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presentation.xml" ContentType="application/vnd.openxmlformats-officedocument.presentationml.presentation.main+xml"/>
  <Override PartName="/ppt/slides/slide2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Layouts/slideLayout106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92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5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10.xml" ContentType="application/vnd.openxmlformats-officedocument.theme+xml"/>
  <Override PartName="/ppt/theme/theme6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4" r:id="rId2"/>
    <p:sldMasterId id="2147483786" r:id="rId3"/>
    <p:sldMasterId id="2147483826" r:id="rId4"/>
    <p:sldMasterId id="2147483840" r:id="rId5"/>
    <p:sldMasterId id="2147483852" r:id="rId6"/>
    <p:sldMasterId id="2147483892" r:id="rId7"/>
    <p:sldMasterId id="2147483932" r:id="rId8"/>
    <p:sldMasterId id="2147483960" r:id="rId9"/>
    <p:sldMasterId id="2147484000" r:id="rId10"/>
    <p:sldMasterId id="2147484040" r:id="rId11"/>
  </p:sldMasterIdLst>
  <p:notesMasterIdLst>
    <p:notesMasterId r:id="rId37"/>
  </p:notesMasterIdLst>
  <p:sldIdLst>
    <p:sldId id="615" r:id="rId12"/>
    <p:sldId id="680" r:id="rId13"/>
    <p:sldId id="685" r:id="rId14"/>
    <p:sldId id="681" r:id="rId15"/>
    <p:sldId id="684" r:id="rId16"/>
    <p:sldId id="686" r:id="rId17"/>
    <p:sldId id="687" r:id="rId18"/>
    <p:sldId id="692" r:id="rId19"/>
    <p:sldId id="496" r:id="rId20"/>
    <p:sldId id="601" r:id="rId21"/>
    <p:sldId id="689" r:id="rId22"/>
    <p:sldId id="678" r:id="rId23"/>
    <p:sldId id="679" r:id="rId24"/>
    <p:sldId id="697" r:id="rId25"/>
    <p:sldId id="690" r:id="rId26"/>
    <p:sldId id="698" r:id="rId27"/>
    <p:sldId id="695" r:id="rId28"/>
    <p:sldId id="696" r:id="rId29"/>
    <p:sldId id="688" r:id="rId30"/>
    <p:sldId id="693" r:id="rId31"/>
    <p:sldId id="691" r:id="rId32"/>
    <p:sldId id="700" r:id="rId33"/>
    <p:sldId id="701" r:id="rId34"/>
    <p:sldId id="699" r:id="rId35"/>
    <p:sldId id="702" r:id="rId36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25A763"/>
    <a:srgbClr val="125A51"/>
    <a:srgbClr val="69A12B"/>
    <a:srgbClr val="548222"/>
    <a:srgbClr val="404040"/>
    <a:srgbClr val="FF5D37"/>
    <a:srgbClr val="000000"/>
    <a:srgbClr val="2C2C2C"/>
    <a:srgbClr val="410B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71634" autoAdjust="0"/>
  </p:normalViewPr>
  <p:slideViewPr>
    <p:cSldViewPr snapToGrid="0">
      <p:cViewPr varScale="1">
        <p:scale>
          <a:sx n="53" d="100"/>
          <a:sy n="53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customXml" Target="../customXml/item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customXml" Target="../customXml/item2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40C6A82-D106-4152-BA23-6A9F367D6C43}" type="datetimeFigureOut">
              <a:rPr lang="en-US" smtClean="0"/>
              <a:pPr/>
              <a:t>7/10/2019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D501632-D087-415E-8EF8-CA1F465EB18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3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mple clea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8"/>
          <p:cNvSpPr>
            <a:spLocks noGrp="1"/>
          </p:cNvSpPr>
          <p:nvPr>
            <p:ph type="title"/>
          </p:nvPr>
        </p:nvSpPr>
        <p:spPr>
          <a:xfrm>
            <a:off x="364067" y="683683"/>
            <a:ext cx="6400800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8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7" y="1253458"/>
            <a:ext cx="6400800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336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561831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 userDrawn="1"/>
        </p:nvSpPr>
        <p:spPr bwMode="auto">
          <a:xfrm>
            <a:off x="540189" y="762002"/>
            <a:ext cx="1627719" cy="1627719"/>
          </a:xfrm>
          <a:custGeom>
            <a:avLst/>
            <a:gdLst/>
            <a:ahLst/>
            <a:cxnLst>
              <a:cxn ang="0">
                <a:pos x="2429" y="2429"/>
              </a:cxn>
              <a:cxn ang="0">
                <a:pos x="0" y="2429"/>
              </a:cxn>
              <a:cxn ang="0">
                <a:pos x="0" y="0"/>
              </a:cxn>
              <a:cxn ang="0">
                <a:pos x="2429" y="0"/>
              </a:cxn>
              <a:cxn ang="0">
                <a:pos x="2429" y="2429"/>
              </a:cxn>
            </a:cxnLst>
            <a:rect l="0" t="0" r="r" b="b"/>
            <a:pathLst>
              <a:path w="2430" h="2430">
                <a:moveTo>
                  <a:pt x="2429" y="2429"/>
                </a:moveTo>
                <a:lnTo>
                  <a:pt x="0" y="2429"/>
                </a:lnTo>
                <a:lnTo>
                  <a:pt x="0" y="0"/>
                </a:lnTo>
                <a:lnTo>
                  <a:pt x="2429" y="0"/>
                </a:lnTo>
                <a:lnTo>
                  <a:pt x="2429" y="2429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reeform 2"/>
          <p:cNvSpPr>
            <a:spLocks noChangeArrowheads="1"/>
          </p:cNvSpPr>
          <p:nvPr userDrawn="1"/>
        </p:nvSpPr>
        <p:spPr bwMode="auto">
          <a:xfrm>
            <a:off x="540189" y="2664453"/>
            <a:ext cx="1627719" cy="1627719"/>
          </a:xfrm>
          <a:custGeom>
            <a:avLst/>
            <a:gdLst/>
            <a:ahLst/>
            <a:cxnLst>
              <a:cxn ang="0">
                <a:pos x="2429" y="2428"/>
              </a:cxn>
              <a:cxn ang="0">
                <a:pos x="0" y="2428"/>
              </a:cxn>
              <a:cxn ang="0">
                <a:pos x="0" y="0"/>
              </a:cxn>
              <a:cxn ang="0">
                <a:pos x="2429" y="0"/>
              </a:cxn>
              <a:cxn ang="0">
                <a:pos x="2429" y="2428"/>
              </a:cxn>
            </a:cxnLst>
            <a:rect l="0" t="0" r="r" b="b"/>
            <a:pathLst>
              <a:path w="2430" h="2429">
                <a:moveTo>
                  <a:pt x="2429" y="2428"/>
                </a:moveTo>
                <a:lnTo>
                  <a:pt x="0" y="2428"/>
                </a:lnTo>
                <a:lnTo>
                  <a:pt x="0" y="0"/>
                </a:lnTo>
                <a:lnTo>
                  <a:pt x="2429" y="0"/>
                </a:lnTo>
                <a:lnTo>
                  <a:pt x="2429" y="2428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 noChangeArrowheads="1"/>
          </p:cNvSpPr>
          <p:nvPr userDrawn="1"/>
        </p:nvSpPr>
        <p:spPr bwMode="auto">
          <a:xfrm>
            <a:off x="540189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 noChangeArrowheads="1"/>
          </p:cNvSpPr>
          <p:nvPr userDrawn="1"/>
        </p:nvSpPr>
        <p:spPr bwMode="auto">
          <a:xfrm>
            <a:off x="2460363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reeform 5"/>
          <p:cNvSpPr>
            <a:spLocks noChangeArrowheads="1"/>
          </p:cNvSpPr>
          <p:nvPr userDrawn="1"/>
        </p:nvSpPr>
        <p:spPr bwMode="auto">
          <a:xfrm>
            <a:off x="4377585" y="4566901"/>
            <a:ext cx="1627716" cy="1642488"/>
          </a:xfrm>
          <a:custGeom>
            <a:avLst/>
            <a:gdLst/>
            <a:ahLst/>
            <a:cxnLst>
              <a:cxn ang="0">
                <a:pos x="2428" y="2451"/>
              </a:cxn>
              <a:cxn ang="0">
                <a:pos x="0" y="2451"/>
              </a:cxn>
              <a:cxn ang="0">
                <a:pos x="0" y="0"/>
              </a:cxn>
              <a:cxn ang="0">
                <a:pos x="2428" y="0"/>
              </a:cxn>
              <a:cxn ang="0">
                <a:pos x="2428" y="2451"/>
              </a:cxn>
            </a:cxnLst>
            <a:rect l="0" t="0" r="r" b="b"/>
            <a:pathLst>
              <a:path w="2429" h="2452">
                <a:moveTo>
                  <a:pt x="2428" y="2451"/>
                </a:moveTo>
                <a:lnTo>
                  <a:pt x="0" y="2451"/>
                </a:lnTo>
                <a:lnTo>
                  <a:pt x="0" y="0"/>
                </a:lnTo>
                <a:lnTo>
                  <a:pt x="2428" y="0"/>
                </a:lnTo>
                <a:lnTo>
                  <a:pt x="2428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Freeform 14"/>
          <p:cNvSpPr>
            <a:spLocks noChangeArrowheads="1"/>
          </p:cNvSpPr>
          <p:nvPr userDrawn="1"/>
        </p:nvSpPr>
        <p:spPr bwMode="auto">
          <a:xfrm>
            <a:off x="2460364" y="776772"/>
            <a:ext cx="3544937" cy="3482901"/>
          </a:xfrm>
          <a:custGeom>
            <a:avLst/>
            <a:gdLst/>
            <a:ahLst/>
            <a:cxnLst>
              <a:cxn ang="0">
                <a:pos x="5292" y="5200"/>
              </a:cxn>
              <a:cxn ang="0">
                <a:pos x="0" y="5200"/>
              </a:cxn>
              <a:cxn ang="0">
                <a:pos x="0" y="0"/>
              </a:cxn>
              <a:cxn ang="0">
                <a:pos x="5292" y="0"/>
              </a:cxn>
              <a:cxn ang="0">
                <a:pos x="5292" y="5200"/>
              </a:cxn>
            </a:cxnLst>
            <a:rect l="0" t="0" r="r" b="b"/>
            <a:pathLst>
              <a:path w="5293" h="5201">
                <a:moveTo>
                  <a:pt x="5292" y="5200"/>
                </a:moveTo>
                <a:lnTo>
                  <a:pt x="0" y="5200"/>
                </a:lnTo>
                <a:lnTo>
                  <a:pt x="0" y="0"/>
                </a:lnTo>
                <a:lnTo>
                  <a:pt x="5292" y="0"/>
                </a:lnTo>
                <a:lnTo>
                  <a:pt x="5292" y="5200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460364" y="776772"/>
            <a:ext cx="3544937" cy="348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540185" y="266445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540185" y="776774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540185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2460359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8"/>
          </p:nvPr>
        </p:nvSpPr>
        <p:spPr>
          <a:xfrm>
            <a:off x="4377577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30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022079" y="2113135"/>
            <a:ext cx="3638613" cy="3640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>
          <a:xfrm>
            <a:off x="2022079" y="2113135"/>
            <a:ext cx="3638613" cy="364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4342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-1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4168171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5452535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735816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22098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75018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46482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718929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11569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7"/>
          </p:nvPr>
        </p:nvSpPr>
        <p:spPr>
          <a:xfrm>
            <a:off x="39678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8"/>
          </p:nvPr>
        </p:nvSpPr>
        <p:spPr>
          <a:xfrm>
            <a:off x="68126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9"/>
          </p:nvPr>
        </p:nvSpPr>
        <p:spPr>
          <a:xfrm>
            <a:off x="95897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20"/>
          </p:nvPr>
        </p:nvSpPr>
        <p:spPr>
          <a:xfrm>
            <a:off x="11569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21"/>
          </p:nvPr>
        </p:nvSpPr>
        <p:spPr>
          <a:xfrm>
            <a:off x="39678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22"/>
          </p:nvPr>
        </p:nvSpPr>
        <p:spPr>
          <a:xfrm>
            <a:off x="68126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23"/>
          </p:nvPr>
        </p:nvSpPr>
        <p:spPr>
          <a:xfrm>
            <a:off x="95897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7485867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1930402" y="2150531"/>
            <a:ext cx="3742268" cy="3742268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4451004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6"/>
          </p:nvPr>
        </p:nvSpPr>
        <p:spPr>
          <a:xfrm>
            <a:off x="-3403599" y="-1270000"/>
            <a:ext cx="9838264" cy="9838264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1319679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3900157" y="3826932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7"/>
          </p:nvPr>
        </p:nvSpPr>
        <p:spPr>
          <a:xfrm>
            <a:off x="2743200" y="2466775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8"/>
          </p:nvPr>
        </p:nvSpPr>
        <p:spPr>
          <a:xfrm>
            <a:off x="8991600" y="3398108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9"/>
          </p:nvPr>
        </p:nvSpPr>
        <p:spPr>
          <a:xfrm>
            <a:off x="7236024" y="2336800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20"/>
          </p:nvPr>
        </p:nvSpPr>
        <p:spPr>
          <a:xfrm>
            <a:off x="6536270" y="4786644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1083737" y="4617310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98439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2191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5266267" y="2506133"/>
            <a:ext cx="1794933" cy="32342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4314754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4391549" y="2540221"/>
            <a:ext cx="3409103" cy="4514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2369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4" y="2222232"/>
            <a:ext cx="2296223" cy="30440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3996270" y="3318935"/>
            <a:ext cx="1066799" cy="18990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263492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1" y="2637893"/>
            <a:ext cx="3730637" cy="2320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2161255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186258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7"/>
          </p:nvPr>
        </p:nvSpPr>
        <p:spPr>
          <a:xfrm>
            <a:off x="32669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8"/>
          </p:nvPr>
        </p:nvSpPr>
        <p:spPr>
          <a:xfrm>
            <a:off x="5328574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9"/>
          </p:nvPr>
        </p:nvSpPr>
        <p:spPr>
          <a:xfrm>
            <a:off x="7339409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93883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9294015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385420" y="2737941"/>
            <a:ext cx="2373781" cy="2373781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56757638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083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045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61330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0189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74540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3935707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8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8" y="1253461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28213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1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1" y="278606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defTabSz="609585"/>
            <a:fld id="{D80ADBF8-9A6D-4974-941C-E4A6BA203E60}" type="slidenum">
              <a:rPr lang="en-US" smtClean="0">
                <a:solidFill>
                  <a:prstClr val="white"/>
                </a:solidFill>
              </a:rPr>
              <a:pPr defTabSz="609585"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51771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03306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6077429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7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353962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3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0393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592047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8882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74584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25259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55800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2006601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8644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rot="10800000">
            <a:off x="8451673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680134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1067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8134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560667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33259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2541940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70401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1333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278401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0934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21520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434168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7315203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97472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2"/>
          </p:nvPr>
        </p:nvSpPr>
        <p:spPr>
          <a:xfrm>
            <a:off x="4878921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295507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2444754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488950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733425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97980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3853834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095080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361602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613697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866596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8653786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70121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 userDrawn="1"/>
        </p:nvSpPr>
        <p:spPr bwMode="auto">
          <a:xfrm>
            <a:off x="540189" y="762002"/>
            <a:ext cx="1627719" cy="1627719"/>
          </a:xfrm>
          <a:custGeom>
            <a:avLst/>
            <a:gdLst/>
            <a:ahLst/>
            <a:cxnLst>
              <a:cxn ang="0">
                <a:pos x="2429" y="2429"/>
              </a:cxn>
              <a:cxn ang="0">
                <a:pos x="0" y="2429"/>
              </a:cxn>
              <a:cxn ang="0">
                <a:pos x="0" y="0"/>
              </a:cxn>
              <a:cxn ang="0">
                <a:pos x="2429" y="0"/>
              </a:cxn>
              <a:cxn ang="0">
                <a:pos x="2429" y="2429"/>
              </a:cxn>
            </a:cxnLst>
            <a:rect l="0" t="0" r="r" b="b"/>
            <a:pathLst>
              <a:path w="2430" h="2430">
                <a:moveTo>
                  <a:pt x="2429" y="2429"/>
                </a:moveTo>
                <a:lnTo>
                  <a:pt x="0" y="2429"/>
                </a:lnTo>
                <a:lnTo>
                  <a:pt x="0" y="0"/>
                </a:lnTo>
                <a:lnTo>
                  <a:pt x="2429" y="0"/>
                </a:lnTo>
                <a:lnTo>
                  <a:pt x="2429" y="2429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reeform 2"/>
          <p:cNvSpPr>
            <a:spLocks noChangeArrowheads="1"/>
          </p:cNvSpPr>
          <p:nvPr userDrawn="1"/>
        </p:nvSpPr>
        <p:spPr bwMode="auto">
          <a:xfrm>
            <a:off x="540189" y="2664453"/>
            <a:ext cx="1627719" cy="1627719"/>
          </a:xfrm>
          <a:custGeom>
            <a:avLst/>
            <a:gdLst/>
            <a:ahLst/>
            <a:cxnLst>
              <a:cxn ang="0">
                <a:pos x="2429" y="2428"/>
              </a:cxn>
              <a:cxn ang="0">
                <a:pos x="0" y="2428"/>
              </a:cxn>
              <a:cxn ang="0">
                <a:pos x="0" y="0"/>
              </a:cxn>
              <a:cxn ang="0">
                <a:pos x="2429" y="0"/>
              </a:cxn>
              <a:cxn ang="0">
                <a:pos x="2429" y="2428"/>
              </a:cxn>
            </a:cxnLst>
            <a:rect l="0" t="0" r="r" b="b"/>
            <a:pathLst>
              <a:path w="2430" h="2429">
                <a:moveTo>
                  <a:pt x="2429" y="2428"/>
                </a:moveTo>
                <a:lnTo>
                  <a:pt x="0" y="2428"/>
                </a:lnTo>
                <a:lnTo>
                  <a:pt x="0" y="0"/>
                </a:lnTo>
                <a:lnTo>
                  <a:pt x="2429" y="0"/>
                </a:lnTo>
                <a:lnTo>
                  <a:pt x="2429" y="2428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 noChangeArrowheads="1"/>
          </p:cNvSpPr>
          <p:nvPr userDrawn="1"/>
        </p:nvSpPr>
        <p:spPr bwMode="auto">
          <a:xfrm>
            <a:off x="540189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 noChangeArrowheads="1"/>
          </p:cNvSpPr>
          <p:nvPr userDrawn="1"/>
        </p:nvSpPr>
        <p:spPr bwMode="auto">
          <a:xfrm>
            <a:off x="2460363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reeform 5"/>
          <p:cNvSpPr>
            <a:spLocks noChangeArrowheads="1"/>
          </p:cNvSpPr>
          <p:nvPr userDrawn="1"/>
        </p:nvSpPr>
        <p:spPr bwMode="auto">
          <a:xfrm>
            <a:off x="4377585" y="4566901"/>
            <a:ext cx="1627716" cy="1642488"/>
          </a:xfrm>
          <a:custGeom>
            <a:avLst/>
            <a:gdLst/>
            <a:ahLst/>
            <a:cxnLst>
              <a:cxn ang="0">
                <a:pos x="2428" y="2451"/>
              </a:cxn>
              <a:cxn ang="0">
                <a:pos x="0" y="2451"/>
              </a:cxn>
              <a:cxn ang="0">
                <a:pos x="0" y="0"/>
              </a:cxn>
              <a:cxn ang="0">
                <a:pos x="2428" y="0"/>
              </a:cxn>
              <a:cxn ang="0">
                <a:pos x="2428" y="2451"/>
              </a:cxn>
            </a:cxnLst>
            <a:rect l="0" t="0" r="r" b="b"/>
            <a:pathLst>
              <a:path w="2429" h="2452">
                <a:moveTo>
                  <a:pt x="2428" y="2451"/>
                </a:moveTo>
                <a:lnTo>
                  <a:pt x="0" y="2451"/>
                </a:lnTo>
                <a:lnTo>
                  <a:pt x="0" y="0"/>
                </a:lnTo>
                <a:lnTo>
                  <a:pt x="2428" y="0"/>
                </a:lnTo>
                <a:lnTo>
                  <a:pt x="2428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Freeform 14"/>
          <p:cNvSpPr>
            <a:spLocks noChangeArrowheads="1"/>
          </p:cNvSpPr>
          <p:nvPr userDrawn="1"/>
        </p:nvSpPr>
        <p:spPr bwMode="auto">
          <a:xfrm>
            <a:off x="2460364" y="776772"/>
            <a:ext cx="3544937" cy="3482901"/>
          </a:xfrm>
          <a:custGeom>
            <a:avLst/>
            <a:gdLst/>
            <a:ahLst/>
            <a:cxnLst>
              <a:cxn ang="0">
                <a:pos x="5292" y="5200"/>
              </a:cxn>
              <a:cxn ang="0">
                <a:pos x="0" y="5200"/>
              </a:cxn>
              <a:cxn ang="0">
                <a:pos x="0" y="0"/>
              </a:cxn>
              <a:cxn ang="0">
                <a:pos x="5292" y="0"/>
              </a:cxn>
              <a:cxn ang="0">
                <a:pos x="5292" y="5200"/>
              </a:cxn>
            </a:cxnLst>
            <a:rect l="0" t="0" r="r" b="b"/>
            <a:pathLst>
              <a:path w="5293" h="5201">
                <a:moveTo>
                  <a:pt x="5292" y="5200"/>
                </a:moveTo>
                <a:lnTo>
                  <a:pt x="0" y="5200"/>
                </a:lnTo>
                <a:lnTo>
                  <a:pt x="0" y="0"/>
                </a:lnTo>
                <a:lnTo>
                  <a:pt x="5292" y="0"/>
                </a:lnTo>
                <a:lnTo>
                  <a:pt x="5292" y="5200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460364" y="776772"/>
            <a:ext cx="3544937" cy="348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540185" y="266445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540185" y="776774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540185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2460359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8"/>
          </p:nvPr>
        </p:nvSpPr>
        <p:spPr>
          <a:xfrm>
            <a:off x="4377577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3212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1605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022079" y="2113135"/>
            <a:ext cx="3638613" cy="3640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>
          <a:xfrm>
            <a:off x="2022079" y="2113135"/>
            <a:ext cx="3638613" cy="364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6135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-1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2364663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5452535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149247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22098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67695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46482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2760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11569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7"/>
          </p:nvPr>
        </p:nvSpPr>
        <p:spPr>
          <a:xfrm>
            <a:off x="39678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8"/>
          </p:nvPr>
        </p:nvSpPr>
        <p:spPr>
          <a:xfrm>
            <a:off x="68126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9"/>
          </p:nvPr>
        </p:nvSpPr>
        <p:spPr>
          <a:xfrm>
            <a:off x="95897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20"/>
          </p:nvPr>
        </p:nvSpPr>
        <p:spPr>
          <a:xfrm>
            <a:off x="11569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21"/>
          </p:nvPr>
        </p:nvSpPr>
        <p:spPr>
          <a:xfrm>
            <a:off x="39678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22"/>
          </p:nvPr>
        </p:nvSpPr>
        <p:spPr>
          <a:xfrm>
            <a:off x="68126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23"/>
          </p:nvPr>
        </p:nvSpPr>
        <p:spPr>
          <a:xfrm>
            <a:off x="95897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94553809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1930402" y="2150531"/>
            <a:ext cx="3742268" cy="3742268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0786685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6"/>
          </p:nvPr>
        </p:nvSpPr>
        <p:spPr>
          <a:xfrm>
            <a:off x="-3403599" y="-1270000"/>
            <a:ext cx="9838264" cy="9838264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85021504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3900157" y="3826932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7"/>
          </p:nvPr>
        </p:nvSpPr>
        <p:spPr>
          <a:xfrm>
            <a:off x="2743200" y="2466775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8"/>
          </p:nvPr>
        </p:nvSpPr>
        <p:spPr>
          <a:xfrm>
            <a:off x="8991600" y="3398108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9"/>
          </p:nvPr>
        </p:nvSpPr>
        <p:spPr>
          <a:xfrm>
            <a:off x="7236024" y="2336800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20"/>
          </p:nvPr>
        </p:nvSpPr>
        <p:spPr>
          <a:xfrm>
            <a:off x="6536270" y="4786644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1083737" y="4617310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51616747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5266267" y="2506133"/>
            <a:ext cx="1794933" cy="32342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4595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1596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4391549" y="2540221"/>
            <a:ext cx="3409103" cy="4514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21584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4" y="2222232"/>
            <a:ext cx="2296223" cy="30440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3996270" y="3318935"/>
            <a:ext cx="1066799" cy="18990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2097310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1" y="2637893"/>
            <a:ext cx="3730637" cy="2320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5103148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186258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7"/>
          </p:nvPr>
        </p:nvSpPr>
        <p:spPr>
          <a:xfrm>
            <a:off x="32669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8"/>
          </p:nvPr>
        </p:nvSpPr>
        <p:spPr>
          <a:xfrm>
            <a:off x="5328574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9"/>
          </p:nvPr>
        </p:nvSpPr>
        <p:spPr>
          <a:xfrm>
            <a:off x="7339409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93883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37540260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385420" y="2737941"/>
            <a:ext cx="2373781" cy="2373781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6449002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69026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21158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63726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76620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6775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0961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1001697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8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8" y="1253461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852164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1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1" y="278606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defTabSz="609585"/>
            <a:fld id="{D80ADBF8-9A6D-4974-941C-E4A6BA203E60}" type="slidenum">
              <a:rPr lang="en-US" smtClean="0">
                <a:solidFill>
                  <a:prstClr val="white"/>
                </a:solidFill>
              </a:rPr>
              <a:pPr defTabSz="609585"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2590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1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8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5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9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7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4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7091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18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8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6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ion/Mission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1421516"/>
              <a:gd name="connsiteY0" fmla="*/ 0 h 1421092"/>
              <a:gd name="connsiteX1" fmla="*/ 1421516 w 1421516"/>
              <a:gd name="connsiteY1" fmla="*/ 0 h 1421092"/>
              <a:gd name="connsiteX2" fmla="*/ 1421516 w 1421516"/>
              <a:gd name="connsiteY2" fmla="*/ 1421092 h 1421092"/>
              <a:gd name="connsiteX3" fmla="*/ 0 w 1421516"/>
              <a:gd name="connsiteY3" fmla="*/ 1421092 h 1421092"/>
              <a:gd name="connsiteX4" fmla="*/ 0 w 1421516"/>
              <a:gd name="connsiteY4" fmla="*/ 0 h 1421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1516" h="1421092">
                <a:moveTo>
                  <a:pt x="0" y="0"/>
                </a:moveTo>
                <a:lnTo>
                  <a:pt x="1421516" y="0"/>
                </a:lnTo>
                <a:lnTo>
                  <a:pt x="1421516" y="1421092"/>
                </a:lnTo>
                <a:lnTo>
                  <a:pt x="0" y="1421092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822960" bIns="0" anchor="ctr"/>
          <a:lstStyle>
            <a:lvl1pPr algn="ctr" rtl="0">
              <a:buNone/>
              <a:defRPr sz="1867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7010400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7010400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445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677977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89615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6077429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0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353962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3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45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9297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0417055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85877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63195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9829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2006601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42244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rot="10800000">
            <a:off x="8451673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680134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1067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8134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560667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31681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2541940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70401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1333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278401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0934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08529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434168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7315203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97472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2"/>
          </p:nvPr>
        </p:nvSpPr>
        <p:spPr>
          <a:xfrm>
            <a:off x="4878921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122551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2444754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488950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733425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97980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3975434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095080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361602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613697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866596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41385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49625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14956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 userDrawn="1"/>
        </p:nvSpPr>
        <p:spPr bwMode="auto">
          <a:xfrm>
            <a:off x="540189" y="762002"/>
            <a:ext cx="1627719" cy="1627719"/>
          </a:xfrm>
          <a:custGeom>
            <a:avLst/>
            <a:gdLst/>
            <a:ahLst/>
            <a:cxnLst>
              <a:cxn ang="0">
                <a:pos x="2429" y="2429"/>
              </a:cxn>
              <a:cxn ang="0">
                <a:pos x="0" y="2429"/>
              </a:cxn>
              <a:cxn ang="0">
                <a:pos x="0" y="0"/>
              </a:cxn>
              <a:cxn ang="0">
                <a:pos x="2429" y="0"/>
              </a:cxn>
              <a:cxn ang="0">
                <a:pos x="2429" y="2429"/>
              </a:cxn>
            </a:cxnLst>
            <a:rect l="0" t="0" r="r" b="b"/>
            <a:pathLst>
              <a:path w="2430" h="2430">
                <a:moveTo>
                  <a:pt x="2429" y="2429"/>
                </a:moveTo>
                <a:lnTo>
                  <a:pt x="0" y="2429"/>
                </a:lnTo>
                <a:lnTo>
                  <a:pt x="0" y="0"/>
                </a:lnTo>
                <a:lnTo>
                  <a:pt x="2429" y="0"/>
                </a:lnTo>
                <a:lnTo>
                  <a:pt x="2429" y="2429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reeform 2"/>
          <p:cNvSpPr>
            <a:spLocks noChangeArrowheads="1"/>
          </p:cNvSpPr>
          <p:nvPr userDrawn="1"/>
        </p:nvSpPr>
        <p:spPr bwMode="auto">
          <a:xfrm>
            <a:off x="540189" y="2664453"/>
            <a:ext cx="1627719" cy="1627719"/>
          </a:xfrm>
          <a:custGeom>
            <a:avLst/>
            <a:gdLst/>
            <a:ahLst/>
            <a:cxnLst>
              <a:cxn ang="0">
                <a:pos x="2429" y="2428"/>
              </a:cxn>
              <a:cxn ang="0">
                <a:pos x="0" y="2428"/>
              </a:cxn>
              <a:cxn ang="0">
                <a:pos x="0" y="0"/>
              </a:cxn>
              <a:cxn ang="0">
                <a:pos x="2429" y="0"/>
              </a:cxn>
              <a:cxn ang="0">
                <a:pos x="2429" y="2428"/>
              </a:cxn>
            </a:cxnLst>
            <a:rect l="0" t="0" r="r" b="b"/>
            <a:pathLst>
              <a:path w="2430" h="2429">
                <a:moveTo>
                  <a:pt x="2429" y="2428"/>
                </a:moveTo>
                <a:lnTo>
                  <a:pt x="0" y="2428"/>
                </a:lnTo>
                <a:lnTo>
                  <a:pt x="0" y="0"/>
                </a:lnTo>
                <a:lnTo>
                  <a:pt x="2429" y="0"/>
                </a:lnTo>
                <a:lnTo>
                  <a:pt x="2429" y="2428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 noChangeArrowheads="1"/>
          </p:cNvSpPr>
          <p:nvPr userDrawn="1"/>
        </p:nvSpPr>
        <p:spPr bwMode="auto">
          <a:xfrm>
            <a:off x="540189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 noChangeArrowheads="1"/>
          </p:cNvSpPr>
          <p:nvPr userDrawn="1"/>
        </p:nvSpPr>
        <p:spPr bwMode="auto">
          <a:xfrm>
            <a:off x="2460363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reeform 5"/>
          <p:cNvSpPr>
            <a:spLocks noChangeArrowheads="1"/>
          </p:cNvSpPr>
          <p:nvPr userDrawn="1"/>
        </p:nvSpPr>
        <p:spPr bwMode="auto">
          <a:xfrm>
            <a:off x="4377585" y="4566901"/>
            <a:ext cx="1627716" cy="1642488"/>
          </a:xfrm>
          <a:custGeom>
            <a:avLst/>
            <a:gdLst/>
            <a:ahLst/>
            <a:cxnLst>
              <a:cxn ang="0">
                <a:pos x="2428" y="2451"/>
              </a:cxn>
              <a:cxn ang="0">
                <a:pos x="0" y="2451"/>
              </a:cxn>
              <a:cxn ang="0">
                <a:pos x="0" y="0"/>
              </a:cxn>
              <a:cxn ang="0">
                <a:pos x="2428" y="0"/>
              </a:cxn>
              <a:cxn ang="0">
                <a:pos x="2428" y="2451"/>
              </a:cxn>
            </a:cxnLst>
            <a:rect l="0" t="0" r="r" b="b"/>
            <a:pathLst>
              <a:path w="2429" h="2452">
                <a:moveTo>
                  <a:pt x="2428" y="2451"/>
                </a:moveTo>
                <a:lnTo>
                  <a:pt x="0" y="2451"/>
                </a:lnTo>
                <a:lnTo>
                  <a:pt x="0" y="0"/>
                </a:lnTo>
                <a:lnTo>
                  <a:pt x="2428" y="0"/>
                </a:lnTo>
                <a:lnTo>
                  <a:pt x="2428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Freeform 14"/>
          <p:cNvSpPr>
            <a:spLocks noChangeArrowheads="1"/>
          </p:cNvSpPr>
          <p:nvPr userDrawn="1"/>
        </p:nvSpPr>
        <p:spPr bwMode="auto">
          <a:xfrm>
            <a:off x="2460364" y="776772"/>
            <a:ext cx="3544937" cy="3482901"/>
          </a:xfrm>
          <a:custGeom>
            <a:avLst/>
            <a:gdLst/>
            <a:ahLst/>
            <a:cxnLst>
              <a:cxn ang="0">
                <a:pos x="5292" y="5200"/>
              </a:cxn>
              <a:cxn ang="0">
                <a:pos x="0" y="5200"/>
              </a:cxn>
              <a:cxn ang="0">
                <a:pos x="0" y="0"/>
              </a:cxn>
              <a:cxn ang="0">
                <a:pos x="5292" y="0"/>
              </a:cxn>
              <a:cxn ang="0">
                <a:pos x="5292" y="5200"/>
              </a:cxn>
            </a:cxnLst>
            <a:rect l="0" t="0" r="r" b="b"/>
            <a:pathLst>
              <a:path w="5293" h="5201">
                <a:moveTo>
                  <a:pt x="5292" y="5200"/>
                </a:moveTo>
                <a:lnTo>
                  <a:pt x="0" y="5200"/>
                </a:lnTo>
                <a:lnTo>
                  <a:pt x="0" y="0"/>
                </a:lnTo>
                <a:lnTo>
                  <a:pt x="5292" y="0"/>
                </a:lnTo>
                <a:lnTo>
                  <a:pt x="5292" y="5200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460364" y="776772"/>
            <a:ext cx="3544937" cy="348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540185" y="266445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540185" y="776774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540185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2460359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8"/>
          </p:nvPr>
        </p:nvSpPr>
        <p:spPr>
          <a:xfrm>
            <a:off x="4377577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6383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022079" y="2113135"/>
            <a:ext cx="3638613" cy="3640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>
          <a:xfrm>
            <a:off x="2022079" y="2113135"/>
            <a:ext cx="3638613" cy="364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1590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-1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1867698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5452535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0054139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22098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06281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46482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9967618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11569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7"/>
          </p:nvPr>
        </p:nvSpPr>
        <p:spPr>
          <a:xfrm>
            <a:off x="39678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8"/>
          </p:nvPr>
        </p:nvSpPr>
        <p:spPr>
          <a:xfrm>
            <a:off x="68126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9"/>
          </p:nvPr>
        </p:nvSpPr>
        <p:spPr>
          <a:xfrm>
            <a:off x="95897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20"/>
          </p:nvPr>
        </p:nvSpPr>
        <p:spPr>
          <a:xfrm>
            <a:off x="11569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21"/>
          </p:nvPr>
        </p:nvSpPr>
        <p:spPr>
          <a:xfrm>
            <a:off x="39678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22"/>
          </p:nvPr>
        </p:nvSpPr>
        <p:spPr>
          <a:xfrm>
            <a:off x="68126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23"/>
          </p:nvPr>
        </p:nvSpPr>
        <p:spPr>
          <a:xfrm>
            <a:off x="95897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19530178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1930402" y="2150531"/>
            <a:ext cx="3742268" cy="3742268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89936257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6"/>
          </p:nvPr>
        </p:nvSpPr>
        <p:spPr>
          <a:xfrm>
            <a:off x="-3403599" y="-1270000"/>
            <a:ext cx="9838264" cy="9838264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41940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>
            <a:spLocks noGrp="1"/>
          </p:cNvSpPr>
          <p:nvPr>
            <p:ph type="title"/>
          </p:nvPr>
        </p:nvSpPr>
        <p:spPr>
          <a:xfrm>
            <a:off x="364067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7" y="1253458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448926" y="1951957"/>
            <a:ext cx="5428281" cy="4455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marL="0" indent="0" algn="ctr">
              <a:buNone/>
              <a:defRPr sz="1333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958445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261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3900157" y="3826932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7"/>
          </p:nvPr>
        </p:nvSpPr>
        <p:spPr>
          <a:xfrm>
            <a:off x="2743200" y="2466775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8"/>
          </p:nvPr>
        </p:nvSpPr>
        <p:spPr>
          <a:xfrm>
            <a:off x="8991600" y="3398108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9"/>
          </p:nvPr>
        </p:nvSpPr>
        <p:spPr>
          <a:xfrm>
            <a:off x="7236024" y="2336800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20"/>
          </p:nvPr>
        </p:nvSpPr>
        <p:spPr>
          <a:xfrm>
            <a:off x="6536270" y="4786644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1083737" y="4617310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77528675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5266267" y="2506133"/>
            <a:ext cx="1794933" cy="32342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3756993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4391549" y="2540221"/>
            <a:ext cx="3409103" cy="4514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3895019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4" y="2222232"/>
            <a:ext cx="2296223" cy="30440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3996270" y="3318935"/>
            <a:ext cx="1066799" cy="18990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9754286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1" y="2637893"/>
            <a:ext cx="3730637" cy="2320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173769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186258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7"/>
          </p:nvPr>
        </p:nvSpPr>
        <p:spPr>
          <a:xfrm>
            <a:off x="32669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8"/>
          </p:nvPr>
        </p:nvSpPr>
        <p:spPr>
          <a:xfrm>
            <a:off x="5328574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9"/>
          </p:nvPr>
        </p:nvSpPr>
        <p:spPr>
          <a:xfrm>
            <a:off x="7339409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93883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83540591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385420" y="2737941"/>
            <a:ext cx="2373781" cy="2373781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56807357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5317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68855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001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0974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1782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79514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44155824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8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8" y="1253461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815059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1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1" y="278606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defTabSz="609585"/>
            <a:fld id="{D80ADBF8-9A6D-4974-941C-E4A6BA203E60}" type="slidenum">
              <a:rPr lang="en-US" smtClean="0">
                <a:solidFill>
                  <a:prstClr val="white"/>
                </a:solidFill>
              </a:rPr>
              <a:pPr defTabSz="609585"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6037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82971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6077429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5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353962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1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05171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70825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51665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35349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24975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77890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2006601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53137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rot="10800000">
            <a:off x="8451673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680134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1067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8134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560667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3688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2541940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70401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1333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278401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0934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29695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434168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7315203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97472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2"/>
          </p:nvPr>
        </p:nvSpPr>
        <p:spPr>
          <a:xfrm>
            <a:off x="4878921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5853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2444754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488950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733425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97980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562539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095080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361602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613697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866596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073519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409471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6077429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2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 userDrawn="1"/>
        </p:nvSpPr>
        <p:spPr bwMode="auto">
          <a:xfrm>
            <a:off x="540189" y="762002"/>
            <a:ext cx="1627719" cy="1627719"/>
          </a:xfrm>
          <a:custGeom>
            <a:avLst/>
            <a:gdLst/>
            <a:ahLst/>
            <a:cxnLst>
              <a:cxn ang="0">
                <a:pos x="2429" y="2429"/>
              </a:cxn>
              <a:cxn ang="0">
                <a:pos x="0" y="2429"/>
              </a:cxn>
              <a:cxn ang="0">
                <a:pos x="0" y="0"/>
              </a:cxn>
              <a:cxn ang="0">
                <a:pos x="2429" y="0"/>
              </a:cxn>
              <a:cxn ang="0">
                <a:pos x="2429" y="2429"/>
              </a:cxn>
            </a:cxnLst>
            <a:rect l="0" t="0" r="r" b="b"/>
            <a:pathLst>
              <a:path w="2430" h="2430">
                <a:moveTo>
                  <a:pt x="2429" y="2429"/>
                </a:moveTo>
                <a:lnTo>
                  <a:pt x="0" y="2429"/>
                </a:lnTo>
                <a:lnTo>
                  <a:pt x="0" y="0"/>
                </a:lnTo>
                <a:lnTo>
                  <a:pt x="2429" y="0"/>
                </a:lnTo>
                <a:lnTo>
                  <a:pt x="2429" y="2429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reeform 2"/>
          <p:cNvSpPr>
            <a:spLocks noChangeArrowheads="1"/>
          </p:cNvSpPr>
          <p:nvPr userDrawn="1"/>
        </p:nvSpPr>
        <p:spPr bwMode="auto">
          <a:xfrm>
            <a:off x="540189" y="2664453"/>
            <a:ext cx="1627719" cy="1627719"/>
          </a:xfrm>
          <a:custGeom>
            <a:avLst/>
            <a:gdLst/>
            <a:ahLst/>
            <a:cxnLst>
              <a:cxn ang="0">
                <a:pos x="2429" y="2428"/>
              </a:cxn>
              <a:cxn ang="0">
                <a:pos x="0" y="2428"/>
              </a:cxn>
              <a:cxn ang="0">
                <a:pos x="0" y="0"/>
              </a:cxn>
              <a:cxn ang="0">
                <a:pos x="2429" y="0"/>
              </a:cxn>
              <a:cxn ang="0">
                <a:pos x="2429" y="2428"/>
              </a:cxn>
            </a:cxnLst>
            <a:rect l="0" t="0" r="r" b="b"/>
            <a:pathLst>
              <a:path w="2430" h="2429">
                <a:moveTo>
                  <a:pt x="2429" y="2428"/>
                </a:moveTo>
                <a:lnTo>
                  <a:pt x="0" y="2428"/>
                </a:lnTo>
                <a:lnTo>
                  <a:pt x="0" y="0"/>
                </a:lnTo>
                <a:lnTo>
                  <a:pt x="2429" y="0"/>
                </a:lnTo>
                <a:lnTo>
                  <a:pt x="2429" y="2428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 noChangeArrowheads="1"/>
          </p:cNvSpPr>
          <p:nvPr userDrawn="1"/>
        </p:nvSpPr>
        <p:spPr bwMode="auto">
          <a:xfrm>
            <a:off x="540189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 noChangeArrowheads="1"/>
          </p:cNvSpPr>
          <p:nvPr userDrawn="1"/>
        </p:nvSpPr>
        <p:spPr bwMode="auto">
          <a:xfrm>
            <a:off x="2460363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reeform 5"/>
          <p:cNvSpPr>
            <a:spLocks noChangeArrowheads="1"/>
          </p:cNvSpPr>
          <p:nvPr userDrawn="1"/>
        </p:nvSpPr>
        <p:spPr bwMode="auto">
          <a:xfrm>
            <a:off x="4377585" y="4566901"/>
            <a:ext cx="1627716" cy="1642488"/>
          </a:xfrm>
          <a:custGeom>
            <a:avLst/>
            <a:gdLst/>
            <a:ahLst/>
            <a:cxnLst>
              <a:cxn ang="0">
                <a:pos x="2428" y="2451"/>
              </a:cxn>
              <a:cxn ang="0">
                <a:pos x="0" y="2451"/>
              </a:cxn>
              <a:cxn ang="0">
                <a:pos x="0" y="0"/>
              </a:cxn>
              <a:cxn ang="0">
                <a:pos x="2428" y="0"/>
              </a:cxn>
              <a:cxn ang="0">
                <a:pos x="2428" y="2451"/>
              </a:cxn>
            </a:cxnLst>
            <a:rect l="0" t="0" r="r" b="b"/>
            <a:pathLst>
              <a:path w="2429" h="2452">
                <a:moveTo>
                  <a:pt x="2428" y="2451"/>
                </a:moveTo>
                <a:lnTo>
                  <a:pt x="0" y="2451"/>
                </a:lnTo>
                <a:lnTo>
                  <a:pt x="0" y="0"/>
                </a:lnTo>
                <a:lnTo>
                  <a:pt x="2428" y="0"/>
                </a:lnTo>
                <a:lnTo>
                  <a:pt x="2428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Freeform 14"/>
          <p:cNvSpPr>
            <a:spLocks noChangeArrowheads="1"/>
          </p:cNvSpPr>
          <p:nvPr userDrawn="1"/>
        </p:nvSpPr>
        <p:spPr bwMode="auto">
          <a:xfrm>
            <a:off x="2460364" y="776772"/>
            <a:ext cx="3544937" cy="3482901"/>
          </a:xfrm>
          <a:custGeom>
            <a:avLst/>
            <a:gdLst/>
            <a:ahLst/>
            <a:cxnLst>
              <a:cxn ang="0">
                <a:pos x="5292" y="5200"/>
              </a:cxn>
              <a:cxn ang="0">
                <a:pos x="0" y="5200"/>
              </a:cxn>
              <a:cxn ang="0">
                <a:pos x="0" y="0"/>
              </a:cxn>
              <a:cxn ang="0">
                <a:pos x="5292" y="0"/>
              </a:cxn>
              <a:cxn ang="0">
                <a:pos x="5292" y="5200"/>
              </a:cxn>
            </a:cxnLst>
            <a:rect l="0" t="0" r="r" b="b"/>
            <a:pathLst>
              <a:path w="5293" h="5201">
                <a:moveTo>
                  <a:pt x="5292" y="5200"/>
                </a:moveTo>
                <a:lnTo>
                  <a:pt x="0" y="5200"/>
                </a:lnTo>
                <a:lnTo>
                  <a:pt x="0" y="0"/>
                </a:lnTo>
                <a:lnTo>
                  <a:pt x="5292" y="0"/>
                </a:lnTo>
                <a:lnTo>
                  <a:pt x="5292" y="5200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460364" y="776772"/>
            <a:ext cx="3544937" cy="348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540185" y="266445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540185" y="776774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540185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2460359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8"/>
          </p:nvPr>
        </p:nvSpPr>
        <p:spPr>
          <a:xfrm>
            <a:off x="4377577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7537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022079" y="2113135"/>
            <a:ext cx="3638613" cy="3640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>
          <a:xfrm>
            <a:off x="2022079" y="2113135"/>
            <a:ext cx="3638613" cy="364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909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-1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3303076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5452535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3212095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22098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8543309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46482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0544697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11569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7"/>
          </p:nvPr>
        </p:nvSpPr>
        <p:spPr>
          <a:xfrm>
            <a:off x="39678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8"/>
          </p:nvPr>
        </p:nvSpPr>
        <p:spPr>
          <a:xfrm>
            <a:off x="68126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9"/>
          </p:nvPr>
        </p:nvSpPr>
        <p:spPr>
          <a:xfrm>
            <a:off x="95897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20"/>
          </p:nvPr>
        </p:nvSpPr>
        <p:spPr>
          <a:xfrm>
            <a:off x="11569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21"/>
          </p:nvPr>
        </p:nvSpPr>
        <p:spPr>
          <a:xfrm>
            <a:off x="39678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22"/>
          </p:nvPr>
        </p:nvSpPr>
        <p:spPr>
          <a:xfrm>
            <a:off x="68126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23"/>
          </p:nvPr>
        </p:nvSpPr>
        <p:spPr>
          <a:xfrm>
            <a:off x="95897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03843132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1930402" y="2150531"/>
            <a:ext cx="3742268" cy="3742268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85990260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6"/>
          </p:nvPr>
        </p:nvSpPr>
        <p:spPr>
          <a:xfrm>
            <a:off x="-3403599" y="-1270000"/>
            <a:ext cx="9838264" cy="9838264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00578981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3900157" y="3826932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7"/>
          </p:nvPr>
        </p:nvSpPr>
        <p:spPr>
          <a:xfrm>
            <a:off x="2743200" y="2466775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8"/>
          </p:nvPr>
        </p:nvSpPr>
        <p:spPr>
          <a:xfrm>
            <a:off x="8991600" y="3398108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9"/>
          </p:nvPr>
        </p:nvSpPr>
        <p:spPr>
          <a:xfrm>
            <a:off x="7236024" y="2336800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20"/>
          </p:nvPr>
        </p:nvSpPr>
        <p:spPr>
          <a:xfrm>
            <a:off x="6536270" y="4786644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1083737" y="4617310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4173539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353962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1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5266267" y="2506133"/>
            <a:ext cx="1794933" cy="32342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4079046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4391549" y="2540221"/>
            <a:ext cx="3409103" cy="4514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4596578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4" y="2222232"/>
            <a:ext cx="2296223" cy="30440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3996270" y="3318935"/>
            <a:ext cx="1066799" cy="18990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069630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1" y="2637893"/>
            <a:ext cx="3730637" cy="2320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3890316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186258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7"/>
          </p:nvPr>
        </p:nvSpPr>
        <p:spPr>
          <a:xfrm>
            <a:off x="32669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8"/>
          </p:nvPr>
        </p:nvSpPr>
        <p:spPr>
          <a:xfrm>
            <a:off x="5328574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9"/>
          </p:nvPr>
        </p:nvSpPr>
        <p:spPr>
          <a:xfrm>
            <a:off x="7339409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93883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98555017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385420" y="2737941"/>
            <a:ext cx="2373781" cy="2373781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44728264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1628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73275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1413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23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68179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237790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410681204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8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8" y="1253461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442185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1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1" y="278606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defTabSz="609585"/>
            <a:fld id="{D80ADBF8-9A6D-4974-941C-E4A6BA203E60}" type="slidenum">
              <a:rPr lang="en-US" smtClean="0">
                <a:solidFill>
                  <a:prstClr val="white"/>
                </a:solidFill>
              </a:rPr>
              <a:pPr defTabSz="609585"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668585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74451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6077429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9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353962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9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96961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4287765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42610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97713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09095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6167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2006601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8241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rot="10800000">
            <a:off x="8451673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680134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1067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8134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560667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34883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2541940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70401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1333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278401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0934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84629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434168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7315203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97472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2"/>
          </p:nvPr>
        </p:nvSpPr>
        <p:spPr>
          <a:xfrm>
            <a:off x="4878921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1762466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2444754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488950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733425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97980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7055309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095080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361602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613697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866596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7928669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43036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 userDrawn="1"/>
        </p:nvSpPr>
        <p:spPr bwMode="auto">
          <a:xfrm>
            <a:off x="540189" y="762002"/>
            <a:ext cx="1627719" cy="1627719"/>
          </a:xfrm>
          <a:custGeom>
            <a:avLst/>
            <a:gdLst/>
            <a:ahLst/>
            <a:cxnLst>
              <a:cxn ang="0">
                <a:pos x="2429" y="2429"/>
              </a:cxn>
              <a:cxn ang="0">
                <a:pos x="0" y="2429"/>
              </a:cxn>
              <a:cxn ang="0">
                <a:pos x="0" y="0"/>
              </a:cxn>
              <a:cxn ang="0">
                <a:pos x="2429" y="0"/>
              </a:cxn>
              <a:cxn ang="0">
                <a:pos x="2429" y="2429"/>
              </a:cxn>
            </a:cxnLst>
            <a:rect l="0" t="0" r="r" b="b"/>
            <a:pathLst>
              <a:path w="2430" h="2430">
                <a:moveTo>
                  <a:pt x="2429" y="2429"/>
                </a:moveTo>
                <a:lnTo>
                  <a:pt x="0" y="2429"/>
                </a:lnTo>
                <a:lnTo>
                  <a:pt x="0" y="0"/>
                </a:lnTo>
                <a:lnTo>
                  <a:pt x="2429" y="0"/>
                </a:lnTo>
                <a:lnTo>
                  <a:pt x="2429" y="2429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reeform 2"/>
          <p:cNvSpPr>
            <a:spLocks noChangeArrowheads="1"/>
          </p:cNvSpPr>
          <p:nvPr userDrawn="1"/>
        </p:nvSpPr>
        <p:spPr bwMode="auto">
          <a:xfrm>
            <a:off x="540189" y="2664453"/>
            <a:ext cx="1627719" cy="1627719"/>
          </a:xfrm>
          <a:custGeom>
            <a:avLst/>
            <a:gdLst/>
            <a:ahLst/>
            <a:cxnLst>
              <a:cxn ang="0">
                <a:pos x="2429" y="2428"/>
              </a:cxn>
              <a:cxn ang="0">
                <a:pos x="0" y="2428"/>
              </a:cxn>
              <a:cxn ang="0">
                <a:pos x="0" y="0"/>
              </a:cxn>
              <a:cxn ang="0">
                <a:pos x="2429" y="0"/>
              </a:cxn>
              <a:cxn ang="0">
                <a:pos x="2429" y="2428"/>
              </a:cxn>
            </a:cxnLst>
            <a:rect l="0" t="0" r="r" b="b"/>
            <a:pathLst>
              <a:path w="2430" h="2429">
                <a:moveTo>
                  <a:pt x="2429" y="2428"/>
                </a:moveTo>
                <a:lnTo>
                  <a:pt x="0" y="2428"/>
                </a:lnTo>
                <a:lnTo>
                  <a:pt x="0" y="0"/>
                </a:lnTo>
                <a:lnTo>
                  <a:pt x="2429" y="0"/>
                </a:lnTo>
                <a:lnTo>
                  <a:pt x="2429" y="2428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 noChangeArrowheads="1"/>
          </p:cNvSpPr>
          <p:nvPr userDrawn="1"/>
        </p:nvSpPr>
        <p:spPr bwMode="auto">
          <a:xfrm>
            <a:off x="540189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 noChangeArrowheads="1"/>
          </p:cNvSpPr>
          <p:nvPr userDrawn="1"/>
        </p:nvSpPr>
        <p:spPr bwMode="auto">
          <a:xfrm>
            <a:off x="2460363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reeform 5"/>
          <p:cNvSpPr>
            <a:spLocks noChangeArrowheads="1"/>
          </p:cNvSpPr>
          <p:nvPr userDrawn="1"/>
        </p:nvSpPr>
        <p:spPr bwMode="auto">
          <a:xfrm>
            <a:off x="4377585" y="4566901"/>
            <a:ext cx="1627716" cy="1642488"/>
          </a:xfrm>
          <a:custGeom>
            <a:avLst/>
            <a:gdLst/>
            <a:ahLst/>
            <a:cxnLst>
              <a:cxn ang="0">
                <a:pos x="2428" y="2451"/>
              </a:cxn>
              <a:cxn ang="0">
                <a:pos x="0" y="2451"/>
              </a:cxn>
              <a:cxn ang="0">
                <a:pos x="0" y="0"/>
              </a:cxn>
              <a:cxn ang="0">
                <a:pos x="2428" y="0"/>
              </a:cxn>
              <a:cxn ang="0">
                <a:pos x="2428" y="2451"/>
              </a:cxn>
            </a:cxnLst>
            <a:rect l="0" t="0" r="r" b="b"/>
            <a:pathLst>
              <a:path w="2429" h="2452">
                <a:moveTo>
                  <a:pt x="2428" y="2451"/>
                </a:moveTo>
                <a:lnTo>
                  <a:pt x="0" y="2451"/>
                </a:lnTo>
                <a:lnTo>
                  <a:pt x="0" y="0"/>
                </a:lnTo>
                <a:lnTo>
                  <a:pt x="2428" y="0"/>
                </a:lnTo>
                <a:lnTo>
                  <a:pt x="2428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Freeform 14"/>
          <p:cNvSpPr>
            <a:spLocks noChangeArrowheads="1"/>
          </p:cNvSpPr>
          <p:nvPr userDrawn="1"/>
        </p:nvSpPr>
        <p:spPr bwMode="auto">
          <a:xfrm>
            <a:off x="2460364" y="776772"/>
            <a:ext cx="3544937" cy="3482901"/>
          </a:xfrm>
          <a:custGeom>
            <a:avLst/>
            <a:gdLst/>
            <a:ahLst/>
            <a:cxnLst>
              <a:cxn ang="0">
                <a:pos x="5292" y="5200"/>
              </a:cxn>
              <a:cxn ang="0">
                <a:pos x="0" y="5200"/>
              </a:cxn>
              <a:cxn ang="0">
                <a:pos x="0" y="0"/>
              </a:cxn>
              <a:cxn ang="0">
                <a:pos x="5292" y="0"/>
              </a:cxn>
              <a:cxn ang="0">
                <a:pos x="5292" y="5200"/>
              </a:cxn>
            </a:cxnLst>
            <a:rect l="0" t="0" r="r" b="b"/>
            <a:pathLst>
              <a:path w="5293" h="5201">
                <a:moveTo>
                  <a:pt x="5292" y="5200"/>
                </a:moveTo>
                <a:lnTo>
                  <a:pt x="0" y="5200"/>
                </a:lnTo>
                <a:lnTo>
                  <a:pt x="0" y="0"/>
                </a:lnTo>
                <a:lnTo>
                  <a:pt x="5292" y="0"/>
                </a:lnTo>
                <a:lnTo>
                  <a:pt x="5292" y="5200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460364" y="776772"/>
            <a:ext cx="3544937" cy="348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540185" y="266445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540185" y="776774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540185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2460359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8"/>
          </p:nvPr>
        </p:nvSpPr>
        <p:spPr>
          <a:xfrm>
            <a:off x="4377577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5772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92748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022079" y="2113135"/>
            <a:ext cx="3638613" cy="3640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>
          <a:xfrm>
            <a:off x="2022079" y="2113135"/>
            <a:ext cx="3638613" cy="364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773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-1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6596546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5452535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7206217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22098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743504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46482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637165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11569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7"/>
          </p:nvPr>
        </p:nvSpPr>
        <p:spPr>
          <a:xfrm>
            <a:off x="39678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8"/>
          </p:nvPr>
        </p:nvSpPr>
        <p:spPr>
          <a:xfrm>
            <a:off x="68126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9"/>
          </p:nvPr>
        </p:nvSpPr>
        <p:spPr>
          <a:xfrm>
            <a:off x="95897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20"/>
          </p:nvPr>
        </p:nvSpPr>
        <p:spPr>
          <a:xfrm>
            <a:off x="11569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21"/>
          </p:nvPr>
        </p:nvSpPr>
        <p:spPr>
          <a:xfrm>
            <a:off x="39678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22"/>
          </p:nvPr>
        </p:nvSpPr>
        <p:spPr>
          <a:xfrm>
            <a:off x="68126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23"/>
          </p:nvPr>
        </p:nvSpPr>
        <p:spPr>
          <a:xfrm>
            <a:off x="95897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63673053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1930402" y="2150531"/>
            <a:ext cx="3742268" cy="3742268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28123457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6"/>
          </p:nvPr>
        </p:nvSpPr>
        <p:spPr>
          <a:xfrm>
            <a:off x="-3403599" y="-1270000"/>
            <a:ext cx="9838264" cy="9838264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22900361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3900157" y="3826932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7"/>
          </p:nvPr>
        </p:nvSpPr>
        <p:spPr>
          <a:xfrm>
            <a:off x="2743200" y="2466775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8"/>
          </p:nvPr>
        </p:nvSpPr>
        <p:spPr>
          <a:xfrm>
            <a:off x="8991600" y="3398108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9"/>
          </p:nvPr>
        </p:nvSpPr>
        <p:spPr>
          <a:xfrm>
            <a:off x="7236024" y="2336800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20"/>
          </p:nvPr>
        </p:nvSpPr>
        <p:spPr>
          <a:xfrm>
            <a:off x="6536270" y="4786644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1083737" y="4617310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39845794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5266267" y="2506133"/>
            <a:ext cx="1794933" cy="32342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06231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63079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4391549" y="2540221"/>
            <a:ext cx="3409103" cy="4514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2488244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4" y="2222232"/>
            <a:ext cx="2296223" cy="30440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3996270" y="3318935"/>
            <a:ext cx="1066799" cy="18990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7704154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1" y="2637893"/>
            <a:ext cx="3730637" cy="2320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9631095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186258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7"/>
          </p:nvPr>
        </p:nvSpPr>
        <p:spPr>
          <a:xfrm>
            <a:off x="32669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8"/>
          </p:nvPr>
        </p:nvSpPr>
        <p:spPr>
          <a:xfrm>
            <a:off x="5328574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9"/>
          </p:nvPr>
        </p:nvSpPr>
        <p:spPr>
          <a:xfrm>
            <a:off x="7339409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93883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340881922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385420" y="2737941"/>
            <a:ext cx="2373781" cy="2373781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72306914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03967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274488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2666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435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8551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58640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536619107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8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8" y="1253461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773030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1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1" y="278606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defTabSz="609585"/>
            <a:fld id="{D80ADBF8-9A6D-4974-941C-E4A6BA203E60}" type="slidenum">
              <a:rPr lang="en-US" smtClean="0">
                <a:solidFill>
                  <a:prstClr val="white"/>
                </a:solidFill>
              </a:rPr>
              <a:pPr defTabSz="609585"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84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5303520" y="0"/>
            <a:ext cx="6888480" cy="6858000"/>
          </a:xfrm>
          <a:prstGeom prst="rect">
            <a:avLst/>
          </a:prstGeom>
        </p:spPr>
        <p:txBody>
          <a:bodyPr lIns="91422" tIns="45711" rIns="91422" bIns="45711" anchor="ctr">
            <a:normAutofit/>
          </a:bodyPr>
          <a:lstStyle>
            <a:lvl1pPr marL="0" indent="0" algn="ctr">
              <a:buNone/>
              <a:defRPr sz="1333" baseline="0">
                <a:solidFill>
                  <a:schemeClr val="bg1">
                    <a:lumMod val="65000"/>
                  </a:schemeClr>
                </a:solidFill>
                <a:latin typeface="+mn-lt"/>
                <a:cs typeface="Arial"/>
              </a:defRPr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94250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2006601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58491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rot="10800000">
            <a:off x="8451673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680134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1067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8134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560667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498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2541940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70401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1333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278401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0934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68206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434168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7315203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97472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2"/>
          </p:nvPr>
        </p:nvSpPr>
        <p:spPr>
          <a:xfrm>
            <a:off x="4878921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57903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2444754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488950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733425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97980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504736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095080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361602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613697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866596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61363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116119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 userDrawn="1"/>
        </p:nvSpPr>
        <p:spPr bwMode="auto">
          <a:xfrm>
            <a:off x="540189" y="762002"/>
            <a:ext cx="1627719" cy="1627719"/>
          </a:xfrm>
          <a:custGeom>
            <a:avLst/>
            <a:gdLst/>
            <a:ahLst/>
            <a:cxnLst>
              <a:cxn ang="0">
                <a:pos x="2429" y="2429"/>
              </a:cxn>
              <a:cxn ang="0">
                <a:pos x="0" y="2429"/>
              </a:cxn>
              <a:cxn ang="0">
                <a:pos x="0" y="0"/>
              </a:cxn>
              <a:cxn ang="0">
                <a:pos x="2429" y="0"/>
              </a:cxn>
              <a:cxn ang="0">
                <a:pos x="2429" y="2429"/>
              </a:cxn>
            </a:cxnLst>
            <a:rect l="0" t="0" r="r" b="b"/>
            <a:pathLst>
              <a:path w="2430" h="2430">
                <a:moveTo>
                  <a:pt x="2429" y="2429"/>
                </a:moveTo>
                <a:lnTo>
                  <a:pt x="0" y="2429"/>
                </a:lnTo>
                <a:lnTo>
                  <a:pt x="0" y="0"/>
                </a:lnTo>
                <a:lnTo>
                  <a:pt x="2429" y="0"/>
                </a:lnTo>
                <a:lnTo>
                  <a:pt x="2429" y="2429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reeform 2"/>
          <p:cNvSpPr>
            <a:spLocks noChangeArrowheads="1"/>
          </p:cNvSpPr>
          <p:nvPr userDrawn="1"/>
        </p:nvSpPr>
        <p:spPr bwMode="auto">
          <a:xfrm>
            <a:off x="540189" y="2664453"/>
            <a:ext cx="1627719" cy="1627719"/>
          </a:xfrm>
          <a:custGeom>
            <a:avLst/>
            <a:gdLst/>
            <a:ahLst/>
            <a:cxnLst>
              <a:cxn ang="0">
                <a:pos x="2429" y="2428"/>
              </a:cxn>
              <a:cxn ang="0">
                <a:pos x="0" y="2428"/>
              </a:cxn>
              <a:cxn ang="0">
                <a:pos x="0" y="0"/>
              </a:cxn>
              <a:cxn ang="0">
                <a:pos x="2429" y="0"/>
              </a:cxn>
              <a:cxn ang="0">
                <a:pos x="2429" y="2428"/>
              </a:cxn>
            </a:cxnLst>
            <a:rect l="0" t="0" r="r" b="b"/>
            <a:pathLst>
              <a:path w="2430" h="2429">
                <a:moveTo>
                  <a:pt x="2429" y="2428"/>
                </a:moveTo>
                <a:lnTo>
                  <a:pt x="0" y="2428"/>
                </a:lnTo>
                <a:lnTo>
                  <a:pt x="0" y="0"/>
                </a:lnTo>
                <a:lnTo>
                  <a:pt x="2429" y="0"/>
                </a:lnTo>
                <a:lnTo>
                  <a:pt x="2429" y="2428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reeform 3"/>
          <p:cNvSpPr>
            <a:spLocks noChangeArrowheads="1"/>
          </p:cNvSpPr>
          <p:nvPr userDrawn="1"/>
        </p:nvSpPr>
        <p:spPr bwMode="auto">
          <a:xfrm>
            <a:off x="540189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reeform 4"/>
          <p:cNvSpPr>
            <a:spLocks noChangeArrowheads="1"/>
          </p:cNvSpPr>
          <p:nvPr userDrawn="1"/>
        </p:nvSpPr>
        <p:spPr bwMode="auto">
          <a:xfrm>
            <a:off x="2460363" y="4566901"/>
            <a:ext cx="1627719" cy="1642488"/>
          </a:xfrm>
          <a:custGeom>
            <a:avLst/>
            <a:gdLst/>
            <a:ahLst/>
            <a:cxnLst>
              <a:cxn ang="0">
                <a:pos x="2429" y="2451"/>
              </a:cxn>
              <a:cxn ang="0">
                <a:pos x="0" y="2451"/>
              </a:cxn>
              <a:cxn ang="0">
                <a:pos x="0" y="0"/>
              </a:cxn>
              <a:cxn ang="0">
                <a:pos x="2429" y="0"/>
              </a:cxn>
              <a:cxn ang="0">
                <a:pos x="2429" y="2451"/>
              </a:cxn>
            </a:cxnLst>
            <a:rect l="0" t="0" r="r" b="b"/>
            <a:pathLst>
              <a:path w="2430" h="2452">
                <a:moveTo>
                  <a:pt x="2429" y="2451"/>
                </a:moveTo>
                <a:lnTo>
                  <a:pt x="0" y="2451"/>
                </a:lnTo>
                <a:lnTo>
                  <a:pt x="0" y="0"/>
                </a:lnTo>
                <a:lnTo>
                  <a:pt x="2429" y="0"/>
                </a:lnTo>
                <a:lnTo>
                  <a:pt x="2429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reeform 5"/>
          <p:cNvSpPr>
            <a:spLocks noChangeArrowheads="1"/>
          </p:cNvSpPr>
          <p:nvPr userDrawn="1"/>
        </p:nvSpPr>
        <p:spPr bwMode="auto">
          <a:xfrm>
            <a:off x="4377585" y="4566901"/>
            <a:ext cx="1627716" cy="1642488"/>
          </a:xfrm>
          <a:custGeom>
            <a:avLst/>
            <a:gdLst/>
            <a:ahLst/>
            <a:cxnLst>
              <a:cxn ang="0">
                <a:pos x="2428" y="2451"/>
              </a:cxn>
              <a:cxn ang="0">
                <a:pos x="0" y="2451"/>
              </a:cxn>
              <a:cxn ang="0">
                <a:pos x="0" y="0"/>
              </a:cxn>
              <a:cxn ang="0">
                <a:pos x="2428" y="0"/>
              </a:cxn>
              <a:cxn ang="0">
                <a:pos x="2428" y="2451"/>
              </a:cxn>
            </a:cxnLst>
            <a:rect l="0" t="0" r="r" b="b"/>
            <a:pathLst>
              <a:path w="2429" h="2452">
                <a:moveTo>
                  <a:pt x="2428" y="2451"/>
                </a:moveTo>
                <a:lnTo>
                  <a:pt x="0" y="2451"/>
                </a:lnTo>
                <a:lnTo>
                  <a:pt x="0" y="0"/>
                </a:lnTo>
                <a:lnTo>
                  <a:pt x="2428" y="0"/>
                </a:lnTo>
                <a:lnTo>
                  <a:pt x="2428" y="2451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Freeform 14"/>
          <p:cNvSpPr>
            <a:spLocks noChangeArrowheads="1"/>
          </p:cNvSpPr>
          <p:nvPr userDrawn="1"/>
        </p:nvSpPr>
        <p:spPr bwMode="auto">
          <a:xfrm>
            <a:off x="2460364" y="776772"/>
            <a:ext cx="3544937" cy="3482901"/>
          </a:xfrm>
          <a:custGeom>
            <a:avLst/>
            <a:gdLst/>
            <a:ahLst/>
            <a:cxnLst>
              <a:cxn ang="0">
                <a:pos x="5292" y="5200"/>
              </a:cxn>
              <a:cxn ang="0">
                <a:pos x="0" y="5200"/>
              </a:cxn>
              <a:cxn ang="0">
                <a:pos x="0" y="0"/>
              </a:cxn>
              <a:cxn ang="0">
                <a:pos x="5292" y="0"/>
              </a:cxn>
              <a:cxn ang="0">
                <a:pos x="5292" y="5200"/>
              </a:cxn>
            </a:cxnLst>
            <a:rect l="0" t="0" r="r" b="b"/>
            <a:pathLst>
              <a:path w="5293" h="5201">
                <a:moveTo>
                  <a:pt x="5292" y="5200"/>
                </a:moveTo>
                <a:lnTo>
                  <a:pt x="0" y="5200"/>
                </a:lnTo>
                <a:lnTo>
                  <a:pt x="0" y="0"/>
                </a:lnTo>
                <a:lnTo>
                  <a:pt x="5292" y="0"/>
                </a:lnTo>
                <a:lnTo>
                  <a:pt x="5292" y="5200"/>
                </a:lnTo>
              </a:path>
            </a:pathLst>
          </a:custGeom>
          <a:noFill/>
          <a:ln w="25400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defTabSz="609585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460364" y="776772"/>
            <a:ext cx="3544937" cy="348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540185" y="266445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540185" y="776774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540185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2460359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8"/>
          </p:nvPr>
        </p:nvSpPr>
        <p:spPr>
          <a:xfrm>
            <a:off x="4377577" y="4581673"/>
            <a:ext cx="1627720" cy="162771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029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022079" y="2113135"/>
            <a:ext cx="3638613" cy="3640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>
          <a:xfrm>
            <a:off x="2022079" y="2113135"/>
            <a:ext cx="3638613" cy="364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0980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-1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68047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660525"/>
            <a:ext cx="12192000" cy="3122613"/>
          </a:xfrm>
        </p:spPr>
        <p:txBody>
          <a:bodyPr anchor="ctr"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64067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7" y="1253458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86152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/>
          </p:nvPr>
        </p:nvSpPr>
        <p:spPr>
          <a:xfrm>
            <a:off x="5452535" y="0"/>
            <a:ext cx="67394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29037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22098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13979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/>
          </p:nvPr>
        </p:nvSpPr>
        <p:spPr>
          <a:xfrm>
            <a:off x="-8470" y="46482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448217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11569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7"/>
          </p:nvPr>
        </p:nvSpPr>
        <p:spPr>
          <a:xfrm>
            <a:off x="39678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8"/>
          </p:nvPr>
        </p:nvSpPr>
        <p:spPr>
          <a:xfrm>
            <a:off x="6812691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9"/>
          </p:nvPr>
        </p:nvSpPr>
        <p:spPr>
          <a:xfrm>
            <a:off x="9589757" y="20658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20"/>
          </p:nvPr>
        </p:nvSpPr>
        <p:spPr>
          <a:xfrm>
            <a:off x="11569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21"/>
          </p:nvPr>
        </p:nvSpPr>
        <p:spPr>
          <a:xfrm>
            <a:off x="39678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22"/>
          </p:nvPr>
        </p:nvSpPr>
        <p:spPr>
          <a:xfrm>
            <a:off x="6812691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23"/>
          </p:nvPr>
        </p:nvSpPr>
        <p:spPr>
          <a:xfrm>
            <a:off x="9589757" y="4250265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7365167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1930402" y="2150531"/>
            <a:ext cx="3742268" cy="3742268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3201593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6"/>
          </p:nvPr>
        </p:nvSpPr>
        <p:spPr>
          <a:xfrm>
            <a:off x="-3403599" y="-1270000"/>
            <a:ext cx="9838264" cy="9838264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647397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6"/>
          </p:nvPr>
        </p:nvSpPr>
        <p:spPr>
          <a:xfrm>
            <a:off x="3900157" y="3826932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7"/>
          </p:nvPr>
        </p:nvSpPr>
        <p:spPr>
          <a:xfrm>
            <a:off x="2743200" y="2466775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8"/>
          </p:nvPr>
        </p:nvSpPr>
        <p:spPr>
          <a:xfrm>
            <a:off x="8991600" y="3398108"/>
            <a:ext cx="2082800" cy="2082800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9"/>
          </p:nvPr>
        </p:nvSpPr>
        <p:spPr>
          <a:xfrm>
            <a:off x="7236024" y="2336800"/>
            <a:ext cx="1840243" cy="184024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20"/>
          </p:nvPr>
        </p:nvSpPr>
        <p:spPr>
          <a:xfrm>
            <a:off x="6536270" y="4786644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1083737" y="4617310"/>
            <a:ext cx="1597225" cy="1597225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504133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5266267" y="2506133"/>
            <a:ext cx="1794933" cy="32342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333705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4391549" y="2540221"/>
            <a:ext cx="3409103" cy="4514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95599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4" y="2222232"/>
            <a:ext cx="2296223" cy="30440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>
          <a:xfrm>
            <a:off x="3996270" y="3318935"/>
            <a:ext cx="1066799" cy="18990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79366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4783138"/>
          </a:xfrm>
        </p:spPr>
        <p:txBody>
          <a:bodyPr anchor="ctr"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157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1050931" y="2637893"/>
            <a:ext cx="3730637" cy="2320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aseline="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784889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186258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7"/>
          </p:nvPr>
        </p:nvSpPr>
        <p:spPr>
          <a:xfrm>
            <a:off x="32669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8"/>
          </p:nvPr>
        </p:nvSpPr>
        <p:spPr>
          <a:xfrm>
            <a:off x="5328574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9"/>
          </p:nvPr>
        </p:nvSpPr>
        <p:spPr>
          <a:xfrm>
            <a:off x="7339409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9388342" y="2348242"/>
            <a:ext cx="1738703" cy="1738703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2110460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6"/>
          </p:nvPr>
        </p:nvSpPr>
        <p:spPr>
          <a:xfrm>
            <a:off x="1385420" y="2737941"/>
            <a:ext cx="2373781" cy="2373781"/>
          </a:xfrm>
          <a:prstGeom prst="ellipse">
            <a:avLst/>
          </a:prstGeom>
          <a:noFill/>
          <a:ln>
            <a:solidFill>
              <a:schemeClr val="bg1">
                <a:alpha val="96000"/>
              </a:schemeClr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333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dirty="0"/>
              <a:t>Click icon to </a:t>
            </a:r>
          </a:p>
          <a:p>
            <a:r>
              <a:rPr lang="en-US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7542359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5068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7497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523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6BAC20E9-BF99-40F2-8B9B-EEFBEDFCF37F}" type="datetimeFigureOut">
              <a:rPr lang="es-CR" smtClean="0">
                <a:solidFill>
                  <a:prstClr val="black"/>
                </a:solidFill>
              </a:rPr>
              <a:pPr defTabSz="609585"/>
              <a:t>10/07/2019</a:t>
            </a:fld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2A87978-35E4-4F1E-9CAF-D0FD7972BDA9}" type="slidenum">
              <a:rPr lang="es-CR" smtClean="0">
                <a:solidFill>
                  <a:prstClr val="black"/>
                </a:solidFill>
              </a:rPr>
              <a:pPr defTabSz="609585"/>
              <a:t>‹Nº›</a:t>
            </a:fld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501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26575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8309959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364068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8" y="1253461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542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icture Placeholder 53"/>
          <p:cNvSpPr>
            <a:spLocks noGrp="1"/>
          </p:cNvSpPr>
          <p:nvPr>
            <p:ph type="pic" sz="quarter" idx="10"/>
          </p:nvPr>
        </p:nvSpPr>
        <p:spPr>
          <a:xfrm>
            <a:off x="364067" y="1950665"/>
            <a:ext cx="5181599" cy="154781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5" name="Picture Placeholder 53"/>
          <p:cNvSpPr>
            <a:spLocks noGrp="1"/>
          </p:cNvSpPr>
          <p:nvPr>
            <p:ph type="pic" sz="quarter" idx="11"/>
          </p:nvPr>
        </p:nvSpPr>
        <p:spPr>
          <a:xfrm>
            <a:off x="6292271" y="1950665"/>
            <a:ext cx="5449457" cy="154781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6" name="Title 8"/>
          <p:cNvSpPr>
            <a:spLocks noGrp="1"/>
          </p:cNvSpPr>
          <p:nvPr>
            <p:ph type="title"/>
          </p:nvPr>
        </p:nvSpPr>
        <p:spPr>
          <a:xfrm>
            <a:off x="364067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067" y="1253458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32915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1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1" y="278606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defTabSz="609585"/>
            <a:fld id="{D80ADBF8-9A6D-4974-941C-E4A6BA203E60}" type="slidenum">
              <a:rPr lang="en-US" smtClean="0">
                <a:solidFill>
                  <a:prstClr val="white"/>
                </a:solidFill>
              </a:rPr>
              <a:pPr defTabSz="609585"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9850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7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5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05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79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0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05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0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62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0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8"/>
          <p:cNvSpPr>
            <a:spLocks noGrp="1"/>
          </p:cNvSpPr>
          <p:nvPr>
            <p:ph type="title"/>
          </p:nvPr>
        </p:nvSpPr>
        <p:spPr>
          <a:xfrm>
            <a:off x="364067" y="683683"/>
            <a:ext cx="8652933" cy="6985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7"/>
          <p:cNvSpPr>
            <a:spLocks noGrp="1"/>
          </p:cNvSpPr>
          <p:nvPr>
            <p:ph type="body" sz="quarter" idx="26" hasCustomPrompt="1"/>
          </p:nvPr>
        </p:nvSpPr>
        <p:spPr>
          <a:xfrm>
            <a:off x="364067" y="1253458"/>
            <a:ext cx="8652933" cy="381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7"/>
          </p:nvPr>
        </p:nvSpPr>
        <p:spPr>
          <a:xfrm>
            <a:off x="977617" y="2063750"/>
            <a:ext cx="1421096" cy="143986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20"/>
          <p:cNvSpPr>
            <a:spLocks noGrp="1"/>
          </p:cNvSpPr>
          <p:nvPr>
            <p:ph type="pic" sz="quarter" idx="28"/>
          </p:nvPr>
        </p:nvSpPr>
        <p:spPr>
          <a:xfrm>
            <a:off x="2728080" y="2063750"/>
            <a:ext cx="1421096" cy="143986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20"/>
          <p:cNvSpPr>
            <a:spLocks noGrp="1"/>
          </p:cNvSpPr>
          <p:nvPr>
            <p:ph type="pic" sz="quarter" idx="29"/>
          </p:nvPr>
        </p:nvSpPr>
        <p:spPr>
          <a:xfrm>
            <a:off x="4499707" y="2063750"/>
            <a:ext cx="1421096" cy="143986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" name="Picture Placeholder 20"/>
          <p:cNvSpPr>
            <a:spLocks noGrp="1"/>
          </p:cNvSpPr>
          <p:nvPr>
            <p:ph type="pic" sz="quarter" idx="30"/>
          </p:nvPr>
        </p:nvSpPr>
        <p:spPr>
          <a:xfrm>
            <a:off x="6258082" y="2063750"/>
            <a:ext cx="1421096" cy="143986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0"/>
          <p:cNvSpPr>
            <a:spLocks noGrp="1"/>
          </p:cNvSpPr>
          <p:nvPr>
            <p:ph type="pic" sz="quarter" idx="31"/>
          </p:nvPr>
        </p:nvSpPr>
        <p:spPr>
          <a:xfrm>
            <a:off x="8012007" y="2063750"/>
            <a:ext cx="1421096" cy="143986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20"/>
          <p:cNvSpPr>
            <a:spLocks noGrp="1"/>
          </p:cNvSpPr>
          <p:nvPr>
            <p:ph type="pic" sz="quarter" idx="32"/>
          </p:nvPr>
        </p:nvSpPr>
        <p:spPr>
          <a:xfrm>
            <a:off x="9791164" y="2063750"/>
            <a:ext cx="1421096" cy="143986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330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75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8F75F-6551-4069-A40E-11368AA3DC20}" type="datetimeFigureOut">
              <a:rPr lang="en-US" smtClean="0">
                <a:solidFill>
                  <a:prstClr val="black"/>
                </a:solidFill>
              </a:rPr>
              <a:pPr/>
              <a:t>7/10/2019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4A313-1641-4995-8538-0141801DED91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0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ion/Mission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1421516"/>
              <a:gd name="connsiteY0" fmla="*/ 0 h 1421092"/>
              <a:gd name="connsiteX1" fmla="*/ 1421516 w 1421516"/>
              <a:gd name="connsiteY1" fmla="*/ 0 h 1421092"/>
              <a:gd name="connsiteX2" fmla="*/ 1421516 w 1421516"/>
              <a:gd name="connsiteY2" fmla="*/ 1421092 h 1421092"/>
              <a:gd name="connsiteX3" fmla="*/ 0 w 1421516"/>
              <a:gd name="connsiteY3" fmla="*/ 1421092 h 1421092"/>
              <a:gd name="connsiteX4" fmla="*/ 0 w 1421516"/>
              <a:gd name="connsiteY4" fmla="*/ 0 h 1421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1516" h="1421092">
                <a:moveTo>
                  <a:pt x="0" y="0"/>
                </a:moveTo>
                <a:lnTo>
                  <a:pt x="1421516" y="0"/>
                </a:lnTo>
                <a:lnTo>
                  <a:pt x="1421516" y="1421092"/>
                </a:lnTo>
                <a:lnTo>
                  <a:pt x="0" y="1421092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822960" bIns="0" anchor="ctr"/>
          <a:lstStyle>
            <a:lvl1pPr algn="ctr" rtl="0">
              <a:buNone/>
              <a:defRPr sz="1867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7010400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7010400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040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0" y="1026695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2133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508000" y="450250"/>
            <a:ext cx="11157819" cy="474845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67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8328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9349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244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49" y="458954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9100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1760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436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16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6193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825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114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61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393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9503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1814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6077429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6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o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9603" y="353962"/>
            <a:ext cx="982132" cy="4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2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6658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881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200" y="215900"/>
            <a:ext cx="10515600" cy="541337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rgbClr val="7F7F8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5600" y="278605"/>
            <a:ext cx="546100" cy="365125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fld id="{D80ADBF8-9A6D-4974-941C-E4A6BA203E6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541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8445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81354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5937416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5312571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6022083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3672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2006601"/>
            <a:ext cx="12192000" cy="485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41124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rot="10800000">
            <a:off x="8451673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680134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1067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8134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560667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59923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rot="10800000">
            <a:off x="2541940" y="3566380"/>
            <a:ext cx="12192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70401" y="201211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1333" y="2305413"/>
            <a:ext cx="4047068" cy="1032419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Graphics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278401" y="2940493"/>
            <a:ext cx="4047068" cy="498939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0934" y="3668033"/>
            <a:ext cx="3674535" cy="1202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algn="l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241304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434168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7315203" y="-1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97472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2"/>
          </p:nvPr>
        </p:nvSpPr>
        <p:spPr>
          <a:xfrm>
            <a:off x="4878921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179551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2444754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488950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7334255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9798053" y="2396067"/>
            <a:ext cx="2444751" cy="23854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138721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095080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361602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613697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8665969" y="3725334"/>
            <a:ext cx="2351616" cy="2694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5278715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6091765" y="2438400"/>
            <a:ext cx="6100235" cy="220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10800000">
            <a:off x="4965171" y="955640"/>
            <a:ext cx="2438400" cy="21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2799" y="330795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 spc="8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Vector Graphic Sample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12799" y="1040307"/>
            <a:ext cx="10743144" cy="709512"/>
          </a:xfrm>
          <a:prstGeom prst="rect">
            <a:avLst/>
          </a:prstGeom>
        </p:spPr>
        <p:txBody>
          <a:bodyPr/>
          <a:lstStyle>
            <a:lvl1pPr algn="ctr">
              <a:buNone/>
              <a:defRPr sz="1333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cupidiate</a:t>
            </a:r>
            <a:r>
              <a:rPr lang="en-US" dirty="0"/>
              <a:t> non provident.</a:t>
            </a:r>
          </a:p>
        </p:txBody>
      </p:sp>
    </p:spTree>
    <p:extLst>
      <p:ext uri="{BB962C8B-B14F-4D97-AF65-F5344CB8AC3E}">
        <p14:creationId xmlns:p14="http://schemas.microsoft.com/office/powerpoint/2010/main" val="310172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7.xml"/><Relationship Id="rId18" Type="http://schemas.openxmlformats.org/officeDocument/2006/relationships/slideLayout" Target="../slideLayouts/slideLayout232.xml"/><Relationship Id="rId26" Type="http://schemas.openxmlformats.org/officeDocument/2006/relationships/slideLayout" Target="../slideLayouts/slideLayout240.xml"/><Relationship Id="rId39" Type="http://schemas.openxmlformats.org/officeDocument/2006/relationships/slideLayout" Target="../slideLayouts/slideLayout253.xml"/><Relationship Id="rId21" Type="http://schemas.openxmlformats.org/officeDocument/2006/relationships/slideLayout" Target="../slideLayouts/slideLayout235.xml"/><Relationship Id="rId34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21.xml"/><Relationship Id="rId12" Type="http://schemas.openxmlformats.org/officeDocument/2006/relationships/slideLayout" Target="../slideLayouts/slideLayout226.xml"/><Relationship Id="rId17" Type="http://schemas.openxmlformats.org/officeDocument/2006/relationships/slideLayout" Target="../slideLayouts/slideLayout231.xml"/><Relationship Id="rId25" Type="http://schemas.openxmlformats.org/officeDocument/2006/relationships/slideLayout" Target="../slideLayouts/slideLayout239.xml"/><Relationship Id="rId33" Type="http://schemas.openxmlformats.org/officeDocument/2006/relationships/slideLayout" Target="../slideLayouts/slideLayout247.xml"/><Relationship Id="rId38" Type="http://schemas.openxmlformats.org/officeDocument/2006/relationships/slideLayout" Target="../slideLayouts/slideLayout252.xml"/><Relationship Id="rId2" Type="http://schemas.openxmlformats.org/officeDocument/2006/relationships/slideLayout" Target="../slideLayouts/slideLayout216.xml"/><Relationship Id="rId16" Type="http://schemas.openxmlformats.org/officeDocument/2006/relationships/slideLayout" Target="../slideLayouts/slideLayout230.xml"/><Relationship Id="rId20" Type="http://schemas.openxmlformats.org/officeDocument/2006/relationships/slideLayout" Target="../slideLayouts/slideLayout234.xml"/><Relationship Id="rId29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15.xml"/><Relationship Id="rId6" Type="http://schemas.openxmlformats.org/officeDocument/2006/relationships/slideLayout" Target="../slideLayouts/slideLayout220.xml"/><Relationship Id="rId11" Type="http://schemas.openxmlformats.org/officeDocument/2006/relationships/slideLayout" Target="../slideLayouts/slideLayout225.xml"/><Relationship Id="rId24" Type="http://schemas.openxmlformats.org/officeDocument/2006/relationships/slideLayout" Target="../slideLayouts/slideLayout238.xml"/><Relationship Id="rId32" Type="http://schemas.openxmlformats.org/officeDocument/2006/relationships/slideLayout" Target="../slideLayouts/slideLayout246.xml"/><Relationship Id="rId37" Type="http://schemas.openxmlformats.org/officeDocument/2006/relationships/slideLayout" Target="../slideLayouts/slideLayout251.xml"/><Relationship Id="rId40" Type="http://schemas.openxmlformats.org/officeDocument/2006/relationships/theme" Target="../theme/theme10.xml"/><Relationship Id="rId5" Type="http://schemas.openxmlformats.org/officeDocument/2006/relationships/slideLayout" Target="../slideLayouts/slideLayout219.xml"/><Relationship Id="rId15" Type="http://schemas.openxmlformats.org/officeDocument/2006/relationships/slideLayout" Target="../slideLayouts/slideLayout229.xml"/><Relationship Id="rId23" Type="http://schemas.openxmlformats.org/officeDocument/2006/relationships/slideLayout" Target="../slideLayouts/slideLayout237.xml"/><Relationship Id="rId28" Type="http://schemas.openxmlformats.org/officeDocument/2006/relationships/slideLayout" Target="../slideLayouts/slideLayout242.xml"/><Relationship Id="rId36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24.xml"/><Relationship Id="rId19" Type="http://schemas.openxmlformats.org/officeDocument/2006/relationships/slideLayout" Target="../slideLayouts/slideLayout233.xml"/><Relationship Id="rId31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Relationship Id="rId14" Type="http://schemas.openxmlformats.org/officeDocument/2006/relationships/slideLayout" Target="../slideLayouts/slideLayout228.xml"/><Relationship Id="rId22" Type="http://schemas.openxmlformats.org/officeDocument/2006/relationships/slideLayout" Target="../slideLayouts/slideLayout236.xml"/><Relationship Id="rId27" Type="http://schemas.openxmlformats.org/officeDocument/2006/relationships/slideLayout" Target="../slideLayouts/slideLayout241.xml"/><Relationship Id="rId30" Type="http://schemas.openxmlformats.org/officeDocument/2006/relationships/slideLayout" Target="../slideLayouts/slideLayout244.xml"/><Relationship Id="rId35" Type="http://schemas.openxmlformats.org/officeDocument/2006/relationships/slideLayout" Target="../slideLayouts/slideLayout249.xml"/><Relationship Id="rId8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17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6.xml"/><Relationship Id="rId18" Type="http://schemas.openxmlformats.org/officeDocument/2006/relationships/slideLayout" Target="../slideLayouts/slideLayout271.xml"/><Relationship Id="rId26" Type="http://schemas.openxmlformats.org/officeDocument/2006/relationships/slideLayout" Target="../slideLayouts/slideLayout279.xml"/><Relationship Id="rId39" Type="http://schemas.openxmlformats.org/officeDocument/2006/relationships/slideLayout" Target="../slideLayouts/slideLayout292.xml"/><Relationship Id="rId21" Type="http://schemas.openxmlformats.org/officeDocument/2006/relationships/slideLayout" Target="../slideLayouts/slideLayout274.xml"/><Relationship Id="rId34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60.xml"/><Relationship Id="rId12" Type="http://schemas.openxmlformats.org/officeDocument/2006/relationships/slideLayout" Target="../slideLayouts/slideLayout265.xml"/><Relationship Id="rId17" Type="http://schemas.openxmlformats.org/officeDocument/2006/relationships/slideLayout" Target="../slideLayouts/slideLayout270.xml"/><Relationship Id="rId25" Type="http://schemas.openxmlformats.org/officeDocument/2006/relationships/slideLayout" Target="../slideLayouts/slideLayout278.xml"/><Relationship Id="rId33" Type="http://schemas.openxmlformats.org/officeDocument/2006/relationships/slideLayout" Target="../slideLayouts/slideLayout286.xml"/><Relationship Id="rId38" Type="http://schemas.openxmlformats.org/officeDocument/2006/relationships/slideLayout" Target="../slideLayouts/slideLayout291.xml"/><Relationship Id="rId2" Type="http://schemas.openxmlformats.org/officeDocument/2006/relationships/slideLayout" Target="../slideLayouts/slideLayout255.xml"/><Relationship Id="rId16" Type="http://schemas.openxmlformats.org/officeDocument/2006/relationships/slideLayout" Target="../slideLayouts/slideLayout269.xml"/><Relationship Id="rId20" Type="http://schemas.openxmlformats.org/officeDocument/2006/relationships/slideLayout" Target="../slideLayouts/slideLayout273.xml"/><Relationship Id="rId29" Type="http://schemas.openxmlformats.org/officeDocument/2006/relationships/slideLayout" Target="../slideLayouts/slideLayout282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24" Type="http://schemas.openxmlformats.org/officeDocument/2006/relationships/slideLayout" Target="../slideLayouts/slideLayout277.xml"/><Relationship Id="rId32" Type="http://schemas.openxmlformats.org/officeDocument/2006/relationships/slideLayout" Target="../slideLayouts/slideLayout285.xml"/><Relationship Id="rId37" Type="http://schemas.openxmlformats.org/officeDocument/2006/relationships/slideLayout" Target="../slideLayouts/slideLayout290.xml"/><Relationship Id="rId40" Type="http://schemas.openxmlformats.org/officeDocument/2006/relationships/theme" Target="../theme/theme11.xml"/><Relationship Id="rId5" Type="http://schemas.openxmlformats.org/officeDocument/2006/relationships/slideLayout" Target="../slideLayouts/slideLayout258.xml"/><Relationship Id="rId15" Type="http://schemas.openxmlformats.org/officeDocument/2006/relationships/slideLayout" Target="../slideLayouts/slideLayout268.xml"/><Relationship Id="rId23" Type="http://schemas.openxmlformats.org/officeDocument/2006/relationships/slideLayout" Target="../slideLayouts/slideLayout276.xml"/><Relationship Id="rId28" Type="http://schemas.openxmlformats.org/officeDocument/2006/relationships/slideLayout" Target="../slideLayouts/slideLayout281.xml"/><Relationship Id="rId36" Type="http://schemas.openxmlformats.org/officeDocument/2006/relationships/slideLayout" Target="../slideLayouts/slideLayout289.xml"/><Relationship Id="rId10" Type="http://schemas.openxmlformats.org/officeDocument/2006/relationships/slideLayout" Target="../slideLayouts/slideLayout263.xml"/><Relationship Id="rId19" Type="http://schemas.openxmlformats.org/officeDocument/2006/relationships/slideLayout" Target="../slideLayouts/slideLayout272.xml"/><Relationship Id="rId31" Type="http://schemas.openxmlformats.org/officeDocument/2006/relationships/slideLayout" Target="../slideLayouts/slideLayout284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slideLayout" Target="../slideLayouts/slideLayout267.xml"/><Relationship Id="rId22" Type="http://schemas.openxmlformats.org/officeDocument/2006/relationships/slideLayout" Target="../slideLayouts/slideLayout275.xml"/><Relationship Id="rId27" Type="http://schemas.openxmlformats.org/officeDocument/2006/relationships/slideLayout" Target="../slideLayouts/slideLayout280.xml"/><Relationship Id="rId30" Type="http://schemas.openxmlformats.org/officeDocument/2006/relationships/slideLayout" Target="../slideLayouts/slideLayout283.xml"/><Relationship Id="rId35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42.xml"/><Relationship Id="rId34" Type="http://schemas.openxmlformats.org/officeDocument/2006/relationships/slideLayout" Target="../slideLayouts/slideLayout55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33" Type="http://schemas.openxmlformats.org/officeDocument/2006/relationships/slideLayout" Target="../slideLayouts/slideLayout54.xml"/><Relationship Id="rId38" Type="http://schemas.openxmlformats.org/officeDocument/2006/relationships/slideLayout" Target="../slideLayouts/slideLayout59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53.xml"/><Relationship Id="rId37" Type="http://schemas.openxmlformats.org/officeDocument/2006/relationships/slideLayout" Target="../slideLayouts/slideLayout58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36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52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Relationship Id="rId35" Type="http://schemas.openxmlformats.org/officeDocument/2006/relationships/slideLayout" Target="../slideLayouts/slideLayout56.xml"/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26" Type="http://schemas.openxmlformats.org/officeDocument/2006/relationships/slideLayout" Target="../slideLayouts/slideLayout110.xml"/><Relationship Id="rId39" Type="http://schemas.openxmlformats.org/officeDocument/2006/relationships/slideLayout" Target="../slideLayouts/slideLayout123.xml"/><Relationship Id="rId21" Type="http://schemas.openxmlformats.org/officeDocument/2006/relationships/slideLayout" Target="../slideLayouts/slideLayout105.xml"/><Relationship Id="rId34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5" Type="http://schemas.openxmlformats.org/officeDocument/2006/relationships/slideLayout" Target="../slideLayouts/slideLayout109.xml"/><Relationship Id="rId33" Type="http://schemas.openxmlformats.org/officeDocument/2006/relationships/slideLayout" Target="../slideLayouts/slideLayout117.xml"/><Relationship Id="rId38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20" Type="http://schemas.openxmlformats.org/officeDocument/2006/relationships/slideLayout" Target="../slideLayouts/slideLayout104.xml"/><Relationship Id="rId29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24" Type="http://schemas.openxmlformats.org/officeDocument/2006/relationships/slideLayout" Target="../slideLayouts/slideLayout108.xml"/><Relationship Id="rId32" Type="http://schemas.openxmlformats.org/officeDocument/2006/relationships/slideLayout" Target="../slideLayouts/slideLayout116.xml"/><Relationship Id="rId37" Type="http://schemas.openxmlformats.org/officeDocument/2006/relationships/slideLayout" Target="../slideLayouts/slideLayout121.xml"/><Relationship Id="rId40" Type="http://schemas.openxmlformats.org/officeDocument/2006/relationships/theme" Target="../theme/theme6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23" Type="http://schemas.openxmlformats.org/officeDocument/2006/relationships/slideLayout" Target="../slideLayouts/slideLayout107.xml"/><Relationship Id="rId28" Type="http://schemas.openxmlformats.org/officeDocument/2006/relationships/slideLayout" Target="../slideLayouts/slideLayout112.xml"/><Relationship Id="rId36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103.xml"/><Relationship Id="rId31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Relationship Id="rId22" Type="http://schemas.openxmlformats.org/officeDocument/2006/relationships/slideLayout" Target="../slideLayouts/slideLayout106.xml"/><Relationship Id="rId27" Type="http://schemas.openxmlformats.org/officeDocument/2006/relationships/slideLayout" Target="../slideLayouts/slideLayout111.xml"/><Relationship Id="rId30" Type="http://schemas.openxmlformats.org/officeDocument/2006/relationships/slideLayout" Target="../slideLayouts/slideLayout114.xml"/><Relationship Id="rId35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6.xml"/><Relationship Id="rId18" Type="http://schemas.openxmlformats.org/officeDocument/2006/relationships/slideLayout" Target="../slideLayouts/slideLayout141.xml"/><Relationship Id="rId26" Type="http://schemas.openxmlformats.org/officeDocument/2006/relationships/slideLayout" Target="../slideLayouts/slideLayout149.xml"/><Relationship Id="rId39" Type="http://schemas.openxmlformats.org/officeDocument/2006/relationships/slideLayout" Target="../slideLayouts/slideLayout162.xml"/><Relationship Id="rId21" Type="http://schemas.openxmlformats.org/officeDocument/2006/relationships/slideLayout" Target="../slideLayouts/slideLayout144.xml"/><Relationship Id="rId34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slideLayout" Target="../slideLayouts/slideLayout140.xml"/><Relationship Id="rId25" Type="http://schemas.openxmlformats.org/officeDocument/2006/relationships/slideLayout" Target="../slideLayouts/slideLayout148.xml"/><Relationship Id="rId33" Type="http://schemas.openxmlformats.org/officeDocument/2006/relationships/slideLayout" Target="../slideLayouts/slideLayout156.xml"/><Relationship Id="rId38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39.xml"/><Relationship Id="rId20" Type="http://schemas.openxmlformats.org/officeDocument/2006/relationships/slideLayout" Target="../slideLayouts/slideLayout143.xml"/><Relationship Id="rId29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24" Type="http://schemas.openxmlformats.org/officeDocument/2006/relationships/slideLayout" Target="../slideLayouts/slideLayout147.xml"/><Relationship Id="rId32" Type="http://schemas.openxmlformats.org/officeDocument/2006/relationships/slideLayout" Target="../slideLayouts/slideLayout155.xml"/><Relationship Id="rId37" Type="http://schemas.openxmlformats.org/officeDocument/2006/relationships/slideLayout" Target="../slideLayouts/slideLayout160.xml"/><Relationship Id="rId40" Type="http://schemas.openxmlformats.org/officeDocument/2006/relationships/theme" Target="../theme/theme7.xml"/><Relationship Id="rId5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38.xml"/><Relationship Id="rId23" Type="http://schemas.openxmlformats.org/officeDocument/2006/relationships/slideLayout" Target="../slideLayouts/slideLayout146.xml"/><Relationship Id="rId28" Type="http://schemas.openxmlformats.org/officeDocument/2006/relationships/slideLayout" Target="../slideLayouts/slideLayout151.xml"/><Relationship Id="rId36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33.xml"/><Relationship Id="rId19" Type="http://schemas.openxmlformats.org/officeDocument/2006/relationships/slideLayout" Target="../slideLayouts/slideLayout142.xml"/><Relationship Id="rId31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Relationship Id="rId22" Type="http://schemas.openxmlformats.org/officeDocument/2006/relationships/slideLayout" Target="../slideLayouts/slideLayout145.xml"/><Relationship Id="rId27" Type="http://schemas.openxmlformats.org/officeDocument/2006/relationships/slideLayout" Target="../slideLayouts/slideLayout150.xml"/><Relationship Id="rId30" Type="http://schemas.openxmlformats.org/officeDocument/2006/relationships/slideLayout" Target="../slideLayouts/slideLayout153.xml"/><Relationship Id="rId35" Type="http://schemas.openxmlformats.org/officeDocument/2006/relationships/slideLayout" Target="../slideLayouts/slideLayout158.xml"/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182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theme" Target="../theme/theme9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8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877B1AD-D523-4C0D-8362-A7CFF4E86502}" type="datetimeFigureOut">
              <a:rPr lang="en-US" smtClean="0"/>
              <a:pPr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8B9E821-CB41-4557-879C-24BFC1EF65F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75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55" r:id="rId2"/>
    <p:sldLayoutId id="2147483750" r:id="rId3"/>
    <p:sldLayoutId id="2147483752" r:id="rId4"/>
    <p:sldLayoutId id="2147483753" r:id="rId5"/>
    <p:sldLayoutId id="2147483756" r:id="rId6"/>
    <p:sldLayoutId id="2147483765" r:id="rId7"/>
    <p:sldLayoutId id="2147483766" r:id="rId8"/>
    <p:sldLayoutId id="2147483770" r:id="rId9"/>
    <p:sldLayoutId id="214748377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 Condensed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sz="2400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23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  <p:sldLayoutId id="2147484013" r:id="rId13"/>
    <p:sldLayoutId id="2147484014" r:id="rId14"/>
    <p:sldLayoutId id="2147484015" r:id="rId15"/>
    <p:sldLayoutId id="2147484016" r:id="rId16"/>
    <p:sldLayoutId id="2147484017" r:id="rId17"/>
    <p:sldLayoutId id="2147484018" r:id="rId18"/>
    <p:sldLayoutId id="2147484019" r:id="rId19"/>
    <p:sldLayoutId id="2147484020" r:id="rId20"/>
    <p:sldLayoutId id="2147484021" r:id="rId21"/>
    <p:sldLayoutId id="2147484022" r:id="rId22"/>
    <p:sldLayoutId id="2147484023" r:id="rId23"/>
    <p:sldLayoutId id="2147484024" r:id="rId24"/>
    <p:sldLayoutId id="2147484025" r:id="rId25"/>
    <p:sldLayoutId id="2147484026" r:id="rId26"/>
    <p:sldLayoutId id="2147484027" r:id="rId27"/>
    <p:sldLayoutId id="2147484028" r:id="rId28"/>
    <p:sldLayoutId id="2147484029" r:id="rId29"/>
    <p:sldLayoutId id="2147484030" r:id="rId30"/>
    <p:sldLayoutId id="2147484031" r:id="rId31"/>
    <p:sldLayoutId id="2147484032" r:id="rId32"/>
    <p:sldLayoutId id="2147484033" r:id="rId33"/>
    <p:sldLayoutId id="2147484034" r:id="rId34"/>
    <p:sldLayoutId id="2147484035" r:id="rId35"/>
    <p:sldLayoutId id="2147484036" r:id="rId36"/>
    <p:sldLayoutId id="2147484037" r:id="rId37"/>
    <p:sldLayoutId id="2147484038" r:id="rId38"/>
    <p:sldLayoutId id="2147484039" r:id="rId39"/>
  </p:sldLayoutIdLst>
  <p:txStyles>
    <p:titleStyle>
      <a:lvl1pPr algn="ctr" defTabSz="609585" rtl="0" eaLnBrk="1" latinLnBrk="0" hangingPunct="1">
        <a:spcBef>
          <a:spcPct val="0"/>
        </a:spcBef>
        <a:buNone/>
        <a:defRPr sz="4267" kern="1200">
          <a:solidFill>
            <a:srgbClr val="1F497D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rgbClr val="1F497D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sz="2400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5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  <p:sldLayoutId id="2147484065" r:id="rId25"/>
    <p:sldLayoutId id="2147484066" r:id="rId26"/>
    <p:sldLayoutId id="2147484067" r:id="rId27"/>
    <p:sldLayoutId id="2147484068" r:id="rId28"/>
    <p:sldLayoutId id="2147484069" r:id="rId29"/>
    <p:sldLayoutId id="2147484070" r:id="rId30"/>
    <p:sldLayoutId id="2147484071" r:id="rId31"/>
    <p:sldLayoutId id="2147484072" r:id="rId32"/>
    <p:sldLayoutId id="2147484073" r:id="rId33"/>
    <p:sldLayoutId id="2147484074" r:id="rId34"/>
    <p:sldLayoutId id="2147484075" r:id="rId35"/>
    <p:sldLayoutId id="2147484076" r:id="rId36"/>
    <p:sldLayoutId id="2147484077" r:id="rId37"/>
    <p:sldLayoutId id="2147484078" r:id="rId38"/>
    <p:sldLayoutId id="2147484079" r:id="rId39"/>
  </p:sldLayoutIdLst>
  <p:txStyles>
    <p:titleStyle>
      <a:lvl1pPr algn="ctr" defTabSz="609585" rtl="0" eaLnBrk="1" latinLnBrk="0" hangingPunct="1">
        <a:spcBef>
          <a:spcPct val="0"/>
        </a:spcBef>
        <a:buNone/>
        <a:defRPr sz="4267" kern="1200">
          <a:solidFill>
            <a:srgbClr val="1F497D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rgbClr val="1F497D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sz="2400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01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  <p:sldLayoutId id="2147483812" r:id="rId26"/>
    <p:sldLayoutId id="2147483813" r:id="rId27"/>
    <p:sldLayoutId id="2147483814" r:id="rId28"/>
    <p:sldLayoutId id="2147483815" r:id="rId29"/>
    <p:sldLayoutId id="2147483816" r:id="rId30"/>
    <p:sldLayoutId id="2147483817" r:id="rId31"/>
    <p:sldLayoutId id="2147483818" r:id="rId32"/>
    <p:sldLayoutId id="2147483819" r:id="rId33"/>
    <p:sldLayoutId id="2147483820" r:id="rId34"/>
    <p:sldLayoutId id="2147483821" r:id="rId35"/>
    <p:sldLayoutId id="2147483822" r:id="rId36"/>
    <p:sldLayoutId id="2147483823" r:id="rId37"/>
    <p:sldLayoutId id="2147483824" r:id="rId38"/>
    <p:sldLayoutId id="2147483825" r:id="rId39"/>
  </p:sldLayoutIdLst>
  <p:txStyles>
    <p:titleStyle>
      <a:lvl1pPr algn="ctr" defTabSz="609585" rtl="0" eaLnBrk="1" latinLnBrk="0" hangingPunct="1">
        <a:spcBef>
          <a:spcPct val="0"/>
        </a:spcBef>
        <a:buNone/>
        <a:defRPr sz="4267" kern="1200">
          <a:solidFill>
            <a:srgbClr val="1F497D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rgbClr val="1F497D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 userDrawn="1"/>
        </p:nvSpPr>
        <p:spPr>
          <a:xfrm>
            <a:off x="951621" y="6255141"/>
            <a:ext cx="54997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41C54"/>
                </a:solidFill>
                <a:latin typeface="FontAwesome" pitchFamily="2" charset="0"/>
              </a:rPr>
              <a:t></a:t>
            </a:r>
            <a:endParaRPr lang="en-US" sz="2000" dirty="0">
              <a:solidFill>
                <a:srgbClr val="F41C54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1311383" y="6264665"/>
            <a:ext cx="115592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b="1" dirty="0">
                <a:ln w="0"/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0"/>
              </a:rPr>
              <a:t>TARGET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9244356" y="6303137"/>
            <a:ext cx="2134646" cy="2923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300" dirty="0">
                <a:ln w="0"/>
                <a:solidFill>
                  <a:prstClr val="white">
                    <a:lumMod val="65000"/>
                  </a:prstClr>
                </a:solidFill>
              </a:rPr>
              <a:t>www.yourdomain.com</a:t>
            </a:r>
          </a:p>
        </p:txBody>
      </p:sp>
      <p:sp>
        <p:nvSpPr>
          <p:cNvPr id="27" name="Oval 26"/>
          <p:cNvSpPr/>
          <p:nvPr userDrawn="1"/>
        </p:nvSpPr>
        <p:spPr>
          <a:xfrm>
            <a:off x="10999732" y="482547"/>
            <a:ext cx="367764" cy="3677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10963040" y="485420"/>
            <a:ext cx="441146" cy="3539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fld id="{F76E4526-E8AC-46C0-9717-2D299B9E986B}" type="slidenum">
              <a:rPr lang="en-US" sz="1700" smtClean="0">
                <a:ln w="0"/>
                <a:solidFill>
                  <a:prstClr val="white"/>
                </a:solidFill>
              </a:rPr>
              <a:pPr algn="ctr"/>
              <a:t>‹Nº›</a:t>
            </a:fld>
            <a:endParaRPr lang="en-US" sz="1700" dirty="0">
              <a:ln w="0"/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075475" y="795821"/>
            <a:ext cx="9737668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98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4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C20E9-BF99-40F2-8B9B-EEFBEDFCF37F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10/07/2019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4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4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87978-35E4-4F1E-9CAF-D0FD7972BDA9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5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sz="2400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53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  <p:sldLayoutId id="2147483872" r:id="rId20"/>
    <p:sldLayoutId id="2147483873" r:id="rId21"/>
    <p:sldLayoutId id="2147483874" r:id="rId22"/>
    <p:sldLayoutId id="2147483875" r:id="rId23"/>
    <p:sldLayoutId id="2147483876" r:id="rId24"/>
    <p:sldLayoutId id="2147483877" r:id="rId25"/>
    <p:sldLayoutId id="2147483878" r:id="rId26"/>
    <p:sldLayoutId id="2147483879" r:id="rId27"/>
    <p:sldLayoutId id="2147483880" r:id="rId28"/>
    <p:sldLayoutId id="2147483881" r:id="rId29"/>
    <p:sldLayoutId id="2147483882" r:id="rId30"/>
    <p:sldLayoutId id="2147483883" r:id="rId31"/>
    <p:sldLayoutId id="2147483884" r:id="rId32"/>
    <p:sldLayoutId id="2147483885" r:id="rId33"/>
    <p:sldLayoutId id="2147483886" r:id="rId34"/>
    <p:sldLayoutId id="2147483887" r:id="rId35"/>
    <p:sldLayoutId id="2147483888" r:id="rId36"/>
    <p:sldLayoutId id="2147483889" r:id="rId37"/>
    <p:sldLayoutId id="2147483890" r:id="rId38"/>
    <p:sldLayoutId id="2147483891" r:id="rId39"/>
  </p:sldLayoutIdLst>
  <p:txStyles>
    <p:titleStyle>
      <a:lvl1pPr algn="ctr" defTabSz="609585" rtl="0" eaLnBrk="1" latinLnBrk="0" hangingPunct="1">
        <a:spcBef>
          <a:spcPct val="0"/>
        </a:spcBef>
        <a:buNone/>
        <a:defRPr sz="4267" kern="1200">
          <a:solidFill>
            <a:srgbClr val="1F497D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rgbClr val="1F497D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sz="2400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18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909" r:id="rId17"/>
    <p:sldLayoutId id="2147483910" r:id="rId18"/>
    <p:sldLayoutId id="2147483911" r:id="rId19"/>
    <p:sldLayoutId id="2147483912" r:id="rId20"/>
    <p:sldLayoutId id="2147483913" r:id="rId21"/>
    <p:sldLayoutId id="2147483914" r:id="rId22"/>
    <p:sldLayoutId id="2147483915" r:id="rId23"/>
    <p:sldLayoutId id="2147483916" r:id="rId24"/>
    <p:sldLayoutId id="2147483917" r:id="rId25"/>
    <p:sldLayoutId id="2147483918" r:id="rId26"/>
    <p:sldLayoutId id="2147483919" r:id="rId27"/>
    <p:sldLayoutId id="2147483920" r:id="rId28"/>
    <p:sldLayoutId id="2147483921" r:id="rId29"/>
    <p:sldLayoutId id="2147483922" r:id="rId30"/>
    <p:sldLayoutId id="2147483923" r:id="rId31"/>
    <p:sldLayoutId id="2147483924" r:id="rId32"/>
    <p:sldLayoutId id="2147483925" r:id="rId33"/>
    <p:sldLayoutId id="2147483926" r:id="rId34"/>
    <p:sldLayoutId id="2147483927" r:id="rId35"/>
    <p:sldLayoutId id="2147483928" r:id="rId36"/>
    <p:sldLayoutId id="2147483929" r:id="rId37"/>
    <p:sldLayoutId id="2147483930" r:id="rId38"/>
    <p:sldLayoutId id="2147483931" r:id="rId39"/>
  </p:sldLayoutIdLst>
  <p:txStyles>
    <p:titleStyle>
      <a:lvl1pPr algn="ctr" defTabSz="609585" rtl="0" eaLnBrk="1" latinLnBrk="0" hangingPunct="1">
        <a:spcBef>
          <a:spcPct val="0"/>
        </a:spcBef>
        <a:buNone/>
        <a:defRPr sz="4267" kern="1200">
          <a:solidFill>
            <a:srgbClr val="1F497D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rgbClr val="1F497D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 userDrawn="1"/>
        </p:nvSpPr>
        <p:spPr>
          <a:xfrm>
            <a:off x="951621" y="6255141"/>
            <a:ext cx="54997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41C54"/>
                </a:solidFill>
                <a:latin typeface="FontAwesome" pitchFamily="2" charset="0"/>
              </a:rPr>
              <a:t></a:t>
            </a:r>
            <a:endParaRPr lang="en-US" sz="2000" dirty="0">
              <a:solidFill>
                <a:srgbClr val="F41C54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1311383" y="6264665"/>
            <a:ext cx="115592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b="1" dirty="0">
                <a:ln w="0"/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0"/>
              </a:rPr>
              <a:t>TARGET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9244356" y="6303137"/>
            <a:ext cx="2134646" cy="2923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300" dirty="0">
                <a:ln w="0"/>
                <a:solidFill>
                  <a:prstClr val="white">
                    <a:lumMod val="65000"/>
                  </a:prstClr>
                </a:solidFill>
              </a:rPr>
              <a:t>www.yourdomain.com</a:t>
            </a:r>
          </a:p>
        </p:txBody>
      </p:sp>
      <p:sp>
        <p:nvSpPr>
          <p:cNvPr id="27" name="Oval 26"/>
          <p:cNvSpPr/>
          <p:nvPr userDrawn="1"/>
        </p:nvSpPr>
        <p:spPr>
          <a:xfrm>
            <a:off x="10999732" y="482547"/>
            <a:ext cx="367764" cy="3677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10963040" y="485420"/>
            <a:ext cx="441146" cy="3539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fld id="{F76E4526-E8AC-46C0-9717-2D299B9E986B}" type="slidenum">
              <a:rPr lang="en-US" sz="1700" smtClean="0">
                <a:ln w="0"/>
                <a:solidFill>
                  <a:prstClr val="white"/>
                </a:solidFill>
              </a:rPr>
              <a:pPr algn="ctr"/>
              <a:t>‹Nº›</a:t>
            </a:fld>
            <a:endParaRPr lang="en-US" sz="1700" dirty="0">
              <a:ln w="0"/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075475" y="795821"/>
            <a:ext cx="9737668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 sz="2400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3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  <p:sldLayoutId id="2147483979" r:id="rId19"/>
    <p:sldLayoutId id="2147483980" r:id="rId20"/>
    <p:sldLayoutId id="2147483981" r:id="rId21"/>
    <p:sldLayoutId id="2147483982" r:id="rId22"/>
    <p:sldLayoutId id="2147483983" r:id="rId23"/>
    <p:sldLayoutId id="2147483984" r:id="rId24"/>
    <p:sldLayoutId id="2147483985" r:id="rId25"/>
    <p:sldLayoutId id="2147483986" r:id="rId26"/>
    <p:sldLayoutId id="2147483987" r:id="rId27"/>
    <p:sldLayoutId id="2147483988" r:id="rId28"/>
    <p:sldLayoutId id="2147483989" r:id="rId29"/>
    <p:sldLayoutId id="2147483990" r:id="rId30"/>
    <p:sldLayoutId id="2147483991" r:id="rId31"/>
    <p:sldLayoutId id="2147483992" r:id="rId32"/>
    <p:sldLayoutId id="2147483993" r:id="rId33"/>
    <p:sldLayoutId id="2147483994" r:id="rId34"/>
    <p:sldLayoutId id="2147483995" r:id="rId35"/>
    <p:sldLayoutId id="2147483996" r:id="rId36"/>
    <p:sldLayoutId id="2147483997" r:id="rId37"/>
    <p:sldLayoutId id="2147483998" r:id="rId38"/>
    <p:sldLayoutId id="2147483999" r:id="rId39"/>
  </p:sldLayoutIdLst>
  <p:txStyles>
    <p:titleStyle>
      <a:lvl1pPr algn="ctr" defTabSz="609585" rtl="0" eaLnBrk="1" latinLnBrk="0" hangingPunct="1">
        <a:spcBef>
          <a:spcPct val="0"/>
        </a:spcBef>
        <a:buNone/>
        <a:defRPr sz="4267" kern="1200">
          <a:solidFill>
            <a:srgbClr val="1F497D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rgbClr val="1F497D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67986" y="2154050"/>
            <a:ext cx="6400800" cy="26289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+mn-lt"/>
              </a:rPr>
              <a:t>POLÍTICA NACIONAL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– I PLAN QUINQUENAL - PARA </a:t>
            </a:r>
            <a:r>
              <a:rPr lang="en-US" sz="2800" b="1" dirty="0">
                <a:solidFill>
                  <a:srgbClr val="0070C0"/>
                </a:solidFill>
                <a:latin typeface="+mn-lt"/>
              </a:rPr>
              <a:t>LA ATENCIÓN Y LA PREVENCIÓN DE LA VIOLENCIA CONTRA LAS MUJERES DE TODAS LAS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EDADES - Costa </a:t>
            </a:r>
            <a:r>
              <a:rPr lang="en-US" sz="2800" b="1" dirty="0">
                <a:solidFill>
                  <a:srgbClr val="0070C0"/>
                </a:solidFill>
                <a:latin typeface="+mn-lt"/>
              </a:rPr>
              <a:t>Rica 2017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– 2032 -</a:t>
            </a:r>
            <a:br>
              <a:rPr lang="en-US" sz="2800" b="1" dirty="0" smtClean="0">
                <a:solidFill>
                  <a:srgbClr val="0070C0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latin typeface="+mn-lt"/>
              </a:rPr>
            </a:b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Experiencia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 de </a:t>
            </a: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planificación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interinstitucional</a:t>
            </a:r>
            <a:r>
              <a:rPr lang="en-US" sz="28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en-US" sz="2800" b="1" dirty="0">
                <a:solidFill>
                  <a:srgbClr val="0070C0"/>
                </a:solidFill>
                <a:latin typeface="+mn-lt"/>
              </a:rPr>
            </a:br>
            <a:r>
              <a:rPr lang="en-US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+mn-lt"/>
              </a:rPr>
            </a:br>
            <a:r>
              <a:rPr lang="en-US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II </a:t>
            </a: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Encuentro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 del </a:t>
            </a: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Programa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Eurosocial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- </a:t>
            </a:r>
            <a:r>
              <a:rPr lang="en-US" sz="2800" b="1" dirty="0" err="1" smtClean="0">
                <a:solidFill>
                  <a:srgbClr val="0070C0"/>
                </a:solidFill>
                <a:latin typeface="+mn-lt"/>
              </a:rPr>
              <a:t>Confianza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 y cohesion social</a:t>
            </a:r>
            <a:br>
              <a:rPr lang="en-US" sz="2800" b="1" dirty="0" smtClean="0">
                <a:solidFill>
                  <a:srgbClr val="0070C0"/>
                </a:solidFill>
                <a:latin typeface="+mn-lt"/>
              </a:rPr>
            </a:br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423368" y="155387"/>
            <a:ext cx="6103938" cy="6756401"/>
            <a:chOff x="3043238" y="225425"/>
            <a:chExt cx="6103938" cy="6756401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3900488" y="5446713"/>
              <a:ext cx="1641475" cy="1366838"/>
            </a:xfrm>
            <a:custGeom>
              <a:avLst/>
              <a:gdLst>
                <a:gd name="T0" fmla="*/ 437 w 437"/>
                <a:gd name="T1" fmla="*/ 237 h 364"/>
                <a:gd name="T2" fmla="*/ 341 w 437"/>
                <a:gd name="T3" fmla="*/ 301 h 364"/>
                <a:gd name="T4" fmla="*/ 199 w 437"/>
                <a:gd name="T5" fmla="*/ 364 h 364"/>
                <a:gd name="T6" fmla="*/ 0 w 437"/>
                <a:gd name="T7" fmla="*/ 226 h 364"/>
                <a:gd name="T8" fmla="*/ 150 w 437"/>
                <a:gd name="T9" fmla="*/ 91 h 364"/>
                <a:gd name="T10" fmla="*/ 437 w 437"/>
                <a:gd name="T11" fmla="*/ 237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7" h="364">
                  <a:moveTo>
                    <a:pt x="437" y="237"/>
                  </a:moveTo>
                  <a:cubicBezTo>
                    <a:pt x="437" y="237"/>
                    <a:pt x="419" y="289"/>
                    <a:pt x="341" y="301"/>
                  </a:cubicBezTo>
                  <a:cubicBezTo>
                    <a:pt x="262" y="312"/>
                    <a:pt x="199" y="364"/>
                    <a:pt x="199" y="364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0" y="226"/>
                    <a:pt x="122" y="182"/>
                    <a:pt x="150" y="91"/>
                  </a:cubicBezTo>
                  <a:cubicBezTo>
                    <a:pt x="179" y="0"/>
                    <a:pt x="437" y="237"/>
                    <a:pt x="437" y="237"/>
                  </a:cubicBezTo>
                  <a:close/>
                </a:path>
              </a:pathLst>
            </a:custGeom>
            <a:solidFill>
              <a:srgbClr val="FCC7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4324350" y="3016250"/>
              <a:ext cx="1423988" cy="3398838"/>
            </a:xfrm>
            <a:custGeom>
              <a:avLst/>
              <a:gdLst>
                <a:gd name="T0" fmla="*/ 37 w 379"/>
                <a:gd name="T1" fmla="*/ 753 h 905"/>
                <a:gd name="T2" fmla="*/ 16 w 379"/>
                <a:gd name="T3" fmla="*/ 425 h 905"/>
                <a:gd name="T4" fmla="*/ 157 w 379"/>
                <a:gd name="T5" fmla="*/ 208 h 905"/>
                <a:gd name="T6" fmla="*/ 185 w 379"/>
                <a:gd name="T7" fmla="*/ 414 h 905"/>
                <a:gd name="T8" fmla="*/ 160 w 379"/>
                <a:gd name="T9" fmla="*/ 418 h 905"/>
                <a:gd name="T10" fmla="*/ 359 w 379"/>
                <a:gd name="T11" fmla="*/ 578 h 905"/>
                <a:gd name="T12" fmla="*/ 317 w 379"/>
                <a:gd name="T13" fmla="*/ 904 h 905"/>
                <a:gd name="T14" fmla="*/ 37 w 379"/>
                <a:gd name="T15" fmla="*/ 753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9" h="905">
                  <a:moveTo>
                    <a:pt x="37" y="753"/>
                  </a:moveTo>
                  <a:cubicBezTo>
                    <a:pt x="37" y="753"/>
                    <a:pt x="33" y="455"/>
                    <a:pt x="16" y="425"/>
                  </a:cubicBezTo>
                  <a:cubicBezTo>
                    <a:pt x="0" y="395"/>
                    <a:pt x="147" y="223"/>
                    <a:pt x="157" y="208"/>
                  </a:cubicBezTo>
                  <a:cubicBezTo>
                    <a:pt x="286" y="0"/>
                    <a:pt x="166" y="402"/>
                    <a:pt x="185" y="414"/>
                  </a:cubicBezTo>
                  <a:cubicBezTo>
                    <a:pt x="196" y="421"/>
                    <a:pt x="145" y="408"/>
                    <a:pt x="160" y="418"/>
                  </a:cubicBezTo>
                  <a:cubicBezTo>
                    <a:pt x="236" y="473"/>
                    <a:pt x="346" y="563"/>
                    <a:pt x="359" y="578"/>
                  </a:cubicBezTo>
                  <a:cubicBezTo>
                    <a:pt x="379" y="600"/>
                    <a:pt x="339" y="902"/>
                    <a:pt x="317" y="904"/>
                  </a:cubicBezTo>
                  <a:cubicBezTo>
                    <a:pt x="294" y="905"/>
                    <a:pt x="37" y="753"/>
                    <a:pt x="37" y="753"/>
                  </a:cubicBezTo>
                  <a:close/>
                </a:path>
              </a:pathLst>
            </a:custGeom>
            <a:solidFill>
              <a:srgbClr val="FCC7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4692650" y="4397375"/>
              <a:ext cx="379413" cy="241300"/>
            </a:xfrm>
            <a:custGeom>
              <a:avLst/>
              <a:gdLst>
                <a:gd name="T0" fmla="*/ 189 w 239"/>
                <a:gd name="T1" fmla="*/ 152 h 152"/>
                <a:gd name="T2" fmla="*/ 239 w 239"/>
                <a:gd name="T3" fmla="*/ 17 h 152"/>
                <a:gd name="T4" fmla="*/ 166 w 239"/>
                <a:gd name="T5" fmla="*/ 17 h 152"/>
                <a:gd name="T6" fmla="*/ 0 w 239"/>
                <a:gd name="T7" fmla="*/ 0 h 152"/>
                <a:gd name="T8" fmla="*/ 189 w 239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52">
                  <a:moveTo>
                    <a:pt x="189" y="152"/>
                  </a:moveTo>
                  <a:lnTo>
                    <a:pt x="239" y="17"/>
                  </a:lnTo>
                  <a:lnTo>
                    <a:pt x="166" y="17"/>
                  </a:lnTo>
                  <a:lnTo>
                    <a:pt x="0" y="0"/>
                  </a:lnTo>
                  <a:lnTo>
                    <a:pt x="189" y="152"/>
                  </a:ln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5011738" y="225425"/>
              <a:ext cx="4135438" cy="5856288"/>
            </a:xfrm>
            <a:custGeom>
              <a:avLst/>
              <a:gdLst>
                <a:gd name="T0" fmla="*/ 125 w 1101"/>
                <a:gd name="T1" fmla="*/ 1559 h 1559"/>
                <a:gd name="T2" fmla="*/ 0 w 1101"/>
                <a:gd name="T3" fmla="*/ 1428 h 1559"/>
                <a:gd name="T4" fmla="*/ 0 w 1101"/>
                <a:gd name="T5" fmla="*/ 132 h 1559"/>
                <a:gd name="T6" fmla="*/ 125 w 1101"/>
                <a:gd name="T7" fmla="*/ 0 h 1559"/>
                <a:gd name="T8" fmla="*/ 977 w 1101"/>
                <a:gd name="T9" fmla="*/ 0 h 1559"/>
                <a:gd name="T10" fmla="*/ 1101 w 1101"/>
                <a:gd name="T11" fmla="*/ 132 h 1559"/>
                <a:gd name="T12" fmla="*/ 1101 w 1101"/>
                <a:gd name="T13" fmla="*/ 1428 h 1559"/>
                <a:gd name="T14" fmla="*/ 977 w 1101"/>
                <a:gd name="T15" fmla="*/ 1559 h 1559"/>
                <a:gd name="T16" fmla="*/ 125 w 1101"/>
                <a:gd name="T17" fmla="*/ 1559 h 1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1" h="1559">
                  <a:moveTo>
                    <a:pt x="125" y="1559"/>
                  </a:moveTo>
                  <a:cubicBezTo>
                    <a:pt x="56" y="1559"/>
                    <a:pt x="0" y="1500"/>
                    <a:pt x="0" y="142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0" y="59"/>
                    <a:pt x="56" y="0"/>
                    <a:pt x="125" y="0"/>
                  </a:cubicBezTo>
                  <a:cubicBezTo>
                    <a:pt x="977" y="0"/>
                    <a:pt x="977" y="0"/>
                    <a:pt x="977" y="0"/>
                  </a:cubicBezTo>
                  <a:cubicBezTo>
                    <a:pt x="1045" y="0"/>
                    <a:pt x="1101" y="59"/>
                    <a:pt x="1101" y="132"/>
                  </a:cubicBezTo>
                  <a:cubicBezTo>
                    <a:pt x="1101" y="1428"/>
                    <a:pt x="1101" y="1428"/>
                    <a:pt x="1101" y="1428"/>
                  </a:cubicBezTo>
                  <a:cubicBezTo>
                    <a:pt x="1101" y="1500"/>
                    <a:pt x="1045" y="1559"/>
                    <a:pt x="977" y="1559"/>
                  </a:cubicBezTo>
                  <a:lnTo>
                    <a:pt x="125" y="1559"/>
                  </a:lnTo>
                  <a:close/>
                </a:path>
              </a:pathLst>
            </a:custGeom>
            <a:solidFill>
              <a:srgbClr val="1A6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5413375" y="638175"/>
              <a:ext cx="3557588" cy="5194300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6548438" y="382588"/>
              <a:ext cx="1412875" cy="93663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7007225" y="319088"/>
              <a:ext cx="528638" cy="420688"/>
            </a:xfrm>
            <a:custGeom>
              <a:avLst/>
              <a:gdLst>
                <a:gd name="T0" fmla="*/ 23 w 141"/>
                <a:gd name="T1" fmla="*/ 112 h 112"/>
                <a:gd name="T2" fmla="*/ 119 w 141"/>
                <a:gd name="T3" fmla="*/ 112 h 112"/>
                <a:gd name="T4" fmla="*/ 141 w 141"/>
                <a:gd name="T5" fmla="*/ 64 h 112"/>
                <a:gd name="T6" fmla="*/ 71 w 141"/>
                <a:gd name="T7" fmla="*/ 0 h 112"/>
                <a:gd name="T8" fmla="*/ 0 w 141"/>
                <a:gd name="T9" fmla="*/ 64 h 112"/>
                <a:gd name="T10" fmla="*/ 23 w 141"/>
                <a:gd name="T11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1" h="112">
                  <a:moveTo>
                    <a:pt x="23" y="112"/>
                  </a:moveTo>
                  <a:cubicBezTo>
                    <a:pt x="119" y="112"/>
                    <a:pt x="119" y="112"/>
                    <a:pt x="119" y="112"/>
                  </a:cubicBezTo>
                  <a:cubicBezTo>
                    <a:pt x="133" y="100"/>
                    <a:pt x="141" y="83"/>
                    <a:pt x="141" y="64"/>
                  </a:cubicBezTo>
                  <a:cubicBezTo>
                    <a:pt x="141" y="29"/>
                    <a:pt x="110" y="0"/>
                    <a:pt x="71" y="0"/>
                  </a:cubicBezTo>
                  <a:cubicBezTo>
                    <a:pt x="32" y="0"/>
                    <a:pt x="0" y="29"/>
                    <a:pt x="0" y="64"/>
                  </a:cubicBezTo>
                  <a:cubicBezTo>
                    <a:pt x="0" y="83"/>
                    <a:pt x="9" y="100"/>
                    <a:pt x="23" y="112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6450013" y="514350"/>
              <a:ext cx="1641475" cy="22225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6450013" y="439738"/>
              <a:ext cx="1641475" cy="74613"/>
            </a:xfrm>
            <a:prstGeom prst="rect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8069263" y="558800"/>
              <a:ext cx="63500" cy="68263"/>
            </a:xfrm>
            <a:prstGeom prst="ellipse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15"/>
            <p:cNvSpPr>
              <a:spLocks noChangeArrowheads="1"/>
            </p:cNvSpPr>
            <p:nvPr/>
          </p:nvSpPr>
          <p:spPr bwMode="auto">
            <a:xfrm>
              <a:off x="6397625" y="547688"/>
              <a:ext cx="68263" cy="63500"/>
            </a:xfrm>
            <a:prstGeom prst="ellipse">
              <a:avLst/>
            </a:pr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6450013" y="514350"/>
              <a:ext cx="1649413" cy="4445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7"/>
            <p:cNvSpPr>
              <a:spLocks noChangeArrowheads="1"/>
            </p:cNvSpPr>
            <p:nvPr/>
          </p:nvSpPr>
          <p:spPr bwMode="auto">
            <a:xfrm>
              <a:off x="5124450" y="1952625"/>
              <a:ext cx="153988" cy="2287588"/>
            </a:xfrm>
            <a:prstGeom prst="rect">
              <a:avLst/>
            </a:prstGeom>
            <a:solidFill>
              <a:srgbClr val="D9E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8"/>
            <p:cNvSpPr>
              <a:spLocks noChangeArrowheads="1"/>
            </p:cNvSpPr>
            <p:nvPr/>
          </p:nvSpPr>
          <p:spPr bwMode="auto">
            <a:xfrm>
              <a:off x="5176838" y="1952625"/>
              <a:ext cx="49213" cy="2287588"/>
            </a:xfrm>
            <a:prstGeom prst="rect">
              <a:avLst/>
            </a:prstGeom>
            <a:solidFill>
              <a:srgbClr val="BBB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5124450" y="1671638"/>
              <a:ext cx="153988" cy="280988"/>
            </a:xfrm>
            <a:custGeom>
              <a:avLst/>
              <a:gdLst>
                <a:gd name="T0" fmla="*/ 97 w 97"/>
                <a:gd name="T1" fmla="*/ 177 h 177"/>
                <a:gd name="T2" fmla="*/ 50 w 97"/>
                <a:gd name="T3" fmla="*/ 0 h 177"/>
                <a:gd name="T4" fmla="*/ 0 w 97"/>
                <a:gd name="T5" fmla="*/ 177 h 177"/>
                <a:gd name="T6" fmla="*/ 97 w 97"/>
                <a:gd name="T7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77">
                  <a:moveTo>
                    <a:pt x="97" y="177"/>
                  </a:moveTo>
                  <a:lnTo>
                    <a:pt x="50" y="0"/>
                  </a:lnTo>
                  <a:lnTo>
                    <a:pt x="0" y="177"/>
                  </a:lnTo>
                  <a:lnTo>
                    <a:pt x="97" y="177"/>
                  </a:lnTo>
                  <a:close/>
                </a:path>
              </a:pathLst>
            </a:custGeom>
            <a:solidFill>
              <a:srgbClr val="FCC7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/>
            <p:cNvSpPr>
              <a:spLocks/>
            </p:cNvSpPr>
            <p:nvPr/>
          </p:nvSpPr>
          <p:spPr bwMode="auto">
            <a:xfrm>
              <a:off x="5176838" y="1671638"/>
              <a:ext cx="49213" cy="85725"/>
            </a:xfrm>
            <a:custGeom>
              <a:avLst/>
              <a:gdLst>
                <a:gd name="T0" fmla="*/ 31 w 31"/>
                <a:gd name="T1" fmla="*/ 54 h 54"/>
                <a:gd name="T2" fmla="*/ 17 w 31"/>
                <a:gd name="T3" fmla="*/ 0 h 54"/>
                <a:gd name="T4" fmla="*/ 0 w 31"/>
                <a:gd name="T5" fmla="*/ 54 h 54"/>
                <a:gd name="T6" fmla="*/ 31 w 31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54">
                  <a:moveTo>
                    <a:pt x="31" y="54"/>
                  </a:moveTo>
                  <a:lnTo>
                    <a:pt x="17" y="0"/>
                  </a:lnTo>
                  <a:lnTo>
                    <a:pt x="0" y="54"/>
                  </a:lnTo>
                  <a:lnTo>
                    <a:pt x="31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1"/>
            <p:cNvSpPr>
              <a:spLocks noChangeArrowheads="1"/>
            </p:cNvSpPr>
            <p:nvPr/>
          </p:nvSpPr>
          <p:spPr bwMode="auto">
            <a:xfrm>
              <a:off x="5068888" y="3398838"/>
              <a:ext cx="247650" cy="1209675"/>
            </a:xfrm>
            <a:prstGeom prst="rect">
              <a:avLst/>
            </a:prstGeom>
            <a:solidFill>
              <a:srgbClr val="0A2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/>
            <p:cNvSpPr>
              <a:spLocks/>
            </p:cNvSpPr>
            <p:nvPr/>
          </p:nvSpPr>
          <p:spPr bwMode="auto">
            <a:xfrm>
              <a:off x="4648200" y="4818063"/>
              <a:ext cx="765175" cy="665163"/>
            </a:xfrm>
            <a:custGeom>
              <a:avLst/>
              <a:gdLst>
                <a:gd name="T0" fmla="*/ 0 w 204"/>
                <a:gd name="T1" fmla="*/ 0 h 177"/>
                <a:gd name="T2" fmla="*/ 203 w 204"/>
                <a:gd name="T3" fmla="*/ 158 h 177"/>
                <a:gd name="T4" fmla="*/ 0 w 204"/>
                <a:gd name="T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4" h="177">
                  <a:moveTo>
                    <a:pt x="0" y="0"/>
                  </a:moveTo>
                  <a:cubicBezTo>
                    <a:pt x="0" y="0"/>
                    <a:pt x="202" y="139"/>
                    <a:pt x="203" y="158"/>
                  </a:cubicBezTo>
                  <a:cubicBezTo>
                    <a:pt x="204" y="177"/>
                    <a:pt x="1" y="8"/>
                    <a:pt x="0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/>
            <p:cNvSpPr>
              <a:spLocks/>
            </p:cNvSpPr>
            <p:nvPr/>
          </p:nvSpPr>
          <p:spPr bwMode="auto">
            <a:xfrm>
              <a:off x="4648200" y="5067300"/>
              <a:ext cx="901700" cy="611188"/>
            </a:xfrm>
            <a:custGeom>
              <a:avLst/>
              <a:gdLst>
                <a:gd name="T0" fmla="*/ 0 w 240"/>
                <a:gd name="T1" fmla="*/ 0 h 163"/>
                <a:gd name="T2" fmla="*/ 225 w 240"/>
                <a:gd name="T3" fmla="*/ 150 h 163"/>
                <a:gd name="T4" fmla="*/ 0 w 240"/>
                <a:gd name="T5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163">
                  <a:moveTo>
                    <a:pt x="0" y="0"/>
                  </a:moveTo>
                  <a:cubicBezTo>
                    <a:pt x="0" y="0"/>
                    <a:pt x="211" y="158"/>
                    <a:pt x="225" y="150"/>
                  </a:cubicBezTo>
                  <a:cubicBezTo>
                    <a:pt x="240" y="142"/>
                    <a:pt x="158" y="163"/>
                    <a:pt x="0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/>
            <p:cNvSpPr>
              <a:spLocks/>
            </p:cNvSpPr>
            <p:nvPr/>
          </p:nvSpPr>
          <p:spPr bwMode="auto">
            <a:xfrm>
              <a:off x="4692650" y="4597400"/>
              <a:ext cx="263525" cy="304800"/>
            </a:xfrm>
            <a:custGeom>
              <a:avLst/>
              <a:gdLst>
                <a:gd name="T0" fmla="*/ 0 w 70"/>
                <a:gd name="T1" fmla="*/ 0 h 81"/>
                <a:gd name="T2" fmla="*/ 70 w 70"/>
                <a:gd name="T3" fmla="*/ 81 h 81"/>
                <a:gd name="T4" fmla="*/ 0 w 70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" h="81">
                  <a:moveTo>
                    <a:pt x="0" y="0"/>
                  </a:moveTo>
                  <a:cubicBezTo>
                    <a:pt x="70" y="81"/>
                    <a:pt x="70" y="81"/>
                    <a:pt x="70" y="81"/>
                  </a:cubicBezTo>
                  <a:cubicBezTo>
                    <a:pt x="70" y="81"/>
                    <a:pt x="12" y="45"/>
                    <a:pt x="0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/>
            <p:cNvSpPr>
              <a:spLocks/>
            </p:cNvSpPr>
            <p:nvPr/>
          </p:nvSpPr>
          <p:spPr bwMode="auto">
            <a:xfrm>
              <a:off x="4411663" y="3486150"/>
              <a:ext cx="1284288" cy="2598738"/>
            </a:xfrm>
            <a:custGeom>
              <a:avLst/>
              <a:gdLst>
                <a:gd name="T0" fmla="*/ 186 w 342"/>
                <a:gd name="T1" fmla="*/ 309 h 692"/>
                <a:gd name="T2" fmla="*/ 230 w 342"/>
                <a:gd name="T3" fmla="*/ 178 h 692"/>
                <a:gd name="T4" fmla="*/ 253 w 342"/>
                <a:gd name="T5" fmla="*/ 32 h 692"/>
                <a:gd name="T6" fmla="*/ 331 w 342"/>
                <a:gd name="T7" fmla="*/ 56 h 692"/>
                <a:gd name="T8" fmla="*/ 338 w 342"/>
                <a:gd name="T9" fmla="*/ 92 h 692"/>
                <a:gd name="T10" fmla="*/ 337 w 342"/>
                <a:gd name="T11" fmla="*/ 163 h 692"/>
                <a:gd name="T12" fmla="*/ 278 w 342"/>
                <a:gd name="T13" fmla="*/ 368 h 692"/>
                <a:gd name="T14" fmla="*/ 297 w 342"/>
                <a:gd name="T15" fmla="*/ 435 h 692"/>
                <a:gd name="T16" fmla="*/ 307 w 342"/>
                <a:gd name="T17" fmla="*/ 521 h 692"/>
                <a:gd name="T18" fmla="*/ 192 w 342"/>
                <a:gd name="T19" fmla="*/ 691 h 692"/>
                <a:gd name="T20" fmla="*/ 142 w 342"/>
                <a:gd name="T21" fmla="*/ 682 h 692"/>
                <a:gd name="T22" fmla="*/ 52 w 342"/>
                <a:gd name="T23" fmla="*/ 655 h 692"/>
                <a:gd name="T24" fmla="*/ 64 w 342"/>
                <a:gd name="T25" fmla="*/ 448 h 692"/>
                <a:gd name="T26" fmla="*/ 132 w 342"/>
                <a:gd name="T27" fmla="*/ 354 h 692"/>
                <a:gd name="T28" fmla="*/ 186 w 342"/>
                <a:gd name="T29" fmla="*/ 30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2" h="692">
                  <a:moveTo>
                    <a:pt x="186" y="309"/>
                  </a:moveTo>
                  <a:cubicBezTo>
                    <a:pt x="186" y="309"/>
                    <a:pt x="227" y="205"/>
                    <a:pt x="230" y="178"/>
                  </a:cubicBezTo>
                  <a:cubicBezTo>
                    <a:pt x="233" y="151"/>
                    <a:pt x="233" y="48"/>
                    <a:pt x="253" y="32"/>
                  </a:cubicBezTo>
                  <a:cubicBezTo>
                    <a:pt x="272" y="15"/>
                    <a:pt x="314" y="0"/>
                    <a:pt x="331" y="56"/>
                  </a:cubicBezTo>
                  <a:cubicBezTo>
                    <a:pt x="335" y="69"/>
                    <a:pt x="337" y="81"/>
                    <a:pt x="338" y="92"/>
                  </a:cubicBezTo>
                  <a:cubicBezTo>
                    <a:pt x="342" y="125"/>
                    <a:pt x="337" y="149"/>
                    <a:pt x="337" y="163"/>
                  </a:cubicBezTo>
                  <a:cubicBezTo>
                    <a:pt x="339" y="204"/>
                    <a:pt x="269" y="350"/>
                    <a:pt x="278" y="368"/>
                  </a:cubicBezTo>
                  <a:cubicBezTo>
                    <a:pt x="283" y="377"/>
                    <a:pt x="290" y="405"/>
                    <a:pt x="297" y="435"/>
                  </a:cubicBezTo>
                  <a:cubicBezTo>
                    <a:pt x="303" y="465"/>
                    <a:pt x="308" y="499"/>
                    <a:pt x="307" y="521"/>
                  </a:cubicBezTo>
                  <a:cubicBezTo>
                    <a:pt x="305" y="565"/>
                    <a:pt x="209" y="685"/>
                    <a:pt x="192" y="691"/>
                  </a:cubicBezTo>
                  <a:cubicBezTo>
                    <a:pt x="186" y="692"/>
                    <a:pt x="166" y="688"/>
                    <a:pt x="142" y="682"/>
                  </a:cubicBezTo>
                  <a:cubicBezTo>
                    <a:pt x="102" y="671"/>
                    <a:pt x="52" y="655"/>
                    <a:pt x="52" y="655"/>
                  </a:cubicBezTo>
                  <a:cubicBezTo>
                    <a:pt x="52" y="655"/>
                    <a:pt x="0" y="498"/>
                    <a:pt x="64" y="448"/>
                  </a:cubicBezTo>
                  <a:cubicBezTo>
                    <a:pt x="112" y="411"/>
                    <a:pt x="130" y="358"/>
                    <a:pt x="132" y="354"/>
                  </a:cubicBezTo>
                  <a:cubicBezTo>
                    <a:pt x="136" y="346"/>
                    <a:pt x="177" y="309"/>
                    <a:pt x="186" y="309"/>
                  </a:cubicBezTo>
                  <a:close/>
                </a:path>
              </a:pathLst>
            </a:custGeom>
            <a:solidFill>
              <a:srgbClr val="FCC7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5316538" y="3486150"/>
              <a:ext cx="258763" cy="377825"/>
            </a:xfrm>
            <a:custGeom>
              <a:avLst/>
              <a:gdLst>
                <a:gd name="T0" fmla="*/ 7 w 69"/>
                <a:gd name="T1" fmla="*/ 101 h 101"/>
                <a:gd name="T2" fmla="*/ 12 w 69"/>
                <a:gd name="T3" fmla="*/ 101 h 101"/>
                <a:gd name="T4" fmla="*/ 69 w 69"/>
                <a:gd name="T5" fmla="*/ 101 h 101"/>
                <a:gd name="T6" fmla="*/ 69 w 69"/>
                <a:gd name="T7" fmla="*/ 35 h 101"/>
                <a:gd name="T8" fmla="*/ 5 w 69"/>
                <a:gd name="T9" fmla="*/ 42 h 101"/>
                <a:gd name="T10" fmla="*/ 7 w 69"/>
                <a:gd name="T11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01">
                  <a:moveTo>
                    <a:pt x="7" y="101"/>
                  </a:moveTo>
                  <a:cubicBezTo>
                    <a:pt x="12" y="101"/>
                    <a:pt x="12" y="101"/>
                    <a:pt x="12" y="101"/>
                  </a:cubicBezTo>
                  <a:cubicBezTo>
                    <a:pt x="69" y="101"/>
                    <a:pt x="69" y="101"/>
                    <a:pt x="69" y="101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69" y="35"/>
                    <a:pt x="13" y="0"/>
                    <a:pt x="5" y="42"/>
                  </a:cubicBezTo>
                  <a:cubicBezTo>
                    <a:pt x="0" y="69"/>
                    <a:pt x="7" y="101"/>
                    <a:pt x="7" y="101"/>
                  </a:cubicBezTo>
                  <a:close/>
                </a:path>
              </a:pathLst>
            </a:custGeom>
            <a:solidFill>
              <a:srgbClr val="FBE1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4978400" y="4751388"/>
              <a:ext cx="225425" cy="82550"/>
            </a:xfrm>
            <a:custGeom>
              <a:avLst/>
              <a:gdLst>
                <a:gd name="T0" fmla="*/ 0 w 60"/>
                <a:gd name="T1" fmla="*/ 0 h 22"/>
                <a:gd name="T2" fmla="*/ 60 w 60"/>
                <a:gd name="T3" fmla="*/ 22 h 22"/>
                <a:gd name="T4" fmla="*/ 0 w 60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2">
                  <a:moveTo>
                    <a:pt x="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2" y="13"/>
                    <a:pt x="0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8"/>
            <p:cNvSpPr>
              <a:spLocks/>
            </p:cNvSpPr>
            <p:nvPr/>
          </p:nvSpPr>
          <p:spPr bwMode="auto">
            <a:xfrm>
              <a:off x="5327650" y="4052888"/>
              <a:ext cx="225425" cy="77788"/>
            </a:xfrm>
            <a:custGeom>
              <a:avLst/>
              <a:gdLst>
                <a:gd name="T0" fmla="*/ 0 w 60"/>
                <a:gd name="T1" fmla="*/ 11 h 21"/>
                <a:gd name="T2" fmla="*/ 55 w 60"/>
                <a:gd name="T3" fmla="*/ 11 h 21"/>
                <a:gd name="T4" fmla="*/ 0 w 60"/>
                <a:gd name="T5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">
                  <a:moveTo>
                    <a:pt x="0" y="11"/>
                  </a:moveTo>
                  <a:cubicBezTo>
                    <a:pt x="0" y="11"/>
                    <a:pt x="51" y="0"/>
                    <a:pt x="55" y="11"/>
                  </a:cubicBezTo>
                  <a:cubicBezTo>
                    <a:pt x="60" y="2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9"/>
            <p:cNvSpPr>
              <a:spLocks/>
            </p:cNvSpPr>
            <p:nvPr/>
          </p:nvSpPr>
          <p:spPr bwMode="auto">
            <a:xfrm>
              <a:off x="5327650" y="4108450"/>
              <a:ext cx="123825" cy="41275"/>
            </a:xfrm>
            <a:custGeom>
              <a:avLst/>
              <a:gdLst>
                <a:gd name="T0" fmla="*/ 0 w 33"/>
                <a:gd name="T1" fmla="*/ 0 h 11"/>
                <a:gd name="T2" fmla="*/ 33 w 33"/>
                <a:gd name="T3" fmla="*/ 11 h 11"/>
                <a:gd name="T4" fmla="*/ 0 w 3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1">
                  <a:moveTo>
                    <a:pt x="0" y="0"/>
                  </a:move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13" y="10"/>
                    <a:pt x="0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0"/>
            <p:cNvSpPr>
              <a:spLocks/>
            </p:cNvSpPr>
            <p:nvPr/>
          </p:nvSpPr>
          <p:spPr bwMode="auto">
            <a:xfrm>
              <a:off x="4992688" y="4822825"/>
              <a:ext cx="252413" cy="66675"/>
            </a:xfrm>
            <a:custGeom>
              <a:avLst/>
              <a:gdLst>
                <a:gd name="T0" fmla="*/ 0 w 67"/>
                <a:gd name="T1" fmla="*/ 0 h 18"/>
                <a:gd name="T2" fmla="*/ 67 w 67"/>
                <a:gd name="T3" fmla="*/ 18 h 18"/>
                <a:gd name="T4" fmla="*/ 0 w 67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18">
                  <a:moveTo>
                    <a:pt x="0" y="0"/>
                  </a:moveTo>
                  <a:cubicBezTo>
                    <a:pt x="67" y="18"/>
                    <a:pt x="67" y="18"/>
                    <a:pt x="67" y="18"/>
                  </a:cubicBezTo>
                  <a:cubicBezTo>
                    <a:pt x="67" y="18"/>
                    <a:pt x="9" y="7"/>
                    <a:pt x="0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1"/>
            <p:cNvSpPr>
              <a:spLocks/>
            </p:cNvSpPr>
            <p:nvPr/>
          </p:nvSpPr>
          <p:spPr bwMode="auto">
            <a:xfrm>
              <a:off x="4760913" y="4852988"/>
              <a:ext cx="1006475" cy="1171575"/>
            </a:xfrm>
            <a:custGeom>
              <a:avLst/>
              <a:gdLst>
                <a:gd name="T0" fmla="*/ 0 w 268"/>
                <a:gd name="T1" fmla="*/ 304 h 312"/>
                <a:gd name="T2" fmla="*/ 186 w 268"/>
                <a:gd name="T3" fmla="*/ 45 h 312"/>
                <a:gd name="T4" fmla="*/ 150 w 268"/>
                <a:gd name="T5" fmla="*/ 235 h 312"/>
                <a:gd name="T6" fmla="*/ 0 w 268"/>
                <a:gd name="T7" fmla="*/ 30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" h="312">
                  <a:moveTo>
                    <a:pt x="0" y="304"/>
                  </a:moveTo>
                  <a:cubicBezTo>
                    <a:pt x="0" y="304"/>
                    <a:pt x="268" y="305"/>
                    <a:pt x="186" y="45"/>
                  </a:cubicBezTo>
                  <a:cubicBezTo>
                    <a:pt x="171" y="0"/>
                    <a:pt x="214" y="157"/>
                    <a:pt x="150" y="235"/>
                  </a:cubicBezTo>
                  <a:cubicBezTo>
                    <a:pt x="127" y="264"/>
                    <a:pt x="21" y="312"/>
                    <a:pt x="0" y="304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2"/>
            <p:cNvSpPr>
              <a:spLocks/>
            </p:cNvSpPr>
            <p:nvPr/>
          </p:nvSpPr>
          <p:spPr bwMode="auto">
            <a:xfrm>
              <a:off x="5294313" y="3775075"/>
              <a:ext cx="404813" cy="1298575"/>
            </a:xfrm>
            <a:custGeom>
              <a:avLst/>
              <a:gdLst>
                <a:gd name="T0" fmla="*/ 101 w 108"/>
                <a:gd name="T1" fmla="*/ 0 h 346"/>
                <a:gd name="T2" fmla="*/ 87 w 108"/>
                <a:gd name="T3" fmla="*/ 148 h 346"/>
                <a:gd name="T4" fmla="*/ 44 w 108"/>
                <a:gd name="T5" fmla="*/ 318 h 346"/>
                <a:gd name="T6" fmla="*/ 9 w 108"/>
                <a:gd name="T7" fmla="*/ 270 h 346"/>
                <a:gd name="T8" fmla="*/ 101 w 108"/>
                <a:gd name="T9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346">
                  <a:moveTo>
                    <a:pt x="101" y="0"/>
                  </a:moveTo>
                  <a:cubicBezTo>
                    <a:pt x="101" y="0"/>
                    <a:pt x="108" y="89"/>
                    <a:pt x="87" y="148"/>
                  </a:cubicBezTo>
                  <a:cubicBezTo>
                    <a:pt x="67" y="206"/>
                    <a:pt x="26" y="252"/>
                    <a:pt x="44" y="318"/>
                  </a:cubicBezTo>
                  <a:cubicBezTo>
                    <a:pt x="51" y="346"/>
                    <a:pt x="0" y="295"/>
                    <a:pt x="9" y="270"/>
                  </a:cubicBezTo>
                  <a:cubicBezTo>
                    <a:pt x="19" y="244"/>
                    <a:pt x="99" y="174"/>
                    <a:pt x="101" y="0"/>
                  </a:cubicBezTo>
                  <a:close/>
                </a:path>
              </a:pathLst>
            </a:custGeom>
            <a:solidFill>
              <a:srgbClr val="DDA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3"/>
            <p:cNvSpPr>
              <a:spLocks/>
            </p:cNvSpPr>
            <p:nvPr/>
          </p:nvSpPr>
          <p:spPr bwMode="auto">
            <a:xfrm>
              <a:off x="4565650" y="4679950"/>
              <a:ext cx="454025" cy="657225"/>
            </a:xfrm>
            <a:custGeom>
              <a:avLst/>
              <a:gdLst>
                <a:gd name="T0" fmla="*/ 121 w 121"/>
                <a:gd name="T1" fmla="*/ 0 h 175"/>
                <a:gd name="T2" fmla="*/ 22 w 121"/>
                <a:gd name="T3" fmla="*/ 103 h 175"/>
                <a:gd name="T4" fmla="*/ 69 w 121"/>
                <a:gd name="T5" fmla="*/ 135 h 175"/>
                <a:gd name="T6" fmla="*/ 121 w 121"/>
                <a:gd name="T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175">
                  <a:moveTo>
                    <a:pt x="121" y="0"/>
                  </a:moveTo>
                  <a:cubicBezTo>
                    <a:pt x="121" y="0"/>
                    <a:pt x="57" y="109"/>
                    <a:pt x="22" y="103"/>
                  </a:cubicBezTo>
                  <a:cubicBezTo>
                    <a:pt x="0" y="99"/>
                    <a:pt x="80" y="175"/>
                    <a:pt x="69" y="135"/>
                  </a:cubicBezTo>
                  <a:cubicBezTo>
                    <a:pt x="57" y="91"/>
                    <a:pt x="119" y="52"/>
                    <a:pt x="121" y="0"/>
                  </a:cubicBezTo>
                  <a:close/>
                </a:path>
              </a:pathLst>
            </a:custGeom>
            <a:solidFill>
              <a:srgbClr val="FBE1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4"/>
            <p:cNvSpPr>
              <a:spLocks/>
            </p:cNvSpPr>
            <p:nvPr/>
          </p:nvSpPr>
          <p:spPr bwMode="auto">
            <a:xfrm>
              <a:off x="3043238" y="6164263"/>
              <a:ext cx="1712913" cy="817563"/>
            </a:xfrm>
            <a:custGeom>
              <a:avLst/>
              <a:gdLst>
                <a:gd name="T0" fmla="*/ 456 w 456"/>
                <a:gd name="T1" fmla="*/ 186 h 218"/>
                <a:gd name="T2" fmla="*/ 261 w 456"/>
                <a:gd name="T3" fmla="*/ 16 h 218"/>
                <a:gd name="T4" fmla="*/ 0 w 456"/>
                <a:gd name="T5" fmla="*/ 207 h 218"/>
                <a:gd name="T6" fmla="*/ 432 w 456"/>
                <a:gd name="T7" fmla="*/ 218 h 218"/>
                <a:gd name="T8" fmla="*/ 456 w 456"/>
                <a:gd name="T9" fmla="*/ 186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6" h="218">
                  <a:moveTo>
                    <a:pt x="456" y="186"/>
                  </a:moveTo>
                  <a:cubicBezTo>
                    <a:pt x="456" y="186"/>
                    <a:pt x="264" y="32"/>
                    <a:pt x="261" y="16"/>
                  </a:cubicBezTo>
                  <a:cubicBezTo>
                    <a:pt x="258" y="0"/>
                    <a:pt x="0" y="207"/>
                    <a:pt x="0" y="207"/>
                  </a:cubicBezTo>
                  <a:cubicBezTo>
                    <a:pt x="432" y="218"/>
                    <a:pt x="432" y="218"/>
                    <a:pt x="432" y="218"/>
                  </a:cubicBezTo>
                  <a:lnTo>
                    <a:pt x="456" y="18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8" name="Imagen 57">
            <a:extLst>
              <a:ext uri="{FF2B5EF4-FFF2-40B4-BE49-F238E27FC236}">
                <a16:creationId xmlns="" xmlns:a16="http://schemas.microsoft.com/office/drawing/2014/main" id="{0D6AE97D-DE7F-4C7A-AEBB-34EFCBE3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493" y="834575"/>
            <a:ext cx="3141512" cy="477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73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APUESTAS ESTRATÉGICAS DE LA POLÍTICA</a:t>
            </a:r>
          </a:p>
        </p:txBody>
      </p:sp>
      <p:sp>
        <p:nvSpPr>
          <p:cNvPr id="15" name="Freeform 14"/>
          <p:cNvSpPr/>
          <p:nvPr/>
        </p:nvSpPr>
        <p:spPr>
          <a:xfrm>
            <a:off x="532858" y="2514601"/>
            <a:ext cx="2701831" cy="4165599"/>
          </a:xfrm>
          <a:custGeom>
            <a:avLst/>
            <a:gdLst>
              <a:gd name="connsiteX0" fmla="*/ 0 w 2695373"/>
              <a:gd name="connsiteY0" fmla="*/ 0 h 2751633"/>
              <a:gd name="connsiteX1" fmla="*/ 1347687 w 2695373"/>
              <a:gd name="connsiteY1" fmla="*/ 640080 h 2751633"/>
              <a:gd name="connsiteX2" fmla="*/ 2695373 w 2695373"/>
              <a:gd name="connsiteY2" fmla="*/ 0 h 2751633"/>
              <a:gd name="connsiteX3" fmla="*/ 2695373 w 2695373"/>
              <a:gd name="connsiteY3" fmla="*/ 2751633 h 2751633"/>
              <a:gd name="connsiteX4" fmla="*/ 0 w 2695373"/>
              <a:gd name="connsiteY4" fmla="*/ 2751633 h 275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5373" h="2751633">
                <a:moveTo>
                  <a:pt x="0" y="0"/>
                </a:moveTo>
                <a:lnTo>
                  <a:pt x="1347687" y="640080"/>
                </a:lnTo>
                <a:lnTo>
                  <a:pt x="2695373" y="0"/>
                </a:lnTo>
                <a:lnTo>
                  <a:pt x="2695373" y="2751633"/>
                </a:lnTo>
                <a:lnTo>
                  <a:pt x="0" y="275163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16" name="Down Arrow 15"/>
          <p:cNvSpPr/>
          <p:nvPr/>
        </p:nvSpPr>
        <p:spPr>
          <a:xfrm>
            <a:off x="510998" y="1884681"/>
            <a:ext cx="2701831" cy="1584960"/>
          </a:xfrm>
          <a:prstGeom prst="downArrow">
            <a:avLst>
              <a:gd name="adj1" fmla="val 100000"/>
              <a:gd name="adj2" fmla="val 5240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8768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R" sz="1600" b="1" dirty="0">
                <a:solidFill>
                  <a:schemeClr val="bg1"/>
                </a:solidFill>
              </a:rPr>
              <a:t>Mujeres de todas las edades con especial atención en niñas y mujeres jóvenes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" name="Footer Text"/>
          <p:cNvSpPr txBox="1"/>
          <p:nvPr/>
        </p:nvSpPr>
        <p:spPr>
          <a:xfrm>
            <a:off x="709907" y="3540761"/>
            <a:ext cx="2304015" cy="27699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La creciente presencia de mujeres jóvenes y niñas como afectadas de violencia sexual y de violencia física incluido el femicidio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La primera infancia y la adolescencia son las etapas del desarrollo humano con mayores posibilidades para favorecer cambios identitarios 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La necesidad de intervenir para la interrupción de la trasmisión intergeneracional de la </a:t>
            </a:r>
            <a:r>
              <a:rPr lang="es-CR" sz="1200" dirty="0" err="1">
                <a:solidFill>
                  <a:schemeClr val="bg1">
                    <a:lumMod val="50000"/>
                  </a:schemeClr>
                </a:solidFill>
              </a:rPr>
              <a:t>VcM</a:t>
            </a: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, especialmente con mujeres jóvenes, madres jóvenes y en condiciones de pobreza y exclusión social</a:t>
            </a:r>
          </a:p>
        </p:txBody>
      </p:sp>
      <p:sp>
        <p:nvSpPr>
          <p:cNvPr id="19" name="Freeform 18"/>
          <p:cNvSpPr/>
          <p:nvPr/>
        </p:nvSpPr>
        <p:spPr>
          <a:xfrm>
            <a:off x="3339822" y="2514600"/>
            <a:ext cx="2701831" cy="4174067"/>
          </a:xfrm>
          <a:custGeom>
            <a:avLst/>
            <a:gdLst>
              <a:gd name="connsiteX0" fmla="*/ 0 w 2695373"/>
              <a:gd name="connsiteY0" fmla="*/ 0 h 2751633"/>
              <a:gd name="connsiteX1" fmla="*/ 1347687 w 2695373"/>
              <a:gd name="connsiteY1" fmla="*/ 640080 h 2751633"/>
              <a:gd name="connsiteX2" fmla="*/ 2695373 w 2695373"/>
              <a:gd name="connsiteY2" fmla="*/ 0 h 2751633"/>
              <a:gd name="connsiteX3" fmla="*/ 2695373 w 2695373"/>
              <a:gd name="connsiteY3" fmla="*/ 2751633 h 2751633"/>
              <a:gd name="connsiteX4" fmla="*/ 0 w 2695373"/>
              <a:gd name="connsiteY4" fmla="*/ 2751633 h 275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5373" h="2751633">
                <a:moveTo>
                  <a:pt x="0" y="0"/>
                </a:moveTo>
                <a:lnTo>
                  <a:pt x="1347687" y="640080"/>
                </a:lnTo>
                <a:lnTo>
                  <a:pt x="2695373" y="0"/>
                </a:lnTo>
                <a:lnTo>
                  <a:pt x="2695373" y="2751633"/>
                </a:lnTo>
                <a:lnTo>
                  <a:pt x="0" y="275163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20" name="Down Arrow 19"/>
          <p:cNvSpPr/>
          <p:nvPr/>
        </p:nvSpPr>
        <p:spPr>
          <a:xfrm>
            <a:off x="3339822" y="1884681"/>
            <a:ext cx="2701831" cy="1584960"/>
          </a:xfrm>
          <a:prstGeom prst="downArrow">
            <a:avLst>
              <a:gd name="adj1" fmla="val 100000"/>
              <a:gd name="adj2" fmla="val 52404"/>
            </a:avLst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8768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R" sz="1333" b="1" dirty="0">
                <a:solidFill>
                  <a:schemeClr val="bg1"/>
                </a:solidFill>
              </a:rPr>
              <a:t>Niños y hombres jóvenes como población estratégica para el cambio y para su involucramiento activo en la prevención </a:t>
            </a:r>
          </a:p>
          <a:p>
            <a:pPr algn="ctr"/>
            <a:r>
              <a:rPr lang="es-CR" sz="1333" b="1" dirty="0">
                <a:solidFill>
                  <a:schemeClr val="bg1"/>
                </a:solidFill>
              </a:rPr>
              <a:t>de la </a:t>
            </a:r>
            <a:r>
              <a:rPr lang="es-CR" sz="1333" b="1" dirty="0" err="1">
                <a:solidFill>
                  <a:schemeClr val="bg1"/>
                </a:solidFill>
              </a:rPr>
              <a:t>VcM</a:t>
            </a:r>
            <a:endParaRPr lang="es-CR" sz="1333" b="1" dirty="0">
              <a:solidFill>
                <a:schemeClr val="bg1"/>
              </a:solidFill>
            </a:endParaRPr>
          </a:p>
        </p:txBody>
      </p:sp>
      <p:sp>
        <p:nvSpPr>
          <p:cNvPr id="21" name="Footer Text"/>
          <p:cNvSpPr txBox="1"/>
          <p:nvPr/>
        </p:nvSpPr>
        <p:spPr>
          <a:xfrm>
            <a:off x="3538729" y="3557694"/>
            <a:ext cx="2304015" cy="26665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CR" sz="1333" dirty="0">
                <a:solidFill>
                  <a:schemeClr val="bg1">
                    <a:lumMod val="50000"/>
                  </a:schemeClr>
                </a:solidFill>
              </a:rPr>
              <a:t>Existe consenso internacional que el trabajo con hombres en procesos de construcción de masculinidades igualitarias y no violentas debe ser parte de las acciones de los Estados en el marco de las políticas más amplias de prevención de la </a:t>
            </a:r>
            <a:r>
              <a:rPr lang="es-CR" sz="1333" dirty="0" err="1">
                <a:solidFill>
                  <a:schemeClr val="bg1">
                    <a:lumMod val="50000"/>
                  </a:schemeClr>
                </a:solidFill>
              </a:rPr>
              <a:t>VcM</a:t>
            </a:r>
            <a:r>
              <a:rPr lang="es-CR" sz="1333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s-CR" sz="1333" u="sng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CR" sz="1333" dirty="0">
                <a:solidFill>
                  <a:schemeClr val="bg1">
                    <a:lumMod val="50000"/>
                  </a:schemeClr>
                </a:solidFill>
              </a:rPr>
              <a:t>Existen recomendaciones hechas a Costa Rica por organismos internacionales en este sentido.</a:t>
            </a:r>
            <a:endParaRPr lang="es-CR" sz="1333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6146799" y="2514600"/>
            <a:ext cx="2701831" cy="4165600"/>
          </a:xfrm>
          <a:custGeom>
            <a:avLst/>
            <a:gdLst>
              <a:gd name="connsiteX0" fmla="*/ 0 w 2695373"/>
              <a:gd name="connsiteY0" fmla="*/ 0 h 2751633"/>
              <a:gd name="connsiteX1" fmla="*/ 1347687 w 2695373"/>
              <a:gd name="connsiteY1" fmla="*/ 640080 h 2751633"/>
              <a:gd name="connsiteX2" fmla="*/ 2695373 w 2695373"/>
              <a:gd name="connsiteY2" fmla="*/ 0 h 2751633"/>
              <a:gd name="connsiteX3" fmla="*/ 2695373 w 2695373"/>
              <a:gd name="connsiteY3" fmla="*/ 2751633 h 2751633"/>
              <a:gd name="connsiteX4" fmla="*/ 0 w 2695373"/>
              <a:gd name="connsiteY4" fmla="*/ 2751633 h 275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5373" h="2751633">
                <a:moveTo>
                  <a:pt x="0" y="0"/>
                </a:moveTo>
                <a:lnTo>
                  <a:pt x="1347687" y="640080"/>
                </a:lnTo>
                <a:lnTo>
                  <a:pt x="2695373" y="0"/>
                </a:lnTo>
                <a:lnTo>
                  <a:pt x="2695373" y="2751633"/>
                </a:lnTo>
                <a:lnTo>
                  <a:pt x="0" y="275163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24" name="Down Arrow 23"/>
          <p:cNvSpPr/>
          <p:nvPr/>
        </p:nvSpPr>
        <p:spPr>
          <a:xfrm>
            <a:off x="6146786" y="1884681"/>
            <a:ext cx="2701831" cy="1584960"/>
          </a:xfrm>
          <a:prstGeom prst="downArrow">
            <a:avLst>
              <a:gd name="adj1" fmla="val 100000"/>
              <a:gd name="adj2" fmla="val 52404"/>
            </a:avLst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8768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R" sz="1400" b="1" dirty="0">
                <a:solidFill>
                  <a:schemeClr val="bg1"/>
                </a:solidFill>
              </a:rPr>
              <a:t>Énfasis en el cambio cultural, la prevención primaria y la promoción de conductas alternativas al machismo </a:t>
            </a:r>
          </a:p>
          <a:p>
            <a:pPr algn="ctr"/>
            <a:r>
              <a:rPr lang="es-CR" sz="1333" b="1" dirty="0">
                <a:solidFill>
                  <a:schemeClr val="bg1"/>
                </a:solidFill>
              </a:rPr>
              <a:t>y la </a:t>
            </a:r>
            <a:r>
              <a:rPr lang="es-CR" sz="1333" b="1" dirty="0" err="1">
                <a:solidFill>
                  <a:schemeClr val="bg1"/>
                </a:solidFill>
              </a:rPr>
              <a:t>VcM</a:t>
            </a:r>
            <a:r>
              <a:rPr lang="es-CR" sz="1333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Footer Text"/>
          <p:cNvSpPr txBox="1"/>
          <p:nvPr/>
        </p:nvSpPr>
        <p:spPr>
          <a:xfrm>
            <a:off x="6232093" y="3557693"/>
            <a:ext cx="2608057" cy="33239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Para continuar avanzando es indispensable colocar el cambio de la cultura en el centro de todas las acciones públicas. Los avances-país chocan – e incluso peligra su retroceso – frente a un contexto socio-cultural que se caracteriza, entre otras cosas, por: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Proyección cotidiana de las mujeres como objeto sexual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Recreación sensacionalista de la </a:t>
            </a:r>
            <a:r>
              <a:rPr lang="es-CR" sz="1200" dirty="0" err="1">
                <a:solidFill>
                  <a:schemeClr val="bg1">
                    <a:lumMod val="50000"/>
                  </a:schemeClr>
                </a:solidFill>
              </a:rPr>
              <a:t>VcM</a:t>
            </a: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 y el continuo mensaje de impunidad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La reproducción en muchos medios de comunicación de la </a:t>
            </a:r>
            <a:r>
              <a:rPr lang="es-CR" sz="1200" i="1" dirty="0">
                <a:solidFill>
                  <a:schemeClr val="bg1">
                    <a:lumMod val="50000"/>
                  </a:schemeClr>
                </a:solidFill>
              </a:rPr>
              <a:t>“estética de la violencia”</a:t>
            </a: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 orientada a </a:t>
            </a:r>
            <a:r>
              <a:rPr lang="es-CR" sz="1200" dirty="0" err="1">
                <a:solidFill>
                  <a:schemeClr val="bg1">
                    <a:lumMod val="50000"/>
                  </a:schemeClr>
                </a:solidFill>
              </a:rPr>
              <a:t>des-sensibilizar</a:t>
            </a: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 y naturalizar la </a:t>
            </a:r>
            <a:r>
              <a:rPr lang="es-CR" sz="1200" dirty="0" err="1">
                <a:solidFill>
                  <a:schemeClr val="bg1">
                    <a:lumMod val="50000"/>
                  </a:schemeClr>
                </a:solidFill>
              </a:rPr>
              <a:t>VcM</a:t>
            </a:r>
            <a:endParaRPr lang="es-CR" sz="1200" dirty="0">
              <a:solidFill>
                <a:schemeClr val="bg1">
                  <a:lumMod val="50000"/>
                </a:schemeClr>
              </a:solidFill>
            </a:endParaRP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La proliferación de discursos </a:t>
            </a:r>
            <a:r>
              <a:rPr lang="es-CR" sz="1200" dirty="0" err="1">
                <a:solidFill>
                  <a:schemeClr val="bg1">
                    <a:lumMod val="50000"/>
                  </a:schemeClr>
                </a:solidFill>
              </a:rPr>
              <a:t>neo-machistas</a:t>
            </a:r>
            <a:r>
              <a:rPr lang="es-CR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endParaRPr lang="es-C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8919905" y="2514601"/>
            <a:ext cx="2735697" cy="4157132"/>
          </a:xfrm>
          <a:custGeom>
            <a:avLst/>
            <a:gdLst>
              <a:gd name="connsiteX0" fmla="*/ 0 w 2695373"/>
              <a:gd name="connsiteY0" fmla="*/ 0 h 2751633"/>
              <a:gd name="connsiteX1" fmla="*/ 1347687 w 2695373"/>
              <a:gd name="connsiteY1" fmla="*/ 640080 h 2751633"/>
              <a:gd name="connsiteX2" fmla="*/ 2695373 w 2695373"/>
              <a:gd name="connsiteY2" fmla="*/ 0 h 2751633"/>
              <a:gd name="connsiteX3" fmla="*/ 2695373 w 2695373"/>
              <a:gd name="connsiteY3" fmla="*/ 2751633 h 2751633"/>
              <a:gd name="connsiteX4" fmla="*/ 0 w 2695373"/>
              <a:gd name="connsiteY4" fmla="*/ 2751633 h 275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5373" h="2751633">
                <a:moveTo>
                  <a:pt x="0" y="0"/>
                </a:moveTo>
                <a:lnTo>
                  <a:pt x="1347687" y="640080"/>
                </a:lnTo>
                <a:lnTo>
                  <a:pt x="2695373" y="0"/>
                </a:lnTo>
                <a:lnTo>
                  <a:pt x="2695373" y="2751633"/>
                </a:lnTo>
                <a:lnTo>
                  <a:pt x="0" y="2751633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22" name="Down Arrow 21"/>
          <p:cNvSpPr/>
          <p:nvPr/>
        </p:nvSpPr>
        <p:spPr>
          <a:xfrm>
            <a:off x="8919905" y="1905000"/>
            <a:ext cx="2701831" cy="1584960"/>
          </a:xfrm>
          <a:prstGeom prst="downArrow">
            <a:avLst>
              <a:gd name="adj1" fmla="val 100000"/>
              <a:gd name="adj2" fmla="val 52404"/>
            </a:avLst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8768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R" sz="1467" b="1" dirty="0">
                <a:solidFill>
                  <a:schemeClr val="bg1"/>
                </a:solidFill>
              </a:rPr>
              <a:t>Escenario priorizado de la ejecución y encuentro </a:t>
            </a:r>
            <a:r>
              <a:rPr lang="es-CR" sz="1467" b="1" dirty="0" err="1">
                <a:solidFill>
                  <a:schemeClr val="bg1"/>
                </a:solidFill>
              </a:rPr>
              <a:t>inter-institucional</a:t>
            </a:r>
            <a:r>
              <a:rPr lang="es-CR" sz="1467" b="1" dirty="0">
                <a:solidFill>
                  <a:schemeClr val="bg1"/>
                </a:solidFill>
              </a:rPr>
              <a:t> e </a:t>
            </a:r>
            <a:r>
              <a:rPr lang="es-CR" sz="1467" b="1" dirty="0" err="1">
                <a:solidFill>
                  <a:schemeClr val="bg1"/>
                </a:solidFill>
              </a:rPr>
              <a:t>inter-sectorial</a:t>
            </a:r>
            <a:r>
              <a:rPr lang="es-CR" sz="1467" b="1" dirty="0">
                <a:solidFill>
                  <a:schemeClr val="bg1"/>
                </a:solidFill>
              </a:rPr>
              <a:t>: Lo local, la comunidad y el municipio.</a:t>
            </a:r>
            <a:endParaRPr lang="es-CR" sz="1467" dirty="0">
              <a:solidFill>
                <a:schemeClr val="bg1"/>
              </a:solidFill>
            </a:endParaRPr>
          </a:p>
        </p:txBody>
      </p:sp>
      <p:sp>
        <p:nvSpPr>
          <p:cNvPr id="26" name="Footer Text"/>
          <p:cNvSpPr txBox="1"/>
          <p:nvPr/>
        </p:nvSpPr>
        <p:spPr>
          <a:xfrm>
            <a:off x="9144213" y="3791650"/>
            <a:ext cx="2304015" cy="82048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s-CR" sz="1333" dirty="0">
                <a:solidFill>
                  <a:schemeClr val="bg1">
                    <a:lumMod val="50000"/>
                  </a:schemeClr>
                </a:solidFill>
              </a:rPr>
              <a:t>Esta política impulsa el </a:t>
            </a:r>
            <a:r>
              <a:rPr lang="es-CR" sz="1333" b="1" dirty="0">
                <a:solidFill>
                  <a:schemeClr val="bg1">
                    <a:lumMod val="50000"/>
                  </a:schemeClr>
                </a:solidFill>
              </a:rPr>
              <a:t>encuentro de las instituciones en el nivel local, cantonal y comunitario.</a:t>
            </a:r>
            <a:endParaRPr lang="es-CR" sz="1333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11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grpId="0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4000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1" accel="40000" fill="hold" grpId="0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accel="4000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2" presetClass="entr" presetSubtype="1" accel="40000" fill="hold" grpId="0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accel="4000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4" presetID="2" presetClass="entr" presetSubtype="1" accel="40000" fill="hold" grpId="0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accel="4000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5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7" grpId="0"/>
          <p:bldP spid="19" grpId="0" animBg="1"/>
          <p:bldP spid="20" grpId="0" animBg="1"/>
          <p:bldP spid="21" grpId="0"/>
          <p:bldP spid="23" grpId="0" animBg="1"/>
          <p:bldP spid="24" grpId="0" animBg="1"/>
          <p:bldP spid="25" grpId="0"/>
          <p:bldP spid="18" grpId="0" animBg="1"/>
          <p:bldP spid="22" grpId="0" animBg="1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1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2" presetClass="entr" presetSubtype="1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4" presetID="2" presetClass="entr" presetSubtype="1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7" grpId="0"/>
          <p:bldP spid="19" grpId="0" animBg="1"/>
          <p:bldP spid="20" grpId="0" animBg="1"/>
          <p:bldP spid="21" grpId="0"/>
          <p:bldP spid="23" grpId="0" animBg="1"/>
          <p:bldP spid="24" grpId="0" animBg="1"/>
          <p:bldP spid="25" grpId="0"/>
          <p:bldP spid="18" grpId="0" animBg="1"/>
          <p:bldP spid="22" grpId="0" animBg="1"/>
          <p:bldP spid="26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0685" y="693149"/>
            <a:ext cx="10515600" cy="1325563"/>
          </a:xfrm>
        </p:spPr>
        <p:txBody>
          <a:bodyPr/>
          <a:lstStyle/>
          <a:p>
            <a:pPr algn="ctr"/>
            <a:r>
              <a:rPr lang="es-CR" b="1" dirty="0">
                <a:solidFill>
                  <a:schemeClr val="tx2"/>
                </a:solidFill>
              </a:rPr>
              <a:t>ORGANIZACIÓN DE LA POLÍTICA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55485" y="1836149"/>
            <a:ext cx="10515600" cy="4351339"/>
          </a:xfrm>
        </p:spPr>
        <p:txBody>
          <a:bodyPr/>
          <a:lstStyle/>
          <a:p>
            <a:pPr marL="0" indent="0" algn="just"/>
            <a:r>
              <a:rPr lang="es-CR" sz="3200" u="sng" dirty="0">
                <a:solidFill>
                  <a:schemeClr val="bg1">
                    <a:lumMod val="50000"/>
                  </a:schemeClr>
                </a:solidFill>
              </a:rPr>
              <a:t>Ejes estructurales estratégicos</a:t>
            </a:r>
            <a:endParaRPr lang="es-CR" sz="32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CR" sz="3200" dirty="0">
                <a:solidFill>
                  <a:schemeClr val="bg1">
                    <a:lumMod val="50000"/>
                  </a:schemeClr>
                </a:solidFill>
              </a:rPr>
              <a:t>Nudos principales, de carácter político, priorizados cuyo abordaje es esencial para avanzar en la erradicación de la VcM.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CR" sz="3200" dirty="0">
                <a:solidFill>
                  <a:schemeClr val="bg1">
                    <a:lumMod val="50000"/>
                  </a:schemeClr>
                </a:solidFill>
              </a:rPr>
              <a:t>Su efecto conjunto permite cumplir el propósito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CR" sz="3200" dirty="0">
                <a:solidFill>
                  <a:schemeClr val="bg1">
                    <a:lumMod val="50000"/>
                  </a:schemeClr>
                </a:solidFill>
              </a:rPr>
              <a:t>Enunciados como aspiración política.</a:t>
            </a:r>
          </a:p>
          <a:p>
            <a:pPr marL="0" indent="0"/>
            <a:endParaRPr lang="es-CR" u="sng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98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DBF8-9A6D-4974-941C-E4A6BA203E60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299136" y="2673122"/>
            <a:ext cx="1323424" cy="1211706"/>
            <a:chOff x="1537136" y="2726910"/>
            <a:chExt cx="1323424" cy="1211706"/>
          </a:xfrm>
        </p:grpSpPr>
        <p:grpSp>
          <p:nvGrpSpPr>
            <p:cNvPr id="12" name="组合 135"/>
            <p:cNvGrpSpPr>
              <a:grpSpLocks/>
            </p:cNvGrpSpPr>
            <p:nvPr/>
          </p:nvGrpSpPr>
          <p:grpSpPr bwMode="auto">
            <a:xfrm>
              <a:off x="1537136" y="2726910"/>
              <a:ext cx="1323424" cy="1211706"/>
              <a:chOff x="1919288" y="2395533"/>
              <a:chExt cx="977900" cy="895350"/>
            </a:xfrm>
          </p:grpSpPr>
          <p:sp>
            <p:nvSpPr>
              <p:cNvPr id="38" name="Freeform 5"/>
              <p:cNvSpPr>
                <a:spLocks/>
              </p:cNvSpPr>
              <p:nvPr/>
            </p:nvSpPr>
            <p:spPr bwMode="auto">
              <a:xfrm>
                <a:off x="1919288" y="2395533"/>
                <a:ext cx="801687" cy="95250"/>
              </a:xfrm>
              <a:custGeom>
                <a:avLst/>
                <a:gdLst/>
                <a:ahLst/>
                <a:cxnLst>
                  <a:cxn ang="0">
                    <a:pos x="0" y="125"/>
                  </a:cxn>
                  <a:cxn ang="0">
                    <a:pos x="933" y="0"/>
                  </a:cxn>
                  <a:cxn ang="0">
                    <a:pos x="2294" y="131"/>
                  </a:cxn>
                  <a:cxn ang="0">
                    <a:pos x="1512" y="270"/>
                  </a:cxn>
                  <a:cxn ang="0">
                    <a:pos x="0" y="125"/>
                  </a:cxn>
                </a:cxnLst>
                <a:rect l="0" t="0" r="r" b="b"/>
                <a:pathLst>
                  <a:path w="2294" h="270">
                    <a:moveTo>
                      <a:pt x="0" y="125"/>
                    </a:moveTo>
                    <a:lnTo>
                      <a:pt x="933" y="0"/>
                    </a:lnTo>
                    <a:lnTo>
                      <a:pt x="2294" y="131"/>
                    </a:lnTo>
                    <a:lnTo>
                      <a:pt x="1512" y="270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chemeClr val="accent6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2447925" y="2441570"/>
                <a:ext cx="449263" cy="492125"/>
              </a:xfrm>
              <a:custGeom>
                <a:avLst/>
                <a:gdLst/>
                <a:ahLst/>
                <a:cxnLst>
                  <a:cxn ang="0">
                    <a:pos x="0" y="139"/>
                  </a:cxn>
                  <a:cxn ang="0">
                    <a:pos x="782" y="0"/>
                  </a:cxn>
                  <a:cxn ang="0">
                    <a:pos x="1284" y="1140"/>
                  </a:cxn>
                  <a:cxn ang="0">
                    <a:pos x="558" y="1406"/>
                  </a:cxn>
                  <a:cxn ang="0">
                    <a:pos x="0" y="139"/>
                  </a:cxn>
                </a:cxnLst>
                <a:rect l="0" t="0" r="r" b="b"/>
                <a:pathLst>
                  <a:path w="1284" h="1406">
                    <a:moveTo>
                      <a:pt x="0" y="139"/>
                    </a:moveTo>
                    <a:lnTo>
                      <a:pt x="782" y="0"/>
                    </a:lnTo>
                    <a:lnTo>
                      <a:pt x="1284" y="1140"/>
                    </a:lnTo>
                    <a:lnTo>
                      <a:pt x="558" y="1406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chemeClr val="accent6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40" name="Freeform 7"/>
              <p:cNvSpPr>
                <a:spLocks/>
              </p:cNvSpPr>
              <p:nvPr/>
            </p:nvSpPr>
            <p:spPr bwMode="auto">
              <a:xfrm>
                <a:off x="2459038" y="2840033"/>
                <a:ext cx="438150" cy="450850"/>
              </a:xfrm>
              <a:custGeom>
                <a:avLst/>
                <a:gdLst/>
                <a:ahLst/>
                <a:cxnLst>
                  <a:cxn ang="0">
                    <a:pos x="526" y="266"/>
                  </a:cxn>
                  <a:cxn ang="0">
                    <a:pos x="1252" y="0"/>
                  </a:cxn>
                  <a:cxn ang="0">
                    <a:pos x="779" y="920"/>
                  </a:cxn>
                  <a:cxn ang="0">
                    <a:pos x="0" y="1288"/>
                  </a:cxn>
                  <a:cxn ang="0">
                    <a:pos x="526" y="266"/>
                  </a:cxn>
                </a:cxnLst>
                <a:rect l="0" t="0" r="r" b="b"/>
                <a:pathLst>
                  <a:path w="1252" h="1288">
                    <a:moveTo>
                      <a:pt x="526" y="266"/>
                    </a:moveTo>
                    <a:lnTo>
                      <a:pt x="1252" y="0"/>
                    </a:lnTo>
                    <a:lnTo>
                      <a:pt x="779" y="920"/>
                    </a:lnTo>
                    <a:lnTo>
                      <a:pt x="0" y="1288"/>
                    </a:lnTo>
                    <a:lnTo>
                      <a:pt x="526" y="266"/>
                    </a:lnTo>
                    <a:close/>
                  </a:path>
                </a:pathLst>
              </a:custGeom>
              <a:solidFill>
                <a:schemeClr val="accent6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41" name="Freeform 11"/>
              <p:cNvSpPr>
                <a:spLocks/>
              </p:cNvSpPr>
              <p:nvPr/>
            </p:nvSpPr>
            <p:spPr bwMode="auto">
              <a:xfrm>
                <a:off x="1919288" y="2439983"/>
                <a:ext cx="723900" cy="8509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12" y="145"/>
                  </a:cxn>
                  <a:cxn ang="0">
                    <a:pos x="2070" y="1412"/>
                  </a:cxn>
                  <a:cxn ang="0">
                    <a:pos x="1544" y="2434"/>
                  </a:cxn>
                  <a:cxn ang="0">
                    <a:pos x="0" y="2133"/>
                  </a:cxn>
                  <a:cxn ang="0">
                    <a:pos x="0" y="0"/>
                  </a:cxn>
                </a:cxnLst>
                <a:rect l="0" t="0" r="r" b="b"/>
                <a:pathLst>
                  <a:path w="2070" h="2434">
                    <a:moveTo>
                      <a:pt x="0" y="0"/>
                    </a:moveTo>
                    <a:lnTo>
                      <a:pt x="1512" y="145"/>
                    </a:lnTo>
                    <a:lnTo>
                      <a:pt x="2070" y="1412"/>
                    </a:lnTo>
                    <a:lnTo>
                      <a:pt x="1544" y="2434"/>
                    </a:lnTo>
                    <a:lnTo>
                      <a:pt x="0" y="213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/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4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en-US" altLang="zh-CN"/>
              </a:p>
              <a:p>
                <a:pPr algn="ctr">
                  <a:defRPr/>
                </a:pPr>
                <a:endParaRPr lang="en-US" altLang="zh-CN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584373" y="3071750"/>
              <a:ext cx="785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solidFill>
                    <a:schemeClr val="bg1"/>
                  </a:solidFill>
                </a:rPr>
                <a:t>Eje</a:t>
              </a:r>
              <a:r>
                <a:rPr lang="en-US" sz="2400" dirty="0">
                  <a:solidFill>
                    <a:schemeClr val="bg1"/>
                  </a:solidFill>
                </a:rPr>
                <a:t> 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375811" y="2786224"/>
            <a:ext cx="1437289" cy="1316979"/>
            <a:chOff x="2613811" y="2840012"/>
            <a:chExt cx="1437289" cy="1316979"/>
          </a:xfrm>
        </p:grpSpPr>
        <p:grpSp>
          <p:nvGrpSpPr>
            <p:cNvPr id="13" name="组合 134"/>
            <p:cNvGrpSpPr>
              <a:grpSpLocks/>
            </p:cNvGrpSpPr>
            <p:nvPr/>
          </p:nvGrpSpPr>
          <p:grpSpPr bwMode="auto">
            <a:xfrm>
              <a:off x="2613811" y="2840012"/>
              <a:ext cx="1437289" cy="1316979"/>
              <a:chOff x="2543176" y="2457445"/>
              <a:chExt cx="1062037" cy="973138"/>
            </a:xfrm>
          </p:grpSpPr>
          <p:sp>
            <p:nvSpPr>
              <p:cNvPr id="34" name="Freeform 12"/>
              <p:cNvSpPr>
                <a:spLocks/>
              </p:cNvSpPr>
              <p:nvPr/>
            </p:nvSpPr>
            <p:spPr bwMode="auto">
              <a:xfrm>
                <a:off x="2543175" y="2457445"/>
                <a:ext cx="874713" cy="95250"/>
              </a:xfrm>
              <a:custGeom>
                <a:avLst/>
                <a:gdLst/>
                <a:ahLst/>
                <a:cxnLst>
                  <a:cxn ang="0">
                    <a:pos x="0" y="122"/>
                  </a:cxn>
                  <a:cxn ang="0">
                    <a:pos x="973" y="0"/>
                  </a:cxn>
                  <a:cxn ang="0">
                    <a:pos x="2501" y="129"/>
                  </a:cxn>
                  <a:cxn ang="0">
                    <a:pos x="1736" y="270"/>
                  </a:cxn>
                  <a:cxn ang="0">
                    <a:pos x="0" y="122"/>
                  </a:cxn>
                </a:cxnLst>
                <a:rect l="0" t="0" r="r" b="b"/>
                <a:pathLst>
                  <a:path w="2501" h="270">
                    <a:moveTo>
                      <a:pt x="0" y="122"/>
                    </a:moveTo>
                    <a:lnTo>
                      <a:pt x="973" y="0"/>
                    </a:lnTo>
                    <a:lnTo>
                      <a:pt x="2501" y="129"/>
                    </a:lnTo>
                    <a:lnTo>
                      <a:pt x="1736" y="27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chemeClr val="accent1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5" name="Freeform 13"/>
              <p:cNvSpPr>
                <a:spLocks/>
              </p:cNvSpPr>
              <p:nvPr/>
            </p:nvSpPr>
            <p:spPr bwMode="auto">
              <a:xfrm>
                <a:off x="3151188" y="2503483"/>
                <a:ext cx="454025" cy="515937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765" y="0"/>
                  </a:cxn>
                  <a:cxn ang="0">
                    <a:pos x="1299" y="1175"/>
                  </a:cxn>
                  <a:cxn ang="0">
                    <a:pos x="607" y="1475"/>
                  </a:cxn>
                  <a:cxn ang="0">
                    <a:pos x="0" y="141"/>
                  </a:cxn>
                </a:cxnLst>
                <a:rect l="0" t="0" r="r" b="b"/>
                <a:pathLst>
                  <a:path w="1299" h="1475">
                    <a:moveTo>
                      <a:pt x="0" y="141"/>
                    </a:moveTo>
                    <a:lnTo>
                      <a:pt x="765" y="0"/>
                    </a:lnTo>
                    <a:lnTo>
                      <a:pt x="1299" y="1175"/>
                    </a:lnTo>
                    <a:lnTo>
                      <a:pt x="607" y="1475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accent1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6" name="Freeform 14"/>
              <p:cNvSpPr>
                <a:spLocks/>
              </p:cNvSpPr>
              <p:nvPr/>
            </p:nvSpPr>
            <p:spPr bwMode="auto">
              <a:xfrm>
                <a:off x="3154363" y="2914645"/>
                <a:ext cx="450850" cy="515938"/>
              </a:xfrm>
              <a:custGeom>
                <a:avLst/>
                <a:gdLst/>
                <a:ahLst/>
                <a:cxnLst>
                  <a:cxn ang="0">
                    <a:pos x="596" y="300"/>
                  </a:cxn>
                  <a:cxn ang="0">
                    <a:pos x="1288" y="0"/>
                  </a:cxn>
                  <a:cxn ang="0">
                    <a:pos x="764" y="1037"/>
                  </a:cxn>
                  <a:cxn ang="0">
                    <a:pos x="0" y="1479"/>
                  </a:cxn>
                  <a:cxn ang="0">
                    <a:pos x="596" y="300"/>
                  </a:cxn>
                </a:cxnLst>
                <a:rect l="0" t="0" r="r" b="b"/>
                <a:pathLst>
                  <a:path w="1288" h="1479">
                    <a:moveTo>
                      <a:pt x="596" y="300"/>
                    </a:moveTo>
                    <a:lnTo>
                      <a:pt x="1288" y="0"/>
                    </a:lnTo>
                    <a:lnTo>
                      <a:pt x="764" y="1037"/>
                    </a:lnTo>
                    <a:lnTo>
                      <a:pt x="0" y="1479"/>
                    </a:lnTo>
                    <a:lnTo>
                      <a:pt x="596" y="300"/>
                    </a:lnTo>
                    <a:close/>
                  </a:path>
                </a:pathLst>
              </a:custGeom>
              <a:solidFill>
                <a:schemeClr val="accent1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2543175" y="2500308"/>
                <a:ext cx="819150" cy="9302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36" y="148"/>
                  </a:cxn>
                  <a:cxn ang="0">
                    <a:pos x="2343" y="1482"/>
                  </a:cxn>
                  <a:cxn ang="0">
                    <a:pos x="1747" y="2661"/>
                  </a:cxn>
                  <a:cxn ang="0">
                    <a:pos x="11" y="2327"/>
                  </a:cxn>
                  <a:cxn ang="0">
                    <a:pos x="547" y="1214"/>
                  </a:cxn>
                  <a:cxn ang="0">
                    <a:pos x="0" y="0"/>
                  </a:cxn>
                </a:cxnLst>
                <a:rect l="0" t="0" r="r" b="b"/>
                <a:pathLst>
                  <a:path w="2343" h="2661">
                    <a:moveTo>
                      <a:pt x="0" y="0"/>
                    </a:moveTo>
                    <a:lnTo>
                      <a:pt x="1736" y="148"/>
                    </a:lnTo>
                    <a:lnTo>
                      <a:pt x="2343" y="1482"/>
                    </a:lnTo>
                    <a:lnTo>
                      <a:pt x="1747" y="2661"/>
                    </a:lnTo>
                    <a:lnTo>
                      <a:pt x="11" y="2327"/>
                    </a:lnTo>
                    <a:lnTo>
                      <a:pt x="547" y="1214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4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843479" y="3242173"/>
              <a:ext cx="889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solidFill>
                    <a:schemeClr val="bg1"/>
                  </a:solidFill>
                </a:rPr>
                <a:t>Eje</a:t>
              </a:r>
              <a:r>
                <a:rPr lang="en-US" sz="2400" dirty="0">
                  <a:solidFill>
                    <a:schemeClr val="bg1"/>
                  </a:solidFill>
                </a:rPr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33950" y="2893351"/>
            <a:ext cx="1538265" cy="1422252"/>
            <a:chOff x="3871950" y="2947139"/>
            <a:chExt cx="1538265" cy="1422252"/>
          </a:xfrm>
        </p:grpSpPr>
        <p:grpSp>
          <p:nvGrpSpPr>
            <p:cNvPr id="14" name="组合 133"/>
            <p:cNvGrpSpPr>
              <a:grpSpLocks/>
            </p:cNvGrpSpPr>
            <p:nvPr/>
          </p:nvGrpSpPr>
          <p:grpSpPr bwMode="auto">
            <a:xfrm>
              <a:off x="3871950" y="2947139"/>
              <a:ext cx="1538265" cy="1422252"/>
              <a:chOff x="3263901" y="2524120"/>
              <a:chExt cx="1136650" cy="1050926"/>
            </a:xfrm>
          </p:grpSpPr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>
                <a:off x="3263900" y="2524120"/>
                <a:ext cx="928688" cy="984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952" y="0"/>
                  </a:cxn>
                  <a:cxn ang="0">
                    <a:pos x="2658" y="153"/>
                  </a:cxn>
                  <a:cxn ang="0">
                    <a:pos x="1875" y="280"/>
                  </a:cxn>
                  <a:cxn ang="0">
                    <a:pos x="0" y="111"/>
                  </a:cxn>
                </a:cxnLst>
                <a:rect l="0" t="0" r="r" b="b"/>
                <a:pathLst>
                  <a:path w="2658" h="280">
                    <a:moveTo>
                      <a:pt x="0" y="111"/>
                    </a:moveTo>
                    <a:lnTo>
                      <a:pt x="952" y="0"/>
                    </a:lnTo>
                    <a:lnTo>
                      <a:pt x="2658" y="153"/>
                    </a:lnTo>
                    <a:lnTo>
                      <a:pt x="1875" y="28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accent5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1" name="Freeform 20"/>
              <p:cNvSpPr>
                <a:spLocks/>
              </p:cNvSpPr>
              <p:nvPr/>
            </p:nvSpPr>
            <p:spPr bwMode="auto">
              <a:xfrm>
                <a:off x="3919538" y="2578095"/>
                <a:ext cx="481012" cy="558800"/>
              </a:xfrm>
              <a:custGeom>
                <a:avLst/>
                <a:gdLst/>
                <a:ahLst/>
                <a:cxnLst>
                  <a:cxn ang="0">
                    <a:pos x="0" y="127"/>
                  </a:cxn>
                  <a:cxn ang="0">
                    <a:pos x="783" y="0"/>
                  </a:cxn>
                  <a:cxn ang="0">
                    <a:pos x="1376" y="1342"/>
                  </a:cxn>
                  <a:cxn ang="0">
                    <a:pos x="652" y="1601"/>
                  </a:cxn>
                  <a:cxn ang="0">
                    <a:pos x="0" y="127"/>
                  </a:cxn>
                </a:cxnLst>
                <a:rect l="0" t="0" r="r" b="b"/>
                <a:pathLst>
                  <a:path w="1376" h="1601">
                    <a:moveTo>
                      <a:pt x="0" y="127"/>
                    </a:moveTo>
                    <a:lnTo>
                      <a:pt x="783" y="0"/>
                    </a:lnTo>
                    <a:lnTo>
                      <a:pt x="1376" y="1342"/>
                    </a:lnTo>
                    <a:lnTo>
                      <a:pt x="652" y="1601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chemeClr val="accent5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>
                <a:off x="3937000" y="3046408"/>
                <a:ext cx="463550" cy="528637"/>
              </a:xfrm>
              <a:custGeom>
                <a:avLst/>
                <a:gdLst/>
                <a:ahLst/>
                <a:cxnLst>
                  <a:cxn ang="0">
                    <a:pos x="602" y="259"/>
                  </a:cxn>
                  <a:cxn ang="0">
                    <a:pos x="1326" y="0"/>
                  </a:cxn>
                  <a:cxn ang="0">
                    <a:pos x="778" y="1136"/>
                  </a:cxn>
                  <a:cxn ang="0">
                    <a:pos x="0" y="1508"/>
                  </a:cxn>
                  <a:cxn ang="0">
                    <a:pos x="602" y="259"/>
                  </a:cxn>
                </a:cxnLst>
                <a:rect l="0" t="0" r="r" b="b"/>
                <a:pathLst>
                  <a:path w="1326" h="1508">
                    <a:moveTo>
                      <a:pt x="602" y="259"/>
                    </a:moveTo>
                    <a:lnTo>
                      <a:pt x="1326" y="0"/>
                    </a:lnTo>
                    <a:lnTo>
                      <a:pt x="778" y="1136"/>
                    </a:lnTo>
                    <a:lnTo>
                      <a:pt x="0" y="1508"/>
                    </a:lnTo>
                    <a:lnTo>
                      <a:pt x="602" y="259"/>
                    </a:lnTo>
                    <a:close/>
                  </a:path>
                </a:pathLst>
              </a:custGeom>
              <a:solidFill>
                <a:schemeClr val="accent5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3" name="Freeform 25"/>
              <p:cNvSpPr>
                <a:spLocks/>
              </p:cNvSpPr>
              <p:nvPr/>
            </p:nvSpPr>
            <p:spPr bwMode="auto">
              <a:xfrm>
                <a:off x="3263900" y="2562220"/>
                <a:ext cx="884238" cy="1012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5" y="169"/>
                  </a:cxn>
                  <a:cxn ang="0">
                    <a:pos x="2527" y="1643"/>
                  </a:cxn>
                  <a:cxn ang="0">
                    <a:pos x="1925" y="2892"/>
                  </a:cxn>
                  <a:cxn ang="0">
                    <a:pos x="27" y="2528"/>
                  </a:cxn>
                  <a:cxn ang="0">
                    <a:pos x="575" y="1383"/>
                  </a:cxn>
                  <a:cxn ang="0">
                    <a:pos x="0" y="0"/>
                  </a:cxn>
                </a:cxnLst>
                <a:rect l="0" t="0" r="r" b="b"/>
                <a:pathLst>
                  <a:path w="2527" h="2892">
                    <a:moveTo>
                      <a:pt x="0" y="0"/>
                    </a:moveTo>
                    <a:lnTo>
                      <a:pt x="1875" y="169"/>
                    </a:lnTo>
                    <a:lnTo>
                      <a:pt x="2527" y="1643"/>
                    </a:lnTo>
                    <a:lnTo>
                      <a:pt x="1925" y="2892"/>
                    </a:lnTo>
                    <a:lnTo>
                      <a:pt x="27" y="2528"/>
                    </a:lnTo>
                    <a:lnTo>
                      <a:pt x="575" y="138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/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4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4113541" y="3418335"/>
              <a:ext cx="9505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bg1"/>
                  </a:solidFill>
                </a:rPr>
                <a:t>Eje</a:t>
              </a:r>
              <a:r>
                <a:rPr lang="en-US" sz="2400" dirty="0">
                  <a:solidFill>
                    <a:schemeClr val="bg1"/>
                  </a:solidFill>
                </a:rPr>
                <a:t> 3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87158" y="2973422"/>
            <a:ext cx="1682210" cy="1475962"/>
            <a:chOff x="5225158" y="3027210"/>
            <a:chExt cx="1682210" cy="1475962"/>
          </a:xfrm>
        </p:grpSpPr>
        <p:grpSp>
          <p:nvGrpSpPr>
            <p:cNvPr id="15" name="组合 132"/>
            <p:cNvGrpSpPr>
              <a:grpSpLocks/>
            </p:cNvGrpSpPr>
            <p:nvPr/>
          </p:nvGrpSpPr>
          <p:grpSpPr bwMode="auto">
            <a:xfrm>
              <a:off x="5225158" y="3027210"/>
              <a:ext cx="1682210" cy="1475962"/>
              <a:chOff x="4056063" y="2597145"/>
              <a:chExt cx="1243013" cy="1090613"/>
            </a:xfrm>
          </p:grpSpPr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4057650" y="2597145"/>
                <a:ext cx="987425" cy="90488"/>
              </a:xfrm>
              <a:custGeom>
                <a:avLst/>
                <a:gdLst/>
                <a:ahLst/>
                <a:cxnLst>
                  <a:cxn ang="0">
                    <a:pos x="0" y="139"/>
                  </a:cxn>
                  <a:cxn ang="0">
                    <a:pos x="781" y="0"/>
                  </a:cxn>
                  <a:cxn ang="0">
                    <a:pos x="2823" y="108"/>
                  </a:cxn>
                  <a:cxn ang="0">
                    <a:pos x="2243" y="258"/>
                  </a:cxn>
                  <a:cxn ang="0">
                    <a:pos x="0" y="139"/>
                  </a:cxn>
                </a:cxnLst>
                <a:rect l="0" t="0" r="r" b="b"/>
                <a:pathLst>
                  <a:path w="2823" h="258">
                    <a:moveTo>
                      <a:pt x="0" y="139"/>
                    </a:moveTo>
                    <a:lnTo>
                      <a:pt x="781" y="0"/>
                    </a:lnTo>
                    <a:lnTo>
                      <a:pt x="2823" y="108"/>
                    </a:lnTo>
                    <a:lnTo>
                      <a:pt x="2243" y="258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chemeClr val="accent4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841875" y="2635245"/>
                <a:ext cx="457200" cy="582613"/>
              </a:xfrm>
              <a:custGeom>
                <a:avLst/>
                <a:gdLst/>
                <a:ahLst/>
                <a:cxnLst>
                  <a:cxn ang="0">
                    <a:pos x="0" y="150"/>
                  </a:cxn>
                  <a:cxn ang="0">
                    <a:pos x="580" y="0"/>
                  </a:cxn>
                  <a:cxn ang="0">
                    <a:pos x="1307" y="1379"/>
                  </a:cxn>
                  <a:cxn ang="0">
                    <a:pos x="799" y="1666"/>
                  </a:cxn>
                  <a:cxn ang="0">
                    <a:pos x="0" y="150"/>
                  </a:cxn>
                </a:cxnLst>
                <a:rect l="0" t="0" r="r" b="b"/>
                <a:pathLst>
                  <a:path w="1307" h="1666">
                    <a:moveTo>
                      <a:pt x="0" y="150"/>
                    </a:moveTo>
                    <a:lnTo>
                      <a:pt x="580" y="0"/>
                    </a:lnTo>
                    <a:lnTo>
                      <a:pt x="1307" y="1379"/>
                    </a:lnTo>
                    <a:lnTo>
                      <a:pt x="799" y="1666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chemeClr val="accent4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4859338" y="3117845"/>
                <a:ext cx="439737" cy="569913"/>
              </a:xfrm>
              <a:custGeom>
                <a:avLst/>
                <a:gdLst/>
                <a:ahLst/>
                <a:cxnLst>
                  <a:cxn ang="0">
                    <a:pos x="751" y="287"/>
                  </a:cxn>
                  <a:cxn ang="0">
                    <a:pos x="1259" y="0"/>
                  </a:cxn>
                  <a:cxn ang="0">
                    <a:pos x="575" y="1221"/>
                  </a:cxn>
                  <a:cxn ang="0">
                    <a:pos x="0" y="1628"/>
                  </a:cxn>
                  <a:cxn ang="0">
                    <a:pos x="751" y="287"/>
                  </a:cxn>
                </a:cxnLst>
                <a:rect l="0" t="0" r="r" b="b"/>
                <a:pathLst>
                  <a:path w="1259" h="1628">
                    <a:moveTo>
                      <a:pt x="751" y="287"/>
                    </a:moveTo>
                    <a:lnTo>
                      <a:pt x="1259" y="0"/>
                    </a:lnTo>
                    <a:lnTo>
                      <a:pt x="575" y="1221"/>
                    </a:lnTo>
                    <a:lnTo>
                      <a:pt x="0" y="1628"/>
                    </a:lnTo>
                    <a:lnTo>
                      <a:pt x="751" y="287"/>
                    </a:lnTo>
                    <a:close/>
                  </a:path>
                </a:pathLst>
              </a:custGeom>
              <a:solidFill>
                <a:schemeClr val="accent4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9" name="Freeform 32"/>
              <p:cNvSpPr>
                <a:spLocks/>
              </p:cNvSpPr>
              <p:nvPr/>
            </p:nvSpPr>
            <p:spPr bwMode="auto">
              <a:xfrm>
                <a:off x="4056063" y="2646358"/>
                <a:ext cx="1065212" cy="104140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249" y="119"/>
                  </a:cxn>
                  <a:cxn ang="0">
                    <a:pos x="3048" y="1635"/>
                  </a:cxn>
                  <a:cxn ang="0">
                    <a:pos x="2297" y="2976"/>
                  </a:cxn>
                  <a:cxn ang="0">
                    <a:pos x="0" y="2689"/>
                  </a:cxn>
                  <a:cxn ang="0">
                    <a:pos x="702" y="1402"/>
                  </a:cxn>
                  <a:cxn ang="0">
                    <a:pos x="6" y="0"/>
                  </a:cxn>
                </a:cxnLst>
                <a:rect l="0" t="0" r="r" b="b"/>
                <a:pathLst>
                  <a:path w="3048" h="2976">
                    <a:moveTo>
                      <a:pt x="6" y="0"/>
                    </a:moveTo>
                    <a:lnTo>
                      <a:pt x="2249" y="119"/>
                    </a:lnTo>
                    <a:lnTo>
                      <a:pt x="3048" y="1635"/>
                    </a:lnTo>
                    <a:lnTo>
                      <a:pt x="2297" y="2976"/>
                    </a:lnTo>
                    <a:lnTo>
                      <a:pt x="0" y="2689"/>
                    </a:lnTo>
                    <a:lnTo>
                      <a:pt x="702" y="1402"/>
                    </a:lnTo>
                    <a:lnTo>
                      <a:pt x="6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50000">
                    <a:schemeClr val="accent4">
                      <a:lumMod val="60000"/>
                      <a:lumOff val="40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4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5574712" y="3533415"/>
              <a:ext cx="9123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bg1"/>
                  </a:solidFill>
                </a:rPr>
                <a:t>Eje</a:t>
              </a:r>
              <a:r>
                <a:rPr lang="en-US" sz="2400" dirty="0">
                  <a:solidFill>
                    <a:schemeClr val="bg1"/>
                  </a:solidFill>
                </a:rPr>
                <a:t>  4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435963" y="3049142"/>
            <a:ext cx="1789630" cy="1540414"/>
            <a:chOff x="6673963" y="3102930"/>
            <a:chExt cx="1789630" cy="1540414"/>
          </a:xfrm>
        </p:grpSpPr>
        <p:grpSp>
          <p:nvGrpSpPr>
            <p:cNvPr id="17" name="组合 131"/>
            <p:cNvGrpSpPr>
              <a:grpSpLocks/>
            </p:cNvGrpSpPr>
            <p:nvPr/>
          </p:nvGrpSpPr>
          <p:grpSpPr bwMode="auto">
            <a:xfrm>
              <a:off x="6673963" y="3102930"/>
              <a:ext cx="1789630" cy="1540414"/>
              <a:chOff x="5006976" y="2635245"/>
              <a:chExt cx="1322388" cy="1138238"/>
            </a:xfrm>
          </p:grpSpPr>
          <p:sp>
            <p:nvSpPr>
              <p:cNvPr id="18" name="Freeform 75"/>
              <p:cNvSpPr>
                <a:spLocks/>
              </p:cNvSpPr>
              <p:nvPr/>
            </p:nvSpPr>
            <p:spPr bwMode="auto">
              <a:xfrm>
                <a:off x="5006976" y="2635245"/>
                <a:ext cx="1035050" cy="96838"/>
              </a:xfrm>
              <a:custGeom>
                <a:avLst/>
                <a:gdLst/>
                <a:ahLst/>
                <a:cxnLst>
                  <a:cxn ang="0">
                    <a:pos x="0" y="174"/>
                  </a:cxn>
                  <a:cxn ang="0">
                    <a:pos x="565" y="0"/>
                  </a:cxn>
                  <a:cxn ang="0">
                    <a:pos x="2963" y="98"/>
                  </a:cxn>
                  <a:cxn ang="0">
                    <a:pos x="2525" y="277"/>
                  </a:cxn>
                  <a:cxn ang="0">
                    <a:pos x="0" y="174"/>
                  </a:cxn>
                </a:cxnLst>
                <a:rect l="0" t="0" r="r" b="b"/>
                <a:pathLst>
                  <a:path w="2963" h="277">
                    <a:moveTo>
                      <a:pt x="0" y="174"/>
                    </a:moveTo>
                    <a:lnTo>
                      <a:pt x="565" y="0"/>
                    </a:lnTo>
                    <a:lnTo>
                      <a:pt x="2963" y="98"/>
                    </a:lnTo>
                    <a:lnTo>
                      <a:pt x="2525" y="277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2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9" name="Freeform 76"/>
              <p:cNvSpPr>
                <a:spLocks/>
              </p:cNvSpPr>
              <p:nvPr/>
            </p:nvSpPr>
            <p:spPr bwMode="auto">
              <a:xfrm>
                <a:off x="5889626" y="2670170"/>
                <a:ext cx="439738" cy="606425"/>
              </a:xfrm>
              <a:custGeom>
                <a:avLst/>
                <a:gdLst/>
                <a:ahLst/>
                <a:cxnLst>
                  <a:cxn ang="0">
                    <a:pos x="0" y="179"/>
                  </a:cxn>
                  <a:cxn ang="0">
                    <a:pos x="438" y="0"/>
                  </a:cxn>
                  <a:cxn ang="0">
                    <a:pos x="1256" y="1477"/>
                  </a:cxn>
                  <a:cxn ang="0">
                    <a:pos x="861" y="1734"/>
                  </a:cxn>
                  <a:cxn ang="0">
                    <a:pos x="0" y="179"/>
                  </a:cxn>
                </a:cxnLst>
                <a:rect l="0" t="0" r="r" b="b"/>
                <a:pathLst>
                  <a:path w="1256" h="1734">
                    <a:moveTo>
                      <a:pt x="0" y="179"/>
                    </a:moveTo>
                    <a:lnTo>
                      <a:pt x="438" y="0"/>
                    </a:lnTo>
                    <a:lnTo>
                      <a:pt x="1256" y="1477"/>
                    </a:lnTo>
                    <a:lnTo>
                      <a:pt x="861" y="1734"/>
                    </a:lnTo>
                    <a:lnTo>
                      <a:pt x="0" y="179"/>
                    </a:lnTo>
                    <a:close/>
                  </a:path>
                </a:pathLst>
              </a:custGeom>
              <a:solidFill>
                <a:schemeClr val="accent2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0" name="Freeform 77"/>
              <p:cNvSpPr>
                <a:spLocks/>
              </p:cNvSpPr>
              <p:nvPr/>
            </p:nvSpPr>
            <p:spPr bwMode="auto">
              <a:xfrm>
                <a:off x="5915026" y="3186108"/>
                <a:ext cx="414338" cy="587375"/>
              </a:xfrm>
              <a:custGeom>
                <a:avLst/>
                <a:gdLst/>
                <a:ahLst/>
                <a:cxnLst>
                  <a:cxn ang="0">
                    <a:pos x="788" y="257"/>
                  </a:cxn>
                  <a:cxn ang="0">
                    <a:pos x="1183" y="0"/>
                  </a:cxn>
                  <a:cxn ang="0">
                    <a:pos x="435" y="1350"/>
                  </a:cxn>
                  <a:cxn ang="0">
                    <a:pos x="0" y="1678"/>
                  </a:cxn>
                  <a:cxn ang="0">
                    <a:pos x="788" y="257"/>
                  </a:cxn>
                </a:cxnLst>
                <a:rect l="0" t="0" r="r" b="b"/>
                <a:pathLst>
                  <a:path w="1183" h="1678">
                    <a:moveTo>
                      <a:pt x="788" y="257"/>
                    </a:moveTo>
                    <a:lnTo>
                      <a:pt x="1183" y="0"/>
                    </a:lnTo>
                    <a:lnTo>
                      <a:pt x="435" y="1350"/>
                    </a:lnTo>
                    <a:lnTo>
                      <a:pt x="0" y="1678"/>
                    </a:lnTo>
                    <a:lnTo>
                      <a:pt x="788" y="257"/>
                    </a:lnTo>
                    <a:close/>
                  </a:path>
                </a:pathLst>
              </a:custGeom>
              <a:solidFill>
                <a:schemeClr val="accent2"/>
              </a:solidFill>
              <a:ln w="4" cap="flat">
                <a:noFill/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1" name="Freeform 81"/>
              <p:cNvSpPr>
                <a:spLocks/>
              </p:cNvSpPr>
              <p:nvPr/>
            </p:nvSpPr>
            <p:spPr bwMode="auto">
              <a:xfrm>
                <a:off x="5006976" y="2695570"/>
                <a:ext cx="1184275" cy="1077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25" y="103"/>
                  </a:cxn>
                  <a:cxn ang="0">
                    <a:pos x="3386" y="1658"/>
                  </a:cxn>
                  <a:cxn ang="0">
                    <a:pos x="2598" y="3079"/>
                  </a:cxn>
                  <a:cxn ang="0">
                    <a:pos x="28" y="2884"/>
                  </a:cxn>
                  <a:cxn ang="0">
                    <a:pos x="776" y="1446"/>
                  </a:cxn>
                  <a:cxn ang="0">
                    <a:pos x="0" y="0"/>
                  </a:cxn>
                </a:cxnLst>
                <a:rect l="0" t="0" r="r" b="b"/>
                <a:pathLst>
                  <a:path w="3386" h="3079">
                    <a:moveTo>
                      <a:pt x="0" y="0"/>
                    </a:moveTo>
                    <a:lnTo>
                      <a:pt x="2525" y="103"/>
                    </a:lnTo>
                    <a:lnTo>
                      <a:pt x="3386" y="1658"/>
                    </a:lnTo>
                    <a:lnTo>
                      <a:pt x="2598" y="3079"/>
                    </a:lnTo>
                    <a:lnTo>
                      <a:pt x="28" y="2884"/>
                    </a:lnTo>
                    <a:lnTo>
                      <a:pt x="776" y="144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50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4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7138914" y="3614619"/>
              <a:ext cx="964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solidFill>
                    <a:schemeClr val="bg1"/>
                  </a:solidFill>
                </a:rPr>
                <a:t>Eje</a:t>
              </a:r>
              <a:r>
                <a:rPr lang="en-US" sz="2400" dirty="0">
                  <a:solidFill>
                    <a:schemeClr val="bg1"/>
                  </a:solidFill>
                </a:rPr>
                <a:t>  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71343" y="3098626"/>
            <a:ext cx="1888458" cy="1514633"/>
            <a:chOff x="8209343" y="3152414"/>
            <a:chExt cx="1888458" cy="1514633"/>
          </a:xfrm>
        </p:grpSpPr>
        <p:grpSp>
          <p:nvGrpSpPr>
            <p:cNvPr id="16" name="组合 130"/>
            <p:cNvGrpSpPr>
              <a:grpSpLocks/>
            </p:cNvGrpSpPr>
            <p:nvPr/>
          </p:nvGrpSpPr>
          <p:grpSpPr bwMode="auto">
            <a:xfrm>
              <a:off x="8209343" y="3152414"/>
              <a:ext cx="1888458" cy="1514633"/>
              <a:chOff x="6059488" y="2651120"/>
              <a:chExt cx="1395413" cy="1119188"/>
            </a:xfrm>
          </p:grpSpPr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6059488" y="2651120"/>
                <a:ext cx="1073150" cy="63500"/>
              </a:xfrm>
              <a:custGeom>
                <a:avLst/>
                <a:gdLst>
                  <a:gd name="T0" fmla="*/ 0 w 3067"/>
                  <a:gd name="T1" fmla="*/ 181 h 181"/>
                  <a:gd name="T2" fmla="*/ 294 w 3067"/>
                  <a:gd name="T3" fmla="*/ 0 h 181"/>
                  <a:gd name="T4" fmla="*/ 3067 w 3067"/>
                  <a:gd name="T5" fmla="*/ 0 h 181"/>
                  <a:gd name="T6" fmla="*/ 2858 w 3067"/>
                  <a:gd name="T7" fmla="*/ 181 h 181"/>
                  <a:gd name="T8" fmla="*/ 0 w 3067"/>
                  <a:gd name="T9" fmla="*/ 18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7"/>
                  <a:gd name="T16" fmla="*/ 0 h 181"/>
                  <a:gd name="T17" fmla="*/ 3067 w 3067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7" h="181">
                    <a:moveTo>
                      <a:pt x="0" y="181"/>
                    </a:moveTo>
                    <a:lnTo>
                      <a:pt x="294" y="0"/>
                    </a:lnTo>
                    <a:lnTo>
                      <a:pt x="3067" y="0"/>
                    </a:lnTo>
                    <a:lnTo>
                      <a:pt x="2858" y="181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4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7059613" y="2651120"/>
                <a:ext cx="395288" cy="592138"/>
              </a:xfrm>
              <a:custGeom>
                <a:avLst/>
                <a:gdLst>
                  <a:gd name="T0" fmla="*/ 0 w 1133"/>
                  <a:gd name="T1" fmla="*/ 181 h 1691"/>
                  <a:gd name="T2" fmla="*/ 209 w 1133"/>
                  <a:gd name="T3" fmla="*/ 0 h 1691"/>
                  <a:gd name="T4" fmla="*/ 1133 w 1133"/>
                  <a:gd name="T5" fmla="*/ 1464 h 1691"/>
                  <a:gd name="T6" fmla="*/ 953 w 1133"/>
                  <a:gd name="T7" fmla="*/ 1691 h 1691"/>
                  <a:gd name="T8" fmla="*/ 0 w 1133"/>
                  <a:gd name="T9" fmla="*/ 181 h 16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33"/>
                  <a:gd name="T16" fmla="*/ 0 h 1691"/>
                  <a:gd name="T17" fmla="*/ 1133 w 1133"/>
                  <a:gd name="T18" fmla="*/ 1691 h 169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33" h="1691">
                    <a:moveTo>
                      <a:pt x="0" y="181"/>
                    </a:moveTo>
                    <a:lnTo>
                      <a:pt x="209" y="0"/>
                    </a:lnTo>
                    <a:lnTo>
                      <a:pt x="1133" y="1464"/>
                    </a:lnTo>
                    <a:lnTo>
                      <a:pt x="953" y="1691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4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7059613" y="3163883"/>
                <a:ext cx="395288" cy="606425"/>
              </a:xfrm>
              <a:custGeom>
                <a:avLst/>
                <a:gdLst>
                  <a:gd name="T0" fmla="*/ 953 w 1133"/>
                  <a:gd name="T1" fmla="*/ 227 h 1736"/>
                  <a:gd name="T2" fmla="*/ 1133 w 1133"/>
                  <a:gd name="T3" fmla="*/ 0 h 1736"/>
                  <a:gd name="T4" fmla="*/ 209 w 1133"/>
                  <a:gd name="T5" fmla="*/ 1464 h 1736"/>
                  <a:gd name="T6" fmla="*/ 0 w 1133"/>
                  <a:gd name="T7" fmla="*/ 1736 h 1736"/>
                  <a:gd name="T8" fmla="*/ 953 w 1133"/>
                  <a:gd name="T9" fmla="*/ 227 h 17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33"/>
                  <a:gd name="T16" fmla="*/ 0 h 1736"/>
                  <a:gd name="T17" fmla="*/ 1133 w 1133"/>
                  <a:gd name="T18" fmla="*/ 1736 h 17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33" h="1736">
                    <a:moveTo>
                      <a:pt x="953" y="227"/>
                    </a:moveTo>
                    <a:lnTo>
                      <a:pt x="1133" y="0"/>
                    </a:lnTo>
                    <a:lnTo>
                      <a:pt x="209" y="1464"/>
                    </a:lnTo>
                    <a:lnTo>
                      <a:pt x="0" y="1736"/>
                    </a:lnTo>
                    <a:lnTo>
                      <a:pt x="953" y="22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4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" name="Freeform 60"/>
              <p:cNvSpPr>
                <a:spLocks noEditPoints="1"/>
              </p:cNvSpPr>
              <p:nvPr/>
            </p:nvSpPr>
            <p:spPr bwMode="auto">
              <a:xfrm>
                <a:off x="6059488" y="2714620"/>
                <a:ext cx="1331913" cy="1055688"/>
              </a:xfrm>
              <a:custGeom>
                <a:avLst/>
                <a:gdLst>
                  <a:gd name="T0" fmla="*/ 0 w 3811"/>
                  <a:gd name="T1" fmla="*/ 0 h 3019"/>
                  <a:gd name="T2" fmla="*/ 2858 w 3811"/>
                  <a:gd name="T3" fmla="*/ 0 h 3019"/>
                  <a:gd name="T4" fmla="*/ 3811 w 3811"/>
                  <a:gd name="T5" fmla="*/ 1510 h 3019"/>
                  <a:gd name="T6" fmla="*/ 2858 w 3811"/>
                  <a:gd name="T7" fmla="*/ 3019 h 3019"/>
                  <a:gd name="T8" fmla="*/ 0 w 3811"/>
                  <a:gd name="T9" fmla="*/ 3019 h 3019"/>
                  <a:gd name="T10" fmla="*/ 953 w 3811"/>
                  <a:gd name="T11" fmla="*/ 1510 h 3019"/>
                  <a:gd name="T12" fmla="*/ 0 w 3811"/>
                  <a:gd name="T13" fmla="*/ 0 h 3019"/>
                  <a:gd name="T14" fmla="*/ 477 w 3811"/>
                  <a:gd name="T15" fmla="*/ 755 h 30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811"/>
                  <a:gd name="T25" fmla="*/ 0 h 3019"/>
                  <a:gd name="T26" fmla="*/ 3811 w 3811"/>
                  <a:gd name="T27" fmla="*/ 3019 h 301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811" h="3019">
                    <a:moveTo>
                      <a:pt x="0" y="0"/>
                    </a:moveTo>
                    <a:lnTo>
                      <a:pt x="2858" y="0"/>
                    </a:lnTo>
                    <a:lnTo>
                      <a:pt x="3811" y="1510"/>
                    </a:lnTo>
                    <a:lnTo>
                      <a:pt x="2858" y="3019"/>
                    </a:lnTo>
                    <a:lnTo>
                      <a:pt x="0" y="3019"/>
                    </a:lnTo>
                    <a:lnTo>
                      <a:pt x="953" y="1510"/>
                    </a:lnTo>
                    <a:lnTo>
                      <a:pt x="0" y="0"/>
                    </a:lnTo>
                    <a:close/>
                    <a:moveTo>
                      <a:pt x="477" y="755"/>
                    </a:moveTo>
                  </a:path>
                </a:pathLst>
              </a:custGeom>
              <a:gradFill>
                <a:gsLst>
                  <a:gs pos="0">
                    <a:schemeClr val="accent1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8985310" y="3684045"/>
              <a:ext cx="504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06</a:t>
              </a: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2625020" y="3898911"/>
            <a:ext cx="0" cy="491494"/>
          </a:xfrm>
          <a:prstGeom prst="line">
            <a:avLst/>
          </a:prstGeom>
          <a:ln w="28575">
            <a:solidFill>
              <a:schemeClr val="accent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660488" y="4404488"/>
            <a:ext cx="2093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Promoción de una cultura no machista</a:t>
            </a: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4050074" y="2247554"/>
            <a:ext cx="0" cy="479559"/>
          </a:xfrm>
          <a:prstGeom prst="line">
            <a:avLst/>
          </a:prstGeom>
          <a:ln w="28575">
            <a:solidFill>
              <a:schemeClr val="accent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922100" y="1394146"/>
            <a:ext cx="2340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Promoción de masculinidades para la igualdad y la no violencia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911199" y="4872040"/>
            <a:ext cx="24520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Ruptura de la transmisión intergeneracional </a:t>
            </a:r>
            <a:r>
              <a:rPr lang="es-CR" sz="1600" b="1" dirty="0" smtClean="0">
                <a:solidFill>
                  <a:schemeClr val="bg1">
                    <a:lumMod val="50000"/>
                  </a:schemeClr>
                </a:solidFill>
              </a:rPr>
              <a:t>de la pobreza y </a:t>
            </a:r>
            <a:r>
              <a:rPr lang="es-CR" sz="1600" b="1" dirty="0" err="1" smtClean="0">
                <a:solidFill>
                  <a:schemeClr val="bg1">
                    <a:lumMod val="50000"/>
                  </a:schemeClr>
                </a:solidFill>
              </a:rPr>
              <a:t>VcM</a:t>
            </a:r>
            <a:r>
              <a:rPr lang="es-CR" sz="1600" b="1" dirty="0" smtClean="0">
                <a:solidFill>
                  <a:schemeClr val="bg1">
                    <a:lumMod val="50000"/>
                  </a:schemeClr>
                </a:solidFill>
              </a:rPr>
              <a:t> en </a:t>
            </a:r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niñas y adolescentes embarazadas, niñas y adolescentes madres, sus hijas e hijos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5126632" y="4317803"/>
            <a:ext cx="0" cy="491494"/>
          </a:xfrm>
          <a:prstGeom prst="line">
            <a:avLst/>
          </a:prstGeom>
          <a:ln w="28575">
            <a:solidFill>
              <a:schemeClr val="accent5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6684358" y="2394640"/>
            <a:ext cx="0" cy="480270"/>
          </a:xfrm>
          <a:prstGeom prst="line">
            <a:avLst/>
          </a:prstGeom>
          <a:ln w="28575">
            <a:solidFill>
              <a:schemeClr val="accent4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44877" y="1315324"/>
            <a:ext cx="2301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Protección efectiva, debida diligencia, sanción y no revictimización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8098279" y="4654509"/>
            <a:ext cx="0" cy="491494"/>
          </a:xfrm>
          <a:prstGeom prst="line">
            <a:avLst/>
          </a:prstGeom>
          <a:ln w="28575">
            <a:solidFill>
              <a:schemeClr val="accent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074256" y="5171776"/>
            <a:ext cx="2093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Prevención, atención integral y no-revictimización frente a la violencia sexual</a:t>
            </a:r>
          </a:p>
        </p:txBody>
      </p:sp>
      <p:cxnSp>
        <p:nvCxnSpPr>
          <p:cNvPr id="68" name="Straight Connector 67"/>
          <p:cNvCxnSpPr/>
          <p:nvPr/>
        </p:nvCxnSpPr>
        <p:spPr>
          <a:xfrm flipV="1">
            <a:off x="9709590" y="2460251"/>
            <a:ext cx="0" cy="480270"/>
          </a:xfrm>
          <a:prstGeom prst="line">
            <a:avLst/>
          </a:prstGeom>
          <a:ln w="28575">
            <a:solidFill>
              <a:schemeClr val="accent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8706941" y="1921578"/>
            <a:ext cx="2093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bg1">
                    <a:lumMod val="50000"/>
                  </a:schemeClr>
                </a:solidFill>
              </a:rPr>
              <a:t>Prevención del Femicidio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="" xmlns:a16="http://schemas.microsoft.com/office/drawing/2014/main" id="{C95A194D-A821-4EE2-AAA5-36EA68F2483F}"/>
              </a:ext>
            </a:extLst>
          </p:cNvPr>
          <p:cNvSpPr txBox="1"/>
          <p:nvPr/>
        </p:nvSpPr>
        <p:spPr>
          <a:xfrm>
            <a:off x="1" y="255018"/>
            <a:ext cx="12201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s-CR" sz="4000" b="1" dirty="0">
                <a:solidFill>
                  <a:srgbClr val="0070C0"/>
                </a:solidFill>
                <a:cs typeface="Gisha" panose="020B0502040204020203" pitchFamily="34" charset="-79"/>
              </a:rPr>
              <a:t>EJES ESTRUCTURALES DE LA POLÍTICA</a:t>
            </a:r>
          </a:p>
        </p:txBody>
      </p:sp>
    </p:spTree>
    <p:extLst>
      <p:ext uri="{BB962C8B-B14F-4D97-AF65-F5344CB8AC3E}">
        <p14:creationId xmlns:p14="http://schemas.microsoft.com/office/powerpoint/2010/main" val="265840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6" grpId="0"/>
      <p:bldP spid="58" grpId="0"/>
      <p:bldP spid="64" grpId="0"/>
      <p:bldP spid="67" grpId="0"/>
      <p:bldP spid="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339" y="675862"/>
            <a:ext cx="10651435" cy="1656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b="1" i="1" dirty="0">
                <a:solidFill>
                  <a:schemeClr val="accent5">
                    <a:lumMod val="50000"/>
                  </a:schemeClr>
                </a:solidFill>
              </a:rPr>
              <a:t>ESTRATEGIAS TRANSVERSALES DE EJECUCION</a:t>
            </a:r>
            <a:endParaRPr lang="es-CR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CR" sz="2000" dirty="0"/>
              <a:t>Recursos metodológicos y de actuación definida como relevante y prioritaria para la ejecución de las acciones definidas. Deben cruzar y estar presentes a lo largo de todas las acciones previstas por todas las instancias responsables y en todos los niveles de ejecución</a:t>
            </a:r>
            <a:r>
              <a:rPr lang="es-CR" dirty="0"/>
              <a:t>.</a:t>
            </a:r>
          </a:p>
          <a:p>
            <a:pPr marL="0" indent="0">
              <a:buNone/>
            </a:pPr>
            <a:endParaRPr lang="es-CR" dirty="0"/>
          </a:p>
          <a:p>
            <a:endParaRPr lang="es-CR" dirty="0"/>
          </a:p>
          <a:p>
            <a:endParaRPr lang="es-CR" dirty="0"/>
          </a:p>
        </p:txBody>
      </p:sp>
      <p:sp>
        <p:nvSpPr>
          <p:cNvPr id="4" name="TextBox 3"/>
          <p:cNvSpPr txBox="1"/>
          <p:nvPr/>
        </p:nvSpPr>
        <p:spPr>
          <a:xfrm>
            <a:off x="1709531" y="2690190"/>
            <a:ext cx="2835965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prstClr val="black"/>
                </a:solidFill>
              </a:rPr>
              <a:t>Comunicación social para el cambio</a:t>
            </a:r>
          </a:p>
          <a:p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13983" y="2681655"/>
            <a:ext cx="2835965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prstClr val="black"/>
                </a:solidFill>
              </a:rPr>
              <a:t>Organización y acción ciudadana en el espacio local-comunitario</a:t>
            </a:r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1722" y="4379786"/>
            <a:ext cx="332629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es-CR" b="1" dirty="0">
                <a:solidFill>
                  <a:prstClr val="black"/>
                </a:solidFill>
              </a:rPr>
              <a:t>Educación para el cambio cultural</a:t>
            </a:r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8018" y="5800917"/>
            <a:ext cx="2835965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prstClr val="black"/>
                </a:solidFill>
              </a:rPr>
              <a:t>Investigación-acción y sistemas de información</a:t>
            </a:r>
            <a:endParaRPr lang="es-CR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7127" y="4165788"/>
            <a:ext cx="2835965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s-CR" b="1" dirty="0">
                <a:solidFill>
                  <a:prstClr val="black"/>
                </a:solidFill>
              </a:rPr>
              <a:t>Atención integral.</a:t>
            </a:r>
            <a:endParaRPr lang="es-CR" dirty="0">
              <a:solidFill>
                <a:prstClr val="black"/>
              </a:solidFill>
            </a:endParaRPr>
          </a:p>
          <a:p>
            <a:endParaRPr lang="es-C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98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2379" y="-522514"/>
            <a:ext cx="5548269" cy="2751324"/>
          </a:xfrm>
        </p:spPr>
        <p:txBody>
          <a:bodyPr>
            <a:normAutofit/>
          </a:bodyPr>
          <a:lstStyle/>
          <a:p>
            <a:pPr lvl="1" algn="ctr">
              <a:tabLst>
                <a:tab pos="1068891" algn="l"/>
              </a:tabLst>
            </a:pPr>
            <a:r>
              <a:rPr lang="es-CR" sz="2667" b="1" dirty="0">
                <a:solidFill>
                  <a:schemeClr val="tx2"/>
                </a:solidFill>
                <a:latin typeface="+mj-lt"/>
              </a:rPr>
              <a:t>EJE 2: PROMOCIÓN DE MASCULINIDADES PARA LA IGUALDAD Y LA NO VIOLENCIA</a:t>
            </a:r>
            <a:br>
              <a:rPr lang="es-CR" sz="2667" b="1" dirty="0">
                <a:solidFill>
                  <a:schemeClr val="tx2"/>
                </a:solidFill>
                <a:latin typeface="+mj-lt"/>
              </a:rPr>
            </a:br>
            <a:endParaRPr lang="es-CR" sz="2667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40222" y="1166282"/>
            <a:ext cx="6638657" cy="4873625"/>
          </a:xfrm>
        </p:spPr>
        <p:txBody>
          <a:bodyPr>
            <a:normAutofit/>
          </a:bodyPr>
          <a:lstStyle/>
          <a:p>
            <a:pPr marL="0" indent="0" algn="just"/>
            <a:endParaRPr lang="es-CR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just"/>
            <a:r>
              <a:rPr lang="es-CR" u="sng" dirty="0">
                <a:solidFill>
                  <a:schemeClr val="bg1">
                    <a:lumMod val="50000"/>
                  </a:schemeClr>
                </a:solidFill>
              </a:rPr>
              <a:t>Objetivo estratégico</a:t>
            </a:r>
            <a:r>
              <a:rPr lang="es-CR" dirty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marL="0" indent="0" algn="just"/>
            <a:r>
              <a:rPr lang="es-CR" dirty="0">
                <a:solidFill>
                  <a:schemeClr val="bg1">
                    <a:lumMod val="50000"/>
                  </a:schemeClr>
                </a:solidFill>
              </a:rPr>
              <a:t>Impulsar en niños, hombres adolescentes y hombres jóvenes, el desarrollo de competencias para el ejercicio de masculinidades para la igualdad y la no violencia hacia las mujeres en cantones priorizados.</a:t>
            </a:r>
          </a:p>
        </p:txBody>
      </p:sp>
      <p:pic>
        <p:nvPicPr>
          <p:cNvPr id="5" name="Marcador de contenido 7"/>
          <p:cNvPicPr/>
          <p:nvPr/>
        </p:nvPicPr>
        <p:blipFill>
          <a:blip r:embed="rId2"/>
          <a:stretch>
            <a:fillRect/>
          </a:stretch>
        </p:blipFill>
        <p:spPr>
          <a:xfrm>
            <a:off x="354066" y="2203470"/>
            <a:ext cx="4516473" cy="383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29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717" y="0"/>
            <a:ext cx="10515600" cy="1325563"/>
          </a:xfrm>
        </p:spPr>
        <p:txBody>
          <a:bodyPr/>
          <a:lstStyle/>
          <a:p>
            <a:r>
              <a:rPr lang="es-CR" sz="3733" b="1" dirty="0">
                <a:solidFill>
                  <a:schemeClr val="tx2"/>
                </a:solidFill>
              </a:rPr>
              <a:t>EJE 2. Promoción de masculinidades para la igualdad y la no violencia</a:t>
            </a:r>
            <a:br>
              <a:rPr lang="es-CR" sz="3733" b="1" dirty="0">
                <a:solidFill>
                  <a:schemeClr val="tx2"/>
                </a:solidFill>
              </a:rPr>
            </a:br>
            <a:endParaRPr lang="es-CR" sz="3733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32717" y="4087224"/>
            <a:ext cx="10515600" cy="3394075"/>
          </a:xfrm>
        </p:spPr>
        <p:txBody>
          <a:bodyPr>
            <a:normAutofit/>
          </a:bodyPr>
          <a:lstStyle/>
          <a:p>
            <a:pPr marL="0" indent="0" algn="just"/>
            <a:r>
              <a:rPr lang="es-CR" u="sng" dirty="0"/>
              <a:t>Acciones estratégicas</a:t>
            </a:r>
            <a:r>
              <a:rPr lang="es-CR" dirty="0"/>
              <a:t>:</a:t>
            </a:r>
          </a:p>
          <a:p>
            <a:pPr marL="0" indent="0" algn="just"/>
            <a:r>
              <a:rPr lang="es-ES_tradnl" u="sng" dirty="0"/>
              <a:t>Indicadores</a:t>
            </a:r>
            <a:r>
              <a:rPr lang="es-ES_tradnl" dirty="0"/>
              <a:t>:</a:t>
            </a:r>
          </a:p>
          <a:p>
            <a:pPr marL="0" indent="0"/>
            <a:endParaRPr lang="es-CR" dirty="0"/>
          </a:p>
          <a:p>
            <a:endParaRPr lang="es-CR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834CE3EA-A8B3-4383-889B-2EC7206E841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8822" y="1137997"/>
          <a:ext cx="11874358" cy="5756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7179">
                  <a:extLst>
                    <a:ext uri="{9D8B030D-6E8A-4147-A177-3AD203B41FA5}">
                      <a16:colId xmlns:a16="http://schemas.microsoft.com/office/drawing/2014/main" xmlns="" val="1126327249"/>
                    </a:ext>
                  </a:extLst>
                </a:gridCol>
                <a:gridCol w="5937179">
                  <a:extLst>
                    <a:ext uri="{9D8B030D-6E8A-4147-A177-3AD203B41FA5}">
                      <a16:colId xmlns:a16="http://schemas.microsoft.com/office/drawing/2014/main" xmlns="" val="3080696865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algn="ctr"/>
                      <a:r>
                        <a:rPr lang="es-CR" sz="2100" dirty="0"/>
                        <a:t>Acciones Estratégicas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100" dirty="0"/>
                        <a:t>Indicadores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427418774"/>
                  </a:ext>
                </a:extLst>
              </a:tr>
              <a:tr h="1631163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 Formación de competencias en hombres- priorizando en niños, adolescentes y jóvenes- (usuarios externos) y en el personal masculino de las instituciones (usuarios internos) para la erradicación del poder de dominio y del control machista.</a:t>
                      </a:r>
                    </a:p>
                    <a:p>
                      <a:pPr algn="just"/>
                      <a:endParaRPr lang="es-CR" sz="17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 rowSpan="3"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Porcentaje de programas de educación formal que integra estos contenidos y desarrollo de habilidades 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de niños y hombres adolescentes y jóvenes beneficiados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Aumento anual del porcentaje de personal masculino de instituciones formados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de instituciones que tienen políticas o programas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2028963247"/>
                  </a:ext>
                </a:extLst>
              </a:tr>
              <a:tr h="19710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2.2 Formación de competencias en hombres- priorizando en niños y adolescentes y jóvenes (usuarios externos) y en personal masculino de las instituciones (usuarios internos) para el ejercicio de paternidades afectivas, involucradas en el cuido y en la </a:t>
                      </a:r>
                      <a:r>
                        <a:rPr lang="es-ES_tradnl" sz="170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</a:t>
                      </a: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-responsabilidad, brindando modelos de masculinidad no machista y libre de violencia.</a:t>
                      </a:r>
                      <a:endParaRPr lang="es-CR" sz="17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endParaRPr lang="es-CR" sz="17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 vMerge="1">
                  <a:txBody>
                    <a:bodyPr/>
                    <a:lstStyle/>
                    <a:p>
                      <a:endParaRPr lang="es-CR" sz="1300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1964755"/>
                  </a:ext>
                </a:extLst>
              </a:tr>
              <a:tr h="17068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7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2.3 Formación de competencias en hombres- priorizando en niños adolescentes y jóvenes (usuarios externos) y en personal masculino de las instituciones (usuarios internos) para el ejercicio de una sexualidad integral, informada, placentera y en corresponsabilidad como factor protector frente a la violencia contra las mujeres</a:t>
                      </a:r>
                      <a:endParaRPr lang="es-CR" sz="17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 vMerge="1"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es-CR" sz="13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2236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25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Marcador de posición de imagen 4"/>
          <p:cNvPicPr>
            <a:picLocks noChangeAspect="1"/>
          </p:cNvPicPr>
          <p:nvPr/>
        </p:nvPicPr>
        <p:blipFill>
          <a:blip r:embed="rId2"/>
          <a:srcRect t="5687" b="5687"/>
          <a:stretch>
            <a:fillRect/>
          </a:stretch>
        </p:blipFill>
        <p:spPr>
          <a:xfrm>
            <a:off x="-1728672" y="1634411"/>
            <a:ext cx="13920672" cy="4019939"/>
          </a:xfrm>
          <a:prstGeom prst="rect">
            <a:avLst/>
          </a:prstGeom>
          <a:ln w="15875">
            <a:solidFill>
              <a:sysClr val="window" lastClr="FFFFFF">
                <a:alpha val="40000"/>
              </a:sys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881670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769" y="2290575"/>
            <a:ext cx="4764217" cy="44819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974495" y="2266664"/>
            <a:ext cx="5045336" cy="3839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77">
              <a:lnSpc>
                <a:spcPct val="90000"/>
              </a:lnSpc>
              <a:spcBef>
                <a:spcPts val="1000"/>
              </a:spcBef>
            </a:pPr>
            <a:r>
              <a:rPr lang="es-CR" sz="3733" b="1" dirty="0">
                <a:solidFill>
                  <a:prstClr val="white">
                    <a:lumMod val="50000"/>
                  </a:prstClr>
                </a:solidFill>
              </a:rPr>
              <a:t>Objetivo estratégico:</a:t>
            </a:r>
          </a:p>
          <a:p>
            <a:pPr algn="just" defTabSz="914377">
              <a:lnSpc>
                <a:spcPct val="90000"/>
              </a:lnSpc>
              <a:spcBef>
                <a:spcPts val="1000"/>
              </a:spcBef>
            </a:pPr>
            <a:r>
              <a:rPr lang="es-CR" sz="3200" dirty="0">
                <a:solidFill>
                  <a:prstClr val="white">
                    <a:lumMod val="50000"/>
                  </a:prstClr>
                </a:solidFill>
              </a:rPr>
              <a:t>Aumentar</a:t>
            </a:r>
            <a:r>
              <a:rPr lang="es-CR" sz="3733" dirty="0">
                <a:solidFill>
                  <a:prstClr val="white">
                    <a:lumMod val="50000"/>
                  </a:prstClr>
                </a:solidFill>
              </a:rPr>
              <a:t> el acceso de las mujeres en riesgo de </a:t>
            </a:r>
            <a:r>
              <a:rPr lang="es-CR" sz="3733" dirty="0" err="1">
                <a:solidFill>
                  <a:prstClr val="white">
                    <a:lumMod val="50000"/>
                  </a:prstClr>
                </a:solidFill>
              </a:rPr>
              <a:t>femicidio</a:t>
            </a:r>
            <a:r>
              <a:rPr lang="es-CR" sz="3733" dirty="0">
                <a:solidFill>
                  <a:prstClr val="white">
                    <a:lumMod val="50000"/>
                  </a:prstClr>
                </a:solidFill>
              </a:rPr>
              <a:t> a recursos y servicios institucionales, comunitarios de apoyo y protección.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BCC25A7-067B-46EB-BBC7-A233FC1C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69" y="818862"/>
            <a:ext cx="5208588" cy="2895601"/>
          </a:xfrm>
        </p:spPr>
        <p:txBody>
          <a:bodyPr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s-CR" sz="4800" b="1" dirty="0">
                <a:solidFill>
                  <a:schemeClr val="tx2"/>
                </a:solidFill>
                <a:latin typeface="+mn-lt"/>
              </a:rPr>
              <a:t>EJE6: PREVENCIÓN DEL FEMICIDIO</a:t>
            </a:r>
            <a:endParaRPr lang="es-CR" sz="48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3081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285"/>
            <a:ext cx="12033179" cy="1325563"/>
          </a:xfrm>
        </p:spPr>
        <p:txBody>
          <a:bodyPr/>
          <a:lstStyle/>
          <a:p>
            <a:r>
              <a:rPr lang="es-CR" sz="3733" b="1" dirty="0">
                <a:solidFill>
                  <a:schemeClr val="tx2"/>
                </a:solidFill>
              </a:rPr>
              <a:t>EJE 6: Prevención del femicidio</a:t>
            </a:r>
            <a:endParaRPr lang="es-CR" sz="3733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32717" y="4087224"/>
            <a:ext cx="10515600" cy="3394075"/>
          </a:xfrm>
        </p:spPr>
        <p:txBody>
          <a:bodyPr>
            <a:normAutofit/>
          </a:bodyPr>
          <a:lstStyle/>
          <a:p>
            <a:pPr marL="0" indent="0" algn="just"/>
            <a:r>
              <a:rPr lang="es-CR" u="sng" dirty="0"/>
              <a:t>Acciones estratégicas</a:t>
            </a:r>
            <a:r>
              <a:rPr lang="es-CR" dirty="0"/>
              <a:t>:</a:t>
            </a:r>
          </a:p>
          <a:p>
            <a:pPr marL="0" indent="0" algn="just"/>
            <a:r>
              <a:rPr lang="es-ES_tradnl" u="sng" dirty="0"/>
              <a:t>Indicadores</a:t>
            </a:r>
            <a:r>
              <a:rPr lang="es-ES_tradnl" dirty="0"/>
              <a:t>:</a:t>
            </a:r>
          </a:p>
          <a:p>
            <a:pPr marL="0" indent="0"/>
            <a:endParaRPr lang="es-CR" dirty="0"/>
          </a:p>
          <a:p>
            <a:endParaRPr lang="es-CR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834CE3EA-A8B3-4383-889B-2EC7206E841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13872" y="685800"/>
          <a:ext cx="11564256" cy="635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8744">
                  <a:extLst>
                    <a:ext uri="{9D8B030D-6E8A-4147-A177-3AD203B41FA5}">
                      <a16:colId xmlns:a16="http://schemas.microsoft.com/office/drawing/2014/main" xmlns="" val="1126327249"/>
                    </a:ext>
                  </a:extLst>
                </a:gridCol>
                <a:gridCol w="6485512">
                  <a:extLst>
                    <a:ext uri="{9D8B030D-6E8A-4147-A177-3AD203B41FA5}">
                      <a16:colId xmlns:a16="http://schemas.microsoft.com/office/drawing/2014/main" xmlns="" val="308069686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s-CR" sz="3200" dirty="0"/>
                        <a:t>Acciones Estratégicas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3200" dirty="0"/>
                        <a:t>Indicadores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427418774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indent="0"/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6.1 Desarrollo de respuestas específicas para la protección inmediata y atención y seguimiento de las mujeres en situaciones de alto riesgo de femicidio y de personas familiares afectadas vinculadas a estas mujeres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de CLAIS operando en el período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de PISAV operando en el período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es-CR" sz="15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2028963247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Atención directa especializada a personas familiares afectadas directas de las mujeres asesinadas.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5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total de personas familiares de mujeres asesinadas que recibieron atención de las diversas instituciones del Sistema según sexo, edad y vínculo con la mujer asesinada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Producción, análisis y difusión de información que facilite actualizar el conocimiento sobre la violencia contra las mujeres y el femicidio en el país para mejorar las respuestas.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3541964755"/>
                  </a:ext>
                </a:extLst>
              </a:tr>
              <a:tr h="12395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Organización, movilización social y desarrollo de competencias de los diferentes actores, incluyendo locales (familias, comunidades, grupos, instituciones y gobiernos locales) para la prevención del femicidio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5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total de grupos sociales formales e informales fortalecidos y creados para la prevención del femicidio en cantones priorizados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total de acciones de movilización para la prevención de la </a:t>
                      </a:r>
                      <a:r>
                        <a:rPr lang="es-CR" sz="150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VcM</a:t>
                      </a: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y el femicidio en cantones priorizados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4112236998"/>
                  </a:ext>
                </a:extLst>
              </a:tr>
              <a:tr h="19100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Producción, análisis y difusión de información que facilite actualizar el conocimiento sobre la </a:t>
                      </a:r>
                      <a:r>
                        <a:rPr lang="es-CR" sz="150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VcM</a:t>
                      </a: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y el femicidio en el país para mejorar las respuestas.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5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CR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de informes institucionales anuales de rendición de cuentas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ES_tradnl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de investigaciones, registros administrativos desagregados por sexo, ubicación geográfica, edad </a:t>
                      </a:r>
                      <a:r>
                        <a:rPr lang="es-ES_tradnl" sz="1500" strike="sngStrik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y</a:t>
                      </a:r>
                      <a:r>
                        <a:rPr lang="es-ES_tradnl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según condiciones específicas de: discapacidad, migración, etnia, orientación sexual e identidad de género; relación con el agresor; arma medio de ataque, lugar de la violencia, tipo y manifestación de violencia</a:t>
                      </a:r>
                      <a:endParaRPr lang="es-CR" sz="15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es-ES_tradnl" sz="15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Número total de encuestas nacionales de violencia contra las mujeres ejecutadas y difundidos sus resultados.</a:t>
                      </a:r>
                      <a:endParaRPr lang="es-CR" sz="15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362430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417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Nivel institucional e interinstitucional: fases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s-CR" sz="3200" dirty="0" smtClean="0"/>
              <a:t>Priorización de acciones (progresividad) y de territorios</a:t>
            </a:r>
          </a:p>
          <a:p>
            <a:pPr marL="514350" indent="-514350">
              <a:buAutoNum type="arabicPeriod"/>
            </a:pPr>
            <a:r>
              <a:rPr lang="es-CR" sz="3200" dirty="0" smtClean="0"/>
              <a:t>Cada institución elabora su propuesta de intervención quinquenal según sus competencias y en función de cada eje de la política</a:t>
            </a:r>
          </a:p>
          <a:p>
            <a:pPr marL="514350" indent="-514350">
              <a:buAutoNum type="arabicPeriod"/>
            </a:pPr>
            <a:r>
              <a:rPr lang="es-CR" sz="3200" dirty="0" smtClean="0"/>
              <a:t>Se elabora un borrador de Plan Quinquenal Interinstitucional con énfasis en las acciones que deberían ser ejecutada de manera concertada en los territorios</a:t>
            </a:r>
          </a:p>
          <a:p>
            <a:pPr marL="0" indent="0">
              <a:buNone/>
            </a:pPr>
            <a:endParaRPr lang="es-CR" sz="3200" dirty="0"/>
          </a:p>
        </p:txBody>
      </p:sp>
    </p:spTree>
    <p:extLst>
      <p:ext uri="{BB962C8B-B14F-4D97-AF65-F5344CB8AC3E}">
        <p14:creationId xmlns:p14="http://schemas.microsoft.com/office/powerpoint/2010/main" val="157567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/>
              <a:t>Antecedentes</a:t>
            </a:r>
            <a:endParaRPr lang="es-CR" b="1" dirty="0"/>
          </a:p>
        </p:txBody>
      </p:sp>
      <p:sp>
        <p:nvSpPr>
          <p:cNvPr id="8" name="Marcador de contenido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R" sz="4000" dirty="0" smtClean="0"/>
              <a:t>Plan Nacional de Prevención de la VIF  1995</a:t>
            </a:r>
          </a:p>
          <a:p>
            <a:pPr marL="0" indent="0">
              <a:buNone/>
            </a:pPr>
            <a:endParaRPr lang="es-CR" sz="4000" dirty="0" smtClean="0"/>
          </a:p>
          <a:p>
            <a:r>
              <a:rPr lang="es-CR" sz="4000" dirty="0" smtClean="0"/>
              <a:t>Plan Nacional de Prevención de la </a:t>
            </a:r>
            <a:r>
              <a:rPr lang="es-CR" sz="4000" dirty="0" err="1" smtClean="0"/>
              <a:t>VcM</a:t>
            </a:r>
            <a:r>
              <a:rPr lang="es-CR" sz="4000" dirty="0" smtClean="0"/>
              <a:t> 2010</a:t>
            </a:r>
          </a:p>
          <a:p>
            <a:pPr marL="0" indent="0">
              <a:buNone/>
            </a:pPr>
            <a:endParaRPr lang="es-CR" sz="4000" dirty="0" smtClean="0"/>
          </a:p>
          <a:p>
            <a:r>
              <a:rPr lang="es-CR" sz="4000" dirty="0" smtClean="0"/>
              <a:t>Sistema Nacional para la Atención y Prevención de la </a:t>
            </a:r>
            <a:r>
              <a:rPr lang="es-CR" sz="4000" dirty="0" err="1" smtClean="0"/>
              <a:t>VcM</a:t>
            </a:r>
            <a:r>
              <a:rPr lang="es-CR" sz="4000" dirty="0" smtClean="0"/>
              <a:t>-VIF (Ley 8886)</a:t>
            </a:r>
          </a:p>
          <a:p>
            <a:pPr marL="0" indent="0">
              <a:buNone/>
            </a:pPr>
            <a:endParaRPr lang="es-CR" sz="4000" dirty="0" smtClean="0"/>
          </a:p>
          <a:p>
            <a:pPr marL="0" indent="0">
              <a:buNone/>
            </a:pPr>
            <a:r>
              <a:rPr lang="es-CR" sz="4000" dirty="0" smtClean="0"/>
              <a:t>        </a:t>
            </a:r>
            <a:r>
              <a:rPr lang="es-CR" sz="4000" dirty="0" smtClean="0">
                <a:solidFill>
                  <a:srgbClr val="FF0000"/>
                </a:solidFill>
              </a:rPr>
              <a:t>Experiencia de trabajo conjunto</a:t>
            </a:r>
            <a:endParaRPr lang="es-C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27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Nivel institucional e interinstitucional: fases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R" dirty="0" smtClean="0"/>
              <a:t>4.	</a:t>
            </a:r>
            <a:r>
              <a:rPr lang="es-CR" sz="3600" dirty="0" smtClean="0"/>
              <a:t>Talleres </a:t>
            </a:r>
            <a:r>
              <a:rPr lang="es-CR" sz="3600" dirty="0"/>
              <a:t>inter-institucionales por ejes para precisar </a:t>
            </a:r>
            <a:r>
              <a:rPr lang="es-CR" sz="3600" dirty="0" smtClean="0"/>
              <a:t>	acciones 	operativas </a:t>
            </a:r>
            <a:r>
              <a:rPr lang="es-CR" sz="3600" dirty="0"/>
              <a:t>y definir metas </a:t>
            </a:r>
            <a:r>
              <a:rPr lang="es-CR" sz="3600" dirty="0" smtClean="0"/>
              <a:t>compartidas</a:t>
            </a:r>
          </a:p>
          <a:p>
            <a:pPr marL="0" indent="0">
              <a:buNone/>
            </a:pPr>
            <a:endParaRPr lang="es-CR" sz="3600" dirty="0"/>
          </a:p>
          <a:p>
            <a:pPr marL="971550" lvl="1" indent="-514350">
              <a:buAutoNum type="arabicPeriod" startAt="5"/>
            </a:pPr>
            <a:r>
              <a:rPr lang="es-CR" sz="3600" dirty="0" smtClean="0"/>
              <a:t>Se </a:t>
            </a:r>
            <a:r>
              <a:rPr lang="es-CR" sz="3600" dirty="0"/>
              <a:t>aprueba I Plan Quinquenal </a:t>
            </a:r>
            <a:endParaRPr lang="es-CR" sz="3600" dirty="0" smtClean="0"/>
          </a:p>
          <a:p>
            <a:pPr marL="0" indent="0">
              <a:buNone/>
            </a:pPr>
            <a:endParaRPr lang="es-CR" sz="3600" dirty="0" smtClean="0"/>
          </a:p>
          <a:p>
            <a:pPr marL="0" indent="0">
              <a:buNone/>
            </a:pPr>
            <a:r>
              <a:rPr lang="es-CR" sz="3600" dirty="0" smtClean="0"/>
              <a:t>6.	Inicia proceso de regionalización</a:t>
            </a:r>
            <a:endParaRPr lang="es-CR" sz="3600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37769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AB6D165-FEB9-4C37-B611-5D29EA1680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50" b="82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/>
              <a:t>Nivel Regional - Local</a:t>
            </a:r>
            <a:endParaRPr lang="es-C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sz="4400" dirty="0" smtClean="0"/>
              <a:t>Priorización: 14 cantones en primer quinquenio</a:t>
            </a:r>
          </a:p>
          <a:p>
            <a:r>
              <a:rPr lang="es-CR" sz="4400" dirty="0" smtClean="0"/>
              <a:t>Equipos conductores regionales – nivel central</a:t>
            </a:r>
          </a:p>
          <a:p>
            <a:r>
              <a:rPr lang="es-CR" sz="4400" dirty="0" smtClean="0"/>
              <a:t>Redes Locales</a:t>
            </a:r>
          </a:p>
          <a:p>
            <a:r>
              <a:rPr lang="es-CR" sz="4400" dirty="0" smtClean="0"/>
              <a:t>Planes de ejecución cantonal</a:t>
            </a:r>
            <a:endParaRPr lang="es-CR" sz="4400" dirty="0"/>
          </a:p>
        </p:txBody>
      </p:sp>
    </p:spTree>
    <p:extLst>
      <p:ext uri="{BB962C8B-B14F-4D97-AF65-F5344CB8AC3E}">
        <p14:creationId xmlns:p14="http://schemas.microsoft.com/office/powerpoint/2010/main" val="316637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1371A61F-1FD3-4BDB-8DED-EC729EDA7CF0}"/>
              </a:ext>
            </a:extLst>
          </p:cNvPr>
          <p:cNvGrpSpPr/>
          <p:nvPr/>
        </p:nvGrpSpPr>
        <p:grpSpPr>
          <a:xfrm>
            <a:off x="0" y="2251091"/>
            <a:ext cx="10745788" cy="3122612"/>
            <a:chOff x="0" y="1428969"/>
            <a:chExt cx="10745788" cy="3122612"/>
          </a:xfrm>
        </p:grpSpPr>
        <p:grpSp>
          <p:nvGrpSpPr>
            <p:cNvPr id="4" name="组合 9">
              <a:extLst>
                <a:ext uri="{FF2B5EF4-FFF2-40B4-BE49-F238E27FC236}">
                  <a16:creationId xmlns:a16="http://schemas.microsoft.com/office/drawing/2014/main" xmlns="" id="{4820F068-B6EA-48E0-922E-87F25EB9777B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4067969" y="-2639000"/>
              <a:ext cx="2609850" cy="10745788"/>
              <a:chOff x="2032000" y="255962"/>
              <a:chExt cx="8128000" cy="5882370"/>
            </a:xfrm>
          </p:grpSpPr>
          <p:sp>
            <p:nvSpPr>
              <p:cNvPr id="5" name="任意多边形 14">
                <a:extLst>
                  <a:ext uri="{FF2B5EF4-FFF2-40B4-BE49-F238E27FC236}">
                    <a16:creationId xmlns:a16="http://schemas.microsoft.com/office/drawing/2014/main" xmlns="" id="{B4F27BAF-86AA-496C-8210-91BC8B08528D}"/>
                  </a:ext>
                </a:extLst>
              </p:cNvPr>
              <p:cNvSpPr/>
              <p:nvPr/>
            </p:nvSpPr>
            <p:spPr>
              <a:xfrm>
                <a:off x="5082470" y="255962"/>
                <a:ext cx="2032002" cy="1354796"/>
              </a:xfrm>
              <a:custGeom>
                <a:avLst/>
                <a:gdLst>
                  <a:gd name="connsiteX0" fmla="*/ 0 w 2032000"/>
                  <a:gd name="connsiteY0" fmla="*/ 1354666 h 1354666"/>
                  <a:gd name="connsiteX1" fmla="*/ 1016000 w 2032000"/>
                  <a:gd name="connsiteY1" fmla="*/ 0 h 1354666"/>
                  <a:gd name="connsiteX2" fmla="*/ 1016001 w 2032000"/>
                  <a:gd name="connsiteY2" fmla="*/ 0 h 1354666"/>
                  <a:gd name="connsiteX3" fmla="*/ 2032000 w 2032000"/>
                  <a:gd name="connsiteY3" fmla="*/ 1354666 h 1354666"/>
                  <a:gd name="connsiteX4" fmla="*/ 0 w 2032000"/>
                  <a:gd name="connsiteY4" fmla="*/ 1354666 h 135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2000" h="1354666">
                    <a:moveTo>
                      <a:pt x="0" y="1354666"/>
                    </a:moveTo>
                    <a:lnTo>
                      <a:pt x="1016000" y="0"/>
                    </a:lnTo>
                    <a:lnTo>
                      <a:pt x="1016001" y="0"/>
                    </a:lnTo>
                    <a:lnTo>
                      <a:pt x="2032000" y="1354666"/>
                    </a:lnTo>
                    <a:lnTo>
                      <a:pt x="0" y="1354666"/>
                    </a:lnTo>
                    <a:close/>
                  </a:path>
                </a:pathLst>
              </a:custGeom>
              <a:solidFill>
                <a:srgbClr val="EF664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80010" tIns="80010" rIns="80010" bIns="80010" spcCol="1270" anchor="ctr"/>
              <a:lstStyle/>
              <a:p>
                <a:pPr algn="ctr" defTabSz="28003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sz="630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" name="任意多边形 15">
                <a:extLst>
                  <a:ext uri="{FF2B5EF4-FFF2-40B4-BE49-F238E27FC236}">
                    <a16:creationId xmlns:a16="http://schemas.microsoft.com/office/drawing/2014/main" xmlns="" id="{A769504A-E753-4FB1-A7F1-1D12B3C66D2A}"/>
                  </a:ext>
                </a:extLst>
              </p:cNvPr>
              <p:cNvSpPr/>
              <p:nvPr/>
            </p:nvSpPr>
            <p:spPr>
              <a:xfrm>
                <a:off x="4064000" y="1765443"/>
                <a:ext cx="4064000" cy="1354796"/>
              </a:xfrm>
              <a:custGeom>
                <a:avLst/>
                <a:gdLst>
                  <a:gd name="connsiteX0" fmla="*/ 0 w 4064000"/>
                  <a:gd name="connsiteY0" fmla="*/ 1354666 h 1354666"/>
                  <a:gd name="connsiteX1" fmla="*/ 1016000 w 4064000"/>
                  <a:gd name="connsiteY1" fmla="*/ 0 h 1354666"/>
                  <a:gd name="connsiteX2" fmla="*/ 3048001 w 4064000"/>
                  <a:gd name="connsiteY2" fmla="*/ 0 h 1354666"/>
                  <a:gd name="connsiteX3" fmla="*/ 4064000 w 4064000"/>
                  <a:gd name="connsiteY3" fmla="*/ 1354666 h 1354666"/>
                  <a:gd name="connsiteX4" fmla="*/ 0 w 4064000"/>
                  <a:gd name="connsiteY4" fmla="*/ 1354666 h 135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0" h="1354666">
                    <a:moveTo>
                      <a:pt x="0" y="1354666"/>
                    </a:moveTo>
                    <a:lnTo>
                      <a:pt x="1016000" y="0"/>
                    </a:lnTo>
                    <a:lnTo>
                      <a:pt x="3048001" y="0"/>
                    </a:lnTo>
                    <a:lnTo>
                      <a:pt x="4064000" y="1354666"/>
                    </a:lnTo>
                    <a:lnTo>
                      <a:pt x="0" y="1354666"/>
                    </a:lnTo>
                    <a:close/>
                  </a:path>
                </a:pathLst>
              </a:custGeom>
              <a:solidFill>
                <a:srgbClr val="E09E3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93749" tIns="82550" rIns="793751" bIns="82550" spcCol="1270" anchor="ctr"/>
              <a:lstStyle/>
              <a:p>
                <a:pPr algn="ctr" defTabSz="2889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sz="650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任意多边形 16">
                <a:extLst>
                  <a:ext uri="{FF2B5EF4-FFF2-40B4-BE49-F238E27FC236}">
                    <a16:creationId xmlns:a16="http://schemas.microsoft.com/office/drawing/2014/main" xmlns="" id="{5A98AE4A-CCB5-4F49-9588-2B07FBC6734B}"/>
                  </a:ext>
                </a:extLst>
              </p:cNvPr>
              <p:cNvSpPr/>
              <p:nvPr/>
            </p:nvSpPr>
            <p:spPr>
              <a:xfrm>
                <a:off x="3050474" y="3274055"/>
                <a:ext cx="6095998" cy="1354796"/>
              </a:xfrm>
              <a:custGeom>
                <a:avLst/>
                <a:gdLst>
                  <a:gd name="connsiteX0" fmla="*/ 0 w 6096000"/>
                  <a:gd name="connsiteY0" fmla="*/ 1354666 h 1354666"/>
                  <a:gd name="connsiteX1" fmla="*/ 1016000 w 6096000"/>
                  <a:gd name="connsiteY1" fmla="*/ 0 h 1354666"/>
                  <a:gd name="connsiteX2" fmla="*/ 5080001 w 6096000"/>
                  <a:gd name="connsiteY2" fmla="*/ 0 h 1354666"/>
                  <a:gd name="connsiteX3" fmla="*/ 6096000 w 6096000"/>
                  <a:gd name="connsiteY3" fmla="*/ 1354666 h 1354666"/>
                  <a:gd name="connsiteX4" fmla="*/ 0 w 6096000"/>
                  <a:gd name="connsiteY4" fmla="*/ 1354666 h 135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0" h="1354666">
                    <a:moveTo>
                      <a:pt x="0" y="1354666"/>
                    </a:moveTo>
                    <a:lnTo>
                      <a:pt x="1016000" y="0"/>
                    </a:lnTo>
                    <a:lnTo>
                      <a:pt x="5080001" y="0"/>
                    </a:lnTo>
                    <a:lnTo>
                      <a:pt x="6096000" y="1354666"/>
                    </a:lnTo>
                    <a:lnTo>
                      <a:pt x="0" y="1354666"/>
                    </a:lnTo>
                    <a:close/>
                  </a:path>
                </a:pathLst>
              </a:custGeom>
              <a:solidFill>
                <a:srgbClr val="8DB157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149350" tIns="82550" rIns="1149350" bIns="82550" spcCol="1270" anchor="ctr"/>
              <a:lstStyle/>
              <a:p>
                <a:pPr algn="ctr" defTabSz="2889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sz="650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8" name="任意多边形 17">
                <a:extLst>
                  <a:ext uri="{FF2B5EF4-FFF2-40B4-BE49-F238E27FC236}">
                    <a16:creationId xmlns:a16="http://schemas.microsoft.com/office/drawing/2014/main" xmlns="" id="{F47AE539-CB4E-40E4-9409-FA612CE7F51E}"/>
                  </a:ext>
                </a:extLst>
              </p:cNvPr>
              <p:cNvSpPr/>
              <p:nvPr/>
            </p:nvSpPr>
            <p:spPr>
              <a:xfrm>
                <a:off x="2031998" y="4783535"/>
                <a:ext cx="8128000" cy="1354796"/>
              </a:xfrm>
              <a:custGeom>
                <a:avLst/>
                <a:gdLst>
                  <a:gd name="connsiteX0" fmla="*/ 0 w 8128000"/>
                  <a:gd name="connsiteY0" fmla="*/ 1354666 h 1354666"/>
                  <a:gd name="connsiteX1" fmla="*/ 1016000 w 8128000"/>
                  <a:gd name="connsiteY1" fmla="*/ 0 h 1354666"/>
                  <a:gd name="connsiteX2" fmla="*/ 7112001 w 8128000"/>
                  <a:gd name="connsiteY2" fmla="*/ 0 h 1354666"/>
                  <a:gd name="connsiteX3" fmla="*/ 8128000 w 8128000"/>
                  <a:gd name="connsiteY3" fmla="*/ 1354666 h 1354666"/>
                  <a:gd name="connsiteX4" fmla="*/ 0 w 8128000"/>
                  <a:gd name="connsiteY4" fmla="*/ 1354666 h 135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0" h="1354666">
                    <a:moveTo>
                      <a:pt x="0" y="1354666"/>
                    </a:moveTo>
                    <a:lnTo>
                      <a:pt x="1016000" y="0"/>
                    </a:lnTo>
                    <a:lnTo>
                      <a:pt x="7112001" y="0"/>
                    </a:lnTo>
                    <a:lnTo>
                      <a:pt x="8128000" y="1354666"/>
                    </a:lnTo>
                    <a:lnTo>
                      <a:pt x="0" y="1354666"/>
                    </a:lnTo>
                    <a:close/>
                  </a:path>
                </a:pathLst>
              </a:custGeom>
              <a:solidFill>
                <a:srgbClr val="42AB9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504949" tIns="82550" rIns="1504951" bIns="82550" spcCol="1270" anchor="ctr"/>
              <a:lstStyle/>
              <a:p>
                <a:pPr algn="ctr" defTabSz="2889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sz="650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9" name="文本框 19">
              <a:extLst>
                <a:ext uri="{FF2B5EF4-FFF2-40B4-BE49-F238E27FC236}">
                  <a16:creationId xmlns:a16="http://schemas.microsoft.com/office/drawing/2014/main" xmlns="" id="{2E6C82FA-A625-4C09-A6EC-947839FC5512}"/>
                </a:ext>
              </a:extLst>
            </p:cNvPr>
            <p:cNvSpPr txBox="1"/>
            <p:nvPr/>
          </p:nvSpPr>
          <p:spPr>
            <a:xfrm>
              <a:off x="138113" y="2299837"/>
              <a:ext cx="209232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CN" sz="2400" b="1" dirty="0">
                  <a:solidFill>
                    <a:prstClr val="white"/>
                  </a:solidFill>
                  <a:cs typeface="+mn-ea"/>
                  <a:sym typeface="+mn-lt"/>
                </a:rPr>
                <a:t>COMISIÓN DE SEGUIMIENTO</a:t>
              </a:r>
              <a:endParaRPr lang="zh-CN" altLang="en-US" sz="24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0" name="文本框 20">
              <a:extLst>
                <a:ext uri="{FF2B5EF4-FFF2-40B4-BE49-F238E27FC236}">
                  <a16:creationId xmlns:a16="http://schemas.microsoft.com/office/drawing/2014/main" xmlns="" id="{161B73F5-E1B7-49DC-9096-C232C694FDAC}"/>
                </a:ext>
              </a:extLst>
            </p:cNvPr>
            <p:cNvSpPr txBox="1"/>
            <p:nvPr/>
          </p:nvSpPr>
          <p:spPr>
            <a:xfrm>
              <a:off x="2678114" y="2278654"/>
              <a:ext cx="26939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CN" sz="2400" b="1" dirty="0">
                  <a:solidFill>
                    <a:prstClr val="white"/>
                  </a:solidFill>
                  <a:cs typeface="+mn-ea"/>
                  <a:sym typeface="+mn-lt"/>
                </a:rPr>
                <a:t>COMISIONES INSTITUCIONALES</a:t>
              </a:r>
              <a:endParaRPr lang="zh-CN" altLang="en-US" sz="24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1" name="文本框 21">
              <a:extLst>
                <a:ext uri="{FF2B5EF4-FFF2-40B4-BE49-F238E27FC236}">
                  <a16:creationId xmlns:a16="http://schemas.microsoft.com/office/drawing/2014/main" xmlns="" id="{ACB6844A-3CA1-4DF6-B672-0945E29C02C5}"/>
                </a:ext>
              </a:extLst>
            </p:cNvPr>
            <p:cNvSpPr txBox="1"/>
            <p:nvPr/>
          </p:nvSpPr>
          <p:spPr>
            <a:xfrm>
              <a:off x="5602879" y="2379949"/>
              <a:ext cx="220603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CN" sz="2000" b="1" dirty="0">
                  <a:solidFill>
                    <a:prstClr val="white"/>
                  </a:solidFill>
                  <a:cs typeface="+mn-ea"/>
                  <a:sym typeface="+mn-lt"/>
                </a:rPr>
                <a:t>SUBCOMISIONES POR EJE</a:t>
              </a:r>
              <a:endParaRPr lang="zh-CN" altLang="en-US" sz="20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2" name="文本框 22">
              <a:extLst>
                <a:ext uri="{FF2B5EF4-FFF2-40B4-BE49-F238E27FC236}">
                  <a16:creationId xmlns:a16="http://schemas.microsoft.com/office/drawing/2014/main" xmlns="" id="{C0C4F3A6-0E9B-4DE5-88AF-73206405A64D}"/>
                </a:ext>
              </a:extLst>
            </p:cNvPr>
            <p:cNvSpPr txBox="1"/>
            <p:nvPr/>
          </p:nvSpPr>
          <p:spPr>
            <a:xfrm>
              <a:off x="8077792" y="2439725"/>
              <a:ext cx="1641475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1600" b="1" dirty="0">
                  <a:solidFill>
                    <a:prstClr val="white"/>
                  </a:solidFill>
                  <a:cs typeface="+mn-ea"/>
                  <a:sym typeface="+mn-lt"/>
                </a:rPr>
                <a:t>EQUIPOS REGIONALES</a:t>
              </a:r>
              <a:endParaRPr lang="zh-CN" altLang="en-US" sz="16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cxnSp>
          <p:nvCxnSpPr>
            <p:cNvPr id="13" name="直接连接符 27">
              <a:extLst>
                <a:ext uri="{FF2B5EF4-FFF2-40B4-BE49-F238E27FC236}">
                  <a16:creationId xmlns:a16="http://schemas.microsoft.com/office/drawing/2014/main" xmlns="" id="{3D80E093-67BF-4F7C-9538-9CFE4BD7A5F2}"/>
                </a:ext>
              </a:extLst>
            </p:cNvPr>
            <p:cNvCxnSpPr/>
            <p:nvPr/>
          </p:nvCxnSpPr>
          <p:spPr>
            <a:xfrm>
              <a:off x="1384300" y="4038819"/>
              <a:ext cx="0" cy="51276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29">
              <a:extLst>
                <a:ext uri="{FF2B5EF4-FFF2-40B4-BE49-F238E27FC236}">
                  <a16:creationId xmlns:a16="http://schemas.microsoft.com/office/drawing/2014/main" xmlns="" id="{2C13104E-AF8D-42A0-B5AE-C3FB71C9B2A9}"/>
                </a:ext>
              </a:extLst>
            </p:cNvPr>
            <p:cNvCxnSpPr/>
            <p:nvPr/>
          </p:nvCxnSpPr>
          <p:spPr>
            <a:xfrm>
              <a:off x="4000500" y="3713381"/>
              <a:ext cx="0" cy="83820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31">
              <a:extLst>
                <a:ext uri="{FF2B5EF4-FFF2-40B4-BE49-F238E27FC236}">
                  <a16:creationId xmlns:a16="http://schemas.microsoft.com/office/drawing/2014/main" xmlns="" id="{AD7C138A-DB4B-44F0-9016-A7F74DA60010}"/>
                </a:ext>
              </a:extLst>
            </p:cNvPr>
            <p:cNvCxnSpPr/>
            <p:nvPr/>
          </p:nvCxnSpPr>
          <p:spPr>
            <a:xfrm>
              <a:off x="6751638" y="3386356"/>
              <a:ext cx="0" cy="1165225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33">
              <a:extLst>
                <a:ext uri="{FF2B5EF4-FFF2-40B4-BE49-F238E27FC236}">
                  <a16:creationId xmlns:a16="http://schemas.microsoft.com/office/drawing/2014/main" xmlns="" id="{082E7F00-BF42-45E7-94EE-91148629B481}"/>
                </a:ext>
              </a:extLst>
            </p:cNvPr>
            <p:cNvCxnSpPr/>
            <p:nvPr/>
          </p:nvCxnSpPr>
          <p:spPr>
            <a:xfrm>
              <a:off x="9450388" y="3060919"/>
              <a:ext cx="0" cy="1490662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3B8A5054-4C11-4F8F-877B-98A9B39E0F14}"/>
              </a:ext>
            </a:extLst>
          </p:cNvPr>
          <p:cNvSpPr/>
          <p:nvPr/>
        </p:nvSpPr>
        <p:spPr>
          <a:xfrm>
            <a:off x="478172" y="5838738"/>
            <a:ext cx="11509679" cy="922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xmlns="" id="{C3CC78E1-3D1F-4604-96DF-0EFBAD9C45AE}"/>
              </a:ext>
            </a:extLst>
          </p:cNvPr>
          <p:cNvSpPr/>
          <p:nvPr/>
        </p:nvSpPr>
        <p:spPr>
          <a:xfrm>
            <a:off x="278234" y="159436"/>
            <a:ext cx="11509679" cy="922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5DE8969D-6C6C-45C7-818F-DF133E6AB578}"/>
              </a:ext>
            </a:extLst>
          </p:cNvPr>
          <p:cNvSpPr txBox="1"/>
          <p:nvPr/>
        </p:nvSpPr>
        <p:spPr>
          <a:xfrm>
            <a:off x="1015068" y="344125"/>
            <a:ext cx="1031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800" b="1" dirty="0">
                <a:solidFill>
                  <a:prstClr val="white">
                    <a:lumMod val="50000"/>
                  </a:prstClr>
                </a:solidFill>
              </a:rPr>
              <a:t>MODELO DE GESTIÓN DE LA POLÍTICA</a:t>
            </a:r>
          </a:p>
        </p:txBody>
      </p:sp>
    </p:spTree>
    <p:extLst>
      <p:ext uri="{BB962C8B-B14F-4D97-AF65-F5344CB8AC3E}">
        <p14:creationId xmlns:p14="http://schemas.microsoft.com/office/powerpoint/2010/main" val="3484042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/>
              <a:t>Modelo de gestión</a:t>
            </a:r>
            <a:endParaRPr lang="es-CR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3200" b="1" dirty="0" smtClean="0"/>
              <a:t>Comisiones </a:t>
            </a:r>
            <a:r>
              <a:rPr lang="es-CR" sz="3200" b="1" dirty="0"/>
              <a:t> </a:t>
            </a:r>
            <a:r>
              <a:rPr lang="es-CR" sz="3200" b="1" dirty="0" smtClean="0"/>
              <a:t>/institucionales</a:t>
            </a:r>
            <a:r>
              <a:rPr lang="es-CR" sz="3200" dirty="0" smtClean="0"/>
              <a:t>: planificación / </a:t>
            </a:r>
            <a:r>
              <a:rPr lang="es-CR" sz="3200" dirty="0" err="1" smtClean="0"/>
              <a:t>presupuestación</a:t>
            </a:r>
            <a:r>
              <a:rPr lang="es-CR" sz="3200" dirty="0" smtClean="0"/>
              <a:t> interna y colaboración inter-departamentos</a:t>
            </a:r>
          </a:p>
          <a:p>
            <a:r>
              <a:rPr lang="es-CR" sz="3200" b="1" dirty="0" smtClean="0"/>
              <a:t>Subcomisiones por eje</a:t>
            </a:r>
            <a:r>
              <a:rPr lang="es-CR" sz="3200" dirty="0" smtClean="0"/>
              <a:t>: interinstitucionales, gestionan la ejecución de las acciones priorizadas, planes anuales</a:t>
            </a:r>
          </a:p>
          <a:p>
            <a:r>
              <a:rPr lang="es-CR" sz="3200" b="1" dirty="0" smtClean="0"/>
              <a:t>Equipos regionales</a:t>
            </a:r>
            <a:r>
              <a:rPr lang="es-CR" sz="3200" dirty="0" smtClean="0"/>
              <a:t>: interinstitucionales, responsables de velar por la ejecución del plan en los territorios priorizados</a:t>
            </a:r>
          </a:p>
          <a:p>
            <a:endParaRPr lang="es-CR" sz="3200" dirty="0"/>
          </a:p>
          <a:p>
            <a:pPr marL="0" indent="0">
              <a:buNone/>
            </a:pPr>
            <a:r>
              <a:rPr lang="es-CR" sz="3200" dirty="0" smtClean="0"/>
              <a:t>			TRABAJAR COMO SISTEMA </a:t>
            </a:r>
            <a:endParaRPr lang="es-CR" sz="3200" dirty="0"/>
          </a:p>
        </p:txBody>
      </p:sp>
    </p:spTree>
    <p:extLst>
      <p:ext uri="{BB962C8B-B14F-4D97-AF65-F5344CB8AC3E}">
        <p14:creationId xmlns:p14="http://schemas.microsoft.com/office/powerpoint/2010/main" val="3545099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A modo de conclusión…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3600" dirty="0" smtClean="0"/>
              <a:t>Construcción colectiva</a:t>
            </a:r>
          </a:p>
          <a:p>
            <a:r>
              <a:rPr lang="es-CR" sz="3600" dirty="0" smtClean="0"/>
              <a:t>Amplia participación - incluyendo sociedad civil - en todas las etapas</a:t>
            </a:r>
          </a:p>
          <a:p>
            <a:r>
              <a:rPr lang="es-CR" sz="3600" dirty="0" smtClean="0"/>
              <a:t>Apertura al cambio: acciones como gestión</a:t>
            </a:r>
          </a:p>
          <a:p>
            <a:r>
              <a:rPr lang="es-CR" sz="3600" dirty="0" smtClean="0"/>
              <a:t>Negociación - </a:t>
            </a:r>
            <a:r>
              <a:rPr lang="es-CR" sz="3600" smtClean="0"/>
              <a:t>apoyo político</a:t>
            </a:r>
            <a:endParaRPr lang="es-CR" sz="3600" dirty="0" smtClean="0"/>
          </a:p>
          <a:p>
            <a:r>
              <a:rPr lang="es-CR" sz="3600" dirty="0" smtClean="0"/>
              <a:t>Metas compartidas, realistas </a:t>
            </a:r>
            <a:endParaRPr lang="es-CR" sz="3600" dirty="0"/>
          </a:p>
        </p:txBody>
      </p:sp>
    </p:spTree>
    <p:extLst>
      <p:ext uri="{BB962C8B-B14F-4D97-AF65-F5344CB8AC3E}">
        <p14:creationId xmlns:p14="http://schemas.microsoft.com/office/powerpoint/2010/main" val="3315482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xmlns="" id="{3700621E-6949-4F14-BD2F-7D90E82B468A}"/>
              </a:ext>
            </a:extLst>
          </p:cNvPr>
          <p:cNvGrpSpPr/>
          <p:nvPr/>
        </p:nvGrpSpPr>
        <p:grpSpPr>
          <a:xfrm>
            <a:off x="3114454" y="803360"/>
            <a:ext cx="5830113" cy="5485029"/>
            <a:chOff x="1117311" y="725613"/>
            <a:chExt cx="3748170" cy="3751609"/>
          </a:xfrm>
        </p:grpSpPr>
        <p:sp>
          <p:nvSpPr>
            <p:cNvPr id="9" name="Freeform 1"/>
            <p:cNvSpPr>
              <a:spLocks noChangeArrowheads="1"/>
            </p:cNvSpPr>
            <p:nvPr/>
          </p:nvSpPr>
          <p:spPr bwMode="auto">
            <a:xfrm rot="2700000">
              <a:off x="1630724" y="730376"/>
              <a:ext cx="987203" cy="2014029"/>
            </a:xfrm>
            <a:custGeom>
              <a:avLst/>
              <a:gdLst/>
              <a:ahLst/>
              <a:cxnLst>
                <a:cxn ang="0">
                  <a:pos x="906" y="3281"/>
                </a:cxn>
                <a:cxn ang="0">
                  <a:pos x="906" y="3281"/>
                </a:cxn>
                <a:cxn ang="0">
                  <a:pos x="0" y="3968"/>
                </a:cxn>
                <a:cxn ang="0">
                  <a:pos x="906" y="4686"/>
                </a:cxn>
                <a:cxn ang="0">
                  <a:pos x="2344" y="7843"/>
                </a:cxn>
                <a:cxn ang="0">
                  <a:pos x="3750" y="6436"/>
                </a:cxn>
                <a:cxn ang="0">
                  <a:pos x="2844" y="3968"/>
                </a:cxn>
                <a:cxn ang="0">
                  <a:pos x="3844" y="1406"/>
                </a:cxn>
                <a:cxn ang="0">
                  <a:pos x="2438" y="0"/>
                </a:cxn>
                <a:cxn ang="0">
                  <a:pos x="906" y="3281"/>
                </a:cxn>
              </a:cxnLst>
              <a:rect l="0" t="0" r="r" b="b"/>
              <a:pathLst>
                <a:path w="3845" h="7844">
                  <a:moveTo>
                    <a:pt x="906" y="3281"/>
                  </a:moveTo>
                  <a:lnTo>
                    <a:pt x="906" y="3281"/>
                  </a:lnTo>
                  <a:cubicBezTo>
                    <a:pt x="0" y="3968"/>
                    <a:pt x="0" y="3968"/>
                    <a:pt x="0" y="3968"/>
                  </a:cubicBezTo>
                  <a:cubicBezTo>
                    <a:pt x="906" y="4686"/>
                    <a:pt x="906" y="4686"/>
                    <a:pt x="906" y="4686"/>
                  </a:cubicBezTo>
                  <a:cubicBezTo>
                    <a:pt x="1063" y="5874"/>
                    <a:pt x="1563" y="6968"/>
                    <a:pt x="2344" y="7843"/>
                  </a:cubicBezTo>
                  <a:cubicBezTo>
                    <a:pt x="3750" y="6436"/>
                    <a:pt x="3750" y="6436"/>
                    <a:pt x="3750" y="6436"/>
                  </a:cubicBezTo>
                  <a:cubicBezTo>
                    <a:pt x="3188" y="5780"/>
                    <a:pt x="2844" y="4905"/>
                    <a:pt x="2844" y="3968"/>
                  </a:cubicBezTo>
                  <a:cubicBezTo>
                    <a:pt x="2844" y="2969"/>
                    <a:pt x="3219" y="2062"/>
                    <a:pt x="3844" y="1406"/>
                  </a:cubicBezTo>
                  <a:cubicBezTo>
                    <a:pt x="2438" y="0"/>
                    <a:pt x="2438" y="0"/>
                    <a:pt x="2438" y="0"/>
                  </a:cubicBezTo>
                  <a:cubicBezTo>
                    <a:pt x="1625" y="875"/>
                    <a:pt x="1063" y="2031"/>
                    <a:pt x="906" y="3281"/>
                  </a:cubicBezTo>
                </a:path>
              </a:pathLst>
            </a:custGeom>
            <a:solidFill>
              <a:srgbClr val="FCD228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609585"/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10" name="Freeform 2"/>
            <p:cNvSpPr>
              <a:spLocks noChangeArrowheads="1"/>
            </p:cNvSpPr>
            <p:nvPr/>
          </p:nvSpPr>
          <p:spPr bwMode="auto">
            <a:xfrm rot="2700000">
              <a:off x="1085611" y="2944906"/>
              <a:ext cx="2077429" cy="987203"/>
            </a:xfrm>
            <a:custGeom>
              <a:avLst/>
              <a:gdLst/>
              <a:ahLst/>
              <a:cxnLst>
                <a:cxn ang="0">
                  <a:pos x="1375" y="0"/>
                </a:cxn>
                <a:cxn ang="0">
                  <a:pos x="1375" y="0"/>
                </a:cxn>
                <a:cxn ang="0">
                  <a:pos x="0" y="1375"/>
                </a:cxn>
                <a:cxn ang="0">
                  <a:pos x="3437" y="3063"/>
                </a:cxn>
                <a:cxn ang="0">
                  <a:pos x="4031" y="3844"/>
                </a:cxn>
                <a:cxn ang="0">
                  <a:pos x="4624" y="3063"/>
                </a:cxn>
                <a:cxn ang="0">
                  <a:pos x="8092" y="1532"/>
                </a:cxn>
                <a:cxn ang="0">
                  <a:pos x="6686" y="125"/>
                </a:cxn>
                <a:cxn ang="0">
                  <a:pos x="4092" y="1125"/>
                </a:cxn>
                <a:cxn ang="0">
                  <a:pos x="1375" y="0"/>
                </a:cxn>
              </a:cxnLst>
              <a:rect l="0" t="0" r="r" b="b"/>
              <a:pathLst>
                <a:path w="8093" h="3845">
                  <a:moveTo>
                    <a:pt x="1375" y="0"/>
                  </a:moveTo>
                  <a:lnTo>
                    <a:pt x="1375" y="0"/>
                  </a:lnTo>
                  <a:cubicBezTo>
                    <a:pt x="0" y="1375"/>
                    <a:pt x="0" y="1375"/>
                    <a:pt x="0" y="1375"/>
                  </a:cubicBezTo>
                  <a:cubicBezTo>
                    <a:pt x="906" y="2282"/>
                    <a:pt x="2093" y="2907"/>
                    <a:pt x="3437" y="3063"/>
                  </a:cubicBezTo>
                  <a:cubicBezTo>
                    <a:pt x="4031" y="3844"/>
                    <a:pt x="4031" y="3844"/>
                    <a:pt x="4031" y="3844"/>
                  </a:cubicBezTo>
                  <a:cubicBezTo>
                    <a:pt x="4624" y="3063"/>
                    <a:pt x="4624" y="3063"/>
                    <a:pt x="4624" y="3063"/>
                  </a:cubicBezTo>
                  <a:cubicBezTo>
                    <a:pt x="5936" y="2938"/>
                    <a:pt x="7155" y="2375"/>
                    <a:pt x="8092" y="1532"/>
                  </a:cubicBezTo>
                  <a:cubicBezTo>
                    <a:pt x="6686" y="125"/>
                    <a:pt x="6686" y="125"/>
                    <a:pt x="6686" y="125"/>
                  </a:cubicBezTo>
                  <a:cubicBezTo>
                    <a:pt x="5999" y="750"/>
                    <a:pt x="5092" y="1125"/>
                    <a:pt x="4092" y="1125"/>
                  </a:cubicBezTo>
                  <a:cubicBezTo>
                    <a:pt x="3031" y="1125"/>
                    <a:pt x="2062" y="688"/>
                    <a:pt x="1375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609585"/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11" name="Freeform 3"/>
            <p:cNvSpPr>
              <a:spLocks noChangeArrowheads="1"/>
            </p:cNvSpPr>
            <p:nvPr/>
          </p:nvSpPr>
          <p:spPr bwMode="auto">
            <a:xfrm rot="2700000">
              <a:off x="2809659" y="1239027"/>
              <a:ext cx="2021955" cy="995127"/>
            </a:xfrm>
            <a:custGeom>
              <a:avLst/>
              <a:gdLst/>
              <a:ahLst/>
              <a:cxnLst>
                <a:cxn ang="0">
                  <a:pos x="3938" y="0"/>
                </a:cxn>
                <a:cxn ang="0">
                  <a:pos x="3938" y="0"/>
                </a:cxn>
                <a:cxn ang="0">
                  <a:pos x="3250" y="907"/>
                </a:cxn>
                <a:cxn ang="0">
                  <a:pos x="0" y="2469"/>
                </a:cxn>
                <a:cxn ang="0">
                  <a:pos x="1375" y="3875"/>
                </a:cxn>
                <a:cxn ang="0">
                  <a:pos x="3999" y="2844"/>
                </a:cxn>
                <a:cxn ang="0">
                  <a:pos x="6468" y="3750"/>
                </a:cxn>
                <a:cxn ang="0">
                  <a:pos x="7874" y="2344"/>
                </a:cxn>
                <a:cxn ang="0">
                  <a:pos x="4624" y="907"/>
                </a:cxn>
                <a:cxn ang="0">
                  <a:pos x="3938" y="0"/>
                </a:cxn>
              </a:cxnLst>
              <a:rect l="0" t="0" r="r" b="b"/>
              <a:pathLst>
                <a:path w="7875" h="3876">
                  <a:moveTo>
                    <a:pt x="3938" y="0"/>
                  </a:moveTo>
                  <a:lnTo>
                    <a:pt x="3938" y="0"/>
                  </a:lnTo>
                  <a:cubicBezTo>
                    <a:pt x="3250" y="907"/>
                    <a:pt x="3250" y="907"/>
                    <a:pt x="3250" y="907"/>
                  </a:cubicBezTo>
                  <a:cubicBezTo>
                    <a:pt x="2000" y="1094"/>
                    <a:pt x="875" y="1657"/>
                    <a:pt x="0" y="2469"/>
                  </a:cubicBezTo>
                  <a:cubicBezTo>
                    <a:pt x="1375" y="3875"/>
                    <a:pt x="1375" y="3875"/>
                    <a:pt x="1375" y="3875"/>
                  </a:cubicBezTo>
                  <a:cubicBezTo>
                    <a:pt x="2063" y="3219"/>
                    <a:pt x="3000" y="2844"/>
                    <a:pt x="3999" y="2844"/>
                  </a:cubicBezTo>
                  <a:cubicBezTo>
                    <a:pt x="4968" y="2844"/>
                    <a:pt x="5812" y="3188"/>
                    <a:pt x="6468" y="3750"/>
                  </a:cubicBezTo>
                  <a:cubicBezTo>
                    <a:pt x="7874" y="2344"/>
                    <a:pt x="7874" y="2344"/>
                    <a:pt x="7874" y="2344"/>
                  </a:cubicBezTo>
                  <a:cubicBezTo>
                    <a:pt x="6999" y="1563"/>
                    <a:pt x="5874" y="1032"/>
                    <a:pt x="4624" y="907"/>
                  </a:cubicBezTo>
                  <a:lnTo>
                    <a:pt x="3938" y="0"/>
                  </a:lnTo>
                </a:path>
              </a:pathLst>
            </a:custGeom>
            <a:solidFill>
              <a:schemeClr val="accent6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609585"/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18" name="Freeform 4"/>
            <p:cNvSpPr>
              <a:spLocks noChangeArrowheads="1"/>
            </p:cNvSpPr>
            <p:nvPr/>
          </p:nvSpPr>
          <p:spPr bwMode="auto">
            <a:xfrm rot="2700000">
              <a:off x="3328637" y="2398467"/>
              <a:ext cx="987203" cy="2086485"/>
            </a:xfrm>
            <a:custGeom>
              <a:avLst/>
              <a:gdLst/>
              <a:ahLst/>
              <a:cxnLst>
                <a:cxn ang="0">
                  <a:pos x="3063" y="3500"/>
                </a:cxn>
                <a:cxn ang="0">
                  <a:pos x="3063" y="3500"/>
                </a:cxn>
                <a:cxn ang="0">
                  <a:pos x="1375" y="0"/>
                </a:cxn>
                <a:cxn ang="0">
                  <a:pos x="0" y="1375"/>
                </a:cxn>
                <a:cxn ang="0">
                  <a:pos x="1125" y="4093"/>
                </a:cxn>
                <a:cxn ang="0">
                  <a:pos x="94" y="6718"/>
                </a:cxn>
                <a:cxn ang="0">
                  <a:pos x="1469" y="8124"/>
                </a:cxn>
                <a:cxn ang="0">
                  <a:pos x="3063" y="4686"/>
                </a:cxn>
                <a:cxn ang="0">
                  <a:pos x="3844" y="4093"/>
                </a:cxn>
                <a:cxn ang="0">
                  <a:pos x="3063" y="3500"/>
                </a:cxn>
              </a:cxnLst>
              <a:rect l="0" t="0" r="r" b="b"/>
              <a:pathLst>
                <a:path w="3845" h="8125">
                  <a:moveTo>
                    <a:pt x="3063" y="3500"/>
                  </a:moveTo>
                  <a:lnTo>
                    <a:pt x="3063" y="3500"/>
                  </a:lnTo>
                  <a:cubicBezTo>
                    <a:pt x="2938" y="2125"/>
                    <a:pt x="2313" y="906"/>
                    <a:pt x="1375" y="0"/>
                  </a:cubicBezTo>
                  <a:cubicBezTo>
                    <a:pt x="0" y="1375"/>
                    <a:pt x="0" y="1375"/>
                    <a:pt x="0" y="1375"/>
                  </a:cubicBezTo>
                  <a:cubicBezTo>
                    <a:pt x="688" y="2062"/>
                    <a:pt x="1125" y="3031"/>
                    <a:pt x="1125" y="4093"/>
                  </a:cubicBezTo>
                  <a:cubicBezTo>
                    <a:pt x="1125" y="5124"/>
                    <a:pt x="719" y="6030"/>
                    <a:pt x="94" y="6718"/>
                  </a:cubicBezTo>
                  <a:cubicBezTo>
                    <a:pt x="1469" y="8124"/>
                    <a:pt x="1469" y="8124"/>
                    <a:pt x="1469" y="8124"/>
                  </a:cubicBezTo>
                  <a:cubicBezTo>
                    <a:pt x="2344" y="7218"/>
                    <a:pt x="2938" y="6030"/>
                    <a:pt x="3063" y="4686"/>
                  </a:cubicBezTo>
                  <a:cubicBezTo>
                    <a:pt x="3844" y="4093"/>
                    <a:pt x="3844" y="4093"/>
                    <a:pt x="3844" y="4093"/>
                  </a:cubicBezTo>
                  <a:lnTo>
                    <a:pt x="3063" y="3500"/>
                  </a:lnTo>
                </a:path>
              </a:pathLst>
            </a:custGeom>
            <a:solidFill>
              <a:srgbClr val="8FB25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609585"/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130039" y="1733238"/>
              <a:ext cx="1709491" cy="170949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B22C246F-BAF9-46ED-BF01-9134CEA5E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516" y="2848311"/>
            <a:ext cx="2609840" cy="1161379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FD42609F-E87F-4228-A4BC-737DEF877752}"/>
              </a:ext>
            </a:extLst>
          </p:cNvPr>
          <p:cNvSpPr txBox="1"/>
          <p:nvPr/>
        </p:nvSpPr>
        <p:spPr>
          <a:xfrm>
            <a:off x="601224" y="737879"/>
            <a:ext cx="4185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s-CR" sz="2400" b="1" dirty="0">
                <a:solidFill>
                  <a:srgbClr val="1F497D"/>
                </a:solidFill>
                <a:latin typeface="Geneva" panose="020B0503030404040204" pitchFamily="34" charset="0"/>
                <a:cs typeface="Gisha" panose="020B0502040204020203" pitchFamily="34" charset="-79"/>
              </a:rPr>
              <a:t>CONSEJO NACIONAL</a:t>
            </a:r>
            <a:endParaRPr lang="es-CR" sz="2133" dirty="0">
              <a:solidFill>
                <a:srgbClr val="1F497D"/>
              </a:solidFill>
              <a:latin typeface="Geneva" panose="020B0503030404040204" pitchFamily="34" charset="0"/>
              <a:cs typeface="Gisha" panose="020B0502040204020203" pitchFamily="34" charset="-79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xmlns="" id="{B146FC32-43BA-4063-BAC3-D9E9EBF761E7}"/>
              </a:ext>
            </a:extLst>
          </p:cNvPr>
          <p:cNvSpPr txBox="1"/>
          <p:nvPr/>
        </p:nvSpPr>
        <p:spPr>
          <a:xfrm>
            <a:off x="7450355" y="786209"/>
            <a:ext cx="4582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s-CR" sz="2400" b="1" dirty="0">
                <a:solidFill>
                  <a:srgbClr val="1F497D"/>
                </a:solidFill>
                <a:latin typeface="Geneva" panose="020B0503030404040204" pitchFamily="34" charset="0"/>
                <a:cs typeface="Gisha" panose="020B0502040204020203" pitchFamily="34" charset="-79"/>
              </a:rPr>
              <a:t>COMISIÓN DE SEGUIMIENTO</a:t>
            </a:r>
            <a:endParaRPr lang="es-CR" sz="2133" dirty="0">
              <a:solidFill>
                <a:srgbClr val="1F497D"/>
              </a:solidFill>
              <a:latin typeface="Geneva" panose="020B0503030404040204" pitchFamily="34" charset="0"/>
              <a:cs typeface="Gisha" panose="020B0502040204020203" pitchFamily="34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xmlns="" id="{01C8C5A4-59BA-4364-978E-9197371DAD0F}"/>
              </a:ext>
            </a:extLst>
          </p:cNvPr>
          <p:cNvSpPr txBox="1"/>
          <p:nvPr/>
        </p:nvSpPr>
        <p:spPr>
          <a:xfrm>
            <a:off x="0" y="3735758"/>
            <a:ext cx="4185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s-CR" sz="2400" b="1" dirty="0">
                <a:solidFill>
                  <a:srgbClr val="1F497D"/>
                </a:solidFill>
                <a:latin typeface="Geneva" panose="020B0503030404040204" pitchFamily="34" charset="0"/>
                <a:cs typeface="Gisha" panose="020B0502040204020203" pitchFamily="34" charset="-79"/>
              </a:rPr>
              <a:t>REDES LOCALES</a:t>
            </a:r>
            <a:endParaRPr lang="es-CR" sz="2133" dirty="0">
              <a:solidFill>
                <a:srgbClr val="1F497D"/>
              </a:solidFill>
              <a:latin typeface="Geneva" panose="020B0503030404040204" pitchFamily="34" charset="0"/>
              <a:cs typeface="Gisha" panose="020B0502040204020203" pitchFamily="34" charset="-79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xmlns="" id="{490133F8-9F29-45C6-93E5-30C96AE1802E}"/>
              </a:ext>
            </a:extLst>
          </p:cNvPr>
          <p:cNvSpPr txBox="1"/>
          <p:nvPr/>
        </p:nvSpPr>
        <p:spPr>
          <a:xfrm>
            <a:off x="7368554" y="3624637"/>
            <a:ext cx="458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09585"/>
            <a:r>
              <a:rPr lang="es-CR" sz="2400" b="1" dirty="0">
                <a:solidFill>
                  <a:srgbClr val="1F497D"/>
                </a:solidFill>
                <a:latin typeface="Geneva" panose="020B0503030404040204" pitchFamily="34" charset="0"/>
                <a:cs typeface="Gisha" panose="020B0502040204020203" pitchFamily="34" charset="-79"/>
              </a:rPr>
              <a:t>SECRETARÍA TÉCNICA</a:t>
            </a:r>
            <a:endParaRPr lang="es-CR" sz="2133" dirty="0">
              <a:solidFill>
                <a:srgbClr val="1F497D"/>
              </a:solidFill>
              <a:latin typeface="Geneva" panose="020B0503030404040204" pitchFamily="34" charset="0"/>
              <a:cs typeface="Gisha" panose="020B0502040204020203" pitchFamily="34" charset="-79"/>
            </a:endParaRPr>
          </a:p>
        </p:txBody>
      </p:sp>
      <p:sp>
        <p:nvSpPr>
          <p:cNvPr id="46" name="Oval 6">
            <a:extLst>
              <a:ext uri="{FF2B5EF4-FFF2-40B4-BE49-F238E27FC236}">
                <a16:creationId xmlns:a16="http://schemas.microsoft.com/office/drawing/2014/main" xmlns="" id="{86E32A75-CC89-4EB4-9042-9C5E6D117C7B}"/>
              </a:ext>
            </a:extLst>
          </p:cNvPr>
          <p:cNvSpPr/>
          <p:nvPr/>
        </p:nvSpPr>
        <p:spPr>
          <a:xfrm>
            <a:off x="10707553" y="5769091"/>
            <a:ext cx="1048009" cy="104229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xmlns="" id="{A796B721-A899-4E7D-B64D-D17794D98DDB}"/>
              </a:ext>
            </a:extLst>
          </p:cNvPr>
          <p:cNvSpPr txBox="1"/>
          <p:nvPr/>
        </p:nvSpPr>
        <p:spPr>
          <a:xfrm>
            <a:off x="8142331" y="1706459"/>
            <a:ext cx="3809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Órgano Técnico del Sistema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xmlns="" id="{E037133C-73E1-49C9-A356-0588917E76BD}"/>
              </a:ext>
            </a:extLst>
          </p:cNvPr>
          <p:cNvSpPr txBox="1"/>
          <p:nvPr/>
        </p:nvSpPr>
        <p:spPr>
          <a:xfrm>
            <a:off x="687043" y="1521793"/>
            <a:ext cx="3809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Órgano Político Superior del Sistema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xmlns="" id="{2CE54162-0460-41FA-B16B-B9FD07A9766B}"/>
              </a:ext>
            </a:extLst>
          </p:cNvPr>
          <p:cNvSpPr txBox="1"/>
          <p:nvPr/>
        </p:nvSpPr>
        <p:spPr>
          <a:xfrm>
            <a:off x="188055" y="4342599"/>
            <a:ext cx="3809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Espacios de coordinación interinstitucional e intersectorial y de la sociedad civil, para el desarrollo de políticas locales de prevención y atención de </a:t>
            </a:r>
            <a:r>
              <a:rPr lang="es-CR" sz="1600" dirty="0" err="1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VcM</a:t>
            </a:r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 y VI. 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xmlns="" id="{0FF197FE-8BD1-4FD3-A84F-BB22309C5F04}"/>
              </a:ext>
            </a:extLst>
          </p:cNvPr>
          <p:cNvSpPr txBox="1"/>
          <p:nvPr/>
        </p:nvSpPr>
        <p:spPr>
          <a:xfrm>
            <a:off x="8187938" y="4309379"/>
            <a:ext cx="3809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Unidad con competencia técnica para trabajar la </a:t>
            </a:r>
            <a:r>
              <a:rPr lang="es-CR" sz="1600" dirty="0" err="1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VcM</a:t>
            </a:r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 y la VI coordinada por el </a:t>
            </a:r>
            <a:r>
              <a:rPr lang="es-CR" sz="1600" dirty="0" err="1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Inamu</a:t>
            </a:r>
            <a:r>
              <a:rPr lang="es-CR" sz="1600" dirty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  <a:cs typeface="Gisha" panose="020B0502040204020203" pitchFamily="34" charset="-79"/>
              </a:rPr>
              <a:t>, encargada de proponer, estudiar, analizar y coordinar alternativas técnicas ante la Comisión de Seguimiento</a:t>
            </a:r>
            <a:r>
              <a:rPr lang="es-CR" sz="1600" dirty="0">
                <a:solidFill>
                  <a:srgbClr val="8064A2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530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dirty="0" smtClean="0"/>
              <a:t>Algunos retos de planificación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dirty="0" err="1" smtClean="0"/>
              <a:t>Evaluabilidad</a:t>
            </a:r>
            <a:r>
              <a:rPr lang="es-CR" dirty="0" smtClean="0"/>
              <a:t>: procesos versus resultados con metas medibles</a:t>
            </a:r>
          </a:p>
          <a:p>
            <a:r>
              <a:rPr lang="es-CR" dirty="0" smtClean="0"/>
              <a:t>De la planificación institucional a la planificación inter-institucional e intersectorial: más que sumatorias de actividades = metas compartidas</a:t>
            </a:r>
          </a:p>
          <a:p>
            <a:r>
              <a:rPr lang="es-CR" dirty="0" smtClean="0"/>
              <a:t>Acción concertada en el territorio</a:t>
            </a:r>
          </a:p>
          <a:p>
            <a:r>
              <a:rPr lang="es-CR" dirty="0" smtClean="0"/>
              <a:t>Vinculación con otros marcos de políticas nacionales (sector seguridad, sector social) y Plan Nacional de Desarrollo</a:t>
            </a:r>
          </a:p>
          <a:p>
            <a:endParaRPr lang="es-CR" dirty="0" smtClean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282264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R" sz="4800" b="1" dirty="0" smtClean="0"/>
              <a:t>Retos políticos</a:t>
            </a:r>
            <a:endParaRPr lang="es-CR" sz="4800" b="1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CR" dirty="0" smtClean="0"/>
              <a:t>Consultas mujeres en su diversidad</a:t>
            </a:r>
          </a:p>
          <a:p>
            <a:r>
              <a:rPr lang="es-CR" dirty="0" smtClean="0"/>
              <a:t>Informes de rendición de cuentas</a:t>
            </a:r>
          </a:p>
          <a:p>
            <a:r>
              <a:rPr lang="es-CR" dirty="0" smtClean="0"/>
              <a:t>Balances institucionales</a:t>
            </a:r>
          </a:p>
          <a:p>
            <a:r>
              <a:rPr lang="es-CR" dirty="0" smtClean="0"/>
              <a:t>CEDAW-MESECVI</a:t>
            </a:r>
          </a:p>
          <a:p>
            <a:r>
              <a:rPr lang="es-CR" dirty="0" smtClean="0"/>
              <a:t>ODS</a:t>
            </a:r>
          </a:p>
          <a:p>
            <a:pPr marL="0" indent="0">
              <a:buNone/>
            </a:pPr>
            <a:endParaRPr lang="es-CR" dirty="0" smtClean="0"/>
          </a:p>
          <a:p>
            <a:pPr marL="0" indent="0">
              <a:buNone/>
            </a:pPr>
            <a:r>
              <a:rPr lang="es-CR" dirty="0" smtClean="0"/>
              <a:t> </a:t>
            </a:r>
            <a:r>
              <a:rPr lang="es-CR" b="1" dirty="0" smtClean="0"/>
              <a:t>ANALISIS CONJUNTO DE CONTEXTO</a:t>
            </a:r>
          </a:p>
          <a:p>
            <a:pPr marL="0" indent="0">
              <a:buNone/>
            </a:pPr>
            <a:r>
              <a:rPr lang="es-CR" b="1" dirty="0" smtClean="0"/>
              <a:t>INSTITUCIONES Y SOCIEDAD CIVIL</a:t>
            </a:r>
            <a:endParaRPr lang="es-CR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75" y="1902230"/>
            <a:ext cx="3958832" cy="4573045"/>
          </a:xfrm>
          <a:prstGeom prst="rect">
            <a:avLst/>
          </a:prstGeom>
        </p:spPr>
      </p:pic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025747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"/>
            <a:ext cx="12192000" cy="400627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63948" y="3091993"/>
            <a:ext cx="1930396" cy="297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19533" y="3091993"/>
            <a:ext cx="1930396" cy="2971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00565" y="3091993"/>
            <a:ext cx="1930396" cy="2971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56150" y="3091993"/>
            <a:ext cx="1930396" cy="2971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583988" y="3258908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665020" y="3258908"/>
            <a:ext cx="914400" cy="9144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8720605" y="3258908"/>
            <a:ext cx="914400" cy="914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71946" y="3258908"/>
            <a:ext cx="914400" cy="9144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4583988" y="3439109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prstClr val="white"/>
                </a:solidFill>
                <a:latin typeface="FontAwesome" pitchFamily="2" charset="0"/>
              </a:rPr>
              <a:t></a:t>
            </a:r>
            <a:endParaRPr lang="en-US" sz="30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6665020" y="3439109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prstClr val="white"/>
                </a:solidFill>
                <a:latin typeface="FontAwesome" pitchFamily="2" charset="0"/>
              </a:rPr>
              <a:t></a:t>
            </a:r>
            <a:endParaRPr lang="en-US" sz="30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63948" y="4696477"/>
            <a:ext cx="19303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ESTRATÉGICO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AFDA4E84-7093-4DE3-9F3A-B130277CC20D}"/>
              </a:ext>
            </a:extLst>
          </p:cNvPr>
          <p:cNvSpPr txBox="1"/>
          <p:nvPr/>
        </p:nvSpPr>
        <p:spPr>
          <a:xfrm>
            <a:off x="0" y="76320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6000" b="1" dirty="0">
                <a:solidFill>
                  <a:prstClr val="white"/>
                </a:solidFill>
              </a:rPr>
              <a:t>	NIVELES DE PLANIFICACIÓN</a:t>
            </a:r>
          </a:p>
        </p:txBody>
      </p:sp>
      <p:sp>
        <p:nvSpPr>
          <p:cNvPr id="37" name="TextBox 26">
            <a:extLst>
              <a:ext uri="{FF2B5EF4-FFF2-40B4-BE49-F238E27FC236}">
                <a16:creationId xmlns:a16="http://schemas.microsoft.com/office/drawing/2014/main" xmlns="" id="{48469F6B-18C6-49E8-9490-838E7545A3E1}"/>
              </a:ext>
            </a:extLst>
          </p:cNvPr>
          <p:cNvSpPr txBox="1"/>
          <p:nvPr/>
        </p:nvSpPr>
        <p:spPr>
          <a:xfrm>
            <a:off x="4129106" y="4696477"/>
            <a:ext cx="19303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INSTITUCIONAL</a:t>
            </a:r>
          </a:p>
        </p:txBody>
      </p:sp>
      <p:sp>
        <p:nvSpPr>
          <p:cNvPr id="38" name="TextBox 26">
            <a:extLst>
              <a:ext uri="{FF2B5EF4-FFF2-40B4-BE49-F238E27FC236}">
                <a16:creationId xmlns:a16="http://schemas.microsoft.com/office/drawing/2014/main" xmlns="" id="{12F8E43B-C081-4E45-A450-D2EA3FE1087C}"/>
              </a:ext>
            </a:extLst>
          </p:cNvPr>
          <p:cNvSpPr txBox="1"/>
          <p:nvPr/>
        </p:nvSpPr>
        <p:spPr>
          <a:xfrm>
            <a:off x="6200565" y="4542589"/>
            <a:ext cx="193039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INTER - INSTITUCIONAL</a:t>
            </a:r>
          </a:p>
        </p:txBody>
      </p:sp>
      <p:sp>
        <p:nvSpPr>
          <p:cNvPr id="39" name="TextBox 26">
            <a:extLst>
              <a:ext uri="{FF2B5EF4-FFF2-40B4-BE49-F238E27FC236}">
                <a16:creationId xmlns:a16="http://schemas.microsoft.com/office/drawing/2014/main" xmlns="" id="{01F679ED-68F9-4959-8A5E-B8BF509DB527}"/>
              </a:ext>
            </a:extLst>
          </p:cNvPr>
          <p:cNvSpPr txBox="1"/>
          <p:nvPr/>
        </p:nvSpPr>
        <p:spPr>
          <a:xfrm>
            <a:off x="8272024" y="4542589"/>
            <a:ext cx="193039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LOCAL - REGIONAL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B2B95DFD-88F0-4220-8118-5D20EEC884AE}"/>
              </a:ext>
            </a:extLst>
          </p:cNvPr>
          <p:cNvSpPr/>
          <p:nvPr/>
        </p:nvSpPr>
        <p:spPr>
          <a:xfrm>
            <a:off x="218114" y="6165908"/>
            <a:ext cx="11727809" cy="503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40" name="TextBox 513">
            <a:extLst>
              <a:ext uri="{FF2B5EF4-FFF2-40B4-BE49-F238E27FC236}">
                <a16:creationId xmlns:a16="http://schemas.microsoft.com/office/drawing/2014/main" xmlns="" id="{A9F2FD4B-B3CC-4A8F-985C-F3354F99DA14}"/>
              </a:ext>
            </a:extLst>
          </p:cNvPr>
          <p:cNvSpPr txBox="1"/>
          <p:nvPr/>
        </p:nvSpPr>
        <p:spPr>
          <a:xfrm>
            <a:off x="8839381" y="3439109"/>
            <a:ext cx="676848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prstClr val="white"/>
                </a:solidFill>
                <a:latin typeface="FontAwesome" pitchFamily="2" charset="0"/>
              </a:rPr>
              <a:t></a:t>
            </a:r>
            <a:endParaRPr lang="en-US" sz="30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41" name="TextBox 341">
            <a:extLst>
              <a:ext uri="{FF2B5EF4-FFF2-40B4-BE49-F238E27FC236}">
                <a16:creationId xmlns:a16="http://schemas.microsoft.com/office/drawing/2014/main" xmlns="" id="{B814460C-F615-466C-82FB-6C20878B8AF4}"/>
              </a:ext>
            </a:extLst>
          </p:cNvPr>
          <p:cNvSpPr txBox="1"/>
          <p:nvPr/>
        </p:nvSpPr>
        <p:spPr>
          <a:xfrm flipH="1">
            <a:off x="2633826" y="3462179"/>
            <a:ext cx="810575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prstClr val="white"/>
                </a:solidFill>
                <a:latin typeface="FontAwesome" pitchFamily="2" charset="0"/>
              </a:rPr>
              <a:t></a:t>
            </a:r>
            <a:endParaRPr lang="en-US" sz="2200" dirty="0">
              <a:solidFill>
                <a:prstClr val="white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9378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3" grpId="0" animBg="1"/>
      <p:bldP spid="15" grpId="0" animBg="1"/>
      <p:bldP spid="16" grpId="0" animBg="1"/>
      <p:bldP spid="21" grpId="0" animBg="1"/>
      <p:bldP spid="23" grpId="0"/>
      <p:bldP spid="25" grpId="0"/>
      <p:bldP spid="27" grpId="0"/>
      <p:bldP spid="37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/>
              <a:t>¿Dónde están los nudos críticos para </a:t>
            </a:r>
            <a:br>
              <a:rPr lang="es-CR" b="1" dirty="0"/>
            </a:br>
            <a:r>
              <a:rPr lang="es-CR" b="1" dirty="0"/>
              <a:t>erradicar la VcM?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CR" sz="4400" dirty="0"/>
              <a:t>Desigualdad. Pobreza y la </a:t>
            </a:r>
            <a:r>
              <a:rPr lang="es-CR" sz="4400" dirty="0" smtClean="0"/>
              <a:t>exclusión = base material que perpetúa la </a:t>
            </a:r>
            <a:r>
              <a:rPr lang="es-CR" sz="4400" dirty="0" err="1" smtClean="0"/>
              <a:t>VcM</a:t>
            </a:r>
            <a:r>
              <a:rPr lang="es-CR" sz="4400" dirty="0" smtClean="0"/>
              <a:t>  </a:t>
            </a:r>
            <a:endParaRPr lang="es-CR" sz="4400" dirty="0"/>
          </a:p>
          <a:p>
            <a:r>
              <a:rPr lang="es-CR" sz="4400" dirty="0"/>
              <a:t>Inseguridad </a:t>
            </a:r>
            <a:r>
              <a:rPr lang="es-CR" sz="4400" dirty="0" smtClean="0"/>
              <a:t>e impunidad: </a:t>
            </a:r>
            <a:r>
              <a:rPr lang="es-CR" sz="4400" i="1" dirty="0" smtClean="0"/>
              <a:t>pedagogía de la crueldad</a:t>
            </a:r>
            <a:r>
              <a:rPr lang="es-CR" sz="4400" dirty="0" smtClean="0"/>
              <a:t> y naturalización de la violencia (</a:t>
            </a:r>
            <a:r>
              <a:rPr lang="es-CR" sz="4400" dirty="0" err="1" smtClean="0"/>
              <a:t>Segato</a:t>
            </a:r>
            <a:r>
              <a:rPr lang="es-CR" sz="4400" dirty="0" smtClean="0"/>
              <a:t>) </a:t>
            </a:r>
          </a:p>
          <a:p>
            <a:r>
              <a:rPr lang="es-CR" sz="4400" dirty="0" smtClean="0"/>
              <a:t>Violencia institucional versus excelencia de los servicios y debida diligencia: impedir la re-privatización de la </a:t>
            </a:r>
            <a:r>
              <a:rPr lang="es-CR" sz="4400" dirty="0" err="1" smtClean="0"/>
              <a:t>VcM</a:t>
            </a:r>
            <a:endParaRPr lang="es-CR" sz="4400" dirty="0"/>
          </a:p>
          <a:p>
            <a:r>
              <a:rPr lang="es-CR" sz="4400" dirty="0" smtClean="0"/>
              <a:t>Violencia simbólica, violencia mediática.</a:t>
            </a:r>
            <a:endParaRPr lang="es-CR" sz="4400" dirty="0"/>
          </a:p>
        </p:txBody>
      </p:sp>
    </p:spTree>
    <p:extLst>
      <p:ext uri="{BB962C8B-B14F-4D97-AF65-F5344CB8AC3E}">
        <p14:creationId xmlns:p14="http://schemas.microsoft.com/office/powerpoint/2010/main" val="900423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/>
              <a:t>¿Dónde están los nudos críticos para </a:t>
            </a:r>
            <a:br>
              <a:rPr lang="es-CR" b="1" dirty="0"/>
            </a:br>
            <a:r>
              <a:rPr lang="es-CR" b="1" dirty="0"/>
              <a:t>erradicar la </a:t>
            </a:r>
            <a:r>
              <a:rPr lang="es-CR" b="1" dirty="0" err="1"/>
              <a:t>VcM</a:t>
            </a:r>
            <a:r>
              <a:rPr lang="es-CR" b="1" dirty="0"/>
              <a:t>?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CR" sz="3200" dirty="0" err="1" smtClean="0"/>
              <a:t>Enfasis</a:t>
            </a:r>
            <a:r>
              <a:rPr lang="es-CR" sz="3200" dirty="0" smtClean="0"/>
              <a:t> en </a:t>
            </a:r>
            <a:r>
              <a:rPr lang="es-CR" sz="3200" dirty="0"/>
              <a:t>l</a:t>
            </a:r>
            <a:r>
              <a:rPr lang="es-CR" sz="3200" dirty="0" smtClean="0"/>
              <a:t>a prevención primaria y las acciones de promoción </a:t>
            </a:r>
          </a:p>
          <a:p>
            <a:r>
              <a:rPr lang="es-CR" sz="3200" dirty="0" smtClean="0"/>
              <a:t>Incorporación de otros actores – no “tradicionales”</a:t>
            </a:r>
          </a:p>
          <a:p>
            <a:r>
              <a:rPr lang="es-CR" sz="3200" dirty="0" smtClean="0"/>
              <a:t>Cultura </a:t>
            </a:r>
            <a:r>
              <a:rPr lang="es-CR" sz="3200" dirty="0"/>
              <a:t>machista: </a:t>
            </a:r>
            <a:endParaRPr lang="es-CR" sz="3200" dirty="0" smtClean="0"/>
          </a:p>
          <a:p>
            <a:pPr marL="0" indent="0">
              <a:buNone/>
            </a:pPr>
            <a:r>
              <a:rPr lang="es-CR" sz="3200" dirty="0" smtClean="0"/>
              <a:t>	erradicar la </a:t>
            </a:r>
            <a:r>
              <a:rPr lang="es-CR" sz="3200" dirty="0" err="1" smtClean="0"/>
              <a:t>VcM</a:t>
            </a:r>
            <a:r>
              <a:rPr lang="es-CR" sz="3200" dirty="0" smtClean="0"/>
              <a:t> no </a:t>
            </a:r>
            <a:r>
              <a:rPr lang="es-CR" sz="3200" i="1" dirty="0" smtClean="0"/>
              <a:t>“administrarla</a:t>
            </a:r>
            <a:r>
              <a:rPr lang="es-CR" sz="3200" dirty="0" smtClean="0"/>
              <a:t>”</a:t>
            </a:r>
            <a:r>
              <a:rPr lang="es-CR" sz="3200" dirty="0"/>
              <a:t>	</a:t>
            </a:r>
            <a:endParaRPr lang="es-CR" sz="3200" dirty="0" smtClean="0"/>
          </a:p>
          <a:p>
            <a:pPr marL="0" indent="0">
              <a:buNone/>
            </a:pPr>
            <a:r>
              <a:rPr lang="es-CR" sz="3200" dirty="0" smtClean="0"/>
              <a:t>	naturaleza contracultural de la 	política</a:t>
            </a:r>
          </a:p>
          <a:p>
            <a:pPr marL="0" indent="0">
              <a:buNone/>
            </a:pPr>
            <a:r>
              <a:rPr lang="es-CR" sz="3200" dirty="0"/>
              <a:t>	</a:t>
            </a:r>
            <a:r>
              <a:rPr lang="es-CR" sz="3200" dirty="0" smtClean="0"/>
              <a:t>discursos </a:t>
            </a:r>
            <a:r>
              <a:rPr lang="es-CR" sz="3200" dirty="0" err="1" smtClean="0"/>
              <a:t>posmachistas</a:t>
            </a:r>
            <a:endParaRPr lang="es-CR" sz="3200" dirty="0" smtClean="0"/>
          </a:p>
          <a:p>
            <a:pPr marL="0" indent="0">
              <a:buNone/>
            </a:pPr>
            <a:r>
              <a:rPr lang="es-CR" sz="3200" dirty="0"/>
              <a:t>	</a:t>
            </a:r>
            <a:r>
              <a:rPr lang="es-CR" sz="3200" dirty="0" smtClean="0"/>
              <a:t>comunicación,  educación y 	organización ciudadana </a:t>
            </a:r>
          </a:p>
          <a:p>
            <a:pPr marL="0" indent="0">
              <a:buNone/>
            </a:pPr>
            <a:r>
              <a:rPr lang="es-CR" dirty="0"/>
              <a:t>	</a:t>
            </a:r>
          </a:p>
          <a:p>
            <a:endParaRPr lang="es-C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983" y="2057400"/>
            <a:ext cx="4453846" cy="439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4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Marcador de contenido 2">
            <a:extLst>
              <a:ext uri="{FF2B5EF4-FFF2-40B4-BE49-F238E27FC236}">
                <a16:creationId xmlns="" xmlns:a16="http://schemas.microsoft.com/office/drawing/2014/main" id="{33E656B1-2F5A-48E6-8220-47ED746C555B}"/>
              </a:ext>
            </a:extLst>
          </p:cNvPr>
          <p:cNvSpPr txBox="1">
            <a:spLocks/>
          </p:cNvSpPr>
          <p:nvPr/>
        </p:nvSpPr>
        <p:spPr>
          <a:xfrm>
            <a:off x="575874" y="1855637"/>
            <a:ext cx="6586657" cy="4081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rgbClr val="1F497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s-CR" sz="2667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Promover una </a:t>
            </a:r>
            <a:r>
              <a:rPr lang="es-CR" sz="2667" u="sng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cultura no machista</a:t>
            </a:r>
            <a:r>
              <a:rPr lang="es-CR" sz="2667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, la ruptura de los </a:t>
            </a:r>
            <a:r>
              <a:rPr lang="es-CR" sz="2667" u="sng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ciclos de transmisión social e intergeneracional de la violencia</a:t>
            </a:r>
            <a:r>
              <a:rPr lang="es-CR" sz="2667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 contra las mujeres, la </a:t>
            </a:r>
            <a:r>
              <a:rPr lang="es-CR" sz="2667" u="sng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no impunidad y la debida diligencia</a:t>
            </a:r>
            <a:r>
              <a:rPr lang="es-CR" sz="2667" dirty="0">
                <a:solidFill>
                  <a:schemeClr val="bg1">
                    <a:lumMod val="50000"/>
                  </a:schemeClr>
                </a:solidFill>
                <a:cs typeface="Gisha" panose="020B0502040204020203" pitchFamily="34" charset="-79"/>
              </a:rPr>
              <a:t> en la respuesta del Estado Costarricense para el avance en la erradicación de esta violencia y como condicionantes para el pleno desarrollo humano de las mujeres y la sociedad. </a:t>
            </a:r>
          </a:p>
          <a:p>
            <a:endParaRPr lang="es-CR" sz="2667" dirty="0">
              <a:solidFill>
                <a:schemeClr val="bg1">
                  <a:lumMod val="50000"/>
                </a:schemeClr>
              </a:solidFill>
              <a:cs typeface="Gisha" panose="020B0502040204020203" pitchFamily="34" charset="-79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="" xmlns:a16="http://schemas.microsoft.com/office/drawing/2014/main" id="{B56879A9-5700-4716-B381-3C25881C6C8B}"/>
              </a:ext>
            </a:extLst>
          </p:cNvPr>
          <p:cNvSpPr txBox="1"/>
          <p:nvPr/>
        </p:nvSpPr>
        <p:spPr>
          <a:xfrm>
            <a:off x="1" y="255018"/>
            <a:ext cx="12201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s-CR" sz="4000" b="1" dirty="0">
                <a:solidFill>
                  <a:srgbClr val="0070C0"/>
                </a:solidFill>
                <a:cs typeface="Gisha" panose="020B0502040204020203" pitchFamily="34" charset="-79"/>
              </a:rPr>
              <a:t>PROPÓSITO DE LA 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</a:rPr>
              <a:t>POLÍTICA</a:t>
            </a:r>
            <a:endParaRPr lang="es-CR" sz="4000" b="1" dirty="0">
              <a:solidFill>
                <a:srgbClr val="0070C0"/>
              </a:solidFill>
              <a:cs typeface="Gisha" panose="020B0502040204020203" pitchFamily="34" charset="-79"/>
            </a:endParaRPr>
          </a:p>
        </p:txBody>
      </p:sp>
      <p:grpSp>
        <p:nvGrpSpPr>
          <p:cNvPr id="18" name="Group 33">
            <a:extLst>
              <a:ext uri="{FF2B5EF4-FFF2-40B4-BE49-F238E27FC236}">
                <a16:creationId xmlns="" xmlns:a16="http://schemas.microsoft.com/office/drawing/2014/main" id="{B8DDE359-9A5B-42F3-94BE-C251218C85E2}"/>
              </a:ext>
            </a:extLst>
          </p:cNvPr>
          <p:cNvGrpSpPr/>
          <p:nvPr/>
        </p:nvGrpSpPr>
        <p:grpSpPr>
          <a:xfrm>
            <a:off x="8326315" y="1675863"/>
            <a:ext cx="2575341" cy="2391211"/>
            <a:chOff x="2232025" y="3494088"/>
            <a:chExt cx="3308350" cy="3071812"/>
          </a:xfrm>
        </p:grpSpPr>
        <p:sp>
          <p:nvSpPr>
            <p:cNvPr id="19" name="Freeform 1">
              <a:extLst>
                <a:ext uri="{FF2B5EF4-FFF2-40B4-BE49-F238E27FC236}">
                  <a16:creationId xmlns="" xmlns:a16="http://schemas.microsoft.com/office/drawing/2014/main" id="{346162B3-808B-490B-8CAA-6AC663C65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200" y="4033838"/>
              <a:ext cx="1068388" cy="1990725"/>
            </a:xfrm>
            <a:custGeom>
              <a:avLst/>
              <a:gdLst/>
              <a:ahLst/>
              <a:cxnLst>
                <a:cxn ang="0">
                  <a:pos x="2718" y="3218"/>
                </a:cxn>
                <a:cxn ang="0">
                  <a:pos x="2718" y="3218"/>
                </a:cxn>
                <a:cxn ang="0">
                  <a:pos x="437" y="31"/>
                </a:cxn>
                <a:cxn ang="0">
                  <a:pos x="0" y="0"/>
                </a:cxn>
                <a:cxn ang="0">
                  <a:pos x="0" y="5530"/>
                </a:cxn>
                <a:cxn ang="0">
                  <a:pos x="2718" y="3218"/>
                </a:cxn>
              </a:cxnLst>
              <a:rect l="0" t="0" r="r" b="b"/>
              <a:pathLst>
                <a:path w="2969" h="5531">
                  <a:moveTo>
                    <a:pt x="2718" y="3218"/>
                  </a:moveTo>
                  <a:lnTo>
                    <a:pt x="2718" y="3218"/>
                  </a:lnTo>
                  <a:cubicBezTo>
                    <a:pt x="2968" y="1688"/>
                    <a:pt x="1937" y="281"/>
                    <a:pt x="437" y="31"/>
                  </a:cubicBezTo>
                  <a:cubicBezTo>
                    <a:pt x="281" y="0"/>
                    <a:pt x="156" y="0"/>
                    <a:pt x="0" y="0"/>
                  </a:cubicBezTo>
                  <a:cubicBezTo>
                    <a:pt x="0" y="5530"/>
                    <a:pt x="0" y="5530"/>
                    <a:pt x="0" y="5530"/>
                  </a:cubicBezTo>
                  <a:cubicBezTo>
                    <a:pt x="1343" y="5530"/>
                    <a:pt x="2499" y="4561"/>
                    <a:pt x="2718" y="3218"/>
                  </a:cubicBezTo>
                </a:path>
              </a:pathLst>
            </a:custGeom>
            <a:solidFill>
              <a:srgbClr val="C4282C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accent4"/>
                </a:solidFill>
              </a:endParaRPr>
            </a:p>
          </p:txBody>
        </p:sp>
        <p:sp>
          <p:nvSpPr>
            <p:cNvPr id="20" name="Freeform 2">
              <a:extLst>
                <a:ext uri="{FF2B5EF4-FFF2-40B4-BE49-F238E27FC236}">
                  <a16:creationId xmlns="" xmlns:a16="http://schemas.microsoft.com/office/drawing/2014/main" id="{9657A32F-6228-43F3-96B5-C1B0E3DF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7813" y="4033838"/>
              <a:ext cx="1068387" cy="1990725"/>
            </a:xfrm>
            <a:custGeom>
              <a:avLst/>
              <a:gdLst/>
              <a:ahLst/>
              <a:cxnLst>
                <a:cxn ang="0">
                  <a:pos x="250" y="2313"/>
                </a:cxn>
                <a:cxn ang="0">
                  <a:pos x="250" y="2313"/>
                </a:cxn>
                <a:cxn ang="0">
                  <a:pos x="2531" y="5499"/>
                </a:cxn>
                <a:cxn ang="0">
                  <a:pos x="2968" y="5530"/>
                </a:cxn>
                <a:cxn ang="0">
                  <a:pos x="2968" y="0"/>
                </a:cxn>
                <a:cxn ang="0">
                  <a:pos x="250" y="2313"/>
                </a:cxn>
              </a:cxnLst>
              <a:rect l="0" t="0" r="r" b="b"/>
              <a:pathLst>
                <a:path w="2969" h="5531">
                  <a:moveTo>
                    <a:pt x="250" y="2313"/>
                  </a:moveTo>
                  <a:lnTo>
                    <a:pt x="250" y="2313"/>
                  </a:lnTo>
                  <a:cubicBezTo>
                    <a:pt x="0" y="3812"/>
                    <a:pt x="1000" y="5249"/>
                    <a:pt x="2531" y="5499"/>
                  </a:cubicBezTo>
                  <a:cubicBezTo>
                    <a:pt x="2656" y="5499"/>
                    <a:pt x="2812" y="5530"/>
                    <a:pt x="2968" y="5530"/>
                  </a:cubicBezTo>
                  <a:cubicBezTo>
                    <a:pt x="2968" y="0"/>
                    <a:pt x="2968" y="0"/>
                    <a:pt x="2968" y="0"/>
                  </a:cubicBezTo>
                  <a:cubicBezTo>
                    <a:pt x="1625" y="0"/>
                    <a:pt x="468" y="969"/>
                    <a:pt x="250" y="2313"/>
                  </a:cubicBezTo>
                </a:path>
              </a:pathLst>
            </a:custGeom>
            <a:solidFill>
              <a:srgbClr val="E04931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accent4"/>
                </a:solidFill>
              </a:endParaRPr>
            </a:p>
          </p:txBody>
        </p:sp>
        <p:sp>
          <p:nvSpPr>
            <p:cNvPr id="21" name="Freeform 3">
              <a:extLst>
                <a:ext uri="{FF2B5EF4-FFF2-40B4-BE49-F238E27FC236}">
                  <a16:creationId xmlns="" xmlns:a16="http://schemas.microsoft.com/office/drawing/2014/main" id="{86E4C323-3D00-4C4F-9BC9-0FA5184BB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025" y="3494088"/>
              <a:ext cx="1654175" cy="3071812"/>
            </a:xfrm>
            <a:custGeom>
              <a:avLst/>
              <a:gdLst/>
              <a:ahLst/>
              <a:cxnLst>
                <a:cxn ang="0">
                  <a:pos x="4063" y="7530"/>
                </a:cxn>
                <a:cxn ang="0">
                  <a:pos x="4063" y="7530"/>
                </a:cxn>
                <a:cxn ang="0">
                  <a:pos x="1313" y="3719"/>
                </a:cxn>
                <a:cxn ang="0">
                  <a:pos x="4594" y="938"/>
                </a:cxn>
                <a:cxn ang="0">
                  <a:pos x="4594" y="0"/>
                </a:cxn>
                <a:cxn ang="0">
                  <a:pos x="376" y="3563"/>
                </a:cxn>
                <a:cxn ang="0">
                  <a:pos x="3907" y="8468"/>
                </a:cxn>
                <a:cxn ang="0">
                  <a:pos x="4594" y="8530"/>
                </a:cxn>
                <a:cxn ang="0">
                  <a:pos x="4594" y="7593"/>
                </a:cxn>
                <a:cxn ang="0">
                  <a:pos x="4063" y="7530"/>
                </a:cxn>
              </a:cxnLst>
              <a:rect l="0" t="0" r="r" b="b"/>
              <a:pathLst>
                <a:path w="4595" h="8531">
                  <a:moveTo>
                    <a:pt x="4063" y="7530"/>
                  </a:moveTo>
                  <a:lnTo>
                    <a:pt x="4063" y="7530"/>
                  </a:lnTo>
                  <a:cubicBezTo>
                    <a:pt x="2251" y="7249"/>
                    <a:pt x="1001" y="5530"/>
                    <a:pt x="1313" y="3719"/>
                  </a:cubicBezTo>
                  <a:cubicBezTo>
                    <a:pt x="1563" y="2094"/>
                    <a:pt x="3001" y="938"/>
                    <a:pt x="4594" y="938"/>
                  </a:cubicBezTo>
                  <a:cubicBezTo>
                    <a:pt x="4594" y="0"/>
                    <a:pt x="4594" y="0"/>
                    <a:pt x="4594" y="0"/>
                  </a:cubicBezTo>
                  <a:cubicBezTo>
                    <a:pt x="2532" y="0"/>
                    <a:pt x="719" y="1469"/>
                    <a:pt x="376" y="3563"/>
                  </a:cubicBezTo>
                  <a:cubicBezTo>
                    <a:pt x="0" y="5874"/>
                    <a:pt x="1594" y="8093"/>
                    <a:pt x="3907" y="8468"/>
                  </a:cubicBezTo>
                  <a:cubicBezTo>
                    <a:pt x="4126" y="8499"/>
                    <a:pt x="4376" y="8530"/>
                    <a:pt x="4594" y="8530"/>
                  </a:cubicBezTo>
                  <a:cubicBezTo>
                    <a:pt x="4594" y="7593"/>
                    <a:pt x="4594" y="7593"/>
                    <a:pt x="4594" y="7593"/>
                  </a:cubicBezTo>
                  <a:cubicBezTo>
                    <a:pt x="4407" y="7593"/>
                    <a:pt x="4219" y="7562"/>
                    <a:pt x="4063" y="7530"/>
                  </a:cubicBezTo>
                </a:path>
              </a:pathLst>
            </a:custGeom>
            <a:solidFill>
              <a:srgbClr val="E04931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accent4"/>
                </a:solidFill>
              </a:endParaRPr>
            </a:p>
          </p:txBody>
        </p:sp>
        <p:sp>
          <p:nvSpPr>
            <p:cNvPr id="22" name="Freeform 4">
              <a:extLst>
                <a:ext uri="{FF2B5EF4-FFF2-40B4-BE49-F238E27FC236}">
                  <a16:creationId xmlns="" xmlns:a16="http://schemas.microsoft.com/office/drawing/2014/main" id="{416A10C3-47D5-4ED4-980F-EE53E737A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200" y="3494088"/>
              <a:ext cx="1654175" cy="3071812"/>
            </a:xfrm>
            <a:custGeom>
              <a:avLst/>
              <a:gdLst/>
              <a:ahLst/>
              <a:cxnLst>
                <a:cxn ang="0">
                  <a:pos x="687" y="31"/>
                </a:cxn>
                <a:cxn ang="0">
                  <a:pos x="687" y="31"/>
                </a:cxn>
                <a:cxn ang="0">
                  <a:pos x="0" y="0"/>
                </a:cxn>
                <a:cxn ang="0">
                  <a:pos x="0" y="938"/>
                </a:cxn>
                <a:cxn ang="0">
                  <a:pos x="531" y="969"/>
                </a:cxn>
                <a:cxn ang="0">
                  <a:pos x="3281" y="4780"/>
                </a:cxn>
                <a:cxn ang="0">
                  <a:pos x="0" y="7593"/>
                </a:cxn>
                <a:cxn ang="0">
                  <a:pos x="0" y="8530"/>
                </a:cxn>
                <a:cxn ang="0">
                  <a:pos x="4218" y="4937"/>
                </a:cxn>
                <a:cxn ang="0">
                  <a:pos x="687" y="31"/>
                </a:cxn>
              </a:cxnLst>
              <a:rect l="0" t="0" r="r" b="b"/>
              <a:pathLst>
                <a:path w="4594" h="8531">
                  <a:moveTo>
                    <a:pt x="687" y="31"/>
                  </a:moveTo>
                  <a:lnTo>
                    <a:pt x="687" y="31"/>
                  </a:lnTo>
                  <a:cubicBezTo>
                    <a:pt x="468" y="0"/>
                    <a:pt x="218" y="0"/>
                    <a:pt x="0" y="0"/>
                  </a:cubicBezTo>
                  <a:cubicBezTo>
                    <a:pt x="0" y="938"/>
                    <a:pt x="0" y="938"/>
                    <a:pt x="0" y="938"/>
                  </a:cubicBezTo>
                  <a:cubicBezTo>
                    <a:pt x="187" y="938"/>
                    <a:pt x="343" y="938"/>
                    <a:pt x="531" y="969"/>
                  </a:cubicBezTo>
                  <a:cubicBezTo>
                    <a:pt x="2343" y="1281"/>
                    <a:pt x="3562" y="3000"/>
                    <a:pt x="3281" y="4780"/>
                  </a:cubicBezTo>
                  <a:cubicBezTo>
                    <a:pt x="2999" y="6437"/>
                    <a:pt x="1593" y="7593"/>
                    <a:pt x="0" y="7593"/>
                  </a:cubicBezTo>
                  <a:cubicBezTo>
                    <a:pt x="0" y="8530"/>
                    <a:pt x="0" y="8530"/>
                    <a:pt x="0" y="8530"/>
                  </a:cubicBezTo>
                  <a:cubicBezTo>
                    <a:pt x="2062" y="8530"/>
                    <a:pt x="3874" y="7030"/>
                    <a:pt x="4218" y="4937"/>
                  </a:cubicBezTo>
                  <a:cubicBezTo>
                    <a:pt x="4593" y="2625"/>
                    <a:pt x="2999" y="438"/>
                    <a:pt x="687" y="31"/>
                  </a:cubicBezTo>
                </a:path>
              </a:pathLst>
            </a:custGeom>
            <a:solidFill>
              <a:srgbClr val="C4282C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accent4"/>
                </a:solidFill>
              </a:endParaRPr>
            </a:p>
          </p:txBody>
        </p:sp>
      </p:grpSp>
      <p:sp>
        <p:nvSpPr>
          <p:cNvPr id="23" name="Action Button: Forward or Next 38">
            <a:hlinkClick r:id="" action="ppaction://hlinkshowjump?jump=nextslide" highlightClick="1"/>
            <a:extLst>
              <a:ext uri="{FF2B5EF4-FFF2-40B4-BE49-F238E27FC236}">
                <a16:creationId xmlns="" xmlns:a16="http://schemas.microsoft.com/office/drawing/2014/main" id="{4D83FB92-B94B-4945-BC5F-AE80B3FAFBE2}"/>
              </a:ext>
            </a:extLst>
          </p:cNvPr>
          <p:cNvSpPr/>
          <p:nvPr/>
        </p:nvSpPr>
        <p:spPr>
          <a:xfrm>
            <a:off x="8460436" y="1675863"/>
            <a:ext cx="2409243" cy="2409243"/>
          </a:xfrm>
          <a:prstGeom prst="actionButtonForwardNex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95000"/>
                <a:satMod val="105000"/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4"/>
              </a:solidFill>
            </a:endParaRPr>
          </a:p>
        </p:txBody>
      </p:sp>
      <p:sp>
        <p:nvSpPr>
          <p:cNvPr id="24" name="TextBox 40">
            <a:extLst>
              <a:ext uri="{FF2B5EF4-FFF2-40B4-BE49-F238E27FC236}">
                <a16:creationId xmlns="" xmlns:a16="http://schemas.microsoft.com/office/drawing/2014/main" id="{42C801EC-CA8D-4F8D-B806-D400D9F96E98}"/>
              </a:ext>
            </a:extLst>
          </p:cNvPr>
          <p:cNvSpPr txBox="1"/>
          <p:nvPr/>
        </p:nvSpPr>
        <p:spPr>
          <a:xfrm>
            <a:off x="8799102" y="2605041"/>
            <a:ext cx="16499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spc="267" dirty="0">
                <a:solidFill>
                  <a:schemeClr val="accent4"/>
                </a:solidFill>
                <a:latin typeface="Trebuchet MS"/>
              </a:rPr>
              <a:t>PUSH</a:t>
            </a:r>
            <a:endParaRPr lang="en-US" sz="2667" b="1" spc="267" dirty="0">
              <a:solidFill>
                <a:schemeClr val="accent4"/>
              </a:solidFill>
            </a:endParaRPr>
          </a:p>
        </p:txBody>
      </p:sp>
      <p:grpSp>
        <p:nvGrpSpPr>
          <p:cNvPr id="25" name="Group 1">
            <a:extLst>
              <a:ext uri="{FF2B5EF4-FFF2-40B4-BE49-F238E27FC236}">
                <a16:creationId xmlns="" xmlns:a16="http://schemas.microsoft.com/office/drawing/2014/main" id="{0D15CAF6-E377-41D1-A041-4C9B164C1322}"/>
              </a:ext>
            </a:extLst>
          </p:cNvPr>
          <p:cNvGrpSpPr>
            <a:grpSpLocks/>
          </p:cNvGrpSpPr>
          <p:nvPr/>
        </p:nvGrpSpPr>
        <p:grpSpPr bwMode="auto">
          <a:xfrm>
            <a:off x="8928517" y="2655843"/>
            <a:ext cx="1769939" cy="5421011"/>
            <a:chOff x="1580" y="510"/>
            <a:chExt cx="1735" cy="5314"/>
          </a:xfrm>
        </p:grpSpPr>
        <p:sp>
          <p:nvSpPr>
            <p:cNvPr id="26" name="Freeform 2">
              <a:extLst>
                <a:ext uri="{FF2B5EF4-FFF2-40B4-BE49-F238E27FC236}">
                  <a16:creationId xmlns="" xmlns:a16="http://schemas.microsoft.com/office/drawing/2014/main" id="{CA2670EF-D0F3-4B51-BF65-07783BF73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" y="2828"/>
              <a:ext cx="963" cy="2990"/>
            </a:xfrm>
            <a:custGeom>
              <a:avLst/>
              <a:gdLst/>
              <a:ahLst/>
              <a:cxnLst>
                <a:cxn ang="0">
                  <a:pos x="4249" y="13187"/>
                </a:cxn>
                <a:cxn ang="0">
                  <a:pos x="4249" y="13187"/>
                </a:cxn>
                <a:cxn ang="0">
                  <a:pos x="4249" y="938"/>
                </a:cxn>
                <a:cxn ang="0">
                  <a:pos x="3093" y="0"/>
                </a:cxn>
                <a:cxn ang="0">
                  <a:pos x="1187" y="0"/>
                </a:cxn>
                <a:cxn ang="0">
                  <a:pos x="0" y="938"/>
                </a:cxn>
                <a:cxn ang="0">
                  <a:pos x="0" y="13187"/>
                </a:cxn>
                <a:cxn ang="0">
                  <a:pos x="4249" y="13187"/>
                </a:cxn>
              </a:cxnLst>
              <a:rect l="0" t="0" r="r" b="b"/>
              <a:pathLst>
                <a:path w="4250" h="13188">
                  <a:moveTo>
                    <a:pt x="4249" y="13187"/>
                  </a:moveTo>
                  <a:lnTo>
                    <a:pt x="4249" y="13187"/>
                  </a:lnTo>
                  <a:cubicBezTo>
                    <a:pt x="4249" y="938"/>
                    <a:pt x="4249" y="938"/>
                    <a:pt x="4249" y="938"/>
                  </a:cubicBezTo>
                  <a:cubicBezTo>
                    <a:pt x="4249" y="438"/>
                    <a:pt x="3718" y="0"/>
                    <a:pt x="3093" y="0"/>
                  </a:cubicBezTo>
                  <a:cubicBezTo>
                    <a:pt x="1187" y="0"/>
                    <a:pt x="1187" y="0"/>
                    <a:pt x="1187" y="0"/>
                  </a:cubicBezTo>
                  <a:cubicBezTo>
                    <a:pt x="531" y="0"/>
                    <a:pt x="0" y="438"/>
                    <a:pt x="0" y="938"/>
                  </a:cubicBezTo>
                  <a:cubicBezTo>
                    <a:pt x="0" y="13187"/>
                    <a:pt x="0" y="13187"/>
                    <a:pt x="0" y="13187"/>
                  </a:cubicBezTo>
                  <a:lnTo>
                    <a:pt x="4249" y="13187"/>
                  </a:lnTo>
                </a:path>
              </a:pathLst>
            </a:custGeom>
            <a:solidFill>
              <a:srgbClr val="FAD4B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3">
              <a:extLst>
                <a:ext uri="{FF2B5EF4-FFF2-40B4-BE49-F238E27FC236}">
                  <a16:creationId xmlns="" xmlns:a16="http://schemas.microsoft.com/office/drawing/2014/main" id="{79592863-2DB0-4CF5-8857-D53CC6BDA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3543"/>
              <a:ext cx="1161" cy="2281"/>
            </a:xfrm>
            <a:custGeom>
              <a:avLst/>
              <a:gdLst/>
              <a:ahLst/>
              <a:cxnLst>
                <a:cxn ang="0">
                  <a:pos x="5124" y="10062"/>
                </a:cxn>
                <a:cxn ang="0">
                  <a:pos x="0" y="10062"/>
                </a:cxn>
                <a:cxn ang="0">
                  <a:pos x="0" y="0"/>
                </a:cxn>
                <a:cxn ang="0">
                  <a:pos x="5124" y="0"/>
                </a:cxn>
                <a:cxn ang="0">
                  <a:pos x="5124" y="10062"/>
                </a:cxn>
              </a:cxnLst>
              <a:rect l="0" t="0" r="r" b="b"/>
              <a:pathLst>
                <a:path w="5125" h="10063">
                  <a:moveTo>
                    <a:pt x="5124" y="10062"/>
                  </a:moveTo>
                  <a:lnTo>
                    <a:pt x="0" y="10062"/>
                  </a:lnTo>
                  <a:lnTo>
                    <a:pt x="0" y="0"/>
                  </a:lnTo>
                  <a:lnTo>
                    <a:pt x="5124" y="0"/>
                  </a:lnTo>
                  <a:lnTo>
                    <a:pt x="5124" y="10062"/>
                  </a:lnTo>
                </a:path>
              </a:pathLst>
            </a:custGeom>
            <a:solidFill>
              <a:srgbClr val="175079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Freeform 4">
              <a:extLst>
                <a:ext uri="{FF2B5EF4-FFF2-40B4-BE49-F238E27FC236}">
                  <a16:creationId xmlns="" xmlns:a16="http://schemas.microsoft.com/office/drawing/2014/main" id="{2654E8F9-9DA4-47E5-A2E2-F833567CE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3543"/>
              <a:ext cx="1161" cy="162"/>
            </a:xfrm>
            <a:custGeom>
              <a:avLst/>
              <a:gdLst/>
              <a:ahLst/>
              <a:cxnLst>
                <a:cxn ang="0">
                  <a:pos x="5124" y="718"/>
                </a:cxn>
                <a:cxn ang="0">
                  <a:pos x="0" y="718"/>
                </a:cxn>
                <a:cxn ang="0">
                  <a:pos x="0" y="0"/>
                </a:cxn>
                <a:cxn ang="0">
                  <a:pos x="5124" y="0"/>
                </a:cxn>
                <a:cxn ang="0">
                  <a:pos x="5124" y="718"/>
                </a:cxn>
              </a:cxnLst>
              <a:rect l="0" t="0" r="r" b="b"/>
              <a:pathLst>
                <a:path w="5125" h="719">
                  <a:moveTo>
                    <a:pt x="5124" y="718"/>
                  </a:moveTo>
                  <a:lnTo>
                    <a:pt x="0" y="718"/>
                  </a:lnTo>
                  <a:lnTo>
                    <a:pt x="0" y="0"/>
                  </a:lnTo>
                  <a:lnTo>
                    <a:pt x="5124" y="0"/>
                  </a:lnTo>
                  <a:lnTo>
                    <a:pt x="5124" y="718"/>
                  </a:lnTo>
                </a:path>
              </a:pathLst>
            </a:custGeom>
            <a:solidFill>
              <a:srgbClr val="C1E1DE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Freeform 5">
              <a:extLst>
                <a:ext uri="{FF2B5EF4-FFF2-40B4-BE49-F238E27FC236}">
                  <a16:creationId xmlns="" xmlns:a16="http://schemas.microsoft.com/office/drawing/2014/main" id="{CDCD836D-DDB3-4D04-A010-F95E69943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0" y="3635"/>
              <a:ext cx="580" cy="21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656"/>
                </a:cxn>
                <a:cxn ang="0">
                  <a:pos x="2562" y="9656"/>
                </a:cxn>
                <a:cxn ang="0">
                  <a:pos x="2562" y="0"/>
                </a:cxn>
                <a:cxn ang="0">
                  <a:pos x="0" y="0"/>
                </a:cxn>
              </a:cxnLst>
              <a:rect l="0" t="0" r="r" b="b"/>
              <a:pathLst>
                <a:path w="2563" h="9657">
                  <a:moveTo>
                    <a:pt x="0" y="0"/>
                  </a:moveTo>
                  <a:lnTo>
                    <a:pt x="0" y="9656"/>
                  </a:lnTo>
                  <a:lnTo>
                    <a:pt x="2562" y="9656"/>
                  </a:lnTo>
                  <a:lnTo>
                    <a:pt x="2562" y="0"/>
                  </a:lnTo>
                  <a:lnTo>
                    <a:pt x="0" y="0"/>
                  </a:lnTo>
                </a:path>
              </a:pathLst>
            </a:custGeom>
            <a:solidFill>
              <a:srgbClr val="103754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Freeform 6">
              <a:extLst>
                <a:ext uri="{FF2B5EF4-FFF2-40B4-BE49-F238E27FC236}">
                  <a16:creationId xmlns="" xmlns:a16="http://schemas.microsoft.com/office/drawing/2014/main" id="{9561C11A-6C27-4702-A77A-B9A7F8F48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0" y="3543"/>
              <a:ext cx="580" cy="1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18"/>
                </a:cxn>
                <a:cxn ang="0">
                  <a:pos x="2562" y="718"/>
                </a:cxn>
                <a:cxn ang="0">
                  <a:pos x="2562" y="0"/>
                </a:cxn>
                <a:cxn ang="0">
                  <a:pos x="2375" y="0"/>
                </a:cxn>
                <a:cxn ang="0">
                  <a:pos x="0" y="0"/>
                </a:cxn>
              </a:cxnLst>
              <a:rect l="0" t="0" r="r" b="b"/>
              <a:pathLst>
                <a:path w="2563" h="719">
                  <a:moveTo>
                    <a:pt x="0" y="0"/>
                  </a:moveTo>
                  <a:lnTo>
                    <a:pt x="0" y="718"/>
                  </a:lnTo>
                  <a:lnTo>
                    <a:pt x="2562" y="718"/>
                  </a:lnTo>
                  <a:lnTo>
                    <a:pt x="2562" y="0"/>
                  </a:lnTo>
                  <a:lnTo>
                    <a:pt x="2375" y="0"/>
                  </a:lnTo>
                  <a:lnTo>
                    <a:pt x="0" y="0"/>
                  </a:lnTo>
                </a:path>
              </a:pathLst>
            </a:custGeom>
            <a:solidFill>
              <a:srgbClr val="9AD5D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1" name="Freeform 7">
              <a:extLst>
                <a:ext uri="{FF2B5EF4-FFF2-40B4-BE49-F238E27FC236}">
                  <a16:creationId xmlns="" xmlns:a16="http://schemas.microsoft.com/office/drawing/2014/main" id="{6AB09CB3-6891-4B11-B615-A7218516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0" y="1559"/>
              <a:ext cx="906" cy="1629"/>
            </a:xfrm>
            <a:custGeom>
              <a:avLst/>
              <a:gdLst/>
              <a:ahLst/>
              <a:cxnLst>
                <a:cxn ang="0">
                  <a:pos x="2469" y="6781"/>
                </a:cxn>
                <a:cxn ang="0">
                  <a:pos x="2469" y="6781"/>
                </a:cxn>
                <a:cxn ang="0">
                  <a:pos x="1719" y="6156"/>
                </a:cxn>
                <a:cxn ang="0">
                  <a:pos x="0" y="3625"/>
                </a:cxn>
                <a:cxn ang="0">
                  <a:pos x="937" y="0"/>
                </a:cxn>
                <a:cxn ang="0">
                  <a:pos x="1875" y="1625"/>
                </a:cxn>
                <a:cxn ang="0">
                  <a:pos x="1687" y="3625"/>
                </a:cxn>
                <a:cxn ang="0">
                  <a:pos x="3312" y="5062"/>
                </a:cxn>
                <a:cxn ang="0">
                  <a:pos x="3531" y="5312"/>
                </a:cxn>
                <a:cxn ang="0">
                  <a:pos x="3719" y="6531"/>
                </a:cxn>
                <a:cxn ang="0">
                  <a:pos x="2469" y="6781"/>
                </a:cxn>
              </a:cxnLst>
              <a:rect l="0" t="0" r="r" b="b"/>
              <a:pathLst>
                <a:path w="4000" h="7187">
                  <a:moveTo>
                    <a:pt x="2469" y="6781"/>
                  </a:moveTo>
                  <a:lnTo>
                    <a:pt x="2469" y="6781"/>
                  </a:lnTo>
                  <a:cubicBezTo>
                    <a:pt x="2062" y="6593"/>
                    <a:pt x="1719" y="6156"/>
                    <a:pt x="1719" y="6156"/>
                  </a:cubicBezTo>
                  <a:cubicBezTo>
                    <a:pt x="0" y="3625"/>
                    <a:pt x="0" y="3625"/>
                    <a:pt x="0" y="3625"/>
                  </a:cubicBezTo>
                  <a:cubicBezTo>
                    <a:pt x="937" y="0"/>
                    <a:pt x="937" y="0"/>
                    <a:pt x="937" y="0"/>
                  </a:cubicBezTo>
                  <a:cubicBezTo>
                    <a:pt x="937" y="0"/>
                    <a:pt x="1906" y="406"/>
                    <a:pt x="1875" y="1625"/>
                  </a:cubicBezTo>
                  <a:cubicBezTo>
                    <a:pt x="1812" y="2875"/>
                    <a:pt x="1687" y="3625"/>
                    <a:pt x="1687" y="3625"/>
                  </a:cubicBezTo>
                  <a:cubicBezTo>
                    <a:pt x="3312" y="5062"/>
                    <a:pt x="3312" y="5062"/>
                    <a:pt x="3312" y="5062"/>
                  </a:cubicBezTo>
                  <a:cubicBezTo>
                    <a:pt x="3312" y="5062"/>
                    <a:pt x="3437" y="5156"/>
                    <a:pt x="3531" y="5312"/>
                  </a:cubicBezTo>
                  <a:cubicBezTo>
                    <a:pt x="3750" y="5625"/>
                    <a:pt x="3999" y="6156"/>
                    <a:pt x="3719" y="6531"/>
                  </a:cubicBezTo>
                  <a:cubicBezTo>
                    <a:pt x="3250" y="7186"/>
                    <a:pt x="2719" y="6874"/>
                    <a:pt x="2469" y="6781"/>
                  </a:cubicBezTo>
                </a:path>
              </a:pathLst>
            </a:custGeom>
            <a:solidFill>
              <a:srgbClr val="F6C3A5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2" name="Freeform 8">
              <a:extLst>
                <a:ext uri="{FF2B5EF4-FFF2-40B4-BE49-F238E27FC236}">
                  <a16:creationId xmlns="" xmlns:a16="http://schemas.microsoft.com/office/drawing/2014/main" id="{2B53E984-859E-4590-A55D-06E79B785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0" y="1439"/>
              <a:ext cx="375" cy="1466"/>
            </a:xfrm>
            <a:custGeom>
              <a:avLst/>
              <a:gdLst/>
              <a:ahLst/>
              <a:cxnLst>
                <a:cxn ang="0">
                  <a:pos x="1656" y="5656"/>
                </a:cxn>
                <a:cxn ang="0">
                  <a:pos x="1656" y="5656"/>
                </a:cxn>
                <a:cxn ang="0">
                  <a:pos x="844" y="6469"/>
                </a:cxn>
                <a:cxn ang="0">
                  <a:pos x="844" y="6469"/>
                </a:cxn>
                <a:cxn ang="0">
                  <a:pos x="31" y="5656"/>
                </a:cxn>
                <a:cxn ang="0">
                  <a:pos x="0" y="813"/>
                </a:cxn>
                <a:cxn ang="0">
                  <a:pos x="812" y="0"/>
                </a:cxn>
                <a:cxn ang="0">
                  <a:pos x="812" y="0"/>
                </a:cxn>
                <a:cxn ang="0">
                  <a:pos x="1625" y="782"/>
                </a:cxn>
                <a:cxn ang="0">
                  <a:pos x="1656" y="5656"/>
                </a:cxn>
              </a:cxnLst>
              <a:rect l="0" t="0" r="r" b="b"/>
              <a:pathLst>
                <a:path w="1657" h="6470">
                  <a:moveTo>
                    <a:pt x="1656" y="5656"/>
                  </a:moveTo>
                  <a:lnTo>
                    <a:pt x="1656" y="5656"/>
                  </a:lnTo>
                  <a:cubicBezTo>
                    <a:pt x="1656" y="6094"/>
                    <a:pt x="1281" y="6469"/>
                    <a:pt x="844" y="6469"/>
                  </a:cubicBezTo>
                  <a:lnTo>
                    <a:pt x="844" y="6469"/>
                  </a:lnTo>
                  <a:cubicBezTo>
                    <a:pt x="406" y="6469"/>
                    <a:pt x="31" y="6125"/>
                    <a:pt x="31" y="5656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0" y="375"/>
                    <a:pt x="344" y="0"/>
                    <a:pt x="812" y="0"/>
                  </a:cubicBezTo>
                  <a:lnTo>
                    <a:pt x="812" y="0"/>
                  </a:lnTo>
                  <a:cubicBezTo>
                    <a:pt x="1250" y="0"/>
                    <a:pt x="1594" y="344"/>
                    <a:pt x="1625" y="782"/>
                  </a:cubicBezTo>
                  <a:lnTo>
                    <a:pt x="1656" y="5656"/>
                  </a:lnTo>
                </a:path>
              </a:pathLst>
            </a:custGeom>
            <a:solidFill>
              <a:srgbClr val="FAD4B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9">
              <a:extLst>
                <a:ext uri="{FF2B5EF4-FFF2-40B4-BE49-F238E27FC236}">
                  <a16:creationId xmlns="" xmlns:a16="http://schemas.microsoft.com/office/drawing/2014/main" id="{92843060-8BCF-43B2-B3DC-12D517874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" y="1481"/>
              <a:ext cx="77" cy="772"/>
            </a:xfrm>
            <a:custGeom>
              <a:avLst/>
              <a:gdLst/>
              <a:ahLst/>
              <a:cxnLst>
                <a:cxn ang="0">
                  <a:pos x="187" y="2937"/>
                </a:cxn>
                <a:cxn ang="0">
                  <a:pos x="187" y="2937"/>
                </a:cxn>
                <a:cxn ang="0">
                  <a:pos x="343" y="0"/>
                </a:cxn>
                <a:cxn ang="0">
                  <a:pos x="31" y="625"/>
                </a:cxn>
                <a:cxn ang="0">
                  <a:pos x="0" y="3406"/>
                </a:cxn>
                <a:cxn ang="0">
                  <a:pos x="187" y="2937"/>
                </a:cxn>
              </a:cxnLst>
              <a:rect l="0" t="0" r="r" b="b"/>
              <a:pathLst>
                <a:path w="344" h="3407">
                  <a:moveTo>
                    <a:pt x="187" y="2937"/>
                  </a:moveTo>
                  <a:lnTo>
                    <a:pt x="187" y="2937"/>
                  </a:lnTo>
                  <a:cubicBezTo>
                    <a:pt x="343" y="0"/>
                    <a:pt x="343" y="0"/>
                    <a:pt x="343" y="0"/>
                  </a:cubicBezTo>
                  <a:cubicBezTo>
                    <a:pt x="156" y="125"/>
                    <a:pt x="31" y="375"/>
                    <a:pt x="31" y="625"/>
                  </a:cubicBezTo>
                  <a:cubicBezTo>
                    <a:pt x="0" y="3406"/>
                    <a:pt x="0" y="3406"/>
                    <a:pt x="0" y="3406"/>
                  </a:cubicBezTo>
                  <a:cubicBezTo>
                    <a:pt x="31" y="3312"/>
                    <a:pt x="187" y="3031"/>
                    <a:pt x="187" y="2937"/>
                  </a:cubicBezTo>
                </a:path>
              </a:pathLst>
            </a:custGeom>
            <a:solidFill>
              <a:srgbClr val="F6C3A5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10">
              <a:extLst>
                <a:ext uri="{FF2B5EF4-FFF2-40B4-BE49-F238E27FC236}">
                  <a16:creationId xmlns="" xmlns:a16="http://schemas.microsoft.com/office/drawing/2014/main" id="{ABA7E235-92A8-433F-B4DD-E97860BE5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4" y="2147"/>
              <a:ext cx="1381" cy="1225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32"/>
                </a:cxn>
                <a:cxn ang="0">
                  <a:pos x="32" y="2375"/>
                </a:cxn>
                <a:cxn ang="0">
                  <a:pos x="3062" y="5406"/>
                </a:cxn>
                <a:cxn ang="0">
                  <a:pos x="6093" y="2344"/>
                </a:cxn>
                <a:cxn ang="0">
                  <a:pos x="6062" y="0"/>
                </a:cxn>
                <a:cxn ang="0">
                  <a:pos x="0" y="32"/>
                </a:cxn>
              </a:cxnLst>
              <a:rect l="0" t="0" r="r" b="b"/>
              <a:pathLst>
                <a:path w="6094" h="5407">
                  <a:moveTo>
                    <a:pt x="0" y="32"/>
                  </a:moveTo>
                  <a:lnTo>
                    <a:pt x="0" y="32"/>
                  </a:lnTo>
                  <a:cubicBezTo>
                    <a:pt x="32" y="2375"/>
                    <a:pt x="32" y="2375"/>
                    <a:pt x="32" y="2375"/>
                  </a:cubicBezTo>
                  <a:cubicBezTo>
                    <a:pt x="32" y="4063"/>
                    <a:pt x="1407" y="5406"/>
                    <a:pt x="3062" y="5406"/>
                  </a:cubicBezTo>
                  <a:cubicBezTo>
                    <a:pt x="4749" y="5374"/>
                    <a:pt x="6093" y="4032"/>
                    <a:pt x="6093" y="2344"/>
                  </a:cubicBezTo>
                  <a:cubicBezTo>
                    <a:pt x="6062" y="0"/>
                    <a:pt x="6062" y="0"/>
                    <a:pt x="6062" y="0"/>
                  </a:cubicBezTo>
                  <a:lnTo>
                    <a:pt x="0" y="32"/>
                  </a:lnTo>
                </a:path>
              </a:pathLst>
            </a:custGeom>
            <a:solidFill>
              <a:srgbClr val="FAD4B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Freeform 11">
              <a:extLst>
                <a:ext uri="{FF2B5EF4-FFF2-40B4-BE49-F238E27FC236}">
                  <a16:creationId xmlns="" xmlns:a16="http://schemas.microsoft.com/office/drawing/2014/main" id="{D01B4D88-4059-4F45-820D-B6CFBC630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4" y="1304"/>
              <a:ext cx="375" cy="1466"/>
            </a:xfrm>
            <a:custGeom>
              <a:avLst/>
              <a:gdLst/>
              <a:ahLst/>
              <a:cxnLst>
                <a:cxn ang="0">
                  <a:pos x="1625" y="5656"/>
                </a:cxn>
                <a:cxn ang="0">
                  <a:pos x="1625" y="5656"/>
                </a:cxn>
                <a:cxn ang="0">
                  <a:pos x="844" y="6468"/>
                </a:cxn>
                <a:cxn ang="0">
                  <a:pos x="844" y="6468"/>
                </a:cxn>
                <a:cxn ang="0">
                  <a:pos x="32" y="5656"/>
                </a:cxn>
                <a:cxn ang="0">
                  <a:pos x="0" y="812"/>
                </a:cxn>
                <a:cxn ang="0">
                  <a:pos x="782" y="0"/>
                </a:cxn>
                <a:cxn ang="0">
                  <a:pos x="782" y="0"/>
                </a:cxn>
                <a:cxn ang="0">
                  <a:pos x="1594" y="781"/>
                </a:cxn>
                <a:cxn ang="0">
                  <a:pos x="1625" y="5656"/>
                </a:cxn>
              </a:cxnLst>
              <a:rect l="0" t="0" r="r" b="b"/>
              <a:pathLst>
                <a:path w="1658" h="6469">
                  <a:moveTo>
                    <a:pt x="1625" y="5656"/>
                  </a:moveTo>
                  <a:lnTo>
                    <a:pt x="1625" y="5656"/>
                  </a:lnTo>
                  <a:cubicBezTo>
                    <a:pt x="1657" y="6093"/>
                    <a:pt x="1282" y="6468"/>
                    <a:pt x="844" y="6468"/>
                  </a:cubicBezTo>
                  <a:lnTo>
                    <a:pt x="844" y="6468"/>
                  </a:lnTo>
                  <a:cubicBezTo>
                    <a:pt x="407" y="6468"/>
                    <a:pt x="32" y="6093"/>
                    <a:pt x="32" y="5656"/>
                  </a:cubicBezTo>
                  <a:cubicBezTo>
                    <a:pt x="0" y="812"/>
                    <a:pt x="0" y="812"/>
                    <a:pt x="0" y="812"/>
                  </a:cubicBezTo>
                  <a:cubicBezTo>
                    <a:pt x="0" y="343"/>
                    <a:pt x="344" y="0"/>
                    <a:pt x="782" y="0"/>
                  </a:cubicBezTo>
                  <a:lnTo>
                    <a:pt x="782" y="0"/>
                  </a:lnTo>
                  <a:cubicBezTo>
                    <a:pt x="1250" y="0"/>
                    <a:pt x="1594" y="343"/>
                    <a:pt x="1594" y="781"/>
                  </a:cubicBezTo>
                  <a:lnTo>
                    <a:pt x="1625" y="5656"/>
                  </a:lnTo>
                </a:path>
              </a:pathLst>
            </a:custGeom>
            <a:solidFill>
              <a:srgbClr val="FAD4B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Freeform 12">
              <a:extLst>
                <a:ext uri="{FF2B5EF4-FFF2-40B4-BE49-F238E27FC236}">
                  <a16:creationId xmlns="" xmlns:a16="http://schemas.microsoft.com/office/drawing/2014/main" id="{2421D295-061A-4EB3-93AE-B1C9943099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0" y="1340"/>
              <a:ext cx="77" cy="772"/>
            </a:xfrm>
            <a:custGeom>
              <a:avLst/>
              <a:gdLst/>
              <a:ahLst/>
              <a:cxnLst>
                <a:cxn ang="0">
                  <a:pos x="62" y="3125"/>
                </a:cxn>
                <a:cxn ang="0">
                  <a:pos x="62" y="3125"/>
                </a:cxn>
                <a:cxn ang="0">
                  <a:pos x="344" y="0"/>
                </a:cxn>
                <a:cxn ang="0">
                  <a:pos x="62" y="656"/>
                </a:cxn>
                <a:cxn ang="0">
                  <a:pos x="0" y="3406"/>
                </a:cxn>
                <a:cxn ang="0">
                  <a:pos x="62" y="3125"/>
                </a:cxn>
              </a:cxnLst>
              <a:rect l="0" t="0" r="r" b="b"/>
              <a:pathLst>
                <a:path w="345" h="3407">
                  <a:moveTo>
                    <a:pt x="62" y="3125"/>
                  </a:moveTo>
                  <a:lnTo>
                    <a:pt x="62" y="3125"/>
                  </a:lnTo>
                  <a:cubicBezTo>
                    <a:pt x="344" y="0"/>
                    <a:pt x="344" y="0"/>
                    <a:pt x="344" y="0"/>
                  </a:cubicBezTo>
                  <a:cubicBezTo>
                    <a:pt x="187" y="156"/>
                    <a:pt x="62" y="375"/>
                    <a:pt x="62" y="656"/>
                  </a:cubicBezTo>
                  <a:cubicBezTo>
                    <a:pt x="0" y="3406"/>
                    <a:pt x="0" y="3406"/>
                    <a:pt x="0" y="3406"/>
                  </a:cubicBezTo>
                  <a:cubicBezTo>
                    <a:pt x="62" y="3312"/>
                    <a:pt x="62" y="3219"/>
                    <a:pt x="62" y="3125"/>
                  </a:cubicBezTo>
                </a:path>
              </a:pathLst>
            </a:custGeom>
            <a:solidFill>
              <a:srgbClr val="F6C3A5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13">
              <a:extLst>
                <a:ext uri="{FF2B5EF4-FFF2-40B4-BE49-F238E27FC236}">
                  <a16:creationId xmlns="" xmlns:a16="http://schemas.microsoft.com/office/drawing/2014/main" id="{CD228CAE-9C47-4E10-BD58-2E416A95C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" y="1155"/>
              <a:ext cx="375" cy="1466"/>
            </a:xfrm>
            <a:custGeom>
              <a:avLst/>
              <a:gdLst/>
              <a:ahLst/>
              <a:cxnLst>
                <a:cxn ang="0">
                  <a:pos x="1655" y="5656"/>
                </a:cxn>
                <a:cxn ang="0">
                  <a:pos x="1655" y="5656"/>
                </a:cxn>
                <a:cxn ang="0">
                  <a:pos x="842" y="6469"/>
                </a:cxn>
                <a:cxn ang="0">
                  <a:pos x="842" y="6469"/>
                </a:cxn>
                <a:cxn ang="0">
                  <a:pos x="31" y="5688"/>
                </a:cxn>
                <a:cxn ang="0">
                  <a:pos x="0" y="813"/>
                </a:cxn>
                <a:cxn ang="0">
                  <a:pos x="811" y="0"/>
                </a:cxn>
                <a:cxn ang="0">
                  <a:pos x="811" y="0"/>
                </a:cxn>
                <a:cxn ang="0">
                  <a:pos x="1624" y="813"/>
                </a:cxn>
                <a:cxn ang="0">
                  <a:pos x="1655" y="5656"/>
                </a:cxn>
              </a:cxnLst>
              <a:rect l="0" t="0" r="r" b="b"/>
              <a:pathLst>
                <a:path w="1656" h="6470">
                  <a:moveTo>
                    <a:pt x="1655" y="5656"/>
                  </a:moveTo>
                  <a:lnTo>
                    <a:pt x="1655" y="5656"/>
                  </a:lnTo>
                  <a:cubicBezTo>
                    <a:pt x="1655" y="6094"/>
                    <a:pt x="1280" y="6469"/>
                    <a:pt x="842" y="6469"/>
                  </a:cubicBezTo>
                  <a:lnTo>
                    <a:pt x="842" y="6469"/>
                  </a:lnTo>
                  <a:cubicBezTo>
                    <a:pt x="406" y="6469"/>
                    <a:pt x="31" y="6125"/>
                    <a:pt x="31" y="5688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0" y="375"/>
                    <a:pt x="343" y="0"/>
                    <a:pt x="811" y="0"/>
                  </a:cubicBezTo>
                  <a:lnTo>
                    <a:pt x="811" y="0"/>
                  </a:lnTo>
                  <a:cubicBezTo>
                    <a:pt x="1249" y="0"/>
                    <a:pt x="1592" y="344"/>
                    <a:pt x="1624" y="813"/>
                  </a:cubicBezTo>
                  <a:lnTo>
                    <a:pt x="1655" y="5656"/>
                  </a:lnTo>
                </a:path>
              </a:pathLst>
            </a:custGeom>
            <a:solidFill>
              <a:srgbClr val="FAD4B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14">
              <a:extLst>
                <a:ext uri="{FF2B5EF4-FFF2-40B4-BE49-F238E27FC236}">
                  <a16:creationId xmlns="" xmlns:a16="http://schemas.microsoft.com/office/drawing/2014/main" id="{ABF70980-B062-4A65-B3DE-FF472F210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" y="1198"/>
              <a:ext cx="77" cy="772"/>
            </a:xfrm>
            <a:custGeom>
              <a:avLst/>
              <a:gdLst/>
              <a:ahLst/>
              <a:cxnLst>
                <a:cxn ang="0">
                  <a:pos x="63" y="3125"/>
                </a:cxn>
                <a:cxn ang="0">
                  <a:pos x="63" y="3125"/>
                </a:cxn>
                <a:cxn ang="0">
                  <a:pos x="344" y="0"/>
                </a:cxn>
                <a:cxn ang="0">
                  <a:pos x="32" y="625"/>
                </a:cxn>
                <a:cxn ang="0">
                  <a:pos x="0" y="3406"/>
                </a:cxn>
                <a:cxn ang="0">
                  <a:pos x="63" y="3125"/>
                </a:cxn>
              </a:cxnLst>
              <a:rect l="0" t="0" r="r" b="b"/>
              <a:pathLst>
                <a:path w="345" h="3407">
                  <a:moveTo>
                    <a:pt x="63" y="3125"/>
                  </a:moveTo>
                  <a:lnTo>
                    <a:pt x="63" y="3125"/>
                  </a:lnTo>
                  <a:cubicBezTo>
                    <a:pt x="344" y="0"/>
                    <a:pt x="344" y="0"/>
                    <a:pt x="344" y="0"/>
                  </a:cubicBezTo>
                  <a:cubicBezTo>
                    <a:pt x="157" y="156"/>
                    <a:pt x="32" y="375"/>
                    <a:pt x="32" y="625"/>
                  </a:cubicBezTo>
                  <a:cubicBezTo>
                    <a:pt x="0" y="3406"/>
                    <a:pt x="0" y="3406"/>
                    <a:pt x="0" y="3406"/>
                  </a:cubicBezTo>
                  <a:cubicBezTo>
                    <a:pt x="32" y="3312"/>
                    <a:pt x="63" y="3219"/>
                    <a:pt x="63" y="3125"/>
                  </a:cubicBezTo>
                </a:path>
              </a:pathLst>
            </a:custGeom>
            <a:solidFill>
              <a:srgbClr val="F6C3A5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15">
              <a:extLst>
                <a:ext uri="{FF2B5EF4-FFF2-40B4-BE49-F238E27FC236}">
                  <a16:creationId xmlns="" xmlns:a16="http://schemas.microsoft.com/office/drawing/2014/main" id="{6DEBA9E2-265F-4044-9852-6B3549AEB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510"/>
              <a:ext cx="375" cy="2274"/>
            </a:xfrm>
            <a:custGeom>
              <a:avLst/>
              <a:gdLst/>
              <a:ahLst/>
              <a:cxnLst>
                <a:cxn ang="0">
                  <a:pos x="1656" y="9218"/>
                </a:cxn>
                <a:cxn ang="0">
                  <a:pos x="1656" y="9218"/>
                </a:cxn>
                <a:cxn ang="0">
                  <a:pos x="875" y="10031"/>
                </a:cxn>
                <a:cxn ang="0">
                  <a:pos x="875" y="10031"/>
                </a:cxn>
                <a:cxn ang="0">
                  <a:pos x="63" y="9218"/>
                </a:cxn>
                <a:cxn ang="0">
                  <a:pos x="0" y="812"/>
                </a:cxn>
                <a:cxn ang="0">
                  <a:pos x="781" y="0"/>
                </a:cxn>
                <a:cxn ang="0">
                  <a:pos x="781" y="0"/>
                </a:cxn>
                <a:cxn ang="0">
                  <a:pos x="1594" y="812"/>
                </a:cxn>
                <a:cxn ang="0">
                  <a:pos x="1656" y="9218"/>
                </a:cxn>
              </a:cxnLst>
              <a:rect l="0" t="0" r="r" b="b"/>
              <a:pathLst>
                <a:path w="1657" h="10032">
                  <a:moveTo>
                    <a:pt x="1656" y="9218"/>
                  </a:moveTo>
                  <a:lnTo>
                    <a:pt x="1656" y="9218"/>
                  </a:lnTo>
                  <a:cubicBezTo>
                    <a:pt x="1656" y="9656"/>
                    <a:pt x="1313" y="10031"/>
                    <a:pt x="875" y="10031"/>
                  </a:cubicBezTo>
                  <a:lnTo>
                    <a:pt x="875" y="10031"/>
                  </a:lnTo>
                  <a:cubicBezTo>
                    <a:pt x="406" y="10031"/>
                    <a:pt x="63" y="9687"/>
                    <a:pt x="63" y="9218"/>
                  </a:cubicBezTo>
                  <a:cubicBezTo>
                    <a:pt x="0" y="812"/>
                    <a:pt x="0" y="812"/>
                    <a:pt x="0" y="812"/>
                  </a:cubicBezTo>
                  <a:cubicBezTo>
                    <a:pt x="0" y="375"/>
                    <a:pt x="344" y="0"/>
                    <a:pt x="781" y="0"/>
                  </a:cubicBezTo>
                  <a:lnTo>
                    <a:pt x="781" y="0"/>
                  </a:lnTo>
                  <a:cubicBezTo>
                    <a:pt x="1219" y="0"/>
                    <a:pt x="1594" y="343"/>
                    <a:pt x="1594" y="812"/>
                  </a:cubicBezTo>
                  <a:lnTo>
                    <a:pt x="1656" y="9218"/>
                  </a:lnTo>
                </a:path>
              </a:pathLst>
            </a:custGeom>
            <a:solidFill>
              <a:srgbClr val="FAD4BB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16">
              <a:extLst>
                <a:ext uri="{FF2B5EF4-FFF2-40B4-BE49-F238E27FC236}">
                  <a16:creationId xmlns="" xmlns:a16="http://schemas.microsoft.com/office/drawing/2014/main" id="{8A8ED5A7-B47F-4D0E-86E9-357C876A8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8" y="567"/>
              <a:ext cx="233" cy="226"/>
            </a:xfrm>
            <a:custGeom>
              <a:avLst/>
              <a:gdLst/>
              <a:ahLst/>
              <a:cxnLst>
                <a:cxn ang="0">
                  <a:pos x="1031" y="906"/>
                </a:cxn>
                <a:cxn ang="0">
                  <a:pos x="1031" y="906"/>
                </a:cxn>
                <a:cxn ang="0">
                  <a:pos x="1031" y="500"/>
                </a:cxn>
                <a:cxn ang="0">
                  <a:pos x="500" y="0"/>
                </a:cxn>
                <a:cxn ang="0">
                  <a:pos x="0" y="500"/>
                </a:cxn>
                <a:cxn ang="0">
                  <a:pos x="0" y="906"/>
                </a:cxn>
                <a:cxn ang="0">
                  <a:pos x="468" y="1000"/>
                </a:cxn>
                <a:cxn ang="0">
                  <a:pos x="1031" y="906"/>
                </a:cxn>
              </a:cxnLst>
              <a:rect l="0" t="0" r="r" b="b"/>
              <a:pathLst>
                <a:path w="1032" h="1001">
                  <a:moveTo>
                    <a:pt x="1031" y="906"/>
                  </a:moveTo>
                  <a:lnTo>
                    <a:pt x="1031" y="906"/>
                  </a:lnTo>
                  <a:cubicBezTo>
                    <a:pt x="1031" y="500"/>
                    <a:pt x="1031" y="500"/>
                    <a:pt x="1031" y="500"/>
                  </a:cubicBezTo>
                  <a:cubicBezTo>
                    <a:pt x="1000" y="218"/>
                    <a:pt x="781" y="0"/>
                    <a:pt x="500" y="0"/>
                  </a:cubicBezTo>
                  <a:cubicBezTo>
                    <a:pt x="218" y="0"/>
                    <a:pt x="0" y="218"/>
                    <a:pt x="0" y="500"/>
                  </a:cubicBezTo>
                  <a:cubicBezTo>
                    <a:pt x="0" y="906"/>
                    <a:pt x="0" y="906"/>
                    <a:pt x="0" y="906"/>
                  </a:cubicBezTo>
                  <a:cubicBezTo>
                    <a:pt x="0" y="906"/>
                    <a:pt x="156" y="1000"/>
                    <a:pt x="468" y="1000"/>
                  </a:cubicBezTo>
                  <a:cubicBezTo>
                    <a:pt x="906" y="1000"/>
                    <a:pt x="906" y="937"/>
                    <a:pt x="1031" y="906"/>
                  </a:cubicBezTo>
                </a:path>
              </a:pathLst>
            </a:custGeom>
            <a:solidFill>
              <a:srgbClr val="FFFAF8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17">
              <a:extLst>
                <a:ext uri="{FF2B5EF4-FFF2-40B4-BE49-F238E27FC236}">
                  <a16:creationId xmlns="" xmlns:a16="http://schemas.microsoft.com/office/drawing/2014/main" id="{66C02B8C-8AC0-4C74-B1B6-A839E61B9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1" y="1510"/>
              <a:ext cx="254" cy="28"/>
            </a:xfrm>
            <a:custGeom>
              <a:avLst/>
              <a:gdLst/>
              <a:ahLst/>
              <a:cxnLst>
                <a:cxn ang="0">
                  <a:pos x="1125" y="31"/>
                </a:cxn>
                <a:cxn ang="0">
                  <a:pos x="1125" y="31"/>
                </a:cxn>
                <a:cxn ang="0">
                  <a:pos x="1094" y="94"/>
                </a:cxn>
                <a:cxn ang="0">
                  <a:pos x="63" y="125"/>
                </a:cxn>
                <a:cxn ang="0">
                  <a:pos x="0" y="62"/>
                </a:cxn>
                <a:cxn ang="0">
                  <a:pos x="0" y="62"/>
                </a:cxn>
                <a:cxn ang="0">
                  <a:pos x="63" y="0"/>
                </a:cxn>
                <a:cxn ang="0">
                  <a:pos x="1094" y="0"/>
                </a:cxn>
                <a:cxn ang="0">
                  <a:pos x="1125" y="31"/>
                </a:cxn>
              </a:cxnLst>
              <a:rect l="0" t="0" r="r" b="b"/>
              <a:pathLst>
                <a:path w="1126" h="126">
                  <a:moveTo>
                    <a:pt x="1125" y="31"/>
                  </a:moveTo>
                  <a:lnTo>
                    <a:pt x="1125" y="31"/>
                  </a:lnTo>
                  <a:cubicBezTo>
                    <a:pt x="1125" y="62"/>
                    <a:pt x="1125" y="94"/>
                    <a:pt x="1094" y="94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32" y="125"/>
                    <a:pt x="0" y="94"/>
                    <a:pt x="0" y="62"/>
                  </a:cubicBezTo>
                  <a:lnTo>
                    <a:pt x="0" y="62"/>
                  </a:lnTo>
                  <a:cubicBezTo>
                    <a:pt x="0" y="31"/>
                    <a:pt x="32" y="0"/>
                    <a:pt x="63" y="0"/>
                  </a:cubicBezTo>
                  <a:cubicBezTo>
                    <a:pt x="1094" y="0"/>
                    <a:pt x="1094" y="0"/>
                    <a:pt x="1094" y="0"/>
                  </a:cubicBezTo>
                  <a:cubicBezTo>
                    <a:pt x="1125" y="0"/>
                    <a:pt x="1125" y="0"/>
                    <a:pt x="1125" y="31"/>
                  </a:cubicBezTo>
                </a:path>
              </a:pathLst>
            </a:custGeom>
            <a:solidFill>
              <a:srgbClr val="F6C3A5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18">
              <a:extLst>
                <a:ext uri="{FF2B5EF4-FFF2-40B4-BE49-F238E27FC236}">
                  <a16:creationId xmlns="" xmlns:a16="http://schemas.microsoft.com/office/drawing/2014/main" id="{D7D832BB-E960-442F-A282-2803F0498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573"/>
              <a:ext cx="134" cy="21"/>
            </a:xfrm>
            <a:custGeom>
              <a:avLst/>
              <a:gdLst/>
              <a:ahLst/>
              <a:cxnLst>
                <a:cxn ang="0">
                  <a:pos x="593" y="63"/>
                </a:cxn>
                <a:cxn ang="0">
                  <a:pos x="593" y="63"/>
                </a:cxn>
                <a:cxn ang="0">
                  <a:pos x="531" y="94"/>
                </a:cxn>
                <a:cxn ang="0">
                  <a:pos x="31" y="94"/>
                </a:cxn>
                <a:cxn ang="0">
                  <a:pos x="0" y="63"/>
                </a:cxn>
                <a:cxn ang="0">
                  <a:pos x="0" y="63"/>
                </a:cxn>
                <a:cxn ang="0">
                  <a:pos x="31" y="0"/>
                </a:cxn>
                <a:cxn ang="0">
                  <a:pos x="531" y="0"/>
                </a:cxn>
                <a:cxn ang="0">
                  <a:pos x="593" y="63"/>
                </a:cxn>
              </a:cxnLst>
              <a:rect l="0" t="0" r="r" b="b"/>
              <a:pathLst>
                <a:path w="594" h="95">
                  <a:moveTo>
                    <a:pt x="593" y="63"/>
                  </a:moveTo>
                  <a:lnTo>
                    <a:pt x="593" y="63"/>
                  </a:lnTo>
                  <a:cubicBezTo>
                    <a:pt x="593" y="94"/>
                    <a:pt x="562" y="94"/>
                    <a:pt x="531" y="94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1" y="94"/>
                    <a:pt x="0" y="94"/>
                    <a:pt x="0" y="63"/>
                  </a:cubicBezTo>
                  <a:lnTo>
                    <a:pt x="0" y="63"/>
                  </a:lnTo>
                  <a:cubicBezTo>
                    <a:pt x="0" y="31"/>
                    <a:pt x="31" y="0"/>
                    <a:pt x="31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62" y="0"/>
                    <a:pt x="593" y="31"/>
                    <a:pt x="593" y="63"/>
                  </a:cubicBezTo>
                </a:path>
              </a:pathLst>
            </a:custGeom>
            <a:solidFill>
              <a:srgbClr val="F6C3A5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99387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Colored 6">
      <a:dk1>
        <a:sysClr val="windowText" lastClr="000000"/>
      </a:dk1>
      <a:lt1>
        <a:sysClr val="window" lastClr="FFFFFF"/>
      </a:lt1>
      <a:dk2>
        <a:srgbClr val="5C5C5C"/>
      </a:dk2>
      <a:lt2>
        <a:srgbClr val="B4DCFA"/>
      </a:lt2>
      <a:accent1>
        <a:srgbClr val="F7921E"/>
      </a:accent1>
      <a:accent2>
        <a:srgbClr val="EF5122"/>
      </a:accent2>
      <a:accent3>
        <a:srgbClr val="C32025"/>
      </a:accent3>
      <a:accent4>
        <a:srgbClr val="7E0032"/>
      </a:accent4>
      <a:accent5>
        <a:srgbClr val="530251"/>
      </a:accent5>
      <a:accent6>
        <a:srgbClr val="625A93"/>
      </a:accent6>
      <a:hlink>
        <a:srgbClr val="56C7AA"/>
      </a:hlink>
      <a:folHlink>
        <a:srgbClr val="59A8D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HogerDesign - 069 Dark">
      <a:dk1>
        <a:sysClr val="windowText" lastClr="000000"/>
      </a:dk1>
      <a:lt1>
        <a:sysClr val="window" lastClr="FFFFFF"/>
      </a:lt1>
      <a:dk2>
        <a:srgbClr val="ADADAD"/>
      </a:dk2>
      <a:lt2>
        <a:srgbClr val="DDDDDD"/>
      </a:lt2>
      <a:accent1>
        <a:srgbClr val="F41C54"/>
      </a:accent1>
      <a:accent2>
        <a:srgbClr val="FF9F00"/>
      </a:accent2>
      <a:accent3>
        <a:srgbClr val="FBD506"/>
      </a:accent3>
      <a:accent4>
        <a:srgbClr val="A8BF12"/>
      </a:accent4>
      <a:accent5>
        <a:srgbClr val="00AAB5"/>
      </a:accent5>
      <a:accent6>
        <a:srgbClr val="00B0F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5_Office Theme">
  <a:themeElements>
    <a:clrScheme name="HogerDesign - 069 Dark">
      <a:dk1>
        <a:sysClr val="windowText" lastClr="000000"/>
      </a:dk1>
      <a:lt1>
        <a:sysClr val="window" lastClr="FFFFFF"/>
      </a:lt1>
      <a:dk2>
        <a:srgbClr val="ADADAD"/>
      </a:dk2>
      <a:lt2>
        <a:srgbClr val="DDDDDD"/>
      </a:lt2>
      <a:accent1>
        <a:srgbClr val="F41C54"/>
      </a:accent1>
      <a:accent2>
        <a:srgbClr val="FF9F00"/>
      </a:accent2>
      <a:accent3>
        <a:srgbClr val="FBD506"/>
      </a:accent3>
      <a:accent4>
        <a:srgbClr val="A8BF12"/>
      </a:accent4>
      <a:accent5>
        <a:srgbClr val="00AAB5"/>
      </a:accent5>
      <a:accent6>
        <a:srgbClr val="00B0F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4E59B538-C3AA-445B-8058-2E02A3BED6E1}"/>
</file>

<file path=customXml/itemProps2.xml><?xml version="1.0" encoding="utf-8"?>
<ds:datastoreItem xmlns:ds="http://schemas.openxmlformats.org/officeDocument/2006/customXml" ds:itemID="{17730D7E-84E4-44F5-89B3-9E43E9112774}"/>
</file>

<file path=customXml/itemProps3.xml><?xml version="1.0" encoding="utf-8"?>
<ds:datastoreItem xmlns:ds="http://schemas.openxmlformats.org/officeDocument/2006/customXml" ds:itemID="{4F256F8F-2F01-4831-B7A5-A517CF046400}"/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1672</Words>
  <Application>Microsoft Office PowerPoint</Application>
  <PresentationFormat>Panorámica</PresentationFormat>
  <Paragraphs>172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11</vt:i4>
      </vt:variant>
      <vt:variant>
        <vt:lpstr>Títulos de diapositiva</vt:lpstr>
      </vt:variant>
      <vt:variant>
        <vt:i4>25</vt:i4>
      </vt:variant>
    </vt:vector>
  </HeadingPairs>
  <TitlesOfParts>
    <vt:vector size="48" baseType="lpstr">
      <vt:lpstr>宋体</vt:lpstr>
      <vt:lpstr>Arial</vt:lpstr>
      <vt:lpstr>Calibri</vt:lpstr>
      <vt:lpstr>Calibri Light</vt:lpstr>
      <vt:lpstr>Cambria</vt:lpstr>
      <vt:lpstr>FontAwesome</vt:lpstr>
      <vt:lpstr>Geneva</vt:lpstr>
      <vt:lpstr>Gisha</vt:lpstr>
      <vt:lpstr>Raleway</vt:lpstr>
      <vt:lpstr>Roboto</vt:lpstr>
      <vt:lpstr>Roboto Condensed</vt:lpstr>
      <vt:lpstr>Trebuchet MS</vt:lpstr>
      <vt:lpstr>Office Theme</vt:lpstr>
      <vt:lpstr>Tema de Office</vt:lpstr>
      <vt:lpstr>1_Office Theme</vt:lpstr>
      <vt:lpstr>2_Office Theme</vt:lpstr>
      <vt:lpstr>1_Tema de Office</vt:lpstr>
      <vt:lpstr>3_Office Theme</vt:lpstr>
      <vt:lpstr>4_Office Theme</vt:lpstr>
      <vt:lpstr>5_Office Theme</vt:lpstr>
      <vt:lpstr>7_Office Theme</vt:lpstr>
      <vt:lpstr>8_Office Theme</vt:lpstr>
      <vt:lpstr>9_Office Theme</vt:lpstr>
      <vt:lpstr>POLÍTICA NACIONAL – I PLAN QUINQUENAL - PARA LA ATENCIÓN Y LA PREVENCIÓN DE LA VIOLENCIA CONTRA LAS MUJERES DE TODAS LAS EDADES - Costa Rica 2017 – 2032 -  Experiencia de planificación interinstitucional   II Encuentro del Programa Eurosocial- Confianza y cohesion social </vt:lpstr>
      <vt:lpstr>Antecedentes</vt:lpstr>
      <vt:lpstr>Presentación de PowerPoint</vt:lpstr>
      <vt:lpstr>Algunos retos de planificación</vt:lpstr>
      <vt:lpstr>Retos políticos</vt:lpstr>
      <vt:lpstr>Presentación de PowerPoint</vt:lpstr>
      <vt:lpstr>¿Dónde están los nudos críticos para  erradicar la VcM?</vt:lpstr>
      <vt:lpstr>¿Dónde están los nudos críticos para  erradicar la VcM?</vt:lpstr>
      <vt:lpstr>Presentación de PowerPoint</vt:lpstr>
      <vt:lpstr>APUESTAS ESTRATÉGICAS DE LA POLÍTICA</vt:lpstr>
      <vt:lpstr>ORGANIZACIÓN DE LA POLÍTICA</vt:lpstr>
      <vt:lpstr>Presentación de PowerPoint</vt:lpstr>
      <vt:lpstr>Presentación de PowerPoint</vt:lpstr>
      <vt:lpstr>EJE 2: PROMOCIÓN DE MASCULINIDADES PARA LA IGUALDAD Y LA NO VIOLENCIA </vt:lpstr>
      <vt:lpstr>EJE 2. Promoción de masculinidades para la igualdad y la no violencia </vt:lpstr>
      <vt:lpstr>Presentación de PowerPoint</vt:lpstr>
      <vt:lpstr>EJE6: PREVENCIÓN DEL FEMICIDIO</vt:lpstr>
      <vt:lpstr>EJE 6: Prevención del femicidio</vt:lpstr>
      <vt:lpstr>Nivel institucional e interinstitucional: fases</vt:lpstr>
      <vt:lpstr>Nivel institucional e interinstitucional: fases</vt:lpstr>
      <vt:lpstr>Presentación de PowerPoint</vt:lpstr>
      <vt:lpstr>Nivel Regional - Local</vt:lpstr>
      <vt:lpstr>Presentación de PowerPoint</vt:lpstr>
      <vt:lpstr>Modelo de gestión</vt:lpstr>
      <vt:lpstr>A modo de conclusión…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Marcela Arroyave Sandino</dc:creator>
  <cp:lastModifiedBy>Gabriela Delgado Hidalgo</cp:lastModifiedBy>
  <cp:revision>78</cp:revision>
  <cp:lastPrinted>2019-04-04T14:15:15Z</cp:lastPrinted>
  <dcterms:created xsi:type="dcterms:W3CDTF">2019-04-03T18:13:24Z</dcterms:created>
  <dcterms:modified xsi:type="dcterms:W3CDTF">2019-07-10T11:53:09Z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