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4.xml" ContentType="application/vnd.openxmlformats-officedocument.drawingml.diagramStyle+xml"/>
  <Override PartName="/ppt/diagrams/colors4.xml" ContentType="application/vnd.openxmlformats-officedocument.drawingml.diagramColors+xml"/>
  <Override PartName="/ppt/theme/theme1.xml" ContentType="application/vnd.openxmlformats-officedocument.theme+xml"/>
  <Override PartName="/ppt/diagrams/drawing4.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layout4.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72" r:id="rId2"/>
    <p:sldId id="304" r:id="rId3"/>
    <p:sldId id="307" r:id="rId4"/>
    <p:sldId id="257" r:id="rId5"/>
    <p:sldId id="310" r:id="rId6"/>
    <p:sldId id="308" r:id="rId7"/>
    <p:sldId id="309" r:id="rId8"/>
    <p:sldId id="291" r:id="rId9"/>
    <p:sldId id="305" r:id="rId10"/>
    <p:sldId id="311" r:id="rId11"/>
    <p:sldId id="312" r:id="rId12"/>
    <p:sldId id="302" r:id="rId13"/>
    <p:sldId id="313" r:id="rId14"/>
    <p:sldId id="290" r:id="rId15"/>
  </p:sldIdLst>
  <p:sldSz cx="10688638" cy="7562850"/>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2">
          <p15:clr>
            <a:srgbClr val="A4A3A4"/>
          </p15:clr>
        </p15:guide>
        <p15:guide id="2" pos="2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470"/>
    <a:srgbClr val="F9FBFB"/>
    <a:srgbClr val="283583"/>
    <a:srgbClr val="1D3176"/>
    <a:srgbClr val="1D3100"/>
    <a:srgbClr val="009FE3"/>
    <a:srgbClr val="0085CC"/>
    <a:srgbClr val="E9E8EC"/>
    <a:srgbClr val="0952A4"/>
    <a:srgbClr val="1E9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7" autoAdjust="0"/>
    <p:restoredTop sz="89911" autoAdjust="0"/>
  </p:normalViewPr>
  <p:slideViewPr>
    <p:cSldViewPr snapToObjects="1">
      <p:cViewPr varScale="1">
        <p:scale>
          <a:sx n="87" d="100"/>
          <a:sy n="87" d="100"/>
        </p:scale>
        <p:origin x="642" y="45"/>
      </p:cViewPr>
      <p:guideLst>
        <p:guide orient="horz" pos="2622"/>
        <p:guide pos="2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8CBFC-73A1-43CE-AAD2-8A4418C99E6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EF13485-C804-40AF-A499-7158980B0A06}">
      <dgm:prSet phldrT="[Text]"/>
      <dgm:spPr/>
      <dgm:t>
        <a:bodyPr/>
        <a:lstStyle/>
        <a:p>
          <a:pPr>
            <a:buAutoNum type="arabicPeriod"/>
          </a:pPr>
          <a:r>
            <a:rPr lang="es-ES" b="1" dirty="0">
              <a:solidFill>
                <a:schemeClr val="tx1"/>
              </a:solidFill>
              <a:latin typeface="Gill Sans MT Light"/>
              <a:ea typeface="+mj-ea"/>
            </a:rPr>
            <a:t>Las vinculadas a las especificidades de la violencia contra la pareja o expareja  </a:t>
          </a:r>
          <a:endParaRPr lang="en-US" dirty="0">
            <a:solidFill>
              <a:schemeClr val="tx1"/>
            </a:solidFill>
          </a:endParaRPr>
        </a:p>
      </dgm:t>
    </dgm:pt>
    <dgm:pt modelId="{5319F33B-9CB3-4B75-8612-EB988BE89FCF}" type="parTrans" cxnId="{67DECD49-B5D4-43E7-9C59-36E35CB4156B}">
      <dgm:prSet/>
      <dgm:spPr/>
      <dgm:t>
        <a:bodyPr/>
        <a:lstStyle/>
        <a:p>
          <a:endParaRPr lang="en-US"/>
        </a:p>
      </dgm:t>
    </dgm:pt>
    <dgm:pt modelId="{BFE2581D-965A-48F8-8354-17B963649B4D}" type="sibTrans" cxnId="{67DECD49-B5D4-43E7-9C59-36E35CB4156B}">
      <dgm:prSet/>
      <dgm:spPr/>
      <dgm:t>
        <a:bodyPr/>
        <a:lstStyle/>
        <a:p>
          <a:endParaRPr lang="en-US"/>
        </a:p>
      </dgm:t>
    </dgm:pt>
    <dgm:pt modelId="{7CE1C586-8F5E-4F26-9CC9-059C4E0A9432}">
      <dgm:prSet phldrT="[Text]"/>
      <dgm:spPr/>
      <dgm:t>
        <a:bodyPr/>
        <a:lstStyle/>
        <a:p>
          <a:pPr>
            <a:buAutoNum type="arabicPeriod"/>
          </a:pPr>
          <a:r>
            <a:rPr lang="es-ES" b="1" dirty="0">
              <a:solidFill>
                <a:schemeClr val="tx1"/>
              </a:solidFill>
              <a:latin typeface="Gill Sans MT Light"/>
              <a:ea typeface="+mj-ea"/>
            </a:rPr>
            <a:t>Atribuidas a una deficitaria actuación de la justicia </a:t>
          </a:r>
          <a:endParaRPr lang="en-US" dirty="0">
            <a:solidFill>
              <a:schemeClr val="tx1"/>
            </a:solidFill>
          </a:endParaRPr>
        </a:p>
      </dgm:t>
    </dgm:pt>
    <dgm:pt modelId="{160EB82C-A0FB-46F6-9127-FC3535D18DD8}" type="parTrans" cxnId="{BAB9A071-4D08-4E66-AC51-BFCCEC37E163}">
      <dgm:prSet/>
      <dgm:spPr/>
      <dgm:t>
        <a:bodyPr/>
        <a:lstStyle/>
        <a:p>
          <a:endParaRPr lang="en-US"/>
        </a:p>
      </dgm:t>
    </dgm:pt>
    <dgm:pt modelId="{25752896-2A1C-4F48-8093-A1CBA5B28F5A}" type="sibTrans" cxnId="{BAB9A071-4D08-4E66-AC51-BFCCEC37E163}">
      <dgm:prSet/>
      <dgm:spPr/>
      <dgm:t>
        <a:bodyPr/>
        <a:lstStyle/>
        <a:p>
          <a:endParaRPr lang="en-US"/>
        </a:p>
      </dgm:t>
    </dgm:pt>
    <dgm:pt modelId="{AE9136C3-AAFE-4E83-A4F2-A8889420DF03}" type="pres">
      <dgm:prSet presAssocID="{9808CBFC-73A1-43CE-AAD2-8A4418C99E60}" presName="Name0" presStyleCnt="0">
        <dgm:presLayoutVars>
          <dgm:chMax val="7"/>
          <dgm:chPref val="7"/>
          <dgm:dir/>
        </dgm:presLayoutVars>
      </dgm:prSet>
      <dgm:spPr/>
    </dgm:pt>
    <dgm:pt modelId="{3FC47518-92D9-4402-AB7C-09B5FBD369AF}" type="pres">
      <dgm:prSet presAssocID="{9808CBFC-73A1-43CE-AAD2-8A4418C99E60}" presName="Name1" presStyleCnt="0"/>
      <dgm:spPr/>
    </dgm:pt>
    <dgm:pt modelId="{DE951D11-6233-4D5A-92D3-B24D554CF538}" type="pres">
      <dgm:prSet presAssocID="{9808CBFC-73A1-43CE-AAD2-8A4418C99E60}" presName="cycle" presStyleCnt="0"/>
      <dgm:spPr/>
    </dgm:pt>
    <dgm:pt modelId="{67420142-BBA5-45D4-851F-AE01DD4B39AA}" type="pres">
      <dgm:prSet presAssocID="{9808CBFC-73A1-43CE-AAD2-8A4418C99E60}" presName="srcNode" presStyleLbl="node1" presStyleIdx="0" presStyleCnt="2"/>
      <dgm:spPr/>
    </dgm:pt>
    <dgm:pt modelId="{56DD0B97-1E21-42D2-9A0B-8499D9A10809}" type="pres">
      <dgm:prSet presAssocID="{9808CBFC-73A1-43CE-AAD2-8A4418C99E60}" presName="conn" presStyleLbl="parChTrans1D2" presStyleIdx="0" presStyleCnt="1"/>
      <dgm:spPr/>
    </dgm:pt>
    <dgm:pt modelId="{B8E4F353-1D41-4B98-A6EE-0CEA307F3013}" type="pres">
      <dgm:prSet presAssocID="{9808CBFC-73A1-43CE-AAD2-8A4418C99E60}" presName="extraNode" presStyleLbl="node1" presStyleIdx="0" presStyleCnt="2"/>
      <dgm:spPr/>
    </dgm:pt>
    <dgm:pt modelId="{981BC7F2-DA6E-4A1D-85FE-4738495855CE}" type="pres">
      <dgm:prSet presAssocID="{9808CBFC-73A1-43CE-AAD2-8A4418C99E60}" presName="dstNode" presStyleLbl="node1" presStyleIdx="0" presStyleCnt="2"/>
      <dgm:spPr/>
    </dgm:pt>
    <dgm:pt modelId="{DB00F44B-AA59-4C7C-812D-028A810EE63B}" type="pres">
      <dgm:prSet presAssocID="{8EF13485-C804-40AF-A499-7158980B0A06}" presName="text_1" presStyleLbl="node1" presStyleIdx="0" presStyleCnt="2" custLinFactNeighborX="-750" custLinFactNeighborY="-7965">
        <dgm:presLayoutVars>
          <dgm:bulletEnabled val="1"/>
        </dgm:presLayoutVars>
      </dgm:prSet>
      <dgm:spPr/>
    </dgm:pt>
    <dgm:pt modelId="{33757813-7AC0-41CE-A23D-86BE4A2CDFF1}" type="pres">
      <dgm:prSet presAssocID="{8EF13485-C804-40AF-A499-7158980B0A06}" presName="accent_1" presStyleCnt="0"/>
      <dgm:spPr/>
    </dgm:pt>
    <dgm:pt modelId="{5BC78C00-9145-4EA4-A21D-6E64FB3FC967}" type="pres">
      <dgm:prSet presAssocID="{8EF13485-C804-40AF-A499-7158980B0A06}" presName="accentRepeatNode" presStyleLbl="solidFgAcc1" presStyleIdx="0" presStyleCnt="2" custLinFactNeighborX="2947" custLinFactNeighborY="-6442"/>
      <dgm:spPr>
        <a:solidFill>
          <a:schemeClr val="tx2">
            <a:lumMod val="20000"/>
            <a:lumOff val="80000"/>
          </a:schemeClr>
        </a:solidFill>
      </dgm:spPr>
    </dgm:pt>
    <dgm:pt modelId="{B08C0C7F-57DB-4B17-B986-17EF0F955BE3}" type="pres">
      <dgm:prSet presAssocID="{7CE1C586-8F5E-4F26-9CC9-059C4E0A9432}" presName="text_2" presStyleLbl="node1" presStyleIdx="1" presStyleCnt="2">
        <dgm:presLayoutVars>
          <dgm:bulletEnabled val="1"/>
        </dgm:presLayoutVars>
      </dgm:prSet>
      <dgm:spPr/>
    </dgm:pt>
    <dgm:pt modelId="{17CC90DB-53FA-437C-9E7F-668D0E89698A}" type="pres">
      <dgm:prSet presAssocID="{7CE1C586-8F5E-4F26-9CC9-059C4E0A9432}" presName="accent_2" presStyleCnt="0"/>
      <dgm:spPr/>
    </dgm:pt>
    <dgm:pt modelId="{4345BD84-8F99-4BE1-BFFB-70A0E3F59CB1}" type="pres">
      <dgm:prSet presAssocID="{7CE1C586-8F5E-4F26-9CC9-059C4E0A9432}" presName="accentRepeatNode" presStyleLbl="solidFgAcc1" presStyleIdx="1" presStyleCnt="2"/>
      <dgm:spPr/>
    </dgm:pt>
  </dgm:ptLst>
  <dgm:cxnLst>
    <dgm:cxn modelId="{6CF16A61-EF05-4F4B-ADB0-0F2339929358}" type="presOf" srcId="{9808CBFC-73A1-43CE-AAD2-8A4418C99E60}" destId="{AE9136C3-AAFE-4E83-A4F2-A8889420DF03}" srcOrd="0" destOrd="0" presId="urn:microsoft.com/office/officeart/2008/layout/VerticalCurvedList"/>
    <dgm:cxn modelId="{67DECD49-B5D4-43E7-9C59-36E35CB4156B}" srcId="{9808CBFC-73A1-43CE-AAD2-8A4418C99E60}" destId="{8EF13485-C804-40AF-A499-7158980B0A06}" srcOrd="0" destOrd="0" parTransId="{5319F33B-9CB3-4B75-8612-EB988BE89FCF}" sibTransId="{BFE2581D-965A-48F8-8354-17B963649B4D}"/>
    <dgm:cxn modelId="{BAB9A071-4D08-4E66-AC51-BFCCEC37E163}" srcId="{9808CBFC-73A1-43CE-AAD2-8A4418C99E60}" destId="{7CE1C586-8F5E-4F26-9CC9-059C4E0A9432}" srcOrd="1" destOrd="0" parTransId="{160EB82C-A0FB-46F6-9127-FC3535D18DD8}" sibTransId="{25752896-2A1C-4F48-8093-A1CBA5B28F5A}"/>
    <dgm:cxn modelId="{1CDEBA79-DA91-481B-ACD6-3340EB954E65}" type="presOf" srcId="{BFE2581D-965A-48F8-8354-17B963649B4D}" destId="{56DD0B97-1E21-42D2-9A0B-8499D9A10809}" srcOrd="0" destOrd="0" presId="urn:microsoft.com/office/officeart/2008/layout/VerticalCurvedList"/>
    <dgm:cxn modelId="{54AAEFAD-AA6B-4FA9-A5F0-3708304C1032}" type="presOf" srcId="{8EF13485-C804-40AF-A499-7158980B0A06}" destId="{DB00F44B-AA59-4C7C-812D-028A810EE63B}" srcOrd="0" destOrd="0" presId="urn:microsoft.com/office/officeart/2008/layout/VerticalCurvedList"/>
    <dgm:cxn modelId="{78E712DB-DEDB-43B3-B840-CDBDBFFDEB28}" type="presOf" srcId="{7CE1C586-8F5E-4F26-9CC9-059C4E0A9432}" destId="{B08C0C7F-57DB-4B17-B986-17EF0F955BE3}" srcOrd="0" destOrd="0" presId="urn:microsoft.com/office/officeart/2008/layout/VerticalCurvedList"/>
    <dgm:cxn modelId="{25A57D87-B49F-4668-9EFE-652C3A5FC698}" type="presParOf" srcId="{AE9136C3-AAFE-4E83-A4F2-A8889420DF03}" destId="{3FC47518-92D9-4402-AB7C-09B5FBD369AF}" srcOrd="0" destOrd="0" presId="urn:microsoft.com/office/officeart/2008/layout/VerticalCurvedList"/>
    <dgm:cxn modelId="{71EEFC0A-ACE6-4005-83F0-AD17CC8BECBB}" type="presParOf" srcId="{3FC47518-92D9-4402-AB7C-09B5FBD369AF}" destId="{DE951D11-6233-4D5A-92D3-B24D554CF538}" srcOrd="0" destOrd="0" presId="urn:microsoft.com/office/officeart/2008/layout/VerticalCurvedList"/>
    <dgm:cxn modelId="{08182F4F-6B7D-40EE-9010-22488A061611}" type="presParOf" srcId="{DE951D11-6233-4D5A-92D3-B24D554CF538}" destId="{67420142-BBA5-45D4-851F-AE01DD4B39AA}" srcOrd="0" destOrd="0" presId="urn:microsoft.com/office/officeart/2008/layout/VerticalCurvedList"/>
    <dgm:cxn modelId="{3120D874-F684-4952-A3E2-E21B725F0E15}" type="presParOf" srcId="{DE951D11-6233-4D5A-92D3-B24D554CF538}" destId="{56DD0B97-1E21-42D2-9A0B-8499D9A10809}" srcOrd="1" destOrd="0" presId="urn:microsoft.com/office/officeart/2008/layout/VerticalCurvedList"/>
    <dgm:cxn modelId="{20F55DC3-8E08-40D6-9132-A48A14C51DA1}" type="presParOf" srcId="{DE951D11-6233-4D5A-92D3-B24D554CF538}" destId="{B8E4F353-1D41-4B98-A6EE-0CEA307F3013}" srcOrd="2" destOrd="0" presId="urn:microsoft.com/office/officeart/2008/layout/VerticalCurvedList"/>
    <dgm:cxn modelId="{859FEC85-BF8D-4133-AB93-D05871D8D5B8}" type="presParOf" srcId="{DE951D11-6233-4D5A-92D3-B24D554CF538}" destId="{981BC7F2-DA6E-4A1D-85FE-4738495855CE}" srcOrd="3" destOrd="0" presId="urn:microsoft.com/office/officeart/2008/layout/VerticalCurvedList"/>
    <dgm:cxn modelId="{BF6007FD-3B31-4F93-94F6-207F87F1825A}" type="presParOf" srcId="{3FC47518-92D9-4402-AB7C-09B5FBD369AF}" destId="{DB00F44B-AA59-4C7C-812D-028A810EE63B}" srcOrd="1" destOrd="0" presId="urn:microsoft.com/office/officeart/2008/layout/VerticalCurvedList"/>
    <dgm:cxn modelId="{E2B6B021-4312-47B2-99B8-397FE9601D20}" type="presParOf" srcId="{3FC47518-92D9-4402-AB7C-09B5FBD369AF}" destId="{33757813-7AC0-41CE-A23D-86BE4A2CDFF1}" srcOrd="2" destOrd="0" presId="urn:microsoft.com/office/officeart/2008/layout/VerticalCurvedList"/>
    <dgm:cxn modelId="{95022E23-9082-41C0-8394-676F9E22F7B2}" type="presParOf" srcId="{33757813-7AC0-41CE-A23D-86BE4A2CDFF1}" destId="{5BC78C00-9145-4EA4-A21D-6E64FB3FC967}" srcOrd="0" destOrd="0" presId="urn:microsoft.com/office/officeart/2008/layout/VerticalCurvedList"/>
    <dgm:cxn modelId="{2F96823C-465E-4379-81CA-8356A95B49E7}" type="presParOf" srcId="{3FC47518-92D9-4402-AB7C-09B5FBD369AF}" destId="{B08C0C7F-57DB-4B17-B986-17EF0F955BE3}" srcOrd="3" destOrd="0" presId="urn:microsoft.com/office/officeart/2008/layout/VerticalCurvedList"/>
    <dgm:cxn modelId="{E97D3CFF-5247-467D-B8D7-7198D6197908}" type="presParOf" srcId="{3FC47518-92D9-4402-AB7C-09B5FBD369AF}" destId="{17CC90DB-53FA-437C-9E7F-668D0E89698A}" srcOrd="4" destOrd="0" presId="urn:microsoft.com/office/officeart/2008/layout/VerticalCurvedList"/>
    <dgm:cxn modelId="{EEFCFC3D-C2EE-4232-B073-883E37C0AAC3}" type="presParOf" srcId="{17CC90DB-53FA-437C-9E7F-668D0E89698A}" destId="{4345BD84-8F99-4BE1-BFFB-70A0E3F59C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8CBFC-73A1-43CE-AAD2-8A4418C99E6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EF13485-C804-40AF-A499-7158980B0A06}">
      <dgm:prSet phldrT="[Text]"/>
      <dgm:spPr>
        <a:solidFill>
          <a:schemeClr val="accent3">
            <a:lumMod val="40000"/>
            <a:lumOff val="60000"/>
          </a:schemeClr>
        </a:solidFill>
      </dgm:spPr>
      <dgm:t>
        <a:bodyPr/>
        <a:lstStyle/>
        <a:p>
          <a:pPr>
            <a:buAutoNum type="arabicPeriod"/>
          </a:pPr>
          <a:r>
            <a:rPr lang="es-ES" b="1" dirty="0">
              <a:solidFill>
                <a:srgbClr val="009FE3"/>
              </a:solidFill>
              <a:latin typeface="Gill Sans MT Light"/>
              <a:ea typeface="+mj-ea"/>
            </a:rPr>
            <a:t>La imposibilidad de realizar examen médico legal </a:t>
          </a:r>
          <a:endParaRPr lang="en-US" dirty="0">
            <a:solidFill>
              <a:schemeClr val="tx1"/>
            </a:solidFill>
          </a:endParaRPr>
        </a:p>
      </dgm:t>
    </dgm:pt>
    <dgm:pt modelId="{5319F33B-9CB3-4B75-8612-EB988BE89FCF}" type="parTrans" cxnId="{67DECD49-B5D4-43E7-9C59-36E35CB4156B}">
      <dgm:prSet/>
      <dgm:spPr/>
      <dgm:t>
        <a:bodyPr/>
        <a:lstStyle/>
        <a:p>
          <a:endParaRPr lang="en-US"/>
        </a:p>
      </dgm:t>
    </dgm:pt>
    <dgm:pt modelId="{BFE2581D-965A-48F8-8354-17B963649B4D}" type="sibTrans" cxnId="{67DECD49-B5D4-43E7-9C59-36E35CB4156B}">
      <dgm:prSet/>
      <dgm:spPr/>
      <dgm:t>
        <a:bodyPr/>
        <a:lstStyle/>
        <a:p>
          <a:endParaRPr lang="en-US"/>
        </a:p>
      </dgm:t>
    </dgm:pt>
    <dgm:pt modelId="{522FC81B-03F1-41CE-801D-71CFEAE3FB07}">
      <dgm:prSet/>
      <dgm:spPr>
        <a:solidFill>
          <a:schemeClr val="accent1">
            <a:lumMod val="40000"/>
            <a:lumOff val="60000"/>
          </a:schemeClr>
        </a:solidFill>
      </dgm:spPr>
      <dgm:t>
        <a:bodyPr/>
        <a:lstStyle/>
        <a:p>
          <a:r>
            <a:rPr lang="es-ES" b="1" dirty="0">
              <a:solidFill>
                <a:srgbClr val="009FE3"/>
              </a:solidFill>
              <a:latin typeface="Gill Sans MT Light"/>
              <a:ea typeface="+mj-ea"/>
            </a:rPr>
            <a:t>Ausencia de programas de atención psicológica o psiquiátrica</a:t>
          </a:r>
        </a:p>
      </dgm:t>
    </dgm:pt>
    <dgm:pt modelId="{582AB1C5-F6C2-4F4F-81C4-313EB13EE1EF}" type="parTrans" cxnId="{76F6BFA4-EE42-4EE6-BB0C-2C21F53D1CF6}">
      <dgm:prSet/>
      <dgm:spPr/>
      <dgm:t>
        <a:bodyPr/>
        <a:lstStyle/>
        <a:p>
          <a:endParaRPr lang="en-US"/>
        </a:p>
      </dgm:t>
    </dgm:pt>
    <dgm:pt modelId="{7EBEC009-6FDC-44A1-9AF3-D7A9B4AF09A7}" type="sibTrans" cxnId="{76F6BFA4-EE42-4EE6-BB0C-2C21F53D1CF6}">
      <dgm:prSet/>
      <dgm:spPr/>
      <dgm:t>
        <a:bodyPr/>
        <a:lstStyle/>
        <a:p>
          <a:endParaRPr lang="en-US"/>
        </a:p>
      </dgm:t>
    </dgm:pt>
    <dgm:pt modelId="{051466D4-C007-4AE9-9428-D55F66F4F71E}">
      <dgm:prSet phldrT="[Text]"/>
      <dgm:spPr>
        <a:solidFill>
          <a:schemeClr val="accent3">
            <a:lumMod val="40000"/>
            <a:lumOff val="60000"/>
          </a:schemeClr>
        </a:solidFill>
      </dgm:spPr>
      <dgm:t>
        <a:bodyPr/>
        <a:lstStyle/>
        <a:p>
          <a:pPr>
            <a:buAutoNum type="arabicPeriod"/>
          </a:pPr>
          <a:r>
            <a:rPr lang="es-ES" b="1" dirty="0">
              <a:solidFill>
                <a:srgbClr val="009FE3"/>
              </a:solidFill>
              <a:latin typeface="Gill Sans MT Light"/>
              <a:ea typeface="+mj-ea"/>
            </a:rPr>
            <a:t>Cumplimiento de un documento oficial de forma deficitaria</a:t>
          </a:r>
          <a:endParaRPr lang="en-US" dirty="0">
            <a:solidFill>
              <a:schemeClr val="tx1"/>
            </a:solidFill>
          </a:endParaRPr>
        </a:p>
      </dgm:t>
    </dgm:pt>
    <dgm:pt modelId="{97EC6BC3-BAD8-4841-99CC-6067E0203BB9}" type="parTrans" cxnId="{4F5217CA-0272-4E2B-A5B6-1721F25C0697}">
      <dgm:prSet/>
      <dgm:spPr/>
      <dgm:t>
        <a:bodyPr/>
        <a:lstStyle/>
        <a:p>
          <a:endParaRPr lang="en-US"/>
        </a:p>
      </dgm:t>
    </dgm:pt>
    <dgm:pt modelId="{483F7207-D8C2-4D5A-A1F2-5FE11FEF3B1F}" type="sibTrans" cxnId="{4F5217CA-0272-4E2B-A5B6-1721F25C0697}">
      <dgm:prSet/>
      <dgm:spPr/>
      <dgm:t>
        <a:bodyPr/>
        <a:lstStyle/>
        <a:p>
          <a:endParaRPr lang="en-US"/>
        </a:p>
      </dgm:t>
    </dgm:pt>
    <dgm:pt modelId="{AE9136C3-AAFE-4E83-A4F2-A8889420DF03}" type="pres">
      <dgm:prSet presAssocID="{9808CBFC-73A1-43CE-AAD2-8A4418C99E60}" presName="Name0" presStyleCnt="0">
        <dgm:presLayoutVars>
          <dgm:chMax val="7"/>
          <dgm:chPref val="7"/>
          <dgm:dir/>
        </dgm:presLayoutVars>
      </dgm:prSet>
      <dgm:spPr/>
    </dgm:pt>
    <dgm:pt modelId="{3FC47518-92D9-4402-AB7C-09B5FBD369AF}" type="pres">
      <dgm:prSet presAssocID="{9808CBFC-73A1-43CE-AAD2-8A4418C99E60}" presName="Name1" presStyleCnt="0"/>
      <dgm:spPr/>
    </dgm:pt>
    <dgm:pt modelId="{DE951D11-6233-4D5A-92D3-B24D554CF538}" type="pres">
      <dgm:prSet presAssocID="{9808CBFC-73A1-43CE-AAD2-8A4418C99E60}" presName="cycle" presStyleCnt="0"/>
      <dgm:spPr/>
    </dgm:pt>
    <dgm:pt modelId="{67420142-BBA5-45D4-851F-AE01DD4B39AA}" type="pres">
      <dgm:prSet presAssocID="{9808CBFC-73A1-43CE-AAD2-8A4418C99E60}" presName="srcNode" presStyleLbl="node1" presStyleIdx="0" presStyleCnt="3"/>
      <dgm:spPr/>
    </dgm:pt>
    <dgm:pt modelId="{56DD0B97-1E21-42D2-9A0B-8499D9A10809}" type="pres">
      <dgm:prSet presAssocID="{9808CBFC-73A1-43CE-AAD2-8A4418C99E60}" presName="conn" presStyleLbl="parChTrans1D2" presStyleIdx="0" presStyleCnt="1"/>
      <dgm:spPr/>
    </dgm:pt>
    <dgm:pt modelId="{B8E4F353-1D41-4B98-A6EE-0CEA307F3013}" type="pres">
      <dgm:prSet presAssocID="{9808CBFC-73A1-43CE-AAD2-8A4418C99E60}" presName="extraNode" presStyleLbl="node1" presStyleIdx="0" presStyleCnt="3"/>
      <dgm:spPr/>
    </dgm:pt>
    <dgm:pt modelId="{981BC7F2-DA6E-4A1D-85FE-4738495855CE}" type="pres">
      <dgm:prSet presAssocID="{9808CBFC-73A1-43CE-AAD2-8A4418C99E60}" presName="dstNode" presStyleLbl="node1" presStyleIdx="0" presStyleCnt="3"/>
      <dgm:spPr/>
    </dgm:pt>
    <dgm:pt modelId="{DB00F44B-AA59-4C7C-812D-028A810EE63B}" type="pres">
      <dgm:prSet presAssocID="{8EF13485-C804-40AF-A499-7158980B0A06}" presName="text_1" presStyleLbl="node1" presStyleIdx="0" presStyleCnt="3" custLinFactNeighborX="362" custLinFactNeighborY="-4632">
        <dgm:presLayoutVars>
          <dgm:bulletEnabled val="1"/>
        </dgm:presLayoutVars>
      </dgm:prSet>
      <dgm:spPr/>
    </dgm:pt>
    <dgm:pt modelId="{33757813-7AC0-41CE-A23D-86BE4A2CDFF1}" type="pres">
      <dgm:prSet presAssocID="{8EF13485-C804-40AF-A499-7158980B0A06}" presName="accent_1" presStyleCnt="0"/>
      <dgm:spPr/>
    </dgm:pt>
    <dgm:pt modelId="{5BC78C00-9145-4EA4-A21D-6E64FB3FC967}" type="pres">
      <dgm:prSet presAssocID="{8EF13485-C804-40AF-A499-7158980B0A06}" presName="accentRepeatNode" presStyleLbl="solidFgAcc1" presStyleIdx="0" presStyleCnt="3" custLinFactNeighborX="2947" custLinFactNeighborY="-6442"/>
      <dgm:spPr>
        <a:solidFill>
          <a:schemeClr val="accent3"/>
        </a:solidFill>
      </dgm:spPr>
    </dgm:pt>
    <dgm:pt modelId="{31705BF7-8ABA-4D56-B204-1A337CC72004}" type="pres">
      <dgm:prSet presAssocID="{522FC81B-03F1-41CE-801D-71CFEAE3FB07}" presName="text_2" presStyleLbl="node1" presStyleIdx="1" presStyleCnt="3">
        <dgm:presLayoutVars>
          <dgm:bulletEnabled val="1"/>
        </dgm:presLayoutVars>
      </dgm:prSet>
      <dgm:spPr/>
    </dgm:pt>
    <dgm:pt modelId="{DB95A94E-1959-419D-963B-59D5DF8CE564}" type="pres">
      <dgm:prSet presAssocID="{522FC81B-03F1-41CE-801D-71CFEAE3FB07}" presName="accent_2" presStyleCnt="0"/>
      <dgm:spPr/>
    </dgm:pt>
    <dgm:pt modelId="{A1CF2560-E347-436F-95DB-888B10C1CABA}" type="pres">
      <dgm:prSet presAssocID="{522FC81B-03F1-41CE-801D-71CFEAE3FB07}" presName="accentRepeatNode" presStyleLbl="solidFgAcc1" presStyleIdx="1" presStyleCnt="3"/>
      <dgm:spPr>
        <a:solidFill>
          <a:schemeClr val="accent1"/>
        </a:solidFill>
      </dgm:spPr>
    </dgm:pt>
    <dgm:pt modelId="{436D2655-157C-4158-AE8D-355BF9841059}" type="pres">
      <dgm:prSet presAssocID="{051466D4-C007-4AE9-9428-D55F66F4F71E}" presName="text_3" presStyleLbl="node1" presStyleIdx="2" presStyleCnt="3">
        <dgm:presLayoutVars>
          <dgm:bulletEnabled val="1"/>
        </dgm:presLayoutVars>
      </dgm:prSet>
      <dgm:spPr/>
    </dgm:pt>
    <dgm:pt modelId="{99C82B86-B1B6-41BA-A84B-E5FADEFD2CFB}" type="pres">
      <dgm:prSet presAssocID="{051466D4-C007-4AE9-9428-D55F66F4F71E}" presName="accent_3" presStyleCnt="0"/>
      <dgm:spPr/>
    </dgm:pt>
    <dgm:pt modelId="{177D22CF-AA03-4751-9709-05E97B4017F3}" type="pres">
      <dgm:prSet presAssocID="{051466D4-C007-4AE9-9428-D55F66F4F71E}" presName="accentRepeatNode" presStyleLbl="solidFgAcc1" presStyleIdx="2" presStyleCnt="3"/>
      <dgm:spPr>
        <a:solidFill>
          <a:schemeClr val="accent3"/>
        </a:solidFill>
      </dgm:spPr>
    </dgm:pt>
  </dgm:ptLst>
  <dgm:cxnLst>
    <dgm:cxn modelId="{6CF16A61-EF05-4F4B-ADB0-0F2339929358}" type="presOf" srcId="{9808CBFC-73A1-43CE-AAD2-8A4418C99E60}" destId="{AE9136C3-AAFE-4E83-A4F2-A8889420DF03}" srcOrd="0" destOrd="0" presId="urn:microsoft.com/office/officeart/2008/layout/VerticalCurvedList"/>
    <dgm:cxn modelId="{B0225045-35D3-48D7-8A18-74B39FF7DDE2}" type="presOf" srcId="{051466D4-C007-4AE9-9428-D55F66F4F71E}" destId="{436D2655-157C-4158-AE8D-355BF9841059}" srcOrd="0" destOrd="0" presId="urn:microsoft.com/office/officeart/2008/layout/VerticalCurvedList"/>
    <dgm:cxn modelId="{67DECD49-B5D4-43E7-9C59-36E35CB4156B}" srcId="{9808CBFC-73A1-43CE-AAD2-8A4418C99E60}" destId="{8EF13485-C804-40AF-A499-7158980B0A06}" srcOrd="0" destOrd="0" parTransId="{5319F33B-9CB3-4B75-8612-EB988BE89FCF}" sibTransId="{BFE2581D-965A-48F8-8354-17B963649B4D}"/>
    <dgm:cxn modelId="{1CDEBA79-DA91-481B-ACD6-3340EB954E65}" type="presOf" srcId="{BFE2581D-965A-48F8-8354-17B963649B4D}" destId="{56DD0B97-1E21-42D2-9A0B-8499D9A10809}" srcOrd="0" destOrd="0" presId="urn:microsoft.com/office/officeart/2008/layout/VerticalCurvedList"/>
    <dgm:cxn modelId="{76F6BFA4-EE42-4EE6-BB0C-2C21F53D1CF6}" srcId="{9808CBFC-73A1-43CE-AAD2-8A4418C99E60}" destId="{522FC81B-03F1-41CE-801D-71CFEAE3FB07}" srcOrd="1" destOrd="0" parTransId="{582AB1C5-F6C2-4F4F-81C4-313EB13EE1EF}" sibTransId="{7EBEC009-6FDC-44A1-9AF3-D7A9B4AF09A7}"/>
    <dgm:cxn modelId="{54AAEFAD-AA6B-4FA9-A5F0-3708304C1032}" type="presOf" srcId="{8EF13485-C804-40AF-A499-7158980B0A06}" destId="{DB00F44B-AA59-4C7C-812D-028A810EE63B}" srcOrd="0" destOrd="0" presId="urn:microsoft.com/office/officeart/2008/layout/VerticalCurvedList"/>
    <dgm:cxn modelId="{0BB36BB3-77F6-49E4-83AB-D07BEC9EA0B1}" type="presOf" srcId="{522FC81B-03F1-41CE-801D-71CFEAE3FB07}" destId="{31705BF7-8ABA-4D56-B204-1A337CC72004}" srcOrd="0" destOrd="0" presId="urn:microsoft.com/office/officeart/2008/layout/VerticalCurvedList"/>
    <dgm:cxn modelId="{4F5217CA-0272-4E2B-A5B6-1721F25C0697}" srcId="{9808CBFC-73A1-43CE-AAD2-8A4418C99E60}" destId="{051466D4-C007-4AE9-9428-D55F66F4F71E}" srcOrd="2" destOrd="0" parTransId="{97EC6BC3-BAD8-4841-99CC-6067E0203BB9}" sibTransId="{483F7207-D8C2-4D5A-A1F2-5FE11FEF3B1F}"/>
    <dgm:cxn modelId="{25A57D87-B49F-4668-9EFE-652C3A5FC698}" type="presParOf" srcId="{AE9136C3-AAFE-4E83-A4F2-A8889420DF03}" destId="{3FC47518-92D9-4402-AB7C-09B5FBD369AF}" srcOrd="0" destOrd="0" presId="urn:microsoft.com/office/officeart/2008/layout/VerticalCurvedList"/>
    <dgm:cxn modelId="{71EEFC0A-ACE6-4005-83F0-AD17CC8BECBB}" type="presParOf" srcId="{3FC47518-92D9-4402-AB7C-09B5FBD369AF}" destId="{DE951D11-6233-4D5A-92D3-B24D554CF538}" srcOrd="0" destOrd="0" presId="urn:microsoft.com/office/officeart/2008/layout/VerticalCurvedList"/>
    <dgm:cxn modelId="{08182F4F-6B7D-40EE-9010-22488A061611}" type="presParOf" srcId="{DE951D11-6233-4D5A-92D3-B24D554CF538}" destId="{67420142-BBA5-45D4-851F-AE01DD4B39AA}" srcOrd="0" destOrd="0" presId="urn:microsoft.com/office/officeart/2008/layout/VerticalCurvedList"/>
    <dgm:cxn modelId="{3120D874-F684-4952-A3E2-E21B725F0E15}" type="presParOf" srcId="{DE951D11-6233-4D5A-92D3-B24D554CF538}" destId="{56DD0B97-1E21-42D2-9A0B-8499D9A10809}" srcOrd="1" destOrd="0" presId="urn:microsoft.com/office/officeart/2008/layout/VerticalCurvedList"/>
    <dgm:cxn modelId="{20F55DC3-8E08-40D6-9132-A48A14C51DA1}" type="presParOf" srcId="{DE951D11-6233-4D5A-92D3-B24D554CF538}" destId="{B8E4F353-1D41-4B98-A6EE-0CEA307F3013}" srcOrd="2" destOrd="0" presId="urn:microsoft.com/office/officeart/2008/layout/VerticalCurvedList"/>
    <dgm:cxn modelId="{859FEC85-BF8D-4133-AB93-D05871D8D5B8}" type="presParOf" srcId="{DE951D11-6233-4D5A-92D3-B24D554CF538}" destId="{981BC7F2-DA6E-4A1D-85FE-4738495855CE}" srcOrd="3" destOrd="0" presId="urn:microsoft.com/office/officeart/2008/layout/VerticalCurvedList"/>
    <dgm:cxn modelId="{BF6007FD-3B31-4F93-94F6-207F87F1825A}" type="presParOf" srcId="{3FC47518-92D9-4402-AB7C-09B5FBD369AF}" destId="{DB00F44B-AA59-4C7C-812D-028A810EE63B}" srcOrd="1" destOrd="0" presId="urn:microsoft.com/office/officeart/2008/layout/VerticalCurvedList"/>
    <dgm:cxn modelId="{E2B6B021-4312-47B2-99B8-397FE9601D20}" type="presParOf" srcId="{3FC47518-92D9-4402-AB7C-09B5FBD369AF}" destId="{33757813-7AC0-41CE-A23D-86BE4A2CDFF1}" srcOrd="2" destOrd="0" presId="urn:microsoft.com/office/officeart/2008/layout/VerticalCurvedList"/>
    <dgm:cxn modelId="{95022E23-9082-41C0-8394-676F9E22F7B2}" type="presParOf" srcId="{33757813-7AC0-41CE-A23D-86BE4A2CDFF1}" destId="{5BC78C00-9145-4EA4-A21D-6E64FB3FC967}" srcOrd="0" destOrd="0" presId="urn:microsoft.com/office/officeart/2008/layout/VerticalCurvedList"/>
    <dgm:cxn modelId="{7E9BF6F8-C9A7-4343-9708-FF92A3A64364}" type="presParOf" srcId="{3FC47518-92D9-4402-AB7C-09B5FBD369AF}" destId="{31705BF7-8ABA-4D56-B204-1A337CC72004}" srcOrd="3" destOrd="0" presId="urn:microsoft.com/office/officeart/2008/layout/VerticalCurvedList"/>
    <dgm:cxn modelId="{46D374FF-DA0C-4608-85F0-BFBF9FAFF7A9}" type="presParOf" srcId="{3FC47518-92D9-4402-AB7C-09B5FBD369AF}" destId="{DB95A94E-1959-419D-963B-59D5DF8CE564}" srcOrd="4" destOrd="0" presId="urn:microsoft.com/office/officeart/2008/layout/VerticalCurvedList"/>
    <dgm:cxn modelId="{90782C0B-618C-4EFF-8731-9909D5A0485A}" type="presParOf" srcId="{DB95A94E-1959-419D-963B-59D5DF8CE564}" destId="{A1CF2560-E347-436F-95DB-888B10C1CABA}" srcOrd="0" destOrd="0" presId="urn:microsoft.com/office/officeart/2008/layout/VerticalCurvedList"/>
    <dgm:cxn modelId="{42DEBBF9-FEB2-4036-BE6E-377246EBB3F7}" type="presParOf" srcId="{3FC47518-92D9-4402-AB7C-09B5FBD369AF}" destId="{436D2655-157C-4158-AE8D-355BF9841059}" srcOrd="5" destOrd="0" presId="urn:microsoft.com/office/officeart/2008/layout/VerticalCurvedList"/>
    <dgm:cxn modelId="{0FF1F690-29CE-413E-9F2C-2595B9593C9C}" type="presParOf" srcId="{3FC47518-92D9-4402-AB7C-09B5FBD369AF}" destId="{99C82B86-B1B6-41BA-A84B-E5FADEFD2CFB}" srcOrd="6" destOrd="0" presId="urn:microsoft.com/office/officeart/2008/layout/VerticalCurvedList"/>
    <dgm:cxn modelId="{41873EE1-9B1D-47BE-B65A-DAF5ECB1FB59}" type="presParOf" srcId="{99C82B86-B1B6-41BA-A84B-E5FADEFD2CFB}" destId="{177D22CF-AA03-4751-9709-05E97B4017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FADA30-D527-4670-8C33-663C4F264E91}"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72D67279-728A-49E9-B121-BB84384FAA3C}">
      <dgm:prSet custT="1"/>
      <dgm:spPr/>
      <dgm:t>
        <a:bodyPr/>
        <a:lstStyle/>
        <a:p>
          <a:r>
            <a:rPr lang="es-PA" sz="3200" dirty="0"/>
            <a:t>MINSEG</a:t>
          </a:r>
          <a:endParaRPr lang="en-US" sz="3200" dirty="0"/>
        </a:p>
      </dgm:t>
    </dgm:pt>
    <dgm:pt modelId="{6620010F-7DA6-4215-9C0C-D734C8A82FC0}">
      <dgm:prSet phldrT="[Text]" custT="1"/>
      <dgm:spPr/>
      <dgm:t>
        <a:bodyPr/>
        <a:lstStyle/>
        <a:p>
          <a:r>
            <a:rPr lang="es-PA" sz="3200" b="1" dirty="0"/>
            <a:t>OJ</a:t>
          </a:r>
          <a:endParaRPr lang="en-US" sz="3200" b="1" dirty="0"/>
        </a:p>
      </dgm:t>
    </dgm:pt>
    <dgm:pt modelId="{7F6CCAF8-CD40-4ACB-9107-CA7B085C8379}">
      <dgm:prSet phldrT="[Text]"/>
      <dgm:spPr/>
      <dgm:t>
        <a:bodyPr/>
        <a:lstStyle/>
        <a:p>
          <a:r>
            <a:rPr lang="es-PA" dirty="0"/>
            <a:t>MP</a:t>
          </a:r>
          <a:endParaRPr lang="en-US" dirty="0"/>
        </a:p>
      </dgm:t>
    </dgm:pt>
    <dgm:pt modelId="{BF278C5E-28CA-48BA-AB1D-8559B2DEC8BD}" type="sibTrans" cxnId="{69318CDD-0496-425E-8597-5B3B25313295}">
      <dgm:prSet/>
      <dgm:spPr/>
      <dgm:t>
        <a:bodyPr/>
        <a:lstStyle/>
        <a:p>
          <a:endParaRPr lang="en-US"/>
        </a:p>
      </dgm:t>
    </dgm:pt>
    <dgm:pt modelId="{BE4CC954-A454-4DDF-8FCE-30003445F7F0}" type="parTrans" cxnId="{69318CDD-0496-425E-8597-5B3B25313295}">
      <dgm:prSet/>
      <dgm:spPr/>
      <dgm:t>
        <a:bodyPr/>
        <a:lstStyle/>
        <a:p>
          <a:endParaRPr lang="en-US"/>
        </a:p>
      </dgm:t>
    </dgm:pt>
    <dgm:pt modelId="{73125103-A85A-421C-ABC1-1A300B6BAAD7}" type="sibTrans" cxnId="{CF0BD3CC-A336-41CA-88AC-D16344A9E85B}">
      <dgm:prSet/>
      <dgm:spPr/>
      <dgm:t>
        <a:bodyPr/>
        <a:lstStyle/>
        <a:p>
          <a:endParaRPr lang="en-US"/>
        </a:p>
      </dgm:t>
    </dgm:pt>
    <dgm:pt modelId="{1F724F77-DA81-4D34-A118-60A7DEA16107}" type="parTrans" cxnId="{CF0BD3CC-A336-41CA-88AC-D16344A9E85B}">
      <dgm:prSet/>
      <dgm:spPr/>
      <dgm:t>
        <a:bodyPr/>
        <a:lstStyle/>
        <a:p>
          <a:endParaRPr lang="en-US"/>
        </a:p>
      </dgm:t>
    </dgm:pt>
    <dgm:pt modelId="{90B1C9C8-23AF-4B6A-8699-CA8882AF9B13}" type="sibTrans" cxnId="{CC205F85-28F3-4F92-AD8D-A1C576C5F6D5}">
      <dgm:prSet/>
      <dgm:spPr/>
      <dgm:t>
        <a:bodyPr/>
        <a:lstStyle/>
        <a:p>
          <a:endParaRPr lang="en-US"/>
        </a:p>
      </dgm:t>
    </dgm:pt>
    <dgm:pt modelId="{736322FA-5883-4C69-9661-2A3A4C5083F4}" type="parTrans" cxnId="{CC205F85-28F3-4F92-AD8D-A1C576C5F6D5}">
      <dgm:prSet/>
      <dgm:spPr/>
      <dgm:t>
        <a:bodyPr/>
        <a:lstStyle/>
        <a:p>
          <a:endParaRPr lang="en-US"/>
        </a:p>
      </dgm:t>
    </dgm:pt>
    <dgm:pt modelId="{423D39FF-3B08-4723-AA8C-1B6BBC8E4BB1}">
      <dgm:prSet custT="1"/>
      <dgm:spPr/>
      <dgm:t>
        <a:bodyPr/>
        <a:lstStyle/>
        <a:p>
          <a:r>
            <a:rPr lang="es-PA" sz="2400" dirty="0"/>
            <a:t>IMELCF	</a:t>
          </a:r>
          <a:endParaRPr lang="en-US" sz="2400" dirty="0"/>
        </a:p>
      </dgm:t>
    </dgm:pt>
    <dgm:pt modelId="{022D19C9-4AA5-4AA6-99C3-95EF7BEE32A2}" type="parTrans" cxnId="{EDEF1F9D-4B91-4A29-8FCC-99967BE0EA1B}">
      <dgm:prSet/>
      <dgm:spPr/>
      <dgm:t>
        <a:bodyPr/>
        <a:lstStyle/>
        <a:p>
          <a:endParaRPr lang="en-US"/>
        </a:p>
      </dgm:t>
    </dgm:pt>
    <dgm:pt modelId="{ABB0202C-A005-4CAB-98D3-3B45F2E47FEF}" type="sibTrans" cxnId="{EDEF1F9D-4B91-4A29-8FCC-99967BE0EA1B}">
      <dgm:prSet/>
      <dgm:spPr/>
      <dgm:t>
        <a:bodyPr/>
        <a:lstStyle/>
        <a:p>
          <a:endParaRPr lang="en-US"/>
        </a:p>
      </dgm:t>
    </dgm:pt>
    <dgm:pt modelId="{98ACC7DF-6818-4BA7-9E82-33A3AD5B5EA2}">
      <dgm:prSet custT="1"/>
      <dgm:spPr/>
      <dgm:t>
        <a:bodyPr/>
        <a:lstStyle/>
        <a:p>
          <a:r>
            <a:rPr lang="es-PA" sz="2800" dirty="0"/>
            <a:t>INAMU</a:t>
          </a:r>
          <a:endParaRPr lang="en-US" sz="2800" dirty="0"/>
        </a:p>
      </dgm:t>
    </dgm:pt>
    <dgm:pt modelId="{EAB079ED-8EAD-4530-A5B0-7AF9521D1346}" type="parTrans" cxnId="{275BD095-8A49-4A64-BA14-3E98A091E32E}">
      <dgm:prSet/>
      <dgm:spPr/>
      <dgm:t>
        <a:bodyPr/>
        <a:lstStyle/>
        <a:p>
          <a:endParaRPr lang="en-US"/>
        </a:p>
      </dgm:t>
    </dgm:pt>
    <dgm:pt modelId="{AAB6825E-90A4-4DF4-B5F1-7D02C76E6D70}" type="sibTrans" cxnId="{275BD095-8A49-4A64-BA14-3E98A091E32E}">
      <dgm:prSet/>
      <dgm:spPr/>
      <dgm:t>
        <a:bodyPr/>
        <a:lstStyle/>
        <a:p>
          <a:endParaRPr lang="en-US"/>
        </a:p>
      </dgm:t>
    </dgm:pt>
    <dgm:pt modelId="{BD523473-F271-4001-B112-8F1B7A29021F}">
      <dgm:prSet/>
      <dgm:spPr/>
      <dgm:t>
        <a:bodyPr/>
        <a:lstStyle/>
        <a:p>
          <a:r>
            <a:rPr lang="es-PA" dirty="0"/>
            <a:t>DP</a:t>
          </a:r>
          <a:endParaRPr lang="en-US" dirty="0"/>
        </a:p>
      </dgm:t>
    </dgm:pt>
    <dgm:pt modelId="{4ED902EF-F747-447A-8375-E463725AAE8C}" type="parTrans" cxnId="{F161CD04-3097-4184-BC09-9E078CAA1DE0}">
      <dgm:prSet/>
      <dgm:spPr/>
      <dgm:t>
        <a:bodyPr/>
        <a:lstStyle/>
        <a:p>
          <a:endParaRPr lang="en-US"/>
        </a:p>
      </dgm:t>
    </dgm:pt>
    <dgm:pt modelId="{26B1452F-2AFF-48E3-AB10-590D819DD0D8}" type="sibTrans" cxnId="{F161CD04-3097-4184-BC09-9E078CAA1DE0}">
      <dgm:prSet/>
      <dgm:spPr/>
      <dgm:t>
        <a:bodyPr/>
        <a:lstStyle/>
        <a:p>
          <a:endParaRPr lang="en-US"/>
        </a:p>
      </dgm:t>
    </dgm:pt>
    <dgm:pt modelId="{69AC1652-9271-4760-B92E-21A3DBB99A4D}" type="pres">
      <dgm:prSet presAssocID="{EBFADA30-D527-4670-8C33-663C4F264E91}" presName="Name0" presStyleCnt="0">
        <dgm:presLayoutVars>
          <dgm:chMax val="1"/>
          <dgm:dir/>
          <dgm:animLvl val="ctr"/>
          <dgm:resizeHandles val="exact"/>
        </dgm:presLayoutVars>
      </dgm:prSet>
      <dgm:spPr/>
    </dgm:pt>
    <dgm:pt modelId="{54BE06A4-FC4D-4BFE-B362-F7F828259C89}" type="pres">
      <dgm:prSet presAssocID="{7F6CCAF8-CD40-4ACB-9107-CA7B085C8379}" presName="centerShape" presStyleLbl="node0" presStyleIdx="0" presStyleCnt="1"/>
      <dgm:spPr/>
    </dgm:pt>
    <dgm:pt modelId="{9FFA73D7-5716-4FED-A8B4-2971006FEB07}" type="pres">
      <dgm:prSet presAssocID="{6620010F-7DA6-4215-9C0C-D734C8A82FC0}" presName="node" presStyleLbl="node1" presStyleIdx="0" presStyleCnt="5">
        <dgm:presLayoutVars>
          <dgm:bulletEnabled val="1"/>
        </dgm:presLayoutVars>
      </dgm:prSet>
      <dgm:spPr/>
    </dgm:pt>
    <dgm:pt modelId="{47150DEC-C929-4B53-8926-D935E613FD52}" type="pres">
      <dgm:prSet presAssocID="{6620010F-7DA6-4215-9C0C-D734C8A82FC0}" presName="dummy" presStyleCnt="0"/>
      <dgm:spPr/>
    </dgm:pt>
    <dgm:pt modelId="{AE009B70-6689-417E-8DC0-1933161021EE}" type="pres">
      <dgm:prSet presAssocID="{90B1C9C8-23AF-4B6A-8699-CA8882AF9B13}" presName="sibTrans" presStyleLbl="sibTrans2D1" presStyleIdx="0" presStyleCnt="5" custLinFactNeighborX="8253" custLinFactNeighborY="1085"/>
      <dgm:spPr/>
    </dgm:pt>
    <dgm:pt modelId="{538B79CE-84D2-4ED0-83E2-B23A2125AA55}" type="pres">
      <dgm:prSet presAssocID="{423D39FF-3B08-4723-AA8C-1B6BBC8E4BB1}" presName="node" presStyleLbl="node1" presStyleIdx="1" presStyleCnt="5" custScaleX="139715">
        <dgm:presLayoutVars>
          <dgm:bulletEnabled val="1"/>
        </dgm:presLayoutVars>
      </dgm:prSet>
      <dgm:spPr/>
    </dgm:pt>
    <dgm:pt modelId="{21D072BE-673C-4171-B876-BE5D1D59145C}" type="pres">
      <dgm:prSet presAssocID="{423D39FF-3B08-4723-AA8C-1B6BBC8E4BB1}" presName="dummy" presStyleCnt="0"/>
      <dgm:spPr/>
    </dgm:pt>
    <dgm:pt modelId="{B8D68E60-1573-41F4-B34D-67D99885777C}" type="pres">
      <dgm:prSet presAssocID="{ABB0202C-A005-4CAB-98D3-3B45F2E47FEF}" presName="sibTrans" presStyleLbl="sibTrans2D1" presStyleIdx="1" presStyleCnt="5"/>
      <dgm:spPr/>
    </dgm:pt>
    <dgm:pt modelId="{C07AC3A5-B782-481F-B251-7DE62C5EFFD9}" type="pres">
      <dgm:prSet presAssocID="{72D67279-728A-49E9-B121-BB84384FAA3C}" presName="node" presStyleLbl="node1" presStyleIdx="2" presStyleCnt="5" custScaleX="205937" custRadScaleRad="100040" custRadScaleInc="-149">
        <dgm:presLayoutVars>
          <dgm:bulletEnabled val="1"/>
        </dgm:presLayoutVars>
      </dgm:prSet>
      <dgm:spPr/>
    </dgm:pt>
    <dgm:pt modelId="{34D012DB-A53F-47A9-B10D-C5723A961772}" type="pres">
      <dgm:prSet presAssocID="{72D67279-728A-49E9-B121-BB84384FAA3C}" presName="dummy" presStyleCnt="0"/>
      <dgm:spPr/>
    </dgm:pt>
    <dgm:pt modelId="{B879E406-FF42-4855-B4BA-A8C02C561350}" type="pres">
      <dgm:prSet presAssocID="{73125103-A85A-421C-ABC1-1A300B6BAAD7}" presName="sibTrans" presStyleLbl="sibTrans2D1" presStyleIdx="2" presStyleCnt="5"/>
      <dgm:spPr/>
    </dgm:pt>
    <dgm:pt modelId="{46E1F76F-7E32-4201-B317-1FA14FA9FEFF}" type="pres">
      <dgm:prSet presAssocID="{BD523473-F271-4001-B112-8F1B7A29021F}" presName="node" presStyleLbl="node1" presStyleIdx="3" presStyleCnt="5">
        <dgm:presLayoutVars>
          <dgm:bulletEnabled val="1"/>
        </dgm:presLayoutVars>
      </dgm:prSet>
      <dgm:spPr/>
    </dgm:pt>
    <dgm:pt modelId="{00AA0266-2995-4C72-9C1E-03AA638DCA2E}" type="pres">
      <dgm:prSet presAssocID="{BD523473-F271-4001-B112-8F1B7A29021F}" presName="dummy" presStyleCnt="0"/>
      <dgm:spPr/>
    </dgm:pt>
    <dgm:pt modelId="{7817252E-2760-4202-BEA4-43BC034D3360}" type="pres">
      <dgm:prSet presAssocID="{26B1452F-2AFF-48E3-AB10-590D819DD0D8}" presName="sibTrans" presStyleLbl="sibTrans2D1" presStyleIdx="3" presStyleCnt="5"/>
      <dgm:spPr/>
    </dgm:pt>
    <dgm:pt modelId="{2DAD9DB9-B5E4-4C7B-ABA8-77A43CF9A806}" type="pres">
      <dgm:prSet presAssocID="{98ACC7DF-6818-4BA7-9E82-33A3AD5B5EA2}" presName="node" presStyleLbl="node1" presStyleIdx="4" presStyleCnt="5" custScaleX="156718" custScaleY="130089" custRadScaleRad="97938" custRadScaleInc="1635">
        <dgm:presLayoutVars>
          <dgm:bulletEnabled val="1"/>
        </dgm:presLayoutVars>
      </dgm:prSet>
      <dgm:spPr/>
    </dgm:pt>
    <dgm:pt modelId="{E5F96CE9-F5BD-420D-A807-96F116F05918}" type="pres">
      <dgm:prSet presAssocID="{98ACC7DF-6818-4BA7-9E82-33A3AD5B5EA2}" presName="dummy" presStyleCnt="0"/>
      <dgm:spPr/>
    </dgm:pt>
    <dgm:pt modelId="{E8E907BB-C4D4-436B-BA8B-AD0A38C78EC4}" type="pres">
      <dgm:prSet presAssocID="{AAB6825E-90A4-4DF4-B5F1-7D02C76E6D70}" presName="sibTrans" presStyleLbl="sibTrans2D1" presStyleIdx="4" presStyleCnt="5"/>
      <dgm:spPr/>
    </dgm:pt>
  </dgm:ptLst>
  <dgm:cxnLst>
    <dgm:cxn modelId="{1B942801-A382-495C-85A1-E7353C0A463E}" type="presOf" srcId="{72D67279-728A-49E9-B121-BB84384FAA3C}" destId="{C07AC3A5-B782-481F-B251-7DE62C5EFFD9}" srcOrd="0" destOrd="0" presId="urn:microsoft.com/office/officeart/2005/8/layout/radial6"/>
    <dgm:cxn modelId="{F161CD04-3097-4184-BC09-9E078CAA1DE0}" srcId="{7F6CCAF8-CD40-4ACB-9107-CA7B085C8379}" destId="{BD523473-F271-4001-B112-8F1B7A29021F}" srcOrd="3" destOrd="0" parTransId="{4ED902EF-F747-447A-8375-E463725AAE8C}" sibTransId="{26B1452F-2AFF-48E3-AB10-590D819DD0D8}"/>
    <dgm:cxn modelId="{8BD8450A-9CD3-42E5-8B1B-5B2796B40DC4}" type="presOf" srcId="{26B1452F-2AFF-48E3-AB10-590D819DD0D8}" destId="{7817252E-2760-4202-BEA4-43BC034D3360}" srcOrd="0" destOrd="0" presId="urn:microsoft.com/office/officeart/2005/8/layout/radial6"/>
    <dgm:cxn modelId="{3B62AE71-B0BA-4EC7-9E6B-DBEA934FA631}" type="presOf" srcId="{ABB0202C-A005-4CAB-98D3-3B45F2E47FEF}" destId="{B8D68E60-1573-41F4-B34D-67D99885777C}" srcOrd="0" destOrd="0" presId="urn:microsoft.com/office/officeart/2005/8/layout/radial6"/>
    <dgm:cxn modelId="{DBAE4972-D52F-48D5-BD52-97A073E73D0B}" type="presOf" srcId="{73125103-A85A-421C-ABC1-1A300B6BAAD7}" destId="{B879E406-FF42-4855-B4BA-A8C02C561350}" srcOrd="0" destOrd="0" presId="urn:microsoft.com/office/officeart/2005/8/layout/radial6"/>
    <dgm:cxn modelId="{213AFE81-7D37-432D-A874-CC39A42CFD8A}" type="presOf" srcId="{BD523473-F271-4001-B112-8F1B7A29021F}" destId="{46E1F76F-7E32-4201-B317-1FA14FA9FEFF}" srcOrd="0" destOrd="0" presId="urn:microsoft.com/office/officeart/2005/8/layout/radial6"/>
    <dgm:cxn modelId="{CC205F85-28F3-4F92-AD8D-A1C576C5F6D5}" srcId="{7F6CCAF8-CD40-4ACB-9107-CA7B085C8379}" destId="{6620010F-7DA6-4215-9C0C-D734C8A82FC0}" srcOrd="0" destOrd="0" parTransId="{736322FA-5883-4C69-9661-2A3A4C5083F4}" sibTransId="{90B1C9C8-23AF-4B6A-8699-CA8882AF9B13}"/>
    <dgm:cxn modelId="{533C328D-85FF-4ECB-891E-9D9A1A1898C7}" type="presOf" srcId="{EBFADA30-D527-4670-8C33-663C4F264E91}" destId="{69AC1652-9271-4760-B92E-21A3DBB99A4D}" srcOrd="0" destOrd="0" presId="urn:microsoft.com/office/officeart/2005/8/layout/radial6"/>
    <dgm:cxn modelId="{275BD095-8A49-4A64-BA14-3E98A091E32E}" srcId="{7F6CCAF8-CD40-4ACB-9107-CA7B085C8379}" destId="{98ACC7DF-6818-4BA7-9E82-33A3AD5B5EA2}" srcOrd="4" destOrd="0" parTransId="{EAB079ED-8EAD-4530-A5B0-7AF9521D1346}" sibTransId="{AAB6825E-90A4-4DF4-B5F1-7D02C76E6D70}"/>
    <dgm:cxn modelId="{CE96D69C-E5F2-41CA-9C9E-FB737BE891A3}" type="presOf" srcId="{AAB6825E-90A4-4DF4-B5F1-7D02C76E6D70}" destId="{E8E907BB-C4D4-436B-BA8B-AD0A38C78EC4}" srcOrd="0" destOrd="0" presId="urn:microsoft.com/office/officeart/2005/8/layout/radial6"/>
    <dgm:cxn modelId="{EDEF1F9D-4B91-4A29-8FCC-99967BE0EA1B}" srcId="{7F6CCAF8-CD40-4ACB-9107-CA7B085C8379}" destId="{423D39FF-3B08-4723-AA8C-1B6BBC8E4BB1}" srcOrd="1" destOrd="0" parTransId="{022D19C9-4AA5-4AA6-99C3-95EF7BEE32A2}" sibTransId="{ABB0202C-A005-4CAB-98D3-3B45F2E47FEF}"/>
    <dgm:cxn modelId="{769723B3-822C-4C40-BA08-D9D19383B0E0}" type="presOf" srcId="{423D39FF-3B08-4723-AA8C-1B6BBC8E4BB1}" destId="{538B79CE-84D2-4ED0-83E2-B23A2125AA55}" srcOrd="0" destOrd="0" presId="urn:microsoft.com/office/officeart/2005/8/layout/radial6"/>
    <dgm:cxn modelId="{1735E9BA-E220-445C-AD7F-60F421E1C8E2}" type="presOf" srcId="{6620010F-7DA6-4215-9C0C-D734C8A82FC0}" destId="{9FFA73D7-5716-4FED-A8B4-2971006FEB07}" srcOrd="0" destOrd="0" presId="urn:microsoft.com/office/officeart/2005/8/layout/radial6"/>
    <dgm:cxn modelId="{31A4D8BC-8CFA-4C20-8B27-522A8ADEB343}" type="presOf" srcId="{98ACC7DF-6818-4BA7-9E82-33A3AD5B5EA2}" destId="{2DAD9DB9-B5E4-4C7B-ABA8-77A43CF9A806}" srcOrd="0" destOrd="0" presId="urn:microsoft.com/office/officeart/2005/8/layout/radial6"/>
    <dgm:cxn modelId="{CF0BD3CC-A336-41CA-88AC-D16344A9E85B}" srcId="{7F6CCAF8-CD40-4ACB-9107-CA7B085C8379}" destId="{72D67279-728A-49E9-B121-BB84384FAA3C}" srcOrd="2" destOrd="0" parTransId="{1F724F77-DA81-4D34-A118-60A7DEA16107}" sibTransId="{73125103-A85A-421C-ABC1-1A300B6BAAD7}"/>
    <dgm:cxn modelId="{69318CDD-0496-425E-8597-5B3B25313295}" srcId="{EBFADA30-D527-4670-8C33-663C4F264E91}" destId="{7F6CCAF8-CD40-4ACB-9107-CA7B085C8379}" srcOrd="0" destOrd="0" parTransId="{BE4CC954-A454-4DDF-8FCE-30003445F7F0}" sibTransId="{BF278C5E-28CA-48BA-AB1D-8559B2DEC8BD}"/>
    <dgm:cxn modelId="{D896FBEB-800A-4DBF-8529-81E903F2BEC9}" type="presOf" srcId="{7F6CCAF8-CD40-4ACB-9107-CA7B085C8379}" destId="{54BE06A4-FC4D-4BFE-B362-F7F828259C89}" srcOrd="0" destOrd="0" presId="urn:microsoft.com/office/officeart/2005/8/layout/radial6"/>
    <dgm:cxn modelId="{1B91D1FE-167D-4070-9050-170232A9F3A1}" type="presOf" srcId="{90B1C9C8-23AF-4B6A-8699-CA8882AF9B13}" destId="{AE009B70-6689-417E-8DC0-1933161021EE}" srcOrd="0" destOrd="0" presId="urn:microsoft.com/office/officeart/2005/8/layout/radial6"/>
    <dgm:cxn modelId="{353AAE62-FA6D-4D18-89D0-DC368B0FCC89}" type="presParOf" srcId="{69AC1652-9271-4760-B92E-21A3DBB99A4D}" destId="{54BE06A4-FC4D-4BFE-B362-F7F828259C89}" srcOrd="0" destOrd="0" presId="urn:microsoft.com/office/officeart/2005/8/layout/radial6"/>
    <dgm:cxn modelId="{CE4691FE-DFE6-4E9A-8A7A-36230873F056}" type="presParOf" srcId="{69AC1652-9271-4760-B92E-21A3DBB99A4D}" destId="{9FFA73D7-5716-4FED-A8B4-2971006FEB07}" srcOrd="1" destOrd="0" presId="urn:microsoft.com/office/officeart/2005/8/layout/radial6"/>
    <dgm:cxn modelId="{A360C84A-4166-4D84-AD9F-FA2BD7A7F28A}" type="presParOf" srcId="{69AC1652-9271-4760-B92E-21A3DBB99A4D}" destId="{47150DEC-C929-4B53-8926-D935E613FD52}" srcOrd="2" destOrd="0" presId="urn:microsoft.com/office/officeart/2005/8/layout/radial6"/>
    <dgm:cxn modelId="{08DF556E-1790-410D-BC41-DD9B6DD10008}" type="presParOf" srcId="{69AC1652-9271-4760-B92E-21A3DBB99A4D}" destId="{AE009B70-6689-417E-8DC0-1933161021EE}" srcOrd="3" destOrd="0" presId="urn:microsoft.com/office/officeart/2005/8/layout/radial6"/>
    <dgm:cxn modelId="{EE038952-9718-415F-B64B-1F9DA6AA9005}" type="presParOf" srcId="{69AC1652-9271-4760-B92E-21A3DBB99A4D}" destId="{538B79CE-84D2-4ED0-83E2-B23A2125AA55}" srcOrd="4" destOrd="0" presId="urn:microsoft.com/office/officeart/2005/8/layout/radial6"/>
    <dgm:cxn modelId="{296D0530-2ECC-4770-955A-AB5273E03AFF}" type="presParOf" srcId="{69AC1652-9271-4760-B92E-21A3DBB99A4D}" destId="{21D072BE-673C-4171-B876-BE5D1D59145C}" srcOrd="5" destOrd="0" presId="urn:microsoft.com/office/officeart/2005/8/layout/radial6"/>
    <dgm:cxn modelId="{AA9B7921-573E-4947-8202-CF82028DA198}" type="presParOf" srcId="{69AC1652-9271-4760-B92E-21A3DBB99A4D}" destId="{B8D68E60-1573-41F4-B34D-67D99885777C}" srcOrd="6" destOrd="0" presId="urn:microsoft.com/office/officeart/2005/8/layout/radial6"/>
    <dgm:cxn modelId="{FDD53399-7A42-47FE-BC65-82CFCF0C63A8}" type="presParOf" srcId="{69AC1652-9271-4760-B92E-21A3DBB99A4D}" destId="{C07AC3A5-B782-481F-B251-7DE62C5EFFD9}" srcOrd="7" destOrd="0" presId="urn:microsoft.com/office/officeart/2005/8/layout/radial6"/>
    <dgm:cxn modelId="{81019F64-CD12-447A-AB7B-5B74AF64F564}" type="presParOf" srcId="{69AC1652-9271-4760-B92E-21A3DBB99A4D}" destId="{34D012DB-A53F-47A9-B10D-C5723A961772}" srcOrd="8" destOrd="0" presId="urn:microsoft.com/office/officeart/2005/8/layout/radial6"/>
    <dgm:cxn modelId="{DA78ADDB-3A5C-4E2C-841A-24F746FEBB61}" type="presParOf" srcId="{69AC1652-9271-4760-B92E-21A3DBB99A4D}" destId="{B879E406-FF42-4855-B4BA-A8C02C561350}" srcOrd="9" destOrd="0" presId="urn:microsoft.com/office/officeart/2005/8/layout/radial6"/>
    <dgm:cxn modelId="{E0ADF56D-D8A0-4B5D-B4B0-867912C1756F}" type="presParOf" srcId="{69AC1652-9271-4760-B92E-21A3DBB99A4D}" destId="{46E1F76F-7E32-4201-B317-1FA14FA9FEFF}" srcOrd="10" destOrd="0" presId="urn:microsoft.com/office/officeart/2005/8/layout/radial6"/>
    <dgm:cxn modelId="{63348A83-9A14-4960-92A6-9AB87D0DE888}" type="presParOf" srcId="{69AC1652-9271-4760-B92E-21A3DBB99A4D}" destId="{00AA0266-2995-4C72-9C1E-03AA638DCA2E}" srcOrd="11" destOrd="0" presId="urn:microsoft.com/office/officeart/2005/8/layout/radial6"/>
    <dgm:cxn modelId="{5779F469-1FF5-48AA-B9C2-35DE27903E03}" type="presParOf" srcId="{69AC1652-9271-4760-B92E-21A3DBB99A4D}" destId="{7817252E-2760-4202-BEA4-43BC034D3360}" srcOrd="12" destOrd="0" presId="urn:microsoft.com/office/officeart/2005/8/layout/radial6"/>
    <dgm:cxn modelId="{3C86DB49-6FA3-4D74-8B21-E9E75A5D3AE8}" type="presParOf" srcId="{69AC1652-9271-4760-B92E-21A3DBB99A4D}" destId="{2DAD9DB9-B5E4-4C7B-ABA8-77A43CF9A806}" srcOrd="13" destOrd="0" presId="urn:microsoft.com/office/officeart/2005/8/layout/radial6"/>
    <dgm:cxn modelId="{824E73EF-9A72-4907-9BEC-F557627F634D}" type="presParOf" srcId="{69AC1652-9271-4760-B92E-21A3DBB99A4D}" destId="{E5F96CE9-F5BD-420D-A807-96F116F05918}" srcOrd="14" destOrd="0" presId="urn:microsoft.com/office/officeart/2005/8/layout/radial6"/>
    <dgm:cxn modelId="{0C0E6A84-D2DE-4A2D-8D46-7A9E5B4960B1}" type="presParOf" srcId="{69AC1652-9271-4760-B92E-21A3DBB99A4D}" destId="{E8E907BB-C4D4-436B-BA8B-AD0A38C78EC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08CBFC-73A1-43CE-AAD2-8A4418C99E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2FC81B-03F1-41CE-801D-71CFEAE3FB07}">
      <dgm:prSet/>
      <dgm:spPr>
        <a:solidFill>
          <a:schemeClr val="accent4">
            <a:lumMod val="75000"/>
          </a:schemeClr>
        </a:solidFill>
      </dgm:spPr>
      <dgm:t>
        <a:bodyPr/>
        <a:lstStyle/>
        <a:p>
          <a:r>
            <a:rPr lang="es-ES" b="1" dirty="0"/>
            <a:t>Utilizar los defensores y defensoras de víctimas los informes elaborados por el equipo técnico multidisciplinario de los Centros del Instituto Nacional de la Mujer (CINAMU) y complementar los abordajes preparados dentro del proceso de investigación por la Unidad de Protección a Víctimas y Testigos (UPAVIT).</a:t>
          </a:r>
          <a:endParaRPr lang="es-ES" b="1" dirty="0">
            <a:solidFill>
              <a:srgbClr val="009FE3"/>
            </a:solidFill>
            <a:latin typeface="Gill Sans MT Light"/>
            <a:ea typeface="+mj-ea"/>
          </a:endParaRPr>
        </a:p>
      </dgm:t>
    </dgm:pt>
    <dgm:pt modelId="{582AB1C5-F6C2-4F4F-81C4-313EB13EE1EF}" type="parTrans" cxnId="{76F6BFA4-EE42-4EE6-BB0C-2C21F53D1CF6}">
      <dgm:prSet/>
      <dgm:spPr/>
      <dgm:t>
        <a:bodyPr/>
        <a:lstStyle/>
        <a:p>
          <a:endParaRPr lang="en-US"/>
        </a:p>
      </dgm:t>
    </dgm:pt>
    <dgm:pt modelId="{7EBEC009-6FDC-44A1-9AF3-D7A9B4AF09A7}" type="sibTrans" cxnId="{76F6BFA4-EE42-4EE6-BB0C-2C21F53D1CF6}">
      <dgm:prSet/>
      <dgm:spPr/>
      <dgm:t>
        <a:bodyPr/>
        <a:lstStyle/>
        <a:p>
          <a:endParaRPr lang="en-US"/>
        </a:p>
      </dgm:t>
    </dgm:pt>
    <dgm:pt modelId="{051466D4-C007-4AE9-9428-D55F66F4F71E}">
      <dgm:prSet phldrT="[Text]"/>
      <dgm:spPr>
        <a:solidFill>
          <a:schemeClr val="accent2">
            <a:lumMod val="60000"/>
            <a:lumOff val="40000"/>
          </a:schemeClr>
        </a:solidFill>
      </dgm:spPr>
      <dgm:t>
        <a:bodyPr/>
        <a:lstStyle/>
        <a:p>
          <a:pPr algn="just">
            <a:buAutoNum type="arabicPeriod"/>
          </a:pPr>
          <a:r>
            <a:rPr lang="es-ES" dirty="0"/>
            <a:t>Implementar la Guía de Entrevistas que se aplicará a las víctimas de violencia doméstica y de género al momento de presentar las denuncias. Y capacitación al personal que aplicará el formulario de factores de riesgo de violencia</a:t>
          </a:r>
          <a:endParaRPr lang="en-US" dirty="0">
            <a:solidFill>
              <a:schemeClr val="tx1"/>
            </a:solidFill>
          </a:endParaRPr>
        </a:p>
      </dgm:t>
    </dgm:pt>
    <dgm:pt modelId="{97EC6BC3-BAD8-4841-99CC-6067E0203BB9}" type="parTrans" cxnId="{4F5217CA-0272-4E2B-A5B6-1721F25C0697}">
      <dgm:prSet/>
      <dgm:spPr/>
      <dgm:t>
        <a:bodyPr/>
        <a:lstStyle/>
        <a:p>
          <a:endParaRPr lang="en-US"/>
        </a:p>
      </dgm:t>
    </dgm:pt>
    <dgm:pt modelId="{483F7207-D8C2-4D5A-A1F2-5FE11FEF3B1F}" type="sibTrans" cxnId="{4F5217CA-0272-4E2B-A5B6-1721F25C0697}">
      <dgm:prSet/>
      <dgm:spPr/>
      <dgm:t>
        <a:bodyPr/>
        <a:lstStyle/>
        <a:p>
          <a:endParaRPr lang="en-US"/>
        </a:p>
      </dgm:t>
    </dgm:pt>
    <dgm:pt modelId="{72DDFA5D-6F22-46AA-A562-29453D0ECEA5}" type="pres">
      <dgm:prSet presAssocID="{9808CBFC-73A1-43CE-AAD2-8A4418C99E60}" presName="linear" presStyleCnt="0">
        <dgm:presLayoutVars>
          <dgm:animLvl val="lvl"/>
          <dgm:resizeHandles val="exact"/>
        </dgm:presLayoutVars>
      </dgm:prSet>
      <dgm:spPr/>
    </dgm:pt>
    <dgm:pt modelId="{F66AA236-6AE2-4B09-9682-FB79E3DF686D}" type="pres">
      <dgm:prSet presAssocID="{522FC81B-03F1-41CE-801D-71CFEAE3FB07}" presName="parentText" presStyleLbl="node1" presStyleIdx="0" presStyleCnt="2">
        <dgm:presLayoutVars>
          <dgm:chMax val="0"/>
          <dgm:bulletEnabled val="1"/>
        </dgm:presLayoutVars>
      </dgm:prSet>
      <dgm:spPr/>
    </dgm:pt>
    <dgm:pt modelId="{EC28B5A3-5735-4C7A-B009-91F4449F0890}" type="pres">
      <dgm:prSet presAssocID="{7EBEC009-6FDC-44A1-9AF3-D7A9B4AF09A7}" presName="spacer" presStyleCnt="0"/>
      <dgm:spPr/>
    </dgm:pt>
    <dgm:pt modelId="{AEBBE4F8-4D04-428D-8414-FBD743FFC41D}" type="pres">
      <dgm:prSet presAssocID="{051466D4-C007-4AE9-9428-D55F66F4F71E}" presName="parentText" presStyleLbl="node1" presStyleIdx="1" presStyleCnt="2" custLinFactY="9255" custLinFactNeighborX="-1115" custLinFactNeighborY="100000">
        <dgm:presLayoutVars>
          <dgm:chMax val="0"/>
          <dgm:bulletEnabled val="1"/>
        </dgm:presLayoutVars>
      </dgm:prSet>
      <dgm:spPr/>
    </dgm:pt>
  </dgm:ptLst>
  <dgm:cxnLst>
    <dgm:cxn modelId="{86C6E513-BA71-461C-B15C-430BB17594B7}" type="presOf" srcId="{051466D4-C007-4AE9-9428-D55F66F4F71E}" destId="{AEBBE4F8-4D04-428D-8414-FBD743FFC41D}" srcOrd="0" destOrd="0" presId="urn:microsoft.com/office/officeart/2005/8/layout/vList2"/>
    <dgm:cxn modelId="{10E4241C-63EB-4B48-AE5B-617CD5D6B23E}" type="presOf" srcId="{522FC81B-03F1-41CE-801D-71CFEAE3FB07}" destId="{F66AA236-6AE2-4B09-9682-FB79E3DF686D}" srcOrd="0" destOrd="0" presId="urn:microsoft.com/office/officeart/2005/8/layout/vList2"/>
    <dgm:cxn modelId="{76F6BFA4-EE42-4EE6-BB0C-2C21F53D1CF6}" srcId="{9808CBFC-73A1-43CE-AAD2-8A4418C99E60}" destId="{522FC81B-03F1-41CE-801D-71CFEAE3FB07}" srcOrd="0" destOrd="0" parTransId="{582AB1C5-F6C2-4F4F-81C4-313EB13EE1EF}" sibTransId="{7EBEC009-6FDC-44A1-9AF3-D7A9B4AF09A7}"/>
    <dgm:cxn modelId="{4F5217CA-0272-4E2B-A5B6-1721F25C0697}" srcId="{9808CBFC-73A1-43CE-AAD2-8A4418C99E60}" destId="{051466D4-C007-4AE9-9428-D55F66F4F71E}" srcOrd="1" destOrd="0" parTransId="{97EC6BC3-BAD8-4841-99CC-6067E0203BB9}" sibTransId="{483F7207-D8C2-4D5A-A1F2-5FE11FEF3B1F}"/>
    <dgm:cxn modelId="{40C84CE8-FEA4-4F5C-AD31-7333C208CEB4}" type="presOf" srcId="{9808CBFC-73A1-43CE-AAD2-8A4418C99E60}" destId="{72DDFA5D-6F22-46AA-A562-29453D0ECEA5}" srcOrd="0" destOrd="0" presId="urn:microsoft.com/office/officeart/2005/8/layout/vList2"/>
    <dgm:cxn modelId="{9FB9F7C0-F31B-4C08-91C1-0141D595547C}" type="presParOf" srcId="{72DDFA5D-6F22-46AA-A562-29453D0ECEA5}" destId="{F66AA236-6AE2-4B09-9682-FB79E3DF686D}" srcOrd="0" destOrd="0" presId="urn:microsoft.com/office/officeart/2005/8/layout/vList2"/>
    <dgm:cxn modelId="{2BE7EFBA-4A26-4AE6-9562-D51BF9DA3402}" type="presParOf" srcId="{72DDFA5D-6F22-46AA-A562-29453D0ECEA5}" destId="{EC28B5A3-5735-4C7A-B009-91F4449F0890}" srcOrd="1" destOrd="0" presId="urn:microsoft.com/office/officeart/2005/8/layout/vList2"/>
    <dgm:cxn modelId="{DE728E18-57DB-40F0-B7F4-C91F132A736E}" type="presParOf" srcId="{72DDFA5D-6F22-46AA-A562-29453D0ECEA5}" destId="{AEBBE4F8-4D04-428D-8414-FBD743FFC41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0B97-1E21-42D2-9A0B-8499D9A10809}">
      <dsp:nvSpPr>
        <dsp:cNvPr id="0" name=""/>
        <dsp:cNvSpPr/>
      </dsp:nvSpPr>
      <dsp:spPr>
        <a:xfrm>
          <a:off x="-5330065" y="-822487"/>
          <a:ext cx="6395480" cy="6395480"/>
        </a:xfrm>
        <a:prstGeom prst="blockArc">
          <a:avLst>
            <a:gd name="adj1" fmla="val 18900000"/>
            <a:gd name="adj2" fmla="val 2700000"/>
            <a:gd name="adj3" fmla="val 33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0F44B-AA59-4C7C-812D-028A810EE63B}">
      <dsp:nvSpPr>
        <dsp:cNvPr id="0" name=""/>
        <dsp:cNvSpPr/>
      </dsp:nvSpPr>
      <dsp:spPr>
        <a:xfrm>
          <a:off x="826555" y="570562"/>
          <a:ext cx="6227438" cy="13571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18" tIns="71120" rIns="71120" bIns="71120" numCol="1" spcCol="1270" anchor="ctr" anchorCtr="0">
          <a:noAutofit/>
        </a:bodyPr>
        <a:lstStyle/>
        <a:p>
          <a:pPr marL="0" lvl="0" indent="0" algn="l" defTabSz="1244600">
            <a:lnSpc>
              <a:spcPct val="90000"/>
            </a:lnSpc>
            <a:spcBef>
              <a:spcPct val="0"/>
            </a:spcBef>
            <a:spcAft>
              <a:spcPct val="35000"/>
            </a:spcAft>
            <a:buNone/>
          </a:pPr>
          <a:r>
            <a:rPr lang="es-ES" sz="2800" b="1" kern="1200" dirty="0">
              <a:solidFill>
                <a:schemeClr val="tx1"/>
              </a:solidFill>
              <a:latin typeface="Gill Sans MT Light"/>
              <a:ea typeface="+mj-ea"/>
            </a:rPr>
            <a:t>Las vinculadas a las especificidades de la violencia contra la pareja o expareja  </a:t>
          </a:r>
          <a:endParaRPr lang="en-US" sz="2800" kern="1200" dirty="0">
            <a:solidFill>
              <a:schemeClr val="tx1"/>
            </a:solidFill>
          </a:endParaRPr>
        </a:p>
      </dsp:txBody>
      <dsp:txXfrm>
        <a:off x="826555" y="570562"/>
        <a:ext cx="6227438" cy="1357124"/>
      </dsp:txXfrm>
    </dsp:sp>
    <dsp:sp modelId="{5BC78C00-9145-4EA4-A21D-6E64FB3FC967}">
      <dsp:nvSpPr>
        <dsp:cNvPr id="0" name=""/>
        <dsp:cNvSpPr/>
      </dsp:nvSpPr>
      <dsp:spPr>
        <a:xfrm>
          <a:off x="75051" y="399734"/>
          <a:ext cx="1696405" cy="1696405"/>
        </a:xfrm>
        <a:prstGeom prst="ellipse">
          <a:avLst/>
        </a:prstGeom>
        <a:solidFill>
          <a:schemeClr val="tx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C0C7F-57DB-4B17-B986-17EF0F955BE3}">
      <dsp:nvSpPr>
        <dsp:cNvPr id="0" name=""/>
        <dsp:cNvSpPr/>
      </dsp:nvSpPr>
      <dsp:spPr>
        <a:xfrm>
          <a:off x="873261" y="2714724"/>
          <a:ext cx="6227438" cy="13571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18" tIns="71120" rIns="71120" bIns="71120" numCol="1" spcCol="1270" anchor="ctr" anchorCtr="0">
          <a:noAutofit/>
        </a:bodyPr>
        <a:lstStyle/>
        <a:p>
          <a:pPr marL="0" lvl="0" indent="0" algn="l" defTabSz="1244600">
            <a:lnSpc>
              <a:spcPct val="90000"/>
            </a:lnSpc>
            <a:spcBef>
              <a:spcPct val="0"/>
            </a:spcBef>
            <a:spcAft>
              <a:spcPct val="35000"/>
            </a:spcAft>
            <a:buNone/>
          </a:pPr>
          <a:r>
            <a:rPr lang="es-ES" sz="2800" b="1" kern="1200" dirty="0">
              <a:solidFill>
                <a:schemeClr val="tx1"/>
              </a:solidFill>
              <a:latin typeface="Gill Sans MT Light"/>
              <a:ea typeface="+mj-ea"/>
            </a:rPr>
            <a:t>Atribuidas a una deficitaria actuación de la justicia </a:t>
          </a:r>
          <a:endParaRPr lang="en-US" sz="2800" kern="1200" dirty="0">
            <a:solidFill>
              <a:schemeClr val="tx1"/>
            </a:solidFill>
          </a:endParaRPr>
        </a:p>
      </dsp:txBody>
      <dsp:txXfrm>
        <a:off x="873261" y="2714724"/>
        <a:ext cx="6227438" cy="1357124"/>
      </dsp:txXfrm>
    </dsp:sp>
    <dsp:sp modelId="{4345BD84-8F99-4BE1-BFFB-70A0E3F59CB1}">
      <dsp:nvSpPr>
        <dsp:cNvPr id="0" name=""/>
        <dsp:cNvSpPr/>
      </dsp:nvSpPr>
      <dsp:spPr>
        <a:xfrm>
          <a:off x="25058" y="2545083"/>
          <a:ext cx="1696405" cy="16964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0B97-1E21-42D2-9A0B-8499D9A10809}">
      <dsp:nvSpPr>
        <dsp:cNvPr id="0" name=""/>
        <dsp:cNvSpPr/>
      </dsp:nvSpPr>
      <dsp:spPr>
        <a:xfrm>
          <a:off x="-5210198" y="-798064"/>
          <a:ext cx="6204641" cy="6204641"/>
        </a:xfrm>
        <a:prstGeom prst="blockArc">
          <a:avLst>
            <a:gd name="adj1" fmla="val 18900000"/>
            <a:gd name="adj2" fmla="val 2700000"/>
            <a:gd name="adj3" fmla="val 34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0F44B-AA59-4C7C-812D-028A810EE63B}">
      <dsp:nvSpPr>
        <dsp:cNvPr id="0" name=""/>
        <dsp:cNvSpPr/>
      </dsp:nvSpPr>
      <dsp:spPr>
        <a:xfrm>
          <a:off x="671002" y="418158"/>
          <a:ext cx="8657780" cy="92170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601" tIns="68580" rIns="68580" bIns="68580" numCol="1" spcCol="1270" anchor="ctr" anchorCtr="0">
          <a:noAutofit/>
        </a:bodyPr>
        <a:lstStyle/>
        <a:p>
          <a:pPr marL="0" lvl="0" indent="0" algn="l" defTabSz="1200150">
            <a:lnSpc>
              <a:spcPct val="90000"/>
            </a:lnSpc>
            <a:spcBef>
              <a:spcPct val="0"/>
            </a:spcBef>
            <a:spcAft>
              <a:spcPct val="35000"/>
            </a:spcAft>
            <a:buNone/>
          </a:pPr>
          <a:r>
            <a:rPr lang="es-ES" sz="2700" b="1" kern="1200" dirty="0">
              <a:solidFill>
                <a:srgbClr val="009FE3"/>
              </a:solidFill>
              <a:latin typeface="Gill Sans MT Light"/>
              <a:ea typeface="+mj-ea"/>
            </a:rPr>
            <a:t>La imposibilidad de realizar examen médico legal </a:t>
          </a:r>
          <a:endParaRPr lang="en-US" sz="2700" kern="1200" dirty="0">
            <a:solidFill>
              <a:schemeClr val="tx1"/>
            </a:solidFill>
          </a:endParaRPr>
        </a:p>
      </dsp:txBody>
      <dsp:txXfrm>
        <a:off x="671002" y="418158"/>
        <a:ext cx="8657780" cy="921702"/>
      </dsp:txXfrm>
    </dsp:sp>
    <dsp:sp modelId="{5BC78C00-9145-4EA4-A21D-6E64FB3FC967}">
      <dsp:nvSpPr>
        <dsp:cNvPr id="0" name=""/>
        <dsp:cNvSpPr/>
      </dsp:nvSpPr>
      <dsp:spPr>
        <a:xfrm>
          <a:off x="97550" y="271418"/>
          <a:ext cx="1152128" cy="1152128"/>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05BF7-8ABA-4D56-B204-1A337CC72004}">
      <dsp:nvSpPr>
        <dsp:cNvPr id="0" name=""/>
        <dsp:cNvSpPr/>
      </dsp:nvSpPr>
      <dsp:spPr>
        <a:xfrm>
          <a:off x="974700" y="1843405"/>
          <a:ext cx="8322742" cy="921702"/>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601" tIns="68580" rIns="68580" bIns="68580" numCol="1" spcCol="1270" anchor="ctr" anchorCtr="0">
          <a:noAutofit/>
        </a:bodyPr>
        <a:lstStyle/>
        <a:p>
          <a:pPr marL="0" lvl="0" indent="0" algn="l" defTabSz="1200150">
            <a:lnSpc>
              <a:spcPct val="90000"/>
            </a:lnSpc>
            <a:spcBef>
              <a:spcPct val="0"/>
            </a:spcBef>
            <a:spcAft>
              <a:spcPct val="35000"/>
            </a:spcAft>
            <a:buNone/>
          </a:pPr>
          <a:r>
            <a:rPr lang="es-ES" sz="2700" b="1" kern="1200" dirty="0">
              <a:solidFill>
                <a:srgbClr val="009FE3"/>
              </a:solidFill>
              <a:latin typeface="Gill Sans MT Light"/>
              <a:ea typeface="+mj-ea"/>
            </a:rPr>
            <a:t>Ausencia de programas de atención psicológica o psiquiátrica</a:t>
          </a:r>
        </a:p>
      </dsp:txBody>
      <dsp:txXfrm>
        <a:off x="974700" y="1843405"/>
        <a:ext cx="8322742" cy="921702"/>
      </dsp:txXfrm>
    </dsp:sp>
    <dsp:sp modelId="{A1CF2560-E347-436F-95DB-888B10C1CABA}">
      <dsp:nvSpPr>
        <dsp:cNvPr id="0" name=""/>
        <dsp:cNvSpPr/>
      </dsp:nvSpPr>
      <dsp:spPr>
        <a:xfrm>
          <a:off x="398636" y="1728192"/>
          <a:ext cx="1152128" cy="1152128"/>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D2655-157C-4158-AE8D-355BF9841059}">
      <dsp:nvSpPr>
        <dsp:cNvPr id="0" name=""/>
        <dsp:cNvSpPr/>
      </dsp:nvSpPr>
      <dsp:spPr>
        <a:xfrm>
          <a:off x="639661" y="3225959"/>
          <a:ext cx="8657780" cy="921702"/>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1601" tIns="68580" rIns="68580" bIns="68580" numCol="1" spcCol="1270" anchor="ctr" anchorCtr="0">
          <a:noAutofit/>
        </a:bodyPr>
        <a:lstStyle/>
        <a:p>
          <a:pPr marL="0" lvl="0" indent="0" algn="l" defTabSz="1200150">
            <a:lnSpc>
              <a:spcPct val="90000"/>
            </a:lnSpc>
            <a:spcBef>
              <a:spcPct val="0"/>
            </a:spcBef>
            <a:spcAft>
              <a:spcPct val="35000"/>
            </a:spcAft>
            <a:buNone/>
          </a:pPr>
          <a:r>
            <a:rPr lang="es-ES" sz="2700" b="1" kern="1200" dirty="0">
              <a:solidFill>
                <a:srgbClr val="009FE3"/>
              </a:solidFill>
              <a:latin typeface="Gill Sans MT Light"/>
              <a:ea typeface="+mj-ea"/>
            </a:rPr>
            <a:t>Cumplimiento de un documento oficial de forma deficitaria</a:t>
          </a:r>
          <a:endParaRPr lang="en-US" sz="2700" kern="1200" dirty="0">
            <a:solidFill>
              <a:schemeClr val="tx1"/>
            </a:solidFill>
          </a:endParaRPr>
        </a:p>
      </dsp:txBody>
      <dsp:txXfrm>
        <a:off x="639661" y="3225959"/>
        <a:ext cx="8657780" cy="921702"/>
      </dsp:txXfrm>
    </dsp:sp>
    <dsp:sp modelId="{177D22CF-AA03-4751-9709-05E97B4017F3}">
      <dsp:nvSpPr>
        <dsp:cNvPr id="0" name=""/>
        <dsp:cNvSpPr/>
      </dsp:nvSpPr>
      <dsp:spPr>
        <a:xfrm>
          <a:off x="63597" y="3110746"/>
          <a:ext cx="1152128" cy="1152128"/>
        </a:xfrm>
        <a:prstGeom prst="ellipse">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907BB-C4D4-436B-BA8B-AD0A38C78EC4}">
      <dsp:nvSpPr>
        <dsp:cNvPr id="0" name=""/>
        <dsp:cNvSpPr/>
      </dsp:nvSpPr>
      <dsp:spPr>
        <a:xfrm>
          <a:off x="535747" y="653434"/>
          <a:ext cx="3566510" cy="3566510"/>
        </a:xfrm>
        <a:prstGeom prst="blockArc">
          <a:avLst>
            <a:gd name="adj1" fmla="val 11879143"/>
            <a:gd name="adj2" fmla="val 16125112"/>
            <a:gd name="adj3" fmla="val 4639"/>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17252E-2760-4202-BEA4-43BC034D3360}">
      <dsp:nvSpPr>
        <dsp:cNvPr id="0" name=""/>
        <dsp:cNvSpPr/>
      </dsp:nvSpPr>
      <dsp:spPr>
        <a:xfrm>
          <a:off x="528122" y="676380"/>
          <a:ext cx="3566510" cy="3566510"/>
        </a:xfrm>
        <a:prstGeom prst="blockArc">
          <a:avLst>
            <a:gd name="adj1" fmla="val 7634550"/>
            <a:gd name="adj2" fmla="val 11926864"/>
            <a:gd name="adj3" fmla="val 4639"/>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79E406-FF42-4855-B4BA-A8C02C561350}">
      <dsp:nvSpPr>
        <dsp:cNvPr id="0" name=""/>
        <dsp:cNvSpPr/>
      </dsp:nvSpPr>
      <dsp:spPr>
        <a:xfrm>
          <a:off x="497753" y="653810"/>
          <a:ext cx="3566510" cy="3566510"/>
        </a:xfrm>
        <a:prstGeom prst="blockArc">
          <a:avLst>
            <a:gd name="adj1" fmla="val 3239873"/>
            <a:gd name="adj2" fmla="val 7559873"/>
            <a:gd name="adj3" fmla="val 4639"/>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D68E60-1573-41F4-B34D-67D99885777C}">
      <dsp:nvSpPr>
        <dsp:cNvPr id="0" name=""/>
        <dsp:cNvSpPr/>
      </dsp:nvSpPr>
      <dsp:spPr>
        <a:xfrm>
          <a:off x="497785" y="653786"/>
          <a:ext cx="3566510" cy="3566510"/>
        </a:xfrm>
        <a:prstGeom prst="blockArc">
          <a:avLst>
            <a:gd name="adj1" fmla="val 20520127"/>
            <a:gd name="adj2" fmla="val 3239951"/>
            <a:gd name="adj3" fmla="val 4639"/>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009B70-6689-417E-8DC0-1933161021EE}">
      <dsp:nvSpPr>
        <dsp:cNvPr id="0" name=""/>
        <dsp:cNvSpPr/>
      </dsp:nvSpPr>
      <dsp:spPr>
        <a:xfrm>
          <a:off x="792149" y="692544"/>
          <a:ext cx="3566510" cy="3566510"/>
        </a:xfrm>
        <a:prstGeom prst="blockArc">
          <a:avLst>
            <a:gd name="adj1" fmla="val 16200000"/>
            <a:gd name="adj2" fmla="val 2052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BE06A4-FC4D-4BFE-B362-F7F828259C89}">
      <dsp:nvSpPr>
        <dsp:cNvPr id="0" name=""/>
        <dsp:cNvSpPr/>
      </dsp:nvSpPr>
      <dsp:spPr>
        <a:xfrm>
          <a:off x="1460328" y="1616370"/>
          <a:ext cx="1641465" cy="164146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s-PA" sz="6100" kern="1200" dirty="0"/>
            <a:t>MP</a:t>
          </a:r>
          <a:endParaRPr lang="en-US" sz="6100" kern="1200" dirty="0"/>
        </a:p>
      </dsp:txBody>
      <dsp:txXfrm>
        <a:off x="1700715" y="1856757"/>
        <a:ext cx="1160691" cy="1160691"/>
      </dsp:txXfrm>
    </dsp:sp>
    <dsp:sp modelId="{9FFA73D7-5716-4FED-A8B4-2971006FEB07}">
      <dsp:nvSpPr>
        <dsp:cNvPr id="0" name=""/>
        <dsp:cNvSpPr/>
      </dsp:nvSpPr>
      <dsp:spPr>
        <a:xfrm>
          <a:off x="1706547" y="120700"/>
          <a:ext cx="1149025" cy="114902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PA" sz="3200" b="1" kern="1200" dirty="0"/>
            <a:t>OJ</a:t>
          </a:r>
          <a:endParaRPr lang="en-US" sz="3200" b="1" kern="1200" dirty="0"/>
        </a:p>
      </dsp:txBody>
      <dsp:txXfrm>
        <a:off x="1874818" y="288971"/>
        <a:ext cx="812483" cy="812483"/>
      </dsp:txXfrm>
    </dsp:sp>
    <dsp:sp modelId="{538B79CE-84D2-4ED0-83E2-B23A2125AA55}">
      <dsp:nvSpPr>
        <dsp:cNvPr id="0" name=""/>
        <dsp:cNvSpPr/>
      </dsp:nvSpPr>
      <dsp:spPr>
        <a:xfrm>
          <a:off x="3135016" y="1324316"/>
          <a:ext cx="1605361" cy="1149025"/>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PA" sz="2400" kern="1200" dirty="0"/>
            <a:t>IMELCF	</a:t>
          </a:r>
          <a:endParaRPr lang="en-US" sz="2400" kern="1200" dirty="0"/>
        </a:p>
      </dsp:txBody>
      <dsp:txXfrm>
        <a:off x="3370116" y="1492587"/>
        <a:ext cx="1135161" cy="812483"/>
      </dsp:txXfrm>
    </dsp:sp>
    <dsp:sp modelId="{C07AC3A5-B782-481F-B251-7DE62C5EFFD9}">
      <dsp:nvSpPr>
        <dsp:cNvPr id="0" name=""/>
        <dsp:cNvSpPr/>
      </dsp:nvSpPr>
      <dsp:spPr>
        <a:xfrm>
          <a:off x="2121783" y="3271733"/>
          <a:ext cx="2366269" cy="1149025"/>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PA" sz="3200" kern="1200" dirty="0"/>
            <a:t>MINSEG</a:t>
          </a:r>
          <a:endParaRPr lang="en-US" sz="3200" kern="1200" dirty="0"/>
        </a:p>
      </dsp:txBody>
      <dsp:txXfrm>
        <a:off x="2468315" y="3440004"/>
        <a:ext cx="1673205" cy="812483"/>
      </dsp:txXfrm>
    </dsp:sp>
    <dsp:sp modelId="{46E1F76F-7E32-4201-B317-1FA14FA9FEFF}">
      <dsp:nvSpPr>
        <dsp:cNvPr id="0" name=""/>
        <dsp:cNvSpPr/>
      </dsp:nvSpPr>
      <dsp:spPr>
        <a:xfrm>
          <a:off x="682690" y="3271809"/>
          <a:ext cx="1149025" cy="1149025"/>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s-PA" sz="4300" kern="1200" dirty="0"/>
            <a:t>DP</a:t>
          </a:r>
          <a:endParaRPr lang="en-US" sz="4300" kern="1200" dirty="0"/>
        </a:p>
      </dsp:txBody>
      <dsp:txXfrm>
        <a:off x="850961" y="3440080"/>
        <a:ext cx="812483" cy="812483"/>
      </dsp:txXfrm>
    </dsp:sp>
    <dsp:sp modelId="{2DAD9DB9-B5E4-4C7B-ABA8-77A43CF9A806}">
      <dsp:nvSpPr>
        <dsp:cNvPr id="0" name=""/>
        <dsp:cNvSpPr/>
      </dsp:nvSpPr>
      <dsp:spPr>
        <a:xfrm>
          <a:off x="-238132" y="1151451"/>
          <a:ext cx="1800730" cy="149475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PA" sz="2800" kern="1200" dirty="0"/>
            <a:t>INAMU</a:t>
          </a:r>
          <a:endParaRPr lang="en-US" sz="2800" kern="1200" dirty="0"/>
        </a:p>
      </dsp:txBody>
      <dsp:txXfrm>
        <a:off x="25579" y="1370353"/>
        <a:ext cx="1273308" cy="1056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AA236-6AE2-4B09-9682-FB79E3DF686D}">
      <dsp:nvSpPr>
        <dsp:cNvPr id="0" name=""/>
        <dsp:cNvSpPr/>
      </dsp:nvSpPr>
      <dsp:spPr>
        <a:xfrm>
          <a:off x="0" y="35571"/>
          <a:ext cx="9937104" cy="255528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t>Utilizar los defensores y defensoras de víctimas los informes elaborados por el equipo técnico multidisciplinario de los Centros del Instituto Nacional de la Mujer (CINAMU) y complementar los abordajes preparados dentro del proceso de investigación por la Unidad de Protección a Víctimas y Testigos (UPAVIT).</a:t>
          </a:r>
          <a:endParaRPr lang="es-ES" sz="2600" b="1" kern="1200" dirty="0">
            <a:solidFill>
              <a:srgbClr val="009FE3"/>
            </a:solidFill>
            <a:latin typeface="Gill Sans MT Light"/>
            <a:ea typeface="+mj-ea"/>
          </a:endParaRPr>
        </a:p>
      </dsp:txBody>
      <dsp:txXfrm>
        <a:off x="124738" y="160309"/>
        <a:ext cx="9687628" cy="2305804"/>
      </dsp:txXfrm>
    </dsp:sp>
    <dsp:sp modelId="{AEBBE4F8-4D04-428D-8414-FBD743FFC41D}">
      <dsp:nvSpPr>
        <dsp:cNvPr id="0" name=""/>
        <dsp:cNvSpPr/>
      </dsp:nvSpPr>
      <dsp:spPr>
        <a:xfrm>
          <a:off x="0" y="2701303"/>
          <a:ext cx="9937104" cy="25552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s-ES" sz="2600" kern="1200" dirty="0"/>
            <a:t>Implementar la Guía de Entrevistas que se aplicará a las víctimas de violencia doméstica y de género al momento de presentar las denuncias. Y capacitación al personal que aplicará el formulario de factores de riesgo de violencia</a:t>
          </a:r>
          <a:endParaRPr lang="en-US" sz="2600" kern="1200" dirty="0">
            <a:solidFill>
              <a:schemeClr val="tx1"/>
            </a:solidFill>
          </a:endParaRPr>
        </a:p>
      </dsp:txBody>
      <dsp:txXfrm>
        <a:off x="124738" y="2826041"/>
        <a:ext cx="9687628" cy="23058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Gill Sans MT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7847CA-D535-7044-8A0C-625346BE95E4}" type="datetimeFigureOut">
              <a:rPr lang="es-ES">
                <a:latin typeface="Gill Sans MT Light"/>
              </a:rPr>
              <a:pPr/>
              <a:t>06/07/2019</a:t>
            </a:fld>
            <a:endParaRPr lang="en-US" dirty="0">
              <a:latin typeface="Gill Sans MT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Gill Sans MT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4FACC2-33B0-B640-90EC-329A6C6E4BCD}" type="slidenum">
              <a:rPr>
                <a:latin typeface="Gill Sans MT Light"/>
              </a:rPr>
              <a:pPr/>
              <a:t>‹#›</a:t>
            </a:fld>
            <a:endParaRPr lang="en-US" dirty="0">
              <a:latin typeface="Gill Sans MT Light"/>
            </a:endParaRPr>
          </a:p>
        </p:txBody>
      </p:sp>
    </p:spTree>
    <p:extLst>
      <p:ext uri="{BB962C8B-B14F-4D97-AF65-F5344CB8AC3E}">
        <p14:creationId xmlns:p14="http://schemas.microsoft.com/office/powerpoint/2010/main" val="2533617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MT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ill Sans MT Light"/>
              </a:defRPr>
            </a:lvl1pPr>
          </a:lstStyle>
          <a:p>
            <a:fld id="{8A76134D-79D7-C443-A3E7-85D876068ED2}" type="datetimeFigureOut">
              <a:rPr lang="en-US" smtClean="0"/>
              <a:pPr/>
              <a:t>7/6/2019</a:t>
            </a:fld>
            <a:endParaRPr lang="en-US" dirty="0"/>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MT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ill Sans MT Light"/>
              </a:defRPr>
            </a:lvl1pPr>
          </a:lstStyle>
          <a:p>
            <a:fld id="{5D95B294-67C7-514B-A3D1-6F79DA71D415}" type="slidenum">
              <a:rPr lang="en-US" smtClean="0"/>
              <a:pPr/>
              <a:t>‹#›</a:t>
            </a:fld>
            <a:endParaRPr lang="en-US" dirty="0"/>
          </a:p>
        </p:txBody>
      </p:sp>
    </p:spTree>
    <p:extLst>
      <p:ext uri="{BB962C8B-B14F-4D97-AF65-F5344CB8AC3E}">
        <p14:creationId xmlns:p14="http://schemas.microsoft.com/office/powerpoint/2010/main" val="2647663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Gill Sans MT Light"/>
        <a:ea typeface="+mn-ea"/>
        <a:cs typeface="+mn-cs"/>
      </a:defRPr>
    </a:lvl1pPr>
    <a:lvl2pPr marL="457200" algn="l" defTabSz="457200" rtl="0" eaLnBrk="1" latinLnBrk="0" hangingPunct="1">
      <a:defRPr sz="1200" kern="1200">
        <a:solidFill>
          <a:schemeClr val="tx1"/>
        </a:solidFill>
        <a:latin typeface="Gill Sans MT Light"/>
        <a:ea typeface="+mn-ea"/>
        <a:cs typeface="+mn-cs"/>
      </a:defRPr>
    </a:lvl2pPr>
    <a:lvl3pPr marL="914400" algn="l" defTabSz="457200" rtl="0" eaLnBrk="1" latinLnBrk="0" hangingPunct="1">
      <a:defRPr sz="1200" kern="1200">
        <a:solidFill>
          <a:schemeClr val="tx1"/>
        </a:solidFill>
        <a:latin typeface="Gill Sans MT Light"/>
        <a:ea typeface="+mn-ea"/>
        <a:cs typeface="+mn-cs"/>
      </a:defRPr>
    </a:lvl3pPr>
    <a:lvl4pPr marL="1371600" algn="l" defTabSz="457200" rtl="0" eaLnBrk="1" latinLnBrk="0" hangingPunct="1">
      <a:defRPr sz="1200" kern="1200">
        <a:solidFill>
          <a:schemeClr val="tx1"/>
        </a:solidFill>
        <a:latin typeface="Gill Sans MT Light"/>
        <a:ea typeface="+mn-ea"/>
        <a:cs typeface="+mn-cs"/>
      </a:defRPr>
    </a:lvl4pPr>
    <a:lvl5pPr marL="1828800" algn="l" defTabSz="457200" rtl="0" eaLnBrk="1" latinLnBrk="0" hangingPunct="1">
      <a:defRPr sz="1200" kern="1200">
        <a:solidFill>
          <a:schemeClr val="tx1"/>
        </a:solidFill>
        <a:latin typeface="Gill Sans MT L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10"/>
          </p:nvPr>
        </p:nvSpPr>
        <p:spPr/>
        <p:txBody>
          <a:bodyPr/>
          <a:lstStyle/>
          <a:p>
            <a:fld id="{5D95B294-67C7-514B-A3D1-6F79DA71D415}" type="slidenum">
              <a:rPr lang="en-US" smtClean="0"/>
              <a:pPr/>
              <a:t>1</a:t>
            </a:fld>
            <a:endParaRPr lang="en-US" dirty="0"/>
          </a:p>
        </p:txBody>
      </p:sp>
    </p:spTree>
    <p:extLst>
      <p:ext uri="{BB962C8B-B14F-4D97-AF65-F5344CB8AC3E}">
        <p14:creationId xmlns:p14="http://schemas.microsoft.com/office/powerpoint/2010/main" val="397437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5B294-67C7-514B-A3D1-6F79DA71D415}" type="slidenum">
              <a:rPr lang="en-US" smtClean="0"/>
              <a:pPr/>
              <a:t>4</a:t>
            </a:fld>
            <a:endParaRPr lang="en-US" dirty="0"/>
          </a:p>
        </p:txBody>
      </p:sp>
    </p:spTree>
    <p:extLst>
      <p:ext uri="{BB962C8B-B14F-4D97-AF65-F5344CB8AC3E}">
        <p14:creationId xmlns:p14="http://schemas.microsoft.com/office/powerpoint/2010/main" val="387613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5B294-67C7-514B-A3D1-6F79DA71D415}" type="slidenum">
              <a:rPr lang="en-US" smtClean="0"/>
              <a:pPr/>
              <a:t>5</a:t>
            </a:fld>
            <a:endParaRPr lang="en-US" dirty="0"/>
          </a:p>
        </p:txBody>
      </p:sp>
    </p:spTree>
    <p:extLst>
      <p:ext uri="{BB962C8B-B14F-4D97-AF65-F5344CB8AC3E}">
        <p14:creationId xmlns:p14="http://schemas.microsoft.com/office/powerpoint/2010/main" val="56533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5B294-67C7-514B-A3D1-6F79DA71D415}" type="slidenum">
              <a:rPr lang="en-US" smtClean="0"/>
              <a:pPr/>
              <a:t>6</a:t>
            </a:fld>
            <a:endParaRPr lang="en-US" dirty="0"/>
          </a:p>
        </p:txBody>
      </p:sp>
    </p:spTree>
    <p:extLst>
      <p:ext uri="{BB962C8B-B14F-4D97-AF65-F5344CB8AC3E}">
        <p14:creationId xmlns:p14="http://schemas.microsoft.com/office/powerpoint/2010/main" val="216882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5B294-67C7-514B-A3D1-6F79DA71D415}" type="slidenum">
              <a:rPr lang="en-US" smtClean="0"/>
              <a:pPr/>
              <a:t>7</a:t>
            </a:fld>
            <a:endParaRPr lang="en-US" dirty="0"/>
          </a:p>
        </p:txBody>
      </p:sp>
    </p:spTree>
    <p:extLst>
      <p:ext uri="{BB962C8B-B14F-4D97-AF65-F5344CB8AC3E}">
        <p14:creationId xmlns:p14="http://schemas.microsoft.com/office/powerpoint/2010/main" val="280633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5B294-67C7-514B-A3D1-6F79DA71D415}" type="slidenum">
              <a:rPr lang="en-US" smtClean="0"/>
              <a:pPr/>
              <a:t>9</a:t>
            </a:fld>
            <a:endParaRPr lang="en-US" dirty="0"/>
          </a:p>
        </p:txBody>
      </p:sp>
    </p:spTree>
    <p:extLst>
      <p:ext uri="{BB962C8B-B14F-4D97-AF65-F5344CB8AC3E}">
        <p14:creationId xmlns:p14="http://schemas.microsoft.com/office/powerpoint/2010/main" val="186527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5B294-67C7-514B-A3D1-6F79DA71D415}" type="slidenum">
              <a:rPr lang="en-US" smtClean="0"/>
              <a:pPr/>
              <a:t>10</a:t>
            </a:fld>
            <a:endParaRPr lang="en-US" dirty="0"/>
          </a:p>
        </p:txBody>
      </p:sp>
    </p:spTree>
    <p:extLst>
      <p:ext uri="{BB962C8B-B14F-4D97-AF65-F5344CB8AC3E}">
        <p14:creationId xmlns:p14="http://schemas.microsoft.com/office/powerpoint/2010/main" val="40575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5B294-67C7-514B-A3D1-6F79DA71D415}" type="slidenum">
              <a:rPr lang="en-US" smtClean="0"/>
              <a:pPr/>
              <a:t>11</a:t>
            </a:fld>
            <a:endParaRPr lang="en-US" dirty="0"/>
          </a:p>
        </p:txBody>
      </p:sp>
    </p:spTree>
    <p:extLst>
      <p:ext uri="{BB962C8B-B14F-4D97-AF65-F5344CB8AC3E}">
        <p14:creationId xmlns:p14="http://schemas.microsoft.com/office/powerpoint/2010/main" val="2351203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24343"/>
            <a:ext cx="10688638" cy="538774"/>
          </a:xfrm>
          <a:prstGeom prst="rect">
            <a:avLst/>
          </a:prstGeom>
          <a:solidFill>
            <a:srgbClr val="E9ED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MT Light"/>
            </a:endParaRPr>
          </a:p>
        </p:txBody>
      </p:sp>
      <p:cxnSp>
        <p:nvCxnSpPr>
          <p:cNvPr id="6" name="Straight Connector 5"/>
          <p:cNvCxnSpPr/>
          <p:nvPr userDrawn="1"/>
        </p:nvCxnSpPr>
        <p:spPr>
          <a:xfrm>
            <a:off x="390525" y="7021785"/>
            <a:ext cx="9887744" cy="0"/>
          </a:xfrm>
          <a:prstGeom prst="line">
            <a:avLst/>
          </a:prstGeom>
          <a:ln>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303759" y="7135604"/>
            <a:ext cx="792088" cy="230832"/>
          </a:xfrm>
          <a:prstGeom prst="rect">
            <a:avLst/>
          </a:prstGeom>
        </p:spPr>
        <p:txBody>
          <a:bodyPr wrap="square" rtlCol="0">
            <a:spAutoFit/>
          </a:bodyPr>
          <a:lstStyle/>
          <a:p>
            <a:pPr algn="r"/>
            <a:r>
              <a:rPr lang="en-US" sz="900" dirty="0" err="1">
                <a:solidFill>
                  <a:srgbClr val="0085CC"/>
                </a:solidFill>
                <a:latin typeface="Gill Sans MT Light"/>
                <a:cs typeface="Gill Sans MT Light"/>
              </a:rPr>
              <a:t>EUROsociAL</a:t>
            </a:r>
            <a:endParaRPr lang="en-US" sz="900" dirty="0">
              <a:solidFill>
                <a:srgbClr val="0085CC"/>
              </a:solidFill>
              <a:latin typeface="Gill Sans MT Light"/>
              <a:cs typeface="Gill Sans MT Light"/>
            </a:endParaRPr>
          </a:p>
        </p:txBody>
      </p:sp>
      <p:cxnSp>
        <p:nvCxnSpPr>
          <p:cNvPr id="8" name="Straight Connector 7"/>
          <p:cNvCxnSpPr/>
          <p:nvPr userDrawn="1"/>
        </p:nvCxnSpPr>
        <p:spPr>
          <a:xfrm>
            <a:off x="390525" y="7021785"/>
            <a:ext cx="9887744" cy="0"/>
          </a:xfrm>
          <a:prstGeom prst="line">
            <a:avLst/>
          </a:prstGeom>
          <a:ln>
            <a:solidFill>
              <a:srgbClr val="E9E8EC"/>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7360543" y="7135604"/>
            <a:ext cx="3312368" cy="230832"/>
          </a:xfrm>
          <a:prstGeom prst="rect">
            <a:avLst/>
          </a:prstGeom>
        </p:spPr>
        <p:txBody>
          <a:bodyPr wrap="square" rtlCol="0">
            <a:spAutoFit/>
          </a:bodyPr>
          <a:lstStyle/>
          <a:p>
            <a:pPr algn="l"/>
            <a:r>
              <a:rPr lang="en-US" sz="900" dirty="0">
                <a:solidFill>
                  <a:srgbClr val="0085CC"/>
                </a:solidFill>
                <a:latin typeface="Gill Sans MT Light"/>
                <a:cs typeface="Gill Sans MT Light"/>
              </a:rPr>
              <a:t>DIÁLOGO EURO-LATINOAMERICANO DE POLÍTICAS PÚBLICAS</a:t>
            </a:r>
            <a:endParaRPr lang="en-US" sz="900" dirty="0">
              <a:solidFill>
                <a:srgbClr val="032377"/>
              </a:solidFill>
              <a:latin typeface="Gill Sans MT Light"/>
              <a:cs typeface="Gill Sans MT Light"/>
            </a:endParaRPr>
          </a:p>
        </p:txBody>
      </p:sp>
      <p:pic>
        <p:nvPicPr>
          <p:cNvPr id="4" name="Imagen 3"/>
          <p:cNvPicPr>
            <a:picLocks noChangeAspect="1"/>
          </p:cNvPicPr>
          <p:nvPr userDrawn="1"/>
        </p:nvPicPr>
        <p:blipFill>
          <a:blip r:embed="rId2"/>
          <a:stretch>
            <a:fillRect/>
          </a:stretch>
        </p:blipFill>
        <p:spPr>
          <a:xfrm>
            <a:off x="8944719" y="0"/>
            <a:ext cx="1589361" cy="5144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elos titul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7"/>
            <a:ext cx="9085342" cy="1621111"/>
          </a:xfrm>
          <a:prstGeom prst="rect">
            <a:avLst/>
          </a:prstGeom>
        </p:spPr>
        <p:txBody>
          <a:bodyPr/>
          <a:lstStyle>
            <a:lvl1pPr>
              <a:defRPr>
                <a:latin typeface="Gill Sans MT Light"/>
                <a:cs typeface="Gill Sans MT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Subtitle 2"/>
          <p:cNvSpPr>
            <a:spLocks noGrp="1"/>
          </p:cNvSpPr>
          <p:nvPr>
            <p:ph type="subTitle" idx="1"/>
          </p:nvPr>
        </p:nvSpPr>
        <p:spPr>
          <a:xfrm>
            <a:off x="1603296" y="4285615"/>
            <a:ext cx="7482047" cy="1932728"/>
          </a:xfrm>
          <a:prstGeom prst="rect">
            <a:avLst/>
          </a:prstGeom>
        </p:spPr>
        <p:txBody>
          <a:bodyPr/>
          <a:lstStyle>
            <a:lvl1pPr marL="0" indent="0" algn="ctr">
              <a:buNone/>
              <a:defRPr>
                <a:solidFill>
                  <a:schemeClr val="tx1">
                    <a:tint val="75000"/>
                  </a:schemeClr>
                </a:solidFill>
                <a:latin typeface="Gill Sans MT Light"/>
                <a:cs typeface="Gill Sans MT Light"/>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subtitle</a:t>
            </a:r>
            <a:r>
              <a:rPr lang="es-ES_tradnl" dirty="0"/>
              <a:t> </a:t>
            </a:r>
            <a:r>
              <a:rPr lang="es-ES_tradnl" dirty="0" err="1"/>
              <a:t>style</a:t>
            </a:r>
            <a:endParaRPr lang="en-US" dirty="0"/>
          </a:p>
        </p:txBody>
      </p:sp>
      <p:sp>
        <p:nvSpPr>
          <p:cNvPr id="4" name="Date Placeholder 3"/>
          <p:cNvSpPr>
            <a:spLocks noGrp="1"/>
          </p:cNvSpPr>
          <p:nvPr>
            <p:ph type="dt" sz="half" idx="10"/>
          </p:nvPr>
        </p:nvSpPr>
        <p:spPr>
          <a:xfrm>
            <a:off x="534432" y="7009643"/>
            <a:ext cx="2494016" cy="402652"/>
          </a:xfrm>
          <a:prstGeom prst="rect">
            <a:avLst/>
          </a:prstGeom>
        </p:spPr>
        <p:txBody>
          <a:bodyPr lIns="99551" tIns="49775" rIns="99551" bIns="49775"/>
          <a:lstStyle>
            <a:lvl1pPr>
              <a:defRPr>
                <a:latin typeface="Gill Sans MT Light"/>
              </a:defRPr>
            </a:lvl1pPr>
          </a:lstStyle>
          <a:p>
            <a:fld id="{70E841D3-2A26-A548-90CC-83F5E9F5194D}" type="datetimeFigureOut">
              <a:rPr lang="es-ES" smtClean="0"/>
              <a:pPr/>
              <a:t>06/07/2019</a:t>
            </a:fld>
            <a:endParaRPr lang="en-US" dirty="0"/>
          </a:p>
        </p:txBody>
      </p:sp>
      <p:sp>
        <p:nvSpPr>
          <p:cNvPr id="5" name="Footer Placeholder 4"/>
          <p:cNvSpPr>
            <a:spLocks noGrp="1"/>
          </p:cNvSpPr>
          <p:nvPr>
            <p:ph type="ftr" sz="quarter" idx="11"/>
          </p:nvPr>
        </p:nvSpPr>
        <p:spPr>
          <a:xfrm>
            <a:off x="3651952" y="7009643"/>
            <a:ext cx="3384735" cy="402652"/>
          </a:xfrm>
          <a:prstGeom prst="rect">
            <a:avLst/>
          </a:prstGeom>
        </p:spPr>
        <p:txBody>
          <a:bodyPr lIns="99551" tIns="49775" rIns="99551" bIns="49775"/>
          <a:lstStyle>
            <a:lvl1pPr>
              <a:defRPr>
                <a:latin typeface="Gill Sans MT Light"/>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497754" rtl="0" eaLnBrk="1" latinLnBrk="0" hangingPunct="1">
        <a:spcBef>
          <a:spcPct val="0"/>
        </a:spcBef>
        <a:buNone/>
        <a:defRPr sz="2200" b="0" kern="1200">
          <a:solidFill>
            <a:srgbClr val="001B96"/>
          </a:solidFill>
          <a:latin typeface="DINPro-Medium"/>
          <a:ea typeface="+mj-ea"/>
          <a:cs typeface="DINPro-Medium"/>
        </a:defRPr>
      </a:lvl1pPr>
    </p:titleStyle>
    <p:bodyStyle>
      <a:lvl1pPr marL="373315" indent="-373315" algn="l" defTabSz="497754" rtl="0" eaLnBrk="1" latinLnBrk="0" hangingPunct="1">
        <a:spcBef>
          <a:spcPct val="20000"/>
        </a:spcBef>
        <a:buFont typeface="Arial"/>
        <a:buChar char="•"/>
        <a:defRPr sz="1700" kern="1200">
          <a:solidFill>
            <a:srgbClr val="001B96"/>
          </a:solidFill>
          <a:latin typeface="DINPro-Regular"/>
          <a:ea typeface="+mn-ea"/>
          <a:cs typeface="DINPro-Regular"/>
        </a:defRPr>
      </a:lvl1pPr>
      <a:lvl2pPr marL="808850" indent="-311096" algn="l" defTabSz="497754" rtl="0" eaLnBrk="1" latinLnBrk="0" hangingPunct="1">
        <a:spcBef>
          <a:spcPct val="20000"/>
        </a:spcBef>
        <a:buFont typeface="Arial"/>
        <a:buChar char="–"/>
        <a:defRPr sz="1600" kern="1200">
          <a:solidFill>
            <a:schemeClr val="tx1">
              <a:lumMod val="85000"/>
              <a:lumOff val="15000"/>
            </a:schemeClr>
          </a:solidFill>
          <a:latin typeface="DINPro-Regular"/>
          <a:ea typeface="+mn-ea"/>
          <a:cs typeface="DINPro-Regular"/>
        </a:defRPr>
      </a:lvl2pPr>
      <a:lvl3pPr marL="1244384" indent="-248877" algn="l" defTabSz="497754" rtl="0" eaLnBrk="1" latinLnBrk="0" hangingPunct="1">
        <a:spcBef>
          <a:spcPct val="20000"/>
        </a:spcBef>
        <a:buFont typeface="Arial"/>
        <a:buChar char="•"/>
        <a:defRPr sz="1500" kern="1200">
          <a:solidFill>
            <a:schemeClr val="tx1">
              <a:lumMod val="85000"/>
              <a:lumOff val="15000"/>
            </a:schemeClr>
          </a:solidFill>
          <a:latin typeface="DINPro-Regular"/>
          <a:ea typeface="+mn-ea"/>
          <a:cs typeface="DINPro-Regular"/>
        </a:defRPr>
      </a:lvl3pPr>
      <a:lvl4pPr marL="1742138" indent="-248877" algn="l" defTabSz="497754" rtl="0" eaLnBrk="1" latinLnBrk="0" hangingPunct="1">
        <a:spcBef>
          <a:spcPct val="20000"/>
        </a:spcBef>
        <a:buFont typeface="Arial"/>
        <a:buChar char="–"/>
        <a:defRPr sz="1300" kern="1200">
          <a:solidFill>
            <a:schemeClr val="tx1">
              <a:lumMod val="85000"/>
              <a:lumOff val="15000"/>
            </a:schemeClr>
          </a:solidFill>
          <a:latin typeface="DINPro-Regular"/>
          <a:ea typeface="+mn-ea"/>
          <a:cs typeface="DINPro-Regular"/>
        </a:defRPr>
      </a:lvl4pPr>
      <a:lvl5pPr marL="2239891" indent="-248877" algn="l" defTabSz="497754" rtl="0" eaLnBrk="1" latinLnBrk="0" hangingPunct="1">
        <a:spcBef>
          <a:spcPct val="20000"/>
        </a:spcBef>
        <a:buFont typeface="Arial"/>
        <a:buChar char="»"/>
        <a:defRPr sz="1200" kern="1200">
          <a:solidFill>
            <a:schemeClr val="tx1">
              <a:lumMod val="85000"/>
              <a:lumOff val="15000"/>
            </a:schemeClr>
          </a:solidFill>
          <a:latin typeface="DINPro-Regular"/>
          <a:ea typeface="+mn-ea"/>
          <a:cs typeface="DINPro-Regular"/>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fycedenog@organojuidicial.gob.pa" TargetMode="External"/><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google.com/url?sa=i&amp;rct=j&amp;q=&amp;esrc=s&amp;source=images&amp;cd=&amp;ved=2ahUKEwj77a-XwpvjAhUE01kKHZtXBYYQjRx6BAgBEAU&amp;url=https%3A%2F%2Fwww.picpng.com%2Fimage%2F2-png-35367&amp;psig=AOvVaw2_lG-wM_-uNOv-o1W8LamQ&amp;ust=1562338317230981"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5727" y="-87522"/>
            <a:ext cx="10688638" cy="7553135"/>
          </a:xfrm>
          <a:prstGeom prst="rect">
            <a:avLst/>
          </a:prstGeom>
        </p:spPr>
      </p:pic>
      <p:sp>
        <p:nvSpPr>
          <p:cNvPr id="17" name="Rectangle 16"/>
          <p:cNvSpPr/>
          <p:nvPr/>
        </p:nvSpPr>
        <p:spPr>
          <a:xfrm flipH="1" flipV="1">
            <a:off x="0" y="6373712"/>
            <a:ext cx="10688636" cy="1189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807815" y="2268110"/>
            <a:ext cx="4824536" cy="1431161"/>
          </a:xfrm>
          <a:prstGeom prst="rect">
            <a:avLst/>
          </a:prstGeom>
          <a:noFill/>
        </p:spPr>
        <p:txBody>
          <a:bodyPr wrap="square" rtlCol="0">
            <a:spAutoFit/>
          </a:bodyPr>
          <a:lstStyle/>
          <a:p>
            <a:pPr algn="just"/>
            <a:r>
              <a:rPr lang="es-ES" dirty="0"/>
              <a:t>La reducción del desistimiento como una variable para luchar contra la impunidad en el sistema penal acusatorio</a:t>
            </a:r>
            <a:endParaRPr lang="en-US" dirty="0"/>
          </a:p>
          <a:p>
            <a:pPr algn="just"/>
            <a:endParaRPr lang="en-US" sz="2700" dirty="0">
              <a:solidFill>
                <a:srgbClr val="139DEB"/>
              </a:solidFill>
              <a:latin typeface="Gill Sans MT Light"/>
              <a:cs typeface="Gill Sans MT Light"/>
            </a:endParaRPr>
          </a:p>
        </p:txBody>
      </p:sp>
      <p:sp>
        <p:nvSpPr>
          <p:cNvPr id="20" name="TextBox 19"/>
          <p:cNvSpPr txBox="1"/>
          <p:nvPr/>
        </p:nvSpPr>
        <p:spPr>
          <a:xfrm>
            <a:off x="951831" y="3899295"/>
            <a:ext cx="2750625" cy="307777"/>
          </a:xfrm>
          <a:prstGeom prst="rect">
            <a:avLst/>
          </a:prstGeom>
          <a:noFill/>
        </p:spPr>
        <p:txBody>
          <a:bodyPr wrap="none" rtlCol="0">
            <a:spAutoFit/>
          </a:bodyPr>
          <a:lstStyle/>
          <a:p>
            <a:r>
              <a:rPr lang="en-US" sz="1400" dirty="0">
                <a:solidFill>
                  <a:srgbClr val="139DEB"/>
                </a:solidFill>
                <a:latin typeface="Gill Sans MT Light"/>
                <a:cs typeface="Gill Sans MT Light"/>
              </a:rPr>
              <a:t>Cartagena – 9 a 11 de </a:t>
            </a:r>
            <a:r>
              <a:rPr lang="en-US" sz="1400" dirty="0" err="1">
                <a:solidFill>
                  <a:srgbClr val="139DEB"/>
                </a:solidFill>
                <a:latin typeface="Gill Sans MT Light"/>
                <a:cs typeface="Gill Sans MT Light"/>
              </a:rPr>
              <a:t>julio</a:t>
            </a:r>
            <a:r>
              <a:rPr lang="en-US" sz="1400" dirty="0">
                <a:solidFill>
                  <a:srgbClr val="139DEB"/>
                </a:solidFill>
                <a:latin typeface="Gill Sans MT Light"/>
                <a:cs typeface="Gill Sans MT Light"/>
              </a:rPr>
              <a:t> de 2019</a:t>
            </a:r>
          </a:p>
        </p:txBody>
      </p:sp>
      <p:pic>
        <p:nvPicPr>
          <p:cNvPr id="5" name="Imagen 4"/>
          <p:cNvPicPr>
            <a:picLocks noChangeAspect="1"/>
          </p:cNvPicPr>
          <p:nvPr/>
        </p:nvPicPr>
        <p:blipFill>
          <a:blip r:embed="rId4"/>
          <a:stretch>
            <a:fillRect/>
          </a:stretch>
        </p:blipFill>
        <p:spPr>
          <a:xfrm>
            <a:off x="710318" y="408622"/>
            <a:ext cx="2448272" cy="792436"/>
          </a:xfrm>
          <a:prstGeom prst="rect">
            <a:avLst/>
          </a:prstGeom>
        </p:spPr>
      </p:pic>
      <p:pic>
        <p:nvPicPr>
          <p:cNvPr id="3" name="Imagen 2">
            <a:extLst>
              <a:ext uri="{FF2B5EF4-FFF2-40B4-BE49-F238E27FC236}">
                <a16:creationId xmlns:a16="http://schemas.microsoft.com/office/drawing/2014/main" id="{02122434-4E67-4ABD-B300-97E50EAF267B}"/>
              </a:ext>
            </a:extLst>
          </p:cNvPr>
          <p:cNvPicPr>
            <a:picLocks noChangeAspect="1"/>
          </p:cNvPicPr>
          <p:nvPr/>
        </p:nvPicPr>
        <p:blipFill>
          <a:blip r:embed="rId5"/>
          <a:stretch>
            <a:fillRect/>
          </a:stretch>
        </p:blipFill>
        <p:spPr>
          <a:xfrm>
            <a:off x="1342574" y="6517729"/>
            <a:ext cx="8003487" cy="794499"/>
          </a:xfrm>
          <a:prstGeom prst="rect">
            <a:avLst/>
          </a:prstGeom>
        </p:spPr>
      </p:pic>
      <p:sp>
        <p:nvSpPr>
          <p:cNvPr id="9" name="TextBox 18">
            <a:extLst>
              <a:ext uri="{FF2B5EF4-FFF2-40B4-BE49-F238E27FC236}">
                <a16:creationId xmlns:a16="http://schemas.microsoft.com/office/drawing/2014/main" id="{8B5B3896-F410-4E7A-A7C6-2569EAF8F105}"/>
              </a:ext>
            </a:extLst>
          </p:cNvPr>
          <p:cNvSpPr txBox="1">
            <a:spLocks noChangeArrowheads="1"/>
          </p:cNvSpPr>
          <p:nvPr/>
        </p:nvSpPr>
        <p:spPr bwMode="auto">
          <a:xfrm>
            <a:off x="1023938" y="4714875"/>
            <a:ext cx="40323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Gill Sans MT" panose="020B0502020104020203" pitchFamily="34" charset="0"/>
              </a:defRPr>
            </a:lvl1pPr>
            <a:lvl2pPr marL="742950" indent="-285750">
              <a:defRPr sz="2000">
                <a:solidFill>
                  <a:schemeClr val="tx1"/>
                </a:solidFill>
                <a:latin typeface="Gill Sans MT" panose="020B0502020104020203" pitchFamily="34" charset="0"/>
              </a:defRPr>
            </a:lvl2pPr>
            <a:lvl3pPr marL="1143000" indent="-228600">
              <a:defRPr sz="2000">
                <a:solidFill>
                  <a:schemeClr val="tx1"/>
                </a:solidFill>
                <a:latin typeface="Gill Sans MT" panose="020B0502020104020203" pitchFamily="34" charset="0"/>
              </a:defRPr>
            </a:lvl3pPr>
            <a:lvl4pPr marL="1600200" indent="-228600">
              <a:defRPr sz="2000">
                <a:solidFill>
                  <a:schemeClr val="tx1"/>
                </a:solidFill>
                <a:latin typeface="Gill Sans MT" panose="020B0502020104020203" pitchFamily="34" charset="0"/>
              </a:defRPr>
            </a:lvl4pPr>
            <a:lvl5pPr marL="2057400" indent="-228600">
              <a:defRPr sz="2000">
                <a:solidFill>
                  <a:schemeClr val="tx1"/>
                </a:solidFill>
                <a:latin typeface="Gill Sans MT" panose="020B0502020104020203" pitchFamily="34" charset="0"/>
              </a:defRPr>
            </a:lvl5pPr>
            <a:lvl6pPr marL="2514600" indent="-228600" defTabSz="496888" eaLnBrk="0" fontAlgn="base" hangingPunct="0">
              <a:spcBef>
                <a:spcPct val="0"/>
              </a:spcBef>
              <a:spcAft>
                <a:spcPct val="0"/>
              </a:spcAft>
              <a:defRPr sz="2000">
                <a:solidFill>
                  <a:schemeClr val="tx1"/>
                </a:solidFill>
                <a:latin typeface="Gill Sans MT" panose="020B0502020104020203" pitchFamily="34" charset="0"/>
              </a:defRPr>
            </a:lvl6pPr>
            <a:lvl7pPr marL="2971800" indent="-228600" defTabSz="496888" eaLnBrk="0" fontAlgn="base" hangingPunct="0">
              <a:spcBef>
                <a:spcPct val="0"/>
              </a:spcBef>
              <a:spcAft>
                <a:spcPct val="0"/>
              </a:spcAft>
              <a:defRPr sz="2000">
                <a:solidFill>
                  <a:schemeClr val="tx1"/>
                </a:solidFill>
                <a:latin typeface="Gill Sans MT" panose="020B0502020104020203" pitchFamily="34" charset="0"/>
              </a:defRPr>
            </a:lvl7pPr>
            <a:lvl8pPr marL="3429000" indent="-228600" defTabSz="496888" eaLnBrk="0" fontAlgn="base" hangingPunct="0">
              <a:spcBef>
                <a:spcPct val="0"/>
              </a:spcBef>
              <a:spcAft>
                <a:spcPct val="0"/>
              </a:spcAft>
              <a:defRPr sz="2000">
                <a:solidFill>
                  <a:schemeClr val="tx1"/>
                </a:solidFill>
                <a:latin typeface="Gill Sans MT" panose="020B0502020104020203" pitchFamily="34" charset="0"/>
              </a:defRPr>
            </a:lvl8pPr>
            <a:lvl9pPr marL="3886200" indent="-228600" defTabSz="496888" eaLnBrk="0" fontAlgn="base" hangingPunct="0">
              <a:spcBef>
                <a:spcPct val="0"/>
              </a:spcBef>
              <a:spcAft>
                <a:spcPct val="0"/>
              </a:spcAft>
              <a:defRPr sz="2000">
                <a:solidFill>
                  <a:schemeClr val="tx1"/>
                </a:solidFill>
                <a:latin typeface="Gill Sans MT" panose="020B0502020104020203" pitchFamily="34" charset="0"/>
              </a:defRPr>
            </a:lvl9pPr>
          </a:lstStyle>
          <a:p>
            <a:pPr eaLnBrk="1" hangingPunct="1"/>
            <a:r>
              <a:rPr lang="en-US" altLang="es-PA" sz="1800" b="1" dirty="0">
                <a:solidFill>
                  <a:srgbClr val="1E2470"/>
                </a:solidFill>
                <a:latin typeface="Gill Sans MT Light"/>
                <a:ea typeface="Gill Sans MT Light"/>
                <a:cs typeface="Gill Sans MT Light"/>
              </a:rPr>
              <a:t>Fátima Cedeño Gómez</a:t>
            </a:r>
          </a:p>
          <a:p>
            <a:pPr eaLnBrk="1" hangingPunct="1"/>
            <a:r>
              <a:rPr lang="en-US" altLang="es-PA" sz="1800" dirty="0">
                <a:solidFill>
                  <a:srgbClr val="1E2470"/>
                </a:solidFill>
                <a:latin typeface="Gill Sans MT Light"/>
                <a:ea typeface="Gill Sans MT Light"/>
                <a:cs typeface="Gill Sans MT Light"/>
              </a:rPr>
              <a:t>Defensora </a:t>
            </a:r>
            <a:r>
              <a:rPr lang="en-US" altLang="es-PA" sz="1800" dirty="0" err="1">
                <a:solidFill>
                  <a:srgbClr val="1E2470"/>
                </a:solidFill>
                <a:latin typeface="Gill Sans MT Light"/>
                <a:ea typeface="Gill Sans MT Light"/>
                <a:cs typeface="Gill Sans MT Light"/>
              </a:rPr>
              <a:t>Pública</a:t>
            </a:r>
            <a:r>
              <a:rPr lang="en-US" altLang="es-PA" sz="1800" dirty="0">
                <a:solidFill>
                  <a:srgbClr val="1E2470"/>
                </a:solidFill>
                <a:latin typeface="Gill Sans MT Light"/>
                <a:ea typeface="Gill Sans MT Light"/>
                <a:cs typeface="Gill Sans MT Light"/>
              </a:rPr>
              <a:t> de Víctimas y </a:t>
            </a:r>
          </a:p>
          <a:p>
            <a:pPr eaLnBrk="1" hangingPunct="1"/>
            <a:r>
              <a:rPr lang="en-US" altLang="es-PA" sz="1800" dirty="0" err="1">
                <a:solidFill>
                  <a:srgbClr val="1E2470"/>
                </a:solidFill>
                <a:latin typeface="Gill Sans MT Light"/>
                <a:ea typeface="Gill Sans MT Light"/>
                <a:cs typeface="Gill Sans MT Light"/>
              </a:rPr>
              <a:t>Coordinadora</a:t>
            </a:r>
            <a:r>
              <a:rPr lang="en-US" altLang="es-PA" sz="1800" dirty="0">
                <a:solidFill>
                  <a:srgbClr val="1E2470"/>
                </a:solidFill>
                <a:latin typeface="Gill Sans MT Light"/>
                <a:ea typeface="Gill Sans MT Light"/>
                <a:cs typeface="Gill Sans MT Light"/>
              </a:rPr>
              <a:t> Nacional del D.A.L.G.V.D.</a:t>
            </a:r>
          </a:p>
          <a:p>
            <a:pPr eaLnBrk="1" hangingPunct="1"/>
            <a:r>
              <a:rPr lang="en-US" altLang="es-PA" sz="1800" dirty="0" err="1">
                <a:solidFill>
                  <a:srgbClr val="1E2470"/>
                </a:solidFill>
                <a:latin typeface="Gill Sans MT Light"/>
                <a:ea typeface="Gill Sans MT Light"/>
                <a:cs typeface="Gill Sans MT Light"/>
              </a:rPr>
              <a:t>Órgano</a:t>
            </a:r>
            <a:r>
              <a:rPr lang="en-US" altLang="es-PA" sz="1800" dirty="0">
                <a:solidFill>
                  <a:srgbClr val="1E2470"/>
                </a:solidFill>
                <a:latin typeface="Gill Sans MT Light"/>
                <a:ea typeface="Gill Sans MT Light"/>
                <a:cs typeface="Gill Sans MT Light"/>
              </a:rPr>
              <a:t> Judicial de Panamá</a:t>
            </a:r>
          </a:p>
        </p:txBody>
      </p:sp>
      <p:sp>
        <p:nvSpPr>
          <p:cNvPr id="2" name="Rectangle 1">
            <a:extLst>
              <a:ext uri="{FF2B5EF4-FFF2-40B4-BE49-F238E27FC236}">
                <a16:creationId xmlns:a16="http://schemas.microsoft.com/office/drawing/2014/main" id="{87B3C8C3-36D4-4C12-B08C-7EABD2AA3F40}"/>
              </a:ext>
            </a:extLst>
          </p:cNvPr>
          <p:cNvSpPr/>
          <p:nvPr/>
        </p:nvSpPr>
        <p:spPr>
          <a:xfrm>
            <a:off x="683806" y="1508775"/>
            <a:ext cx="5316948" cy="400110"/>
          </a:xfrm>
          <a:prstGeom prst="rect">
            <a:avLst/>
          </a:prstGeom>
        </p:spPr>
        <p:txBody>
          <a:bodyPr wrap="square">
            <a:spAutoFit/>
          </a:bodyPr>
          <a:lstStyle/>
          <a:p>
            <a:pPr algn="just"/>
            <a:r>
              <a:rPr lang="es-ES" b="1" dirty="0">
                <a:latin typeface="Calibri" panose="020F0502020204030204" pitchFamily="34" charset="0"/>
                <a:ea typeface="Calibri" panose="020F0502020204030204" pitchFamily="34" charset="0"/>
                <a:cs typeface="Times New Roman" panose="02020603050405020304" pitchFamily="18" charset="0"/>
              </a:rPr>
              <a:t>SEGUNDA RONDA DE EXPOSICIONES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031036" y="2146028"/>
            <a:ext cx="8698456" cy="1499"/>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a:cxnSpLocks/>
          </p:cNvCxnSpPr>
          <p:nvPr/>
        </p:nvCxnSpPr>
        <p:spPr>
          <a:xfrm flipH="1">
            <a:off x="879764" y="2269257"/>
            <a:ext cx="8928992"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4314ACDA-4C02-416F-8A75-D9812494818C}"/>
              </a:ext>
            </a:extLst>
          </p:cNvPr>
          <p:cNvSpPr/>
          <p:nvPr/>
        </p:nvSpPr>
        <p:spPr>
          <a:xfrm>
            <a:off x="879764" y="652012"/>
            <a:ext cx="9001000" cy="1367792"/>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PA" sz="3200" b="1" dirty="0">
                <a:solidFill>
                  <a:srgbClr val="001B96"/>
                </a:solidFill>
                <a:latin typeface="Gill Sans MT Light"/>
                <a:cs typeface="Gill Sans MT Light"/>
              </a:rPr>
              <a:t>COORDINACION INTERINSTITUCIONAL </a:t>
            </a:r>
          </a:p>
          <a:p>
            <a:pPr algn="ctr"/>
            <a:r>
              <a:rPr lang="es-PA" sz="3200" b="1" dirty="0">
                <a:solidFill>
                  <a:srgbClr val="001B96"/>
                </a:solidFill>
                <a:latin typeface="Gill Sans MT Light"/>
                <a:cs typeface="Gill Sans MT Light"/>
              </a:rPr>
              <a:t>PANAMÁ</a:t>
            </a:r>
            <a:endParaRPr lang="en-US" sz="3200" b="1" dirty="0">
              <a:solidFill>
                <a:srgbClr val="001B96"/>
              </a:solidFill>
              <a:latin typeface="Gill Sans MT Light"/>
              <a:cs typeface="Gill Sans MT Light"/>
            </a:endParaRPr>
          </a:p>
        </p:txBody>
      </p:sp>
      <p:graphicFrame>
        <p:nvGraphicFramePr>
          <p:cNvPr id="6" name="Diagram 5">
            <a:extLst>
              <a:ext uri="{FF2B5EF4-FFF2-40B4-BE49-F238E27FC236}">
                <a16:creationId xmlns:a16="http://schemas.microsoft.com/office/drawing/2014/main" id="{1D6F0EDB-7783-440C-A985-537F463F85A1}"/>
              </a:ext>
            </a:extLst>
          </p:cNvPr>
          <p:cNvGraphicFramePr/>
          <p:nvPr>
            <p:extLst>
              <p:ext uri="{D42A27DB-BD31-4B8C-83A1-F6EECF244321}">
                <p14:modId xmlns:p14="http://schemas.microsoft.com/office/powerpoint/2010/main" val="2933341909"/>
              </p:ext>
            </p:extLst>
          </p:nvPr>
        </p:nvGraphicFramePr>
        <p:xfrm>
          <a:off x="807874" y="2450920"/>
          <a:ext cx="4464437" cy="4568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9C7907DF-3C9B-4B8A-9132-7A6740DC945B}"/>
              </a:ext>
            </a:extLst>
          </p:cNvPr>
          <p:cNvSpPr/>
          <p:nvPr/>
        </p:nvSpPr>
        <p:spPr>
          <a:xfrm>
            <a:off x="5704359" y="2485281"/>
            <a:ext cx="4248413" cy="4534482"/>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solidFill>
                  <a:srgbClr val="1E2470"/>
                </a:solidFill>
              </a:rPr>
              <a:t>La lucha en materia de violencia contra la mujer está llena de desafíos que la sociedad en su integridad debe ir superando. </a:t>
            </a:r>
          </a:p>
          <a:p>
            <a:pPr algn="just"/>
            <a:endParaRPr lang="es-ES" dirty="0">
              <a:solidFill>
                <a:srgbClr val="1E2470"/>
              </a:solidFill>
            </a:endParaRPr>
          </a:p>
          <a:p>
            <a:pPr algn="just"/>
            <a:r>
              <a:rPr lang="es-ES" dirty="0">
                <a:solidFill>
                  <a:srgbClr val="1E2470"/>
                </a:solidFill>
              </a:rPr>
              <a:t>Cabe al Estado, por conducto de las instituciones públicas, liderar esta tarea, a través del </a:t>
            </a:r>
            <a:r>
              <a:rPr lang="es-ES" b="1" dirty="0">
                <a:solidFill>
                  <a:srgbClr val="1E2470"/>
                </a:solidFill>
              </a:rPr>
              <a:t>impulso de medidas y mecanismos que despejen el camino </a:t>
            </a:r>
            <a:r>
              <a:rPr lang="es-ES" dirty="0">
                <a:solidFill>
                  <a:srgbClr val="1E2470"/>
                </a:solidFill>
              </a:rPr>
              <a:t>hacia ese objetivo irrenunciable.</a:t>
            </a:r>
            <a:endParaRPr lang="en-US" dirty="0">
              <a:solidFill>
                <a:srgbClr val="1E2470"/>
              </a:solidFill>
            </a:endParaRPr>
          </a:p>
          <a:p>
            <a:pPr algn="ctr"/>
            <a:endParaRPr lang="en-US" sz="3200" b="1" dirty="0">
              <a:solidFill>
                <a:srgbClr val="001B96"/>
              </a:solidFill>
              <a:latin typeface="Gill Sans MT Light"/>
              <a:cs typeface="Gill Sans MT Light"/>
            </a:endParaRPr>
          </a:p>
        </p:txBody>
      </p:sp>
    </p:spTree>
    <p:extLst>
      <p:ext uri="{BB962C8B-B14F-4D97-AF65-F5344CB8AC3E}">
        <p14:creationId xmlns:p14="http://schemas.microsoft.com/office/powerpoint/2010/main" val="107144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5969" y="757089"/>
            <a:ext cx="9619774" cy="576064"/>
          </a:xfrm>
          <a:prstGeom prst="rect">
            <a:avLst/>
          </a:prstGeom>
        </p:spPr>
        <p:txBody>
          <a:bodyPr/>
          <a:lstStyle/>
          <a:p>
            <a:pPr algn="just">
              <a:spcBef>
                <a:spcPct val="0"/>
              </a:spcBef>
              <a:defRPr/>
            </a:pPr>
            <a:r>
              <a:rPr lang="es-PA" sz="2800" b="1" dirty="0">
                <a:latin typeface="Gill Sans MT Light"/>
                <a:ea typeface="+mj-ea"/>
              </a:rPr>
              <a:t>ALGUNAS PAUTAS DE ACTUACIÓN INTERINSTITUCIONAL</a:t>
            </a:r>
            <a:endParaRPr lang="en-US" sz="2800" dirty="0"/>
          </a:p>
          <a:p>
            <a:pPr lvl="0">
              <a:spcBef>
                <a:spcPct val="0"/>
              </a:spcBef>
              <a:defRPr/>
            </a:pPr>
            <a:endParaRPr lang="es-ES" sz="2800" b="1" dirty="0">
              <a:latin typeface="Gill Sans MT Light"/>
              <a:ea typeface="+mj-ea"/>
            </a:endParaRPr>
          </a:p>
          <a:p>
            <a:pPr lvl="0">
              <a:spcBef>
                <a:spcPct val="0"/>
              </a:spcBef>
              <a:defRPr/>
            </a:pPr>
            <a:endParaRPr lang="es-ES" sz="2800" b="1" dirty="0">
              <a:latin typeface="Gill Sans MT Light"/>
              <a:ea typeface="+mj-ea"/>
            </a:endParaRPr>
          </a:p>
          <a:p>
            <a:pPr lvl="0">
              <a:spcBef>
                <a:spcPct val="0"/>
              </a:spcBef>
              <a:defRPr/>
            </a:pPr>
            <a:endParaRPr lang="en-US" sz="2800" b="1" dirty="0">
              <a:latin typeface="Gill Sans MT Light"/>
              <a:ea typeface="+mj-ea"/>
            </a:endParaRPr>
          </a:p>
        </p:txBody>
      </p:sp>
      <p:graphicFrame>
        <p:nvGraphicFramePr>
          <p:cNvPr id="5" name="Diagram 4">
            <a:extLst>
              <a:ext uri="{FF2B5EF4-FFF2-40B4-BE49-F238E27FC236}">
                <a16:creationId xmlns:a16="http://schemas.microsoft.com/office/drawing/2014/main" id="{6916A7D4-0130-4079-AB28-AB71464BD990}"/>
              </a:ext>
            </a:extLst>
          </p:cNvPr>
          <p:cNvGraphicFramePr/>
          <p:nvPr>
            <p:extLst>
              <p:ext uri="{D42A27DB-BD31-4B8C-83A1-F6EECF244321}">
                <p14:modId xmlns:p14="http://schemas.microsoft.com/office/powerpoint/2010/main" val="3442162265"/>
              </p:ext>
            </p:extLst>
          </p:nvPr>
        </p:nvGraphicFramePr>
        <p:xfrm>
          <a:off x="447775" y="1765202"/>
          <a:ext cx="993710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498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r>
              <a:rPr lang="en-US" sz="2800" b="1" dirty="0"/>
              <a:t>SE HA LOGRADO</a:t>
            </a:r>
          </a:p>
        </p:txBody>
      </p:sp>
      <p:sp>
        <p:nvSpPr>
          <p:cNvPr id="3" name="Rectangle 2">
            <a:extLst>
              <a:ext uri="{FF2B5EF4-FFF2-40B4-BE49-F238E27FC236}">
                <a16:creationId xmlns:a16="http://schemas.microsoft.com/office/drawing/2014/main" id="{DD67705A-E0A8-42E1-9E2E-90B58357F422}"/>
              </a:ext>
            </a:extLst>
          </p:cNvPr>
          <p:cNvSpPr/>
          <p:nvPr/>
        </p:nvSpPr>
        <p:spPr>
          <a:xfrm>
            <a:off x="375767" y="1621185"/>
            <a:ext cx="9865096" cy="4832605"/>
          </a:xfrm>
          <a:prstGeom prst="rect">
            <a:avLst/>
          </a:prstGeom>
        </p:spPr>
        <p:txBody>
          <a:bodyPr wrap="square">
            <a:spAutoFit/>
          </a:bodyPr>
          <a:lstStyle/>
          <a:p>
            <a:pPr marL="342900" marR="0" lvl="0" indent="-342900" algn="just">
              <a:lnSpc>
                <a:spcPct val="106000"/>
              </a:lnSpc>
              <a:spcBef>
                <a:spcPts val="0"/>
              </a:spcBef>
              <a:spcAft>
                <a:spcPts val="800"/>
              </a:spcAft>
              <a:buFont typeface="+mj-lt"/>
              <a:buAutoNum type="arabicPeriod"/>
            </a:pPr>
            <a:r>
              <a:rPr lang="es-ES" dirty="0">
                <a:latin typeface="Calibri" panose="020F0502020204030204" pitchFamily="34" charset="0"/>
                <a:ea typeface="Calibri" panose="020F0502020204030204" pitchFamily="34" charset="0"/>
                <a:cs typeface="Calibri" panose="020F0502020204030204" pitchFamily="34" charset="0"/>
              </a:rPr>
              <a:t>Analizar, con cautela, los requisitos que autorizan la imposición del beneficio de la suspensión del proceso sujeto a condiciones en los casos de violencia doméstica y de género, así como la imposición de las condiciones de la Suspensión del Proceso. Particularmente, en los casos en los cuales el autor de violencia cuenta con evidencias anteriores por violencia contra la mujer.</a:t>
            </a:r>
          </a:p>
          <a:p>
            <a:pPr marL="342900" marR="0" lvl="0" indent="-342900" algn="just">
              <a:lnSpc>
                <a:spcPct val="106000"/>
              </a:lnSpc>
              <a:spcBef>
                <a:spcPts val="0"/>
              </a:spcBef>
              <a:spcAft>
                <a:spcPts val="800"/>
              </a:spcAft>
              <a:buFont typeface="+mj-lt"/>
              <a:buAutoNum type="arabicPeriod"/>
            </a:pPr>
            <a:endParaRPr lang="es-ES"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6000"/>
              </a:lnSpc>
              <a:spcAft>
                <a:spcPts val="800"/>
              </a:spcAft>
              <a:buFont typeface="+mj-lt"/>
              <a:buAutoNum type="arabicPeriod"/>
            </a:pPr>
            <a:r>
              <a:rPr lang="es-ES" dirty="0"/>
              <a:t>Poner en conocimiento, al DALGVD de los casos de violencia contra la mujer.  Con la puesta en marcha del módulo de Víctimas en la  Plataforma Tecnológica, estamos a un “clic” para que el Fiscal solicite la participación de un defensor de víctimas en el proceso.</a:t>
            </a:r>
            <a:endParaRPr lang="en-US" dirty="0"/>
          </a:p>
          <a:p>
            <a:pPr marL="342900" marR="0" lvl="0" indent="-342900" algn="just">
              <a:lnSpc>
                <a:spcPct val="106000"/>
              </a:lnSpc>
              <a:spcBef>
                <a:spcPts val="0"/>
              </a:spcBef>
              <a:spcAft>
                <a:spcPts val="800"/>
              </a:spcAft>
              <a:buFont typeface="+mj-lt"/>
              <a:buAutoNum type="arabicPeriod"/>
            </a:pPr>
            <a:endParaRPr lang="es-E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6000"/>
              </a:lnSpc>
              <a:spcBef>
                <a:spcPts val="0"/>
              </a:spcBef>
              <a:spcAft>
                <a:spcPts val="800"/>
              </a:spcAft>
              <a:buFont typeface="+mj-lt"/>
              <a:buAutoNum type="arabicPeriod"/>
            </a:pPr>
            <a:r>
              <a:rPr lang="es-ES" dirty="0">
                <a:latin typeface="Calibri" panose="020F0502020204030204" pitchFamily="34" charset="0"/>
                <a:ea typeface="Calibri" panose="020F0502020204030204" pitchFamily="34" charset="0"/>
                <a:cs typeface="Calibri" panose="020F0502020204030204" pitchFamily="34" charset="0"/>
              </a:rPr>
              <a:t>Fortalecer la coordinación del trabajo de los Centros del Instituto Nacional de la Mujer (CINAMU) con el Departamento de Asesoría Legal Gratuita para las Víctimas del Delito.</a:t>
            </a:r>
          </a:p>
          <a:p>
            <a:pPr marR="0" lvl="0" algn="just">
              <a:lnSpc>
                <a:spcPct val="106000"/>
              </a:lnSpc>
              <a:spcBef>
                <a:spcPts val="0"/>
              </a:spcBef>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41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r>
              <a:rPr lang="es-PA" sz="2800" b="1" dirty="0"/>
              <a:t>E</a:t>
            </a:r>
            <a:r>
              <a:rPr lang="en-US" sz="2800" b="1" dirty="0"/>
              <a:t>SPERAMOS</a:t>
            </a:r>
          </a:p>
        </p:txBody>
      </p:sp>
      <p:sp>
        <p:nvSpPr>
          <p:cNvPr id="3" name="Rectangle 2">
            <a:extLst>
              <a:ext uri="{FF2B5EF4-FFF2-40B4-BE49-F238E27FC236}">
                <a16:creationId xmlns:a16="http://schemas.microsoft.com/office/drawing/2014/main" id="{DD67705A-E0A8-42E1-9E2E-90B58357F422}"/>
              </a:ext>
            </a:extLst>
          </p:cNvPr>
          <p:cNvSpPr/>
          <p:nvPr/>
        </p:nvSpPr>
        <p:spPr>
          <a:xfrm>
            <a:off x="519783" y="2053233"/>
            <a:ext cx="9865096" cy="4401205"/>
          </a:xfrm>
          <a:prstGeom prst="rect">
            <a:avLst/>
          </a:prstGeom>
        </p:spPr>
        <p:txBody>
          <a:bodyPr wrap="square">
            <a:spAutoFit/>
          </a:bodyPr>
          <a:lstStyle/>
          <a:p>
            <a:pPr lvl="0" algn="just"/>
            <a:r>
              <a:rPr lang="es-ES" b="1" dirty="0"/>
              <a:t>1. Se actualice e implemente normas y protocolos </a:t>
            </a:r>
            <a:r>
              <a:rPr lang="es-ES" b="1" dirty="0">
                <a:solidFill>
                  <a:schemeClr val="accent2">
                    <a:lumMod val="60000"/>
                    <a:lumOff val="40000"/>
                  </a:schemeClr>
                </a:solidFill>
              </a:rPr>
              <a:t>para la atención de las víctimas </a:t>
            </a:r>
            <a:r>
              <a:rPr lang="es-ES" b="1" dirty="0"/>
              <a:t>de violencia doméstica y de género por la entidad de salud</a:t>
            </a:r>
          </a:p>
          <a:p>
            <a:pPr lvl="0" algn="just"/>
            <a:endParaRPr lang="es-ES" b="1" dirty="0"/>
          </a:p>
          <a:p>
            <a:pPr lvl="0" algn="just"/>
            <a:endParaRPr lang="es-ES" b="1" dirty="0"/>
          </a:p>
          <a:p>
            <a:pPr lvl="0" algn="just"/>
            <a:r>
              <a:rPr lang="es-ES" b="1" dirty="0"/>
              <a:t>2. Se actualice e implemente normas y protocolos </a:t>
            </a:r>
            <a:r>
              <a:rPr lang="es-ES" b="1" dirty="0">
                <a:solidFill>
                  <a:schemeClr val="accent3">
                    <a:lumMod val="60000"/>
                    <a:lumOff val="40000"/>
                  </a:schemeClr>
                </a:solidFill>
              </a:rPr>
              <a:t>para la atención de los agresores </a:t>
            </a:r>
            <a:r>
              <a:rPr lang="es-ES" b="1" dirty="0"/>
              <a:t>de violencia doméstica y de género por la entidad de salud</a:t>
            </a:r>
          </a:p>
          <a:p>
            <a:pPr lvl="0"/>
            <a:endParaRPr lang="es-ES" b="1" dirty="0"/>
          </a:p>
          <a:p>
            <a:r>
              <a:rPr lang="es-ES" dirty="0"/>
              <a:t>3.  Especializar a defensores - peritos  en el tema de violencia doméstica y de género.</a:t>
            </a:r>
          </a:p>
          <a:p>
            <a:endParaRPr lang="es-ES" dirty="0"/>
          </a:p>
          <a:p>
            <a:r>
              <a:rPr lang="es-ES" dirty="0"/>
              <a:t>4.  Se recaben con </a:t>
            </a:r>
            <a:r>
              <a:rPr lang="es-ES" b="1" dirty="0"/>
              <a:t>máxima cautela</a:t>
            </a:r>
            <a:r>
              <a:rPr lang="es-ES" dirty="0"/>
              <a:t> los datos de las mujeres víctimas a fin de que la División contra el orden jurídico familiar y el estado civil de la Dirección de Investigación Judicial y el DALGVD logre contactarlas posteriormente</a:t>
            </a:r>
            <a:endParaRPr lang="en-US" dirty="0"/>
          </a:p>
          <a:p>
            <a:endParaRPr lang="en-US" dirty="0"/>
          </a:p>
          <a:p>
            <a:pPr lvl="0"/>
            <a:endParaRPr lang="en-US" b="1" dirty="0"/>
          </a:p>
        </p:txBody>
      </p:sp>
    </p:spTree>
    <p:extLst>
      <p:ext uri="{BB962C8B-B14F-4D97-AF65-F5344CB8AC3E}">
        <p14:creationId xmlns:p14="http://schemas.microsoft.com/office/powerpoint/2010/main" val="356116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6722"/>
            <a:ext cx="10688638" cy="7553135"/>
          </a:xfrm>
          <a:prstGeom prst="rect">
            <a:avLst/>
          </a:prstGeom>
        </p:spPr>
      </p:pic>
      <p:sp>
        <p:nvSpPr>
          <p:cNvPr id="12" name="TextBox 11"/>
          <p:cNvSpPr txBox="1"/>
          <p:nvPr/>
        </p:nvSpPr>
        <p:spPr>
          <a:xfrm>
            <a:off x="5992391" y="188854"/>
            <a:ext cx="4248472" cy="276999"/>
          </a:xfrm>
          <a:prstGeom prst="rect">
            <a:avLst/>
          </a:prstGeom>
        </p:spPr>
        <p:txBody>
          <a:bodyPr wrap="square" rtlCol="0">
            <a:spAutoFit/>
          </a:bodyPr>
          <a:lstStyle/>
          <a:p>
            <a:pPr algn="l"/>
            <a:r>
              <a:rPr lang="en-US" sz="1200" dirty="0">
                <a:solidFill>
                  <a:srgbClr val="0085CC"/>
                </a:solidFill>
                <a:latin typeface="Gill Sans MT Light"/>
                <a:cs typeface="Gill Sans MT Light"/>
              </a:rPr>
              <a:t>DIÁLOGO EURO-LATINOAMERICANO DE POLÍTICAS PÚBLICAS</a:t>
            </a:r>
            <a:endParaRPr lang="en-US" sz="1200" dirty="0">
              <a:solidFill>
                <a:srgbClr val="032377"/>
              </a:solidFill>
              <a:latin typeface="Gill Sans MT Light"/>
              <a:cs typeface="Gill Sans MT Light"/>
            </a:endParaRPr>
          </a:p>
        </p:txBody>
      </p:sp>
      <p:sp>
        <p:nvSpPr>
          <p:cNvPr id="13" name="TextBox 12"/>
          <p:cNvSpPr txBox="1"/>
          <p:nvPr/>
        </p:nvSpPr>
        <p:spPr>
          <a:xfrm>
            <a:off x="159743" y="188855"/>
            <a:ext cx="1080120" cy="276999"/>
          </a:xfrm>
          <a:prstGeom prst="rect">
            <a:avLst/>
          </a:prstGeom>
        </p:spPr>
        <p:txBody>
          <a:bodyPr wrap="square" rtlCol="0">
            <a:spAutoFit/>
          </a:bodyPr>
          <a:lstStyle/>
          <a:p>
            <a:pPr algn="r"/>
            <a:r>
              <a:rPr lang="en-US" sz="1200" dirty="0" err="1">
                <a:solidFill>
                  <a:srgbClr val="0085CC"/>
                </a:solidFill>
                <a:latin typeface="Gill Sans MT Light"/>
                <a:cs typeface="Gill Sans MT Light"/>
              </a:rPr>
              <a:t>EUROsociAL</a:t>
            </a:r>
            <a:endParaRPr lang="en-US" sz="1200" dirty="0">
              <a:solidFill>
                <a:srgbClr val="0085CC"/>
              </a:solidFill>
              <a:latin typeface="Gill Sans MT Light"/>
              <a:cs typeface="Gill Sans MT Light"/>
            </a:endParaRPr>
          </a:p>
        </p:txBody>
      </p:sp>
      <p:sp>
        <p:nvSpPr>
          <p:cNvPr id="5" name="Subtitle 2">
            <a:extLst>
              <a:ext uri="{FF2B5EF4-FFF2-40B4-BE49-F238E27FC236}">
                <a16:creationId xmlns:a16="http://schemas.microsoft.com/office/drawing/2014/main" id="{DB9234AB-5008-4847-A14E-86DE7D4024F4}"/>
              </a:ext>
            </a:extLst>
          </p:cNvPr>
          <p:cNvSpPr txBox="1">
            <a:spLocks/>
          </p:cNvSpPr>
          <p:nvPr/>
        </p:nvSpPr>
        <p:spPr>
          <a:xfrm>
            <a:off x="172233" y="5428581"/>
            <a:ext cx="4956062" cy="188123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none">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r>
              <a:rPr lang="es-PA" sz="1600" dirty="0"/>
              <a:t>Fátima Y. Cedeño G.</a:t>
            </a:r>
          </a:p>
          <a:p>
            <a:r>
              <a:rPr lang="es-PA" sz="1600" dirty="0">
                <a:hlinkClick r:id="rId3"/>
              </a:rPr>
              <a:t>fycedenog@organojudicial.gob.pa</a:t>
            </a:r>
            <a:endParaRPr lang="es-PA" sz="1600" dirty="0"/>
          </a:p>
          <a:p>
            <a:r>
              <a:rPr lang="es-PA" sz="1600" dirty="0"/>
              <a:t>(507)212-7445</a:t>
            </a:r>
          </a:p>
          <a:p>
            <a:r>
              <a:rPr lang="es-PA" sz="1600" dirty="0"/>
              <a:t>(507) 6479-3639</a:t>
            </a:r>
          </a:p>
          <a:p>
            <a:r>
              <a:rPr lang="en-US" sz="1600" dirty="0">
                <a:solidFill>
                  <a:srgbClr val="139DEB"/>
                </a:solidFill>
                <a:latin typeface="Gill Sans MT Light"/>
                <a:cs typeface="Gill Sans MT Light"/>
              </a:rPr>
              <a:t>Panam</a:t>
            </a:r>
            <a:r>
              <a:rPr lang="en-US" sz="1600" dirty="0">
                <a:solidFill>
                  <a:srgbClr val="139DEB"/>
                </a:solidFill>
                <a:latin typeface="Times New Roman" panose="02020603050405020304" pitchFamily="18" charset="0"/>
                <a:cs typeface="Times New Roman" panose="02020603050405020304" pitchFamily="18" charset="0"/>
              </a:rPr>
              <a:t>á</a:t>
            </a:r>
            <a:r>
              <a:rPr lang="en-US" sz="1600" dirty="0">
                <a:solidFill>
                  <a:srgbClr val="139DEB"/>
                </a:solidFill>
                <a:latin typeface="Gill Sans MT Light"/>
                <a:cs typeface="Gill Sans MT Light"/>
              </a:rPr>
              <a:t> – 9 a 11 de </a:t>
            </a:r>
            <a:r>
              <a:rPr lang="en-US" sz="1600" dirty="0" err="1">
                <a:solidFill>
                  <a:srgbClr val="139DEB"/>
                </a:solidFill>
                <a:latin typeface="Gill Sans MT Light"/>
                <a:cs typeface="Gill Sans MT Light"/>
              </a:rPr>
              <a:t>julio</a:t>
            </a:r>
            <a:r>
              <a:rPr lang="en-US" sz="1600" dirty="0">
                <a:solidFill>
                  <a:srgbClr val="139DEB"/>
                </a:solidFill>
                <a:latin typeface="Gill Sans MT Light"/>
                <a:cs typeface="Gill Sans MT Light"/>
              </a:rPr>
              <a:t> de 2019</a:t>
            </a:r>
          </a:p>
          <a:p>
            <a:pPr algn="r"/>
            <a:endParaRPr lang="es-PA" sz="1600" dirty="0"/>
          </a:p>
        </p:txBody>
      </p:sp>
      <p:sp>
        <p:nvSpPr>
          <p:cNvPr id="8" name="Subtitle 2">
            <a:extLst>
              <a:ext uri="{FF2B5EF4-FFF2-40B4-BE49-F238E27FC236}">
                <a16:creationId xmlns:a16="http://schemas.microsoft.com/office/drawing/2014/main" id="{2F02B200-19A0-4ADC-A27A-5BE5C5E7CD0D}"/>
              </a:ext>
            </a:extLst>
          </p:cNvPr>
          <p:cNvSpPr txBox="1">
            <a:spLocks/>
          </p:cNvSpPr>
          <p:nvPr/>
        </p:nvSpPr>
        <p:spPr>
          <a:xfrm>
            <a:off x="447775" y="2134269"/>
            <a:ext cx="2736304" cy="92707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none">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r>
              <a:rPr lang="es-PA" sz="4800" b="1" dirty="0">
                <a:solidFill>
                  <a:srgbClr val="139DEB"/>
                </a:solidFill>
                <a:latin typeface="Gill Sans MT Light"/>
                <a:cs typeface="Gill Sans MT Light"/>
              </a:rPr>
              <a:t>GRACIAS</a:t>
            </a:r>
            <a:endParaRPr lang="en-US" sz="4800" b="1" dirty="0">
              <a:solidFill>
                <a:srgbClr val="139DEB"/>
              </a:solidFill>
              <a:latin typeface="Gill Sans MT Light"/>
              <a:cs typeface="Gill Sans MT Light"/>
            </a:endParaRPr>
          </a:p>
          <a:p>
            <a:pPr algn="r"/>
            <a:endParaRPr lang="es-PA" sz="1600" dirty="0"/>
          </a:p>
        </p:txBody>
      </p:sp>
    </p:spTree>
    <p:extLst>
      <p:ext uri="{BB962C8B-B14F-4D97-AF65-F5344CB8AC3E}">
        <p14:creationId xmlns:p14="http://schemas.microsoft.com/office/powerpoint/2010/main" val="409516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2004" y="2701305"/>
            <a:ext cx="7738700" cy="2799484"/>
          </a:xfrm>
          <a:prstGeom prst="rect">
            <a:avLst/>
          </a:prstGeom>
          <a:noFill/>
        </p:spPr>
        <p:txBody>
          <a:bodyPr wrap="square" lIns="0" tIns="0" rIns="0" bIns="0" rtlCol="0">
            <a:spAutoFit/>
          </a:bodyPr>
          <a:lstStyle/>
          <a:p>
            <a:pPr marL="514350" indent="-514350">
              <a:spcAft>
                <a:spcPts val="566"/>
              </a:spcAft>
              <a:buAutoNum type="arabicPeriod"/>
            </a:pPr>
            <a:r>
              <a:rPr lang="es-PA" sz="2800" b="1" dirty="0">
                <a:solidFill>
                  <a:srgbClr val="009FE3"/>
                </a:solidFill>
                <a:latin typeface="Gill Sans MT Light"/>
              </a:rPr>
              <a:t>Resumen</a:t>
            </a:r>
            <a:r>
              <a:rPr lang="en-US" sz="2800" b="1" dirty="0">
                <a:solidFill>
                  <a:srgbClr val="009FE3"/>
                </a:solidFill>
                <a:latin typeface="Gill Sans MT Light"/>
              </a:rPr>
              <a:t> de </a:t>
            </a:r>
            <a:r>
              <a:rPr lang="es-PA" sz="2800" b="1" dirty="0">
                <a:solidFill>
                  <a:srgbClr val="009FE3"/>
                </a:solidFill>
                <a:latin typeface="Gill Sans MT Light"/>
              </a:rPr>
              <a:t>diagnóstico</a:t>
            </a:r>
            <a:r>
              <a:rPr lang="en-US" sz="2800" b="1" dirty="0">
                <a:solidFill>
                  <a:srgbClr val="009FE3"/>
                </a:solidFill>
                <a:latin typeface="Gill Sans MT Light"/>
              </a:rPr>
              <a:t> </a:t>
            </a:r>
          </a:p>
          <a:p>
            <a:pPr>
              <a:spcAft>
                <a:spcPts val="566"/>
              </a:spcAft>
            </a:pPr>
            <a:endParaRPr lang="es-ES" sz="2800" b="1" dirty="0">
              <a:solidFill>
                <a:srgbClr val="009FE3"/>
              </a:solidFill>
              <a:latin typeface="Gill Sans MT Light"/>
            </a:endParaRPr>
          </a:p>
          <a:p>
            <a:pPr>
              <a:spcAft>
                <a:spcPts val="566"/>
              </a:spcAft>
            </a:pPr>
            <a:r>
              <a:rPr lang="en-US" sz="2800" b="1" dirty="0">
                <a:solidFill>
                  <a:srgbClr val="009FE3"/>
                </a:solidFill>
                <a:latin typeface="Gill Sans MT Light"/>
                <a:cs typeface="Gill Sans MT Light"/>
              </a:rPr>
              <a:t>2. </a:t>
            </a:r>
            <a:r>
              <a:rPr lang="es-PA" sz="2800" b="1" dirty="0">
                <a:solidFill>
                  <a:srgbClr val="009FE3"/>
                </a:solidFill>
                <a:latin typeface="Gill Sans MT Light"/>
                <a:cs typeface="Gill Sans MT Light"/>
              </a:rPr>
              <a:t>L</a:t>
            </a:r>
            <a:r>
              <a:rPr lang="es-PA" sz="2800" b="1" dirty="0">
                <a:solidFill>
                  <a:srgbClr val="009FE3"/>
                </a:solidFill>
                <a:latin typeface="Gill Sans MT Light"/>
              </a:rPr>
              <a:t>ineamientos</a:t>
            </a:r>
            <a:r>
              <a:rPr lang="en-US" sz="2800" b="1" dirty="0">
                <a:solidFill>
                  <a:srgbClr val="009FE3"/>
                </a:solidFill>
                <a:latin typeface="Gill Sans MT Light"/>
              </a:rPr>
              <a:t> </a:t>
            </a:r>
            <a:r>
              <a:rPr lang="es-PA" sz="2800" b="1" dirty="0">
                <a:solidFill>
                  <a:srgbClr val="009FE3"/>
                </a:solidFill>
                <a:latin typeface="Gill Sans MT Light"/>
              </a:rPr>
              <a:t>estratégicos</a:t>
            </a:r>
            <a:endParaRPr lang="en-US" sz="2800" b="1" dirty="0">
              <a:solidFill>
                <a:srgbClr val="009FE3"/>
              </a:solidFill>
              <a:latin typeface="Gill Sans MT Light"/>
            </a:endParaRPr>
          </a:p>
          <a:p>
            <a:pPr>
              <a:spcAft>
                <a:spcPts val="566"/>
              </a:spcAft>
            </a:pPr>
            <a:endParaRPr lang="en-US" sz="1698" dirty="0">
              <a:solidFill>
                <a:srgbClr val="001B96"/>
              </a:solidFill>
              <a:latin typeface="Gill Sans MT Light"/>
              <a:cs typeface="Gill Sans MT Light"/>
            </a:endParaRPr>
          </a:p>
          <a:p>
            <a:pPr>
              <a:spcAft>
                <a:spcPts val="566"/>
              </a:spcAft>
            </a:pPr>
            <a:endParaRPr lang="en-US" sz="1698" dirty="0">
              <a:solidFill>
                <a:srgbClr val="001B96"/>
              </a:solidFill>
              <a:latin typeface="Gill Sans MT Light"/>
              <a:cs typeface="Gill Sans MT Light"/>
            </a:endParaRPr>
          </a:p>
          <a:p>
            <a:pPr>
              <a:spcAft>
                <a:spcPts val="566"/>
              </a:spcAft>
            </a:pPr>
            <a:endParaRPr lang="en-US" sz="1698" dirty="0">
              <a:solidFill>
                <a:srgbClr val="001B96"/>
              </a:solidFill>
              <a:latin typeface="Gill Sans MT Light"/>
              <a:cs typeface="Gill Sans MT Light"/>
            </a:endParaRPr>
          </a:p>
          <a:p>
            <a:pPr>
              <a:spcAft>
                <a:spcPts val="566"/>
              </a:spcAft>
            </a:pPr>
            <a:endParaRPr lang="en-US" sz="1698" dirty="0">
              <a:solidFill>
                <a:srgbClr val="001B96"/>
              </a:solidFill>
              <a:latin typeface="Gill Sans MT Light"/>
              <a:cs typeface="Gill Sans MT Light"/>
            </a:endParaRPr>
          </a:p>
        </p:txBody>
      </p:sp>
      <p:cxnSp>
        <p:nvCxnSpPr>
          <p:cNvPr id="15" name="Straight Connector 14"/>
          <p:cNvCxnSpPr/>
          <p:nvPr/>
        </p:nvCxnSpPr>
        <p:spPr>
          <a:xfrm>
            <a:off x="1031036" y="2176662"/>
            <a:ext cx="8698456" cy="1499"/>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a:off x="1031036" y="2413273"/>
            <a:ext cx="3566018"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030286" y="4528691"/>
            <a:ext cx="3566018"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17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50480" y="2547725"/>
            <a:ext cx="7709205" cy="1584729"/>
          </a:xfrm>
          <a:prstGeom prst="rect">
            <a:avLst/>
          </a:prstGeom>
          <a:noFill/>
        </p:spPr>
        <p:txBody>
          <a:bodyPr wrap="square" lIns="0" tIns="0" rIns="0" bIns="0" rtlCol="0">
            <a:spAutoFit/>
          </a:bodyPr>
          <a:lstStyle/>
          <a:p>
            <a:pPr marL="514350" indent="-514350">
              <a:spcAft>
                <a:spcPts val="566"/>
              </a:spcAft>
              <a:buAutoNum type="arabicPeriod"/>
            </a:pPr>
            <a:r>
              <a:rPr lang="es-PA" sz="2800" b="1" dirty="0">
                <a:solidFill>
                  <a:srgbClr val="009FE3"/>
                </a:solidFill>
                <a:latin typeface="Gill Sans MT Light"/>
              </a:rPr>
              <a:t>Resumen</a:t>
            </a:r>
            <a:r>
              <a:rPr lang="en-US" sz="2800" b="1" dirty="0">
                <a:solidFill>
                  <a:srgbClr val="009FE3"/>
                </a:solidFill>
                <a:latin typeface="Gill Sans MT Light"/>
              </a:rPr>
              <a:t> de </a:t>
            </a:r>
            <a:r>
              <a:rPr lang="es-PA" sz="2800" b="1" dirty="0">
                <a:solidFill>
                  <a:srgbClr val="009FE3"/>
                </a:solidFill>
                <a:latin typeface="Gill Sans MT Light"/>
              </a:rPr>
              <a:t>diagnóstico</a:t>
            </a:r>
            <a:r>
              <a:rPr lang="en-US" sz="2800" b="1" dirty="0">
                <a:solidFill>
                  <a:srgbClr val="009FE3"/>
                </a:solidFill>
                <a:latin typeface="Gill Sans MT Light"/>
              </a:rPr>
              <a:t> - Objetivo</a:t>
            </a:r>
            <a:endParaRPr lang="es-ES" sz="2800" b="1" dirty="0">
              <a:solidFill>
                <a:srgbClr val="009FE3"/>
              </a:solidFill>
              <a:latin typeface="Gill Sans MT Light"/>
            </a:endParaRPr>
          </a:p>
          <a:p>
            <a:pPr>
              <a:spcAft>
                <a:spcPts val="566"/>
              </a:spcAft>
            </a:pPr>
            <a:endParaRPr lang="en-US" sz="1698" dirty="0">
              <a:solidFill>
                <a:srgbClr val="001B96"/>
              </a:solidFill>
              <a:latin typeface="Gill Sans MT Light"/>
              <a:cs typeface="Gill Sans MT Light"/>
            </a:endParaRPr>
          </a:p>
          <a:p>
            <a:pPr algn="just">
              <a:spcAft>
                <a:spcPts val="566"/>
              </a:spcAft>
            </a:pPr>
            <a:r>
              <a:rPr lang="es-ES" sz="2400" dirty="0">
                <a:solidFill>
                  <a:srgbClr val="001B96"/>
                </a:solidFill>
                <a:latin typeface="Gill Sans MT Light"/>
                <a:cs typeface="Gill Sans MT Light"/>
              </a:rPr>
              <a:t>Identificar las razones por las cuales las mujeres víctimas de violencia se desvinculan y/o no colaboran con el proceso. </a:t>
            </a:r>
            <a:endParaRPr lang="en-US" sz="2400" dirty="0">
              <a:solidFill>
                <a:srgbClr val="001B96"/>
              </a:solidFill>
              <a:latin typeface="Gill Sans MT Light"/>
              <a:cs typeface="Gill Sans MT Light"/>
            </a:endParaRPr>
          </a:p>
        </p:txBody>
      </p:sp>
      <p:cxnSp>
        <p:nvCxnSpPr>
          <p:cNvPr id="15" name="Straight Connector 14"/>
          <p:cNvCxnSpPr/>
          <p:nvPr/>
        </p:nvCxnSpPr>
        <p:spPr>
          <a:xfrm>
            <a:off x="1031036" y="2146028"/>
            <a:ext cx="8698456" cy="1499"/>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a:off x="1031035" y="2354826"/>
            <a:ext cx="3566018"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030286" y="4528691"/>
            <a:ext cx="3566018"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40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87207" y="829097"/>
            <a:ext cx="9619774" cy="576064"/>
          </a:xfrm>
          <a:prstGeom prst="rect">
            <a:avLst/>
          </a:prstGeom>
        </p:spPr>
        <p:txBody>
          <a:bodyPr/>
          <a:lstStyle/>
          <a:p>
            <a:pPr lvl="0">
              <a:spcBef>
                <a:spcPct val="0"/>
              </a:spcBef>
              <a:defRPr/>
            </a:pPr>
            <a:r>
              <a:rPr kumimoji="0" lang="es-ES" sz="2800" b="1" i="0" u="none" strike="noStrike" kern="1200" cap="none" spc="0" normalizeH="0" baseline="0" noProof="0" dirty="0">
                <a:ln>
                  <a:noFill/>
                </a:ln>
                <a:solidFill>
                  <a:srgbClr val="009FE3"/>
                </a:solidFill>
                <a:effectLst/>
                <a:uLnTx/>
                <a:uFillTx/>
                <a:latin typeface="Gill Sans MT Light"/>
                <a:ea typeface="+mj-ea"/>
                <a:cs typeface="Gill Sans MT Light"/>
              </a:rPr>
              <a:t>Como Introducción …</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5" name="2 Marcador de contenido">
            <a:extLst>
              <a:ext uri="{FF2B5EF4-FFF2-40B4-BE49-F238E27FC236}">
                <a16:creationId xmlns:a16="http://schemas.microsoft.com/office/drawing/2014/main" id="{AC6CEFE3-7F66-4D9E-B683-102F12DCEB2B}"/>
              </a:ext>
            </a:extLst>
          </p:cNvPr>
          <p:cNvSpPr txBox="1">
            <a:spLocks/>
          </p:cNvSpPr>
          <p:nvPr/>
        </p:nvSpPr>
        <p:spPr bwMode="auto">
          <a:xfrm>
            <a:off x="591791" y="1477169"/>
            <a:ext cx="9619774" cy="538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7580" rIns="0" bIns="0"/>
          <a:lstStyle>
            <a:lvl1pPr defTabSz="995363">
              <a:defRPr sz="2000">
                <a:solidFill>
                  <a:schemeClr val="tx1"/>
                </a:solidFill>
                <a:latin typeface="Gill Sans MT" panose="020B0502020104020203" pitchFamily="34" charset="0"/>
              </a:defRPr>
            </a:lvl1pPr>
            <a:lvl2pPr marL="742950" indent="-285750" defTabSz="995363">
              <a:defRPr sz="2000">
                <a:solidFill>
                  <a:schemeClr val="tx1"/>
                </a:solidFill>
                <a:latin typeface="Gill Sans MT" panose="020B0502020104020203" pitchFamily="34" charset="0"/>
              </a:defRPr>
            </a:lvl2pPr>
            <a:lvl3pPr marL="1143000" indent="-228600" defTabSz="995363">
              <a:defRPr sz="2000">
                <a:solidFill>
                  <a:schemeClr val="tx1"/>
                </a:solidFill>
                <a:latin typeface="Gill Sans MT" panose="020B0502020104020203" pitchFamily="34" charset="0"/>
              </a:defRPr>
            </a:lvl3pPr>
            <a:lvl4pPr marL="1600200" indent="-228600" defTabSz="995363">
              <a:defRPr sz="2000">
                <a:solidFill>
                  <a:schemeClr val="tx1"/>
                </a:solidFill>
                <a:latin typeface="Gill Sans MT" panose="020B0502020104020203" pitchFamily="34" charset="0"/>
              </a:defRPr>
            </a:lvl4pPr>
            <a:lvl5pPr marL="2057400" indent="-228600" defTabSz="995363">
              <a:defRPr sz="2000">
                <a:solidFill>
                  <a:schemeClr val="tx1"/>
                </a:solidFill>
                <a:latin typeface="Gill Sans MT" panose="020B0502020104020203" pitchFamily="34" charset="0"/>
              </a:defRPr>
            </a:lvl5pPr>
            <a:lvl6pPr marL="2514600" indent="-228600" defTabSz="995363" eaLnBrk="0" fontAlgn="base" hangingPunct="0">
              <a:spcBef>
                <a:spcPct val="0"/>
              </a:spcBef>
              <a:spcAft>
                <a:spcPct val="0"/>
              </a:spcAft>
              <a:defRPr sz="2000">
                <a:solidFill>
                  <a:schemeClr val="tx1"/>
                </a:solidFill>
                <a:latin typeface="Gill Sans MT" panose="020B0502020104020203" pitchFamily="34" charset="0"/>
              </a:defRPr>
            </a:lvl6pPr>
            <a:lvl7pPr marL="2971800" indent="-228600" defTabSz="995363" eaLnBrk="0" fontAlgn="base" hangingPunct="0">
              <a:spcBef>
                <a:spcPct val="0"/>
              </a:spcBef>
              <a:spcAft>
                <a:spcPct val="0"/>
              </a:spcAft>
              <a:defRPr sz="2000">
                <a:solidFill>
                  <a:schemeClr val="tx1"/>
                </a:solidFill>
                <a:latin typeface="Gill Sans MT" panose="020B0502020104020203" pitchFamily="34" charset="0"/>
              </a:defRPr>
            </a:lvl7pPr>
            <a:lvl8pPr marL="3429000" indent="-228600" defTabSz="995363" eaLnBrk="0" fontAlgn="base" hangingPunct="0">
              <a:spcBef>
                <a:spcPct val="0"/>
              </a:spcBef>
              <a:spcAft>
                <a:spcPct val="0"/>
              </a:spcAft>
              <a:defRPr sz="2000">
                <a:solidFill>
                  <a:schemeClr val="tx1"/>
                </a:solidFill>
                <a:latin typeface="Gill Sans MT" panose="020B0502020104020203" pitchFamily="34" charset="0"/>
              </a:defRPr>
            </a:lvl8pPr>
            <a:lvl9pPr marL="3886200" indent="-228600" defTabSz="995363" eaLnBrk="0" fontAlgn="base" hangingPunct="0">
              <a:spcBef>
                <a:spcPct val="0"/>
              </a:spcBef>
              <a:spcAft>
                <a:spcPct val="0"/>
              </a:spcAft>
              <a:defRPr sz="2000">
                <a:solidFill>
                  <a:schemeClr val="tx1"/>
                </a:solidFill>
                <a:latin typeface="Gill Sans MT" panose="020B0502020104020203" pitchFamily="34" charset="0"/>
              </a:defRPr>
            </a:lvl9pPr>
          </a:lstStyle>
          <a:p>
            <a:pPr algn="just">
              <a:lnSpc>
                <a:spcPts val="2200"/>
              </a:lnSpc>
              <a:spcBef>
                <a:spcPts val="388"/>
              </a:spcBef>
              <a:spcAft>
                <a:spcPts val="1200"/>
              </a:spcAft>
            </a:pPr>
            <a:r>
              <a:rPr lang="es-ES" altLang="es-PA" sz="1800" dirty="0">
                <a:solidFill>
                  <a:srgbClr val="283583"/>
                </a:solidFill>
                <a:latin typeface="Gill Sans MT Light"/>
                <a:ea typeface="Gill Sans MT Light"/>
                <a:cs typeface="Gill Sans MT Light"/>
              </a:rPr>
              <a:t>La implementación del sistema penal acusatorio para la República de Panamá se completó en todo el territorio nacional en septiembre del 2016 y el Departamento de Asesoría Legal Gratuita para las Víctimas del Delito ya cuenta con 11 Oficinas de Asesoría Legal Gratuita para las Víctimas del Delito, que brindan representación, asistencia y/o asesoría jurídica de las víctimas de delitos variados, como los delitos contra el patrimonio, sexuales, violencia domestica, femicidios, entre otros.  </a:t>
            </a:r>
          </a:p>
          <a:p>
            <a:pPr algn="just">
              <a:lnSpc>
                <a:spcPts val="2200"/>
              </a:lnSpc>
              <a:spcBef>
                <a:spcPts val="388"/>
              </a:spcBef>
              <a:spcAft>
                <a:spcPts val="1200"/>
              </a:spcAft>
            </a:pPr>
            <a:r>
              <a:rPr lang="es-ES" altLang="es-PA" sz="1800" dirty="0">
                <a:solidFill>
                  <a:srgbClr val="283583"/>
                </a:solidFill>
                <a:latin typeface="Gill Sans MT Light"/>
                <a:ea typeface="Gill Sans MT Light"/>
                <a:cs typeface="Gill Sans MT Light"/>
              </a:rPr>
              <a:t>Es importante resaltar que la actuación del Departamento se ve fortalecida con el fin de ocuparse de víctimas de distintas delitos, escenario que no implica que ciertas leyes especiales no hayan incorporado obligaciones dirigidas a determinado colectivo de víctimas. El ejemplo se encuentra en la Ley 82 de 2013, más conocida como Ley del Femicidio, que establece que el Órgano Judicial deberá “Fortalecer la Oficina de Protección a las Víctimas, de manera que se brinde asesoría jurídica y patrocinio legal gratuito a las </a:t>
            </a:r>
            <a:r>
              <a:rPr lang="es-ES" altLang="es-PA" sz="1800" b="1" dirty="0">
                <a:solidFill>
                  <a:srgbClr val="283583"/>
                </a:solidFill>
                <a:latin typeface="Gill Sans MT Light"/>
                <a:ea typeface="Gill Sans MT Light"/>
                <a:cs typeface="Gill Sans MT Light"/>
              </a:rPr>
              <a:t>mujeres víctimas sobrevivientes de violencia</a:t>
            </a:r>
            <a:r>
              <a:rPr lang="es-ES" altLang="es-PA" sz="1800" dirty="0">
                <a:solidFill>
                  <a:srgbClr val="283583"/>
                </a:solidFill>
                <a:latin typeface="Gill Sans MT Light"/>
                <a:ea typeface="Gill Sans MT Light"/>
                <a:cs typeface="Gill Sans MT Light"/>
              </a:rPr>
              <a:t>, sin distinción de su situación socioeconómica” (art. 33.3). </a:t>
            </a:r>
            <a:r>
              <a:rPr lang="en-US" altLang="es-PA" sz="1800" dirty="0">
                <a:solidFill>
                  <a:srgbClr val="283583"/>
                </a:solidFill>
                <a:latin typeface="Gill Sans MT Light"/>
                <a:ea typeface="Gill Sans MT Light"/>
                <a:cs typeface="Gill Sans MT Light"/>
              </a:rPr>
              <a:t>En particular, </a:t>
            </a:r>
            <a:r>
              <a:rPr lang="es-PA" altLang="es-PA" sz="1800" dirty="0">
                <a:solidFill>
                  <a:srgbClr val="283583"/>
                </a:solidFill>
                <a:latin typeface="Gill Sans MT Light"/>
                <a:ea typeface="Gill Sans MT Light"/>
                <a:cs typeface="Gill Sans MT Light"/>
              </a:rPr>
              <a:t>estamos</a:t>
            </a:r>
            <a:r>
              <a:rPr lang="en-US" altLang="es-PA" sz="1800" dirty="0">
                <a:solidFill>
                  <a:srgbClr val="283583"/>
                </a:solidFill>
                <a:latin typeface="Gill Sans MT Light"/>
                <a:ea typeface="Gill Sans MT Light"/>
                <a:cs typeface="Gill Sans MT Light"/>
              </a:rPr>
              <a:t> </a:t>
            </a:r>
            <a:r>
              <a:rPr lang="es-PA" altLang="es-PA" sz="1800" dirty="0">
                <a:solidFill>
                  <a:srgbClr val="283583"/>
                </a:solidFill>
                <a:latin typeface="Gill Sans MT Light"/>
                <a:ea typeface="Gill Sans MT Light"/>
                <a:cs typeface="Gill Sans MT Light"/>
              </a:rPr>
              <a:t>hablando</a:t>
            </a:r>
            <a:r>
              <a:rPr lang="en-US" altLang="es-PA" sz="1800" dirty="0">
                <a:solidFill>
                  <a:srgbClr val="283583"/>
                </a:solidFill>
                <a:latin typeface="Gill Sans MT Light"/>
                <a:ea typeface="Gill Sans MT Light"/>
                <a:cs typeface="Gill Sans MT Light"/>
              </a:rPr>
              <a:t> de las </a:t>
            </a:r>
            <a:r>
              <a:rPr lang="es-PA" altLang="es-PA" sz="1800" dirty="0">
                <a:solidFill>
                  <a:srgbClr val="283583"/>
                </a:solidFill>
                <a:latin typeface="Gill Sans MT Light"/>
                <a:ea typeface="Gill Sans MT Light"/>
                <a:cs typeface="Gill Sans MT Light"/>
              </a:rPr>
              <a:t>víctimas</a:t>
            </a:r>
            <a:r>
              <a:rPr lang="en-US" altLang="es-PA" sz="1800" dirty="0">
                <a:solidFill>
                  <a:srgbClr val="283583"/>
                </a:solidFill>
                <a:latin typeface="Gill Sans MT Light"/>
                <a:ea typeface="Gill Sans MT Light"/>
                <a:cs typeface="Gill Sans MT Light"/>
              </a:rPr>
              <a:t> de </a:t>
            </a:r>
            <a:r>
              <a:rPr lang="es-PA" altLang="es-PA" sz="1800" dirty="0">
                <a:solidFill>
                  <a:srgbClr val="283583"/>
                </a:solidFill>
                <a:latin typeface="Gill Sans MT Light"/>
                <a:ea typeface="Gill Sans MT Light"/>
                <a:cs typeface="Gill Sans MT Light"/>
              </a:rPr>
              <a:t>violencia</a:t>
            </a:r>
            <a:r>
              <a:rPr lang="en-US" altLang="es-PA" sz="1800" dirty="0">
                <a:solidFill>
                  <a:srgbClr val="283583"/>
                </a:solidFill>
                <a:latin typeface="Gill Sans MT Light"/>
                <a:ea typeface="Gill Sans MT Light"/>
                <a:cs typeface="Gill Sans MT Light"/>
              </a:rPr>
              <a:t> </a:t>
            </a:r>
            <a:r>
              <a:rPr lang="es-PA" altLang="es-PA" sz="1800" dirty="0">
                <a:solidFill>
                  <a:srgbClr val="283583"/>
                </a:solidFill>
                <a:latin typeface="Gill Sans MT Light"/>
                <a:ea typeface="Gill Sans MT Light"/>
                <a:cs typeface="Gill Sans MT Light"/>
              </a:rPr>
              <a:t>doméstica y violencia de género</a:t>
            </a:r>
            <a:r>
              <a:rPr lang="en-US" altLang="es-PA" sz="1800" dirty="0">
                <a:solidFill>
                  <a:srgbClr val="283583"/>
                </a:solidFill>
                <a:latin typeface="Gill Sans MT Light"/>
                <a:ea typeface="Gill Sans MT Light"/>
                <a:cs typeface="Gill Sans MT Light"/>
              </a:rPr>
              <a:t>.</a:t>
            </a:r>
            <a:endParaRPr lang="es-ES" altLang="es-PA" sz="1800" dirty="0">
              <a:solidFill>
                <a:srgbClr val="283583"/>
              </a:solidFill>
              <a:latin typeface="Gill Sans MT Light"/>
              <a:ea typeface="Gill Sans MT Light"/>
              <a:cs typeface="Gill Sans MT Light"/>
            </a:endParaRPr>
          </a:p>
          <a:p>
            <a:pPr>
              <a:lnSpc>
                <a:spcPts val="2200"/>
              </a:lnSpc>
              <a:spcBef>
                <a:spcPts val="388"/>
              </a:spcBef>
              <a:spcAft>
                <a:spcPts val="1200"/>
              </a:spcAft>
            </a:pPr>
            <a:r>
              <a:rPr lang="es-PA" altLang="es-PA" sz="1800" dirty="0">
                <a:solidFill>
                  <a:srgbClr val="283583"/>
                </a:solidFill>
                <a:latin typeface="Gill Sans MT Light"/>
                <a:ea typeface="Gill Sans MT Light"/>
                <a:cs typeface="Gill Sans MT Light"/>
              </a:rPr>
              <a:t>La participación activa de ciertas mujeres en el proceso penal se ve envuelta en una serie de desafíos consecuencia de la especificidad de la violencia que sufrieron y de su relación con el victimario.  </a:t>
            </a:r>
          </a:p>
          <a:p>
            <a:pPr>
              <a:lnSpc>
                <a:spcPts val="2200"/>
              </a:lnSpc>
              <a:spcBef>
                <a:spcPts val="388"/>
              </a:spcBef>
              <a:spcAft>
                <a:spcPts val="1200"/>
              </a:spcAft>
            </a:pPr>
            <a:endParaRPr lang="en-US" altLang="es-PA" sz="1600" dirty="0">
              <a:solidFill>
                <a:srgbClr val="283583"/>
              </a:solidFill>
              <a:latin typeface="Gill Sans MT Light"/>
              <a:ea typeface="Gill Sans MT Light"/>
              <a:cs typeface="Gill Sans MT Light"/>
            </a:endParaRPr>
          </a:p>
          <a:p>
            <a:pPr>
              <a:lnSpc>
                <a:spcPts val="2200"/>
              </a:lnSpc>
              <a:spcBef>
                <a:spcPts val="388"/>
              </a:spcBef>
              <a:spcAft>
                <a:spcPts val="1200"/>
              </a:spcAft>
            </a:pPr>
            <a:endParaRPr lang="en-US" altLang="es-PA" sz="1600" dirty="0">
              <a:solidFill>
                <a:srgbClr val="283583"/>
              </a:solidFill>
              <a:latin typeface="Gill Sans MT Light"/>
              <a:ea typeface="Gill Sans MT Light"/>
              <a:cs typeface="Gill Sans MT Light"/>
            </a:endParaRPr>
          </a:p>
          <a:p>
            <a:pPr>
              <a:lnSpc>
                <a:spcPts val="2200"/>
              </a:lnSpc>
              <a:spcBef>
                <a:spcPts val="388"/>
              </a:spcBef>
              <a:spcAft>
                <a:spcPts val="1200"/>
              </a:spcAft>
            </a:pPr>
            <a:endParaRPr lang="en-US" altLang="es-PA" sz="1600" dirty="0">
              <a:solidFill>
                <a:srgbClr val="283583"/>
              </a:solidFill>
              <a:latin typeface="Gill Sans MT Light"/>
              <a:ea typeface="Gill Sans MT Light"/>
              <a:cs typeface="Gill Sans MT Light"/>
            </a:endParaRPr>
          </a:p>
          <a:p>
            <a:pPr>
              <a:lnSpc>
                <a:spcPts val="2200"/>
              </a:lnSpc>
              <a:spcBef>
                <a:spcPts val="388"/>
              </a:spcBef>
              <a:spcAft>
                <a:spcPts val="1200"/>
              </a:spcAft>
            </a:pPr>
            <a:endParaRPr lang="en-US" altLang="es-PA" sz="1600" dirty="0">
              <a:solidFill>
                <a:srgbClr val="283583"/>
              </a:solidFill>
              <a:latin typeface="Gill Sans MT Light"/>
              <a:ea typeface="Gill Sans MT Light"/>
              <a:cs typeface="Gill Sans MT Light"/>
            </a:endParaRPr>
          </a:p>
          <a:p>
            <a:pPr>
              <a:lnSpc>
                <a:spcPts val="2200"/>
              </a:lnSpc>
              <a:spcBef>
                <a:spcPts val="388"/>
              </a:spcBef>
              <a:spcAft>
                <a:spcPts val="1200"/>
              </a:spcAft>
            </a:pPr>
            <a:endParaRPr lang="en-US" altLang="es-PA" sz="1600" dirty="0">
              <a:solidFill>
                <a:srgbClr val="283583"/>
              </a:solidFill>
              <a:latin typeface="Gill Sans MT Light"/>
              <a:ea typeface="Gill Sans MT Light"/>
              <a:cs typeface="Gill Sans MT Light"/>
            </a:endParaRPr>
          </a:p>
          <a:p>
            <a:pPr>
              <a:lnSpc>
                <a:spcPts val="2200"/>
              </a:lnSpc>
              <a:spcBef>
                <a:spcPts val="388"/>
              </a:spcBef>
              <a:spcAft>
                <a:spcPts val="1200"/>
              </a:spcAft>
            </a:pPr>
            <a:endParaRPr lang="en-US" altLang="es-PA" sz="1600" dirty="0">
              <a:solidFill>
                <a:srgbClr val="283583"/>
              </a:solidFill>
              <a:latin typeface="Gill Sans MT Light"/>
              <a:ea typeface="Gill Sans MT Light"/>
              <a:cs typeface="Gill Sans MT Light"/>
            </a:endParaRPr>
          </a:p>
          <a:p>
            <a:pPr>
              <a:lnSpc>
                <a:spcPts val="2200"/>
              </a:lnSpc>
              <a:spcBef>
                <a:spcPts val="388"/>
              </a:spcBef>
              <a:spcAft>
                <a:spcPts val="1200"/>
              </a:spcAft>
            </a:pPr>
            <a:endParaRPr lang="en-US" altLang="es-PA" sz="1600" dirty="0">
              <a:solidFill>
                <a:srgbClr val="283583"/>
              </a:solidFill>
              <a:latin typeface="Gill Sans MT Light"/>
              <a:ea typeface="Gill Sans MT Light"/>
              <a:cs typeface="Gill Sans MT Light"/>
            </a:endParaRPr>
          </a:p>
        </p:txBody>
      </p:sp>
      <p:sp>
        <p:nvSpPr>
          <p:cNvPr id="4" name="Title 1">
            <a:extLst>
              <a:ext uri="{FF2B5EF4-FFF2-40B4-BE49-F238E27FC236}">
                <a16:creationId xmlns:a16="http://schemas.microsoft.com/office/drawing/2014/main" id="{9CF40E56-ADB1-46BB-BC02-B77783C34280}"/>
              </a:ext>
            </a:extLst>
          </p:cNvPr>
          <p:cNvSpPr txBox="1">
            <a:spLocks/>
          </p:cNvSpPr>
          <p:nvPr/>
        </p:nvSpPr>
        <p:spPr>
          <a:xfrm>
            <a:off x="7852922" y="6365398"/>
            <a:ext cx="2154059" cy="504056"/>
          </a:xfrm>
          <a:prstGeom prst="rect">
            <a:avLst/>
          </a:prstGeom>
        </p:spPr>
        <p:txBody>
          <a:bodyPr/>
          <a:lstStyle/>
          <a:p>
            <a:pPr lvl="0">
              <a:spcBef>
                <a:spcPct val="0"/>
              </a:spcBef>
              <a:defRPr/>
            </a:pPr>
            <a:r>
              <a:rPr lang="es-ES" sz="800" b="1" dirty="0">
                <a:solidFill>
                  <a:srgbClr val="009FE3"/>
                </a:solidFill>
                <a:latin typeface="Gill Sans MT Light"/>
                <a:ea typeface="+mj-ea"/>
                <a:cs typeface="Gill Sans MT Light"/>
              </a:rPr>
              <a:t>Fuente: Barbara </a:t>
            </a:r>
            <a:r>
              <a:rPr lang="es-ES" sz="800" b="1" dirty="0" err="1">
                <a:solidFill>
                  <a:srgbClr val="009FE3"/>
                </a:solidFill>
                <a:latin typeface="Gill Sans MT Light"/>
                <a:ea typeface="+mj-ea"/>
                <a:cs typeface="Gill Sans MT Light"/>
              </a:rPr>
              <a:t>Sordi</a:t>
            </a:r>
            <a:r>
              <a:rPr lang="es-ES" sz="800" b="1" dirty="0">
                <a:solidFill>
                  <a:srgbClr val="009FE3"/>
                </a:solidFill>
                <a:latin typeface="Gill Sans MT Light"/>
                <a:ea typeface="+mj-ea"/>
                <a:cs typeface="Gill Sans MT Light"/>
              </a:rPr>
              <a:t> EN DEFENSA DE LAS VÍCTIMAS:  Informe Diagnóstico sobre la desvinculación de las mujeres del proceso pena.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031036" y="2146028"/>
            <a:ext cx="8698456" cy="1499"/>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6" name="Picture 2" descr="Mapa Jurisdiccional de Panamá">
            <a:extLst>
              <a:ext uri="{FF2B5EF4-FFF2-40B4-BE49-F238E27FC236}">
                <a16:creationId xmlns:a16="http://schemas.microsoft.com/office/drawing/2014/main" id="{A12D14BD-739D-48F3-91D5-1E568DDC9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65" y="1278617"/>
            <a:ext cx="10297144" cy="5904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2">
            <a:hlinkClick r:id="rId4"/>
            <a:extLst>
              <a:ext uri="{FF2B5EF4-FFF2-40B4-BE49-F238E27FC236}">
                <a16:creationId xmlns:a16="http://schemas.microsoft.com/office/drawing/2014/main" id="{F6D40234-2A4C-4301-ABB8-DC3139520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038" y="2073101"/>
            <a:ext cx="426052" cy="4260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sultado de imagen para 2">
            <a:hlinkClick r:id="rId4"/>
            <a:extLst>
              <a:ext uri="{FF2B5EF4-FFF2-40B4-BE49-F238E27FC236}">
                <a16:creationId xmlns:a16="http://schemas.microsoft.com/office/drawing/2014/main" id="{FA0DDC21-F369-4AD6-A004-9D043C54F5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438" y="2703627"/>
            <a:ext cx="352545" cy="3525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sultado de imagen para 2">
            <a:hlinkClick r:id="rId4"/>
            <a:extLst>
              <a:ext uri="{FF2B5EF4-FFF2-40B4-BE49-F238E27FC236}">
                <a16:creationId xmlns:a16="http://schemas.microsoft.com/office/drawing/2014/main" id="{72739F13-42A0-4FF2-B725-EBA788ABA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7494" y="3403523"/>
            <a:ext cx="426052" cy="426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sultado de imagen para 2">
            <a:hlinkClick r:id="rId4"/>
            <a:extLst>
              <a:ext uri="{FF2B5EF4-FFF2-40B4-BE49-F238E27FC236}">
                <a16:creationId xmlns:a16="http://schemas.microsoft.com/office/drawing/2014/main" id="{88A1338A-8986-4506-913F-311877107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912" y="4305349"/>
            <a:ext cx="426052" cy="4260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esultado de imagen para 2">
            <a:hlinkClick r:id="rId4"/>
            <a:extLst>
              <a:ext uri="{FF2B5EF4-FFF2-40B4-BE49-F238E27FC236}">
                <a16:creationId xmlns:a16="http://schemas.microsoft.com/office/drawing/2014/main" id="{9FF9D403-AB65-4FE4-87F9-1AE737884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9862" y="3290562"/>
            <a:ext cx="426052" cy="4260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sultado de imagen para 2">
            <a:hlinkClick r:id="rId4"/>
            <a:extLst>
              <a:ext uri="{FF2B5EF4-FFF2-40B4-BE49-F238E27FC236}">
                <a16:creationId xmlns:a16="http://schemas.microsoft.com/office/drawing/2014/main" id="{33D8A54E-266D-4B71-A4B8-69389B10B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3358" y="2977471"/>
            <a:ext cx="426052" cy="426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C567C3-1494-453B-BD94-0171942B45AB}"/>
              </a:ext>
            </a:extLst>
          </p:cNvPr>
          <p:cNvPicPr>
            <a:picLocks noChangeAspect="1"/>
          </p:cNvPicPr>
          <p:nvPr/>
        </p:nvPicPr>
        <p:blipFill>
          <a:blip r:embed="rId6"/>
          <a:stretch>
            <a:fillRect/>
          </a:stretch>
        </p:blipFill>
        <p:spPr>
          <a:xfrm>
            <a:off x="2567930" y="3185782"/>
            <a:ext cx="533228" cy="533228"/>
          </a:xfrm>
          <a:prstGeom prst="rect">
            <a:avLst/>
          </a:prstGeom>
        </p:spPr>
      </p:pic>
      <p:pic>
        <p:nvPicPr>
          <p:cNvPr id="11" name="Picture 10">
            <a:extLst>
              <a:ext uri="{FF2B5EF4-FFF2-40B4-BE49-F238E27FC236}">
                <a16:creationId xmlns:a16="http://schemas.microsoft.com/office/drawing/2014/main" id="{3781738A-AE5D-4388-8440-45CA530EB486}"/>
              </a:ext>
            </a:extLst>
          </p:cNvPr>
          <p:cNvPicPr>
            <a:picLocks noChangeAspect="1"/>
          </p:cNvPicPr>
          <p:nvPr/>
        </p:nvPicPr>
        <p:blipFill>
          <a:blip r:embed="rId7"/>
          <a:stretch>
            <a:fillRect/>
          </a:stretch>
        </p:blipFill>
        <p:spPr>
          <a:xfrm>
            <a:off x="6001272" y="2167187"/>
            <a:ext cx="590354" cy="590354"/>
          </a:xfrm>
          <a:prstGeom prst="rect">
            <a:avLst/>
          </a:prstGeom>
        </p:spPr>
      </p:pic>
      <p:pic>
        <p:nvPicPr>
          <p:cNvPr id="21" name="Picture 20">
            <a:extLst>
              <a:ext uri="{FF2B5EF4-FFF2-40B4-BE49-F238E27FC236}">
                <a16:creationId xmlns:a16="http://schemas.microsoft.com/office/drawing/2014/main" id="{1586B898-D0DA-45E1-AE1C-34E85588C970}"/>
              </a:ext>
            </a:extLst>
          </p:cNvPr>
          <p:cNvPicPr>
            <a:picLocks noChangeAspect="1"/>
          </p:cNvPicPr>
          <p:nvPr/>
        </p:nvPicPr>
        <p:blipFill>
          <a:blip r:embed="rId8"/>
          <a:stretch>
            <a:fillRect/>
          </a:stretch>
        </p:blipFill>
        <p:spPr>
          <a:xfrm>
            <a:off x="5298537" y="2409774"/>
            <a:ext cx="372401" cy="372401"/>
          </a:xfrm>
          <a:prstGeom prst="rect">
            <a:avLst/>
          </a:prstGeom>
        </p:spPr>
      </p:pic>
      <p:pic>
        <p:nvPicPr>
          <p:cNvPr id="23" name="Picture 22">
            <a:extLst>
              <a:ext uri="{FF2B5EF4-FFF2-40B4-BE49-F238E27FC236}">
                <a16:creationId xmlns:a16="http://schemas.microsoft.com/office/drawing/2014/main" id="{2C7D1E83-2B69-4193-B7D1-A89ABF08F40E}"/>
              </a:ext>
            </a:extLst>
          </p:cNvPr>
          <p:cNvPicPr>
            <a:picLocks noChangeAspect="1"/>
          </p:cNvPicPr>
          <p:nvPr/>
        </p:nvPicPr>
        <p:blipFill>
          <a:blip r:embed="rId9"/>
          <a:stretch>
            <a:fillRect/>
          </a:stretch>
        </p:blipFill>
        <p:spPr>
          <a:xfrm>
            <a:off x="6430292" y="1278617"/>
            <a:ext cx="376317" cy="376317"/>
          </a:xfrm>
          <a:prstGeom prst="rect">
            <a:avLst/>
          </a:prstGeom>
        </p:spPr>
      </p:pic>
      <p:sp>
        <p:nvSpPr>
          <p:cNvPr id="28" name="Title 1">
            <a:extLst>
              <a:ext uri="{FF2B5EF4-FFF2-40B4-BE49-F238E27FC236}">
                <a16:creationId xmlns:a16="http://schemas.microsoft.com/office/drawing/2014/main" id="{ADE8E402-76EB-48CB-B61B-29277C012492}"/>
              </a:ext>
            </a:extLst>
          </p:cNvPr>
          <p:cNvSpPr txBox="1">
            <a:spLocks/>
          </p:cNvSpPr>
          <p:nvPr/>
        </p:nvSpPr>
        <p:spPr>
          <a:xfrm>
            <a:off x="456159" y="853570"/>
            <a:ext cx="3952056" cy="1028711"/>
          </a:xfrm>
          <a:prstGeom prst="rect">
            <a:avLst/>
          </a:prstGeom>
        </p:spPr>
        <p:txBody>
          <a:bodyPr/>
          <a:lstStyle/>
          <a:p>
            <a:pPr lvl="0">
              <a:spcBef>
                <a:spcPct val="0"/>
              </a:spcBef>
              <a:defRPr/>
            </a:pPr>
            <a:r>
              <a:rPr lang="es-ES" sz="2800" b="1" dirty="0">
                <a:solidFill>
                  <a:srgbClr val="009FE3"/>
                </a:solidFill>
                <a:latin typeface="Gill Sans MT Light"/>
                <a:ea typeface="+mj-ea"/>
                <a:cs typeface="Gill Sans MT Light"/>
              </a:rPr>
              <a:t>División Territorial de la República de Panamá</a:t>
            </a:r>
          </a:p>
        </p:txBody>
      </p:sp>
      <p:sp>
        <p:nvSpPr>
          <p:cNvPr id="30" name="Title 1">
            <a:extLst>
              <a:ext uri="{FF2B5EF4-FFF2-40B4-BE49-F238E27FC236}">
                <a16:creationId xmlns:a16="http://schemas.microsoft.com/office/drawing/2014/main" id="{6160AC8B-E8BD-4C8E-81EF-653C58D3AB98}"/>
              </a:ext>
            </a:extLst>
          </p:cNvPr>
          <p:cNvSpPr txBox="1">
            <a:spLocks/>
          </p:cNvSpPr>
          <p:nvPr/>
        </p:nvSpPr>
        <p:spPr>
          <a:xfrm>
            <a:off x="7798771" y="5653632"/>
            <a:ext cx="2154059" cy="352541"/>
          </a:xfrm>
          <a:prstGeom prst="rect">
            <a:avLst/>
          </a:prstGeom>
        </p:spPr>
        <p:txBody>
          <a:bodyPr/>
          <a:lstStyle/>
          <a:p>
            <a:pPr lvl="0">
              <a:spcBef>
                <a:spcPct val="0"/>
              </a:spcBef>
              <a:defRPr/>
            </a:pPr>
            <a:r>
              <a:rPr lang="es-ES" sz="800" b="1" dirty="0">
                <a:solidFill>
                  <a:srgbClr val="009FE3"/>
                </a:solidFill>
                <a:latin typeface="Gill Sans MT Light"/>
                <a:ea typeface="+mj-ea"/>
                <a:cs typeface="Gill Sans MT Light"/>
              </a:rPr>
              <a:t>Fuente: Pagina Web del Órgano Judicial.</a:t>
            </a:r>
          </a:p>
        </p:txBody>
      </p:sp>
    </p:spTree>
    <p:extLst>
      <p:ext uri="{BB962C8B-B14F-4D97-AF65-F5344CB8AC3E}">
        <p14:creationId xmlns:p14="http://schemas.microsoft.com/office/powerpoint/2010/main" val="183718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5969" y="757089"/>
            <a:ext cx="9619774" cy="1219645"/>
          </a:xfrm>
          <a:prstGeom prst="rect">
            <a:avLst/>
          </a:prstGeom>
        </p:spPr>
        <p:txBody>
          <a:bodyPr/>
          <a:lstStyle/>
          <a:p>
            <a:pPr lvl="0">
              <a:spcBef>
                <a:spcPct val="0"/>
              </a:spcBef>
              <a:defRPr/>
            </a:pPr>
            <a:r>
              <a:rPr lang="es-ES" sz="2800" b="1" dirty="0">
                <a:latin typeface="Gill Sans MT Light"/>
                <a:ea typeface="+mj-ea"/>
              </a:rPr>
              <a:t>Posibles razones por las cuales las mujeres víctimas de violencia se desvinculan y/o no colaboran con el proceso. </a:t>
            </a:r>
          </a:p>
          <a:p>
            <a:pPr lvl="0">
              <a:spcBef>
                <a:spcPct val="0"/>
              </a:spcBef>
              <a:defRPr/>
            </a:pPr>
            <a:endParaRPr lang="es-ES" sz="2800" b="1" dirty="0">
              <a:latin typeface="Gill Sans MT Light"/>
              <a:ea typeface="+mj-ea"/>
            </a:endParaRPr>
          </a:p>
          <a:p>
            <a:pPr lvl="0">
              <a:spcBef>
                <a:spcPct val="0"/>
              </a:spcBef>
              <a:defRPr/>
            </a:pPr>
            <a:endParaRPr lang="en-US" sz="2800" b="1" dirty="0">
              <a:latin typeface="Gill Sans MT Light"/>
              <a:ea typeface="+mj-ea"/>
            </a:endParaRPr>
          </a:p>
        </p:txBody>
      </p:sp>
      <p:graphicFrame>
        <p:nvGraphicFramePr>
          <p:cNvPr id="5" name="Diagram 4">
            <a:extLst>
              <a:ext uri="{FF2B5EF4-FFF2-40B4-BE49-F238E27FC236}">
                <a16:creationId xmlns:a16="http://schemas.microsoft.com/office/drawing/2014/main" id="{6916A7D4-0130-4079-AB28-AB71464BD990}"/>
              </a:ext>
            </a:extLst>
          </p:cNvPr>
          <p:cNvGraphicFramePr/>
          <p:nvPr>
            <p:extLst>
              <p:ext uri="{D42A27DB-BD31-4B8C-83A1-F6EECF244321}">
                <p14:modId xmlns:p14="http://schemas.microsoft.com/office/powerpoint/2010/main" val="141447440"/>
              </p:ext>
            </p:extLst>
          </p:nvPr>
        </p:nvGraphicFramePr>
        <p:xfrm>
          <a:off x="1743919" y="2197249"/>
          <a:ext cx="7125759" cy="4750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59196866-34F5-4747-8DF9-D62AED5FAE5C}"/>
              </a:ext>
            </a:extLst>
          </p:cNvPr>
          <p:cNvSpPr/>
          <p:nvPr/>
        </p:nvSpPr>
        <p:spPr>
          <a:xfrm>
            <a:off x="5219132" y="3581370"/>
            <a:ext cx="248786" cy="400110"/>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93733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5969" y="757089"/>
            <a:ext cx="9619774" cy="1584176"/>
          </a:xfrm>
          <a:prstGeom prst="rect">
            <a:avLst/>
          </a:prstGeom>
        </p:spPr>
        <p:txBody>
          <a:bodyPr/>
          <a:lstStyle/>
          <a:p>
            <a:pPr algn="just">
              <a:spcBef>
                <a:spcPct val="0"/>
              </a:spcBef>
              <a:defRPr/>
            </a:pPr>
            <a:r>
              <a:rPr lang="es-ES" sz="2800" b="1" dirty="0">
                <a:latin typeface="Gill Sans MT Light"/>
                <a:ea typeface="+mj-ea"/>
              </a:rPr>
              <a:t>Razones por las cuales las mujeres víctimas de violencia se desvinculan y/o no colaboran con el proceso - </a:t>
            </a:r>
            <a:r>
              <a:rPr lang="es-ES" sz="3200" b="1" dirty="0">
                <a:latin typeface="Gill Sans MT Light"/>
              </a:rPr>
              <a:t>Atribuidas a una deficitaria actuación de la justicia </a:t>
            </a:r>
            <a:endParaRPr lang="en-US" sz="2800" dirty="0"/>
          </a:p>
          <a:p>
            <a:pPr lvl="0">
              <a:spcBef>
                <a:spcPct val="0"/>
              </a:spcBef>
              <a:defRPr/>
            </a:pPr>
            <a:endParaRPr lang="es-ES" sz="2800" b="1" dirty="0">
              <a:latin typeface="Gill Sans MT Light"/>
              <a:ea typeface="+mj-ea"/>
            </a:endParaRPr>
          </a:p>
          <a:p>
            <a:pPr lvl="0">
              <a:spcBef>
                <a:spcPct val="0"/>
              </a:spcBef>
              <a:defRPr/>
            </a:pPr>
            <a:endParaRPr lang="es-ES" sz="2800" b="1" dirty="0">
              <a:latin typeface="Gill Sans MT Light"/>
              <a:ea typeface="+mj-ea"/>
            </a:endParaRPr>
          </a:p>
          <a:p>
            <a:pPr lvl="0">
              <a:spcBef>
                <a:spcPct val="0"/>
              </a:spcBef>
              <a:defRPr/>
            </a:pPr>
            <a:endParaRPr lang="en-US" sz="2800" b="1" dirty="0">
              <a:latin typeface="Gill Sans MT Light"/>
              <a:ea typeface="+mj-ea"/>
            </a:endParaRPr>
          </a:p>
        </p:txBody>
      </p:sp>
      <p:graphicFrame>
        <p:nvGraphicFramePr>
          <p:cNvPr id="5" name="Diagram 4">
            <a:extLst>
              <a:ext uri="{FF2B5EF4-FFF2-40B4-BE49-F238E27FC236}">
                <a16:creationId xmlns:a16="http://schemas.microsoft.com/office/drawing/2014/main" id="{6916A7D4-0130-4079-AB28-AB71464BD990}"/>
              </a:ext>
            </a:extLst>
          </p:cNvPr>
          <p:cNvGraphicFramePr/>
          <p:nvPr>
            <p:extLst>
              <p:ext uri="{D42A27DB-BD31-4B8C-83A1-F6EECF244321}">
                <p14:modId xmlns:p14="http://schemas.microsoft.com/office/powerpoint/2010/main" val="2822615443"/>
              </p:ext>
            </p:extLst>
          </p:nvPr>
        </p:nvGraphicFramePr>
        <p:xfrm>
          <a:off x="447775" y="2413272"/>
          <a:ext cx="9361040" cy="460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615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91991" y="2521833"/>
            <a:ext cx="6701093" cy="938719"/>
          </a:xfrm>
          <a:prstGeom prst="rect">
            <a:avLst/>
          </a:prstGeom>
          <a:noFill/>
        </p:spPr>
        <p:txBody>
          <a:bodyPr wrap="square" lIns="0" tIns="0" rIns="0" bIns="0" rtlCol="0">
            <a:spAutoFit/>
          </a:bodyPr>
          <a:lstStyle/>
          <a:p>
            <a:pPr>
              <a:spcAft>
                <a:spcPts val="566"/>
              </a:spcAft>
            </a:pPr>
            <a:endParaRPr lang="es-ES" sz="2800" b="1" dirty="0">
              <a:solidFill>
                <a:srgbClr val="009FE3"/>
              </a:solidFill>
              <a:latin typeface="Gill Sans MT Light"/>
            </a:endParaRPr>
          </a:p>
          <a:p>
            <a:pPr>
              <a:spcAft>
                <a:spcPts val="566"/>
              </a:spcAft>
            </a:pPr>
            <a:r>
              <a:rPr lang="en-US" sz="2800" b="1" dirty="0">
                <a:solidFill>
                  <a:srgbClr val="009FE3"/>
                </a:solidFill>
                <a:latin typeface="Gill Sans MT Light"/>
                <a:cs typeface="Gill Sans MT Light"/>
              </a:rPr>
              <a:t>2. </a:t>
            </a:r>
            <a:r>
              <a:rPr lang="en-US" sz="2800" b="1" dirty="0" err="1">
                <a:solidFill>
                  <a:srgbClr val="009FE3"/>
                </a:solidFill>
                <a:latin typeface="Gill Sans MT Light"/>
                <a:cs typeface="Gill Sans MT Light"/>
              </a:rPr>
              <a:t>L</a:t>
            </a:r>
            <a:r>
              <a:rPr lang="en-US" sz="2800" b="1" dirty="0" err="1">
                <a:solidFill>
                  <a:srgbClr val="009FE3"/>
                </a:solidFill>
                <a:latin typeface="Gill Sans MT Light"/>
              </a:rPr>
              <a:t>ineamientos</a:t>
            </a:r>
            <a:r>
              <a:rPr lang="en-US" sz="2800" b="1" dirty="0">
                <a:solidFill>
                  <a:srgbClr val="009FE3"/>
                </a:solidFill>
                <a:latin typeface="Gill Sans MT Light"/>
              </a:rPr>
              <a:t> </a:t>
            </a:r>
            <a:r>
              <a:rPr lang="en-US" sz="2800" b="1" dirty="0" err="1">
                <a:solidFill>
                  <a:srgbClr val="009FE3"/>
                </a:solidFill>
                <a:latin typeface="Gill Sans MT Light"/>
              </a:rPr>
              <a:t>estratégicos</a:t>
            </a:r>
            <a:endParaRPr lang="en-US" sz="1698" dirty="0">
              <a:solidFill>
                <a:srgbClr val="001B96"/>
              </a:solidFill>
              <a:latin typeface="Gill Sans MT Light"/>
              <a:cs typeface="Gill Sans MT Light"/>
            </a:endParaRPr>
          </a:p>
        </p:txBody>
      </p:sp>
      <p:cxnSp>
        <p:nvCxnSpPr>
          <p:cNvPr id="15" name="Straight Connector 14"/>
          <p:cNvCxnSpPr/>
          <p:nvPr/>
        </p:nvCxnSpPr>
        <p:spPr>
          <a:xfrm>
            <a:off x="1031036" y="2146028"/>
            <a:ext cx="8698456" cy="1499"/>
          </a:xfrm>
          <a:prstGeom prst="line">
            <a:avLst/>
          </a:prstGeom>
          <a:ln w="3175"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a:off x="1031035" y="2354826"/>
            <a:ext cx="3566018"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030286" y="4528691"/>
            <a:ext cx="3566018" cy="0"/>
          </a:xfrm>
          <a:prstGeom prst="line">
            <a:avLst/>
          </a:prstGeom>
          <a:ln>
            <a:solidFill>
              <a:srgbClr val="1D317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8BAC667-6930-4299-8ED1-C67D0218D494}"/>
              </a:ext>
            </a:extLst>
          </p:cNvPr>
          <p:cNvSpPr txBox="1"/>
          <p:nvPr/>
        </p:nvSpPr>
        <p:spPr>
          <a:xfrm>
            <a:off x="2896047" y="4789537"/>
            <a:ext cx="4608512" cy="1446550"/>
          </a:xfrm>
          <a:prstGeom prst="rect">
            <a:avLst/>
          </a:prstGeom>
          <a:noFill/>
        </p:spPr>
        <p:txBody>
          <a:bodyPr wrap="square" lIns="0" tIns="0" rIns="0" bIns="0" rtlCol="0">
            <a:spAutoFit/>
          </a:bodyPr>
          <a:lstStyle/>
          <a:p>
            <a:pPr marL="514350" indent="-514350">
              <a:spcAft>
                <a:spcPts val="566"/>
              </a:spcAft>
              <a:buAutoNum type="arabicPeriod"/>
            </a:pPr>
            <a:r>
              <a:rPr lang="en-US" sz="2800" b="1" dirty="0" err="1">
                <a:solidFill>
                  <a:srgbClr val="009FE3"/>
                </a:solidFill>
                <a:latin typeface="Gill Sans MT Light"/>
              </a:rPr>
              <a:t>Qué</a:t>
            </a:r>
            <a:r>
              <a:rPr lang="en-US" sz="2800" b="1" dirty="0">
                <a:solidFill>
                  <a:srgbClr val="009FE3"/>
                </a:solidFill>
                <a:latin typeface="Gill Sans MT Light"/>
              </a:rPr>
              <a:t> </a:t>
            </a:r>
            <a:r>
              <a:rPr lang="en-US" sz="2800" b="1" dirty="0" err="1">
                <a:solidFill>
                  <a:srgbClr val="009FE3"/>
                </a:solidFill>
                <a:latin typeface="Gill Sans MT Light"/>
              </a:rPr>
              <a:t>Hacer</a:t>
            </a:r>
            <a:r>
              <a:rPr lang="en-US" sz="2800" b="1" dirty="0">
                <a:solidFill>
                  <a:srgbClr val="009FE3"/>
                </a:solidFill>
                <a:latin typeface="Gill Sans MT Light"/>
              </a:rPr>
              <a:t>?</a:t>
            </a:r>
          </a:p>
          <a:p>
            <a:pPr>
              <a:spcAft>
                <a:spcPts val="566"/>
              </a:spcAft>
            </a:pPr>
            <a:endParaRPr lang="es-ES" sz="2800" b="1" dirty="0">
              <a:solidFill>
                <a:srgbClr val="009FE3"/>
              </a:solidFill>
              <a:latin typeface="Gill Sans MT Light"/>
            </a:endParaRPr>
          </a:p>
          <a:p>
            <a:pPr>
              <a:spcAft>
                <a:spcPts val="566"/>
              </a:spcAft>
            </a:pPr>
            <a:r>
              <a:rPr lang="en-US" sz="2800" b="1" dirty="0">
                <a:solidFill>
                  <a:srgbClr val="009FE3"/>
                </a:solidFill>
                <a:latin typeface="Gill Sans MT Light"/>
                <a:cs typeface="Gill Sans MT Light"/>
              </a:rPr>
              <a:t>2. </a:t>
            </a:r>
            <a:r>
              <a:rPr lang="en-US" sz="2800" b="1" dirty="0" err="1">
                <a:solidFill>
                  <a:srgbClr val="009FE3"/>
                </a:solidFill>
                <a:latin typeface="Gill Sans MT Light"/>
                <a:cs typeface="Gill Sans MT Light"/>
              </a:rPr>
              <a:t>Cómo</a:t>
            </a:r>
            <a:r>
              <a:rPr lang="en-US" sz="2800" b="1" dirty="0">
                <a:solidFill>
                  <a:srgbClr val="009FE3"/>
                </a:solidFill>
                <a:latin typeface="Gill Sans MT Light"/>
                <a:cs typeface="Gill Sans MT Light"/>
              </a:rPr>
              <a:t> </a:t>
            </a:r>
            <a:r>
              <a:rPr lang="en-US" sz="2800" b="1" dirty="0" err="1">
                <a:solidFill>
                  <a:srgbClr val="009FE3"/>
                </a:solidFill>
                <a:latin typeface="Gill Sans MT Light"/>
                <a:cs typeface="Gill Sans MT Light"/>
              </a:rPr>
              <a:t>hacer</a:t>
            </a:r>
            <a:r>
              <a:rPr lang="en-US" sz="2800" b="1" dirty="0">
                <a:solidFill>
                  <a:srgbClr val="009FE3"/>
                </a:solidFill>
                <a:latin typeface="Gill Sans MT Light"/>
                <a:cs typeface="Gill Sans MT Light"/>
              </a:rPr>
              <a:t>?</a:t>
            </a:r>
            <a:endParaRPr lang="en-US" sz="1698" dirty="0">
              <a:solidFill>
                <a:srgbClr val="001B96"/>
              </a:solidFill>
              <a:latin typeface="Gill Sans MT Light"/>
              <a:cs typeface="Gill Sans MT Light"/>
            </a:endParaRPr>
          </a:p>
        </p:txBody>
      </p:sp>
    </p:spTree>
    <p:extLst>
      <p:ext uri="{BB962C8B-B14F-4D97-AF65-F5344CB8AC3E}">
        <p14:creationId xmlns:p14="http://schemas.microsoft.com/office/powerpoint/2010/main" val="8493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3759" y="965805"/>
            <a:ext cx="9619774" cy="453420"/>
          </a:xfrm>
          <a:prstGeom prst="rect">
            <a:avLst/>
          </a:prstGeom>
        </p:spPr>
        <p:txBody>
          <a:bodyPr/>
          <a:lstStyle/>
          <a:p>
            <a:pPr lvl="0">
              <a:spcBef>
                <a:spcPct val="0"/>
              </a:spcBef>
              <a:defRPr/>
            </a:pPr>
            <a:r>
              <a:rPr kumimoji="0" lang="es-PA" sz="2800" b="1" i="0" u="none" strike="noStrike" kern="1200" cap="none" spc="0" normalizeH="0" baseline="0" noProof="0" dirty="0">
                <a:ln>
                  <a:noFill/>
                </a:ln>
                <a:solidFill>
                  <a:srgbClr val="009FE3"/>
                </a:solidFill>
                <a:effectLst/>
                <a:uLnTx/>
                <a:uFillTx/>
                <a:latin typeface="Gill Sans MT Light"/>
                <a:ea typeface="+mj-ea"/>
                <a:cs typeface="Gill Sans MT Light"/>
              </a:rPr>
              <a:t>Recomendaciones</a:t>
            </a:r>
            <a:endParaRPr kumimoji="0" lang="en-US" sz="2800" b="1" i="0" u="none" strike="noStrike" kern="1200" cap="none" spc="0" normalizeH="0" baseline="0" noProof="0" dirty="0">
              <a:ln>
                <a:noFill/>
              </a:ln>
              <a:solidFill>
                <a:srgbClr val="009FE3"/>
              </a:solidFill>
              <a:effectLst/>
              <a:uLnTx/>
              <a:uFillTx/>
              <a:latin typeface="Gill Sans MT Light"/>
              <a:ea typeface="+mj-ea"/>
              <a:cs typeface="Gill Sans MT Light"/>
            </a:endParaRPr>
          </a:p>
        </p:txBody>
      </p:sp>
      <p:sp>
        <p:nvSpPr>
          <p:cNvPr id="2" name="Rectangle 1">
            <a:extLst>
              <a:ext uri="{FF2B5EF4-FFF2-40B4-BE49-F238E27FC236}">
                <a16:creationId xmlns:a16="http://schemas.microsoft.com/office/drawing/2014/main" id="{7655855C-7E29-4915-9623-EDAB3C08D220}"/>
              </a:ext>
            </a:extLst>
          </p:cNvPr>
          <p:cNvSpPr/>
          <p:nvPr/>
        </p:nvSpPr>
        <p:spPr>
          <a:xfrm>
            <a:off x="231751" y="1920245"/>
            <a:ext cx="9993402" cy="4093428"/>
          </a:xfrm>
          <a:prstGeom prst="rect">
            <a:avLst/>
          </a:prstGeom>
        </p:spPr>
        <p:txBody>
          <a:bodyPr wrap="square">
            <a:spAutoFit/>
          </a:bodyPr>
          <a:lstStyle/>
          <a:p>
            <a:pPr marL="457200" indent="-457200" algn="just">
              <a:buAutoNum type="alphaLcParenR"/>
            </a:pPr>
            <a:r>
              <a:rPr lang="es-ES" dirty="0"/>
              <a:t>Implementar listado de Factores de Riesgo y Guía de Entrevista para Investigadores y Modalidades de Abuso, ambas en proceso de elaboración por el Instituto de Medicina Legal y Ciencias Forenses. </a:t>
            </a:r>
          </a:p>
          <a:p>
            <a:pPr marL="457200" indent="-457200" algn="just">
              <a:buAutoNum type="alphaLcParenR"/>
            </a:pPr>
            <a:endParaRPr lang="es-ES" dirty="0"/>
          </a:p>
          <a:p>
            <a:pPr marL="457200" indent="-457200" algn="just">
              <a:buAutoNum type="alphaLcParenR"/>
            </a:pPr>
            <a:r>
              <a:rPr lang="es-ES" dirty="0"/>
              <a:t>Aproximar las Oficinas de Víctimas al INAMU y al Ministerio de Salud. Por ejemplo, sería de gran valía que se institucionalizase un programa de apoyo a las mujeres en el ámbito del CINAMU que estuviera íntimamente articulado con las Oficinas.</a:t>
            </a:r>
          </a:p>
          <a:p>
            <a:pPr marL="457200" indent="-457200" algn="just">
              <a:buAutoNum type="alphaLcParenR"/>
            </a:pPr>
            <a:endParaRPr lang="es-ES" dirty="0"/>
          </a:p>
          <a:p>
            <a:pPr marL="457200" indent="-457200" algn="just">
              <a:buAutoNum type="alphaLcParenR"/>
            </a:pPr>
            <a:r>
              <a:rPr lang="es-ES" dirty="0"/>
              <a:t>Especializar a los Defensores y Defensoras de Víctimas </a:t>
            </a:r>
            <a:r>
              <a:rPr lang="en-US" dirty="0"/>
              <a:t>para </a:t>
            </a:r>
            <a:r>
              <a:rPr lang="es-PA" dirty="0"/>
              <a:t>trabajar</a:t>
            </a:r>
            <a:r>
              <a:rPr lang="en-US" dirty="0"/>
              <a:t> </a:t>
            </a:r>
            <a:r>
              <a:rPr lang="es-PA" dirty="0"/>
              <a:t>exclusivamente </a:t>
            </a:r>
            <a:r>
              <a:rPr lang="en-US" dirty="0"/>
              <a:t>con </a:t>
            </a:r>
            <a:r>
              <a:rPr lang="es-PA" dirty="0"/>
              <a:t>violencia</a:t>
            </a:r>
            <a:r>
              <a:rPr lang="en-US" dirty="0"/>
              <a:t> </a:t>
            </a:r>
            <a:r>
              <a:rPr lang="es-PA" dirty="0"/>
              <a:t>doméstica</a:t>
            </a:r>
            <a:r>
              <a:rPr lang="en-US" dirty="0"/>
              <a:t> contra la </a:t>
            </a:r>
            <a:r>
              <a:rPr lang="es-PA" dirty="0"/>
              <a:t>mujer</a:t>
            </a:r>
            <a:r>
              <a:rPr lang="en-US" dirty="0"/>
              <a:t> pareja y </a:t>
            </a:r>
            <a:r>
              <a:rPr lang="es-PA" dirty="0"/>
              <a:t>violencia</a:t>
            </a:r>
            <a:r>
              <a:rPr lang="en-US" dirty="0"/>
              <a:t> de </a:t>
            </a:r>
            <a:r>
              <a:rPr lang="es-PA" dirty="0"/>
              <a:t>género</a:t>
            </a:r>
            <a:r>
              <a:rPr lang="en-US" dirty="0"/>
              <a:t>. </a:t>
            </a:r>
          </a:p>
          <a:p>
            <a:pPr marL="457200" indent="-457200" algn="just">
              <a:buAutoNum type="alphaLcParenR"/>
            </a:pPr>
            <a:endParaRPr lang="en-US" dirty="0"/>
          </a:p>
          <a:p>
            <a:pPr marL="457200" indent="-457200" algn="just">
              <a:buAutoNum type="alphaLcParenR"/>
            </a:pPr>
            <a:r>
              <a:rPr lang="es-PA" dirty="0"/>
              <a:t>Elaborar</a:t>
            </a:r>
            <a:r>
              <a:rPr lang="en-US" dirty="0"/>
              <a:t> un </a:t>
            </a:r>
            <a:r>
              <a:rPr lang="es-PA" dirty="0"/>
              <a:t>instrumento</a:t>
            </a:r>
            <a:r>
              <a:rPr lang="en-US" dirty="0"/>
              <a:t> de </a:t>
            </a:r>
            <a:r>
              <a:rPr lang="es-PA" dirty="0"/>
              <a:t>coordinación interinstitucional con pautas de actuación que fortalezcan el trabajo realizado por el Departamento en la defensa de las mujeres.</a:t>
            </a:r>
          </a:p>
        </p:txBody>
      </p:sp>
    </p:spTree>
    <p:extLst>
      <p:ext uri="{BB962C8B-B14F-4D97-AF65-F5344CB8AC3E}">
        <p14:creationId xmlns:p14="http://schemas.microsoft.com/office/powerpoint/2010/main" val="129445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08477B9318800438E6058B33EF2BB1E" ma:contentTypeVersion="19" ma:contentTypeDescription="Crear nuevo documento." ma:contentTypeScope="" ma:versionID="81377c9cd154b6cca078359f406baa84">
  <xsd:schema xmlns:xsd="http://www.w3.org/2001/XMLSchema" xmlns:xs="http://www.w3.org/2001/XMLSchema" xmlns:p="http://schemas.microsoft.com/office/2006/metadata/properties" xmlns:ns2="43e275e3-8228-4251-95de-18700895d8e8" xmlns:ns3="d5769076-9cbd-45ac-bd9c-848099da6b48" xmlns:ns4="e10f10ed-3fa3-4219-8dfc-bb5abca96aaf" targetNamespace="http://schemas.microsoft.com/office/2006/metadata/properties" ma:root="true" ma:fieldsID="619351fd77170c785e2485de6dc6af72" ns2:_="" ns3:_="" ns4:_="">
    <xsd:import namespace="43e275e3-8228-4251-95de-18700895d8e8"/>
    <xsd:import namespace="d5769076-9cbd-45ac-bd9c-848099da6b48"/>
    <xsd:import namespace="e10f10ed-3fa3-4219-8dfc-bb5abca96aaf"/>
    <xsd:element name="properties">
      <xsd:complexType>
        <xsd:sequence>
          <xsd:element name="documentManagement">
            <xsd:complexType>
              <xsd:all>
                <xsd:element ref="ns2:TaxCatchAll" minOccurs="0"/>
                <xsd:element ref="ns3:g43c3c82cce940a89f67d0516f411072" minOccurs="0"/>
                <xsd:element ref="ns3:g5d8bab08a734613a13392a6103cdc6c" minOccurs="0"/>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e275e3-8228-4251-95de-18700895d8e8"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f3ba8c1-544a-4f08-9296-dc6458e9056b}" ma:internalName="TaxCatchAll" ma:showField="CatchAllData" ma:web="43e275e3-8228-4251-95de-18700895d8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769076-9cbd-45ac-bd9c-848099da6b48" elementFormDefault="qualified">
    <xsd:import namespace="http://schemas.microsoft.com/office/2006/documentManagement/types"/>
    <xsd:import namespace="http://schemas.microsoft.com/office/infopath/2007/PartnerControls"/>
    <xsd:element name="g43c3c82cce940a89f67d0516f411072" ma:index="10" nillable="true" ma:taxonomy="true" ma:internalName="g43c3c82cce940a89f67d0516f411072" ma:taxonomyFieldName="palabrasclaveempresa" ma:displayName="Palabras clave de FIIAPP" ma:fieldId="{043c3c82-cce9-40a8-9f67-d0516f411072}"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g5d8bab08a734613a13392a6103cdc6c" ma:index="12" nillable="true" ma:taxonomy="true" ma:internalName="g5d8bab08a734613a13392a6103cdc6c" ma:taxonomyFieldName="palabrasclavesitio" ma:displayName="Palabras clave de sitio" ma:fieldId="{05d8bab0-8a73-4613-a133-92a6103cdc6c}"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0f10ed-3fa3-4219-8dfc-bb5abca96aaf"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5d8bab08a734613a13392a6103cdc6c xmlns="d5769076-9cbd-45ac-bd9c-848099da6b48">
      <Terms xmlns="http://schemas.microsoft.com/office/infopath/2007/PartnerControls"/>
    </g5d8bab08a734613a13392a6103cdc6c>
    <g43c3c82cce940a89f67d0516f411072 xmlns="d5769076-9cbd-45ac-bd9c-848099da6b48">
      <Terms xmlns="http://schemas.microsoft.com/office/infopath/2007/PartnerControls"/>
    </g43c3c82cce940a89f67d0516f411072>
    <TaxCatchAll xmlns="43e275e3-8228-4251-95de-18700895d8e8"/>
  </documentManagement>
</p:properties>
</file>

<file path=customXml/itemProps1.xml><?xml version="1.0" encoding="utf-8"?>
<ds:datastoreItem xmlns:ds="http://schemas.openxmlformats.org/officeDocument/2006/customXml" ds:itemID="{5EA22060-5FC1-478A-8019-57E14EBC6B1C}"/>
</file>

<file path=customXml/itemProps2.xml><?xml version="1.0" encoding="utf-8"?>
<ds:datastoreItem xmlns:ds="http://schemas.openxmlformats.org/officeDocument/2006/customXml" ds:itemID="{761553F2-C544-4ADA-A298-878F894F0C73}"/>
</file>

<file path=customXml/itemProps3.xml><?xml version="1.0" encoding="utf-8"?>
<ds:datastoreItem xmlns:ds="http://schemas.openxmlformats.org/officeDocument/2006/customXml" ds:itemID="{7DF0D6B7-1583-4D8F-B542-4B5F22E290F2}"/>
</file>

<file path=docProps/app.xml><?xml version="1.0" encoding="utf-8"?>
<Properties xmlns="http://schemas.openxmlformats.org/officeDocument/2006/extended-properties" xmlns:vt="http://schemas.openxmlformats.org/officeDocument/2006/docPropsVTypes">
  <Template/>
  <TotalTime>1532</TotalTime>
  <Words>1064</Words>
  <Application>Microsoft Office PowerPoint</Application>
  <PresentationFormat>Custom</PresentationFormat>
  <Paragraphs>95</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DINPro-Medium</vt:lpstr>
      <vt:lpstr>DINPro-Regular</vt:lpstr>
      <vt:lpstr>Gill Sans MT</vt:lpstr>
      <vt:lpstr>Gill Sans MT Light</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jm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 m</dc:creator>
  <cp:keywords/>
  <dc:description/>
  <cp:lastModifiedBy>FY CG</cp:lastModifiedBy>
  <cp:revision>415</cp:revision>
  <cp:lastPrinted>2013-04-23T11:38:44Z</cp:lastPrinted>
  <dcterms:created xsi:type="dcterms:W3CDTF">2013-05-13T14:24:26Z</dcterms:created>
  <dcterms:modified xsi:type="dcterms:W3CDTF">2019-07-06T17:20:08Z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0x010100108477B9318800438E6058B33EF2BB1E</vt:lpwstr>
  </property>
</Properties>
</file>