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9906000"/>
  <p:notesSz cx="9309100" cy="70231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B51467C3-06E7-4BB9-A8A3-E31CCD39C191}">
  <a:tblStyle styleId="{B51467C3-06E7-4BB9-A8A3-E31CCD39C19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8" Type="http://schemas.openxmlformats.org/officeDocument/2006/relationships/slide" Target="slides/slide2.xml"/><Relationship Id="rId3" Type="http://schemas.openxmlformats.org/officeDocument/2006/relationships/presProps" Target="presProps.xml"/><Relationship Id="rId21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7" Type="http://schemas.openxmlformats.org/officeDocument/2006/relationships/slide" Target="slides/slide1.xml"/><Relationship Id="rId2" Type="http://schemas.openxmlformats.org/officeDocument/2006/relationships/viewProps" Target="viewProps.xml"/><Relationship Id="rId16" Type="http://schemas.openxmlformats.org/officeDocument/2006/relationships/slide" Target="slides/slide10.xml"/><Relationship Id="rId20" Type="http://schemas.openxmlformats.org/officeDocument/2006/relationships/customXml" Target="../customXml/item2.xml"/><Relationship Id="rId11" Type="http://schemas.openxmlformats.org/officeDocument/2006/relationships/slide" Target="slides/slide5.xml"/><Relationship Id="rId1" Type="http://schemas.openxmlformats.org/officeDocument/2006/relationships/theme" Target="theme/theme2.xml"/><Relationship Id="rId6" Type="http://schemas.openxmlformats.org/officeDocument/2006/relationships/notesMaster" Target="notesMasters/notesMaster1.xml"/><Relationship Id="rId15" Type="http://schemas.openxmlformats.org/officeDocument/2006/relationships/slide" Target="slides/slide9.xml"/><Relationship Id="rId5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9" Type="http://schemas.openxmlformats.org/officeDocument/2006/relationships/customXml" Target="../customXml/item1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551825" y="526725"/>
            <a:ext cx="6206375" cy="26336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30900" y="3335950"/>
            <a:ext cx="7447275" cy="31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585cb577a8_0_14:notes"/>
          <p:cNvSpPr txBox="1"/>
          <p:nvPr>
            <p:ph idx="1" type="body"/>
          </p:nvPr>
        </p:nvSpPr>
        <p:spPr>
          <a:xfrm>
            <a:off x="930900" y="3335950"/>
            <a:ext cx="7447200" cy="316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g585cb577a8_0_14:notes"/>
          <p:cNvSpPr/>
          <p:nvPr>
            <p:ph idx="2" type="sldImg"/>
          </p:nvPr>
        </p:nvSpPr>
        <p:spPr>
          <a:xfrm>
            <a:off x="1551825" y="526725"/>
            <a:ext cx="6206400" cy="2633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bb7cb2820_0_166:notes"/>
          <p:cNvSpPr txBox="1"/>
          <p:nvPr>
            <p:ph idx="1" type="body"/>
          </p:nvPr>
        </p:nvSpPr>
        <p:spPr>
          <a:xfrm>
            <a:off x="930900" y="3335950"/>
            <a:ext cx="7447200" cy="316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5bb7cb2820_0_166:notes"/>
          <p:cNvSpPr/>
          <p:nvPr>
            <p:ph idx="2" type="sldImg"/>
          </p:nvPr>
        </p:nvSpPr>
        <p:spPr>
          <a:xfrm>
            <a:off x="1551825" y="526725"/>
            <a:ext cx="6206400" cy="2633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5bb7cb2820_0_212:notes"/>
          <p:cNvSpPr/>
          <p:nvPr>
            <p:ph idx="2" type="sldImg"/>
          </p:nvPr>
        </p:nvSpPr>
        <p:spPr>
          <a:xfrm>
            <a:off x="1551825" y="526725"/>
            <a:ext cx="6206400" cy="2633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5bb7cb2820_0_212:notes"/>
          <p:cNvSpPr txBox="1"/>
          <p:nvPr>
            <p:ph idx="1" type="body"/>
          </p:nvPr>
        </p:nvSpPr>
        <p:spPr>
          <a:xfrm>
            <a:off x="930900" y="3335950"/>
            <a:ext cx="7447200" cy="316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930900" y="3335950"/>
            <a:ext cx="7447275" cy="3160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7:notes"/>
          <p:cNvSpPr/>
          <p:nvPr>
            <p:ph idx="2" type="sldImg"/>
          </p:nvPr>
        </p:nvSpPr>
        <p:spPr>
          <a:xfrm>
            <a:off x="1551825" y="526725"/>
            <a:ext cx="6206375" cy="26336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585cb577a8_0_0:notes"/>
          <p:cNvSpPr txBox="1"/>
          <p:nvPr>
            <p:ph idx="1" type="body"/>
          </p:nvPr>
        </p:nvSpPr>
        <p:spPr>
          <a:xfrm>
            <a:off x="930900" y="3335950"/>
            <a:ext cx="7447200" cy="316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g585cb577a8_0_0:notes"/>
          <p:cNvSpPr/>
          <p:nvPr>
            <p:ph idx="2" type="sldImg"/>
          </p:nvPr>
        </p:nvSpPr>
        <p:spPr>
          <a:xfrm>
            <a:off x="1551825" y="526725"/>
            <a:ext cx="6206400" cy="2633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 txBox="1"/>
          <p:nvPr>
            <p:ph idx="1" type="body"/>
          </p:nvPr>
        </p:nvSpPr>
        <p:spPr>
          <a:xfrm>
            <a:off x="930900" y="3335950"/>
            <a:ext cx="7447275" cy="3160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3:notes"/>
          <p:cNvSpPr/>
          <p:nvPr>
            <p:ph idx="2" type="sldImg"/>
          </p:nvPr>
        </p:nvSpPr>
        <p:spPr>
          <a:xfrm>
            <a:off x="1551825" y="526725"/>
            <a:ext cx="6206375" cy="26336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5bb7cb2820_0_118:notes"/>
          <p:cNvSpPr/>
          <p:nvPr>
            <p:ph idx="2" type="sldImg"/>
          </p:nvPr>
        </p:nvSpPr>
        <p:spPr>
          <a:xfrm>
            <a:off x="1551825" y="526725"/>
            <a:ext cx="6206400" cy="2633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5bb7cb2820_0_118:notes"/>
          <p:cNvSpPr txBox="1"/>
          <p:nvPr>
            <p:ph idx="1" type="body"/>
          </p:nvPr>
        </p:nvSpPr>
        <p:spPr>
          <a:xfrm>
            <a:off x="930900" y="3335950"/>
            <a:ext cx="7447200" cy="316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5bb7cb2820_0_140:notes"/>
          <p:cNvSpPr/>
          <p:nvPr>
            <p:ph idx="2" type="sldImg"/>
          </p:nvPr>
        </p:nvSpPr>
        <p:spPr>
          <a:xfrm>
            <a:off x="1551825" y="526725"/>
            <a:ext cx="6206400" cy="2633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5bb7cb2820_0_140:notes"/>
          <p:cNvSpPr txBox="1"/>
          <p:nvPr>
            <p:ph idx="1" type="body"/>
          </p:nvPr>
        </p:nvSpPr>
        <p:spPr>
          <a:xfrm>
            <a:off x="930900" y="3335950"/>
            <a:ext cx="7447200" cy="316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5bb7cb2820_0_132:notes"/>
          <p:cNvSpPr/>
          <p:nvPr>
            <p:ph idx="2" type="sldImg"/>
          </p:nvPr>
        </p:nvSpPr>
        <p:spPr>
          <a:xfrm>
            <a:off x="1551825" y="526725"/>
            <a:ext cx="6206400" cy="2633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5bb7cb2820_0_132:notes"/>
          <p:cNvSpPr txBox="1"/>
          <p:nvPr>
            <p:ph idx="1" type="body"/>
          </p:nvPr>
        </p:nvSpPr>
        <p:spPr>
          <a:xfrm>
            <a:off x="930900" y="3335950"/>
            <a:ext cx="7447200" cy="316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5bb7cb2820_0_146:notes"/>
          <p:cNvSpPr/>
          <p:nvPr>
            <p:ph idx="2" type="sldImg"/>
          </p:nvPr>
        </p:nvSpPr>
        <p:spPr>
          <a:xfrm>
            <a:off x="1551825" y="526725"/>
            <a:ext cx="6206400" cy="2633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5bb7cb2820_0_146:notes"/>
          <p:cNvSpPr txBox="1"/>
          <p:nvPr>
            <p:ph idx="1" type="body"/>
          </p:nvPr>
        </p:nvSpPr>
        <p:spPr>
          <a:xfrm>
            <a:off x="930900" y="3335950"/>
            <a:ext cx="7447200" cy="316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5bb7cb2820_0_152:notes"/>
          <p:cNvSpPr/>
          <p:nvPr>
            <p:ph idx="2" type="sldImg"/>
          </p:nvPr>
        </p:nvSpPr>
        <p:spPr>
          <a:xfrm>
            <a:off x="1551825" y="526725"/>
            <a:ext cx="6206400" cy="2633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5bb7cb2820_0_152:notes"/>
          <p:cNvSpPr txBox="1"/>
          <p:nvPr>
            <p:ph idx="1" type="body"/>
          </p:nvPr>
        </p:nvSpPr>
        <p:spPr>
          <a:xfrm>
            <a:off x="930900" y="3335950"/>
            <a:ext cx="7447200" cy="316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bb7cb2820_0_159:notes"/>
          <p:cNvSpPr/>
          <p:nvPr>
            <p:ph idx="2" type="sldImg"/>
          </p:nvPr>
        </p:nvSpPr>
        <p:spPr>
          <a:xfrm>
            <a:off x="1551825" y="526725"/>
            <a:ext cx="6206400" cy="2633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5bb7cb2820_0_159:notes"/>
          <p:cNvSpPr txBox="1"/>
          <p:nvPr>
            <p:ph idx="1" type="body"/>
          </p:nvPr>
        </p:nvSpPr>
        <p:spPr>
          <a:xfrm>
            <a:off x="930900" y="3335950"/>
            <a:ext cx="7447200" cy="316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5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title"/>
          </p:nvPr>
        </p:nvSpPr>
        <p:spPr>
          <a:xfrm>
            <a:off x="444500" y="223520"/>
            <a:ext cx="3816985" cy="513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body"/>
          </p:nvPr>
        </p:nvSpPr>
        <p:spPr>
          <a:xfrm>
            <a:off x="269240" y="1619504"/>
            <a:ext cx="9218295" cy="1528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0" type="dt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>
  <p:cSld name="Two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444500" y="223520"/>
            <a:ext cx="3816985" cy="513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2" type="body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1" type="ftr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0" type="dt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ctrTitle"/>
          </p:nvPr>
        </p:nvSpPr>
        <p:spPr>
          <a:xfrm>
            <a:off x="444500" y="223520"/>
            <a:ext cx="9017000" cy="1002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subTitle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0" type="dt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>
  <p:cSld name="Title 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444500" y="223520"/>
            <a:ext cx="3816985" cy="513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1" type="ftr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showMasterSp="0">
  <p:cSld name="Blank">
    <p:bg>
      <p:bgPr>
        <a:solidFill>
          <a:schemeClr val="lt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/>
          <p:nvPr/>
        </p:nvSpPr>
        <p:spPr>
          <a:xfrm>
            <a:off x="0" y="0"/>
            <a:ext cx="9906000" cy="133288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6"/>
          <p:cNvSpPr/>
          <p:nvPr/>
        </p:nvSpPr>
        <p:spPr>
          <a:xfrm>
            <a:off x="4427728" y="3029572"/>
            <a:ext cx="3211068" cy="268960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6"/>
          <p:cNvSpPr/>
          <p:nvPr/>
        </p:nvSpPr>
        <p:spPr>
          <a:xfrm>
            <a:off x="0" y="1229617"/>
            <a:ext cx="4427855" cy="5628640"/>
          </a:xfrm>
          <a:custGeom>
            <a:rect b="b" l="l" r="r" t="t"/>
            <a:pathLst>
              <a:path extrusionOk="0" h="5628640" w="4427855">
                <a:moveTo>
                  <a:pt x="4427728" y="5628379"/>
                </a:moveTo>
                <a:lnTo>
                  <a:pt x="4427728" y="0"/>
                </a:lnTo>
                <a:lnTo>
                  <a:pt x="0" y="0"/>
                </a:lnTo>
                <a:lnTo>
                  <a:pt x="0" y="5628379"/>
                </a:lnTo>
                <a:lnTo>
                  <a:pt x="4427728" y="5628379"/>
                </a:lnTo>
                <a:close/>
              </a:path>
            </a:pathLst>
          </a:custGeom>
          <a:solidFill>
            <a:srgbClr val="66006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395056" y="1321823"/>
            <a:ext cx="9075023" cy="5231989"/>
          </a:xfrm>
          <a:prstGeom prst="rect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444500" y="223520"/>
            <a:ext cx="3816985" cy="513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269240" y="1619504"/>
            <a:ext cx="9218295" cy="1528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0" type="dt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2" type="sldNum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 b="0" u="none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1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7"/>
          <p:cNvSpPr txBox="1"/>
          <p:nvPr>
            <p:ph type="title"/>
          </p:nvPr>
        </p:nvSpPr>
        <p:spPr>
          <a:xfrm>
            <a:off x="5685277" y="3698109"/>
            <a:ext cx="30288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Instituto Nacional de las Mujeres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7"/>
          <p:cNvSpPr txBox="1"/>
          <p:nvPr/>
        </p:nvSpPr>
        <p:spPr>
          <a:xfrm>
            <a:off x="1518550" y="702150"/>
            <a:ext cx="79554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3600">
                <a:solidFill>
                  <a:srgbClr val="FFFFFF"/>
                </a:solidFill>
              </a:rPr>
              <a:t>Argentina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50" name="Google Shape;50;p7"/>
          <p:cNvSpPr txBox="1"/>
          <p:nvPr/>
        </p:nvSpPr>
        <p:spPr>
          <a:xfrm>
            <a:off x="981475" y="2910600"/>
            <a:ext cx="4137900" cy="1036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4A86E8">
                <a:alpha val="18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7"/>
          <p:cNvSpPr txBox="1"/>
          <p:nvPr/>
        </p:nvSpPr>
        <p:spPr>
          <a:xfrm>
            <a:off x="5480075" y="2411625"/>
            <a:ext cx="41379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AR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Heidi C</a:t>
            </a:r>
            <a:r>
              <a:rPr b="1" lang="es-AR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1" i="1" lang="es-AR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nzobre</a:t>
            </a:r>
            <a:endParaRPr b="1" i="1"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/>
          <p:nvPr>
            <p:ph type="title"/>
          </p:nvPr>
        </p:nvSpPr>
        <p:spPr>
          <a:xfrm>
            <a:off x="457200" y="847979"/>
            <a:ext cx="671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3000">
                <a:latin typeface="Calibri"/>
                <a:ea typeface="Calibri"/>
                <a:cs typeface="Calibri"/>
                <a:sym typeface="Calibri"/>
              </a:rPr>
              <a:t>Violencia de Género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0" y="575183"/>
            <a:ext cx="2819400" cy="545592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6"/>
          <p:cNvSpPr txBox="1"/>
          <p:nvPr>
            <p:ph idx="1" type="body"/>
          </p:nvPr>
        </p:nvSpPr>
        <p:spPr>
          <a:xfrm>
            <a:off x="457200" y="1582440"/>
            <a:ext cx="4267200" cy="4437300"/>
          </a:xfrm>
          <a:prstGeom prst="rect">
            <a:avLst/>
          </a:prstGeom>
          <a:solidFill>
            <a:srgbClr val="854C90"/>
          </a:solidFill>
          <a:ln>
            <a:noFill/>
          </a:ln>
        </p:spPr>
        <p:txBody>
          <a:bodyPr anchorCtr="0" anchor="ctr" bIns="0" lIns="137150" spcFirstLastPara="1" rIns="13715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30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TIPOS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FÍSICA, PSICOLÓGICA, SEXUAL, ECONÓMICA Y PATRIMONIAL, SIMBÓLICA</a:t>
            </a:r>
            <a:endParaRPr/>
          </a:p>
        </p:txBody>
      </p:sp>
      <p:sp>
        <p:nvSpPr>
          <p:cNvPr id="112" name="Google Shape;112;p16"/>
          <p:cNvSpPr txBox="1"/>
          <p:nvPr/>
        </p:nvSpPr>
        <p:spPr>
          <a:xfrm>
            <a:off x="5029200" y="1582440"/>
            <a:ext cx="4343400" cy="4437300"/>
          </a:xfrm>
          <a:prstGeom prst="rect">
            <a:avLst/>
          </a:prstGeom>
          <a:solidFill>
            <a:srgbClr val="854C90"/>
          </a:solidFill>
          <a:ln>
            <a:noFill/>
          </a:ln>
        </p:spPr>
        <p:txBody>
          <a:bodyPr anchorCtr="0" anchor="ctr" bIns="0" lIns="137150" spcFirstLastPara="1" rIns="13715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AR" sz="30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MODALIDADES</a:t>
            </a:r>
            <a:endParaRPr b="1" i="0" sz="3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AR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DOMÉSTICA, INSTITUCIONAL, LABORAL, CONTRA LA LIBERTAD REPRODUCTIVA, OBSTÉTRICA, MEDIÁTICA</a:t>
            </a:r>
            <a:endParaRPr b="1" i="0" sz="3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Char char="+"/>
            </a:pPr>
            <a:r>
              <a:rPr b="1" lang="es-AR" sz="3000">
                <a:solidFill>
                  <a:srgbClr val="FFFFFF"/>
                </a:solidFill>
                <a:highlight>
                  <a:srgbClr val="FF00FF"/>
                </a:highlight>
                <a:latin typeface="Calibri"/>
                <a:ea typeface="Calibri"/>
                <a:cs typeface="Calibri"/>
                <a:sym typeface="Calibri"/>
              </a:rPr>
              <a:t>CALLEJERA (2019)</a:t>
            </a:r>
            <a:endParaRPr b="1" sz="3000">
              <a:solidFill>
                <a:srgbClr val="FFFFFF"/>
              </a:solidFill>
              <a:highlight>
                <a:srgbClr val="FF00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4201" y="1707749"/>
            <a:ext cx="7377600" cy="4254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5035770"/>
            <a:ext cx="4127325" cy="79870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8"/>
          <p:cNvSpPr txBox="1"/>
          <p:nvPr/>
        </p:nvSpPr>
        <p:spPr>
          <a:xfrm>
            <a:off x="609600" y="1981200"/>
            <a:ext cx="8610600" cy="2819400"/>
          </a:xfrm>
          <a:prstGeom prst="rect">
            <a:avLst/>
          </a:prstGeom>
          <a:solidFill>
            <a:srgbClr val="854C90"/>
          </a:solidFill>
          <a:ln>
            <a:noFill/>
          </a:ln>
        </p:spPr>
        <p:txBody>
          <a:bodyPr anchorCtr="0" anchor="ctr" bIns="0" lIns="137150" spcFirstLastPara="1" rIns="137150" wrap="square" tIns="0">
            <a:no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65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35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AR" sz="27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Heidi Canzobre</a:t>
            </a:r>
            <a:endParaRPr b="1" i="1" sz="2775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Directora Nacional de Asistencia Técnica</a:t>
            </a:r>
            <a:endParaRPr b="1" i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Instituto Nacional de las Mujeres - Argentina</a:t>
            </a:r>
            <a:endParaRPr b="1" i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AR" sz="27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hcanzobre@inam.gob.ar</a:t>
            </a:r>
            <a:endParaRPr b="1" i="1" sz="2775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75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0022" lvl="0" marL="28575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65"/>
              <a:buFont typeface="Calibri"/>
              <a:buNone/>
            </a:pPr>
            <a:r>
              <a:t/>
            </a:r>
            <a:endParaRPr sz="1665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8"/>
          <p:cNvSpPr txBox="1"/>
          <p:nvPr/>
        </p:nvSpPr>
        <p:spPr>
          <a:xfrm>
            <a:off x="5896775" y="5231300"/>
            <a:ext cx="79560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AR" sz="3000">
                <a:latin typeface="Calibri"/>
                <a:ea typeface="Calibri"/>
                <a:cs typeface="Calibri"/>
                <a:sym typeface="Calibri"/>
              </a:rPr>
              <a:t>WWW.INAM.GOB.AR</a:t>
            </a:r>
            <a:endParaRPr i="1"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0" y="575183"/>
            <a:ext cx="2819400" cy="54559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8"/>
          <p:cNvSpPr txBox="1"/>
          <p:nvPr/>
        </p:nvSpPr>
        <p:spPr>
          <a:xfrm>
            <a:off x="975013" y="295750"/>
            <a:ext cx="79560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3000"/>
              <a:t>“Ni una Menos”  3 de </a:t>
            </a:r>
            <a:r>
              <a:rPr lang="es-AR" sz="2400"/>
              <a:t>Junio de 2015</a:t>
            </a:r>
            <a:endParaRPr sz="2400"/>
          </a:p>
        </p:txBody>
      </p:sp>
      <p:pic>
        <p:nvPicPr>
          <p:cNvPr id="58" name="Google Shape;58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8813" y="1497300"/>
            <a:ext cx="6248425" cy="417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0" y="575183"/>
            <a:ext cx="2819400" cy="54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7175" y="1508124"/>
            <a:ext cx="6631645" cy="4421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/>
          <p:nvPr>
            <p:ph type="title"/>
          </p:nvPr>
        </p:nvSpPr>
        <p:spPr>
          <a:xfrm>
            <a:off x="444500" y="223520"/>
            <a:ext cx="3816900" cy="51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Ley 26.485</a:t>
            </a:r>
            <a:endParaRPr/>
          </a:p>
        </p:txBody>
      </p:sp>
      <p:sp>
        <p:nvSpPr>
          <p:cNvPr id="70" name="Google Shape;70;p10"/>
          <p:cNvSpPr txBox="1"/>
          <p:nvPr>
            <p:ph idx="1" type="body"/>
          </p:nvPr>
        </p:nvSpPr>
        <p:spPr>
          <a:xfrm>
            <a:off x="269240" y="1619504"/>
            <a:ext cx="9218400" cy="15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0" y="1600200"/>
            <a:ext cx="89154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900CC"/>
              </a:buClr>
              <a:buSzPts val="2800"/>
              <a:buFont typeface="Arial"/>
              <a:buNone/>
            </a:pPr>
            <a:r>
              <a:rPr b="0" i="1" lang="es-AR" sz="2800" u="none" cap="none" strike="noStrike">
                <a:solidFill>
                  <a:srgbClr val="9900CC"/>
                </a:solidFill>
                <a:latin typeface="Arial"/>
                <a:ea typeface="Arial"/>
                <a:cs typeface="Arial"/>
                <a:sym typeface="Arial"/>
              </a:rPr>
              <a:t> “Ley de Protección Integral para Prevenir, 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9900CC"/>
              </a:buClr>
              <a:buSzPts val="2800"/>
              <a:buFont typeface="Arial"/>
              <a:buNone/>
            </a:pPr>
            <a:r>
              <a:rPr b="0" i="1" lang="es-AR" sz="2800" u="none" cap="none" strike="noStrike">
                <a:solidFill>
                  <a:srgbClr val="9900CC"/>
                </a:solidFill>
                <a:latin typeface="Arial"/>
                <a:ea typeface="Arial"/>
                <a:cs typeface="Arial"/>
                <a:sym typeface="Arial"/>
              </a:rPr>
              <a:t>Sancionar  y Erradicar la Violencia contra las 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9900CC"/>
              </a:buClr>
              <a:buSzPts val="2800"/>
              <a:buFont typeface="Arial"/>
              <a:buNone/>
            </a:pPr>
            <a:r>
              <a:rPr b="0" i="1" lang="es-AR" sz="2800" u="none" cap="none" strike="noStrike">
                <a:solidFill>
                  <a:srgbClr val="9900CC"/>
                </a:solidFill>
                <a:latin typeface="Arial"/>
                <a:ea typeface="Arial"/>
                <a:cs typeface="Arial"/>
                <a:sym typeface="Arial"/>
              </a:rPr>
              <a:t>Mujeres en los ámbitos en que desarrollen sus 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9900CC"/>
              </a:buClr>
              <a:buSzPts val="2800"/>
              <a:buFont typeface="Arial"/>
              <a:buNone/>
            </a:pPr>
            <a:r>
              <a:rPr b="0" i="1" lang="es-AR" sz="2800" u="none" cap="none" strike="noStrike">
                <a:solidFill>
                  <a:srgbClr val="9900CC"/>
                </a:solidFill>
                <a:latin typeface="Arial"/>
                <a:ea typeface="Arial"/>
                <a:cs typeface="Arial"/>
                <a:sym typeface="Arial"/>
              </a:rPr>
              <a:t>relaciones interpersonales”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s-A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s-AR" sz="2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SANCIÓN </a:t>
            </a:r>
            <a:r>
              <a:rPr b="0" i="0" lang="es-A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         </a:t>
            </a:r>
            <a:r>
              <a:rPr b="0" i="0" lang="es-AR" sz="2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11 de marzo de 2009   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b="1" i="0" lang="es-AR" sz="2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REGLAMENTACIÓN</a:t>
            </a:r>
            <a:r>
              <a:rPr b="1" i="0" lang="es-A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0" i="0" lang="es-A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1</a:t>
            </a:r>
            <a:r>
              <a:rPr b="0" i="0" lang="es-AR" sz="2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9 de julio de 2010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b="0" i="0" lang="es-AR" sz="2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				                   (Decreto 1011/2010)</a:t>
            </a:r>
            <a:endParaRPr/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type="title"/>
          </p:nvPr>
        </p:nvSpPr>
        <p:spPr>
          <a:xfrm>
            <a:off x="444500" y="223525"/>
            <a:ext cx="8901900" cy="51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Mandatos legales para las políticas públicas en violencia</a:t>
            </a:r>
            <a:endParaRPr/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269240" y="1619504"/>
            <a:ext cx="9218400" cy="15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116950" y="1152375"/>
            <a:ext cx="9009900" cy="50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09600" lvl="0" marL="60960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9900CC"/>
              </a:buClr>
              <a:buSzPts val="3200"/>
              <a:buFont typeface="Arial"/>
              <a:buNone/>
            </a:pPr>
            <a:r>
              <a:rPr i="1" lang="es-AR" sz="3200">
                <a:solidFill>
                  <a:srgbClr val="9900CC"/>
                </a:solidFill>
              </a:rPr>
              <a:t>Integralidad</a:t>
            </a:r>
            <a:r>
              <a:rPr b="0" i="1" lang="es-AR" sz="3200" u="none">
                <a:solidFill>
                  <a:srgbClr val="9900C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609600" lvl="0" marL="609600" marR="0" rtl="0" algn="ctr">
              <a:lnSpc>
                <a:spcPct val="7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marR="0" rtl="0" algn="ctr">
              <a:lnSpc>
                <a:spcPct val="7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s-AR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b="0" i="0" lang="es-AR" sz="1800" u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  Creación e implementación de servicios integrales de asistencia, a nivel educativo, sanitario, jurídico, económico y de atención a la emergencia (art. 10)</a:t>
            </a:r>
            <a:endParaRPr/>
          </a:p>
          <a:p>
            <a:pPr indent="-609600" lvl="0" marL="609600" marR="0" rtl="0" algn="ctr">
              <a:lnSpc>
                <a:spcPct val="7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</a:pPr>
            <a:r>
              <a:rPr b="0" i="0" lang="es-AR" sz="1800" u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609600" lvl="0" marL="60960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9900CC"/>
              </a:buClr>
              <a:buSzPts val="3200"/>
              <a:buFont typeface="Arial"/>
              <a:buNone/>
            </a:pPr>
            <a:r>
              <a:t/>
            </a:r>
            <a:endParaRPr i="1" sz="3200">
              <a:solidFill>
                <a:srgbClr val="9900CC"/>
              </a:solidFill>
            </a:endParaRPr>
          </a:p>
          <a:p>
            <a:pPr indent="-609600" lvl="0" marL="60960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9900CC"/>
              </a:buClr>
              <a:buSzPts val="3200"/>
              <a:buFont typeface="Arial"/>
              <a:buNone/>
            </a:pPr>
            <a:r>
              <a:rPr i="1" lang="es-AR" sz="3200">
                <a:solidFill>
                  <a:srgbClr val="9900CC"/>
                </a:solidFill>
              </a:rPr>
              <a:t>Transversalidad</a:t>
            </a:r>
            <a:endParaRPr b="0" i="0" sz="1800" u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600" lvl="0" marL="609600" marR="0" rtl="0" algn="ctr">
              <a:lnSpc>
                <a:spcPct val="7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</a:pPr>
            <a:r>
              <a:rPr b="0" i="0" lang="es-AR" sz="1800" u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           </a:t>
            </a:r>
            <a:endParaRPr b="0" i="0" sz="1800" u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marR="0" rtl="0" algn="ctr">
              <a:lnSpc>
                <a:spcPct val="7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</a:pPr>
            <a:r>
              <a:rPr b="0" i="0" lang="es-AR" sz="1800" u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Adopción del principio de transversalidad en todas las medidas y disposiciones normativas (art. 7, inc. d). </a:t>
            </a:r>
            <a:endParaRPr/>
          </a:p>
          <a:p>
            <a:pPr indent="-609600" lvl="0" marL="609600" marR="0" rtl="0" algn="ctr">
              <a:lnSpc>
                <a:spcPct val="7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</a:pPr>
            <a:r>
              <a:rPr b="0" i="0" lang="es-AR" sz="1800" u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-609600" lvl="0" marL="60960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9900CC"/>
              </a:buClr>
              <a:buSzPts val="3200"/>
              <a:buFont typeface="Arial"/>
              <a:buNone/>
            </a:pPr>
            <a:r>
              <a:t/>
            </a:r>
            <a:endParaRPr i="1" sz="3200">
              <a:solidFill>
                <a:srgbClr val="9900CC"/>
              </a:solidFill>
            </a:endParaRPr>
          </a:p>
          <a:p>
            <a:pPr indent="-609600" lvl="0" marL="60960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9900CC"/>
              </a:buClr>
              <a:buSzPts val="3200"/>
              <a:buFont typeface="Arial"/>
              <a:buNone/>
            </a:pPr>
            <a:r>
              <a:rPr i="1" lang="es-AR" sz="3200">
                <a:solidFill>
                  <a:srgbClr val="9900CC"/>
                </a:solidFill>
              </a:rPr>
              <a:t>Articulación y coordinación interinstitucional</a:t>
            </a:r>
            <a:endParaRPr b="0" i="0" sz="1800" u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600" lvl="0" marL="609600" marR="0" rtl="0" algn="ctr">
              <a:lnSpc>
                <a:spcPct val="7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</a:pPr>
            <a:r>
              <a:rPr b="0" i="0" lang="es-AR" sz="1800" u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endParaRPr b="0" i="0" sz="1800" u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600" lvl="0" marL="609600" marR="0" rtl="0" algn="ctr">
              <a:lnSpc>
                <a:spcPct val="7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262626"/>
              </a:solidFill>
            </a:endParaRPr>
          </a:p>
          <a:p>
            <a:pPr indent="-609600" lvl="0" marL="1524000" marR="0" rtl="0" algn="ctr">
              <a:lnSpc>
                <a:spcPct val="7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</a:pPr>
            <a:r>
              <a:rPr b="0" i="0" lang="es-AR" sz="1800" u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 Promoción por parte del Estado nacional de la articulación con los Ministerios, con las jurisdicciones provinciales y locales, así como con la sociedad civil (art. 10).</a:t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/>
          <p:nvPr>
            <p:ph type="title"/>
          </p:nvPr>
        </p:nvSpPr>
        <p:spPr>
          <a:xfrm>
            <a:off x="444500" y="223520"/>
            <a:ext cx="3816900" cy="51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2"/>
          <p:cNvSpPr txBox="1"/>
          <p:nvPr>
            <p:ph idx="1" type="body"/>
          </p:nvPr>
        </p:nvSpPr>
        <p:spPr>
          <a:xfrm>
            <a:off x="495300" y="1577340"/>
            <a:ext cx="4309200" cy="452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2"/>
          <p:cNvSpPr txBox="1"/>
          <p:nvPr>
            <p:ph idx="2" type="body"/>
          </p:nvPr>
        </p:nvSpPr>
        <p:spPr>
          <a:xfrm>
            <a:off x="6999600" y="1577350"/>
            <a:ext cx="2789400" cy="452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136525" lvl="0" marL="13652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Misión</a:t>
            </a:r>
            <a:r>
              <a:rPr lang="es-A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6525" lvl="0" marL="13652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garantizar el derecho de las mujeres a vivir una vida libre de violencias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6525" lvl="0" marL="13652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6525" lvl="0" marL="136525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s-A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 general</a:t>
            </a:r>
            <a:r>
              <a:rPr lang="es-A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implementar políticas públicas con perspectiva de género para prevenir, asistir y erradicar la violencia hacia las mujeres de acuerdo a las disposiciones de la mencionada la Ley de Protección Integral   (26.485). 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3452" l="3148" r="3139" t="-865"/>
          <a:stretch/>
        </p:blipFill>
        <p:spPr>
          <a:xfrm>
            <a:off x="0" y="0"/>
            <a:ext cx="6999600" cy="610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/>
          <p:nvPr>
            <p:ph type="title"/>
          </p:nvPr>
        </p:nvSpPr>
        <p:spPr>
          <a:xfrm>
            <a:off x="444500" y="223520"/>
            <a:ext cx="3816900" cy="51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s-AR" sz="3000">
                <a:solidFill>
                  <a:srgbClr val="604A7B"/>
                </a:solidFill>
                <a:latin typeface="Calibri"/>
                <a:ea typeface="Calibri"/>
                <a:cs typeface="Calibri"/>
                <a:sym typeface="Calibri"/>
              </a:rPr>
              <a:t>REGISTRO ÚNICO DE CASOS DE VIOLENCIA</a:t>
            </a:r>
            <a:endParaRPr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s-AR" sz="3000">
                <a:solidFill>
                  <a:srgbClr val="604A7B"/>
                </a:solidFill>
                <a:latin typeface="Calibri"/>
                <a:ea typeface="Calibri"/>
                <a:cs typeface="Calibri"/>
                <a:sym typeface="Calibri"/>
              </a:rPr>
              <a:t>CONTRA LAS MUJERES</a:t>
            </a:r>
            <a:endParaRPr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s-AR" sz="3000">
                <a:solidFill>
                  <a:srgbClr val="604A7B"/>
                </a:solidFill>
                <a:latin typeface="Calibri"/>
                <a:ea typeface="Calibri"/>
                <a:cs typeface="Calibri"/>
                <a:sym typeface="Calibri"/>
              </a:rPr>
              <a:t>(RUCVM)</a:t>
            </a:r>
            <a:endParaRPr/>
          </a:p>
        </p:txBody>
      </p:sp>
      <p:pic>
        <p:nvPicPr>
          <p:cNvPr id="92" name="Google Shape;9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4888" y="623875"/>
            <a:ext cx="4257675" cy="561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/>
          <p:nvPr>
            <p:ph type="title"/>
          </p:nvPr>
        </p:nvSpPr>
        <p:spPr>
          <a:xfrm>
            <a:off x="444500" y="223525"/>
            <a:ext cx="5091300" cy="51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Antecedentes</a:t>
            </a:r>
            <a:endParaRPr/>
          </a:p>
        </p:txBody>
      </p:sp>
      <p:graphicFrame>
        <p:nvGraphicFramePr>
          <p:cNvPr id="98" name="Google Shape;98;p14"/>
          <p:cNvGraphicFramePr/>
          <p:nvPr/>
        </p:nvGraphicFramePr>
        <p:xfrm>
          <a:off x="843975" y="1247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{B51467C3-06E7-4BB9-A8A3-E31CCD39C191}</a:tableStyleId>
              </a:tblPr>
              <a:tblGrid>
                <a:gridCol w="2614075"/>
                <a:gridCol w="2614075"/>
                <a:gridCol w="2614075"/>
              </a:tblGrid>
              <a:tr h="906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Año 2015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-AR">
                          <a:solidFill>
                            <a:schemeClr val="dk1"/>
                          </a:solidFill>
                        </a:rPr>
                        <a:t>Encuesta Las Cifras de la Violencia, Ciudad Autónoma de Buenos Aires (Argentina)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Estudio Nacional sobre Violencias contra las mujeres. Informe basado en la International Violence Against Women Survey (Argentina)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FF"/>
                    </a:solidFill>
                  </a:tcPr>
                </a:tc>
              </a:tr>
              <a:tr h="906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-AR" sz="1800">
                          <a:solidFill>
                            <a:schemeClr val="dk1"/>
                          </a:solidFill>
                        </a:rPr>
                        <a:t>Universo: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Mujeres de 18 años y más residentes en Ciudad Autónoma de Buenos Aires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Mujeres de 18 a 69 años residentes de Argentina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906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Modalidad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-AR">
                          <a:solidFill>
                            <a:schemeClr val="dk1"/>
                          </a:solidFill>
                        </a:rPr>
                        <a:t>Encuesta presencial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-AR">
                          <a:solidFill>
                            <a:schemeClr val="dk1"/>
                          </a:solidFill>
                        </a:rPr>
                        <a:t>Encuesta telefónica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906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Muestra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1003 casos aleatorios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1221 casos aleatorios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906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Instrumento de recolección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Cuestionario estructurado de 107 preguntas cerradas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Instrumento IVAWS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444500" y="223520"/>
            <a:ext cx="3816900" cy="51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Antecedentes</a:t>
            </a:r>
            <a:endParaRPr/>
          </a:p>
        </p:txBody>
      </p:sp>
      <p:graphicFrame>
        <p:nvGraphicFramePr>
          <p:cNvPr id="104" name="Google Shape;104;p15"/>
          <p:cNvGraphicFramePr/>
          <p:nvPr/>
        </p:nvGraphicFramePr>
        <p:xfrm>
          <a:off x="1110988" y="1196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{B51467C3-06E7-4BB9-A8A3-E31CCD39C191}</a:tableStyleId>
              </a:tblPr>
              <a:tblGrid>
                <a:gridCol w="2613800"/>
                <a:gridCol w="2613800"/>
                <a:gridCol w="2613800"/>
              </a:tblGrid>
              <a:tr h="1341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Restultados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>
                          <a:solidFill>
                            <a:schemeClr val="dk1"/>
                          </a:solidFill>
                        </a:rPr>
                        <a:t>Encuesta Las Cifras de la Violencia, Ciudad Autónoma de Buenos Aires (Argentina)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Estudio Nacional sobre Violencias contra las mujeres. Informe basado en la International Violence Against Women Survey (Argentina)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00FF"/>
                    </a:solidFill>
                  </a:tcPr>
                </a:tc>
              </a:tr>
              <a:tr h="1113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>
                          <a:solidFill>
                            <a:schemeClr val="dk1"/>
                          </a:solidFill>
                        </a:rPr>
                        <a:t>Violencia física o sexual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Por parte de una pareja actual o pasada : 26.9%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Alguna vez (desde los 16 años) 41,6%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 Últimos 5 años 21,3%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Durante el último año 7.3%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113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Violencia Sexual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>
                          <a:solidFill>
                            <a:schemeClr val="dk1"/>
                          </a:solidFill>
                        </a:rPr>
                        <a:t>Por parte de una pareja actual o pasada : 15%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>
                          <a:solidFill>
                            <a:schemeClr val="dk1"/>
                          </a:solidFill>
                        </a:rPr>
                        <a:t>Alguna vez (desde los 16 años) n=81 (14,6%)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>
                          <a:solidFill>
                            <a:schemeClr val="dk1"/>
                          </a:solidFill>
                        </a:rPr>
                        <a:t>Últimos 5 años 5% 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>
                          <a:solidFill>
                            <a:schemeClr val="dk1"/>
                          </a:solidFill>
                        </a:rPr>
                        <a:t>Último Año 1.9%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988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800"/>
                        <a:t>Violencia psicológica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Por parte de una pareja actual: 55.8%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/>
                        <a:t>Sólo pareja actual: 23,7%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8477B9318800438E6058B33EF2BB1E" ma:contentTypeVersion="19" ma:contentTypeDescription="Crear nuevo documento." ma:contentTypeScope="" ma:versionID="81377c9cd154b6cca078359f406baa84">
  <xsd:schema xmlns:xsd="http://www.w3.org/2001/XMLSchema" xmlns:xs="http://www.w3.org/2001/XMLSchema" xmlns:p="http://schemas.microsoft.com/office/2006/metadata/properties" xmlns:ns2="43e275e3-8228-4251-95de-18700895d8e8" xmlns:ns3="d5769076-9cbd-45ac-bd9c-848099da6b48" xmlns:ns4="e10f10ed-3fa3-4219-8dfc-bb5abca96aaf" targetNamespace="http://schemas.microsoft.com/office/2006/metadata/properties" ma:root="true" ma:fieldsID="619351fd77170c785e2485de6dc6af72" ns2:_="" ns3:_="" ns4:_="">
    <xsd:import namespace="43e275e3-8228-4251-95de-18700895d8e8"/>
    <xsd:import namespace="d5769076-9cbd-45ac-bd9c-848099da6b48"/>
    <xsd:import namespace="e10f10ed-3fa3-4219-8dfc-bb5abca96aaf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g43c3c82cce940a89f67d0516f411072" minOccurs="0"/>
                <xsd:element ref="ns3:g5d8bab08a734613a13392a6103cdc6c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e275e3-8228-4251-95de-18700895d8e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6f3ba8c1-544a-4f08-9296-dc6458e9056b}" ma:internalName="TaxCatchAll" ma:showField="CatchAllData" ma:web="43e275e3-8228-4251-95de-18700895d8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69076-9cbd-45ac-bd9c-848099da6b48" elementFormDefault="qualified">
    <xsd:import namespace="http://schemas.microsoft.com/office/2006/documentManagement/types"/>
    <xsd:import namespace="http://schemas.microsoft.com/office/infopath/2007/PartnerControls"/>
    <xsd:element name="g43c3c82cce940a89f67d0516f411072" ma:index="10" nillable="true" ma:taxonomy="true" ma:internalName="g43c3c82cce940a89f67d0516f411072" ma:taxonomyFieldName="palabrasclaveempresa" ma:displayName="Palabras clave de FIIAPP" ma:fieldId="{043c3c82-cce9-40a8-9f67-d0516f411072}" ma:taxonomyMulti="true" ma:sspId="0f4afbdf-b431-4932-b70a-70c1915ab58e" ma:termSetId="ef1fcd61-6b57-4f54-bb1f-b9c1166f37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5d8bab08a734613a13392a6103cdc6c" ma:index="12" nillable="true" ma:taxonomy="true" ma:internalName="g5d8bab08a734613a13392a6103cdc6c" ma:taxonomyFieldName="palabrasclavesitio" ma:displayName="Palabras clave de sitio" ma:fieldId="{05d8bab0-8a73-4613-a133-92a6103cdc6c}" ma:taxonomyMulti="true" ma:sspId="0f4afbdf-b431-4932-b70a-70c1915ab58e" ma:termSetId="9543e3d4-bc00-4806-8d2a-8eaffc9c5c5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f10ed-3fa3-4219-8dfc-bb5abca96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5d8bab08a734613a13392a6103cdc6c xmlns="d5769076-9cbd-45ac-bd9c-848099da6b48">
      <Terms xmlns="http://schemas.microsoft.com/office/infopath/2007/PartnerControls"/>
    </g5d8bab08a734613a13392a6103cdc6c>
    <g43c3c82cce940a89f67d0516f411072 xmlns="d5769076-9cbd-45ac-bd9c-848099da6b48">
      <Terms xmlns="http://schemas.microsoft.com/office/infopath/2007/PartnerControls"/>
    </g43c3c82cce940a89f67d0516f411072>
    <TaxCatchAll xmlns="43e275e3-8228-4251-95de-18700895d8e8"/>
  </documentManagement>
</p:properties>
</file>

<file path=customXml/itemProps1.xml><?xml version="1.0" encoding="utf-8"?>
<ds:datastoreItem xmlns:ds="http://schemas.openxmlformats.org/officeDocument/2006/customXml" ds:itemID="{83047AD0-4C83-403D-9EF4-6EB84F46262A}"/>
</file>

<file path=customXml/itemProps2.xml><?xml version="1.0" encoding="utf-8"?>
<ds:datastoreItem xmlns:ds="http://schemas.openxmlformats.org/officeDocument/2006/customXml" ds:itemID="{0232257A-A04E-4B2D-8D8B-0EF304DD3FB6}"/>
</file>

<file path=customXml/itemProps3.xml><?xml version="1.0" encoding="utf-8"?>
<ds:datastoreItem xmlns:ds="http://schemas.openxmlformats.org/officeDocument/2006/customXml" ds:itemID="{E326CF2D-294F-4B6F-B6E5-8DFD0183AE8C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0x010100108477B9318800438E6058B33EF2BB1E</vt:lpwstr>
  </property>
</Properties>
</file>