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7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62" r:id="rId3"/>
    <p:sldId id="258" r:id="rId4"/>
    <p:sldId id="261" r:id="rId5"/>
    <p:sldId id="259" r:id="rId6"/>
    <p:sldId id="260" r:id="rId7"/>
    <p:sldId id="263" r:id="rId8"/>
    <p:sldId id="264" r:id="rId9"/>
  </p:sldIdLst>
  <p:sldSz cx="9144000" cy="6858000" type="screen4x3"/>
  <p:notesSz cx="6858000" cy="914400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3" d="100"/>
          <a:sy n="93" d="100"/>
        </p:scale>
        <p:origin x="1162" y="8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customXml" Target="../customXml/item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customXml" Target="../customXml/item2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ustomXml" Target="../customXml/item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09C1A-76AE-43DF-843D-4E94E0C5A707}" type="datetimeFigureOut">
              <a:rPr lang="es-CL" smtClean="0">
                <a:solidFill>
                  <a:prstClr val="black">
                    <a:tint val="75000"/>
                  </a:prstClr>
                </a:solidFill>
              </a:rPr>
              <a:pPr/>
              <a:t>08-07-2019</a:t>
            </a:fld>
            <a:endParaRPr lang="es-CL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FEC8AF-E565-45C5-92BB-1C23D2EA9467}" type="slidenum">
              <a:rPr lang="es-CL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CL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Rectángulo"/>
          <p:cNvSpPr/>
          <p:nvPr userDrawn="1"/>
        </p:nvSpPr>
        <p:spPr>
          <a:xfrm>
            <a:off x="1619672" y="5169"/>
            <a:ext cx="1224136" cy="6858000"/>
          </a:xfrm>
          <a:prstGeom prst="rect">
            <a:avLst/>
          </a:prstGeom>
          <a:solidFill>
            <a:srgbClr val="E98B01"/>
          </a:solidFill>
          <a:ln>
            <a:noFill/>
          </a:ln>
          <a:effectLst>
            <a:outerShdw blurRad="152400" dist="38100" dir="2700000" sx="102000" sy="102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>
              <a:solidFill>
                <a:prstClr val="white"/>
              </a:solidFill>
            </a:endParaRPr>
          </a:p>
        </p:txBody>
      </p:sp>
      <p:sp>
        <p:nvSpPr>
          <p:cNvPr id="8" name="7 Rectángulo"/>
          <p:cNvSpPr/>
          <p:nvPr userDrawn="1"/>
        </p:nvSpPr>
        <p:spPr>
          <a:xfrm>
            <a:off x="719572" y="1090698"/>
            <a:ext cx="3096344" cy="4752528"/>
          </a:xfrm>
          <a:prstGeom prst="rect">
            <a:avLst/>
          </a:prstGeom>
          <a:solidFill>
            <a:srgbClr val="003399">
              <a:alpha val="72000"/>
            </a:srgbClr>
          </a:solidFill>
          <a:ln>
            <a:noFill/>
          </a:ln>
          <a:effectLst>
            <a:outerShdw blurRad="215900" dist="38100" dir="2700000" sx="102000" sy="102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>
              <a:solidFill>
                <a:prstClr val="white"/>
              </a:solidFill>
            </a:endParaRPr>
          </a:p>
        </p:txBody>
      </p:sp>
      <p:pic>
        <p:nvPicPr>
          <p:cNvPr id="9" name="8 Imagen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79626" y="3033734"/>
            <a:ext cx="1420139" cy="866456"/>
          </a:xfrm>
          <a:prstGeom prst="rect">
            <a:avLst/>
          </a:prstGeom>
          <a:effectLst>
            <a:outerShdw blurRad="50800" dist="38100" dir="2700000" sx="99000" sy="99000" algn="tl" rotWithShape="0">
              <a:prstClr val="black">
                <a:alpha val="40000"/>
              </a:prstClr>
            </a:outerShdw>
          </a:effectLst>
        </p:spPr>
      </p:pic>
      <p:sp>
        <p:nvSpPr>
          <p:cNvPr id="10" name="9 Rectángulo"/>
          <p:cNvSpPr/>
          <p:nvPr userDrawn="1"/>
        </p:nvSpPr>
        <p:spPr>
          <a:xfrm>
            <a:off x="251520" y="3743320"/>
            <a:ext cx="6912768" cy="45719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28854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09C1A-76AE-43DF-843D-4E94E0C5A707}" type="datetimeFigureOut">
              <a:rPr lang="es-CL" smtClean="0">
                <a:solidFill>
                  <a:prstClr val="black">
                    <a:tint val="75000"/>
                  </a:prstClr>
                </a:solidFill>
              </a:rPr>
              <a:pPr/>
              <a:t>08-07-2019</a:t>
            </a:fld>
            <a:endParaRPr lang="es-CL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FEC8AF-E565-45C5-92BB-1C23D2EA9467}" type="slidenum">
              <a:rPr lang="es-CL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CL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423652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09C1A-76AE-43DF-843D-4E94E0C5A707}" type="datetimeFigureOut">
              <a:rPr lang="es-CL" smtClean="0">
                <a:solidFill>
                  <a:prstClr val="black">
                    <a:tint val="75000"/>
                  </a:prstClr>
                </a:solidFill>
              </a:rPr>
              <a:pPr/>
              <a:t>08-07-2019</a:t>
            </a:fld>
            <a:endParaRPr lang="es-CL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FEC8AF-E565-45C5-92BB-1C23D2EA9467}" type="slidenum">
              <a:rPr lang="es-CL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CL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133479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09C1A-76AE-43DF-843D-4E94E0C5A707}" type="datetimeFigureOut">
              <a:rPr lang="es-CL" smtClean="0">
                <a:solidFill>
                  <a:prstClr val="black">
                    <a:tint val="75000"/>
                  </a:prstClr>
                </a:solidFill>
              </a:rPr>
              <a:pPr/>
              <a:t>08-07-2019</a:t>
            </a:fld>
            <a:endParaRPr lang="es-CL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FEC8AF-E565-45C5-92BB-1C23D2EA9467}" type="slidenum">
              <a:rPr lang="es-CL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CL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Rectángulo"/>
          <p:cNvSpPr/>
          <p:nvPr userDrawn="1"/>
        </p:nvSpPr>
        <p:spPr>
          <a:xfrm>
            <a:off x="575556" y="0"/>
            <a:ext cx="396044" cy="6885384"/>
          </a:xfrm>
          <a:prstGeom prst="rect">
            <a:avLst/>
          </a:prstGeom>
          <a:solidFill>
            <a:srgbClr val="E98B01"/>
          </a:solidFill>
          <a:ln>
            <a:noFill/>
          </a:ln>
          <a:effectLst>
            <a:outerShdw blurRad="152400" dist="38100" dir="2700000" sx="102000" sy="102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>
              <a:solidFill>
                <a:prstClr val="white"/>
              </a:solidFill>
            </a:endParaRPr>
          </a:p>
        </p:txBody>
      </p:sp>
      <p:sp>
        <p:nvSpPr>
          <p:cNvPr id="8" name="7 Rectángulo"/>
          <p:cNvSpPr/>
          <p:nvPr userDrawn="1"/>
        </p:nvSpPr>
        <p:spPr>
          <a:xfrm>
            <a:off x="1403649" y="331270"/>
            <a:ext cx="7155430" cy="970150"/>
          </a:xfrm>
          <a:prstGeom prst="rect">
            <a:avLst/>
          </a:prstGeom>
          <a:solidFill>
            <a:srgbClr val="003399">
              <a:alpha val="72000"/>
            </a:srgbClr>
          </a:solidFill>
          <a:ln>
            <a:noFill/>
          </a:ln>
          <a:effectLst>
            <a:outerShdw blurRad="215900" dist="38100" dir="2700000" sx="102000" sy="102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>
              <a:solidFill>
                <a:prstClr val="white"/>
              </a:solidFill>
            </a:endParaRPr>
          </a:p>
        </p:txBody>
      </p:sp>
      <p:pic>
        <p:nvPicPr>
          <p:cNvPr id="9" name="8 Imagen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34397" y="6310500"/>
            <a:ext cx="710070" cy="433228"/>
          </a:xfrm>
          <a:prstGeom prst="rect">
            <a:avLst/>
          </a:prstGeom>
          <a:effectLst>
            <a:outerShdw blurRad="50800" dist="38100" dir="2700000" sx="99000" sy="99000" algn="tl" rotWithShape="0">
              <a:prstClr val="black">
                <a:alpha val="40000"/>
              </a:prstClr>
            </a:outerShdw>
          </a:effectLst>
        </p:spPr>
      </p:pic>
      <p:sp>
        <p:nvSpPr>
          <p:cNvPr id="10" name="9 Rectángulo"/>
          <p:cNvSpPr/>
          <p:nvPr userDrawn="1"/>
        </p:nvSpPr>
        <p:spPr>
          <a:xfrm flipV="1">
            <a:off x="1043608" y="6623640"/>
            <a:ext cx="7118781" cy="45719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>
              <a:solidFill>
                <a:prstClr val="white"/>
              </a:solidFill>
            </a:endParaRPr>
          </a:p>
        </p:txBody>
      </p:sp>
      <p:sp>
        <p:nvSpPr>
          <p:cNvPr id="11" name="10 Rectángulo"/>
          <p:cNvSpPr/>
          <p:nvPr userDrawn="1"/>
        </p:nvSpPr>
        <p:spPr>
          <a:xfrm>
            <a:off x="251521" y="331270"/>
            <a:ext cx="1080119" cy="970150"/>
          </a:xfrm>
          <a:prstGeom prst="rect">
            <a:avLst/>
          </a:prstGeom>
          <a:solidFill>
            <a:srgbClr val="003399">
              <a:alpha val="72000"/>
            </a:srgbClr>
          </a:solidFill>
          <a:ln>
            <a:noFill/>
          </a:ln>
          <a:effectLst>
            <a:outerShdw blurRad="215900" dist="38100" dir="2700000" sx="102000" sy="102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72292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09C1A-76AE-43DF-843D-4E94E0C5A707}" type="datetimeFigureOut">
              <a:rPr lang="es-CL" smtClean="0">
                <a:solidFill>
                  <a:prstClr val="black">
                    <a:tint val="75000"/>
                  </a:prstClr>
                </a:solidFill>
              </a:rPr>
              <a:pPr/>
              <a:t>08-07-2019</a:t>
            </a:fld>
            <a:endParaRPr lang="es-CL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FEC8AF-E565-45C5-92BB-1C23D2EA9467}" type="slidenum">
              <a:rPr lang="es-CL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CL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182198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09C1A-76AE-43DF-843D-4E94E0C5A707}" type="datetimeFigureOut">
              <a:rPr lang="es-CL" smtClean="0">
                <a:solidFill>
                  <a:prstClr val="black">
                    <a:tint val="75000"/>
                  </a:prstClr>
                </a:solidFill>
              </a:rPr>
              <a:pPr/>
              <a:t>08-07-2019</a:t>
            </a:fld>
            <a:endParaRPr lang="es-CL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FEC8AF-E565-45C5-92BB-1C23D2EA9467}" type="slidenum">
              <a:rPr lang="es-CL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CL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267043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09C1A-76AE-43DF-843D-4E94E0C5A707}" type="datetimeFigureOut">
              <a:rPr lang="es-CL" smtClean="0">
                <a:solidFill>
                  <a:prstClr val="black">
                    <a:tint val="75000"/>
                  </a:prstClr>
                </a:solidFill>
              </a:rPr>
              <a:pPr/>
              <a:t>08-07-2019</a:t>
            </a:fld>
            <a:endParaRPr lang="es-CL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FEC8AF-E565-45C5-92BB-1C23D2EA9467}" type="slidenum">
              <a:rPr lang="es-CL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CL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919304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09C1A-76AE-43DF-843D-4E94E0C5A707}" type="datetimeFigureOut">
              <a:rPr lang="es-CL" smtClean="0">
                <a:solidFill>
                  <a:prstClr val="black">
                    <a:tint val="75000"/>
                  </a:prstClr>
                </a:solidFill>
              </a:rPr>
              <a:pPr/>
              <a:t>08-07-2019</a:t>
            </a:fld>
            <a:endParaRPr lang="es-CL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FEC8AF-E565-45C5-92BB-1C23D2EA9467}" type="slidenum">
              <a:rPr lang="es-CL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CL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584227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09C1A-76AE-43DF-843D-4E94E0C5A707}" type="datetimeFigureOut">
              <a:rPr lang="es-CL" smtClean="0">
                <a:solidFill>
                  <a:prstClr val="black">
                    <a:tint val="75000"/>
                  </a:prstClr>
                </a:solidFill>
              </a:rPr>
              <a:pPr/>
              <a:t>08-07-2019</a:t>
            </a:fld>
            <a:endParaRPr lang="es-CL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FEC8AF-E565-45C5-92BB-1C23D2EA9467}" type="slidenum">
              <a:rPr lang="es-CL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CL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658097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09C1A-76AE-43DF-843D-4E94E0C5A707}" type="datetimeFigureOut">
              <a:rPr lang="es-CL" smtClean="0">
                <a:solidFill>
                  <a:prstClr val="black">
                    <a:tint val="75000"/>
                  </a:prstClr>
                </a:solidFill>
              </a:rPr>
              <a:pPr/>
              <a:t>08-07-2019</a:t>
            </a:fld>
            <a:endParaRPr lang="es-CL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FEC8AF-E565-45C5-92BB-1C23D2EA9467}" type="slidenum">
              <a:rPr lang="es-CL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CL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463490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dirty="0"/>
              <a:t>Haga clic en el icono para agregar una imagen</a:t>
            </a:r>
            <a:endParaRPr lang="es-CL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09C1A-76AE-43DF-843D-4E94E0C5A707}" type="datetimeFigureOut">
              <a:rPr lang="es-CL" smtClean="0">
                <a:solidFill>
                  <a:prstClr val="black">
                    <a:tint val="75000"/>
                  </a:prstClr>
                </a:solidFill>
              </a:rPr>
              <a:pPr/>
              <a:t>08-07-2019</a:t>
            </a:fld>
            <a:endParaRPr lang="es-CL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FEC8AF-E565-45C5-92BB-1C23D2EA9467}" type="slidenum">
              <a:rPr lang="es-CL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CL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15068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309C1A-76AE-43DF-843D-4E94E0C5A707}" type="datetimeFigureOut">
              <a:rPr lang="es-CL" smtClean="0">
                <a:solidFill>
                  <a:prstClr val="black">
                    <a:tint val="75000"/>
                  </a:prstClr>
                </a:solidFill>
              </a:rPr>
              <a:pPr/>
              <a:t>08-07-2019</a:t>
            </a:fld>
            <a:endParaRPr lang="es-CL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L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FEC8AF-E565-45C5-92BB-1C23D2EA9467}" type="slidenum">
              <a:rPr lang="es-CL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CL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026974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CuadroTexto"/>
          <p:cNvSpPr txBox="1"/>
          <p:nvPr/>
        </p:nvSpPr>
        <p:spPr>
          <a:xfrm>
            <a:off x="615205" y="2562870"/>
            <a:ext cx="3312368" cy="11541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L" sz="2300" dirty="0">
                <a:solidFill>
                  <a:prstClr val="white"/>
                </a:solidFill>
                <a:latin typeface="Trebuchet MS" panose="020B0603020202020204" pitchFamily="34" charset="0"/>
              </a:rPr>
              <a:t>Perspectiva de género, </a:t>
            </a:r>
          </a:p>
          <a:p>
            <a:pPr algn="ctr"/>
            <a:r>
              <a:rPr lang="es-CL" sz="2300" dirty="0">
                <a:solidFill>
                  <a:prstClr val="white"/>
                </a:solidFill>
                <a:latin typeface="Trebuchet MS" panose="020B0603020202020204" pitchFamily="34" charset="0"/>
              </a:rPr>
              <a:t>violencia e </a:t>
            </a:r>
          </a:p>
          <a:p>
            <a:pPr algn="ctr"/>
            <a:r>
              <a:rPr lang="es-CL" sz="2300" dirty="0">
                <a:solidFill>
                  <a:prstClr val="white"/>
                </a:solidFill>
                <a:latin typeface="Trebuchet MS" panose="020B0603020202020204" pitchFamily="34" charset="0"/>
              </a:rPr>
              <a:t>investigación penal</a:t>
            </a:r>
          </a:p>
        </p:txBody>
      </p:sp>
      <p:sp>
        <p:nvSpPr>
          <p:cNvPr id="4" name="3 CuadroTexto"/>
          <p:cNvSpPr txBox="1"/>
          <p:nvPr/>
        </p:nvSpPr>
        <p:spPr>
          <a:xfrm>
            <a:off x="4296796" y="5013176"/>
            <a:ext cx="4696431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CL" sz="1600" b="1" dirty="0">
                <a:solidFill>
                  <a:srgbClr val="1F497D">
                    <a:lumMod val="75000"/>
                  </a:srgbClr>
                </a:solidFill>
                <a:latin typeface="Trebuchet MS" pitchFamily="34" charset="0"/>
              </a:rPr>
              <a:t>Ivonne Sepúlveda Sánchez</a:t>
            </a:r>
          </a:p>
          <a:p>
            <a:pPr algn="just"/>
            <a:r>
              <a:rPr lang="es-CL" sz="1600" b="1" dirty="0">
                <a:solidFill>
                  <a:srgbClr val="1F497D">
                    <a:lumMod val="75000"/>
                  </a:srgbClr>
                </a:solidFill>
                <a:latin typeface="Trebuchet MS" pitchFamily="34" charset="0"/>
              </a:rPr>
              <a:t>Unidad Especializada en Derechos Humanos, Violencia de Género Y Delitos Sexuales</a:t>
            </a:r>
          </a:p>
          <a:p>
            <a:pPr algn="just"/>
            <a:r>
              <a:rPr lang="es-CL" sz="1600" b="1" dirty="0">
                <a:solidFill>
                  <a:srgbClr val="1F497D">
                    <a:lumMod val="75000"/>
                  </a:srgbClr>
                </a:solidFill>
                <a:latin typeface="Trebuchet MS" pitchFamily="34" charset="0"/>
              </a:rPr>
              <a:t>Fiscalía Nacional</a:t>
            </a:r>
          </a:p>
        </p:txBody>
      </p:sp>
      <p:sp>
        <p:nvSpPr>
          <p:cNvPr id="5" name="4 CuadroTexto"/>
          <p:cNvSpPr txBox="1"/>
          <p:nvPr/>
        </p:nvSpPr>
        <p:spPr>
          <a:xfrm>
            <a:off x="4283968" y="6433811"/>
            <a:ext cx="432048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CL" sz="1400" b="1" dirty="0">
                <a:solidFill>
                  <a:srgbClr val="1F497D">
                    <a:lumMod val="75000"/>
                  </a:srgbClr>
                </a:solidFill>
                <a:latin typeface="Trebuchet MS" pitchFamily="34" charset="0"/>
              </a:rPr>
              <a:t>Cartagena de Indias, 10 de julio de 2019</a:t>
            </a:r>
          </a:p>
        </p:txBody>
      </p:sp>
    </p:spTree>
    <p:extLst>
      <p:ext uri="{BB962C8B-B14F-4D97-AF65-F5344CB8AC3E}">
        <p14:creationId xmlns:p14="http://schemas.microsoft.com/office/powerpoint/2010/main" val="36113091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CB253EF-36C9-4779-9463-3CD078C401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s-CL" sz="3600" dirty="0">
                <a:solidFill>
                  <a:schemeClr val="bg1"/>
                </a:solidFill>
                <a:latin typeface="Trebuchet MS" panose="020B0603020202020204" pitchFamily="34" charset="0"/>
              </a:rPr>
              <a:t>	Ministerio Público</a:t>
            </a:r>
            <a:endParaRPr lang="es-CL" dirty="0">
              <a:solidFill>
                <a:schemeClr val="bg1"/>
              </a:solidFill>
              <a:latin typeface="Trebuchet MS" panose="020B0603020202020204" pitchFamily="34" charset="0"/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55411C6-4E38-4A03-A777-119102D88B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71600" y="1600200"/>
            <a:ext cx="7715200" cy="4525963"/>
          </a:xfrm>
        </p:spPr>
        <p:txBody>
          <a:bodyPr/>
          <a:lstStyle/>
          <a:p>
            <a:pPr marL="457200" lvl="1" indent="0" algn="just">
              <a:buNone/>
            </a:pPr>
            <a:r>
              <a:rPr lang="es-CL" sz="2400" dirty="0">
                <a:latin typeface="Trebuchet MS" panose="020B0603020202020204" pitchFamily="34" charset="0"/>
              </a:rPr>
              <a:t>El Ministerio Público de Chile </a:t>
            </a:r>
            <a:r>
              <a:rPr lang="es-CL" dirty="0"/>
              <a:t> es un órgano autónomo y jerarquizado cuyas funciones son:</a:t>
            </a:r>
          </a:p>
          <a:p>
            <a:pPr lvl="1" algn="just">
              <a:buFontTx/>
              <a:buChar char="-"/>
            </a:pPr>
            <a:r>
              <a:rPr lang="es-CL" dirty="0"/>
              <a:t>Dirigir en forma exclusiva la investigación de hechos constitutivos de delitos, los que determinen la participación punible y los que acrediten la inocencia del imputado</a:t>
            </a:r>
          </a:p>
          <a:p>
            <a:pPr lvl="1" algn="just">
              <a:buFontTx/>
              <a:buChar char="-"/>
            </a:pPr>
            <a:r>
              <a:rPr lang="es-CL" dirty="0"/>
              <a:t>Ejercer la acción penal pública</a:t>
            </a:r>
          </a:p>
          <a:p>
            <a:pPr lvl="1" algn="just">
              <a:buFontTx/>
              <a:buChar char="-"/>
            </a:pPr>
            <a:r>
              <a:rPr lang="es-CL" dirty="0"/>
              <a:t>Adoptar medidas para proteger a las víctimas y a los testigos</a:t>
            </a:r>
          </a:p>
          <a:p>
            <a:pPr lvl="1" algn="just">
              <a:buFontTx/>
              <a:buChar char="-"/>
            </a:pP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40523034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13 CuadroTexto"/>
          <p:cNvSpPr txBox="1"/>
          <p:nvPr/>
        </p:nvSpPr>
        <p:spPr>
          <a:xfrm>
            <a:off x="1408787" y="2714570"/>
            <a:ext cx="1872207" cy="83099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es-ES" sz="1600" b="1" dirty="0">
                <a:solidFill>
                  <a:srgbClr val="0070C0"/>
                </a:solidFill>
                <a:latin typeface="Trebuchet MS" panose="020B0603020202020204" pitchFamily="34" charset="0"/>
              </a:rPr>
              <a:t>Investigar con perspectiva de género</a:t>
            </a:r>
            <a:endParaRPr lang="es-CL" sz="1600" dirty="0">
              <a:solidFill>
                <a:srgbClr val="0070C0"/>
              </a:solidFill>
              <a:latin typeface="Trebuchet MS" panose="020B0603020202020204" pitchFamily="34" charset="0"/>
            </a:endParaRPr>
          </a:p>
        </p:txBody>
      </p:sp>
      <p:grpSp>
        <p:nvGrpSpPr>
          <p:cNvPr id="16" name="15 Grupo"/>
          <p:cNvGrpSpPr/>
          <p:nvPr/>
        </p:nvGrpSpPr>
        <p:grpSpPr>
          <a:xfrm>
            <a:off x="4571464" y="1844824"/>
            <a:ext cx="3363206" cy="318388"/>
            <a:chOff x="3513050" y="1809690"/>
            <a:chExt cx="3363206" cy="318388"/>
          </a:xfrm>
        </p:grpSpPr>
        <p:sp>
          <p:nvSpPr>
            <p:cNvPr id="17" name="16 CuadroTexto"/>
            <p:cNvSpPr txBox="1"/>
            <p:nvPr/>
          </p:nvSpPr>
          <p:spPr>
            <a:xfrm>
              <a:off x="3816700" y="1809690"/>
              <a:ext cx="3059556" cy="292388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</p:spPr>
          <p:txBody>
            <a:bodyPr wrap="square" rtlCol="0">
              <a:spAutoFit/>
            </a:bodyPr>
            <a:lstStyle/>
            <a:p>
              <a:pPr marL="85725" algn="just"/>
              <a:r>
                <a:rPr lang="es-CL" sz="1300" dirty="0">
                  <a:solidFill>
                    <a:srgbClr val="F79646">
                      <a:lumMod val="75000"/>
                    </a:srgbClr>
                  </a:solidFill>
                  <a:latin typeface="Trebuchet MS" panose="020B0603020202020204" pitchFamily="34" charset="0"/>
                </a:rPr>
                <a:t>Entender el concepto de género </a:t>
              </a:r>
              <a:endParaRPr lang="es-ES" sz="1300" dirty="0">
                <a:solidFill>
                  <a:prstClr val="black"/>
                </a:solidFill>
                <a:latin typeface="Trebuchet MS" panose="020B0603020202020204" pitchFamily="34" charset="0"/>
              </a:endParaRPr>
            </a:p>
          </p:txBody>
        </p:sp>
        <p:pic>
          <p:nvPicPr>
            <p:cNvPr id="18" name="15 Imagen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13050" y="1839153"/>
              <a:ext cx="196850" cy="2889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27" name="26 Grupo"/>
          <p:cNvGrpSpPr/>
          <p:nvPr/>
        </p:nvGrpSpPr>
        <p:grpSpPr>
          <a:xfrm>
            <a:off x="4554417" y="2368094"/>
            <a:ext cx="3380253" cy="1250547"/>
            <a:chOff x="3496003" y="2125305"/>
            <a:chExt cx="3380253" cy="1092607"/>
          </a:xfrm>
        </p:grpSpPr>
        <p:sp>
          <p:nvSpPr>
            <p:cNvPr id="28" name="27 CuadroTexto"/>
            <p:cNvSpPr txBox="1"/>
            <p:nvPr/>
          </p:nvSpPr>
          <p:spPr>
            <a:xfrm>
              <a:off x="3794994" y="2125305"/>
              <a:ext cx="3081262" cy="1092607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</p:spPr>
          <p:txBody>
            <a:bodyPr wrap="square" rtlCol="0">
              <a:spAutoFit/>
            </a:bodyPr>
            <a:lstStyle/>
            <a:p>
              <a:pPr marL="85725" algn="just"/>
              <a:r>
                <a:rPr lang="es-CL" sz="1300" dirty="0">
                  <a:solidFill>
                    <a:srgbClr val="F79646">
                      <a:lumMod val="75000"/>
                    </a:srgbClr>
                  </a:solidFill>
                  <a:latin typeface="Trebuchet MS" panose="020B0603020202020204" pitchFamily="34" charset="0"/>
                </a:rPr>
                <a:t>Reconocer la influencia de prejuicios y estereotipos de género, evitando que las decisiones que se tomen se vean influenciadas por patrones socioculturales discriminatorios</a:t>
              </a:r>
              <a:endParaRPr lang="es-ES" sz="1300" dirty="0">
                <a:solidFill>
                  <a:prstClr val="black"/>
                </a:solidFill>
                <a:latin typeface="Trebuchet MS" panose="020B0603020202020204" pitchFamily="34" charset="0"/>
              </a:endParaRPr>
            </a:p>
          </p:txBody>
        </p:sp>
        <p:pic>
          <p:nvPicPr>
            <p:cNvPr id="29" name="15 Imagen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496003" y="2174934"/>
              <a:ext cx="196850" cy="2889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30" name="29 Grupo"/>
          <p:cNvGrpSpPr/>
          <p:nvPr/>
        </p:nvGrpSpPr>
        <p:grpSpPr>
          <a:xfrm>
            <a:off x="4554417" y="5040759"/>
            <a:ext cx="3380253" cy="692497"/>
            <a:chOff x="3496003" y="2125305"/>
            <a:chExt cx="3380253" cy="692497"/>
          </a:xfrm>
        </p:grpSpPr>
        <p:sp>
          <p:nvSpPr>
            <p:cNvPr id="31" name="30 CuadroTexto"/>
            <p:cNvSpPr txBox="1"/>
            <p:nvPr/>
          </p:nvSpPr>
          <p:spPr>
            <a:xfrm>
              <a:off x="3794994" y="2125305"/>
              <a:ext cx="3081262" cy="692497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</p:spPr>
          <p:txBody>
            <a:bodyPr wrap="square" rtlCol="0">
              <a:spAutoFit/>
            </a:bodyPr>
            <a:lstStyle/>
            <a:p>
              <a:pPr marL="85725" algn="just"/>
              <a:r>
                <a:rPr lang="es-CL" sz="1300" dirty="0">
                  <a:solidFill>
                    <a:srgbClr val="F79646">
                      <a:lumMod val="75000"/>
                    </a:srgbClr>
                  </a:solidFill>
                  <a:latin typeface="Trebuchet MS" panose="020B0603020202020204" pitchFamily="34" charset="0"/>
                </a:rPr>
                <a:t>Incorporar en el actuar estándares internacionales sobre derechos humanos y violencia de género</a:t>
              </a:r>
              <a:endParaRPr lang="es-ES" sz="1300" dirty="0">
                <a:solidFill>
                  <a:prstClr val="black"/>
                </a:solidFill>
                <a:latin typeface="Trebuchet MS" panose="020B0603020202020204" pitchFamily="34" charset="0"/>
              </a:endParaRPr>
            </a:p>
          </p:txBody>
        </p:sp>
        <p:pic>
          <p:nvPicPr>
            <p:cNvPr id="32" name="15 Imagen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496003" y="2174934"/>
              <a:ext cx="196850" cy="2889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34" name="33 Grupo"/>
          <p:cNvGrpSpPr/>
          <p:nvPr/>
        </p:nvGrpSpPr>
        <p:grpSpPr>
          <a:xfrm>
            <a:off x="4576123" y="3694093"/>
            <a:ext cx="3380253" cy="492443"/>
            <a:chOff x="3496003" y="2125305"/>
            <a:chExt cx="3380253" cy="492443"/>
          </a:xfrm>
        </p:grpSpPr>
        <p:sp>
          <p:nvSpPr>
            <p:cNvPr id="35" name="34 CuadroTexto"/>
            <p:cNvSpPr txBox="1"/>
            <p:nvPr/>
          </p:nvSpPr>
          <p:spPr>
            <a:xfrm>
              <a:off x="3794994" y="2125305"/>
              <a:ext cx="3081262" cy="492443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</p:spPr>
          <p:txBody>
            <a:bodyPr wrap="square" rtlCol="0">
              <a:spAutoFit/>
            </a:bodyPr>
            <a:lstStyle/>
            <a:p>
              <a:pPr marL="85725" algn="just"/>
              <a:r>
                <a:rPr lang="es-CL" sz="1300" dirty="0">
                  <a:solidFill>
                    <a:srgbClr val="F79646">
                      <a:lumMod val="75000"/>
                    </a:srgbClr>
                  </a:solidFill>
                  <a:latin typeface="Trebuchet MS" panose="020B0603020202020204" pitchFamily="34" charset="0"/>
                </a:rPr>
                <a:t>Revisar el principio de igualdad / no discriminación</a:t>
              </a:r>
              <a:endParaRPr lang="es-ES" sz="1300" dirty="0">
                <a:solidFill>
                  <a:prstClr val="black"/>
                </a:solidFill>
                <a:latin typeface="Trebuchet MS" panose="020B0603020202020204" pitchFamily="34" charset="0"/>
              </a:endParaRPr>
            </a:p>
          </p:txBody>
        </p:sp>
        <p:pic>
          <p:nvPicPr>
            <p:cNvPr id="36" name="15 Imagen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496003" y="2174934"/>
              <a:ext cx="196850" cy="2889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37" name="36 Grupo"/>
          <p:cNvGrpSpPr/>
          <p:nvPr/>
        </p:nvGrpSpPr>
        <p:grpSpPr>
          <a:xfrm>
            <a:off x="4576123" y="4248671"/>
            <a:ext cx="3380253" cy="692497"/>
            <a:chOff x="3496003" y="2125305"/>
            <a:chExt cx="3380253" cy="692497"/>
          </a:xfrm>
        </p:grpSpPr>
        <p:sp>
          <p:nvSpPr>
            <p:cNvPr id="38" name="37 CuadroTexto"/>
            <p:cNvSpPr txBox="1"/>
            <p:nvPr/>
          </p:nvSpPr>
          <p:spPr>
            <a:xfrm>
              <a:off x="3794994" y="2125305"/>
              <a:ext cx="3081262" cy="692497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</p:spPr>
          <p:txBody>
            <a:bodyPr wrap="square" rtlCol="0">
              <a:spAutoFit/>
            </a:bodyPr>
            <a:lstStyle/>
            <a:p>
              <a:pPr marL="85725" algn="just"/>
              <a:r>
                <a:rPr lang="es-CL" sz="1300" dirty="0">
                  <a:solidFill>
                    <a:srgbClr val="F79646">
                      <a:lumMod val="75000"/>
                    </a:srgbClr>
                  </a:solidFill>
                  <a:latin typeface="Trebuchet MS" panose="020B0603020202020204" pitchFamily="34" charset="0"/>
                </a:rPr>
                <a:t>Comprender que las conductas motivadas por el género son violaciones a los derechos humanos</a:t>
              </a:r>
              <a:endParaRPr lang="es-ES" sz="1300" dirty="0">
                <a:solidFill>
                  <a:prstClr val="black"/>
                </a:solidFill>
                <a:latin typeface="Trebuchet MS" panose="020B0603020202020204" pitchFamily="34" charset="0"/>
              </a:endParaRPr>
            </a:p>
          </p:txBody>
        </p:sp>
        <p:pic>
          <p:nvPicPr>
            <p:cNvPr id="39" name="15 Imagen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496003" y="2174934"/>
              <a:ext cx="196850" cy="2889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20" name="19 CuadroTexto"/>
          <p:cNvSpPr txBox="1"/>
          <p:nvPr/>
        </p:nvSpPr>
        <p:spPr>
          <a:xfrm>
            <a:off x="1720252" y="620688"/>
            <a:ext cx="622930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2800" dirty="0">
                <a:solidFill>
                  <a:prstClr val="white"/>
                </a:solidFill>
                <a:latin typeface="Trebuchet MS" panose="020B0603020202020204" pitchFamily="34" charset="0"/>
              </a:rPr>
              <a:t>Investigar con perspectiva de género</a:t>
            </a:r>
            <a:r>
              <a:rPr lang="es-CL" sz="2400" dirty="0">
                <a:solidFill>
                  <a:prstClr val="white"/>
                </a:solidFill>
                <a:latin typeface="Trebuchet MS" panose="020B060302020202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7834433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702B80B-38FA-4AD1-81E7-9BDDC028C9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CL" sz="2800" dirty="0">
                <a:solidFill>
                  <a:schemeClr val="bg1"/>
                </a:solidFill>
                <a:latin typeface="Trebuchet MS" panose="020B0603020202020204" pitchFamily="34" charset="0"/>
              </a:rPr>
              <a:t>Investigar con perspectiva de género</a:t>
            </a:r>
            <a:endParaRPr lang="es-CL" dirty="0">
              <a:solidFill>
                <a:schemeClr val="bg1"/>
              </a:solidFill>
              <a:latin typeface="Trebuchet MS" panose="020B0603020202020204" pitchFamily="34" charset="0"/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B8F03A7-8C93-4344-81AF-54A2781C57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71600" y="1600200"/>
            <a:ext cx="7715200" cy="4525963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s-ES" sz="2400" dirty="0">
                <a:latin typeface="Trebuchet MS" panose="020B0603020202020204" pitchFamily="34" charset="0"/>
              </a:rPr>
              <a:t>Manual para la investigación de casos de violencia física y psíquica por razones de género</a:t>
            </a:r>
          </a:p>
          <a:p>
            <a:pPr marL="0" indent="0" algn="just">
              <a:buNone/>
            </a:pPr>
            <a:r>
              <a:rPr lang="es-ES" sz="2400" dirty="0">
                <a:latin typeface="Trebuchet MS" panose="020B0603020202020204" pitchFamily="34" charset="0"/>
              </a:rPr>
              <a:t>Dos partes:</a:t>
            </a:r>
          </a:p>
          <a:p>
            <a:pPr algn="just">
              <a:buFontTx/>
              <a:buChar char="-"/>
            </a:pPr>
            <a:r>
              <a:rPr lang="es-ES" sz="2400" dirty="0">
                <a:latin typeface="Trebuchet MS" panose="020B0603020202020204" pitchFamily="34" charset="0"/>
              </a:rPr>
              <a:t>una guía teórica y conceptual sobre la violencia de género y otros aspectos importantes para la investigación</a:t>
            </a:r>
          </a:p>
          <a:p>
            <a:pPr algn="just">
              <a:buFontTx/>
              <a:buChar char="-"/>
            </a:pPr>
            <a:r>
              <a:rPr lang="es-ES" sz="2400" dirty="0">
                <a:latin typeface="Trebuchet MS" panose="020B0603020202020204" pitchFamily="34" charset="0"/>
              </a:rPr>
              <a:t>una operativa: diligencias investigativas y pautas de actuación</a:t>
            </a:r>
            <a:endParaRPr lang="es-CL" sz="2400" dirty="0">
              <a:latin typeface="Trebuchet MS" panose="020B0603020202020204" pitchFamily="34" charset="0"/>
            </a:endParaRPr>
          </a:p>
          <a:p>
            <a:pPr marL="0" indent="0" algn="just">
              <a:buNone/>
            </a:pPr>
            <a:endParaRPr lang="es-CL" sz="2400" dirty="0">
              <a:latin typeface="Trebuchet MS" panose="020B06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621441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s-CL" sz="3600" dirty="0">
                <a:solidFill>
                  <a:schemeClr val="bg1"/>
                </a:solidFill>
                <a:latin typeface="Trebuchet MS" panose="020B0603020202020204" pitchFamily="34" charset="0"/>
              </a:rPr>
              <a:t>	Manual</a:t>
            </a:r>
            <a:endParaRPr lang="es-CL" dirty="0">
              <a:solidFill>
                <a:schemeClr val="bg1"/>
              </a:solidFill>
              <a:latin typeface="Trebuchet MS" panose="020B0603020202020204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043608" y="1600200"/>
            <a:ext cx="7643192" cy="4525963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s-CL" sz="2400" dirty="0">
                <a:latin typeface="Trebuchet MS" panose="020B0603020202020204" pitchFamily="34" charset="0"/>
              </a:rPr>
              <a:t>Objetivo general</a:t>
            </a:r>
          </a:p>
          <a:p>
            <a:pPr marL="0" indent="0" algn="just">
              <a:buNone/>
            </a:pPr>
            <a:endParaRPr lang="es-CL" sz="2400" dirty="0">
              <a:latin typeface="Trebuchet MS" panose="020B0603020202020204" pitchFamily="34" charset="0"/>
            </a:endParaRPr>
          </a:p>
          <a:p>
            <a:pPr marL="0" indent="0" algn="just">
              <a:buNone/>
            </a:pPr>
            <a:r>
              <a:rPr lang="es-CL" sz="2400" dirty="0">
                <a:latin typeface="Trebuchet MS" panose="020B0603020202020204" pitchFamily="34" charset="0"/>
              </a:rPr>
              <a:t>Ser una guía teórica y normativa, así como una herramienta metodológica estandarizada que establezca directrices de actuación para los y las fiscales, a fin de investigar y ejercer la acción penal con perspectiva de género y conforme al principio de la debida diligencias reforzada en los delitos de violencia de género.</a:t>
            </a:r>
          </a:p>
          <a:p>
            <a:pPr marL="0" indent="0" algn="just">
              <a:buNone/>
            </a:pPr>
            <a:endParaRPr lang="es-CL" sz="2400" dirty="0">
              <a:latin typeface="Trebuchet MS" panose="020B0603020202020204" pitchFamily="34" charset="0"/>
            </a:endParaRPr>
          </a:p>
          <a:p>
            <a:pPr marL="0" indent="0" algn="just">
              <a:buNone/>
            </a:pPr>
            <a:endParaRPr lang="es-CL" sz="2400" dirty="0">
              <a:latin typeface="Trebuchet MS" panose="020B06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580118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s-CL" dirty="0">
                <a:solidFill>
                  <a:schemeClr val="bg1"/>
                </a:solidFill>
                <a:latin typeface="Trebuchet MS" panose="020B0603020202020204" pitchFamily="34" charset="0"/>
              </a:rPr>
              <a:t>	</a:t>
            </a:r>
            <a:r>
              <a:rPr lang="es-CL" sz="3600" dirty="0">
                <a:solidFill>
                  <a:schemeClr val="bg1"/>
                </a:solidFill>
                <a:latin typeface="Trebuchet MS" panose="020B0603020202020204" pitchFamily="34" charset="0"/>
              </a:rPr>
              <a:t>Manual</a:t>
            </a:r>
            <a:endParaRPr lang="es-CL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043608" y="1600200"/>
            <a:ext cx="7643192" cy="4525963"/>
          </a:xfrm>
        </p:spPr>
        <p:txBody>
          <a:bodyPr/>
          <a:lstStyle/>
          <a:p>
            <a:pPr marL="0" indent="0" algn="just">
              <a:buNone/>
            </a:pPr>
            <a:r>
              <a:rPr lang="es-CL" sz="2400" dirty="0">
                <a:latin typeface="Trebuchet MS" panose="020B0603020202020204" pitchFamily="34" charset="0"/>
              </a:rPr>
              <a:t>Parte I G</a:t>
            </a:r>
            <a:r>
              <a:rPr lang="es-ES" sz="2400" dirty="0" err="1">
                <a:latin typeface="Trebuchet MS" panose="020B0603020202020204" pitchFamily="34" charset="0"/>
              </a:rPr>
              <a:t>uía</a:t>
            </a:r>
            <a:r>
              <a:rPr lang="es-ES" sz="2400" dirty="0">
                <a:latin typeface="Trebuchet MS" panose="020B0603020202020204" pitchFamily="34" charset="0"/>
              </a:rPr>
              <a:t> teórica y conceptual sobre la violencia de género y otros aspectos importantes para la investigación</a:t>
            </a:r>
          </a:p>
          <a:p>
            <a:pPr marL="0" indent="0" algn="just">
              <a:buNone/>
            </a:pPr>
            <a:r>
              <a:rPr lang="es-ES" sz="2400" dirty="0">
                <a:latin typeface="Trebuchet MS" panose="020B0603020202020204" pitchFamily="34" charset="0"/>
              </a:rPr>
              <a:t>1.-Marco teórico</a:t>
            </a:r>
          </a:p>
          <a:p>
            <a:pPr marL="0" indent="0" algn="just">
              <a:buNone/>
            </a:pPr>
            <a:r>
              <a:rPr lang="es-ES" sz="2400" dirty="0">
                <a:latin typeface="Trebuchet MS" panose="020B0603020202020204" pitchFamily="34" charset="0"/>
              </a:rPr>
              <a:t>-Aspectos básicos de la teoría de género</a:t>
            </a:r>
          </a:p>
          <a:p>
            <a:pPr marL="0" indent="0" algn="just">
              <a:buNone/>
            </a:pPr>
            <a:r>
              <a:rPr lang="es-ES" sz="2400" dirty="0">
                <a:latin typeface="Trebuchet MS" panose="020B0603020202020204" pitchFamily="34" charset="0"/>
              </a:rPr>
              <a:t>-La violencia de género contra las mujeres</a:t>
            </a:r>
          </a:p>
          <a:p>
            <a:pPr marL="0" indent="0" algn="just">
              <a:buNone/>
            </a:pPr>
            <a:r>
              <a:rPr lang="es-ES" sz="2400" dirty="0">
                <a:latin typeface="Trebuchet MS" panose="020B0603020202020204" pitchFamily="34" charset="0"/>
              </a:rPr>
              <a:t>-La violencia de género contra las personas LGBTI</a:t>
            </a:r>
          </a:p>
          <a:p>
            <a:pPr marL="0" indent="0" algn="just">
              <a:buNone/>
            </a:pPr>
            <a:r>
              <a:rPr lang="es-ES" sz="2400" dirty="0">
                <a:latin typeface="Trebuchet MS" panose="020B0603020202020204" pitchFamily="34" charset="0"/>
              </a:rPr>
              <a:t>2.- Marco normativo</a:t>
            </a:r>
          </a:p>
          <a:p>
            <a:pPr marL="0" indent="0" algn="just">
              <a:buNone/>
            </a:pPr>
            <a:r>
              <a:rPr lang="es-ES" sz="2400" dirty="0">
                <a:latin typeface="Trebuchet MS" panose="020B0603020202020204" pitchFamily="34" charset="0"/>
              </a:rPr>
              <a:t>-Internacional</a:t>
            </a:r>
          </a:p>
          <a:p>
            <a:pPr marL="0" indent="0" algn="just">
              <a:buNone/>
            </a:pPr>
            <a:r>
              <a:rPr lang="es-ES" sz="2400" dirty="0">
                <a:latin typeface="Trebuchet MS" panose="020B0603020202020204" pitchFamily="34" charset="0"/>
              </a:rPr>
              <a:t>-Nacional</a:t>
            </a:r>
          </a:p>
          <a:p>
            <a:pPr marL="0" indent="0">
              <a:buNone/>
            </a:pP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32217994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1F8FF4A-4A14-4028-BF48-A1B2E1C778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s-CL" dirty="0">
                <a:solidFill>
                  <a:schemeClr val="bg1"/>
                </a:solidFill>
                <a:latin typeface="Trebuchet MS" panose="020B0603020202020204" pitchFamily="34" charset="0"/>
              </a:rPr>
              <a:t>	</a:t>
            </a:r>
            <a:r>
              <a:rPr lang="es-CL" sz="3600" dirty="0">
                <a:solidFill>
                  <a:schemeClr val="bg1"/>
                </a:solidFill>
                <a:latin typeface="Trebuchet MS" panose="020B0603020202020204" pitchFamily="34" charset="0"/>
              </a:rPr>
              <a:t>Manual</a:t>
            </a:r>
            <a:endParaRPr lang="es-CL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55FCF55-E0EE-4D79-8FFA-1A0EB91D94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71600" y="1600200"/>
            <a:ext cx="7715200" cy="4525963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s-CL" sz="2400" dirty="0">
                <a:latin typeface="Trebuchet MS" panose="020B0603020202020204" pitchFamily="34" charset="0"/>
              </a:rPr>
              <a:t>3.- Principios y estándares internacionales</a:t>
            </a:r>
          </a:p>
          <a:p>
            <a:pPr algn="just">
              <a:buFontTx/>
              <a:buChar char="-"/>
            </a:pPr>
            <a:r>
              <a:rPr lang="es-CL" sz="2400" dirty="0">
                <a:latin typeface="Trebuchet MS" panose="020B0603020202020204" pitchFamily="34" charset="0"/>
              </a:rPr>
              <a:t>Igualdad y no discriminación</a:t>
            </a:r>
          </a:p>
          <a:p>
            <a:pPr algn="just">
              <a:buFontTx/>
              <a:buChar char="-"/>
            </a:pPr>
            <a:r>
              <a:rPr lang="es-CL" sz="2400" dirty="0">
                <a:latin typeface="Trebuchet MS" panose="020B0603020202020204" pitchFamily="34" charset="0"/>
              </a:rPr>
              <a:t>Debida diligencia reforzada</a:t>
            </a:r>
          </a:p>
          <a:p>
            <a:pPr algn="just">
              <a:buFontTx/>
              <a:buChar char="-"/>
            </a:pPr>
            <a:r>
              <a:rPr lang="es-CL" sz="2400" dirty="0">
                <a:latin typeface="Trebuchet MS" panose="020B0603020202020204" pitchFamily="34" charset="0"/>
              </a:rPr>
              <a:t>Perspectiva de género</a:t>
            </a:r>
          </a:p>
          <a:p>
            <a:pPr marL="0" indent="0" algn="just">
              <a:buNone/>
            </a:pPr>
            <a:r>
              <a:rPr lang="es-CL" sz="2400" dirty="0">
                <a:latin typeface="Trebuchet MS" panose="020B0603020202020204" pitchFamily="34" charset="0"/>
              </a:rPr>
              <a:t>4.- Derechos de la víctima de violencia de género</a:t>
            </a:r>
          </a:p>
          <a:p>
            <a:pPr algn="just">
              <a:buFontTx/>
              <a:buChar char="-"/>
            </a:pPr>
            <a:r>
              <a:rPr lang="es-CL" sz="2400" dirty="0">
                <a:latin typeface="Trebuchet MS" panose="020B0603020202020204" pitchFamily="34" charset="0"/>
              </a:rPr>
              <a:t>Información, participación y acompañamiento</a:t>
            </a:r>
          </a:p>
          <a:p>
            <a:pPr algn="just">
              <a:buFontTx/>
              <a:buChar char="-"/>
            </a:pPr>
            <a:r>
              <a:rPr lang="es-CL" sz="2400" dirty="0">
                <a:latin typeface="Trebuchet MS" panose="020B0603020202020204" pitchFamily="34" charset="0"/>
              </a:rPr>
              <a:t>Atención de víctimas</a:t>
            </a:r>
          </a:p>
          <a:p>
            <a:pPr marL="0" indent="0" algn="just">
              <a:buNone/>
            </a:pPr>
            <a:r>
              <a:rPr lang="es-CL" sz="2400" dirty="0">
                <a:latin typeface="Trebuchet MS" panose="020B0603020202020204" pitchFamily="34" charset="0"/>
              </a:rPr>
              <a:t>5.- Desistimiento y retractación</a:t>
            </a:r>
          </a:p>
        </p:txBody>
      </p:sp>
    </p:spTree>
    <p:extLst>
      <p:ext uri="{BB962C8B-B14F-4D97-AF65-F5344CB8AC3E}">
        <p14:creationId xmlns:p14="http://schemas.microsoft.com/office/powerpoint/2010/main" val="295155457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1097AEF-1459-40B2-922A-5A067861EB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s-CL" sz="3600" dirty="0">
                <a:solidFill>
                  <a:schemeClr val="bg1"/>
                </a:solidFill>
                <a:latin typeface="Trebuchet MS" panose="020B0603020202020204" pitchFamily="34" charset="0"/>
              </a:rPr>
              <a:t>	Manual</a:t>
            </a:r>
            <a:endParaRPr lang="es-CL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A3014F4-66C4-46D1-B648-4850044CC4D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71600" y="1600200"/>
            <a:ext cx="7715200" cy="452596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s-CL" sz="2400" dirty="0"/>
              <a:t>Parte II Pautas o criterios de actuación</a:t>
            </a:r>
          </a:p>
          <a:p>
            <a:pPr marL="0" indent="0">
              <a:buNone/>
            </a:pPr>
            <a:r>
              <a:rPr lang="es-CL" sz="2400" dirty="0"/>
              <a:t>1.- Denuncia</a:t>
            </a:r>
          </a:p>
          <a:p>
            <a:pPr marL="0" indent="0">
              <a:buNone/>
            </a:pPr>
            <a:r>
              <a:rPr lang="es-CL" sz="2400" dirty="0"/>
              <a:t>2.- Flagrancia</a:t>
            </a:r>
          </a:p>
          <a:p>
            <a:pPr marL="0" indent="0">
              <a:buNone/>
            </a:pPr>
            <a:r>
              <a:rPr lang="es-CL" sz="2400" dirty="0"/>
              <a:t>3.- Protección de la víctima</a:t>
            </a:r>
          </a:p>
          <a:p>
            <a:pPr marL="0" indent="0">
              <a:buNone/>
            </a:pPr>
            <a:r>
              <a:rPr lang="es-CL" sz="2400" dirty="0"/>
              <a:t>4.- Investigación</a:t>
            </a:r>
          </a:p>
          <a:p>
            <a:pPr>
              <a:buFontTx/>
              <a:buChar char="-"/>
            </a:pPr>
            <a:r>
              <a:rPr lang="es-CL" sz="2400" dirty="0"/>
              <a:t>Evidencias</a:t>
            </a:r>
          </a:p>
          <a:p>
            <a:pPr>
              <a:buFontTx/>
              <a:buChar char="-"/>
            </a:pPr>
            <a:r>
              <a:rPr lang="es-CL" sz="2400" dirty="0"/>
              <a:t>Sitio del suceso</a:t>
            </a:r>
          </a:p>
          <a:p>
            <a:pPr>
              <a:buFontTx/>
              <a:buChar char="-"/>
            </a:pPr>
            <a:r>
              <a:rPr lang="es-CL" sz="2400" dirty="0"/>
              <a:t>Actuaciones relativas a la víctima</a:t>
            </a:r>
          </a:p>
          <a:p>
            <a:pPr>
              <a:buFontTx/>
              <a:buChar char="-"/>
            </a:pPr>
            <a:r>
              <a:rPr lang="es-CL" sz="2400" dirty="0"/>
              <a:t>Actuaciones relativas a testigos</a:t>
            </a:r>
          </a:p>
          <a:p>
            <a:pPr>
              <a:buFontTx/>
              <a:buChar char="-"/>
            </a:pPr>
            <a:r>
              <a:rPr lang="es-CL" sz="2400" dirty="0"/>
              <a:t>Actuaciones relativas al imputado</a:t>
            </a:r>
          </a:p>
          <a:p>
            <a:pPr>
              <a:buFontTx/>
              <a:buChar char="-"/>
            </a:pPr>
            <a:r>
              <a:rPr lang="es-CL" sz="2400" dirty="0"/>
              <a:t>Otras actuaciones</a:t>
            </a:r>
          </a:p>
          <a:p>
            <a:pPr marL="0" indent="0">
              <a:buNone/>
            </a:pPr>
            <a:endParaRPr lang="es-CL" sz="2400" dirty="0"/>
          </a:p>
          <a:p>
            <a:pPr marL="0" indent="0">
              <a:buNone/>
            </a:pPr>
            <a:r>
              <a:rPr lang="es-CL" sz="2400" dirty="0"/>
              <a:t>5.- Conclusión de la investigación</a:t>
            </a:r>
          </a:p>
        </p:txBody>
      </p:sp>
    </p:spTree>
    <p:extLst>
      <p:ext uri="{BB962C8B-B14F-4D97-AF65-F5344CB8AC3E}">
        <p14:creationId xmlns:p14="http://schemas.microsoft.com/office/powerpoint/2010/main" val="90209954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Fiscali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108477B9318800438E6058B33EF2BB1E" ma:contentTypeVersion="19" ma:contentTypeDescription="Crear nuevo documento." ma:contentTypeScope="" ma:versionID="81377c9cd154b6cca078359f406baa84">
  <xsd:schema xmlns:xsd="http://www.w3.org/2001/XMLSchema" xmlns:xs="http://www.w3.org/2001/XMLSchema" xmlns:p="http://schemas.microsoft.com/office/2006/metadata/properties" xmlns:ns2="43e275e3-8228-4251-95de-18700895d8e8" xmlns:ns3="d5769076-9cbd-45ac-bd9c-848099da6b48" xmlns:ns4="e10f10ed-3fa3-4219-8dfc-bb5abca96aaf" targetNamespace="http://schemas.microsoft.com/office/2006/metadata/properties" ma:root="true" ma:fieldsID="619351fd77170c785e2485de6dc6af72" ns2:_="" ns3:_="" ns4:_="">
    <xsd:import namespace="43e275e3-8228-4251-95de-18700895d8e8"/>
    <xsd:import namespace="d5769076-9cbd-45ac-bd9c-848099da6b48"/>
    <xsd:import namespace="e10f10ed-3fa3-4219-8dfc-bb5abca96aaf"/>
    <xsd:element name="properties">
      <xsd:complexType>
        <xsd:sequence>
          <xsd:element name="documentManagement">
            <xsd:complexType>
              <xsd:all>
                <xsd:element ref="ns2:TaxCatchAll" minOccurs="0"/>
                <xsd:element ref="ns3:g43c3c82cce940a89f67d0516f411072" minOccurs="0"/>
                <xsd:element ref="ns3:g5d8bab08a734613a13392a6103cdc6c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DateTaken" minOccurs="0"/>
                <xsd:element ref="ns4:SharedWithUsers" minOccurs="0"/>
                <xsd:element ref="ns4:SharedWithDetails" minOccurs="0"/>
                <xsd:element ref="ns3:MediaServiceLocation" minOccurs="0"/>
                <xsd:element ref="ns3:MediaServiceGenerationTime" minOccurs="0"/>
                <xsd:element ref="ns3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3e275e3-8228-4251-95de-18700895d8e8" elementFormDefault="qualified">
    <xsd:import namespace="http://schemas.microsoft.com/office/2006/documentManagement/types"/>
    <xsd:import namespace="http://schemas.microsoft.com/office/infopath/2007/PartnerControls"/>
    <xsd:element name="TaxCatchAll" ma:index="8" nillable="true" ma:displayName="Taxonomy Catch All Column" ma:hidden="true" ma:list="{6f3ba8c1-544a-4f08-9296-dc6458e9056b}" ma:internalName="TaxCatchAll" ma:showField="CatchAllData" ma:web="43e275e3-8228-4251-95de-18700895d8e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5769076-9cbd-45ac-bd9c-848099da6b48" elementFormDefault="qualified">
    <xsd:import namespace="http://schemas.microsoft.com/office/2006/documentManagement/types"/>
    <xsd:import namespace="http://schemas.microsoft.com/office/infopath/2007/PartnerControls"/>
    <xsd:element name="g43c3c82cce940a89f67d0516f411072" ma:index="10" nillable="true" ma:taxonomy="true" ma:internalName="g43c3c82cce940a89f67d0516f411072" ma:taxonomyFieldName="palabrasclaveempresa" ma:displayName="Palabras clave de FIIAPP" ma:fieldId="{043c3c82-cce9-40a8-9f67-d0516f411072}" ma:taxonomyMulti="true" ma:sspId="0f4afbdf-b431-4932-b70a-70c1915ab58e" ma:termSetId="ef1fcd61-6b57-4f54-bb1f-b9c1166f371e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g5d8bab08a734613a13392a6103cdc6c" ma:index="12" nillable="true" ma:taxonomy="true" ma:internalName="g5d8bab08a734613a13392a6103cdc6c" ma:taxonomyFieldName="palabrasclavesitio" ma:displayName="Palabras clave de sitio" ma:fieldId="{05d8bab0-8a73-4613-a133-92a6103cdc6c}" ma:taxonomyMulti="true" ma:sspId="0f4afbdf-b431-4932-b70a-70c1915ab58e" ma:termSetId="9543e3d4-bc00-4806-8d2a-8eaffc9c5c55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MediaServiceMetadata" ma:index="13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4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7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MediaServiceGenerationTime" ma:index="2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2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10f10ed-3fa3-4219-8dfc-bb5abca96aaf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Compartido con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Detalles de uso compartido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ni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g5d8bab08a734613a13392a6103cdc6c xmlns="d5769076-9cbd-45ac-bd9c-848099da6b48">
      <Terms xmlns="http://schemas.microsoft.com/office/infopath/2007/PartnerControls"/>
    </g5d8bab08a734613a13392a6103cdc6c>
    <g43c3c82cce940a89f67d0516f411072 xmlns="d5769076-9cbd-45ac-bd9c-848099da6b48">
      <Terms xmlns="http://schemas.microsoft.com/office/infopath/2007/PartnerControls"/>
    </g43c3c82cce940a89f67d0516f411072>
    <TaxCatchAll xmlns="43e275e3-8228-4251-95de-18700895d8e8"/>
  </documentManagement>
</p:properties>
</file>

<file path=customXml/itemProps1.xml><?xml version="1.0" encoding="utf-8"?>
<ds:datastoreItem xmlns:ds="http://schemas.openxmlformats.org/officeDocument/2006/customXml" ds:itemID="{0D4ECDA5-E350-4C4E-BE52-4201DE293B93}"/>
</file>

<file path=customXml/itemProps2.xml><?xml version="1.0" encoding="utf-8"?>
<ds:datastoreItem xmlns:ds="http://schemas.openxmlformats.org/officeDocument/2006/customXml" ds:itemID="{5CFF9D12-0F35-42E8-BE7B-3005183AB7A6}"/>
</file>

<file path=customXml/itemProps3.xml><?xml version="1.0" encoding="utf-8"?>
<ds:datastoreItem xmlns:ds="http://schemas.openxmlformats.org/officeDocument/2006/customXml" ds:itemID="{88857AE5-DBE4-4BE4-A09A-1CBC899F526E}"/>
</file>

<file path=docProps/app.xml><?xml version="1.0" encoding="utf-8"?>
<Properties xmlns="http://schemas.openxmlformats.org/officeDocument/2006/extended-properties" xmlns:vt="http://schemas.openxmlformats.org/officeDocument/2006/docPropsVTypes">
  <TotalTime>1558</TotalTime>
  <Words>412</Words>
  <Application>Microsoft Office PowerPoint</Application>
  <PresentationFormat>Presentación en pantalla (4:3)</PresentationFormat>
  <Paragraphs>60</Paragraphs>
  <Slides>8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12" baseType="lpstr">
      <vt:lpstr>Arial</vt:lpstr>
      <vt:lpstr>Calibri</vt:lpstr>
      <vt:lpstr>Trebuchet MS</vt:lpstr>
      <vt:lpstr>Tema Fiscalia</vt:lpstr>
      <vt:lpstr>Presentación de PowerPoint</vt:lpstr>
      <vt:lpstr> Ministerio Público</vt:lpstr>
      <vt:lpstr>Presentación de PowerPoint</vt:lpstr>
      <vt:lpstr>Investigar con perspectiva de género</vt:lpstr>
      <vt:lpstr> Manual</vt:lpstr>
      <vt:lpstr> Manual</vt:lpstr>
      <vt:lpstr> Manual</vt:lpstr>
      <vt:lpstr> Manual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Ivonne Sepulveda Sanchez</dc:creator>
  <cp:lastModifiedBy>hp</cp:lastModifiedBy>
  <cp:revision>18</cp:revision>
  <dcterms:created xsi:type="dcterms:W3CDTF">2019-07-05T21:05:44Z</dcterms:created>
  <dcterms:modified xsi:type="dcterms:W3CDTF">2019-07-10T04:11:14Z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0x010100108477B9318800438E6058B33EF2BB1E</vt:lpwstr>
  </property>
</Properties>
</file>