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diagrams/data2.xml" ContentType="application/vnd.openxmlformats-officedocument.drawingml.diagramData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diagrams/data3.xml" ContentType="application/vnd.openxmlformats-officedocument.drawingml.diagramData+xml"/>
  <Override PartName="/ppt/diagrams/data1.xml" ContentType="application/vnd.openxmlformats-officedocument.drawingml.diagramData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layout3.xml" ContentType="application/vnd.openxmlformats-officedocument.drawingml.diagramLayout+xml"/>
  <Override PartName="/ppt/diagrams/drawing3.xml" ContentType="application/vnd.ms-office.drawingml.diagramDrawing+xml"/>
  <Override PartName="/ppt/diagrams/quickStyle3.xml" ContentType="application/vnd.openxmlformats-officedocument.drawingml.diagramStyle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colors3.xml" ContentType="application/vnd.openxmlformats-officedocument.drawingml.diagramCol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4" r:id="rId1"/>
  </p:sldMasterIdLst>
  <p:notesMasterIdLst>
    <p:notesMasterId r:id="rId23"/>
  </p:notesMasterIdLst>
  <p:sldIdLst>
    <p:sldId id="272" r:id="rId2"/>
    <p:sldId id="1137" r:id="rId3"/>
    <p:sldId id="1136" r:id="rId4"/>
    <p:sldId id="1125" r:id="rId5"/>
    <p:sldId id="1126" r:id="rId6"/>
    <p:sldId id="1128" r:id="rId7"/>
    <p:sldId id="1129" r:id="rId8"/>
    <p:sldId id="1130" r:id="rId9"/>
    <p:sldId id="1131" r:id="rId10"/>
    <p:sldId id="1133" r:id="rId11"/>
    <p:sldId id="1134" r:id="rId12"/>
    <p:sldId id="286" r:id="rId13"/>
    <p:sldId id="287" r:id="rId14"/>
    <p:sldId id="288" r:id="rId15"/>
    <p:sldId id="289" r:id="rId16"/>
    <p:sldId id="290" r:id="rId17"/>
    <p:sldId id="291" r:id="rId18"/>
    <p:sldId id="292" r:id="rId19"/>
    <p:sldId id="293" r:id="rId20"/>
    <p:sldId id="295" r:id="rId21"/>
    <p:sldId id="303" r:id="rId22"/>
  </p:sldIdLst>
  <p:sldSz cx="9144000" cy="6858000" type="screen4x3"/>
  <p:notesSz cx="6858000" cy="9144000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FF"/>
    <a:srgbClr val="CC9900"/>
    <a:srgbClr val="CCCC00"/>
    <a:srgbClr val="906B00"/>
    <a:srgbClr val="33CCFF"/>
    <a:srgbClr val="00CCFF"/>
    <a:srgbClr val="FFCCFF"/>
    <a:srgbClr val="FF66FF"/>
    <a:srgbClr val="CC99FF"/>
    <a:srgbClr val="99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5" autoAdjust="0"/>
    <p:restoredTop sz="88351" autoAdjust="0"/>
  </p:normalViewPr>
  <p:slideViewPr>
    <p:cSldViewPr>
      <p:cViewPr varScale="1">
        <p:scale>
          <a:sx n="68" d="100"/>
          <a:sy n="68" d="100"/>
        </p:scale>
        <p:origin x="648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382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Relationship Id="rId30" Type="http://schemas.openxmlformats.org/officeDocument/2006/relationships/customXml" Target="../customXml/item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1627B0-C469-45D5-9370-F3969D3FFCF7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GT"/>
        </a:p>
      </dgm:t>
    </dgm:pt>
    <dgm:pt modelId="{C9FEEA10-8373-4E2A-B34A-9EA402717832}">
      <dgm:prSet phldrT="[Texto]" custT="1"/>
      <dgm:spPr/>
      <dgm:t>
        <a:bodyPr/>
        <a:lstStyle/>
        <a:p>
          <a:r>
            <a:rPr lang="es-ES_tradnl" sz="2400" b="1" dirty="0"/>
            <a:t>Reconoce la desigualdad</a:t>
          </a:r>
          <a:r>
            <a:rPr lang="es-ES_tradnl" sz="2000" b="1" dirty="0"/>
            <a:t>, </a:t>
          </a:r>
          <a:r>
            <a:rPr lang="es-ES_tradnl" sz="2000" dirty="0"/>
            <a:t>se plantea actividades y acciones que permitan satisfacer las necesidades prácticas y estratégicas de las mujeres. </a:t>
          </a:r>
          <a:endParaRPr lang="es-GT" sz="2000" dirty="0"/>
        </a:p>
      </dgm:t>
    </dgm:pt>
    <dgm:pt modelId="{C76B644F-BA5C-4836-8D1B-4F2536F5BC42}" type="parTrans" cxnId="{E40B97B0-F9F4-4DF2-B040-91A45ADCC7B1}">
      <dgm:prSet/>
      <dgm:spPr/>
      <dgm:t>
        <a:bodyPr/>
        <a:lstStyle/>
        <a:p>
          <a:endParaRPr lang="es-GT" sz="2000"/>
        </a:p>
      </dgm:t>
    </dgm:pt>
    <dgm:pt modelId="{3ADFC831-935D-47C2-BFF2-AF049014CB9C}" type="sibTrans" cxnId="{E40B97B0-F9F4-4DF2-B040-91A45ADCC7B1}">
      <dgm:prSet/>
      <dgm:spPr/>
      <dgm:t>
        <a:bodyPr/>
        <a:lstStyle/>
        <a:p>
          <a:endParaRPr lang="es-GT" sz="2000"/>
        </a:p>
      </dgm:t>
    </dgm:pt>
    <dgm:pt modelId="{73B93CBA-D542-4184-B4D7-951117840363}">
      <dgm:prSet custT="1"/>
      <dgm:spPr/>
      <dgm:t>
        <a:bodyPr/>
        <a:lstStyle/>
        <a:p>
          <a:r>
            <a:rPr lang="es-ES_tradnl" sz="2400" b="1" dirty="0"/>
            <a:t>Distingue diferencias específicas </a:t>
          </a:r>
          <a:r>
            <a:rPr lang="es-ES_tradnl" sz="2000" dirty="0"/>
            <a:t>entre las mujeres provenientes de sus características socioeconómicas, demográficas, culturales, raciales, etc. </a:t>
          </a:r>
          <a:endParaRPr lang="es-GT" sz="2000" dirty="0"/>
        </a:p>
      </dgm:t>
    </dgm:pt>
    <dgm:pt modelId="{200CABDB-7ADB-454D-849E-A46F0010B842}" type="parTrans" cxnId="{83DC6898-9E23-4201-906B-C23B8672C50C}">
      <dgm:prSet/>
      <dgm:spPr/>
      <dgm:t>
        <a:bodyPr/>
        <a:lstStyle/>
        <a:p>
          <a:endParaRPr lang="es-GT" sz="2000"/>
        </a:p>
      </dgm:t>
    </dgm:pt>
    <dgm:pt modelId="{48BD369B-34AB-438E-B10A-35FB98CCED2A}" type="sibTrans" cxnId="{83DC6898-9E23-4201-906B-C23B8672C50C}">
      <dgm:prSet/>
      <dgm:spPr/>
      <dgm:t>
        <a:bodyPr/>
        <a:lstStyle/>
        <a:p>
          <a:endParaRPr lang="es-GT" sz="2000"/>
        </a:p>
      </dgm:t>
    </dgm:pt>
    <dgm:pt modelId="{28594B5D-131A-4AF6-A3E2-4B589A8F3A55}">
      <dgm:prSet custT="1"/>
      <dgm:spPr/>
      <dgm:t>
        <a:bodyPr/>
        <a:lstStyle/>
        <a:p>
          <a:r>
            <a:rPr lang="es-ES_tradnl" sz="2400" b="1" dirty="0"/>
            <a:t>Busca equiparar las desigualdades</a:t>
          </a:r>
          <a:r>
            <a:rPr lang="es-ES_tradnl" sz="2400" dirty="0"/>
            <a:t> </a:t>
          </a:r>
          <a:r>
            <a:rPr lang="es-ES_tradnl" sz="2000" dirty="0"/>
            <a:t>procurando aminorar las brechas entre unos y otras en las distintas esferas. </a:t>
          </a:r>
          <a:endParaRPr lang="es-GT" sz="2000" dirty="0"/>
        </a:p>
      </dgm:t>
    </dgm:pt>
    <dgm:pt modelId="{9D7D53E3-B909-4BDE-8F75-7524C6934684}" type="parTrans" cxnId="{90A92F18-5012-42D0-987E-D8B57BA33BFC}">
      <dgm:prSet/>
      <dgm:spPr/>
      <dgm:t>
        <a:bodyPr/>
        <a:lstStyle/>
        <a:p>
          <a:endParaRPr lang="es-GT" sz="2000"/>
        </a:p>
      </dgm:t>
    </dgm:pt>
    <dgm:pt modelId="{C1CE53AE-5E8E-415F-A200-95BA5B5ACB02}" type="sibTrans" cxnId="{90A92F18-5012-42D0-987E-D8B57BA33BFC}">
      <dgm:prSet/>
      <dgm:spPr/>
      <dgm:t>
        <a:bodyPr/>
        <a:lstStyle/>
        <a:p>
          <a:endParaRPr lang="es-GT" sz="2000"/>
        </a:p>
      </dgm:t>
    </dgm:pt>
    <dgm:pt modelId="{BACDC29D-A2F6-41B5-9AFC-49753C09BBC1}">
      <dgm:prSet custT="1"/>
      <dgm:spPr/>
      <dgm:t>
        <a:bodyPr/>
        <a:lstStyle/>
        <a:p>
          <a:r>
            <a:rPr lang="es-ES_tradnl" sz="2400" b="1" dirty="0"/>
            <a:t>Reconoce las diferencias en el acceso </a:t>
          </a:r>
          <a:r>
            <a:rPr lang="es-ES_tradnl" sz="2000" dirty="0"/>
            <a:t>a los recursos económicos, sociales y culturales.</a:t>
          </a:r>
          <a:endParaRPr lang="es-GT" sz="2000" dirty="0"/>
        </a:p>
      </dgm:t>
    </dgm:pt>
    <dgm:pt modelId="{02B1339A-07ED-4645-92FD-80A030889A7B}" type="parTrans" cxnId="{38967304-6E3D-4FB4-90AC-6ACF1716ACB4}">
      <dgm:prSet/>
      <dgm:spPr/>
      <dgm:t>
        <a:bodyPr/>
        <a:lstStyle/>
        <a:p>
          <a:endParaRPr lang="es-GT" sz="2000"/>
        </a:p>
      </dgm:t>
    </dgm:pt>
    <dgm:pt modelId="{89C7B009-29EE-4DCC-854D-770532CD053B}" type="sibTrans" cxnId="{38967304-6E3D-4FB4-90AC-6ACF1716ACB4}">
      <dgm:prSet/>
      <dgm:spPr/>
      <dgm:t>
        <a:bodyPr/>
        <a:lstStyle/>
        <a:p>
          <a:endParaRPr lang="es-GT" sz="2000"/>
        </a:p>
      </dgm:t>
    </dgm:pt>
    <dgm:pt modelId="{D03B7AED-C4B1-4253-ACE0-B62AA0FA6293}" type="pres">
      <dgm:prSet presAssocID="{EB1627B0-C469-45D5-9370-F3969D3FFCF7}" presName="Name0" presStyleCnt="0">
        <dgm:presLayoutVars>
          <dgm:chMax val="7"/>
          <dgm:chPref val="7"/>
          <dgm:dir/>
        </dgm:presLayoutVars>
      </dgm:prSet>
      <dgm:spPr/>
    </dgm:pt>
    <dgm:pt modelId="{B52B27DC-8121-495B-A016-3757874B0CC9}" type="pres">
      <dgm:prSet presAssocID="{EB1627B0-C469-45D5-9370-F3969D3FFCF7}" presName="Name1" presStyleCnt="0"/>
      <dgm:spPr/>
    </dgm:pt>
    <dgm:pt modelId="{E8490A6F-29FF-4CD8-8BE8-7C69DB0FB9DA}" type="pres">
      <dgm:prSet presAssocID="{EB1627B0-C469-45D5-9370-F3969D3FFCF7}" presName="cycle" presStyleCnt="0"/>
      <dgm:spPr/>
    </dgm:pt>
    <dgm:pt modelId="{C1CEAA14-3309-4CD6-94DC-F69C4866DCDC}" type="pres">
      <dgm:prSet presAssocID="{EB1627B0-C469-45D5-9370-F3969D3FFCF7}" presName="srcNode" presStyleLbl="node1" presStyleIdx="0" presStyleCnt="4"/>
      <dgm:spPr/>
    </dgm:pt>
    <dgm:pt modelId="{66574FC2-D158-45EA-9DAB-5E2082DE9E07}" type="pres">
      <dgm:prSet presAssocID="{EB1627B0-C469-45D5-9370-F3969D3FFCF7}" presName="conn" presStyleLbl="parChTrans1D2" presStyleIdx="0" presStyleCnt="1"/>
      <dgm:spPr/>
    </dgm:pt>
    <dgm:pt modelId="{5BA1CD00-9ED9-4A2C-8BF6-5D19C4A44E9C}" type="pres">
      <dgm:prSet presAssocID="{EB1627B0-C469-45D5-9370-F3969D3FFCF7}" presName="extraNode" presStyleLbl="node1" presStyleIdx="0" presStyleCnt="4"/>
      <dgm:spPr/>
    </dgm:pt>
    <dgm:pt modelId="{84B30E41-B061-4510-83B1-941E2CC1EB44}" type="pres">
      <dgm:prSet presAssocID="{EB1627B0-C469-45D5-9370-F3969D3FFCF7}" presName="dstNode" presStyleLbl="node1" presStyleIdx="0" presStyleCnt="4"/>
      <dgm:spPr/>
    </dgm:pt>
    <dgm:pt modelId="{B4564CA8-6B29-4FC9-B46A-0ADE2CC20C39}" type="pres">
      <dgm:prSet presAssocID="{C9FEEA10-8373-4E2A-B34A-9EA402717832}" presName="text_1" presStyleLbl="node1" presStyleIdx="0" presStyleCnt="4" custScaleX="96535" custScaleY="115779">
        <dgm:presLayoutVars>
          <dgm:bulletEnabled val="1"/>
        </dgm:presLayoutVars>
      </dgm:prSet>
      <dgm:spPr/>
    </dgm:pt>
    <dgm:pt modelId="{D0D0EF48-E4C5-458D-B96B-4D5E3800976C}" type="pres">
      <dgm:prSet presAssocID="{C9FEEA10-8373-4E2A-B34A-9EA402717832}" presName="accent_1" presStyleCnt="0"/>
      <dgm:spPr/>
    </dgm:pt>
    <dgm:pt modelId="{DC185DF0-8D74-4747-9BF3-FF79353230DF}" type="pres">
      <dgm:prSet presAssocID="{C9FEEA10-8373-4E2A-B34A-9EA402717832}" presName="accentRepeatNode" presStyleLbl="solidFgAcc1" presStyleIdx="0" presStyleCnt="4"/>
      <dgm:spPr/>
    </dgm:pt>
    <dgm:pt modelId="{F7E01AFC-B9D9-4B55-AB70-ABC18BFFD92B}" type="pres">
      <dgm:prSet presAssocID="{73B93CBA-D542-4184-B4D7-951117840363}" presName="text_2" presStyleLbl="node1" presStyleIdx="1" presStyleCnt="4" custScaleX="99962" custScaleY="112882">
        <dgm:presLayoutVars>
          <dgm:bulletEnabled val="1"/>
        </dgm:presLayoutVars>
      </dgm:prSet>
      <dgm:spPr/>
    </dgm:pt>
    <dgm:pt modelId="{1A3F1DFA-11C7-464E-878F-D84118C2989B}" type="pres">
      <dgm:prSet presAssocID="{73B93CBA-D542-4184-B4D7-951117840363}" presName="accent_2" presStyleCnt="0"/>
      <dgm:spPr/>
    </dgm:pt>
    <dgm:pt modelId="{51C37920-6C62-4367-BFF8-EBFD7979D863}" type="pres">
      <dgm:prSet presAssocID="{73B93CBA-D542-4184-B4D7-951117840363}" presName="accentRepeatNode" presStyleLbl="solidFgAcc1" presStyleIdx="1" presStyleCnt="4"/>
      <dgm:spPr/>
    </dgm:pt>
    <dgm:pt modelId="{AB3F5C27-859A-4614-AE26-9FC299DD0900}" type="pres">
      <dgm:prSet presAssocID="{28594B5D-131A-4AF6-A3E2-4B589A8F3A55}" presName="text_3" presStyleLbl="node1" presStyleIdx="2" presStyleCnt="4">
        <dgm:presLayoutVars>
          <dgm:bulletEnabled val="1"/>
        </dgm:presLayoutVars>
      </dgm:prSet>
      <dgm:spPr/>
    </dgm:pt>
    <dgm:pt modelId="{7AE2A68A-AB77-4B24-AE34-31A87F9B2F94}" type="pres">
      <dgm:prSet presAssocID="{28594B5D-131A-4AF6-A3E2-4B589A8F3A55}" presName="accent_3" presStyleCnt="0"/>
      <dgm:spPr/>
    </dgm:pt>
    <dgm:pt modelId="{012C6178-7FA8-4812-A09F-266EB0FF5B12}" type="pres">
      <dgm:prSet presAssocID="{28594B5D-131A-4AF6-A3E2-4B589A8F3A55}" presName="accentRepeatNode" presStyleLbl="solidFgAcc1" presStyleIdx="2" presStyleCnt="4"/>
      <dgm:spPr/>
    </dgm:pt>
    <dgm:pt modelId="{EE866B27-D176-422B-8E29-F9E02EBBF5C0}" type="pres">
      <dgm:prSet presAssocID="{BACDC29D-A2F6-41B5-9AFC-49753C09BBC1}" presName="text_4" presStyleLbl="node1" presStyleIdx="3" presStyleCnt="4">
        <dgm:presLayoutVars>
          <dgm:bulletEnabled val="1"/>
        </dgm:presLayoutVars>
      </dgm:prSet>
      <dgm:spPr/>
    </dgm:pt>
    <dgm:pt modelId="{9EDAFFBE-FE68-419A-86E0-4E5A419D7D56}" type="pres">
      <dgm:prSet presAssocID="{BACDC29D-A2F6-41B5-9AFC-49753C09BBC1}" presName="accent_4" presStyleCnt="0"/>
      <dgm:spPr/>
    </dgm:pt>
    <dgm:pt modelId="{A1EE8B17-7E94-4C8C-87CC-3B8C3F3192AC}" type="pres">
      <dgm:prSet presAssocID="{BACDC29D-A2F6-41B5-9AFC-49753C09BBC1}" presName="accentRepeatNode" presStyleLbl="solidFgAcc1" presStyleIdx="3" presStyleCnt="4"/>
      <dgm:spPr/>
    </dgm:pt>
  </dgm:ptLst>
  <dgm:cxnLst>
    <dgm:cxn modelId="{38967304-6E3D-4FB4-90AC-6ACF1716ACB4}" srcId="{EB1627B0-C469-45D5-9370-F3969D3FFCF7}" destId="{BACDC29D-A2F6-41B5-9AFC-49753C09BBC1}" srcOrd="3" destOrd="0" parTransId="{02B1339A-07ED-4645-92FD-80A030889A7B}" sibTransId="{89C7B009-29EE-4DCC-854D-770532CD053B}"/>
    <dgm:cxn modelId="{90A92F18-5012-42D0-987E-D8B57BA33BFC}" srcId="{EB1627B0-C469-45D5-9370-F3969D3FFCF7}" destId="{28594B5D-131A-4AF6-A3E2-4B589A8F3A55}" srcOrd="2" destOrd="0" parTransId="{9D7D53E3-B909-4BDE-8F75-7524C6934684}" sibTransId="{C1CE53AE-5E8E-415F-A200-95BA5B5ACB02}"/>
    <dgm:cxn modelId="{0836922A-2EDA-4499-8402-42C1F36EBE84}" type="presOf" srcId="{C9FEEA10-8373-4E2A-B34A-9EA402717832}" destId="{B4564CA8-6B29-4FC9-B46A-0ADE2CC20C39}" srcOrd="0" destOrd="0" presId="urn:microsoft.com/office/officeart/2008/layout/VerticalCurvedList"/>
    <dgm:cxn modelId="{ED20FC63-E015-4D4C-B2DD-7B21AD6117B4}" type="presOf" srcId="{28594B5D-131A-4AF6-A3E2-4B589A8F3A55}" destId="{AB3F5C27-859A-4614-AE26-9FC299DD0900}" srcOrd="0" destOrd="0" presId="urn:microsoft.com/office/officeart/2008/layout/VerticalCurvedList"/>
    <dgm:cxn modelId="{83DC6898-9E23-4201-906B-C23B8672C50C}" srcId="{EB1627B0-C469-45D5-9370-F3969D3FFCF7}" destId="{73B93CBA-D542-4184-B4D7-951117840363}" srcOrd="1" destOrd="0" parTransId="{200CABDB-7ADB-454D-849E-A46F0010B842}" sibTransId="{48BD369B-34AB-438E-B10A-35FB98CCED2A}"/>
    <dgm:cxn modelId="{8D807F99-22D2-4770-8AA4-04AB6F9057A6}" type="presOf" srcId="{EB1627B0-C469-45D5-9370-F3969D3FFCF7}" destId="{D03B7AED-C4B1-4253-ACE0-B62AA0FA6293}" srcOrd="0" destOrd="0" presId="urn:microsoft.com/office/officeart/2008/layout/VerticalCurvedList"/>
    <dgm:cxn modelId="{78CF709B-835B-4380-B649-02FE10A504A2}" type="presOf" srcId="{73B93CBA-D542-4184-B4D7-951117840363}" destId="{F7E01AFC-B9D9-4B55-AB70-ABC18BFFD92B}" srcOrd="0" destOrd="0" presId="urn:microsoft.com/office/officeart/2008/layout/VerticalCurvedList"/>
    <dgm:cxn modelId="{6CF0BBA9-FF4E-401A-9C79-6BAF677D099F}" type="presOf" srcId="{BACDC29D-A2F6-41B5-9AFC-49753C09BBC1}" destId="{EE866B27-D176-422B-8E29-F9E02EBBF5C0}" srcOrd="0" destOrd="0" presId="urn:microsoft.com/office/officeart/2008/layout/VerticalCurvedList"/>
    <dgm:cxn modelId="{E40B97B0-F9F4-4DF2-B040-91A45ADCC7B1}" srcId="{EB1627B0-C469-45D5-9370-F3969D3FFCF7}" destId="{C9FEEA10-8373-4E2A-B34A-9EA402717832}" srcOrd="0" destOrd="0" parTransId="{C76B644F-BA5C-4836-8D1B-4F2536F5BC42}" sibTransId="{3ADFC831-935D-47C2-BFF2-AF049014CB9C}"/>
    <dgm:cxn modelId="{AEB6FFBE-23BD-4FEA-8632-44CE1CCA0C12}" type="presOf" srcId="{3ADFC831-935D-47C2-BFF2-AF049014CB9C}" destId="{66574FC2-D158-45EA-9DAB-5E2082DE9E07}" srcOrd="0" destOrd="0" presId="urn:microsoft.com/office/officeart/2008/layout/VerticalCurvedList"/>
    <dgm:cxn modelId="{B7FC7451-EBAD-479A-AD0F-96D456C2186C}" type="presParOf" srcId="{D03B7AED-C4B1-4253-ACE0-B62AA0FA6293}" destId="{B52B27DC-8121-495B-A016-3757874B0CC9}" srcOrd="0" destOrd="0" presId="urn:microsoft.com/office/officeart/2008/layout/VerticalCurvedList"/>
    <dgm:cxn modelId="{061C618A-B4FB-471A-AF8E-D130E6D7F4AE}" type="presParOf" srcId="{B52B27DC-8121-495B-A016-3757874B0CC9}" destId="{E8490A6F-29FF-4CD8-8BE8-7C69DB0FB9DA}" srcOrd="0" destOrd="0" presId="urn:microsoft.com/office/officeart/2008/layout/VerticalCurvedList"/>
    <dgm:cxn modelId="{FD04D713-BA12-4EC5-AE19-316BFADB1962}" type="presParOf" srcId="{E8490A6F-29FF-4CD8-8BE8-7C69DB0FB9DA}" destId="{C1CEAA14-3309-4CD6-94DC-F69C4866DCDC}" srcOrd="0" destOrd="0" presId="urn:microsoft.com/office/officeart/2008/layout/VerticalCurvedList"/>
    <dgm:cxn modelId="{C1AE3612-A45A-4265-B378-C19F6E681A5F}" type="presParOf" srcId="{E8490A6F-29FF-4CD8-8BE8-7C69DB0FB9DA}" destId="{66574FC2-D158-45EA-9DAB-5E2082DE9E07}" srcOrd="1" destOrd="0" presId="urn:microsoft.com/office/officeart/2008/layout/VerticalCurvedList"/>
    <dgm:cxn modelId="{F1075A07-E199-4351-8EE7-EE269D954D86}" type="presParOf" srcId="{E8490A6F-29FF-4CD8-8BE8-7C69DB0FB9DA}" destId="{5BA1CD00-9ED9-4A2C-8BF6-5D19C4A44E9C}" srcOrd="2" destOrd="0" presId="urn:microsoft.com/office/officeart/2008/layout/VerticalCurvedList"/>
    <dgm:cxn modelId="{F40C01F7-41AD-4C36-8703-CA1A95DB8C1F}" type="presParOf" srcId="{E8490A6F-29FF-4CD8-8BE8-7C69DB0FB9DA}" destId="{84B30E41-B061-4510-83B1-941E2CC1EB44}" srcOrd="3" destOrd="0" presId="urn:microsoft.com/office/officeart/2008/layout/VerticalCurvedList"/>
    <dgm:cxn modelId="{2473721E-B22D-4DC7-959E-899722C00486}" type="presParOf" srcId="{B52B27DC-8121-495B-A016-3757874B0CC9}" destId="{B4564CA8-6B29-4FC9-B46A-0ADE2CC20C39}" srcOrd="1" destOrd="0" presId="urn:microsoft.com/office/officeart/2008/layout/VerticalCurvedList"/>
    <dgm:cxn modelId="{26F39CC4-CE11-427A-B035-15FC4D30EA3E}" type="presParOf" srcId="{B52B27DC-8121-495B-A016-3757874B0CC9}" destId="{D0D0EF48-E4C5-458D-B96B-4D5E3800976C}" srcOrd="2" destOrd="0" presId="urn:microsoft.com/office/officeart/2008/layout/VerticalCurvedList"/>
    <dgm:cxn modelId="{A2038E3C-E327-41B7-97C3-8AB2609B38BB}" type="presParOf" srcId="{D0D0EF48-E4C5-458D-B96B-4D5E3800976C}" destId="{DC185DF0-8D74-4747-9BF3-FF79353230DF}" srcOrd="0" destOrd="0" presId="urn:microsoft.com/office/officeart/2008/layout/VerticalCurvedList"/>
    <dgm:cxn modelId="{21D3FA53-0F62-4960-B84A-DD7FA8EE4A55}" type="presParOf" srcId="{B52B27DC-8121-495B-A016-3757874B0CC9}" destId="{F7E01AFC-B9D9-4B55-AB70-ABC18BFFD92B}" srcOrd="3" destOrd="0" presId="urn:microsoft.com/office/officeart/2008/layout/VerticalCurvedList"/>
    <dgm:cxn modelId="{865A0007-3FFE-4431-B6B5-F250A69F4D89}" type="presParOf" srcId="{B52B27DC-8121-495B-A016-3757874B0CC9}" destId="{1A3F1DFA-11C7-464E-878F-D84118C2989B}" srcOrd="4" destOrd="0" presId="urn:microsoft.com/office/officeart/2008/layout/VerticalCurvedList"/>
    <dgm:cxn modelId="{165FF720-2D01-45D8-97AA-FFE0C81D99CD}" type="presParOf" srcId="{1A3F1DFA-11C7-464E-878F-D84118C2989B}" destId="{51C37920-6C62-4367-BFF8-EBFD7979D863}" srcOrd="0" destOrd="0" presId="urn:microsoft.com/office/officeart/2008/layout/VerticalCurvedList"/>
    <dgm:cxn modelId="{5C2790B1-68EA-4F51-81E1-FF55B66A2905}" type="presParOf" srcId="{B52B27DC-8121-495B-A016-3757874B0CC9}" destId="{AB3F5C27-859A-4614-AE26-9FC299DD0900}" srcOrd="5" destOrd="0" presId="urn:microsoft.com/office/officeart/2008/layout/VerticalCurvedList"/>
    <dgm:cxn modelId="{C2AE8BCC-2ACE-45C7-B06E-09AF672A6905}" type="presParOf" srcId="{B52B27DC-8121-495B-A016-3757874B0CC9}" destId="{7AE2A68A-AB77-4B24-AE34-31A87F9B2F94}" srcOrd="6" destOrd="0" presId="urn:microsoft.com/office/officeart/2008/layout/VerticalCurvedList"/>
    <dgm:cxn modelId="{758525EB-85B2-4B73-BB1B-0943EC8F0D42}" type="presParOf" srcId="{7AE2A68A-AB77-4B24-AE34-31A87F9B2F94}" destId="{012C6178-7FA8-4812-A09F-266EB0FF5B12}" srcOrd="0" destOrd="0" presId="urn:microsoft.com/office/officeart/2008/layout/VerticalCurvedList"/>
    <dgm:cxn modelId="{A8EF824F-AD3B-49C1-B30E-CDAEDC10BFB6}" type="presParOf" srcId="{B52B27DC-8121-495B-A016-3757874B0CC9}" destId="{EE866B27-D176-422B-8E29-F9E02EBBF5C0}" srcOrd="7" destOrd="0" presId="urn:microsoft.com/office/officeart/2008/layout/VerticalCurvedList"/>
    <dgm:cxn modelId="{3645331B-E50C-4541-8449-E5C38C38BB84}" type="presParOf" srcId="{B52B27DC-8121-495B-A016-3757874B0CC9}" destId="{9EDAFFBE-FE68-419A-86E0-4E5A419D7D56}" srcOrd="8" destOrd="0" presId="urn:microsoft.com/office/officeart/2008/layout/VerticalCurvedList"/>
    <dgm:cxn modelId="{C0A11537-C003-48C0-BCA2-C8224095FE59}" type="presParOf" srcId="{9EDAFFBE-FE68-419A-86E0-4E5A419D7D56}" destId="{A1EE8B17-7E94-4C8C-87CC-3B8C3F3192A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BA370F8-B959-43D8-8C97-DA48D545456B}" type="doc">
      <dgm:prSet loTypeId="urn:microsoft.com/office/officeart/2005/8/layout/cycle7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GT"/>
        </a:p>
      </dgm:t>
    </dgm:pt>
    <dgm:pt modelId="{8DEBE069-0420-4C14-BCC9-71AD1F759AE0}">
      <dgm:prSet phldrT="[Texto]" custT="1"/>
      <dgm:spPr/>
      <dgm:t>
        <a:bodyPr/>
        <a:lstStyle/>
        <a:p>
          <a:r>
            <a:rPr lang="es-GT" sz="3200" b="1" dirty="0"/>
            <a:t>Plan</a:t>
          </a:r>
        </a:p>
      </dgm:t>
    </dgm:pt>
    <dgm:pt modelId="{CF217AD9-50CA-4EFA-8E24-FD8F3238F6E7}" type="parTrans" cxnId="{4EC00C8B-10DF-4F96-88C9-C271FB86900A}">
      <dgm:prSet/>
      <dgm:spPr/>
      <dgm:t>
        <a:bodyPr/>
        <a:lstStyle/>
        <a:p>
          <a:endParaRPr lang="es-GT"/>
        </a:p>
      </dgm:t>
    </dgm:pt>
    <dgm:pt modelId="{C466CB95-469D-415C-8B36-D61B4A77A260}" type="sibTrans" cxnId="{4EC00C8B-10DF-4F96-88C9-C271FB86900A}">
      <dgm:prSet/>
      <dgm:spPr/>
      <dgm:t>
        <a:bodyPr/>
        <a:lstStyle/>
        <a:p>
          <a:endParaRPr lang="es-GT"/>
        </a:p>
      </dgm:t>
    </dgm:pt>
    <dgm:pt modelId="{ACDCEAFD-3936-4A91-A6EA-1DE9032ECA34}">
      <dgm:prSet phldrT="[Texto]" custT="1"/>
      <dgm:spPr/>
      <dgm:t>
        <a:bodyPr/>
        <a:lstStyle/>
        <a:p>
          <a:r>
            <a:rPr lang="es-GT" sz="2400" b="1" dirty="0"/>
            <a:t>Estatuto</a:t>
          </a:r>
        </a:p>
      </dgm:t>
    </dgm:pt>
    <dgm:pt modelId="{5159F75E-9CA1-425E-8BB9-5DA70D0F284D}" type="parTrans" cxnId="{56C5E1F5-5F5E-48BB-9877-36FEDEB97670}">
      <dgm:prSet/>
      <dgm:spPr/>
      <dgm:t>
        <a:bodyPr/>
        <a:lstStyle/>
        <a:p>
          <a:endParaRPr lang="es-GT"/>
        </a:p>
      </dgm:t>
    </dgm:pt>
    <dgm:pt modelId="{27EC79A6-4EF9-4908-9605-1B0B74800794}" type="sibTrans" cxnId="{56C5E1F5-5F5E-48BB-9877-36FEDEB97670}">
      <dgm:prSet/>
      <dgm:spPr/>
      <dgm:t>
        <a:bodyPr/>
        <a:lstStyle/>
        <a:p>
          <a:endParaRPr lang="es-GT"/>
        </a:p>
      </dgm:t>
    </dgm:pt>
    <dgm:pt modelId="{1D5CBA36-57AA-4A53-A8FC-20D19FE90BCB}">
      <dgm:prSet phldrT="[Texto]" custT="1"/>
      <dgm:spPr/>
      <dgm:t>
        <a:bodyPr/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2400" b="1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Reglamento</a:t>
          </a:r>
        </a:p>
      </dgm:t>
    </dgm:pt>
    <dgm:pt modelId="{BA2A643A-0D4C-450A-A1BC-9A648BE131B4}" type="parTrans" cxnId="{67F4C0B3-2850-43F1-B815-CB4AB3813D2F}">
      <dgm:prSet/>
      <dgm:spPr/>
      <dgm:t>
        <a:bodyPr/>
        <a:lstStyle/>
        <a:p>
          <a:endParaRPr lang="es-GT"/>
        </a:p>
      </dgm:t>
    </dgm:pt>
    <dgm:pt modelId="{7A5469FF-9ED8-4FFD-BDF9-8A84FF041E8A}" type="sibTrans" cxnId="{67F4C0B3-2850-43F1-B815-CB4AB3813D2F}">
      <dgm:prSet/>
      <dgm:spPr/>
      <dgm:t>
        <a:bodyPr/>
        <a:lstStyle/>
        <a:p>
          <a:endParaRPr lang="es-GT"/>
        </a:p>
      </dgm:t>
    </dgm:pt>
    <dgm:pt modelId="{CFB6310A-8674-46E3-BEB0-FE7E77DFC16E}" type="pres">
      <dgm:prSet presAssocID="{7BA370F8-B959-43D8-8C97-DA48D545456B}" presName="Name0" presStyleCnt="0">
        <dgm:presLayoutVars>
          <dgm:dir/>
          <dgm:resizeHandles val="exact"/>
        </dgm:presLayoutVars>
      </dgm:prSet>
      <dgm:spPr/>
    </dgm:pt>
    <dgm:pt modelId="{E9886ACB-C63F-4A57-B211-C83085D8D8FB}" type="pres">
      <dgm:prSet presAssocID="{8DEBE069-0420-4C14-BCC9-71AD1F759AE0}" presName="node" presStyleLbl="node1" presStyleIdx="0" presStyleCnt="3">
        <dgm:presLayoutVars>
          <dgm:bulletEnabled val="1"/>
        </dgm:presLayoutVars>
      </dgm:prSet>
      <dgm:spPr/>
    </dgm:pt>
    <dgm:pt modelId="{5E6A7626-E076-4B2E-9F3C-5B2A28B494C7}" type="pres">
      <dgm:prSet presAssocID="{C466CB95-469D-415C-8B36-D61B4A77A260}" presName="sibTrans" presStyleLbl="sibTrans2D1" presStyleIdx="0" presStyleCnt="3"/>
      <dgm:spPr/>
    </dgm:pt>
    <dgm:pt modelId="{09AFB879-9A2D-462C-BDE5-7803BBD3247C}" type="pres">
      <dgm:prSet presAssocID="{C466CB95-469D-415C-8B36-D61B4A77A260}" presName="connectorText" presStyleLbl="sibTrans2D1" presStyleIdx="0" presStyleCnt="3"/>
      <dgm:spPr/>
    </dgm:pt>
    <dgm:pt modelId="{8FEB4079-B415-4FB9-B342-1468832B8C9E}" type="pres">
      <dgm:prSet presAssocID="{ACDCEAFD-3936-4A91-A6EA-1DE9032ECA34}" presName="node" presStyleLbl="node1" presStyleIdx="1" presStyleCnt="3">
        <dgm:presLayoutVars>
          <dgm:bulletEnabled val="1"/>
        </dgm:presLayoutVars>
      </dgm:prSet>
      <dgm:spPr/>
    </dgm:pt>
    <dgm:pt modelId="{F39C5305-1210-4B8A-A05C-ECEE2B615422}" type="pres">
      <dgm:prSet presAssocID="{27EC79A6-4EF9-4908-9605-1B0B74800794}" presName="sibTrans" presStyleLbl="sibTrans2D1" presStyleIdx="1" presStyleCnt="3"/>
      <dgm:spPr/>
    </dgm:pt>
    <dgm:pt modelId="{36FE151B-285C-410E-B7F7-437519C06149}" type="pres">
      <dgm:prSet presAssocID="{27EC79A6-4EF9-4908-9605-1B0B74800794}" presName="connectorText" presStyleLbl="sibTrans2D1" presStyleIdx="1" presStyleCnt="3"/>
      <dgm:spPr/>
    </dgm:pt>
    <dgm:pt modelId="{50DE74DF-1464-4208-91F8-40BD6B7D3B2A}" type="pres">
      <dgm:prSet presAssocID="{1D5CBA36-57AA-4A53-A8FC-20D19FE90BCB}" presName="node" presStyleLbl="node1" presStyleIdx="2" presStyleCnt="3" custScaleX="128008">
        <dgm:presLayoutVars>
          <dgm:bulletEnabled val="1"/>
        </dgm:presLayoutVars>
      </dgm:prSet>
      <dgm:spPr/>
    </dgm:pt>
    <dgm:pt modelId="{7FF0ACCE-4343-46BA-BD65-78C38DB69D65}" type="pres">
      <dgm:prSet presAssocID="{7A5469FF-9ED8-4FFD-BDF9-8A84FF041E8A}" presName="sibTrans" presStyleLbl="sibTrans2D1" presStyleIdx="2" presStyleCnt="3"/>
      <dgm:spPr/>
    </dgm:pt>
    <dgm:pt modelId="{F1667E0E-27DB-4FE3-9AF3-F47E569C510B}" type="pres">
      <dgm:prSet presAssocID="{7A5469FF-9ED8-4FFD-BDF9-8A84FF041E8A}" presName="connectorText" presStyleLbl="sibTrans2D1" presStyleIdx="2" presStyleCnt="3"/>
      <dgm:spPr/>
    </dgm:pt>
  </dgm:ptLst>
  <dgm:cxnLst>
    <dgm:cxn modelId="{5C70D022-7DE3-40A9-BB85-9410B9BC6E0C}" type="presOf" srcId="{27EC79A6-4EF9-4908-9605-1B0B74800794}" destId="{F39C5305-1210-4B8A-A05C-ECEE2B615422}" srcOrd="0" destOrd="0" presId="urn:microsoft.com/office/officeart/2005/8/layout/cycle7"/>
    <dgm:cxn modelId="{CA14482C-6499-4BDF-BEBC-E95EC8C2437C}" type="presOf" srcId="{7BA370F8-B959-43D8-8C97-DA48D545456B}" destId="{CFB6310A-8674-46E3-BEB0-FE7E77DFC16E}" srcOrd="0" destOrd="0" presId="urn:microsoft.com/office/officeart/2005/8/layout/cycle7"/>
    <dgm:cxn modelId="{B598FE3E-C88A-4B57-ABED-D6DF78F564D7}" type="presOf" srcId="{ACDCEAFD-3936-4A91-A6EA-1DE9032ECA34}" destId="{8FEB4079-B415-4FB9-B342-1468832B8C9E}" srcOrd="0" destOrd="0" presId="urn:microsoft.com/office/officeart/2005/8/layout/cycle7"/>
    <dgm:cxn modelId="{5BE0AB43-5606-4538-876E-523081885805}" type="presOf" srcId="{7A5469FF-9ED8-4FFD-BDF9-8A84FF041E8A}" destId="{7FF0ACCE-4343-46BA-BD65-78C38DB69D65}" srcOrd="0" destOrd="0" presId="urn:microsoft.com/office/officeart/2005/8/layout/cycle7"/>
    <dgm:cxn modelId="{4EC00C8B-10DF-4F96-88C9-C271FB86900A}" srcId="{7BA370F8-B959-43D8-8C97-DA48D545456B}" destId="{8DEBE069-0420-4C14-BCC9-71AD1F759AE0}" srcOrd="0" destOrd="0" parTransId="{CF217AD9-50CA-4EFA-8E24-FD8F3238F6E7}" sibTransId="{C466CB95-469D-415C-8B36-D61B4A77A260}"/>
    <dgm:cxn modelId="{35DAF290-5166-4BA1-B493-1686640E0153}" type="presOf" srcId="{C466CB95-469D-415C-8B36-D61B4A77A260}" destId="{5E6A7626-E076-4B2E-9F3C-5B2A28B494C7}" srcOrd="0" destOrd="0" presId="urn:microsoft.com/office/officeart/2005/8/layout/cycle7"/>
    <dgm:cxn modelId="{FD891CA6-5DD2-44D4-8506-63499A1D6B05}" type="presOf" srcId="{1D5CBA36-57AA-4A53-A8FC-20D19FE90BCB}" destId="{50DE74DF-1464-4208-91F8-40BD6B7D3B2A}" srcOrd="0" destOrd="0" presId="urn:microsoft.com/office/officeart/2005/8/layout/cycle7"/>
    <dgm:cxn modelId="{67F4C0B3-2850-43F1-B815-CB4AB3813D2F}" srcId="{7BA370F8-B959-43D8-8C97-DA48D545456B}" destId="{1D5CBA36-57AA-4A53-A8FC-20D19FE90BCB}" srcOrd="2" destOrd="0" parTransId="{BA2A643A-0D4C-450A-A1BC-9A648BE131B4}" sibTransId="{7A5469FF-9ED8-4FFD-BDF9-8A84FF041E8A}"/>
    <dgm:cxn modelId="{3101F1BA-3A35-4EC3-9F71-64F406903D33}" type="presOf" srcId="{27EC79A6-4EF9-4908-9605-1B0B74800794}" destId="{36FE151B-285C-410E-B7F7-437519C06149}" srcOrd="1" destOrd="0" presId="urn:microsoft.com/office/officeart/2005/8/layout/cycle7"/>
    <dgm:cxn modelId="{DC9D25C7-06E9-491E-A39E-72EABE0789B8}" type="presOf" srcId="{C466CB95-469D-415C-8B36-D61B4A77A260}" destId="{09AFB879-9A2D-462C-BDE5-7803BBD3247C}" srcOrd="1" destOrd="0" presId="urn:microsoft.com/office/officeart/2005/8/layout/cycle7"/>
    <dgm:cxn modelId="{25F048D1-B73C-489F-96E5-E9EA12392274}" type="presOf" srcId="{7A5469FF-9ED8-4FFD-BDF9-8A84FF041E8A}" destId="{F1667E0E-27DB-4FE3-9AF3-F47E569C510B}" srcOrd="1" destOrd="0" presId="urn:microsoft.com/office/officeart/2005/8/layout/cycle7"/>
    <dgm:cxn modelId="{171EFAEE-99C7-4690-8E6D-3B463713269B}" type="presOf" srcId="{8DEBE069-0420-4C14-BCC9-71AD1F759AE0}" destId="{E9886ACB-C63F-4A57-B211-C83085D8D8FB}" srcOrd="0" destOrd="0" presId="urn:microsoft.com/office/officeart/2005/8/layout/cycle7"/>
    <dgm:cxn modelId="{56C5E1F5-5F5E-48BB-9877-36FEDEB97670}" srcId="{7BA370F8-B959-43D8-8C97-DA48D545456B}" destId="{ACDCEAFD-3936-4A91-A6EA-1DE9032ECA34}" srcOrd="1" destOrd="0" parTransId="{5159F75E-9CA1-425E-8BB9-5DA70D0F284D}" sibTransId="{27EC79A6-4EF9-4908-9605-1B0B74800794}"/>
    <dgm:cxn modelId="{61E63E93-0BC2-4CDC-9DAF-0F5E1D0EEFE5}" type="presParOf" srcId="{CFB6310A-8674-46E3-BEB0-FE7E77DFC16E}" destId="{E9886ACB-C63F-4A57-B211-C83085D8D8FB}" srcOrd="0" destOrd="0" presId="urn:microsoft.com/office/officeart/2005/8/layout/cycle7"/>
    <dgm:cxn modelId="{20C3E524-412E-4D5D-AAF7-443AD6E9D9C2}" type="presParOf" srcId="{CFB6310A-8674-46E3-BEB0-FE7E77DFC16E}" destId="{5E6A7626-E076-4B2E-9F3C-5B2A28B494C7}" srcOrd="1" destOrd="0" presId="urn:microsoft.com/office/officeart/2005/8/layout/cycle7"/>
    <dgm:cxn modelId="{F63252EB-CDE7-429F-83D8-9053247264BD}" type="presParOf" srcId="{5E6A7626-E076-4B2E-9F3C-5B2A28B494C7}" destId="{09AFB879-9A2D-462C-BDE5-7803BBD3247C}" srcOrd="0" destOrd="0" presId="urn:microsoft.com/office/officeart/2005/8/layout/cycle7"/>
    <dgm:cxn modelId="{CDFAD280-F0B4-4346-B00A-8AC72FE17E07}" type="presParOf" srcId="{CFB6310A-8674-46E3-BEB0-FE7E77DFC16E}" destId="{8FEB4079-B415-4FB9-B342-1468832B8C9E}" srcOrd="2" destOrd="0" presId="urn:microsoft.com/office/officeart/2005/8/layout/cycle7"/>
    <dgm:cxn modelId="{31B29173-A803-4513-B5B0-B7E153254043}" type="presParOf" srcId="{CFB6310A-8674-46E3-BEB0-FE7E77DFC16E}" destId="{F39C5305-1210-4B8A-A05C-ECEE2B615422}" srcOrd="3" destOrd="0" presId="urn:microsoft.com/office/officeart/2005/8/layout/cycle7"/>
    <dgm:cxn modelId="{8362D316-8E6C-4C1E-AC21-B2C55EE436A0}" type="presParOf" srcId="{F39C5305-1210-4B8A-A05C-ECEE2B615422}" destId="{36FE151B-285C-410E-B7F7-437519C06149}" srcOrd="0" destOrd="0" presId="urn:microsoft.com/office/officeart/2005/8/layout/cycle7"/>
    <dgm:cxn modelId="{C095E163-A691-4949-9FCB-6DAC0C5707FB}" type="presParOf" srcId="{CFB6310A-8674-46E3-BEB0-FE7E77DFC16E}" destId="{50DE74DF-1464-4208-91F8-40BD6B7D3B2A}" srcOrd="4" destOrd="0" presId="urn:microsoft.com/office/officeart/2005/8/layout/cycle7"/>
    <dgm:cxn modelId="{78B2D5F6-9BF8-462C-B77F-C614677C1ECD}" type="presParOf" srcId="{CFB6310A-8674-46E3-BEB0-FE7E77DFC16E}" destId="{7FF0ACCE-4343-46BA-BD65-78C38DB69D65}" srcOrd="5" destOrd="0" presId="urn:microsoft.com/office/officeart/2005/8/layout/cycle7"/>
    <dgm:cxn modelId="{C2022E36-37A5-470E-9EA4-A980FDD9E7D0}" type="presParOf" srcId="{7FF0ACCE-4343-46BA-BD65-78C38DB69D65}" destId="{F1667E0E-27DB-4FE3-9AF3-F47E569C510B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0E21B67-B1D2-4F4D-898E-986102DD29A3}" type="doc">
      <dgm:prSet loTypeId="urn:microsoft.com/office/officeart/2005/8/layout/hProcess9" loCatId="process" qsTypeId="urn:microsoft.com/office/officeart/2005/8/quickstyle/simple1" qsCatId="simple" csTypeId="urn:microsoft.com/office/officeart/2005/8/colors/colorful4" csCatId="colorful" phldr="1"/>
      <dgm:spPr/>
    </dgm:pt>
    <dgm:pt modelId="{1903AEE2-35B6-4179-90CD-F16FCA660458}">
      <dgm:prSet phldrT="[Texto]" custT="1"/>
      <dgm:spPr/>
      <dgm:t>
        <a:bodyPr/>
        <a:lstStyle/>
        <a:p>
          <a:pPr>
            <a:buAutoNum type="arabicPeriod"/>
          </a:pPr>
          <a:r>
            <a:rPr lang="es-MX" sz="2400" b="1" dirty="0"/>
            <a:t>Eje Temático</a:t>
          </a:r>
          <a:r>
            <a:rPr lang="es-MX" sz="1200" b="1" dirty="0"/>
            <a:t>:  </a:t>
          </a:r>
          <a:r>
            <a:rPr lang="es-MX" sz="1600" dirty="0"/>
            <a:t>Es el núcleo estructurante que describe a grandes rasgos el tema en el cuál se va a planear</a:t>
          </a:r>
          <a:endParaRPr lang="es-GT" sz="1300" dirty="0"/>
        </a:p>
      </dgm:t>
    </dgm:pt>
    <dgm:pt modelId="{EAF39D31-78D7-46CA-8950-77A71D9FFDEE}" type="parTrans" cxnId="{9F4A0481-36BF-490A-98D2-7DC7247B0044}">
      <dgm:prSet/>
      <dgm:spPr/>
      <dgm:t>
        <a:bodyPr/>
        <a:lstStyle/>
        <a:p>
          <a:endParaRPr lang="es-GT"/>
        </a:p>
      </dgm:t>
    </dgm:pt>
    <dgm:pt modelId="{9E47B9D7-9895-40B7-81A8-F77989422D02}" type="sibTrans" cxnId="{9F4A0481-36BF-490A-98D2-7DC7247B0044}">
      <dgm:prSet/>
      <dgm:spPr/>
      <dgm:t>
        <a:bodyPr/>
        <a:lstStyle/>
        <a:p>
          <a:endParaRPr lang="es-GT"/>
        </a:p>
      </dgm:t>
    </dgm:pt>
    <dgm:pt modelId="{11139D07-A1B2-40CA-808A-786D9F05C309}">
      <dgm:prSet custT="1"/>
      <dgm:spPr/>
      <dgm:t>
        <a:bodyPr/>
        <a:lstStyle/>
        <a:p>
          <a:r>
            <a:rPr lang="es-MX" sz="2400" b="1" dirty="0"/>
            <a:t>La Línea de Acción: </a:t>
          </a:r>
          <a:r>
            <a:rPr lang="es-MX" sz="1600" dirty="0"/>
            <a:t>Contiene las directrices que ayudan a elegir las acciones adecuadas </a:t>
          </a:r>
        </a:p>
      </dgm:t>
    </dgm:pt>
    <dgm:pt modelId="{D4D3568F-5987-4197-8B15-4C8EB55B2A0E}" type="parTrans" cxnId="{D3032557-F22C-4990-B972-3B23413DAE82}">
      <dgm:prSet/>
      <dgm:spPr/>
      <dgm:t>
        <a:bodyPr/>
        <a:lstStyle/>
        <a:p>
          <a:endParaRPr lang="es-GT"/>
        </a:p>
      </dgm:t>
    </dgm:pt>
    <dgm:pt modelId="{AADEDAFC-EC7D-46DC-8A59-F5F8BA1A6345}" type="sibTrans" cxnId="{D3032557-F22C-4990-B972-3B23413DAE82}">
      <dgm:prSet/>
      <dgm:spPr/>
      <dgm:t>
        <a:bodyPr/>
        <a:lstStyle/>
        <a:p>
          <a:endParaRPr lang="es-GT"/>
        </a:p>
      </dgm:t>
    </dgm:pt>
    <dgm:pt modelId="{02039C8B-A590-42E3-B954-6C46A1E56BCB}">
      <dgm:prSet custT="1"/>
      <dgm:spPr/>
      <dgm:t>
        <a:bodyPr/>
        <a:lstStyle/>
        <a:p>
          <a:r>
            <a:rPr lang="es-MX" sz="2800" b="1" dirty="0"/>
            <a:t>La Acción:    </a:t>
          </a:r>
          <a:r>
            <a:rPr lang="es-MX" sz="1600" dirty="0"/>
            <a:t>Es la expresión concreta de cómo se llevará a cabo. </a:t>
          </a:r>
        </a:p>
      </dgm:t>
    </dgm:pt>
    <dgm:pt modelId="{8E40E8AC-3388-44BD-9B6E-4962B87028AD}" type="parTrans" cxnId="{4DEAAA36-73E4-4ECC-89DA-2C760A64A89F}">
      <dgm:prSet/>
      <dgm:spPr/>
      <dgm:t>
        <a:bodyPr/>
        <a:lstStyle/>
        <a:p>
          <a:endParaRPr lang="es-GT"/>
        </a:p>
      </dgm:t>
    </dgm:pt>
    <dgm:pt modelId="{90BCF887-39EA-4169-813E-EAD932BEA011}" type="sibTrans" cxnId="{4DEAAA36-73E4-4ECC-89DA-2C760A64A89F}">
      <dgm:prSet/>
      <dgm:spPr/>
      <dgm:t>
        <a:bodyPr/>
        <a:lstStyle/>
        <a:p>
          <a:endParaRPr lang="es-GT"/>
        </a:p>
      </dgm:t>
    </dgm:pt>
    <dgm:pt modelId="{8071780A-8301-444D-A206-2A8EAC912079}" type="pres">
      <dgm:prSet presAssocID="{B0E21B67-B1D2-4F4D-898E-986102DD29A3}" presName="CompostProcess" presStyleCnt="0">
        <dgm:presLayoutVars>
          <dgm:dir/>
          <dgm:resizeHandles val="exact"/>
        </dgm:presLayoutVars>
      </dgm:prSet>
      <dgm:spPr/>
    </dgm:pt>
    <dgm:pt modelId="{2FF9E96D-6D86-4F5E-9BB7-1E961D457EE1}" type="pres">
      <dgm:prSet presAssocID="{B0E21B67-B1D2-4F4D-898E-986102DD29A3}" presName="arrow" presStyleLbl="bgShp" presStyleIdx="0" presStyleCnt="1"/>
      <dgm:spPr/>
    </dgm:pt>
    <dgm:pt modelId="{0D961AE2-201B-4404-B6EA-754AF90F8A79}" type="pres">
      <dgm:prSet presAssocID="{B0E21B67-B1D2-4F4D-898E-986102DD29A3}" presName="linearProcess" presStyleCnt="0"/>
      <dgm:spPr/>
    </dgm:pt>
    <dgm:pt modelId="{D659DB7E-EC35-40C1-B986-D5E6DA1D838A}" type="pres">
      <dgm:prSet presAssocID="{1903AEE2-35B6-4179-90CD-F16FCA660458}" presName="textNode" presStyleLbl="node1" presStyleIdx="0" presStyleCnt="3">
        <dgm:presLayoutVars>
          <dgm:bulletEnabled val="1"/>
        </dgm:presLayoutVars>
      </dgm:prSet>
      <dgm:spPr/>
    </dgm:pt>
    <dgm:pt modelId="{7BBD3E96-5EA2-429E-9F78-106768DB53EA}" type="pres">
      <dgm:prSet presAssocID="{9E47B9D7-9895-40B7-81A8-F77989422D02}" presName="sibTrans" presStyleCnt="0"/>
      <dgm:spPr/>
    </dgm:pt>
    <dgm:pt modelId="{A30006E0-5051-40C2-89A3-B9C8ECC4C593}" type="pres">
      <dgm:prSet presAssocID="{11139D07-A1B2-40CA-808A-786D9F05C309}" presName="textNode" presStyleLbl="node1" presStyleIdx="1" presStyleCnt="3">
        <dgm:presLayoutVars>
          <dgm:bulletEnabled val="1"/>
        </dgm:presLayoutVars>
      </dgm:prSet>
      <dgm:spPr/>
    </dgm:pt>
    <dgm:pt modelId="{BC491864-E619-42A4-A807-7DAAA2F5CA67}" type="pres">
      <dgm:prSet presAssocID="{AADEDAFC-EC7D-46DC-8A59-F5F8BA1A6345}" presName="sibTrans" presStyleCnt="0"/>
      <dgm:spPr/>
    </dgm:pt>
    <dgm:pt modelId="{55571596-6686-4A9B-B013-7A0233382AAE}" type="pres">
      <dgm:prSet presAssocID="{02039C8B-A590-42E3-B954-6C46A1E56BCB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4DEAAA36-73E4-4ECC-89DA-2C760A64A89F}" srcId="{B0E21B67-B1D2-4F4D-898E-986102DD29A3}" destId="{02039C8B-A590-42E3-B954-6C46A1E56BCB}" srcOrd="2" destOrd="0" parTransId="{8E40E8AC-3388-44BD-9B6E-4962B87028AD}" sibTransId="{90BCF887-39EA-4169-813E-EAD932BEA011}"/>
    <dgm:cxn modelId="{CDB1F849-D172-4E65-9875-F7856D37031D}" type="presOf" srcId="{1903AEE2-35B6-4179-90CD-F16FCA660458}" destId="{D659DB7E-EC35-40C1-B986-D5E6DA1D838A}" srcOrd="0" destOrd="0" presId="urn:microsoft.com/office/officeart/2005/8/layout/hProcess9"/>
    <dgm:cxn modelId="{D3032557-F22C-4990-B972-3B23413DAE82}" srcId="{B0E21B67-B1D2-4F4D-898E-986102DD29A3}" destId="{11139D07-A1B2-40CA-808A-786D9F05C309}" srcOrd="1" destOrd="0" parTransId="{D4D3568F-5987-4197-8B15-4C8EB55B2A0E}" sibTransId="{AADEDAFC-EC7D-46DC-8A59-F5F8BA1A6345}"/>
    <dgm:cxn modelId="{F44E7678-3773-417F-AB74-A4874D45473B}" type="presOf" srcId="{11139D07-A1B2-40CA-808A-786D9F05C309}" destId="{A30006E0-5051-40C2-89A3-B9C8ECC4C593}" srcOrd="0" destOrd="0" presId="urn:microsoft.com/office/officeart/2005/8/layout/hProcess9"/>
    <dgm:cxn modelId="{9F4A0481-36BF-490A-98D2-7DC7247B0044}" srcId="{B0E21B67-B1D2-4F4D-898E-986102DD29A3}" destId="{1903AEE2-35B6-4179-90CD-F16FCA660458}" srcOrd="0" destOrd="0" parTransId="{EAF39D31-78D7-46CA-8950-77A71D9FFDEE}" sibTransId="{9E47B9D7-9895-40B7-81A8-F77989422D02}"/>
    <dgm:cxn modelId="{3682FB92-C217-4058-975A-524E12E61F52}" type="presOf" srcId="{02039C8B-A590-42E3-B954-6C46A1E56BCB}" destId="{55571596-6686-4A9B-B013-7A0233382AAE}" srcOrd="0" destOrd="0" presId="urn:microsoft.com/office/officeart/2005/8/layout/hProcess9"/>
    <dgm:cxn modelId="{786E25DE-FEDE-402A-9380-9045F47DC76D}" type="presOf" srcId="{B0E21B67-B1D2-4F4D-898E-986102DD29A3}" destId="{8071780A-8301-444D-A206-2A8EAC912079}" srcOrd="0" destOrd="0" presId="urn:microsoft.com/office/officeart/2005/8/layout/hProcess9"/>
    <dgm:cxn modelId="{9A3BAA18-6387-473A-9FA3-1E58A2121557}" type="presParOf" srcId="{8071780A-8301-444D-A206-2A8EAC912079}" destId="{2FF9E96D-6D86-4F5E-9BB7-1E961D457EE1}" srcOrd="0" destOrd="0" presId="urn:microsoft.com/office/officeart/2005/8/layout/hProcess9"/>
    <dgm:cxn modelId="{EEE0CE7A-095F-4D2E-B28C-203F5D0B20DB}" type="presParOf" srcId="{8071780A-8301-444D-A206-2A8EAC912079}" destId="{0D961AE2-201B-4404-B6EA-754AF90F8A79}" srcOrd="1" destOrd="0" presId="urn:microsoft.com/office/officeart/2005/8/layout/hProcess9"/>
    <dgm:cxn modelId="{F1A77D32-5201-40C0-A4EA-EC61C4CF18C8}" type="presParOf" srcId="{0D961AE2-201B-4404-B6EA-754AF90F8A79}" destId="{D659DB7E-EC35-40C1-B986-D5E6DA1D838A}" srcOrd="0" destOrd="0" presId="urn:microsoft.com/office/officeart/2005/8/layout/hProcess9"/>
    <dgm:cxn modelId="{9CCFB538-B801-4B5F-8722-E3D9E4B6606A}" type="presParOf" srcId="{0D961AE2-201B-4404-B6EA-754AF90F8A79}" destId="{7BBD3E96-5EA2-429E-9F78-106768DB53EA}" srcOrd="1" destOrd="0" presId="urn:microsoft.com/office/officeart/2005/8/layout/hProcess9"/>
    <dgm:cxn modelId="{A0EC5CDE-B0E8-412B-B600-6729208FDBF6}" type="presParOf" srcId="{0D961AE2-201B-4404-B6EA-754AF90F8A79}" destId="{A30006E0-5051-40C2-89A3-B9C8ECC4C593}" srcOrd="2" destOrd="0" presId="urn:microsoft.com/office/officeart/2005/8/layout/hProcess9"/>
    <dgm:cxn modelId="{02AC8EBC-E65B-4787-8554-B3D39F0CB314}" type="presParOf" srcId="{0D961AE2-201B-4404-B6EA-754AF90F8A79}" destId="{BC491864-E619-42A4-A807-7DAAA2F5CA67}" srcOrd="3" destOrd="0" presId="urn:microsoft.com/office/officeart/2005/8/layout/hProcess9"/>
    <dgm:cxn modelId="{9CD15721-2576-46D8-96A3-95743FE3125E}" type="presParOf" srcId="{0D961AE2-201B-4404-B6EA-754AF90F8A79}" destId="{55571596-6686-4A9B-B013-7A0233382AAE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574FC2-D158-45EA-9DAB-5E2082DE9E07}">
      <dsp:nvSpPr>
        <dsp:cNvPr id="0" name=""/>
        <dsp:cNvSpPr/>
      </dsp:nvSpPr>
      <dsp:spPr>
        <a:xfrm>
          <a:off x="-5699197" y="-872376"/>
          <a:ext cx="6785312" cy="6785312"/>
        </a:xfrm>
        <a:prstGeom prst="blockArc">
          <a:avLst>
            <a:gd name="adj1" fmla="val 18900000"/>
            <a:gd name="adj2" fmla="val 2700000"/>
            <a:gd name="adj3" fmla="val 318"/>
          </a:avLst>
        </a:pr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564CA8-6B29-4FC9-B46A-0ADE2CC20C39}">
      <dsp:nvSpPr>
        <dsp:cNvPr id="0" name=""/>
        <dsp:cNvSpPr/>
      </dsp:nvSpPr>
      <dsp:spPr>
        <a:xfrm>
          <a:off x="703600" y="326339"/>
          <a:ext cx="7526000" cy="89779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5505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400" b="1" kern="1200" dirty="0"/>
            <a:t>Reconoce la desigualdad</a:t>
          </a:r>
          <a:r>
            <a:rPr lang="es-ES_tradnl" sz="2000" b="1" kern="1200" dirty="0"/>
            <a:t>, </a:t>
          </a:r>
          <a:r>
            <a:rPr lang="es-ES_tradnl" sz="2000" kern="1200" dirty="0"/>
            <a:t>se plantea actividades y acciones que permitan satisfacer las necesidades prácticas y estratégicas de las mujeres. </a:t>
          </a:r>
          <a:endParaRPr lang="es-GT" sz="2000" kern="1200" dirty="0"/>
        </a:p>
      </dsp:txBody>
      <dsp:txXfrm>
        <a:off x="703600" y="326339"/>
        <a:ext cx="7526000" cy="897796"/>
      </dsp:txXfrm>
    </dsp:sp>
    <dsp:sp modelId="{DC185DF0-8D74-4747-9BF3-FF79353230DF}">
      <dsp:nvSpPr>
        <dsp:cNvPr id="0" name=""/>
        <dsp:cNvSpPr/>
      </dsp:nvSpPr>
      <dsp:spPr>
        <a:xfrm>
          <a:off x="83882" y="290588"/>
          <a:ext cx="969299" cy="96929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E01AFC-B9D9-4B55-AB70-ABC18BFFD92B}">
      <dsp:nvSpPr>
        <dsp:cNvPr id="0" name=""/>
        <dsp:cNvSpPr/>
      </dsp:nvSpPr>
      <dsp:spPr>
        <a:xfrm>
          <a:off x="1014506" y="1500933"/>
          <a:ext cx="7348766" cy="875331"/>
        </a:xfrm>
        <a:prstGeom prst="rect">
          <a:avLst/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5505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400" b="1" kern="1200" dirty="0"/>
            <a:t>Distingue diferencias específicas </a:t>
          </a:r>
          <a:r>
            <a:rPr lang="es-ES_tradnl" sz="2000" kern="1200" dirty="0"/>
            <a:t>entre las mujeres provenientes de sus características socioeconómicas, demográficas, culturales, raciales, etc. </a:t>
          </a:r>
          <a:endParaRPr lang="es-GT" sz="2000" kern="1200" dirty="0"/>
        </a:p>
      </dsp:txBody>
      <dsp:txXfrm>
        <a:off x="1014506" y="1500933"/>
        <a:ext cx="7348766" cy="875331"/>
      </dsp:txXfrm>
    </dsp:sp>
    <dsp:sp modelId="{51C37920-6C62-4367-BFF8-EBFD7979D863}">
      <dsp:nvSpPr>
        <dsp:cNvPr id="0" name=""/>
        <dsp:cNvSpPr/>
      </dsp:nvSpPr>
      <dsp:spPr>
        <a:xfrm>
          <a:off x="528460" y="1453949"/>
          <a:ext cx="969299" cy="96929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3750088"/>
              <a:satOff val="-5627"/>
              <a:lumOff val="-9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3F5C27-859A-4614-AE26-9FC299DD0900}">
      <dsp:nvSpPr>
        <dsp:cNvPr id="0" name=""/>
        <dsp:cNvSpPr/>
      </dsp:nvSpPr>
      <dsp:spPr>
        <a:xfrm>
          <a:off x="1013110" y="2714240"/>
          <a:ext cx="7351559" cy="775439"/>
        </a:xfrm>
        <a:prstGeom prst="rect">
          <a:avLst/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5505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400" b="1" kern="1200" dirty="0"/>
            <a:t>Busca equiparar las desigualdades</a:t>
          </a:r>
          <a:r>
            <a:rPr lang="es-ES_tradnl" sz="2400" kern="1200" dirty="0"/>
            <a:t> </a:t>
          </a:r>
          <a:r>
            <a:rPr lang="es-ES_tradnl" sz="2000" kern="1200" dirty="0"/>
            <a:t>procurando aminorar las brechas entre unos y otras en las distintas esferas. </a:t>
          </a:r>
          <a:endParaRPr lang="es-GT" sz="2000" kern="1200" dirty="0"/>
        </a:p>
      </dsp:txBody>
      <dsp:txXfrm>
        <a:off x="1013110" y="2714240"/>
        <a:ext cx="7351559" cy="775439"/>
      </dsp:txXfrm>
    </dsp:sp>
    <dsp:sp modelId="{012C6178-7FA8-4812-A09F-266EB0FF5B12}">
      <dsp:nvSpPr>
        <dsp:cNvPr id="0" name=""/>
        <dsp:cNvSpPr/>
      </dsp:nvSpPr>
      <dsp:spPr>
        <a:xfrm>
          <a:off x="528460" y="2617310"/>
          <a:ext cx="969299" cy="96929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7500176"/>
              <a:satOff val="-11253"/>
              <a:lumOff val="-183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866B27-D176-422B-8E29-F9E02EBBF5C0}">
      <dsp:nvSpPr>
        <dsp:cNvPr id="0" name=""/>
        <dsp:cNvSpPr/>
      </dsp:nvSpPr>
      <dsp:spPr>
        <a:xfrm>
          <a:off x="568532" y="3877601"/>
          <a:ext cx="7796136" cy="775439"/>
        </a:xfrm>
        <a:prstGeom prst="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5505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400" b="1" kern="1200" dirty="0"/>
            <a:t>Reconoce las diferencias en el acceso </a:t>
          </a:r>
          <a:r>
            <a:rPr lang="es-ES_tradnl" sz="2000" kern="1200" dirty="0"/>
            <a:t>a los recursos económicos, sociales y culturales.</a:t>
          </a:r>
          <a:endParaRPr lang="es-GT" sz="2000" kern="1200" dirty="0"/>
        </a:p>
      </dsp:txBody>
      <dsp:txXfrm>
        <a:off x="568532" y="3877601"/>
        <a:ext cx="7796136" cy="775439"/>
      </dsp:txXfrm>
    </dsp:sp>
    <dsp:sp modelId="{A1EE8B17-7E94-4C8C-87CC-3B8C3F3192AC}">
      <dsp:nvSpPr>
        <dsp:cNvPr id="0" name=""/>
        <dsp:cNvSpPr/>
      </dsp:nvSpPr>
      <dsp:spPr>
        <a:xfrm>
          <a:off x="83882" y="3780672"/>
          <a:ext cx="969299" cy="96929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886ACB-C63F-4A57-B211-C83085D8D8FB}">
      <dsp:nvSpPr>
        <dsp:cNvPr id="0" name=""/>
        <dsp:cNvSpPr/>
      </dsp:nvSpPr>
      <dsp:spPr>
        <a:xfrm>
          <a:off x="2267731" y="800"/>
          <a:ext cx="1424689" cy="71234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3200" b="1" kern="1200" dirty="0"/>
            <a:t>Plan</a:t>
          </a:r>
        </a:p>
      </dsp:txBody>
      <dsp:txXfrm>
        <a:off x="2288595" y="21664"/>
        <a:ext cx="1382961" cy="670616"/>
      </dsp:txXfrm>
    </dsp:sp>
    <dsp:sp modelId="{5E6A7626-E076-4B2E-9F3C-5B2A28B494C7}">
      <dsp:nvSpPr>
        <dsp:cNvPr id="0" name=""/>
        <dsp:cNvSpPr/>
      </dsp:nvSpPr>
      <dsp:spPr>
        <a:xfrm rot="3600000">
          <a:off x="3276846" y="1251080"/>
          <a:ext cx="582833" cy="249320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GT" sz="1000" kern="1200"/>
        </a:p>
      </dsp:txBody>
      <dsp:txXfrm>
        <a:off x="3351642" y="1300944"/>
        <a:ext cx="433241" cy="149592"/>
      </dsp:txXfrm>
    </dsp:sp>
    <dsp:sp modelId="{8FEB4079-B415-4FB9-B342-1468832B8C9E}">
      <dsp:nvSpPr>
        <dsp:cNvPr id="0" name=""/>
        <dsp:cNvSpPr/>
      </dsp:nvSpPr>
      <dsp:spPr>
        <a:xfrm>
          <a:off x="3444104" y="2038337"/>
          <a:ext cx="1424689" cy="712344"/>
        </a:xfrm>
        <a:prstGeom prst="roundRect">
          <a:avLst>
            <a:gd name="adj" fmla="val 10000"/>
          </a:avLst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2400" b="1" kern="1200" dirty="0"/>
            <a:t>Estatuto</a:t>
          </a:r>
        </a:p>
      </dsp:txBody>
      <dsp:txXfrm>
        <a:off x="3464968" y="2059201"/>
        <a:ext cx="1382961" cy="670616"/>
      </dsp:txXfrm>
    </dsp:sp>
    <dsp:sp modelId="{F39C5305-1210-4B8A-A05C-ECEE2B615422}">
      <dsp:nvSpPr>
        <dsp:cNvPr id="0" name=""/>
        <dsp:cNvSpPr/>
      </dsp:nvSpPr>
      <dsp:spPr>
        <a:xfrm rot="10800000">
          <a:off x="2788416" y="2269849"/>
          <a:ext cx="582833" cy="249320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GT" sz="1000" kern="1200"/>
        </a:p>
      </dsp:txBody>
      <dsp:txXfrm rot="10800000">
        <a:off x="2863212" y="2319713"/>
        <a:ext cx="433241" cy="149592"/>
      </dsp:txXfrm>
    </dsp:sp>
    <dsp:sp modelId="{50DE74DF-1464-4208-91F8-40BD6B7D3B2A}">
      <dsp:nvSpPr>
        <dsp:cNvPr id="0" name=""/>
        <dsp:cNvSpPr/>
      </dsp:nvSpPr>
      <dsp:spPr>
        <a:xfrm>
          <a:off x="891845" y="2038337"/>
          <a:ext cx="1823716" cy="712344"/>
        </a:xfrm>
        <a:prstGeom prst="roundRect">
          <a:avLst>
            <a:gd name="adj" fmla="val 1000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2400" b="1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Reglamento</a:t>
          </a:r>
        </a:p>
      </dsp:txBody>
      <dsp:txXfrm>
        <a:off x="912709" y="2059201"/>
        <a:ext cx="1781988" cy="670616"/>
      </dsp:txXfrm>
    </dsp:sp>
    <dsp:sp modelId="{7FF0ACCE-4343-46BA-BD65-78C38DB69D65}">
      <dsp:nvSpPr>
        <dsp:cNvPr id="0" name=""/>
        <dsp:cNvSpPr/>
      </dsp:nvSpPr>
      <dsp:spPr>
        <a:xfrm rot="18000000">
          <a:off x="2100473" y="1251080"/>
          <a:ext cx="582833" cy="249320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GT" sz="1000" kern="1200"/>
        </a:p>
      </dsp:txBody>
      <dsp:txXfrm>
        <a:off x="2175269" y="1300944"/>
        <a:ext cx="433241" cy="14959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F9E96D-6D86-4F5E-9BB7-1E961D457EE1}">
      <dsp:nvSpPr>
        <dsp:cNvPr id="0" name=""/>
        <dsp:cNvSpPr/>
      </dsp:nvSpPr>
      <dsp:spPr>
        <a:xfrm>
          <a:off x="617219" y="0"/>
          <a:ext cx="6995160" cy="5115519"/>
        </a:xfrm>
        <a:prstGeom prst="right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59DB7E-EC35-40C1-B986-D5E6DA1D838A}">
      <dsp:nvSpPr>
        <dsp:cNvPr id="0" name=""/>
        <dsp:cNvSpPr/>
      </dsp:nvSpPr>
      <dsp:spPr>
        <a:xfrm>
          <a:off x="0" y="1534655"/>
          <a:ext cx="2468880" cy="2046208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b="1" kern="1200" dirty="0"/>
            <a:t>Eje Temático</a:t>
          </a:r>
          <a:r>
            <a:rPr lang="es-MX" sz="1200" b="1" kern="1200" dirty="0"/>
            <a:t>:  </a:t>
          </a:r>
          <a:r>
            <a:rPr lang="es-MX" sz="1600" kern="1200" dirty="0"/>
            <a:t>Es el núcleo estructurante que describe a grandes rasgos el tema en el cuál se va a planear</a:t>
          </a:r>
          <a:endParaRPr lang="es-GT" sz="1300" kern="1200" dirty="0"/>
        </a:p>
      </dsp:txBody>
      <dsp:txXfrm>
        <a:off x="99888" y="1634543"/>
        <a:ext cx="2269104" cy="1846432"/>
      </dsp:txXfrm>
    </dsp:sp>
    <dsp:sp modelId="{A30006E0-5051-40C2-89A3-B9C8ECC4C593}">
      <dsp:nvSpPr>
        <dsp:cNvPr id="0" name=""/>
        <dsp:cNvSpPr/>
      </dsp:nvSpPr>
      <dsp:spPr>
        <a:xfrm>
          <a:off x="2880359" y="1534655"/>
          <a:ext cx="2468880" cy="2046208"/>
        </a:xfrm>
        <a:prstGeom prst="roundRect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b="1" kern="1200" dirty="0"/>
            <a:t>La Línea de Acción: </a:t>
          </a:r>
          <a:r>
            <a:rPr lang="es-MX" sz="1600" kern="1200" dirty="0"/>
            <a:t>Contiene las directrices que ayudan a elegir las acciones adecuadas </a:t>
          </a:r>
        </a:p>
      </dsp:txBody>
      <dsp:txXfrm>
        <a:off x="2980247" y="1634543"/>
        <a:ext cx="2269104" cy="1846432"/>
      </dsp:txXfrm>
    </dsp:sp>
    <dsp:sp modelId="{55571596-6686-4A9B-B013-7A0233382AAE}">
      <dsp:nvSpPr>
        <dsp:cNvPr id="0" name=""/>
        <dsp:cNvSpPr/>
      </dsp:nvSpPr>
      <dsp:spPr>
        <a:xfrm>
          <a:off x="5760720" y="1534655"/>
          <a:ext cx="2468880" cy="2046208"/>
        </a:xfrm>
        <a:prstGeom prst="round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800" b="1" kern="1200" dirty="0"/>
            <a:t>La Acción:    </a:t>
          </a:r>
          <a:r>
            <a:rPr lang="es-MX" sz="1600" kern="1200" dirty="0"/>
            <a:t>Es la expresión concreta de cómo se llevará a cabo. </a:t>
          </a:r>
        </a:p>
      </dsp:txBody>
      <dsp:txXfrm>
        <a:off x="5860608" y="1634543"/>
        <a:ext cx="2269104" cy="18464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GT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5777E3-8507-4E23-899E-801FDF45B324}" type="datetimeFigureOut">
              <a:rPr lang="es-GT" smtClean="0"/>
              <a:pPr/>
              <a:t>5/07/2019</a:t>
            </a:fld>
            <a:endParaRPr lang="es-GT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GT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GT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10743F-FA41-4F6A-89BE-6108BCA0DEDA}" type="slidenum">
              <a:rPr lang="es-GT" smtClean="0"/>
              <a:pPr/>
              <a:t>‹Nº›</a:t>
            </a:fld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3201759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5B294-67C7-514B-A3D1-6F79DA71D41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43743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99"/>
          <a:stretch/>
        </p:blipFill>
        <p:spPr>
          <a:xfrm>
            <a:off x="-54428" y="0"/>
            <a:ext cx="9198428" cy="6875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006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41083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05746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155727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109369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39033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39033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72742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30345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17101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00896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145174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53443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4422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3837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6"/>
          <a:stretch/>
        </p:blipFill>
        <p:spPr>
          <a:xfrm>
            <a:off x="-11202" y="0"/>
            <a:ext cx="9155202" cy="6858001"/>
          </a:xfrm>
          <a:prstGeom prst="rect">
            <a:avLst/>
          </a:prstGeom>
        </p:spPr>
      </p:pic>
      <p:sp>
        <p:nvSpPr>
          <p:cNvPr id="7" name="Marcador de texto 2"/>
          <p:cNvSpPr txBox="1">
            <a:spLocks/>
          </p:cNvSpPr>
          <p:nvPr/>
        </p:nvSpPr>
        <p:spPr>
          <a:xfrm>
            <a:off x="2416642" y="5997388"/>
            <a:ext cx="4683405" cy="860612"/>
          </a:xfrm>
          <a:prstGeom prst="rect">
            <a:avLst/>
          </a:prstGeom>
        </p:spPr>
        <p:txBody>
          <a:bodyPr anchor="ctr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Helvetica"/>
                <a:ea typeface="+mn-ea"/>
                <a:cs typeface="Helvetica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Helvetica"/>
                <a:ea typeface="+mn-ea"/>
                <a:cs typeface="Helvetica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Helvetica"/>
                <a:ea typeface="+mn-ea"/>
                <a:cs typeface="Helvetica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Helvetica"/>
                <a:ea typeface="+mn-ea"/>
                <a:cs typeface="Helvetica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Helvetica"/>
                <a:ea typeface="+mn-ea"/>
                <a:cs typeface="Helvetica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z="1200" dirty="0">
                <a:solidFill>
                  <a:schemeClr val="bg1"/>
                </a:solidFill>
              </a:rPr>
              <a:t>Departamento</a:t>
            </a:r>
            <a:r>
              <a:rPr lang="es-ES_tradnl" sz="1200" baseline="0" dirty="0">
                <a:solidFill>
                  <a:schemeClr val="bg1"/>
                </a:solidFill>
              </a:rPr>
              <a:t> de Información y Prensa</a:t>
            </a:r>
            <a:endParaRPr lang="es-ES_tradnl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360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3500" b="1" kern="1200">
          <a:solidFill>
            <a:schemeClr val="tx1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Helvetica"/>
          <a:ea typeface="+mn-ea"/>
          <a:cs typeface="Helvetic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Helvetica"/>
          <a:ea typeface="+mn-ea"/>
          <a:cs typeface="Helvetic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Helvetica"/>
          <a:ea typeface="+mn-ea"/>
          <a:cs typeface="Helvetic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Helvetica"/>
          <a:ea typeface="+mn-ea"/>
          <a:cs typeface="Helvetic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Helvetica"/>
          <a:ea typeface="+mn-ea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36" y="41485"/>
            <a:ext cx="9144000" cy="6461616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 flipH="1" flipV="1">
            <a:off x="0" y="5646671"/>
            <a:ext cx="9143999" cy="101728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40"/>
          </a:p>
        </p:txBody>
      </p:sp>
      <p:sp>
        <p:nvSpPr>
          <p:cNvPr id="18" name="TextBox 17"/>
          <p:cNvSpPr txBox="1"/>
          <p:nvPr/>
        </p:nvSpPr>
        <p:spPr>
          <a:xfrm>
            <a:off x="607669" y="1511140"/>
            <a:ext cx="4641953" cy="1632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310" dirty="0">
                <a:solidFill>
                  <a:srgbClr val="139DEB"/>
                </a:solidFill>
                <a:latin typeface="Gill Sans MT Light"/>
                <a:cs typeface="Gill Sans MT Light"/>
              </a:rPr>
              <a:t>TALLER</a:t>
            </a:r>
            <a:r>
              <a:rPr lang="en-US" sz="2310" dirty="0">
                <a:solidFill>
                  <a:srgbClr val="139DEB"/>
                </a:solidFill>
                <a:latin typeface="Gill Sans MT Light"/>
              </a:rPr>
              <a:t> “</a:t>
            </a:r>
            <a:r>
              <a:rPr lang="es-ES" sz="2310" dirty="0">
                <a:solidFill>
                  <a:srgbClr val="139DEB"/>
                </a:solidFill>
                <a:latin typeface="Gill Sans MT Light"/>
              </a:rPr>
              <a:t>Diálogo </a:t>
            </a:r>
            <a:r>
              <a:rPr lang="es-ES" sz="2310" dirty="0" err="1">
                <a:solidFill>
                  <a:srgbClr val="139DEB"/>
                </a:solidFill>
                <a:latin typeface="Gill Sans MT Light"/>
              </a:rPr>
              <a:t>inter-actores</a:t>
            </a:r>
            <a:r>
              <a:rPr lang="es-ES" sz="2310" dirty="0">
                <a:solidFill>
                  <a:srgbClr val="139DEB"/>
                </a:solidFill>
                <a:latin typeface="Gill Sans MT Light"/>
              </a:rPr>
              <a:t> y alianzas para la autonomía física” </a:t>
            </a:r>
            <a:endParaRPr lang="en-US" sz="2310" dirty="0">
              <a:solidFill>
                <a:srgbClr val="139DEB"/>
              </a:solidFill>
              <a:latin typeface="Gill Sans MT Light"/>
            </a:endParaRPr>
          </a:p>
          <a:p>
            <a:pPr algn="just"/>
            <a:endParaRPr lang="en-US" sz="2310" dirty="0">
              <a:solidFill>
                <a:srgbClr val="139DEB"/>
              </a:solidFill>
              <a:latin typeface="Gill Sans MT Light"/>
              <a:cs typeface="Gill Sans MT Light"/>
            </a:endParaRPr>
          </a:p>
          <a:p>
            <a:pPr algn="just"/>
            <a:r>
              <a:rPr lang="es-ES" sz="1540" dirty="0"/>
              <a:t>Los puentes a construir en el sistema jurídico para reducir la impunidad y prevenir la violencia de género</a:t>
            </a:r>
            <a:endParaRPr lang="en-US" sz="2310" dirty="0">
              <a:solidFill>
                <a:srgbClr val="139DEB"/>
              </a:solidFill>
              <a:latin typeface="Gill Sans MT Light"/>
              <a:cs typeface="Gill Sans MT Ligh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83066" y="4349948"/>
            <a:ext cx="5935595" cy="11455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422" b="1" dirty="0"/>
              <a:t>Plan estratégico quinquenal de la REG-AIAMP</a:t>
            </a:r>
            <a:endParaRPr lang="en-US" sz="3080" b="1" dirty="0">
              <a:solidFill>
                <a:srgbClr val="1E2470"/>
              </a:solidFill>
              <a:latin typeface="Gill Sans MT Ligh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74657" y="3596915"/>
            <a:ext cx="25853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139DEB"/>
                </a:solidFill>
                <a:latin typeface="Gill Sans MT Light"/>
                <a:cs typeface="Gill Sans MT Light"/>
              </a:rPr>
              <a:t>Panam</a:t>
            </a:r>
            <a:r>
              <a:rPr lang="en-US" sz="1400" dirty="0">
                <a:solidFill>
                  <a:srgbClr val="139D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r>
              <a:rPr lang="en-US" sz="1400" dirty="0">
                <a:solidFill>
                  <a:srgbClr val="139DEB"/>
                </a:solidFill>
                <a:latin typeface="Gill Sans MT Light"/>
                <a:cs typeface="Gill Sans MT Light"/>
              </a:rPr>
              <a:t> – 9 a 11 de </a:t>
            </a:r>
            <a:r>
              <a:rPr lang="en-US" sz="1400" dirty="0" err="1">
                <a:solidFill>
                  <a:srgbClr val="139DEB"/>
                </a:solidFill>
                <a:latin typeface="Gill Sans MT Light"/>
                <a:cs typeface="Gill Sans MT Light"/>
              </a:rPr>
              <a:t>julio</a:t>
            </a:r>
            <a:r>
              <a:rPr lang="en-US" sz="1400" dirty="0">
                <a:solidFill>
                  <a:srgbClr val="139DEB"/>
                </a:solidFill>
                <a:latin typeface="Gill Sans MT Light"/>
                <a:cs typeface="Gill Sans MT Light"/>
              </a:rPr>
              <a:t> de 2018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668" y="543608"/>
            <a:ext cx="2094467" cy="677919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02122434-4E67-4ABD-B300-97E50EAF26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8556" y="5769876"/>
            <a:ext cx="6846886" cy="67968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0DC76D-71DF-4526-8198-A4B3108601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/>
              <a:t>Objetivo General</a:t>
            </a:r>
            <a:br>
              <a:rPr lang="es-GT" dirty="0"/>
            </a:br>
            <a:endParaRPr lang="es-GT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50995AF-F459-452E-860E-E44D76DC3A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MX" b="1" dirty="0">
                <a:latin typeface="Gadugi" panose="020B0502040204020203" pitchFamily="34" charset="0"/>
              </a:rPr>
              <a:t>Establecer</a:t>
            </a:r>
            <a:r>
              <a:rPr lang="es-MX" dirty="0">
                <a:latin typeface="Gadugi" panose="020B0502040204020203" pitchFamily="34" charset="0"/>
              </a:rPr>
              <a:t> mediante el Plan Estratégico de Trabajo Quinquenal (2019-2023) los </a:t>
            </a:r>
            <a:r>
              <a:rPr lang="es-MX" b="1" dirty="0">
                <a:latin typeface="Gadugi" panose="020B0502040204020203" pitchFamily="34" charset="0"/>
              </a:rPr>
              <a:t>ejes temáticos, líneas de acción y acciones a seguir</a:t>
            </a:r>
            <a:r>
              <a:rPr lang="es-MX" dirty="0">
                <a:latin typeface="Gadugi" panose="020B0502040204020203" pitchFamily="34" charset="0"/>
              </a:rPr>
              <a:t> ─en el corto, medio y largo plazo─ por el Grupo Especializado en temas de Género para la transversalización del enfoque de género en el trabajo de los Ministerios Públicos y Fiscalías de los países miembros de la Asociación Ibero Americana de Ministerios Públicos a fin de enfrentar de manera coordinada la criminalidad de género en la región. </a:t>
            </a:r>
            <a:endParaRPr lang="es-GT" dirty="0">
              <a:latin typeface="Gadugi" panose="020B0502040204020203" pitchFamily="34" charset="0"/>
            </a:endParaRPr>
          </a:p>
          <a:p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3869067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01F186-54BC-4A26-AAE4-F49C20C1B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5565"/>
            <a:ext cx="8229600" cy="1143000"/>
          </a:xfrm>
        </p:spPr>
        <p:txBody>
          <a:bodyPr/>
          <a:lstStyle/>
          <a:p>
            <a:r>
              <a:rPr lang="es-GT" dirty="0"/>
              <a:t>Objetivos específicos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2A7AF64-FD27-4096-8A5A-4F219C2935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124744"/>
            <a:ext cx="8363272" cy="4752528"/>
          </a:xfrm>
        </p:spPr>
        <p:txBody>
          <a:bodyPr>
            <a:normAutofit/>
          </a:bodyPr>
          <a:lstStyle/>
          <a:p>
            <a:pPr lvl="0"/>
            <a:r>
              <a:rPr lang="es-MX" sz="1800" b="1" dirty="0"/>
              <a:t>Transversalizar la perspectiva de género y de derechos humanos </a:t>
            </a:r>
            <a:r>
              <a:rPr lang="es-MX" sz="1800" dirty="0"/>
              <a:t>en la labor diaria de las Fiscalías y Procuradurías de la Asociación Iberoamericana de Ministerios Públicos.</a:t>
            </a:r>
            <a:endParaRPr lang="es-GT" sz="1800" dirty="0"/>
          </a:p>
          <a:p>
            <a:pPr lvl="0"/>
            <a:r>
              <a:rPr lang="es-MX" sz="1800" b="1" dirty="0"/>
              <a:t>Determinar los lineamientos, estrategias y mecanismos comunes para prevenir, investigar, perseguir y sancionar la criminalidad de género </a:t>
            </a:r>
            <a:r>
              <a:rPr lang="es-MX" sz="1800" dirty="0"/>
              <a:t>en la región, garantizando la reparación transformadora, con perspectiva de derechos humanos de las mujeres.</a:t>
            </a:r>
            <a:endParaRPr lang="es-GT" sz="1800" dirty="0"/>
          </a:p>
          <a:p>
            <a:pPr lvl="0"/>
            <a:r>
              <a:rPr lang="es-MX" sz="1800" b="1" dirty="0"/>
              <a:t>Determinar los lineamientos, estrategias y mecanismos </a:t>
            </a:r>
            <a:r>
              <a:rPr lang="es-MX" sz="1800" dirty="0"/>
              <a:t>comunes para la atención y protección de las víctimas de violencia por razones de género.</a:t>
            </a:r>
            <a:endParaRPr lang="es-GT" sz="1800" dirty="0"/>
          </a:p>
          <a:p>
            <a:pPr lvl="0"/>
            <a:r>
              <a:rPr lang="es-MX" sz="1800" b="1" dirty="0"/>
              <a:t>Desarrollar estrategias </a:t>
            </a:r>
            <a:r>
              <a:rPr lang="es-MX" sz="1800" dirty="0"/>
              <a:t>para articular esfuerzos </a:t>
            </a:r>
            <a:r>
              <a:rPr lang="es-MX" sz="1800" b="1" dirty="0"/>
              <a:t>regionales entre autoridades y otros actores sociales</a:t>
            </a:r>
            <a:r>
              <a:rPr lang="es-MX" sz="1800" dirty="0"/>
              <a:t> que trabajan por los derechos de las víctimas de violencia de género.</a:t>
            </a:r>
            <a:endParaRPr lang="es-GT" sz="1800" dirty="0"/>
          </a:p>
          <a:p>
            <a:pPr lvl="0"/>
            <a:r>
              <a:rPr lang="es-MX" sz="1800" b="1" dirty="0"/>
              <a:t>Impulsar políticas de paridad e igualdad en las instituciones de administración y procuración de justicia </a:t>
            </a:r>
            <a:r>
              <a:rPr lang="es-MX" sz="1800" dirty="0"/>
              <a:t>de los países miembros, así como en la Asociación Iberoamericana de Ministerios Públicos.</a:t>
            </a:r>
            <a:endParaRPr lang="es-GT" sz="1800" dirty="0"/>
          </a:p>
        </p:txBody>
      </p:sp>
    </p:spTree>
    <p:extLst>
      <p:ext uri="{BB962C8B-B14F-4D97-AF65-F5344CB8AC3E}">
        <p14:creationId xmlns:p14="http://schemas.microsoft.com/office/powerpoint/2010/main" val="2209186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81F064-B897-1544-A2DF-2ADFAF6E6A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241" y="332656"/>
            <a:ext cx="8229600" cy="300549"/>
          </a:xfrm>
        </p:spPr>
        <p:txBody>
          <a:bodyPr>
            <a:noAutofit/>
          </a:bodyPr>
          <a:lstStyle/>
          <a:p>
            <a:r>
              <a:rPr lang="es-GT" sz="2400" dirty="0"/>
              <a:t>Ejes Temáticos del Plan Quinquenal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6009D65B-61E8-DD4F-AA13-9179F0CA1BB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4231936"/>
              </p:ext>
            </p:extLst>
          </p:nvPr>
        </p:nvGraphicFramePr>
        <p:xfrm>
          <a:off x="251520" y="633205"/>
          <a:ext cx="8892480" cy="59098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38051">
                  <a:extLst>
                    <a:ext uri="{9D8B030D-6E8A-4147-A177-3AD203B41FA5}">
                      <a16:colId xmlns:a16="http://schemas.microsoft.com/office/drawing/2014/main" val="4033448080"/>
                    </a:ext>
                  </a:extLst>
                </a:gridCol>
                <a:gridCol w="6854429">
                  <a:extLst>
                    <a:ext uri="{9D8B030D-6E8A-4147-A177-3AD203B41FA5}">
                      <a16:colId xmlns:a16="http://schemas.microsoft.com/office/drawing/2014/main" val="3575629567"/>
                    </a:ext>
                  </a:extLst>
                </a:gridCol>
              </a:tblGrid>
              <a:tr h="19426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3600" dirty="0">
                          <a:effectLst/>
                        </a:rPr>
                        <a:t>EJE</a:t>
                      </a:r>
                      <a:endParaRPr lang="es-GT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87" marR="318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3600" dirty="0">
                          <a:effectLst/>
                        </a:rPr>
                        <a:t>LÍNEAS DE ACCIÓN</a:t>
                      </a:r>
                      <a:endParaRPr lang="es-GT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87" marR="31887" marT="0" marB="0" anchor="ctr"/>
                </a:tc>
                <a:extLst>
                  <a:ext uri="{0D108BD9-81ED-4DB2-BD59-A6C34878D82A}">
                    <a16:rowId xmlns:a16="http://schemas.microsoft.com/office/drawing/2014/main" val="3666999131"/>
                  </a:ext>
                </a:extLst>
              </a:tr>
              <a:tr h="2717847">
                <a:tc rowSpan="3">
                  <a:txBody>
                    <a:bodyPr/>
                    <a:lstStyle/>
                    <a:p>
                      <a:pPr marL="514350" indent="-51435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AutoNum type="arabicPeriod"/>
                      </a:pPr>
                      <a:r>
                        <a:rPr lang="es-MX" sz="2000" dirty="0">
                          <a:effectLst/>
                        </a:rPr>
                        <a:t>PREVENCIÓN DE LA </a:t>
                      </a:r>
                    </a:p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s-MX" sz="2000" dirty="0">
                          <a:effectLst/>
                        </a:rPr>
                        <a:t>CRIMINALIDAD DE GÉNERO</a:t>
                      </a:r>
                      <a:endParaRPr lang="es-GT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87" marR="31887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000" dirty="0">
                          <a:effectLst/>
                        </a:rPr>
                        <a:t>1.1 Desarrollar o fortalecer estrategias conjuntas para prevenir de manera coordinada el fenómeno de la violencia de género/contra las mujeres, desde una perspectiva de derechos humanos de las mujeres.</a:t>
                      </a:r>
                      <a:endParaRPr lang="es-GT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87" marR="31887" marT="0" marB="0" anchor="ctr"/>
                </a:tc>
                <a:extLst>
                  <a:ext uri="{0D108BD9-81ED-4DB2-BD59-A6C34878D82A}">
                    <a16:rowId xmlns:a16="http://schemas.microsoft.com/office/drawing/2014/main" val="1484788509"/>
                  </a:ext>
                </a:extLst>
              </a:tr>
              <a:tr h="1667008"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000" dirty="0">
                          <a:effectLst/>
                        </a:rPr>
                        <a:t>1.2 Crear espacios continuos de reflexión, generación de conocimiento y acción sobre las problemáticas sociales y criminales que afectan a la población desde un enfoque de género. </a:t>
                      </a:r>
                      <a:endParaRPr lang="es-GT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87" marR="31887" marT="0" marB="0" anchor="ctr"/>
                </a:tc>
                <a:extLst>
                  <a:ext uri="{0D108BD9-81ED-4DB2-BD59-A6C34878D82A}">
                    <a16:rowId xmlns:a16="http://schemas.microsoft.com/office/drawing/2014/main" val="4111672394"/>
                  </a:ext>
                </a:extLst>
              </a:tr>
              <a:tr h="880974"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000" dirty="0">
                          <a:effectLst/>
                        </a:rPr>
                        <a:t>1.3 Promover acciones de políticas públicas que faciliten la identificación de riesgo de violencia femicida/feminicida. </a:t>
                      </a:r>
                      <a:endParaRPr lang="es-GT" sz="200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000" dirty="0">
                          <a:effectLst/>
                        </a:rPr>
                        <a:t> </a:t>
                      </a:r>
                      <a:endParaRPr lang="es-GT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87" marR="31887" marT="0" marB="0" anchor="ctr"/>
                </a:tc>
                <a:extLst>
                  <a:ext uri="{0D108BD9-81ED-4DB2-BD59-A6C34878D82A}">
                    <a16:rowId xmlns:a16="http://schemas.microsoft.com/office/drawing/2014/main" val="10677784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7032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80616C-EADA-F742-A523-8B3AB1567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53806"/>
            <a:ext cx="8229600" cy="403788"/>
          </a:xfrm>
        </p:spPr>
        <p:txBody>
          <a:bodyPr>
            <a:normAutofit fontScale="90000"/>
          </a:bodyPr>
          <a:lstStyle/>
          <a:p>
            <a:r>
              <a:rPr lang="es-GT" sz="2400" dirty="0"/>
              <a:t>Ejes Temáticos del Plan Quinquenal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72B7A2EA-2A55-8249-BB27-EA7A8324345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330449"/>
              </p:ext>
            </p:extLst>
          </p:nvPr>
        </p:nvGraphicFramePr>
        <p:xfrm>
          <a:off x="456460" y="1396056"/>
          <a:ext cx="8075980" cy="490434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70294">
                  <a:extLst>
                    <a:ext uri="{9D8B030D-6E8A-4147-A177-3AD203B41FA5}">
                      <a16:colId xmlns:a16="http://schemas.microsoft.com/office/drawing/2014/main" val="3280079285"/>
                    </a:ext>
                  </a:extLst>
                </a:gridCol>
                <a:gridCol w="4005686">
                  <a:extLst>
                    <a:ext uri="{9D8B030D-6E8A-4147-A177-3AD203B41FA5}">
                      <a16:colId xmlns:a16="http://schemas.microsoft.com/office/drawing/2014/main" val="463871144"/>
                    </a:ext>
                  </a:extLst>
                </a:gridCol>
              </a:tblGrid>
              <a:tr h="3925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3600" dirty="0">
                          <a:effectLst/>
                        </a:rPr>
                        <a:t>EJE</a:t>
                      </a:r>
                      <a:endParaRPr lang="es-GT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87" marR="318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3600" dirty="0">
                          <a:effectLst/>
                        </a:rPr>
                        <a:t>LÍNEAS DE ACCIÓN</a:t>
                      </a:r>
                      <a:endParaRPr lang="es-GT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87" marR="31887" marT="0" marB="0" anchor="ctr"/>
                </a:tc>
                <a:extLst>
                  <a:ext uri="{0D108BD9-81ED-4DB2-BD59-A6C34878D82A}">
                    <a16:rowId xmlns:a16="http://schemas.microsoft.com/office/drawing/2014/main" val="2116610233"/>
                  </a:ext>
                </a:extLst>
              </a:tr>
              <a:tr h="1428638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400" dirty="0">
                          <a:effectLst/>
                        </a:rPr>
                        <a:t>1. PREVENCIÓN DE LA CRIMINALIDAD DE GÉNERO</a:t>
                      </a:r>
                      <a:endParaRPr lang="es-GT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87" marR="31887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4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1.4 Fortalecer las áreas o estructuras, así como promover la coordinación interinstitucional en materia de prevención de la violencia de género/contra las mujeres.</a:t>
                      </a:r>
                      <a:r>
                        <a:rPr lang="es-GT" sz="2400" i="0" dirty="0">
                          <a:effectLst/>
                        </a:rPr>
                        <a:t> </a:t>
                      </a:r>
                      <a:endParaRPr lang="es-GT" sz="2400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87" marR="31887" marT="0" marB="0" anchor="ctr"/>
                </a:tc>
                <a:extLst>
                  <a:ext uri="{0D108BD9-81ED-4DB2-BD59-A6C34878D82A}">
                    <a16:rowId xmlns:a16="http://schemas.microsoft.com/office/drawing/2014/main" val="114519618"/>
                  </a:ext>
                </a:extLst>
              </a:tr>
              <a:tr h="2012556"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4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1.5 Promover un mecanismo de medición de eficiencia y eficacia del personal encargado de la atención en casos de violencia de género.</a:t>
                      </a:r>
                      <a:r>
                        <a:rPr lang="es-GT" sz="2400" i="0" dirty="0">
                          <a:effectLst/>
                        </a:rPr>
                        <a:t> </a:t>
                      </a:r>
                      <a:endParaRPr lang="es-GT" sz="2400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87" marR="31887" marT="0" marB="0" anchor="ctr"/>
                </a:tc>
                <a:extLst>
                  <a:ext uri="{0D108BD9-81ED-4DB2-BD59-A6C34878D82A}">
                    <a16:rowId xmlns:a16="http://schemas.microsoft.com/office/drawing/2014/main" val="2672179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6017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CD45ED-4BA1-EC4B-AE2C-8E4AC3A34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6523"/>
          </a:xfrm>
        </p:spPr>
        <p:txBody>
          <a:bodyPr>
            <a:normAutofit/>
          </a:bodyPr>
          <a:lstStyle/>
          <a:p>
            <a:r>
              <a:rPr lang="es-GT" sz="2000" dirty="0"/>
              <a:t>Ejes Temáticos.  Plan Quinquenal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67F2E424-6B98-5D45-A980-4D0A50593A9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8406025"/>
              </p:ext>
            </p:extLst>
          </p:nvPr>
        </p:nvGraphicFramePr>
        <p:xfrm>
          <a:off x="440505" y="1196752"/>
          <a:ext cx="8229600" cy="50413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52913">
                  <a:extLst>
                    <a:ext uri="{9D8B030D-6E8A-4147-A177-3AD203B41FA5}">
                      <a16:colId xmlns:a16="http://schemas.microsoft.com/office/drawing/2014/main" val="3789086903"/>
                    </a:ext>
                  </a:extLst>
                </a:gridCol>
                <a:gridCol w="4476687">
                  <a:extLst>
                    <a:ext uri="{9D8B030D-6E8A-4147-A177-3AD203B41FA5}">
                      <a16:colId xmlns:a16="http://schemas.microsoft.com/office/drawing/2014/main" val="4233540618"/>
                    </a:ext>
                  </a:extLst>
                </a:gridCol>
              </a:tblGrid>
              <a:tr h="46037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3600" dirty="0">
                          <a:effectLst/>
                        </a:rPr>
                        <a:t>EJE</a:t>
                      </a:r>
                      <a:endParaRPr lang="es-GT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87" marR="318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3600" dirty="0">
                          <a:effectLst/>
                        </a:rPr>
                        <a:t>LÍNEAS DE ACCIÓN</a:t>
                      </a:r>
                      <a:endParaRPr lang="es-GT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87" marR="31887" marT="0" marB="0" anchor="ctr"/>
                </a:tc>
                <a:extLst>
                  <a:ext uri="{0D108BD9-81ED-4DB2-BD59-A6C34878D82A}">
                    <a16:rowId xmlns:a16="http://schemas.microsoft.com/office/drawing/2014/main" val="1433666086"/>
                  </a:ext>
                </a:extLst>
              </a:tr>
              <a:tr h="44803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28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28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800" dirty="0">
                          <a:effectLst/>
                        </a:rPr>
                        <a:t>2. INVESTIGACIÓN, PERSECUCIÓN Y SANCIÓN DE LA CRIMINALIDAD DE GÉNERO Y REPARACIÓN TRANSFORMADORA</a:t>
                      </a:r>
                      <a:endParaRPr lang="es-GT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720" marR="1972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800" dirty="0">
                          <a:effectLst/>
                        </a:rPr>
                        <a:t>2.1 Desarrollar estrategias conjuntas de política criminal para enfrentar de manera coordinada el fenómeno de la violencia de género, desde una perspectiva de derechos humanos de las mujeres.</a:t>
                      </a:r>
                      <a:endParaRPr lang="es-GT" sz="28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800" dirty="0">
                          <a:effectLst/>
                        </a:rPr>
                        <a:t> </a:t>
                      </a:r>
                      <a:endParaRPr lang="es-GT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720" marR="19720" marT="0" marB="0" anchor="ctr"/>
                </a:tc>
                <a:extLst>
                  <a:ext uri="{0D108BD9-81ED-4DB2-BD59-A6C34878D82A}">
                    <a16:rowId xmlns:a16="http://schemas.microsoft.com/office/drawing/2014/main" val="37277448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2375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8ECCBA-B1F7-C64B-8083-28F53F0BD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948" y="188640"/>
            <a:ext cx="8229600" cy="639762"/>
          </a:xfrm>
        </p:spPr>
        <p:txBody>
          <a:bodyPr>
            <a:normAutofit/>
          </a:bodyPr>
          <a:lstStyle/>
          <a:p>
            <a:r>
              <a:rPr lang="es-GT" sz="2800" dirty="0"/>
              <a:t>Ejes Temáticos Plan Quinquenal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7F44B661-95A2-F749-888A-3012211B06C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0659616"/>
              </p:ext>
            </p:extLst>
          </p:nvPr>
        </p:nvGraphicFramePr>
        <p:xfrm>
          <a:off x="471948" y="828402"/>
          <a:ext cx="8363272" cy="52756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11862">
                  <a:extLst>
                    <a:ext uri="{9D8B030D-6E8A-4147-A177-3AD203B41FA5}">
                      <a16:colId xmlns:a16="http://schemas.microsoft.com/office/drawing/2014/main" val="471981641"/>
                    </a:ext>
                  </a:extLst>
                </a:gridCol>
                <a:gridCol w="5251410">
                  <a:extLst>
                    <a:ext uri="{9D8B030D-6E8A-4147-A177-3AD203B41FA5}">
                      <a16:colId xmlns:a16="http://schemas.microsoft.com/office/drawing/2014/main" val="2775051996"/>
                    </a:ext>
                  </a:extLst>
                </a:gridCol>
              </a:tblGrid>
              <a:tr h="55026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3600" dirty="0">
                          <a:effectLst/>
                        </a:rPr>
                        <a:t>EJE</a:t>
                      </a:r>
                      <a:endParaRPr lang="es-GT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87" marR="318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3600" dirty="0">
                          <a:effectLst/>
                        </a:rPr>
                        <a:t>LÍNEAS DE ACCIÓN</a:t>
                      </a:r>
                      <a:endParaRPr lang="es-GT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87" marR="31887" marT="0" marB="0" anchor="ctr"/>
                </a:tc>
                <a:extLst>
                  <a:ext uri="{0D108BD9-81ED-4DB2-BD59-A6C34878D82A}">
                    <a16:rowId xmlns:a16="http://schemas.microsoft.com/office/drawing/2014/main" val="2742655158"/>
                  </a:ext>
                </a:extLst>
              </a:tr>
              <a:tr h="235740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28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28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800" dirty="0">
                          <a:effectLst/>
                        </a:rPr>
                        <a:t>2. INVESTIGACIÓN, PERSECUCIÓN Y SANCIÓN DE LA CRIMINALIDAD DE GÉNERO Y REPARACIÓN TRANSFORMADORA</a:t>
                      </a:r>
                      <a:endParaRPr lang="es-GT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32" marR="193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 </a:t>
                      </a:r>
                      <a:endParaRPr lang="es-G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32" marR="19332" marT="0" marB="0" anchor="ctr"/>
                </a:tc>
                <a:extLst>
                  <a:ext uri="{0D108BD9-81ED-4DB2-BD59-A6C34878D82A}">
                    <a16:rowId xmlns:a16="http://schemas.microsoft.com/office/drawing/2014/main" val="3786260988"/>
                  </a:ext>
                </a:extLst>
              </a:tr>
              <a:tr h="2239446"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400" dirty="0">
                          <a:effectLst/>
                        </a:rPr>
                        <a:t>2.2 Fortalecer las estrategias regionales para sancionar los casos de violencia de género/contra las mujeres y garantizar la protección a las víctimas.</a:t>
                      </a:r>
                      <a:endParaRPr lang="es-GT" sz="2400" dirty="0">
                        <a:effectLst/>
                      </a:endParaRPr>
                    </a:p>
                  </a:txBody>
                  <a:tcPr marL="19332" marR="19332" marT="0" marB="0" anchor="ctr"/>
                </a:tc>
                <a:extLst>
                  <a:ext uri="{0D108BD9-81ED-4DB2-BD59-A6C34878D82A}">
                    <a16:rowId xmlns:a16="http://schemas.microsoft.com/office/drawing/2014/main" val="2056958971"/>
                  </a:ext>
                </a:extLst>
              </a:tr>
              <a:tr h="2239446"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400" dirty="0">
                          <a:effectLst/>
                        </a:rPr>
                        <a:t>2.3 Desarrollar estrategias comunes para fortalecer la confianza de la ciudadanía en las Fiscalías y Procuradurías para el combate de la violencia de género/contra las mujeres.</a:t>
                      </a:r>
                      <a:endParaRPr lang="es-GT" sz="2400" dirty="0">
                        <a:effectLst/>
                      </a:endParaRPr>
                    </a:p>
                  </a:txBody>
                  <a:tcPr marL="19332" marR="19332" marT="0" marB="0" anchor="ctr"/>
                </a:tc>
                <a:extLst>
                  <a:ext uri="{0D108BD9-81ED-4DB2-BD59-A6C34878D82A}">
                    <a16:rowId xmlns:a16="http://schemas.microsoft.com/office/drawing/2014/main" val="20316259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9849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E0C4D1-266D-E947-93BD-9A18E204D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797" y="320217"/>
            <a:ext cx="8229600" cy="374291"/>
          </a:xfrm>
        </p:spPr>
        <p:txBody>
          <a:bodyPr>
            <a:noAutofit/>
          </a:bodyPr>
          <a:lstStyle/>
          <a:p>
            <a:r>
              <a:rPr lang="es-GT" sz="2800" dirty="0"/>
              <a:t>Ejes Temáticos Plan Quinquenal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A083FB1A-8E17-A044-8C28-55EE5BEFC58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1310181"/>
              </p:ext>
            </p:extLst>
          </p:nvPr>
        </p:nvGraphicFramePr>
        <p:xfrm>
          <a:off x="517582" y="738153"/>
          <a:ext cx="8230882" cy="535514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34259">
                  <a:extLst>
                    <a:ext uri="{9D8B030D-6E8A-4147-A177-3AD203B41FA5}">
                      <a16:colId xmlns:a16="http://schemas.microsoft.com/office/drawing/2014/main" val="1256161286"/>
                    </a:ext>
                  </a:extLst>
                </a:gridCol>
                <a:gridCol w="5096623">
                  <a:extLst>
                    <a:ext uri="{9D8B030D-6E8A-4147-A177-3AD203B41FA5}">
                      <a16:colId xmlns:a16="http://schemas.microsoft.com/office/drawing/2014/main" val="3295997791"/>
                    </a:ext>
                  </a:extLst>
                </a:gridCol>
              </a:tblGrid>
              <a:tr h="1008737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3200" dirty="0">
                          <a:effectLst/>
                        </a:rPr>
                        <a:t>2. INVESTIGACIÓN, PERSECUCIÓN Y SANCIÓN DE LA CRIMINALIDAD DE GÉNERO Y REPARACIÓN TRANSFORMADORA</a:t>
                      </a:r>
                      <a:endParaRPr lang="es-GT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52" marR="174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GT" sz="8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LINEAS DE ACCION</a:t>
                      </a:r>
                      <a:endParaRPr lang="es-GT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52" marR="17452" marT="0" marB="0" anchor="ctr"/>
                </a:tc>
                <a:extLst>
                  <a:ext uri="{0D108BD9-81ED-4DB2-BD59-A6C34878D82A}">
                    <a16:rowId xmlns:a16="http://schemas.microsoft.com/office/drawing/2014/main" val="3404095664"/>
                  </a:ext>
                </a:extLst>
              </a:tr>
              <a:tr h="4346406"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800" dirty="0">
                          <a:effectLst/>
                        </a:rPr>
                        <a:t>2</a:t>
                      </a:r>
                      <a:r>
                        <a:rPr lang="es-MX" sz="3200" dirty="0">
                          <a:effectLst/>
                        </a:rPr>
                        <a:t>.4 Desarrollar estrategias comunes de orientación, acompañamiento y protección a víctimas de violencia de género/contra las mujeres, bajo un enfoque interseccional y multicultural.</a:t>
                      </a:r>
                      <a:endParaRPr lang="es-GT" sz="32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800" dirty="0">
                          <a:effectLst/>
                        </a:rPr>
                        <a:t> </a:t>
                      </a:r>
                      <a:endParaRPr lang="es-GT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52" marR="17452" marT="0" marB="0" anchor="ctr"/>
                </a:tc>
                <a:extLst>
                  <a:ext uri="{0D108BD9-81ED-4DB2-BD59-A6C34878D82A}">
                    <a16:rowId xmlns:a16="http://schemas.microsoft.com/office/drawing/2014/main" val="39293982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045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FBB08A-8708-5241-A2DB-B8743C2DCD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733" y="332656"/>
            <a:ext cx="8229600" cy="737419"/>
          </a:xfrm>
        </p:spPr>
        <p:txBody>
          <a:bodyPr>
            <a:normAutofit/>
          </a:bodyPr>
          <a:lstStyle/>
          <a:p>
            <a:r>
              <a:rPr lang="es-GT" sz="2800" dirty="0"/>
              <a:t>Ejes Temáticos Plan Quinquenal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B6B9E00A-E32F-6046-A8A8-69C93AF6CFE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3598187"/>
              </p:ext>
            </p:extLst>
          </p:nvPr>
        </p:nvGraphicFramePr>
        <p:xfrm>
          <a:off x="546585" y="1070075"/>
          <a:ext cx="8032681" cy="49512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690524">
                  <a:extLst>
                    <a:ext uri="{9D8B030D-6E8A-4147-A177-3AD203B41FA5}">
                      <a16:colId xmlns:a16="http://schemas.microsoft.com/office/drawing/2014/main" val="3673664214"/>
                    </a:ext>
                  </a:extLst>
                </a:gridCol>
                <a:gridCol w="3342157">
                  <a:extLst>
                    <a:ext uri="{9D8B030D-6E8A-4147-A177-3AD203B41FA5}">
                      <a16:colId xmlns:a16="http://schemas.microsoft.com/office/drawing/2014/main" val="2909588681"/>
                    </a:ext>
                  </a:extLst>
                </a:gridCol>
              </a:tblGrid>
              <a:tr h="8218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GT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EJE</a:t>
                      </a:r>
                    </a:p>
                  </a:txBody>
                  <a:tcPr marL="65329" marR="65329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GT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LINEAS DE ACCIÓN</a:t>
                      </a:r>
                    </a:p>
                  </a:txBody>
                  <a:tcPr marL="65329" marR="65329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1326823"/>
                  </a:ext>
                </a:extLst>
              </a:tr>
              <a:tr h="4129318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800" dirty="0">
                          <a:effectLst/>
                        </a:rPr>
                        <a:t>2. INVESTIGACIÓN, PERSECUCIÓN Y SANCIÓN DE LA CRIMINALIDAD DE GÉNERO Y REPARACIÓN TRANSFORMADORA</a:t>
                      </a:r>
                      <a:endParaRPr lang="es-GT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GT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29" marR="6532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800" dirty="0">
                          <a:solidFill>
                            <a:schemeClr val="tx1"/>
                          </a:solidFill>
                          <a:effectLst/>
                        </a:rPr>
                        <a:t>2.5 Promover un observatorio de procesos y sanciones.</a:t>
                      </a:r>
                      <a:endParaRPr lang="es-GT" sz="2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GT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29" marR="65329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18167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119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565629-2570-C342-B36D-B4C63FDCD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402" y="188640"/>
            <a:ext cx="8229600" cy="1143000"/>
          </a:xfrm>
        </p:spPr>
        <p:txBody>
          <a:bodyPr>
            <a:normAutofit/>
          </a:bodyPr>
          <a:lstStyle/>
          <a:p>
            <a:r>
              <a:rPr lang="es-GT" sz="2800" dirty="0"/>
              <a:t>Ejes Temáticos Plan Quinquenal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655BEE1F-8A94-4646-BAAF-5BFDF0F9654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5091381"/>
              </p:ext>
            </p:extLst>
          </p:nvPr>
        </p:nvGraphicFramePr>
        <p:xfrm>
          <a:off x="419512" y="1196752"/>
          <a:ext cx="8229600" cy="48965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99852">
                  <a:extLst>
                    <a:ext uri="{9D8B030D-6E8A-4147-A177-3AD203B41FA5}">
                      <a16:colId xmlns:a16="http://schemas.microsoft.com/office/drawing/2014/main" val="1602894833"/>
                    </a:ext>
                  </a:extLst>
                </a:gridCol>
                <a:gridCol w="5729748">
                  <a:extLst>
                    <a:ext uri="{9D8B030D-6E8A-4147-A177-3AD203B41FA5}">
                      <a16:colId xmlns:a16="http://schemas.microsoft.com/office/drawing/2014/main" val="417420586"/>
                    </a:ext>
                  </a:extLst>
                </a:gridCol>
              </a:tblGrid>
              <a:tr h="10093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3600" dirty="0">
                          <a:effectLst/>
                        </a:rPr>
                        <a:t>EJE</a:t>
                      </a:r>
                      <a:endParaRPr lang="es-GT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87" marR="318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3600" dirty="0">
                          <a:effectLst/>
                        </a:rPr>
                        <a:t>LÍNEAS DE ACCIÓN</a:t>
                      </a:r>
                      <a:endParaRPr lang="es-GT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87" marR="31887" marT="0" marB="0" anchor="ctr"/>
                </a:tc>
                <a:extLst>
                  <a:ext uri="{0D108BD9-81ED-4DB2-BD59-A6C34878D82A}">
                    <a16:rowId xmlns:a16="http://schemas.microsoft.com/office/drawing/2014/main" val="1201544593"/>
                  </a:ext>
                </a:extLst>
              </a:tr>
              <a:tr h="3887195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400" dirty="0">
                          <a:effectLst/>
                        </a:rPr>
                        <a:t>2. INVESTIGACIÓN, PERSECUCIÓN Y SANCIÓN DE LA CRIMINALIDAD DE GÉNERO Y REPARACIÓN TRANSFORMADORA</a:t>
                      </a:r>
                      <a:endParaRPr lang="es-GT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GT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29" marR="6532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800" dirty="0">
                          <a:effectLst/>
                        </a:rPr>
                        <a:t>2.6 Generar política pública para la efectiva reparación transformadora y restitución de derechos y medidas compensatorias.</a:t>
                      </a:r>
                      <a:endParaRPr lang="es-GT" sz="28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800" dirty="0">
                          <a:effectLst/>
                        </a:rPr>
                        <a:t> </a:t>
                      </a:r>
                      <a:endParaRPr lang="es-GT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29" marR="65329" marT="0" marB="0" anchor="ctr"/>
                </a:tc>
                <a:extLst>
                  <a:ext uri="{0D108BD9-81ED-4DB2-BD59-A6C34878D82A}">
                    <a16:rowId xmlns:a16="http://schemas.microsoft.com/office/drawing/2014/main" val="18203776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4637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0E7361-29BF-324D-B091-1C45838EE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692696"/>
            <a:ext cx="8222722" cy="864096"/>
          </a:xfrm>
        </p:spPr>
        <p:txBody>
          <a:bodyPr>
            <a:normAutofit/>
          </a:bodyPr>
          <a:lstStyle/>
          <a:p>
            <a:r>
              <a:rPr lang="es-GT" sz="2400" dirty="0"/>
              <a:t>Ejes Temáticos Plan Quinquenal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90598799-D003-A145-94EA-404AC9A6FB9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7396421"/>
              </p:ext>
            </p:extLst>
          </p:nvPr>
        </p:nvGraphicFramePr>
        <p:xfrm>
          <a:off x="388630" y="1700808"/>
          <a:ext cx="8445652" cy="44644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861702">
                  <a:extLst>
                    <a:ext uri="{9D8B030D-6E8A-4147-A177-3AD203B41FA5}">
                      <a16:colId xmlns:a16="http://schemas.microsoft.com/office/drawing/2014/main" val="1097111421"/>
                    </a:ext>
                  </a:extLst>
                </a:gridCol>
                <a:gridCol w="3583950">
                  <a:extLst>
                    <a:ext uri="{9D8B030D-6E8A-4147-A177-3AD203B41FA5}">
                      <a16:colId xmlns:a16="http://schemas.microsoft.com/office/drawing/2014/main" val="2140566707"/>
                    </a:ext>
                  </a:extLst>
                </a:gridCol>
              </a:tblGrid>
              <a:tr h="5685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3200" dirty="0">
                          <a:effectLst/>
                        </a:rPr>
                        <a:t>EJE</a:t>
                      </a:r>
                      <a:endParaRPr lang="es-GT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46" marR="487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3200" dirty="0">
                          <a:effectLst/>
                        </a:rPr>
                        <a:t>LÍNEAS DE ACCIÓN</a:t>
                      </a:r>
                      <a:endParaRPr lang="es-GT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46" marR="48746" marT="0" marB="0" anchor="ctr"/>
                </a:tc>
                <a:extLst>
                  <a:ext uri="{0D108BD9-81ED-4DB2-BD59-A6C34878D82A}">
                    <a16:rowId xmlns:a16="http://schemas.microsoft.com/office/drawing/2014/main" val="3265199783"/>
                  </a:ext>
                </a:extLst>
              </a:tr>
              <a:tr h="2126473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24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24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24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400" dirty="0">
                          <a:effectLst/>
                        </a:rPr>
                        <a:t>3. TRANSVERSALIZACIÓN DEL ENFOQUE DE GÉNERO EN LOS MINISTERIOS PÚBLICOS Y DENTRO DE LA ASOCIACIÓN IBEROAMERICANA DE MINISTERIOS PÚBLICOS</a:t>
                      </a:r>
                      <a:endParaRPr lang="es-GT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46" marR="487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000" dirty="0">
                          <a:effectLst/>
                        </a:rPr>
                        <a:t>3.1 Fortalecer la actuación interna de los Ministerios Públicos y de la AIAMP en temas de género, derechos humanos y derechos humanos de las mujeres. </a:t>
                      </a:r>
                      <a:endParaRPr lang="es-GT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46" marR="48746" marT="0" marB="0" anchor="ctr"/>
                </a:tc>
                <a:extLst>
                  <a:ext uri="{0D108BD9-81ED-4DB2-BD59-A6C34878D82A}">
                    <a16:rowId xmlns:a16="http://schemas.microsoft.com/office/drawing/2014/main" val="1818551665"/>
                  </a:ext>
                </a:extLst>
              </a:tr>
              <a:tr h="1769427"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000" dirty="0">
                          <a:effectLst/>
                        </a:rPr>
                        <a:t>3.2 Fomentar la igualdad, equidad, no discriminación, autonomía y derechos humanos de las mujeres en los estatutos de la AIAMP.</a:t>
                      </a:r>
                      <a:endParaRPr lang="es-GT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46" marR="48746" marT="0" marB="0" anchor="ctr"/>
                </a:tc>
                <a:extLst>
                  <a:ext uri="{0D108BD9-81ED-4DB2-BD59-A6C34878D82A}">
                    <a16:rowId xmlns:a16="http://schemas.microsoft.com/office/drawing/2014/main" val="32027967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7693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93A18505-30CA-49C1-A63F-72D25F3B29CC}"/>
              </a:ext>
            </a:extLst>
          </p:cNvPr>
          <p:cNvSpPr/>
          <p:nvPr/>
        </p:nvSpPr>
        <p:spPr>
          <a:xfrm>
            <a:off x="1187624" y="1659284"/>
            <a:ext cx="72008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GT" sz="2800" i="1" dirty="0">
                <a:solidFill>
                  <a:srgbClr val="1A1A1A"/>
                </a:solidFill>
                <a:latin typeface="roboto-font"/>
              </a:rPr>
              <a:t>"La igualdad es una necesidad vital del alma humana. La misma cantidad de respeto y de atención se debe a todo ser humano, porque el respeto no tiene grados".</a:t>
            </a:r>
            <a:r>
              <a:rPr lang="es-GT" sz="2800" dirty="0">
                <a:solidFill>
                  <a:srgbClr val="1A1A1A"/>
                </a:solidFill>
                <a:latin typeface="roboto-font"/>
              </a:rPr>
              <a:t> </a:t>
            </a:r>
          </a:p>
          <a:p>
            <a:endParaRPr lang="es-GT" sz="2800" b="1" dirty="0">
              <a:solidFill>
                <a:srgbClr val="1A1A1A"/>
              </a:solidFill>
              <a:latin typeface="roboto-font"/>
            </a:endParaRPr>
          </a:p>
          <a:p>
            <a:r>
              <a:rPr lang="es-GT" sz="2800" b="1" dirty="0">
                <a:solidFill>
                  <a:srgbClr val="1A1A1A"/>
                </a:solidFill>
                <a:latin typeface="roboto-font"/>
              </a:rPr>
              <a:t>Simone Weil</a:t>
            </a:r>
            <a:r>
              <a:rPr lang="es-GT" sz="2800" dirty="0">
                <a:solidFill>
                  <a:srgbClr val="1A1A1A"/>
                </a:solidFill>
                <a:latin typeface="roboto-font"/>
              </a:rPr>
              <a:t>, filósofa francesa fallecida en la década de los 40.</a:t>
            </a:r>
            <a:endParaRPr lang="es-GT" sz="2800" dirty="0"/>
          </a:p>
        </p:txBody>
      </p:sp>
    </p:spTree>
    <p:extLst>
      <p:ext uri="{BB962C8B-B14F-4D97-AF65-F5344CB8AC3E}">
        <p14:creationId xmlns:p14="http://schemas.microsoft.com/office/powerpoint/2010/main" val="36333511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0E7361-29BF-324D-B091-1C45838EE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188640"/>
            <a:ext cx="8377084" cy="576064"/>
          </a:xfrm>
        </p:spPr>
        <p:txBody>
          <a:bodyPr>
            <a:noAutofit/>
          </a:bodyPr>
          <a:lstStyle/>
          <a:p>
            <a:r>
              <a:rPr lang="es-GT" sz="2800" dirty="0"/>
              <a:t>Ejes Temáticos Plan Quinquenal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90598799-D003-A145-94EA-404AC9A6FB9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3792278"/>
              </p:ext>
            </p:extLst>
          </p:nvPr>
        </p:nvGraphicFramePr>
        <p:xfrm>
          <a:off x="278885" y="778100"/>
          <a:ext cx="8586230" cy="53723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93025">
                  <a:extLst>
                    <a:ext uri="{9D8B030D-6E8A-4147-A177-3AD203B41FA5}">
                      <a16:colId xmlns:a16="http://schemas.microsoft.com/office/drawing/2014/main" val="1097111421"/>
                    </a:ext>
                  </a:extLst>
                </a:gridCol>
                <a:gridCol w="5093205">
                  <a:extLst>
                    <a:ext uri="{9D8B030D-6E8A-4147-A177-3AD203B41FA5}">
                      <a16:colId xmlns:a16="http://schemas.microsoft.com/office/drawing/2014/main" val="2140566707"/>
                    </a:ext>
                  </a:extLst>
                </a:gridCol>
              </a:tblGrid>
              <a:tr h="3679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3600" dirty="0">
                          <a:effectLst/>
                        </a:rPr>
                        <a:t>EJE</a:t>
                      </a:r>
                      <a:endParaRPr lang="es-GT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87" marR="318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3600" dirty="0">
                          <a:effectLst/>
                        </a:rPr>
                        <a:t>LÍNEAS DE ACCIÓN</a:t>
                      </a:r>
                      <a:endParaRPr lang="es-GT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87" marR="31887" marT="0" marB="0" anchor="ctr"/>
                </a:tc>
                <a:extLst>
                  <a:ext uri="{0D108BD9-81ED-4DB2-BD59-A6C34878D82A}">
                    <a16:rowId xmlns:a16="http://schemas.microsoft.com/office/drawing/2014/main" val="3265199783"/>
                  </a:ext>
                </a:extLst>
              </a:tr>
              <a:tr h="2871912">
                <a:tc rowSpan="2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2000" dirty="0">
                        <a:effectLst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2000" dirty="0">
                        <a:effectLst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2000" dirty="0">
                        <a:effectLst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000" dirty="0">
                          <a:effectLst/>
                        </a:rPr>
                        <a:t>3. </a:t>
                      </a:r>
                      <a:r>
                        <a:rPr lang="es-MX" sz="2400" dirty="0">
                          <a:effectLst/>
                        </a:rPr>
                        <a:t>TRANSVERSALIZACIÓN DEL ENFOQUE DE GÉNERO EN LOS MINISTERIOS PÚBLICOS Y DENTRO DE LA ASOCIACIÓN IBEROAMERICANA DE MINISTERIOS PÚBLICOS</a:t>
                      </a:r>
                      <a:endParaRPr lang="es-GT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es-G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400" dirty="0">
                          <a:effectLst/>
                        </a:rPr>
                        <a:t>3.3 Fomentar y fortalecer el cuidado, la protección y las condiciones dignas del personal que trabaja en las Fiscalías y Procuradurías de los países de la AIAMP</a:t>
                      </a:r>
                      <a:endParaRPr lang="es-GT" sz="24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400" dirty="0">
                          <a:effectLst/>
                        </a:rPr>
                        <a:t> </a:t>
                      </a:r>
                      <a:endParaRPr lang="es-GT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46" marR="48746" marT="0" marB="0" anchor="ctr"/>
                </a:tc>
                <a:extLst>
                  <a:ext uri="{0D108BD9-81ED-4DB2-BD59-A6C34878D82A}">
                    <a16:rowId xmlns:a16="http://schemas.microsoft.com/office/drawing/2014/main" val="1298254394"/>
                  </a:ext>
                </a:extLst>
              </a:tr>
              <a:tr h="1430724"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400" dirty="0">
                          <a:effectLst/>
                        </a:rPr>
                        <a:t>3.4 Fortalecer la asignación presupuestaria para las acciones de las instancias de investigación y persecución de los delitos de violencia de género/contra las mujeres.</a:t>
                      </a:r>
                      <a:endParaRPr lang="es-GT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46" marR="48746" marT="0" marB="0" anchor="ctr"/>
                </a:tc>
                <a:extLst>
                  <a:ext uri="{0D108BD9-81ED-4DB2-BD59-A6C34878D82A}">
                    <a16:rowId xmlns:a16="http://schemas.microsoft.com/office/drawing/2014/main" val="39896036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4365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0E7361-29BF-324D-B091-1C45838EE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189" y="3075712"/>
            <a:ext cx="8229600" cy="300549"/>
          </a:xfrm>
        </p:spPr>
        <p:txBody>
          <a:bodyPr>
            <a:noAutofit/>
          </a:bodyPr>
          <a:lstStyle/>
          <a:p>
            <a:r>
              <a:rPr lang="es-GT" sz="3600" dirty="0"/>
              <a:t>Muchas Gracias</a:t>
            </a:r>
          </a:p>
        </p:txBody>
      </p:sp>
    </p:spTree>
    <p:extLst>
      <p:ext uri="{BB962C8B-B14F-4D97-AF65-F5344CB8AC3E}">
        <p14:creationId xmlns:p14="http://schemas.microsoft.com/office/powerpoint/2010/main" val="701996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E89D08-7E81-49DC-BA5E-4EA68D637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GT" dirty="0"/>
              <a:t>Estrategia para fortalecer </a:t>
            </a:r>
            <a:br>
              <a:rPr lang="es-GT" dirty="0"/>
            </a:br>
            <a:r>
              <a:rPr lang="es-GT" dirty="0"/>
              <a:t>la autonomía de las mujeres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CA2EE79-D430-4976-A2E0-FB86DA22F5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GT" sz="3600" dirty="0"/>
              <a:t>El plan quinquenal es un puente que se construirá con la labor y voluntad de los países de Ibero América, para que el  sistema jurídico se encamine a reducir la impunidad y prevenir la violencia de género.</a:t>
            </a:r>
          </a:p>
        </p:txBody>
      </p:sp>
      <p:pic>
        <p:nvPicPr>
          <p:cNvPr id="5" name="Gráfico 4" descr="Conexiones">
            <a:extLst>
              <a:ext uri="{FF2B5EF4-FFF2-40B4-BE49-F238E27FC236}">
                <a16:creationId xmlns:a16="http://schemas.microsoft.com/office/drawing/2014/main" id="{6572FB7F-D9BC-41E7-B37E-46D5A31327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96336" y="274638"/>
            <a:ext cx="1325562" cy="1325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645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53F0FF-52DA-42E9-A4E0-73FC8EEDD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GT" sz="3600" dirty="0"/>
              <a:t>¿Qué es planificar con Enfoque de Género?</a:t>
            </a:r>
            <a:endParaRPr lang="es-GT" dirty="0"/>
          </a:p>
        </p:txBody>
      </p:sp>
      <p:graphicFrame>
        <p:nvGraphicFramePr>
          <p:cNvPr id="5" name="Marcador de contenido 4">
            <a:extLst>
              <a:ext uri="{FF2B5EF4-FFF2-40B4-BE49-F238E27FC236}">
                <a16:creationId xmlns:a16="http://schemas.microsoft.com/office/drawing/2014/main" id="{49D436A8-EEF7-42E7-A16C-4303E78910B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8718444"/>
              </p:ext>
            </p:extLst>
          </p:nvPr>
        </p:nvGraphicFramePr>
        <p:xfrm>
          <a:off x="457200" y="1268760"/>
          <a:ext cx="8435280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76622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EB7E00D-CAE3-4D95-B256-68095F3AB8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3837250"/>
          </a:xfrm>
        </p:spPr>
        <p:txBody>
          <a:bodyPr/>
          <a:lstStyle/>
          <a:p>
            <a:r>
              <a:rPr lang="es-MX" dirty="0"/>
              <a:t>Para la elaboración del </a:t>
            </a:r>
            <a:r>
              <a:rPr lang="es-MX" i="1" dirty="0"/>
              <a:t>Plan Estratégico de Trabajo Quinquenal (2018-2022</a:t>
            </a:r>
            <a:r>
              <a:rPr lang="es-MX" dirty="0"/>
              <a:t>) de la REG </a:t>
            </a:r>
            <a:r>
              <a:rPr lang="es-MX" b="1" dirty="0"/>
              <a:t>(en adelante, el Plan) </a:t>
            </a:r>
            <a:r>
              <a:rPr lang="es-MX" dirty="0"/>
              <a:t>se tomó como punto de partida el “Reglamento del Grupo Especializado en temas de Género de la Asociación Iberoamericana de Ministerios Públicos” </a:t>
            </a:r>
            <a:r>
              <a:rPr lang="es-MX" b="1" dirty="0"/>
              <a:t>(en adelante, Reglamento); </a:t>
            </a:r>
            <a:r>
              <a:rPr lang="es-MX" dirty="0"/>
              <a:t>así como, el “Estatuto de la Asociación Iberoamericana de Ministerios Públicos” </a:t>
            </a:r>
            <a:r>
              <a:rPr lang="es-MX" b="1" dirty="0"/>
              <a:t>(en adelante, Estatuto)</a:t>
            </a:r>
          </a:p>
          <a:p>
            <a:endParaRPr lang="es-MX" b="1" dirty="0"/>
          </a:p>
          <a:p>
            <a:endParaRPr lang="es-MX" b="1" dirty="0"/>
          </a:p>
          <a:p>
            <a:endParaRPr lang="es-MX" b="1" dirty="0"/>
          </a:p>
          <a:p>
            <a:endParaRPr lang="es-MX" b="1" dirty="0"/>
          </a:p>
          <a:p>
            <a:endParaRPr lang="es-GT" b="1" dirty="0"/>
          </a:p>
          <a:p>
            <a:endParaRPr lang="es-GT" dirty="0"/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84D16911-59DD-4276-A467-320B78462A4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45727888"/>
              </p:ext>
            </p:extLst>
          </p:nvPr>
        </p:nvGraphicFramePr>
        <p:xfrm>
          <a:off x="1691680" y="3284984"/>
          <a:ext cx="5760640" cy="2751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6678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FF1836-98DD-4275-A62F-FB1414E3F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dirty="0"/>
              <a:t>Misión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55CF19D-772E-4A23-BA83-B1D6D216E9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917032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es-MX" b="1" dirty="0"/>
              <a:t>Institucionalizar</a:t>
            </a:r>
            <a:r>
              <a:rPr lang="es-MX" dirty="0"/>
              <a:t>, mediante las acciones de la Red Especializada en temas de Género, el enfoque de género en el trabajo de los Ministerios Públicos y Fiscalías de los países miembros de la Asociación Ibero Americana de Ministerios Públicos, a fin de </a:t>
            </a:r>
            <a:r>
              <a:rPr lang="es-MX" b="1" dirty="0"/>
              <a:t>impulsar el diseño e implementación de lineamientos, estrategias y mecanismos comunes para prevenir, investigar, perseguir y sancionar la criminalidad de género </a:t>
            </a:r>
            <a:r>
              <a:rPr lang="es-MX" dirty="0"/>
              <a:t>en la región, garantizando la reparación transformadora. </a:t>
            </a:r>
          </a:p>
          <a:p>
            <a:pPr marL="0" indent="0" algn="just">
              <a:buNone/>
            </a:pPr>
            <a:endParaRPr lang="es-MX" dirty="0"/>
          </a:p>
          <a:p>
            <a:pPr marL="0" indent="0" algn="just">
              <a:buNone/>
            </a:pPr>
            <a:r>
              <a:rPr lang="es-MX" dirty="0"/>
              <a:t>Las acciones también considerarán la atención y 	protección de las víctimas de     	violencia por razones de 	género.</a:t>
            </a:r>
            <a:endParaRPr lang="es-GT" dirty="0"/>
          </a:p>
          <a:p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2507662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7CFC17-279C-4691-BFB6-955B095E4E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sz="3600" dirty="0"/>
              <a:t>Visión</a:t>
            </a:r>
            <a:endParaRPr lang="es-GT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A060A8F-AEF5-41F2-894E-45A0DA1FDB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sz="3200" dirty="0"/>
              <a:t>La Asociación Ibero Americana de Ministerios Públicos será </a:t>
            </a:r>
            <a:r>
              <a:rPr lang="es-MX" sz="3200" b="1" dirty="0"/>
              <a:t>reconocida por desarrollar estrategias conjuntas </a:t>
            </a:r>
            <a:r>
              <a:rPr lang="es-MX" sz="3200" dirty="0"/>
              <a:t>para enfrentar de manera coordinada la criminalidad de género en la región.  </a:t>
            </a:r>
            <a:endParaRPr lang="es-GT" sz="3200" dirty="0"/>
          </a:p>
          <a:p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3879966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230106-9967-4D78-B891-76FE074D32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sz="3600" dirty="0"/>
              <a:t>Contenidos del Plan Estratégico</a:t>
            </a:r>
            <a:endParaRPr lang="es-GT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58ACC64-7C06-499D-AD6D-BAD10B0BAD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2108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s-GT" sz="2900" dirty="0"/>
          </a:p>
          <a:p>
            <a:pPr marL="0" indent="0" algn="just">
              <a:buNone/>
            </a:pPr>
            <a:r>
              <a:rPr lang="es-MX" sz="2900" dirty="0"/>
              <a:t>. </a:t>
            </a:r>
            <a:endParaRPr lang="es-GT" sz="2900" dirty="0"/>
          </a:p>
          <a:p>
            <a:endParaRPr lang="es-GT" dirty="0"/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05186315-856F-4BC8-B9B8-6942E7C1644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51205220"/>
              </p:ext>
            </p:extLst>
          </p:nvPr>
        </p:nvGraphicFramePr>
        <p:xfrm>
          <a:off x="806896" y="1193800"/>
          <a:ext cx="8229600" cy="5115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18380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81B0935-E86D-4E1B-B030-8E0D5AE4D2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4672746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s-MX" dirty="0"/>
              <a:t>Se generó la creación de propuestas de nuevas líneas de acción con sus correspondientes acciones necesarias para complementar los Ejes Temáticos señalados en el Reglamento. </a:t>
            </a:r>
          </a:p>
          <a:p>
            <a:pPr marL="0" indent="0" algn="just">
              <a:buNone/>
            </a:pPr>
            <a:r>
              <a:rPr lang="es-MX" dirty="0"/>
              <a:t>Se recolectó información para la elaboración de este Plan, a través de un Anexo  que contiene un cuestionario dividido en cuatro apartados: </a:t>
            </a:r>
            <a:endParaRPr lang="es-GT" dirty="0"/>
          </a:p>
          <a:p>
            <a:pPr marL="0" indent="0">
              <a:buNone/>
            </a:pPr>
            <a:r>
              <a:rPr lang="es-MX" dirty="0"/>
              <a:t> </a:t>
            </a:r>
            <a:endParaRPr lang="es-GT" dirty="0"/>
          </a:p>
          <a:p>
            <a:pPr lvl="1"/>
            <a:r>
              <a:rPr lang="es-MX" sz="2400" dirty="0"/>
              <a:t>Información General del </a:t>
            </a:r>
            <a:r>
              <a:rPr lang="es-MX" sz="2400" b="1" dirty="0"/>
              <a:t>País </a:t>
            </a:r>
            <a:endParaRPr lang="es-GT" sz="2400" b="1" dirty="0"/>
          </a:p>
          <a:p>
            <a:pPr lvl="1"/>
            <a:r>
              <a:rPr lang="es-MX" sz="2400" dirty="0"/>
              <a:t>Información </a:t>
            </a:r>
            <a:r>
              <a:rPr lang="es-MX" sz="2400" b="1" dirty="0"/>
              <a:t>Institucional</a:t>
            </a:r>
            <a:endParaRPr lang="es-GT" sz="2400" b="1" dirty="0"/>
          </a:p>
          <a:p>
            <a:pPr lvl="1"/>
            <a:r>
              <a:rPr lang="es-MX" sz="2400" dirty="0"/>
              <a:t>Información de la </a:t>
            </a:r>
            <a:r>
              <a:rPr lang="es-MX" sz="2400" b="1" dirty="0"/>
              <a:t>Unidad de Género</a:t>
            </a:r>
            <a:r>
              <a:rPr lang="es-MX" sz="2400" dirty="0"/>
              <a:t> y, </a:t>
            </a:r>
            <a:endParaRPr lang="es-GT" sz="2400" dirty="0"/>
          </a:p>
          <a:p>
            <a:pPr lvl="1"/>
            <a:r>
              <a:rPr lang="es-MX" sz="2400" b="1" dirty="0"/>
              <a:t>Propuesta para la REG.</a:t>
            </a:r>
            <a:endParaRPr lang="es-GT" sz="2400" dirty="0"/>
          </a:p>
          <a:p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2565290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108477B9318800438E6058B33EF2BB1E" ma:contentTypeVersion="19" ma:contentTypeDescription="Crear nuevo documento." ma:contentTypeScope="" ma:versionID="81377c9cd154b6cca078359f406baa84">
  <xsd:schema xmlns:xsd="http://www.w3.org/2001/XMLSchema" xmlns:xs="http://www.w3.org/2001/XMLSchema" xmlns:p="http://schemas.microsoft.com/office/2006/metadata/properties" xmlns:ns2="43e275e3-8228-4251-95de-18700895d8e8" xmlns:ns3="d5769076-9cbd-45ac-bd9c-848099da6b48" xmlns:ns4="e10f10ed-3fa3-4219-8dfc-bb5abca96aaf" targetNamespace="http://schemas.microsoft.com/office/2006/metadata/properties" ma:root="true" ma:fieldsID="619351fd77170c785e2485de6dc6af72" ns2:_="" ns3:_="" ns4:_="">
    <xsd:import namespace="43e275e3-8228-4251-95de-18700895d8e8"/>
    <xsd:import namespace="d5769076-9cbd-45ac-bd9c-848099da6b48"/>
    <xsd:import namespace="e10f10ed-3fa3-4219-8dfc-bb5abca96aaf"/>
    <xsd:element name="properties">
      <xsd:complexType>
        <xsd:sequence>
          <xsd:element name="documentManagement">
            <xsd:complexType>
              <xsd:all>
                <xsd:element ref="ns2:TaxCatchAll" minOccurs="0"/>
                <xsd:element ref="ns3:g43c3c82cce940a89f67d0516f411072" minOccurs="0"/>
                <xsd:element ref="ns3:g5d8bab08a734613a13392a6103cdc6c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4:SharedWithUsers" minOccurs="0"/>
                <xsd:element ref="ns4:SharedWithDetails" minOccurs="0"/>
                <xsd:element ref="ns3:MediaServiceLocation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e275e3-8228-4251-95de-18700895d8e8" elementFormDefault="qualified">
    <xsd:import namespace="http://schemas.microsoft.com/office/2006/documentManagement/types"/>
    <xsd:import namespace="http://schemas.microsoft.com/office/infopath/2007/PartnerControls"/>
    <xsd:element name="TaxCatchAll" ma:index="8" nillable="true" ma:displayName="Taxonomy Catch All Column" ma:hidden="true" ma:list="{6f3ba8c1-544a-4f08-9296-dc6458e9056b}" ma:internalName="TaxCatchAll" ma:showField="CatchAllData" ma:web="43e275e3-8228-4251-95de-18700895d8e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769076-9cbd-45ac-bd9c-848099da6b48" elementFormDefault="qualified">
    <xsd:import namespace="http://schemas.microsoft.com/office/2006/documentManagement/types"/>
    <xsd:import namespace="http://schemas.microsoft.com/office/infopath/2007/PartnerControls"/>
    <xsd:element name="g43c3c82cce940a89f67d0516f411072" ma:index="10" nillable="true" ma:taxonomy="true" ma:internalName="g43c3c82cce940a89f67d0516f411072" ma:taxonomyFieldName="palabrasclaveempresa" ma:displayName="Palabras clave de FIIAPP" ma:fieldId="{043c3c82-cce9-40a8-9f67-d0516f411072}" ma:taxonomyMulti="true" ma:sspId="0f4afbdf-b431-4932-b70a-70c1915ab58e" ma:termSetId="ef1fcd61-6b57-4f54-bb1f-b9c1166f371e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g5d8bab08a734613a13392a6103cdc6c" ma:index="12" nillable="true" ma:taxonomy="true" ma:internalName="g5d8bab08a734613a13392a6103cdc6c" ma:taxonomyFieldName="palabrasclavesitio" ma:displayName="Palabras clave de sitio" ma:fieldId="{05d8bab0-8a73-4613-a133-92a6103cdc6c}" ma:taxonomyMulti="true" ma:sspId="0f4afbdf-b431-4932-b70a-70c1915ab58e" ma:termSetId="9543e3d4-bc00-4806-8d2a-8eaffc9c5c5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0f10ed-3fa3-4219-8dfc-bb5abca96aaf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g5d8bab08a734613a13392a6103cdc6c xmlns="d5769076-9cbd-45ac-bd9c-848099da6b48">
      <Terms xmlns="http://schemas.microsoft.com/office/infopath/2007/PartnerControls"/>
    </g5d8bab08a734613a13392a6103cdc6c>
    <g43c3c82cce940a89f67d0516f411072 xmlns="d5769076-9cbd-45ac-bd9c-848099da6b48">
      <Terms xmlns="http://schemas.microsoft.com/office/infopath/2007/PartnerControls"/>
    </g43c3c82cce940a89f67d0516f411072>
    <TaxCatchAll xmlns="43e275e3-8228-4251-95de-18700895d8e8"/>
  </documentManagement>
</p:properties>
</file>

<file path=customXml/itemProps1.xml><?xml version="1.0" encoding="utf-8"?>
<ds:datastoreItem xmlns:ds="http://schemas.openxmlformats.org/officeDocument/2006/customXml" ds:itemID="{D15B8B9F-CECC-4485-B4F0-FC25B3862F79}"/>
</file>

<file path=customXml/itemProps2.xml><?xml version="1.0" encoding="utf-8"?>
<ds:datastoreItem xmlns:ds="http://schemas.openxmlformats.org/officeDocument/2006/customXml" ds:itemID="{258DA2BD-F9A7-4B0A-B7D3-245B1387366B}"/>
</file>

<file path=customXml/itemProps3.xml><?xml version="1.0" encoding="utf-8"?>
<ds:datastoreItem xmlns:ds="http://schemas.openxmlformats.org/officeDocument/2006/customXml" ds:itemID="{390E5845-A92C-42DF-B158-48A415704412}"/>
</file>

<file path=docProps/app.xml><?xml version="1.0" encoding="utf-8"?>
<Properties xmlns="http://schemas.openxmlformats.org/officeDocument/2006/extended-properties" xmlns:vt="http://schemas.openxmlformats.org/officeDocument/2006/docPropsVTypes">
  <TotalTime>2027</TotalTime>
  <Words>1301</Words>
  <Application>Microsoft Office PowerPoint</Application>
  <PresentationFormat>Presentación en pantalla (4:3)</PresentationFormat>
  <Paragraphs>121</Paragraphs>
  <Slides>21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9" baseType="lpstr">
      <vt:lpstr>Arial</vt:lpstr>
      <vt:lpstr>Calibri</vt:lpstr>
      <vt:lpstr>Gadugi</vt:lpstr>
      <vt:lpstr>Gill Sans MT Light</vt:lpstr>
      <vt:lpstr>Helvetica</vt:lpstr>
      <vt:lpstr>roboto-font</vt:lpstr>
      <vt:lpstr>Times New Roman</vt:lpstr>
      <vt:lpstr>Tema de Office</vt:lpstr>
      <vt:lpstr>Presentación de PowerPoint</vt:lpstr>
      <vt:lpstr>Presentación de PowerPoint</vt:lpstr>
      <vt:lpstr>Estrategia para fortalecer  la autonomía de las mujeres</vt:lpstr>
      <vt:lpstr>¿Qué es planificar con Enfoque de Género?</vt:lpstr>
      <vt:lpstr>Presentación de PowerPoint</vt:lpstr>
      <vt:lpstr>Misión</vt:lpstr>
      <vt:lpstr>Visión</vt:lpstr>
      <vt:lpstr>Contenidos del Plan Estratégico</vt:lpstr>
      <vt:lpstr>Presentación de PowerPoint</vt:lpstr>
      <vt:lpstr>Objetivo General </vt:lpstr>
      <vt:lpstr>Objetivos específicos</vt:lpstr>
      <vt:lpstr>Ejes Temáticos del Plan Quinquenal</vt:lpstr>
      <vt:lpstr>Ejes Temáticos del Plan Quinquenal</vt:lpstr>
      <vt:lpstr>Ejes Temáticos.  Plan Quinquenal</vt:lpstr>
      <vt:lpstr>Ejes Temáticos Plan Quinquenal</vt:lpstr>
      <vt:lpstr>Ejes Temáticos Plan Quinquenal</vt:lpstr>
      <vt:lpstr>Ejes Temáticos Plan Quinquenal</vt:lpstr>
      <vt:lpstr>Ejes Temáticos Plan Quinquenal</vt:lpstr>
      <vt:lpstr>Ejes Temáticos Plan Quinquenal</vt:lpstr>
      <vt:lpstr>Ejes Temáticos Plan Quinquenal</vt:lpstr>
      <vt:lpstr>Muchas Gracias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Ana Ortiz</dc:creator>
  <cp:lastModifiedBy>Ana Ortiz</cp:lastModifiedBy>
  <cp:revision>37</cp:revision>
  <dcterms:created xsi:type="dcterms:W3CDTF">2019-05-28T10:05:09Z</dcterms:created>
  <dcterms:modified xsi:type="dcterms:W3CDTF">2019-07-05T23:24:20Z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0x010100108477B9318800438E6058B33EF2BB1E</vt:lpwstr>
  </property>
</Properties>
</file>