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56" r:id="rId2"/>
    <p:sldId id="266" r:id="rId3"/>
    <p:sldId id="329" r:id="rId4"/>
    <p:sldId id="331" r:id="rId5"/>
    <p:sldId id="272" r:id="rId6"/>
    <p:sldId id="278" r:id="rId7"/>
    <p:sldId id="333" r:id="rId8"/>
    <p:sldId id="336" r:id="rId9"/>
    <p:sldId id="281" r:id="rId10"/>
    <p:sldId id="280" r:id="rId11"/>
    <p:sldId id="335" r:id="rId12"/>
    <p:sldId id="337" r:id="rId13"/>
    <p:sldId id="338" r:id="rId14"/>
    <p:sldId id="295" r:id="rId15"/>
  </p:sldIdLst>
  <p:sldSz cx="9144000" cy="6858000" type="screen4x3"/>
  <p:notesSz cx="6858000" cy="1838325"/>
  <p:defaultTextStyle>
    <a:defPPr>
      <a:defRPr lang="en-GB"/>
    </a:defPPr>
    <a:lvl1pPr algn="l" rtl="0" fontAlgn="base">
      <a:spcBef>
        <a:spcPct val="0"/>
      </a:spcBef>
      <a:spcAft>
        <a:spcPct val="0"/>
      </a:spcAft>
      <a:defRPr sz="1200" kern="1200">
        <a:solidFill>
          <a:srgbClr val="0F5494"/>
        </a:solidFill>
        <a:latin typeface="Verdana" panose="020B0604030504040204" pitchFamily="34" charset="0"/>
        <a:ea typeface="+mn-ea"/>
        <a:cs typeface="+mn-cs"/>
      </a:defRPr>
    </a:lvl1pPr>
    <a:lvl2pPr marL="457200" algn="l" rtl="0" fontAlgn="base">
      <a:spcBef>
        <a:spcPct val="0"/>
      </a:spcBef>
      <a:spcAft>
        <a:spcPct val="0"/>
      </a:spcAft>
      <a:defRPr sz="1200" kern="1200">
        <a:solidFill>
          <a:srgbClr val="0F5494"/>
        </a:solidFill>
        <a:latin typeface="Verdana" panose="020B0604030504040204" pitchFamily="34" charset="0"/>
        <a:ea typeface="+mn-ea"/>
        <a:cs typeface="+mn-cs"/>
      </a:defRPr>
    </a:lvl2pPr>
    <a:lvl3pPr marL="914400" algn="l" rtl="0" fontAlgn="base">
      <a:spcBef>
        <a:spcPct val="0"/>
      </a:spcBef>
      <a:spcAft>
        <a:spcPct val="0"/>
      </a:spcAft>
      <a:defRPr sz="1200" kern="1200">
        <a:solidFill>
          <a:srgbClr val="0F5494"/>
        </a:solidFill>
        <a:latin typeface="Verdana" panose="020B0604030504040204" pitchFamily="34" charset="0"/>
        <a:ea typeface="+mn-ea"/>
        <a:cs typeface="+mn-cs"/>
      </a:defRPr>
    </a:lvl3pPr>
    <a:lvl4pPr marL="1371600" algn="l" rtl="0" fontAlgn="base">
      <a:spcBef>
        <a:spcPct val="0"/>
      </a:spcBef>
      <a:spcAft>
        <a:spcPct val="0"/>
      </a:spcAft>
      <a:defRPr sz="1200" kern="1200">
        <a:solidFill>
          <a:srgbClr val="0F5494"/>
        </a:solidFill>
        <a:latin typeface="Verdana" panose="020B0604030504040204" pitchFamily="34" charset="0"/>
        <a:ea typeface="+mn-ea"/>
        <a:cs typeface="+mn-cs"/>
      </a:defRPr>
    </a:lvl4pPr>
    <a:lvl5pPr marL="1828800" algn="l" rtl="0" fontAlgn="base">
      <a:spcBef>
        <a:spcPct val="0"/>
      </a:spcBef>
      <a:spcAft>
        <a:spcPct val="0"/>
      </a:spcAft>
      <a:defRPr sz="1200" kern="1200">
        <a:solidFill>
          <a:srgbClr val="0F5494"/>
        </a:solidFill>
        <a:latin typeface="Verdana" panose="020B0604030504040204" pitchFamily="34" charset="0"/>
        <a:ea typeface="+mn-ea"/>
        <a:cs typeface="+mn-cs"/>
      </a:defRPr>
    </a:lvl5pPr>
    <a:lvl6pPr marL="2286000" algn="l" defTabSz="914400" rtl="0" eaLnBrk="1" latinLnBrk="0" hangingPunct="1">
      <a:defRPr sz="1200" kern="1200">
        <a:solidFill>
          <a:srgbClr val="0F5494"/>
        </a:solidFill>
        <a:latin typeface="Verdana" panose="020B0604030504040204" pitchFamily="34" charset="0"/>
        <a:ea typeface="+mn-ea"/>
        <a:cs typeface="+mn-cs"/>
      </a:defRPr>
    </a:lvl6pPr>
    <a:lvl7pPr marL="2743200" algn="l" defTabSz="914400" rtl="0" eaLnBrk="1" latinLnBrk="0" hangingPunct="1">
      <a:defRPr sz="1200" kern="1200">
        <a:solidFill>
          <a:srgbClr val="0F5494"/>
        </a:solidFill>
        <a:latin typeface="Verdana" panose="020B0604030504040204" pitchFamily="34" charset="0"/>
        <a:ea typeface="+mn-ea"/>
        <a:cs typeface="+mn-cs"/>
      </a:defRPr>
    </a:lvl7pPr>
    <a:lvl8pPr marL="3200400" algn="l" defTabSz="914400" rtl="0" eaLnBrk="1" latinLnBrk="0" hangingPunct="1">
      <a:defRPr sz="1200" kern="1200">
        <a:solidFill>
          <a:srgbClr val="0F5494"/>
        </a:solidFill>
        <a:latin typeface="Verdana" panose="020B0604030504040204" pitchFamily="34" charset="0"/>
        <a:ea typeface="+mn-ea"/>
        <a:cs typeface="+mn-cs"/>
      </a:defRPr>
    </a:lvl8pPr>
    <a:lvl9pPr marL="3657600" algn="l" defTabSz="914400" rtl="0" eaLnBrk="1" latinLnBrk="0" hangingPunct="1">
      <a:defRPr sz="1200" kern="1200">
        <a:solidFill>
          <a:srgbClr val="0F5494"/>
        </a:solidFill>
        <a:latin typeface="Verdana" panose="020B0604030504040204" pitchFamily="34" charset="0"/>
        <a:ea typeface="+mn-ea"/>
        <a:cs typeface="+mn-cs"/>
      </a:defRPr>
    </a:lvl9pPr>
  </p:defaultTextStyle>
  <p:extLst>
    <p:ext uri="{521415D9-36F7-43E2-AB2F-B90AF26B5E84}">
      <p14:sectionLst xmlns:p14="http://schemas.microsoft.com/office/powerpoint/2010/main">
        <p14:section name="Default Section" id="{CA457AB4-58D7-4301-B233-9FB5E53A647B}">
          <p14:sldIdLst>
            <p14:sldId id="256"/>
            <p14:sldId id="266"/>
          </p14:sldIdLst>
        </p14:section>
        <p14:section name="Introduction: Digitalisation &amp; DevCo" id="{CA660852-4432-8940-AC48-C34D4E5D37F6}">
          <p14:sldIdLst>
            <p14:sldId id="329"/>
          </p14:sldIdLst>
        </p14:section>
        <p14:section name="2.1.1 Initiatives" id="{3C382FC5-3598-1F42-A67B-9309BC4809C5}">
          <p14:sldIdLst>
            <p14:sldId id="331"/>
          </p14:sldIdLst>
        </p14:section>
        <p14:section name="2.1.2 Framework &amp; Principles" id="{3F03CF60-0595-4FEA-B9D8-5B11290A00BE}">
          <p14:sldIdLst>
            <p14:sldId id="272"/>
            <p14:sldId id="278"/>
            <p14:sldId id="333"/>
            <p14:sldId id="336"/>
          </p14:sldIdLst>
        </p14:section>
        <p14:section name="2.1.3 Tech4Good projects" id="{E218D9AB-4987-4AB8-967B-EC38B8286A94}">
          <p14:sldIdLst>
            <p14:sldId id="281"/>
            <p14:sldId id="280"/>
            <p14:sldId id="335"/>
          </p14:sldIdLst>
        </p14:section>
        <p14:section name="2.1.4 Private sector as developer" id="{905B6613-B34A-4E07-BAD4-FE4FC2412574}">
          <p14:sldIdLst>
            <p14:sldId id="337"/>
            <p14:sldId id="338"/>
            <p14:sldId id="29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Lehmann" initials="ML" lastIdx="2" clrIdx="0"/>
  <p:cmAuthor id="2" name="Eric Schuetz" initials="ES" lastIdx="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C05"/>
    <a:srgbClr val="2D5EC1"/>
    <a:srgbClr val="005493"/>
    <a:srgbClr val="3166CF"/>
    <a:srgbClr val="FFD624"/>
    <a:srgbClr val="0F5494"/>
    <a:srgbClr val="A3C662"/>
    <a:srgbClr val="D5FFAB"/>
    <a:srgbClr val="3E6FD2"/>
    <a:srgbClr val="BDD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73"/>
    <p:restoredTop sz="67558"/>
  </p:normalViewPr>
  <p:slideViewPr>
    <p:cSldViewPr snapToGrid="0" snapToObjects="1">
      <p:cViewPr varScale="1">
        <p:scale>
          <a:sx n="70" d="100"/>
          <a:sy n="70" d="100"/>
        </p:scale>
        <p:origin x="1164" y="36"/>
      </p:cViewPr>
      <p:guideLst>
        <p:guide orient="horz" pos="2160"/>
        <p:guide pos="2880"/>
      </p:guideLst>
    </p:cSldViewPr>
  </p:slideViewPr>
  <p:notesTextViewPr>
    <p:cViewPr>
      <p:scale>
        <a:sx n="1" d="1"/>
        <a:sy n="1" d="1"/>
      </p:scale>
      <p:origin x="0" y="-576"/>
    </p:cViewPr>
  </p:notesTextViewPr>
  <p:notesViewPr>
    <p:cSldViewPr snapToGrid="0" snapToObjects="1">
      <p:cViewPr>
        <p:scale>
          <a:sx n="66" d="100"/>
          <a:sy n="66" d="100"/>
        </p:scale>
        <p:origin x="2766" y="-1875"/>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na Janssen" userId="ad8658ea6c3b3551" providerId="Windows Live" clId="Web-{BD977D47-B3FA-4D43-897E-A0B6D3795412}"/>
    <pc:docChg chg="modSld">
      <pc:chgData name="Marina Janssen" userId="ad8658ea6c3b3551" providerId="Windows Live" clId="Web-{BD977D47-B3FA-4D43-897E-A0B6D3795412}" dt="2019-07-11T15:07:43.772" v="32"/>
      <pc:docMkLst>
        <pc:docMk/>
      </pc:docMkLst>
      <pc:sldChg chg="modNotes">
        <pc:chgData name="Marina Janssen" userId="ad8658ea6c3b3551" providerId="Windows Live" clId="Web-{BD977D47-B3FA-4D43-897E-A0B6D3795412}" dt="2019-07-11T15:05:21.096" v="19"/>
        <pc:sldMkLst>
          <pc:docMk/>
          <pc:sldMk cId="0" sldId="256"/>
        </pc:sldMkLst>
      </pc:sldChg>
      <pc:sldChg chg="modSp modNotes">
        <pc:chgData name="Marina Janssen" userId="ad8658ea6c3b3551" providerId="Windows Live" clId="Web-{BD977D47-B3FA-4D43-897E-A0B6D3795412}" dt="2019-07-11T15:07:43.772" v="32"/>
        <pc:sldMkLst>
          <pc:docMk/>
          <pc:sldMk cId="1788137578" sldId="336"/>
        </pc:sldMkLst>
        <pc:spChg chg="mod">
          <ac:chgData name="Marina Janssen" userId="ad8658ea6c3b3551" providerId="Windows Live" clId="Web-{BD977D47-B3FA-4D43-897E-A0B6D3795412}" dt="2019-07-11T15:06:55.573" v="22" actId="20577"/>
          <ac:spMkLst>
            <pc:docMk/>
            <pc:sldMk cId="1788137578" sldId="336"/>
            <ac:spMk id="21" creationId="{90CE3947-96FF-41B0-AEAB-084CF4D61A43}"/>
          </ac:spMkLst>
        </pc:spChg>
      </pc:sldChg>
    </pc:docChg>
  </pc:docChgLst>
  <pc:docChgLst>
    <pc:chgData name="Marina Janssen" userId="ad8658ea6c3b3551" providerId="Windows Live" clId="Web-{18A71A69-711D-4ABB-B5CA-9E58CE7AD629}"/>
    <pc:docChg chg="modSld">
      <pc:chgData name="Marina Janssen" userId="ad8658ea6c3b3551" providerId="Windows Live" clId="Web-{18A71A69-711D-4ABB-B5CA-9E58CE7AD629}" dt="2019-07-15T13:58:18.837" v="11"/>
      <pc:docMkLst>
        <pc:docMk/>
      </pc:docMkLst>
      <pc:sldChg chg="modSp modNotes">
        <pc:chgData name="Marina Janssen" userId="ad8658ea6c3b3551" providerId="Windows Live" clId="Web-{18A71A69-711D-4ABB-B5CA-9E58CE7AD629}" dt="2019-07-15T13:58:18.837" v="11"/>
        <pc:sldMkLst>
          <pc:docMk/>
          <pc:sldMk cId="1788137578" sldId="336"/>
        </pc:sldMkLst>
        <pc:spChg chg="mod">
          <ac:chgData name="Marina Janssen" userId="ad8658ea6c3b3551" providerId="Windows Live" clId="Web-{18A71A69-711D-4ABB-B5CA-9E58CE7AD629}" dt="2019-07-15T13:58:07.212" v="8" actId="20577"/>
          <ac:spMkLst>
            <pc:docMk/>
            <pc:sldMk cId="1788137578" sldId="336"/>
            <ac:spMk id="9" creationId="{00000000-0000-0000-0000-000000000000}"/>
          </ac:spMkLst>
        </pc:spChg>
      </pc:sldChg>
    </pc:docChg>
  </pc:docChgLst>
  <pc:docChgLst>
    <pc:chgData name="Eric Schuetz" userId="7700f509e499dea3" providerId="LiveId" clId="{B9018809-1D1B-4551-BCEE-C0D1F400D05C}"/>
    <pc:docChg chg="modSld">
      <pc:chgData name="Eric Schuetz" userId="7700f509e499dea3" providerId="LiveId" clId="{B9018809-1D1B-4551-BCEE-C0D1F400D05C}" dt="2019-07-14T20:55:49.762" v="1" actId="20577"/>
      <pc:docMkLst>
        <pc:docMk/>
      </pc:docMkLst>
      <pc:sldChg chg="modNotesTx">
        <pc:chgData name="Eric Schuetz" userId="7700f509e499dea3" providerId="LiveId" clId="{B9018809-1D1B-4551-BCEE-C0D1F400D05C}" dt="2019-07-14T20:55:49.762" v="1" actId="20577"/>
        <pc:sldMkLst>
          <pc:docMk/>
          <pc:sldMk cId="1313853482" sldId="28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C757B64-DB33-411F-BA9A-7FA29C06E9E2}"/>
              </a:ext>
            </a:extLst>
          </p:cNvPr>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defRPr>
            </a:lvl1pPr>
          </a:lstStyle>
          <a:p>
            <a:endParaRPr lang="en-GB" altLang="de-DE"/>
          </a:p>
        </p:txBody>
      </p:sp>
      <p:sp>
        <p:nvSpPr>
          <p:cNvPr id="37891" name="Rectangle 3">
            <a:extLst>
              <a:ext uri="{FF2B5EF4-FFF2-40B4-BE49-F238E27FC236}">
                <a16:creationId xmlns:a16="http://schemas.microsoft.com/office/drawing/2014/main" id="{A0369B67-10CB-42E1-85FB-2590ECE377B2}"/>
              </a:ext>
            </a:extLst>
          </p:cNvPr>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solidFill>
                  <a:schemeClr val="tx1"/>
                </a:solidFill>
                <a:latin typeface="Arial" panose="020B0604020202020204" pitchFamily="34" charset="0"/>
              </a:defRPr>
            </a:lvl1pPr>
          </a:lstStyle>
          <a:p>
            <a:endParaRPr lang="en-GB" altLang="de-DE"/>
          </a:p>
        </p:txBody>
      </p:sp>
      <p:sp>
        <p:nvSpPr>
          <p:cNvPr id="37892" name="Rectangle 4">
            <a:extLst>
              <a:ext uri="{FF2B5EF4-FFF2-40B4-BE49-F238E27FC236}">
                <a16:creationId xmlns:a16="http://schemas.microsoft.com/office/drawing/2014/main" id="{188F3617-5406-448A-A8CA-A63C5F9F44F5}"/>
              </a:ext>
            </a:extLst>
          </p:cNvPr>
          <p:cNvSpPr>
            <a:spLocks noGrp="1" noChangeArrowheads="1"/>
          </p:cNvSpPr>
          <p:nvPr>
            <p:ph type="ftr" sz="quarter" idx="2"/>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a:solidFill>
                  <a:schemeClr val="tx1"/>
                </a:solidFill>
                <a:latin typeface="Arial" panose="020B0604020202020204" pitchFamily="34" charset="0"/>
              </a:defRPr>
            </a:lvl1pPr>
          </a:lstStyle>
          <a:p>
            <a:endParaRPr lang="en-GB" altLang="de-DE"/>
          </a:p>
        </p:txBody>
      </p:sp>
      <p:sp>
        <p:nvSpPr>
          <p:cNvPr id="37893" name="Rectangle 5">
            <a:extLst>
              <a:ext uri="{FF2B5EF4-FFF2-40B4-BE49-F238E27FC236}">
                <a16:creationId xmlns:a16="http://schemas.microsoft.com/office/drawing/2014/main" id="{0968D1F4-43A9-4555-AC6A-2A141516DEAB}"/>
              </a:ext>
            </a:extLst>
          </p:cNvPr>
          <p:cNvSpPr>
            <a:spLocks noGrp="1" noChangeArrowheads="1"/>
          </p:cNvSpPr>
          <p:nvPr>
            <p:ph type="sldNum" sz="quarter" idx="3"/>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a:solidFill>
                  <a:schemeClr val="tx1"/>
                </a:solidFill>
                <a:latin typeface="Arial" panose="020B0604020202020204" pitchFamily="34" charset="0"/>
              </a:defRPr>
            </a:lvl1pPr>
          </a:lstStyle>
          <a:p>
            <a:fld id="{76468B5D-E9B7-4893-9AD0-A9C00F2CAF89}" type="slidenum">
              <a:rPr lang="en-GB" altLang="de-DE"/>
              <a:pPr/>
              <a:t>‹#›</a:t>
            </a:fld>
            <a:endParaRPr lang="en-GB" altLang="de-DE"/>
          </a:p>
        </p:txBody>
      </p:sp>
    </p:spTree>
    <p:extLst>
      <p:ext uri="{BB962C8B-B14F-4D97-AF65-F5344CB8AC3E}">
        <p14:creationId xmlns:p14="http://schemas.microsoft.com/office/powerpoint/2010/main" val="10371552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7E7BC8DF-1116-4C10-AA23-5FA230C078BD}"/>
              </a:ext>
            </a:extLst>
          </p:cNvPr>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defRPr>
            </a:lvl1pPr>
          </a:lstStyle>
          <a:p>
            <a:endParaRPr lang="en-GB" altLang="de-DE"/>
          </a:p>
        </p:txBody>
      </p:sp>
      <p:sp>
        <p:nvSpPr>
          <p:cNvPr id="36867" name="Rectangle 3">
            <a:extLst>
              <a:ext uri="{FF2B5EF4-FFF2-40B4-BE49-F238E27FC236}">
                <a16:creationId xmlns:a16="http://schemas.microsoft.com/office/drawing/2014/main" id="{4CE364E3-5148-4625-93BD-80A980CC5A92}"/>
              </a:ext>
            </a:extLst>
          </p:cNvPr>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solidFill>
                  <a:schemeClr val="tx1"/>
                </a:solidFill>
                <a:latin typeface="Arial" panose="020B0604020202020204" pitchFamily="34" charset="0"/>
              </a:defRPr>
            </a:lvl1pPr>
          </a:lstStyle>
          <a:p>
            <a:endParaRPr lang="en-GB" altLang="de-DE"/>
          </a:p>
        </p:txBody>
      </p:sp>
      <p:sp>
        <p:nvSpPr>
          <p:cNvPr id="36868" name="Rectangle 4">
            <a:extLst>
              <a:ext uri="{FF2B5EF4-FFF2-40B4-BE49-F238E27FC236}">
                <a16:creationId xmlns:a16="http://schemas.microsoft.com/office/drawing/2014/main" id="{718DB6FA-82BC-4F50-80AC-DE2C2FAC3A36}"/>
              </a:ext>
            </a:extLst>
          </p:cNvPr>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6869" name="Rectangle 5">
            <a:extLst>
              <a:ext uri="{FF2B5EF4-FFF2-40B4-BE49-F238E27FC236}">
                <a16:creationId xmlns:a16="http://schemas.microsoft.com/office/drawing/2014/main" id="{74AEF173-A413-40DC-97F3-38A4AD3FE563}"/>
              </a:ext>
            </a:extLst>
          </p:cNvPr>
          <p:cNvSpPr>
            <a:spLocks noGrp="1" noChangeArrowheads="1"/>
          </p:cNvSpPr>
          <p:nvPr>
            <p:ph type="body" sz="quarter" idx="3"/>
          </p:nvPr>
        </p:nvSpPr>
        <p:spPr bwMode="auto">
          <a:xfrm>
            <a:off x="679450" y="4714875"/>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de-DE"/>
              <a:t>Click to edit Master text styles</a:t>
            </a:r>
          </a:p>
          <a:p>
            <a:pPr lvl="1"/>
            <a:r>
              <a:rPr lang="en-GB" altLang="de-DE"/>
              <a:t>Second level</a:t>
            </a:r>
          </a:p>
          <a:p>
            <a:pPr lvl="2"/>
            <a:r>
              <a:rPr lang="en-GB" altLang="de-DE"/>
              <a:t>Third level</a:t>
            </a:r>
          </a:p>
          <a:p>
            <a:pPr lvl="3"/>
            <a:r>
              <a:rPr lang="en-GB" altLang="de-DE"/>
              <a:t>Fourth level</a:t>
            </a:r>
          </a:p>
          <a:p>
            <a:pPr lvl="4"/>
            <a:r>
              <a:rPr lang="en-GB" altLang="de-DE"/>
              <a:t>Fifth level</a:t>
            </a:r>
          </a:p>
        </p:txBody>
      </p:sp>
      <p:sp>
        <p:nvSpPr>
          <p:cNvPr id="36870" name="Rectangle 6">
            <a:extLst>
              <a:ext uri="{FF2B5EF4-FFF2-40B4-BE49-F238E27FC236}">
                <a16:creationId xmlns:a16="http://schemas.microsoft.com/office/drawing/2014/main" id="{72C7140F-7411-44A0-BDFD-AE394FED80D7}"/>
              </a:ext>
            </a:extLst>
          </p:cNvPr>
          <p:cNvSpPr>
            <a:spLocks noGrp="1" noChangeArrowheads="1"/>
          </p:cNvSpPr>
          <p:nvPr>
            <p:ph type="ftr" sz="quarter" idx="4"/>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a:solidFill>
                  <a:schemeClr val="tx1"/>
                </a:solidFill>
                <a:latin typeface="Arial" panose="020B0604020202020204" pitchFamily="34" charset="0"/>
              </a:defRPr>
            </a:lvl1pPr>
          </a:lstStyle>
          <a:p>
            <a:endParaRPr lang="en-GB" altLang="de-DE"/>
          </a:p>
        </p:txBody>
      </p:sp>
      <p:sp>
        <p:nvSpPr>
          <p:cNvPr id="36871" name="Rectangle 7">
            <a:extLst>
              <a:ext uri="{FF2B5EF4-FFF2-40B4-BE49-F238E27FC236}">
                <a16:creationId xmlns:a16="http://schemas.microsoft.com/office/drawing/2014/main" id="{0EE953CC-F697-4DF4-8E81-26274ED8F823}"/>
              </a:ext>
            </a:extLst>
          </p:cNvPr>
          <p:cNvSpPr>
            <a:spLocks noGrp="1" noChangeArrowheads="1"/>
          </p:cNvSpPr>
          <p:nvPr>
            <p:ph type="sldNum" sz="quarter" idx="5"/>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a:solidFill>
                  <a:schemeClr val="tx1"/>
                </a:solidFill>
                <a:latin typeface="Arial" panose="020B0604020202020204" pitchFamily="34" charset="0"/>
              </a:defRPr>
            </a:lvl1pPr>
          </a:lstStyle>
          <a:p>
            <a:fld id="{C73E5142-0628-4B72-B7AA-0B514D5F823B}" type="slidenum">
              <a:rPr lang="en-GB" altLang="de-DE"/>
              <a:pPr/>
              <a:t>‹#›</a:t>
            </a:fld>
            <a:endParaRPr lang="en-GB" altLang="de-DE"/>
          </a:p>
        </p:txBody>
      </p:sp>
    </p:spTree>
    <p:extLst>
      <p:ext uri="{BB962C8B-B14F-4D97-AF65-F5344CB8AC3E}">
        <p14:creationId xmlns:p14="http://schemas.microsoft.com/office/powerpoint/2010/main" val="38053705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ai.google/social-good/impact-challenge/"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blog.google/products/maps/updates-maps-and-search-help-during-times-crisis/" TargetMode="External"/><Relationship Id="rId4" Type="http://schemas.openxmlformats.org/officeDocument/2006/relationships/hyperlink" Target="https://www.theverge.com/2017/7/25/16025138/google-sos-alerts-emergency-info-feature-announced-search-maps"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whereismytransport.com/"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www.unwomen.org/-/media/headquarters/attachments/sections/library/publications/2019/innovation-for-gender-equality-en.pdf?la=en&amp;vs=733" TargetMode="External"/><Relationship Id="rId5" Type="http://schemas.openxmlformats.org/officeDocument/2006/relationships/hyperlink" Target="https://globalinnovation.fund/investments/whereismytransport/" TargetMode="External"/><Relationship Id="rId4" Type="http://schemas.openxmlformats.org/officeDocument/2006/relationships/hyperlink" Target="https://www.icafrica.org/fileadmin/documents/Annual_Meeting/2017/2017_Annual_Meeting_-_background_paper_FULL.pdf"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oxfordpresents.com/ms/kelleher/one-laptop-per-child/#_edn1"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latin typeface="Arial"/>
                <a:cs typeface="Arial"/>
              </a:rPr>
              <a:t>Overall </a:t>
            </a:r>
            <a:r>
              <a:rPr lang="de-DE" dirty="0" err="1">
                <a:latin typeface="Arial"/>
                <a:cs typeface="Arial"/>
              </a:rPr>
              <a:t>learning</a:t>
            </a:r>
            <a:r>
              <a:rPr lang="de-DE" dirty="0">
                <a:latin typeface="Arial"/>
                <a:cs typeface="Arial"/>
              </a:rPr>
              <a:t> </a:t>
            </a:r>
            <a:r>
              <a:rPr lang="de-DE" dirty="0" err="1">
                <a:latin typeface="Arial"/>
                <a:cs typeface="Arial"/>
              </a:rPr>
              <a:t>objective</a:t>
            </a:r>
            <a:r>
              <a:rPr lang="de-DE" dirty="0">
                <a:latin typeface="Arial"/>
                <a:cs typeface="Arial"/>
              </a:rPr>
              <a:t> </a:t>
            </a:r>
            <a:r>
              <a:rPr lang="de-DE" dirty="0" err="1">
                <a:latin typeface="Arial"/>
                <a:cs typeface="Arial"/>
              </a:rPr>
              <a:t>module</a:t>
            </a:r>
            <a:r>
              <a:rPr lang="de-DE" dirty="0">
                <a:latin typeface="Arial"/>
                <a:cs typeface="Arial"/>
              </a:rPr>
              <a:t> 2: </a:t>
            </a:r>
            <a:r>
              <a:rPr lang="en-US" dirty="0">
                <a:latin typeface="Arial"/>
                <a:cs typeface="Arial"/>
              </a:rPr>
              <a:t>Understand the value </a:t>
            </a:r>
            <a:r>
              <a:rPr lang="en-US" dirty="0" err="1">
                <a:latin typeface="Arial"/>
                <a:cs typeface="Arial"/>
              </a:rPr>
              <a:t>digitalisation</a:t>
            </a:r>
            <a:r>
              <a:rPr lang="en-US" dirty="0">
                <a:latin typeface="Arial"/>
                <a:cs typeface="Arial"/>
              </a:rPr>
              <a:t> brings to development as well as challenges (deep dive: digital divide with focus on access and gender) </a:t>
            </a:r>
            <a:endParaRPr lang="en-US" dirty="0"/>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1</a:t>
            </a:fld>
            <a:endParaRPr lang="en-GB" altLang="de-DE"/>
          </a:p>
        </p:txBody>
      </p:sp>
    </p:spTree>
    <p:extLst>
      <p:ext uri="{BB962C8B-B14F-4D97-AF65-F5344CB8AC3E}">
        <p14:creationId xmlns:p14="http://schemas.microsoft.com/office/powerpoint/2010/main" val="1242905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 sz="1200" b="1" dirty="0"/>
              <a:t>Procedure: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 sz="1200" dirty="0"/>
              <a:t>The presenter clicks on the image.</a:t>
            </a:r>
            <a:r>
              <a:rPr lang="en" sz="1200" baseline="0" dirty="0"/>
              <a:t> A</a:t>
            </a:r>
            <a:r>
              <a:rPr lang="en" sz="1200" dirty="0"/>
              <a:t> small promotion video starts playing</a:t>
            </a:r>
            <a:r>
              <a:rPr lang="en" sz="1200" baseline="0" dirty="0"/>
              <a:t> to </a:t>
            </a:r>
            <a:r>
              <a:rPr lang="en" sz="1200" dirty="0"/>
              <a:t>illustrate the benefits of UAVs - </a:t>
            </a:r>
            <a:r>
              <a:rPr lang="en" sz="1200" kern="1200" dirty="0">
                <a:solidFill>
                  <a:schemeClr val="tx1"/>
                </a:solidFill>
                <a:effectLst/>
                <a:latin typeface="Arial" panose="020B0604020202020204" pitchFamily="34" charset="0"/>
                <a:ea typeface="+mn-ea"/>
                <a:cs typeface="+mn-cs"/>
              </a:rPr>
              <a:t>unmanned aerial vehicles </a:t>
            </a:r>
            <a:r>
              <a:rPr lang="en" sz="1200" dirty="0"/>
              <a:t>(also referred to as humanitarian drones/drones for good) for Development Cooperation</a:t>
            </a:r>
            <a:r>
              <a:rPr lang="en" sz="1200" baseline="0" dirty="0"/>
              <a:t> (in this case, </a:t>
            </a:r>
            <a:r>
              <a:rPr lang="en" sz="1200" dirty="0"/>
              <a:t>the e-health sector).</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 sz="12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 sz="1200" b="1" dirty="0"/>
              <a:t>Background information for possible questions: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 sz="1200" kern="1200" dirty="0">
                <a:solidFill>
                  <a:schemeClr val="tx1"/>
                </a:solidFill>
                <a:effectLst/>
                <a:latin typeface="Arial" panose="020B0604020202020204" pitchFamily="34" charset="0"/>
                <a:ea typeface="+mn-ea"/>
                <a:cs typeface="+mn-cs"/>
              </a:rPr>
              <a:t>Drones, or unmanned aerial vehicles (UAV), are vehicles that fly either autonomously or by remote control. In a development cooperation context, drones could potentially prove useful for obtaining data and transporting certain types of load.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sz="1200" kern="1200" dirty="0">
              <a:solidFill>
                <a:schemeClr val="tx1"/>
              </a:solidFill>
              <a:effectLst/>
              <a:latin typeface="Arial" panose="020B060402020202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kern="1200" dirty="0" err="1">
                <a:solidFill>
                  <a:schemeClr val="tx1"/>
                </a:solidFill>
                <a:effectLst/>
                <a:latin typeface="Arial" panose="020B0604020202020204" pitchFamily="34" charset="0"/>
                <a:ea typeface="+mn-ea"/>
                <a:cs typeface="+mn-cs"/>
              </a:rPr>
              <a:t>Role</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of</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the</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partners</a:t>
            </a:r>
            <a:r>
              <a:rPr lang="de-DE" sz="1200" kern="1200" dirty="0">
                <a:solidFill>
                  <a:schemeClr val="tx1"/>
                </a:solidFill>
                <a:effectLst/>
                <a:latin typeface="Arial" panose="020B0604020202020204" pitchFamily="34" charset="0"/>
                <a:ea typeface="+mn-ea"/>
                <a:cs typeface="+mn-cs"/>
              </a:rPr>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kern="1200" dirty="0">
                <a:solidFill>
                  <a:schemeClr val="tx1"/>
                </a:solidFill>
                <a:effectLst/>
                <a:latin typeface="Arial" panose="020B0604020202020204" pitchFamily="34" charset="0"/>
                <a:ea typeface="+mn-ea"/>
                <a:cs typeface="+mn-cs"/>
              </a:rPr>
              <a:t>Rwanda: UPS (global</a:t>
            </a:r>
            <a:r>
              <a:rPr lang="de-DE" sz="1200" kern="1200" baseline="0" dirty="0">
                <a:solidFill>
                  <a:schemeClr val="tx1"/>
                </a:solidFill>
                <a:effectLst/>
                <a:latin typeface="Arial" panose="020B0604020202020204" pitchFamily="34" charset="0"/>
                <a:ea typeface="+mn-ea"/>
                <a:cs typeface="+mn-cs"/>
              </a:rPr>
              <a:t> </a:t>
            </a:r>
            <a:r>
              <a:rPr lang="de-DE" sz="1200" kern="1200" baseline="0" dirty="0" err="1">
                <a:solidFill>
                  <a:schemeClr val="tx1"/>
                </a:solidFill>
                <a:effectLst/>
                <a:latin typeface="Arial" panose="020B0604020202020204" pitchFamily="34" charset="0"/>
                <a:ea typeface="+mn-ea"/>
                <a:cs typeface="+mn-cs"/>
              </a:rPr>
              <a:t>supply</a:t>
            </a:r>
            <a:r>
              <a:rPr lang="de-DE" sz="1200" kern="1200" baseline="0" dirty="0">
                <a:solidFill>
                  <a:schemeClr val="tx1"/>
                </a:solidFill>
                <a:effectLst/>
                <a:latin typeface="Arial" panose="020B0604020202020204" pitchFamily="34" charset="0"/>
                <a:ea typeface="+mn-ea"/>
                <a:cs typeface="+mn-cs"/>
              </a:rPr>
              <a:t> </a:t>
            </a:r>
            <a:r>
              <a:rPr lang="de-DE" sz="1200" kern="1200" baseline="0" dirty="0" err="1">
                <a:solidFill>
                  <a:schemeClr val="tx1"/>
                </a:solidFill>
                <a:effectLst/>
                <a:latin typeface="Arial" panose="020B0604020202020204" pitchFamily="34" charset="0"/>
                <a:ea typeface="+mn-ea"/>
                <a:cs typeface="+mn-cs"/>
              </a:rPr>
              <a:t>chain</a:t>
            </a:r>
            <a:r>
              <a:rPr lang="de-DE" sz="1200" kern="1200" baseline="0" dirty="0">
                <a:solidFill>
                  <a:schemeClr val="tx1"/>
                </a:solidFill>
                <a:effectLst/>
                <a:latin typeface="Arial" panose="020B0604020202020204" pitchFamily="34" charset="0"/>
                <a:ea typeface="+mn-ea"/>
                <a:cs typeface="+mn-cs"/>
              </a:rPr>
              <a:t> and </a:t>
            </a:r>
            <a:r>
              <a:rPr lang="de-DE" sz="1200" kern="1200" baseline="0" dirty="0" err="1">
                <a:solidFill>
                  <a:schemeClr val="tx1"/>
                </a:solidFill>
                <a:effectLst/>
                <a:latin typeface="Arial" panose="020B0604020202020204" pitchFamily="34" charset="0"/>
                <a:ea typeface="+mn-ea"/>
                <a:cs typeface="+mn-cs"/>
              </a:rPr>
              <a:t>logistics</a:t>
            </a:r>
            <a:r>
              <a:rPr lang="de-DE" sz="1200" kern="1200" baseline="0" dirty="0">
                <a:solidFill>
                  <a:schemeClr val="tx1"/>
                </a:solidFill>
                <a:effectLst/>
                <a:latin typeface="Arial" panose="020B0604020202020204" pitchFamily="34" charset="0"/>
                <a:ea typeface="+mn-ea"/>
                <a:cs typeface="+mn-cs"/>
              </a:rPr>
              <a:t> </a:t>
            </a:r>
            <a:r>
              <a:rPr lang="de-DE" sz="1200" kern="1200" baseline="0" dirty="0" err="1">
                <a:solidFill>
                  <a:schemeClr val="tx1"/>
                </a:solidFill>
                <a:effectLst/>
                <a:latin typeface="Arial" panose="020B0604020202020204" pitchFamily="34" charset="0"/>
                <a:ea typeface="+mn-ea"/>
                <a:cs typeface="+mn-cs"/>
              </a:rPr>
              <a:t>expertise</a:t>
            </a:r>
            <a:r>
              <a:rPr lang="de-DE" sz="1200" kern="1200" baseline="0" dirty="0">
                <a:solidFill>
                  <a:schemeClr val="tx1"/>
                </a:solidFill>
                <a:effectLst/>
                <a:latin typeface="Arial" panose="020B0604020202020204" pitchFamily="34" charset="0"/>
                <a:ea typeface="+mn-ea"/>
                <a:cs typeface="+mn-cs"/>
              </a:rPr>
              <a:t>), GAVI </a:t>
            </a:r>
            <a:r>
              <a:rPr lang="de-DE" dirty="0" err="1"/>
              <a:t>public</a:t>
            </a:r>
            <a:r>
              <a:rPr lang="de-DE" dirty="0"/>
              <a:t>–private global </a:t>
            </a:r>
            <a:r>
              <a:rPr lang="de-DE" dirty="0" err="1"/>
              <a:t>health</a:t>
            </a:r>
            <a:r>
              <a:rPr lang="de-DE" dirty="0"/>
              <a:t> </a:t>
            </a:r>
            <a:r>
              <a:rPr lang="de-DE" dirty="0" err="1"/>
              <a:t>partnership</a:t>
            </a:r>
            <a:r>
              <a:rPr lang="de-DE" baseline="0" dirty="0"/>
              <a:t> (</a:t>
            </a:r>
            <a:r>
              <a:rPr lang="de-DE" baseline="0" dirty="0" err="1"/>
              <a:t>public</a:t>
            </a:r>
            <a:r>
              <a:rPr lang="de-DE" baseline="0" dirty="0"/>
              <a:t> </a:t>
            </a:r>
            <a:r>
              <a:rPr lang="de-DE" baseline="0" dirty="0" err="1"/>
              <a:t>health</a:t>
            </a:r>
            <a:r>
              <a:rPr lang="de-DE" baseline="0" dirty="0"/>
              <a:t> and </a:t>
            </a:r>
            <a:r>
              <a:rPr lang="de-DE" baseline="0" dirty="0" err="1"/>
              <a:t>vaccine</a:t>
            </a:r>
            <a:r>
              <a:rPr lang="de-DE" baseline="0" dirty="0"/>
              <a:t> </a:t>
            </a:r>
            <a:r>
              <a:rPr lang="de-DE" baseline="0" dirty="0" err="1"/>
              <a:t>knowledge</a:t>
            </a:r>
            <a:r>
              <a:rPr lang="de-DE" baseline="0" dirty="0"/>
              <a:t>), </a:t>
            </a:r>
            <a:r>
              <a:rPr lang="de-DE" baseline="0" dirty="0" err="1"/>
              <a:t>Zipline</a:t>
            </a:r>
            <a:r>
              <a:rPr lang="de-DE" baseline="0" dirty="0"/>
              <a:t> (</a:t>
            </a:r>
            <a:r>
              <a:rPr lang="de-DE" baseline="0" dirty="0" err="1"/>
              <a:t>expertise</a:t>
            </a:r>
            <a:r>
              <a:rPr lang="de-DE" baseline="0" dirty="0"/>
              <a:t> in last-</a:t>
            </a:r>
            <a:r>
              <a:rPr lang="de-DE" baseline="0" dirty="0" err="1"/>
              <a:t>mile</a:t>
            </a:r>
            <a:r>
              <a:rPr lang="de-DE" baseline="0" dirty="0"/>
              <a:t> </a:t>
            </a:r>
            <a:r>
              <a:rPr lang="de-DE" baseline="0" dirty="0" err="1"/>
              <a:t>delivery</a:t>
            </a:r>
            <a:r>
              <a:rPr lang="de-DE" baseline="0" dirty="0"/>
              <a:t> </a:t>
            </a:r>
            <a:r>
              <a:rPr lang="de-DE" baseline="0" dirty="0" err="1"/>
              <a:t>technology</a:t>
            </a:r>
            <a:r>
              <a:rPr lang="de-DE" baseline="0"/>
              <a:t>),  </a:t>
            </a:r>
            <a:endParaRPr lang="de-DE" sz="1200" kern="1200" dirty="0">
              <a:solidFill>
                <a:schemeClr val="tx1"/>
              </a:solidFill>
              <a:effectLst/>
              <a:latin typeface="Arial" panose="020B060402020202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sz="1200" kern="1200" dirty="0">
              <a:solidFill>
                <a:schemeClr val="tx1"/>
              </a:solidFill>
              <a:effectLst/>
              <a:latin typeface="Arial" panose="020B060402020202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 sz="1200" kern="1200" dirty="0">
              <a:solidFill>
                <a:schemeClr val="tx1"/>
              </a:solidFill>
              <a:effectLst/>
              <a:latin typeface="Arial" panose="020B060402020202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 sz="1200" kern="1200" dirty="0">
                <a:solidFill>
                  <a:schemeClr val="tx1"/>
                </a:solidFill>
                <a:effectLst/>
                <a:latin typeface="Arial" panose="020B0604020202020204" pitchFamily="34" charset="0"/>
                <a:ea typeface="+mn-ea"/>
                <a:cs typeface="+mn-cs"/>
              </a:rPr>
              <a:t>Zipline exemplifies how cargo drones greatly facilitate deliveries of aid to inaccessible areas. The following facts are generated by zipline: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 sz="1200" kern="1200" dirty="0">
                <a:solidFill>
                  <a:schemeClr val="tx1"/>
                </a:solidFill>
                <a:effectLst/>
                <a:latin typeface="Arial" panose="020B0604020202020204" pitchFamily="34" charset="0"/>
                <a:ea typeface="+mn-ea"/>
                <a:cs typeface="+mn-cs"/>
              </a:rPr>
              <a:t>Zipline provides daily deliveries across Rwanda and Ghana</a:t>
            </a:r>
          </a:p>
          <a:p>
            <a:pPr marL="171450" indent="-171450">
              <a:buFont typeface="Arial" panose="020B0604020202020204" pitchFamily="34" charset="0"/>
              <a:buChar char="•"/>
            </a:pPr>
            <a:r>
              <a:rPr lang="en" sz="1200" b="0" i="0" u="none" strike="noStrike" kern="1200" dirty="0">
                <a:solidFill>
                  <a:schemeClr val="tx1"/>
                </a:solidFill>
                <a:effectLst/>
                <a:latin typeface="Arial" panose="020B0604020202020204" pitchFamily="34" charset="0"/>
                <a:ea typeface="+mn-ea"/>
                <a:cs typeface="+mn-cs"/>
              </a:rPr>
              <a:t>500 deliveries/day: Capacity from each distribution center. This is up to one ton of medicine and blood products, daily.</a:t>
            </a:r>
          </a:p>
          <a:p>
            <a:pPr marL="171450" indent="-171450">
              <a:buFont typeface="Arial" panose="020B0604020202020204" pitchFamily="34" charset="0"/>
              <a:buChar char="•"/>
            </a:pPr>
            <a:r>
              <a:rPr lang="en" sz="1200" b="0" i="0" u="none" strike="noStrike" kern="1200" dirty="0">
                <a:solidFill>
                  <a:schemeClr val="tx1"/>
                </a:solidFill>
                <a:effectLst/>
                <a:latin typeface="Arial" panose="020B0604020202020204" pitchFamily="34" charset="0"/>
                <a:ea typeface="+mn-ea"/>
                <a:cs typeface="+mn-cs"/>
              </a:rPr>
              <a:t>30 Minutes: Average time from order placed to delivery. This was once a 5 hour round-trip truck drive for many hospitals.</a:t>
            </a:r>
          </a:p>
          <a:p>
            <a:pPr marL="171450" indent="-171450">
              <a:buFont typeface="Arial" panose="020B0604020202020204" pitchFamily="34" charset="0"/>
              <a:buChar char="•"/>
            </a:pPr>
            <a:r>
              <a:rPr lang="en" sz="1200" b="0" i="0" u="none" strike="noStrike" kern="1200" dirty="0">
                <a:solidFill>
                  <a:schemeClr val="tx1"/>
                </a:solidFill>
                <a:effectLst/>
                <a:latin typeface="Arial" panose="020B0604020202020204" pitchFamily="34" charset="0"/>
                <a:ea typeface="+mn-ea"/>
                <a:cs typeface="+mn-cs"/>
              </a:rPr>
              <a:t>80 km Service Radius: A single Zipline distribution center can provide instant medical access to millions. For large countries, Zipline builds a network of distribution centers.</a:t>
            </a:r>
          </a:p>
          <a:p>
            <a:pPr marL="171450" indent="-171450">
              <a:buFont typeface="Arial" panose="020B0604020202020204" pitchFamily="34" charset="0"/>
              <a:buChar char="•"/>
            </a:pPr>
            <a:r>
              <a:rPr lang="en" sz="1200" b="0" i="0" u="none" strike="noStrike" kern="1200" dirty="0">
                <a:solidFill>
                  <a:schemeClr val="tx1"/>
                </a:solidFill>
                <a:effectLst/>
                <a:latin typeface="Arial" panose="020B0604020202020204" pitchFamily="34" charset="0"/>
                <a:ea typeface="+mn-ea"/>
                <a:cs typeface="+mn-cs"/>
              </a:rPr>
              <a:t>1.8 kg Payload A single flight can deliver up to 3 units of blood. For larger orders, multiple drones are sent at the same time.</a:t>
            </a:r>
          </a:p>
          <a:p>
            <a:pPr marL="171450" indent="-171450">
              <a:buFont typeface="Arial" panose="020B0604020202020204" pitchFamily="34" charset="0"/>
              <a:buChar char="•"/>
            </a:pPr>
            <a:r>
              <a:rPr lang="en" sz="1200" b="0" i="0" u="none" strike="noStrike" kern="1200" dirty="0">
                <a:solidFill>
                  <a:schemeClr val="tx1"/>
                </a:solidFill>
                <a:effectLst/>
                <a:latin typeface="Arial" panose="020B0604020202020204" pitchFamily="34" charset="0"/>
                <a:ea typeface="+mn-ea"/>
                <a:cs typeface="+mn-cs"/>
              </a:rPr>
              <a:t>Dependable Zipline has designed redundant systems into our drone. The drone has two motors and if one stops working, the other kicks in. The same is true for the drone's power, communications, and navigation systems. Additionally, the drone has a parachute landing system as a backup to the backup.</a:t>
            </a:r>
          </a:p>
          <a:p>
            <a:pPr marL="171450" indent="-171450">
              <a:buFont typeface="Arial" panose="020B0604020202020204" pitchFamily="34" charset="0"/>
              <a:buChar char="•"/>
            </a:pPr>
            <a:endParaRPr lang="en" sz="1200" b="0" i="0" u="none" strike="noStrike" kern="1200" dirty="0">
              <a:solidFill>
                <a:schemeClr val="tx1"/>
              </a:solidFill>
              <a:effectLst/>
              <a:latin typeface="Arial" panose="020B0604020202020204" pitchFamily="34" charset="0"/>
              <a:ea typeface="+mn-ea"/>
              <a:cs typeface="+mn-cs"/>
            </a:endParaRPr>
          </a:p>
          <a:p>
            <a:pPr marL="0" indent="0">
              <a:buFont typeface="Arial" panose="020B0604020202020204" pitchFamily="34" charset="0"/>
              <a:buNone/>
            </a:pPr>
            <a:r>
              <a:rPr lang="en" sz="1200" b="0" i="0" u="none" strike="noStrike" kern="1200" dirty="0">
                <a:solidFill>
                  <a:schemeClr val="tx1"/>
                </a:solidFill>
                <a:effectLst/>
                <a:latin typeface="Arial" panose="020B0604020202020204" pitchFamily="34" charset="0"/>
                <a:ea typeface="+mn-ea"/>
                <a:cs typeface="+mn-cs"/>
              </a:rPr>
              <a:t>Source: </a:t>
            </a:r>
            <a:r>
              <a:rPr lang="de-DE" sz="1200" b="0" i="0" u="none" strike="noStrike" kern="1200" dirty="0">
                <a:solidFill>
                  <a:schemeClr val="tx1"/>
                </a:solidFill>
                <a:effectLst/>
                <a:latin typeface="Arial" panose="020B0604020202020204" pitchFamily="34" charset="0"/>
                <a:ea typeface="+mn-ea"/>
                <a:cs typeface="+mn-cs"/>
              </a:rPr>
              <a:t>https://</a:t>
            </a:r>
            <a:r>
              <a:rPr lang="de-DE" sz="1200" b="0" i="0" u="none" strike="noStrike" kern="1200" dirty="0" err="1">
                <a:solidFill>
                  <a:schemeClr val="tx1"/>
                </a:solidFill>
                <a:effectLst/>
                <a:latin typeface="Arial" panose="020B0604020202020204" pitchFamily="34" charset="0"/>
                <a:ea typeface="+mn-ea"/>
                <a:cs typeface="+mn-cs"/>
              </a:rPr>
              <a:t>www.youtube.com</a:t>
            </a:r>
            <a:r>
              <a:rPr lang="de-DE" sz="1200" b="0" i="0" u="none" strike="noStrike" kern="1200" dirty="0">
                <a:solidFill>
                  <a:schemeClr val="tx1"/>
                </a:solidFill>
                <a:effectLst/>
                <a:latin typeface="Arial" panose="020B0604020202020204" pitchFamily="34" charset="0"/>
                <a:ea typeface="+mn-ea"/>
                <a:cs typeface="+mn-cs"/>
              </a:rPr>
              <a:t>/</a:t>
            </a:r>
            <a:r>
              <a:rPr lang="de-DE" sz="1200" b="0" i="0" u="none" strike="noStrike" kern="1200" dirty="0" err="1">
                <a:solidFill>
                  <a:schemeClr val="tx1"/>
                </a:solidFill>
                <a:effectLst/>
                <a:latin typeface="Arial" panose="020B0604020202020204" pitchFamily="34" charset="0"/>
                <a:ea typeface="+mn-ea"/>
                <a:cs typeface="+mn-cs"/>
              </a:rPr>
              <a:t>watch?v</a:t>
            </a:r>
            <a:r>
              <a:rPr lang="de-DE" sz="1200" b="0" i="0" u="none" strike="noStrike" kern="1200" dirty="0">
                <a:solidFill>
                  <a:schemeClr val="tx1"/>
                </a:solidFill>
                <a:effectLst/>
                <a:latin typeface="Arial" panose="020B0604020202020204" pitchFamily="34" charset="0"/>
                <a:ea typeface="+mn-ea"/>
                <a:cs typeface="+mn-cs"/>
              </a:rPr>
              <a:t>=OnDpE8uSb7M </a:t>
            </a:r>
            <a:endParaRPr lang="en" sz="1200" b="0" i="0" u="none" strike="noStrike" kern="1200" dirty="0">
              <a:solidFill>
                <a:schemeClr val="tx1"/>
              </a:solidFill>
              <a:effectLst/>
              <a:latin typeface="Arial" panose="020B0604020202020204" pitchFamily="34" charset="0"/>
              <a:ea typeface="+mn-ea"/>
              <a:cs typeface="+mn-cs"/>
            </a:endParaRPr>
          </a:p>
          <a:p>
            <a:pPr marL="171450" indent="-171450">
              <a:buFont typeface="Arial" panose="020B0604020202020204" pitchFamily="34" charset="0"/>
              <a:buChar char="•"/>
            </a:pPr>
            <a:endParaRPr lang="en" sz="1200" b="0" i="0" u="none" strike="noStrike" kern="1200" dirty="0">
              <a:solidFill>
                <a:schemeClr val="tx1"/>
              </a:solidFill>
              <a:effectLst/>
              <a:latin typeface="Arial" panose="020B0604020202020204" pitchFamily="34" charset="0"/>
              <a:ea typeface="+mn-ea"/>
              <a:cs typeface="+mn-cs"/>
            </a:endParaRPr>
          </a:p>
          <a:p>
            <a:pPr marL="171450" indent="-171450">
              <a:buFont typeface="Arial" panose="020B0604020202020204" pitchFamily="34" charset="0"/>
              <a:buChar char="•"/>
            </a:pPr>
            <a:endParaRPr lang="en" sz="1200" b="0" i="0" u="none" strike="noStrike" kern="1200" dirty="0">
              <a:solidFill>
                <a:schemeClr val="tx1"/>
              </a:solidFill>
              <a:effectLst/>
              <a:latin typeface="Arial" panose="020B0604020202020204" pitchFamily="34" charset="0"/>
              <a:ea typeface="+mn-ea"/>
              <a:cs typeface="+mn-cs"/>
            </a:endParaRPr>
          </a:p>
          <a:p>
            <a:pPr marL="171450" indent="-171450">
              <a:buFont typeface="Arial" panose="020B0604020202020204" pitchFamily="34" charset="0"/>
              <a:buChar char="•"/>
            </a:pPr>
            <a:endParaRPr lang="en" sz="1200" b="0" i="0" u="none" strike="noStrike" kern="1200" dirty="0">
              <a:solidFill>
                <a:schemeClr val="tx1"/>
              </a:solidFill>
              <a:effectLst/>
              <a:latin typeface="Arial" panose="020B0604020202020204" pitchFamily="34" charset="0"/>
              <a:ea typeface="+mn-ea"/>
              <a:cs typeface="+mn-cs"/>
            </a:endParaRPr>
          </a:p>
          <a:p>
            <a:pPr marL="171450" marR="0" lvl="0" indent="-171450" algn="l" defTabSz="914400" rtl="0" eaLnBrk="1" fontAlgn="base" latinLnBrk="0" hangingPunct="1">
              <a:lnSpc>
                <a:spcPct val="100000"/>
              </a:lnSpc>
              <a:spcBef>
                <a:spcPct val="30000"/>
              </a:spcBef>
              <a:spcAft>
                <a:spcPct val="0"/>
              </a:spcAft>
              <a:buClrTx/>
              <a:buSzTx/>
              <a:buFontTx/>
              <a:buChar char="-"/>
              <a:tabLst/>
              <a:defRPr/>
            </a:pPr>
            <a:endParaRPr lang="en"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 sz="120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 sz="1200" dirty="0"/>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10</a:t>
            </a:fld>
            <a:endParaRPr lang="en-GB" altLang="de-DE"/>
          </a:p>
        </p:txBody>
      </p:sp>
    </p:spTree>
    <p:extLst>
      <p:ext uri="{BB962C8B-B14F-4D97-AF65-F5344CB8AC3E}">
        <p14:creationId xmlns:p14="http://schemas.microsoft.com/office/powerpoint/2010/main" val="2797934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b="1" dirty="0"/>
              <a:t>Background:</a:t>
            </a:r>
            <a:r>
              <a:rPr lang="de-DE" sz="1200" b="1" baseline="0" dirty="0"/>
              <a:t> </a:t>
            </a:r>
            <a:endParaRPr lang="de-DE" dirty="0"/>
          </a:p>
          <a:p>
            <a:endParaRPr lang="de-DE" sz="1200" b="1" i="0" u="none" strike="noStrike" kern="1200" dirty="0">
              <a:solidFill>
                <a:schemeClr val="tx1"/>
              </a:solidFill>
              <a:effectLst/>
              <a:latin typeface="Arial" panose="020B0604020202020204" pitchFamily="34" charset="0"/>
              <a:ea typeface="+mn-ea"/>
              <a:cs typeface="+mn-cs"/>
            </a:endParaRPr>
          </a:p>
          <a:p>
            <a:r>
              <a:rPr lang="de-DE" sz="1200" b="1" i="0" u="none" strike="noStrike" kern="1200" dirty="0" err="1">
                <a:solidFill>
                  <a:schemeClr val="tx1"/>
                </a:solidFill>
                <a:effectLst/>
                <a:latin typeface="Arial" panose="020B0604020202020204" pitchFamily="34" charset="0"/>
                <a:ea typeface="+mn-ea"/>
                <a:cs typeface="+mn-cs"/>
              </a:rPr>
              <a:t>AfricaConnect</a:t>
            </a:r>
            <a:r>
              <a:rPr lang="de-DE" sz="1200" b="1" i="0" u="none" strike="noStrike" kern="1200" dirty="0">
                <a:solidFill>
                  <a:schemeClr val="tx1"/>
                </a:solidFill>
                <a:effectLst/>
                <a:latin typeface="Arial" panose="020B0604020202020204" pitchFamily="34" charset="0"/>
                <a:ea typeface="+mn-ea"/>
                <a:cs typeface="+mn-cs"/>
              </a:rPr>
              <a:t> </a:t>
            </a:r>
            <a:r>
              <a:rPr lang="de-DE" sz="1200" b="0" i="0" u="none" strike="noStrike" kern="1200" dirty="0">
                <a:solidFill>
                  <a:schemeClr val="tx1"/>
                </a:solidFill>
                <a:effectLst/>
                <a:latin typeface="Arial" panose="020B0604020202020204" pitchFamily="34" charset="0"/>
                <a:ea typeface="+mn-ea"/>
                <a:cs typeface="+mn-cs"/>
              </a:rPr>
              <a:t>a </a:t>
            </a:r>
            <a:r>
              <a:rPr lang="de-DE" sz="1200" b="0" i="0" u="none" strike="noStrike" kern="1200" dirty="0" err="1">
                <a:solidFill>
                  <a:schemeClr val="tx1"/>
                </a:solidFill>
                <a:effectLst/>
                <a:latin typeface="Arial" panose="020B0604020202020204" pitchFamily="34" charset="0"/>
                <a:ea typeface="+mn-ea"/>
                <a:cs typeface="+mn-cs"/>
              </a:rPr>
              <a:t>programme</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facilitating</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the</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creation</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development</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and</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use</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of</a:t>
            </a:r>
            <a:r>
              <a:rPr lang="de-DE" sz="1200" b="0" i="0" u="none" strike="noStrike" kern="1200" dirty="0">
                <a:solidFill>
                  <a:schemeClr val="tx1"/>
                </a:solidFill>
                <a:effectLst/>
                <a:latin typeface="Arial" panose="020B0604020202020204" pitchFamily="34" charset="0"/>
                <a:ea typeface="+mn-ea"/>
                <a:cs typeface="+mn-cs"/>
              </a:rPr>
              <a:t> regional </a:t>
            </a:r>
            <a:r>
              <a:rPr lang="de-DE" sz="1200" b="0" i="0" u="none" strike="noStrike" kern="1200" dirty="0" err="1">
                <a:solidFill>
                  <a:schemeClr val="tx1"/>
                </a:solidFill>
                <a:effectLst/>
                <a:latin typeface="Arial" panose="020B0604020202020204" pitchFamily="34" charset="0"/>
                <a:ea typeface="+mn-ea"/>
                <a:cs typeface="+mn-cs"/>
              </a:rPr>
              <a:t>education</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and</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research</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communication</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networks</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and</a:t>
            </a:r>
            <a:r>
              <a:rPr lang="de-DE" sz="1200" b="0" i="0" u="none" strike="noStrike" kern="1200" dirty="0">
                <a:solidFill>
                  <a:schemeClr val="tx1"/>
                </a:solidFill>
                <a:effectLst/>
                <a:latin typeface="Arial" panose="020B0604020202020204" pitchFamily="34" charset="0"/>
                <a:ea typeface="+mn-ea"/>
                <a:cs typeface="+mn-cs"/>
              </a:rPr>
              <a:t> high </a:t>
            </a:r>
            <a:r>
              <a:rPr lang="de-DE" sz="1200" b="0" i="0" u="none" strike="noStrike" kern="1200" dirty="0" err="1">
                <a:solidFill>
                  <a:schemeClr val="tx1"/>
                </a:solidFill>
                <a:effectLst/>
                <a:latin typeface="Arial" panose="020B0604020202020204" pitchFamily="34" charset="0"/>
                <a:ea typeface="+mn-ea"/>
                <a:cs typeface="+mn-cs"/>
              </a:rPr>
              <a:t>capacity</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internet</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connectivity</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with</a:t>
            </a:r>
            <a:r>
              <a:rPr lang="de-DE" sz="1200" b="0" i="0" u="none" strike="noStrike" kern="1200" dirty="0">
                <a:solidFill>
                  <a:schemeClr val="tx1"/>
                </a:solidFill>
                <a:effectLst/>
                <a:latin typeface="Arial" panose="020B0604020202020204" pitchFamily="34" charset="0"/>
                <a:ea typeface="+mn-ea"/>
                <a:cs typeface="+mn-cs"/>
              </a:rPr>
              <a:t> a </a:t>
            </a:r>
            <a:r>
              <a:rPr lang="de-DE" sz="1200" b="0" i="0" u="none" strike="noStrike" kern="1200" dirty="0" err="1">
                <a:solidFill>
                  <a:schemeClr val="tx1"/>
                </a:solidFill>
                <a:effectLst/>
                <a:latin typeface="Arial" panose="020B0604020202020204" pitchFamily="34" charset="0"/>
                <a:ea typeface="+mn-ea"/>
                <a:cs typeface="+mn-cs"/>
              </a:rPr>
              <a:t>gateway</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to</a:t>
            </a:r>
            <a:r>
              <a:rPr lang="de-DE" sz="1200" b="0" i="0" u="none" strike="noStrike" kern="1200" dirty="0">
                <a:solidFill>
                  <a:schemeClr val="tx1"/>
                </a:solidFill>
                <a:effectLst/>
                <a:latin typeface="Arial" panose="020B0604020202020204" pitchFamily="34" charset="0"/>
                <a:ea typeface="+mn-ea"/>
                <a:cs typeface="+mn-cs"/>
              </a:rPr>
              <a:t> global </a:t>
            </a:r>
            <a:r>
              <a:rPr lang="de-DE" sz="1200" b="0" i="0" u="none" strike="noStrike" kern="1200" dirty="0" err="1">
                <a:solidFill>
                  <a:schemeClr val="tx1"/>
                </a:solidFill>
                <a:effectLst/>
                <a:latin typeface="Arial" panose="020B0604020202020204" pitchFamily="34" charset="0"/>
                <a:ea typeface="+mn-ea"/>
                <a:cs typeface="+mn-cs"/>
              </a:rPr>
              <a:t>research</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collaboration</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By</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facilitating</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access</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to</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much</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needed</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educational</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and</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research</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resources</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and</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enabling</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research</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collaboration</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the</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action</a:t>
            </a:r>
            <a:r>
              <a:rPr lang="de-DE" sz="1200" b="0" i="0" u="none" strike="noStrike" kern="1200" dirty="0">
                <a:solidFill>
                  <a:schemeClr val="tx1"/>
                </a:solidFill>
                <a:effectLst/>
                <a:latin typeface="Arial" panose="020B0604020202020204" pitchFamily="34" charset="0"/>
                <a:ea typeface="+mn-ea"/>
                <a:cs typeface="+mn-cs"/>
              </a:rPr>
              <a:t> will </a:t>
            </a:r>
            <a:r>
              <a:rPr lang="de-DE" sz="1200" b="0" i="0" u="none" strike="noStrike" kern="1200" dirty="0" err="1">
                <a:solidFill>
                  <a:schemeClr val="tx1"/>
                </a:solidFill>
                <a:effectLst/>
                <a:latin typeface="Arial" panose="020B0604020202020204" pitchFamily="34" charset="0"/>
                <a:ea typeface="+mn-ea"/>
                <a:cs typeface="+mn-cs"/>
              </a:rPr>
              <a:t>support</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the</a:t>
            </a:r>
            <a:r>
              <a:rPr lang="de-DE" sz="1200" b="0" i="0" u="none" strike="noStrike" kern="1200" dirty="0">
                <a:solidFill>
                  <a:schemeClr val="tx1"/>
                </a:solidFill>
                <a:effectLst/>
                <a:latin typeface="Arial" panose="020B0604020202020204" pitchFamily="34" charset="0"/>
                <a:ea typeface="+mn-ea"/>
                <a:cs typeface="+mn-cs"/>
              </a:rPr>
              <a:t> digital </a:t>
            </a:r>
            <a:r>
              <a:rPr lang="de-DE" sz="1200" b="0" i="0" u="none" strike="noStrike" kern="1200" dirty="0" err="1">
                <a:solidFill>
                  <a:schemeClr val="tx1"/>
                </a:solidFill>
                <a:effectLst/>
                <a:latin typeface="Arial" panose="020B0604020202020204" pitchFamily="34" charset="0"/>
                <a:ea typeface="+mn-ea"/>
                <a:cs typeface="+mn-cs"/>
              </a:rPr>
              <a:t>transformation</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of</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those</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sectors</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and</a:t>
            </a:r>
            <a:r>
              <a:rPr lang="de-DE" sz="1200" b="0" i="0" u="none" strike="noStrike" kern="1200" dirty="0">
                <a:solidFill>
                  <a:schemeClr val="tx1"/>
                </a:solidFill>
                <a:effectLst/>
                <a:latin typeface="Arial" panose="020B0604020202020204" pitchFamily="34" charset="0"/>
                <a:ea typeface="+mn-ea"/>
                <a:cs typeface="+mn-cs"/>
              </a:rPr>
              <a:t> digital </a:t>
            </a:r>
            <a:r>
              <a:rPr lang="de-DE" sz="1200" b="0" i="0" u="none" strike="noStrike" kern="1200" dirty="0" err="1">
                <a:solidFill>
                  <a:schemeClr val="tx1"/>
                </a:solidFill>
                <a:effectLst/>
                <a:latin typeface="Arial" panose="020B0604020202020204" pitchFamily="34" charset="0"/>
                <a:ea typeface="+mn-ea"/>
                <a:cs typeface="+mn-cs"/>
              </a:rPr>
              <a:t>skills</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development</a:t>
            </a:r>
            <a:r>
              <a:rPr lang="de-DE" sz="1200" b="0" i="0" u="none" strike="noStrike" kern="1200" dirty="0">
                <a:solidFill>
                  <a:schemeClr val="tx1"/>
                </a:solidFill>
                <a:effectLst/>
                <a:latin typeface="Arial" panose="020B0604020202020204" pitchFamily="34" charset="0"/>
                <a:ea typeface="+mn-ea"/>
                <a:cs typeface="+mn-cs"/>
              </a:rPr>
              <a:t>.</a:t>
            </a:r>
          </a:p>
          <a:p>
            <a:endParaRPr lang="de-DE" sz="1200" b="1" i="0" u="none" strike="noStrike" kern="1200" dirty="0">
              <a:solidFill>
                <a:schemeClr val="tx1"/>
              </a:solidFill>
              <a:effectLst/>
              <a:latin typeface="Arial" panose="020B0604020202020204" pitchFamily="34" charset="0"/>
              <a:ea typeface="+mn-ea"/>
              <a:cs typeface="+mn-cs"/>
            </a:endParaRPr>
          </a:p>
          <a:p>
            <a:r>
              <a:rPr lang="de-DE" sz="1200" b="1" i="0" u="none" strike="noStrike" kern="1200" dirty="0" err="1">
                <a:solidFill>
                  <a:schemeClr val="tx1"/>
                </a:solidFill>
                <a:effectLst/>
                <a:latin typeface="Arial" panose="020B0604020202020204" pitchFamily="34" charset="0"/>
                <a:ea typeface="+mn-ea"/>
                <a:cs typeface="+mn-cs"/>
              </a:rPr>
              <a:t>Policy</a:t>
            </a:r>
            <a:r>
              <a:rPr lang="de-DE" sz="1200" b="1" i="0" u="none" strike="noStrike" kern="1200" dirty="0">
                <a:solidFill>
                  <a:schemeClr val="tx1"/>
                </a:solidFill>
                <a:effectLst/>
                <a:latin typeface="Arial" panose="020B0604020202020204" pitchFamily="34" charset="0"/>
                <a:ea typeface="+mn-ea"/>
                <a:cs typeface="+mn-cs"/>
              </a:rPr>
              <a:t> </a:t>
            </a:r>
            <a:r>
              <a:rPr lang="de-DE" sz="1200" b="1" i="0" u="none" strike="noStrike" kern="1200" dirty="0" err="1">
                <a:solidFill>
                  <a:schemeClr val="tx1"/>
                </a:solidFill>
                <a:effectLst/>
                <a:latin typeface="Arial" panose="020B0604020202020204" pitchFamily="34" charset="0"/>
                <a:ea typeface="+mn-ea"/>
                <a:cs typeface="+mn-cs"/>
              </a:rPr>
              <a:t>and</a:t>
            </a:r>
            <a:r>
              <a:rPr lang="de-DE" sz="1200" b="1" i="0" u="none" strike="noStrike" kern="1200" dirty="0">
                <a:solidFill>
                  <a:schemeClr val="tx1"/>
                </a:solidFill>
                <a:effectLst/>
                <a:latin typeface="Arial" panose="020B0604020202020204" pitchFamily="34" charset="0"/>
                <a:ea typeface="+mn-ea"/>
                <a:cs typeface="+mn-cs"/>
              </a:rPr>
              <a:t> Regulation Initiative </a:t>
            </a:r>
            <a:r>
              <a:rPr lang="de-DE" sz="1200" b="1" i="0" u="none" strike="noStrike" kern="1200" dirty="0" err="1">
                <a:solidFill>
                  <a:schemeClr val="tx1"/>
                </a:solidFill>
                <a:effectLst/>
                <a:latin typeface="Arial" panose="020B0604020202020204" pitchFamily="34" charset="0"/>
                <a:ea typeface="+mn-ea"/>
                <a:cs typeface="+mn-cs"/>
              </a:rPr>
              <a:t>for</a:t>
            </a:r>
            <a:r>
              <a:rPr lang="de-DE" sz="1200" b="1" i="0" u="none" strike="noStrike" kern="1200" dirty="0">
                <a:solidFill>
                  <a:schemeClr val="tx1"/>
                </a:solidFill>
                <a:effectLst/>
                <a:latin typeface="Arial" panose="020B0604020202020204" pitchFamily="34" charset="0"/>
                <a:ea typeface="+mn-ea"/>
                <a:cs typeface="+mn-cs"/>
              </a:rPr>
              <a:t> Digital </a:t>
            </a:r>
            <a:r>
              <a:rPr lang="de-DE" sz="1200" b="1" i="0" u="none" strike="noStrike" kern="1200" dirty="0" err="1">
                <a:solidFill>
                  <a:schemeClr val="tx1"/>
                </a:solidFill>
                <a:effectLst/>
                <a:latin typeface="Arial" panose="020B0604020202020204" pitchFamily="34" charset="0"/>
                <a:ea typeface="+mn-ea"/>
                <a:cs typeface="+mn-cs"/>
              </a:rPr>
              <a:t>Africa</a:t>
            </a:r>
            <a:r>
              <a:rPr lang="de-DE" sz="1200" b="1" i="0" u="none" strike="noStrike" kern="1200" dirty="0">
                <a:solidFill>
                  <a:schemeClr val="tx1"/>
                </a:solidFill>
                <a:effectLst/>
                <a:latin typeface="Arial" panose="020B0604020202020204" pitchFamily="34" charset="0"/>
                <a:ea typeface="+mn-ea"/>
                <a:cs typeface="+mn-cs"/>
              </a:rPr>
              <a:t> (PRIDA) </a:t>
            </a:r>
            <a:r>
              <a:rPr lang="de-DE" sz="1200" b="0" i="0" u="none" strike="noStrike" kern="1200" dirty="0" err="1">
                <a:solidFill>
                  <a:schemeClr val="tx1"/>
                </a:solidFill>
                <a:effectLst/>
                <a:latin typeface="Arial" panose="020B0604020202020204" pitchFamily="34" charset="0"/>
                <a:ea typeface="+mn-ea"/>
                <a:cs typeface="+mn-cs"/>
              </a:rPr>
              <a:t>aims</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to</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foster</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universally</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accessible</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and</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affordable</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broadband</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across</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the</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continent</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by</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facilitating</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efficient</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and</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harmonised</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spectrum</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utilisation</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harmonising</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measurable</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policy</a:t>
            </a:r>
            <a:r>
              <a:rPr lang="de-DE" sz="1200" b="0" i="0" u="none" strike="noStrike" kern="1200" dirty="0">
                <a:solidFill>
                  <a:schemeClr val="tx1"/>
                </a:solidFill>
                <a:effectLst/>
                <a:latin typeface="Arial" panose="020B0604020202020204" pitchFamily="34" charset="0"/>
                <a:ea typeface="+mn-ea"/>
                <a:cs typeface="+mn-cs"/>
              </a:rPr>
              <a:t>, legal, </a:t>
            </a:r>
            <a:r>
              <a:rPr lang="de-DE" sz="1200" b="0" i="0" u="none" strike="noStrike" kern="1200" dirty="0" err="1">
                <a:solidFill>
                  <a:schemeClr val="tx1"/>
                </a:solidFill>
                <a:effectLst/>
                <a:latin typeface="Arial" panose="020B0604020202020204" pitchFamily="34" charset="0"/>
                <a:ea typeface="+mn-ea"/>
                <a:cs typeface="+mn-cs"/>
              </a:rPr>
              <a:t>regulatory</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frameworks</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and</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strengthening</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the</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ability</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of</a:t>
            </a:r>
            <a:r>
              <a:rPr lang="de-DE" sz="1200" b="0" i="0" u="none" strike="noStrike" kern="1200" dirty="0">
                <a:solidFill>
                  <a:schemeClr val="tx1"/>
                </a:solidFill>
                <a:effectLst/>
                <a:latin typeface="Arial" panose="020B0604020202020204" pitchFamily="34" charset="0"/>
                <a:ea typeface="+mn-ea"/>
                <a:cs typeface="+mn-cs"/>
              </a:rPr>
              <a:t> African </a:t>
            </a:r>
            <a:r>
              <a:rPr lang="de-DE" sz="1200" b="0" i="0" u="none" strike="noStrike" kern="1200" dirty="0" err="1">
                <a:solidFill>
                  <a:schemeClr val="tx1"/>
                </a:solidFill>
                <a:effectLst/>
                <a:latin typeface="Arial" panose="020B0604020202020204" pitchFamily="34" charset="0"/>
                <a:ea typeface="+mn-ea"/>
                <a:cs typeface="+mn-cs"/>
              </a:rPr>
              <a:t>decision</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makers</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to</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actively</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participate</a:t>
            </a:r>
            <a:r>
              <a:rPr lang="de-DE" sz="1200" b="0" i="0" u="none" strike="noStrike" kern="1200" dirty="0">
                <a:solidFill>
                  <a:schemeClr val="tx1"/>
                </a:solidFill>
                <a:effectLst/>
                <a:latin typeface="Arial" panose="020B0604020202020204" pitchFamily="34" charset="0"/>
                <a:ea typeface="+mn-ea"/>
                <a:cs typeface="+mn-cs"/>
              </a:rPr>
              <a:t> in </a:t>
            </a:r>
            <a:r>
              <a:rPr lang="de-DE" sz="1200" b="0" i="0" u="none" strike="noStrike" kern="1200" dirty="0" err="1">
                <a:solidFill>
                  <a:schemeClr val="tx1"/>
                </a:solidFill>
                <a:effectLst/>
                <a:latin typeface="Arial" panose="020B0604020202020204" pitchFamily="34" charset="0"/>
                <a:ea typeface="+mn-ea"/>
                <a:cs typeface="+mn-cs"/>
              </a:rPr>
              <a:t>the</a:t>
            </a:r>
            <a:r>
              <a:rPr lang="de-DE" sz="1200" b="0" i="0" u="none" strike="noStrike" kern="1200" dirty="0">
                <a:solidFill>
                  <a:schemeClr val="tx1"/>
                </a:solidFill>
                <a:effectLst/>
                <a:latin typeface="Arial" panose="020B0604020202020204" pitchFamily="34" charset="0"/>
                <a:ea typeface="+mn-ea"/>
                <a:cs typeface="+mn-cs"/>
              </a:rPr>
              <a:t> global </a:t>
            </a:r>
            <a:r>
              <a:rPr lang="de-DE" sz="1200" b="0" i="0" u="none" strike="noStrike" kern="1200" dirty="0" err="1">
                <a:solidFill>
                  <a:schemeClr val="tx1"/>
                </a:solidFill>
                <a:effectLst/>
                <a:latin typeface="Arial" panose="020B0604020202020204" pitchFamily="34" charset="0"/>
                <a:ea typeface="+mn-ea"/>
                <a:cs typeface="+mn-cs"/>
              </a:rPr>
              <a:t>governance</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debate</a:t>
            </a:r>
            <a:r>
              <a:rPr lang="de-DE" sz="1200" b="0" i="0" u="none" strike="noStrike" kern="1200" dirty="0">
                <a:solidFill>
                  <a:schemeClr val="tx1"/>
                </a:solidFill>
                <a:effectLst/>
                <a:latin typeface="Arial" panose="020B0604020202020204" pitchFamily="34" charset="0"/>
                <a:ea typeface="+mn-ea"/>
                <a:cs typeface="+mn-cs"/>
              </a:rPr>
              <a:t>. (Total </a:t>
            </a:r>
            <a:r>
              <a:rPr lang="de-DE" sz="1200" b="0" i="0" u="none" strike="noStrike" kern="1200" dirty="0" err="1">
                <a:solidFill>
                  <a:schemeClr val="tx1"/>
                </a:solidFill>
                <a:effectLst/>
                <a:latin typeface="Arial" panose="020B0604020202020204" pitchFamily="34" charset="0"/>
                <a:ea typeface="+mn-ea"/>
                <a:cs typeface="+mn-cs"/>
              </a:rPr>
              <a:t>budget</a:t>
            </a:r>
            <a:r>
              <a:rPr lang="de-DE" sz="1200" b="0" i="0" u="none" strike="noStrike" kern="1200" dirty="0">
                <a:solidFill>
                  <a:schemeClr val="tx1"/>
                </a:solidFill>
                <a:effectLst/>
                <a:latin typeface="Arial" panose="020B0604020202020204" pitchFamily="34" charset="0"/>
                <a:ea typeface="+mn-ea"/>
                <a:cs typeface="+mn-cs"/>
              </a:rPr>
              <a:t> EUR 8 </a:t>
            </a:r>
            <a:r>
              <a:rPr lang="de-DE" sz="1200" b="0" i="0" u="none" strike="noStrike" kern="1200" dirty="0" err="1">
                <a:solidFill>
                  <a:schemeClr val="tx1"/>
                </a:solidFill>
                <a:effectLst/>
                <a:latin typeface="Arial" panose="020B0604020202020204" pitchFamily="34" charset="0"/>
                <a:ea typeface="+mn-ea"/>
                <a:cs typeface="+mn-cs"/>
              </a:rPr>
              <a:t>million</a:t>
            </a:r>
            <a:r>
              <a:rPr lang="de-DE" sz="1200" b="0" i="0" u="none" strike="noStrike" kern="1200" dirty="0">
                <a:solidFill>
                  <a:schemeClr val="tx1"/>
                </a:solidFill>
                <a:effectLst/>
                <a:latin typeface="Arial" panose="020B0604020202020204" pitchFamily="34" charset="0"/>
                <a:ea typeface="+mn-ea"/>
                <a:cs typeface="+mn-cs"/>
              </a:rPr>
              <a:t>; EU </a:t>
            </a:r>
            <a:r>
              <a:rPr lang="de-DE" sz="1200" b="0" i="0" u="none" strike="noStrike" kern="1200" dirty="0" err="1">
                <a:solidFill>
                  <a:schemeClr val="tx1"/>
                </a:solidFill>
                <a:effectLst/>
                <a:latin typeface="Arial" panose="020B0604020202020204" pitchFamily="34" charset="0"/>
                <a:ea typeface="+mn-ea"/>
                <a:cs typeface="+mn-cs"/>
              </a:rPr>
              <a:t>contribution</a:t>
            </a:r>
            <a:r>
              <a:rPr lang="de-DE" sz="1200" b="0" i="0" u="none" strike="noStrike" kern="1200" dirty="0">
                <a:solidFill>
                  <a:schemeClr val="tx1"/>
                </a:solidFill>
                <a:effectLst/>
                <a:latin typeface="Arial" panose="020B0604020202020204" pitchFamily="34" charset="0"/>
                <a:ea typeface="+mn-ea"/>
                <a:cs typeface="+mn-cs"/>
              </a:rPr>
              <a:t> EUR 7.5million)</a:t>
            </a:r>
          </a:p>
          <a:p>
            <a:endParaRPr lang="de-DE" sz="1200" b="0" i="0" u="none" strike="noStrike" kern="1200" dirty="0">
              <a:solidFill>
                <a:schemeClr val="tx1"/>
              </a:solidFill>
              <a:effectLst/>
              <a:latin typeface="Arial" panose="020B0604020202020204" pitchFamily="34" charset="0"/>
              <a:ea typeface="+mn-ea"/>
              <a:cs typeface="+mn-cs"/>
            </a:endParaRPr>
          </a:p>
          <a:p>
            <a:r>
              <a:rPr lang="de-DE" sz="1200" b="1" i="0" u="none" strike="noStrike" kern="1200" dirty="0">
                <a:solidFill>
                  <a:schemeClr val="tx1"/>
                </a:solidFill>
                <a:effectLst/>
                <a:latin typeface="Arial" panose="020B0604020202020204" pitchFamily="34" charset="0"/>
                <a:ea typeface="+mn-ea"/>
                <a:cs typeface="+mn-cs"/>
              </a:rPr>
              <a:t>The </a:t>
            </a:r>
            <a:r>
              <a:rPr lang="de-DE" sz="1200" b="1" i="0" u="none" strike="noStrike" kern="1200" dirty="0" err="1">
                <a:solidFill>
                  <a:schemeClr val="tx1"/>
                </a:solidFill>
                <a:effectLst/>
                <a:latin typeface="Arial" panose="020B0604020202020204" pitchFamily="34" charset="0"/>
                <a:ea typeface="+mn-ea"/>
                <a:cs typeface="+mn-cs"/>
              </a:rPr>
              <a:t>Cyber</a:t>
            </a:r>
            <a:r>
              <a:rPr lang="de-DE" sz="1200" b="1" i="0" u="none" strike="noStrike" kern="1200" dirty="0">
                <a:solidFill>
                  <a:schemeClr val="tx1"/>
                </a:solidFill>
                <a:effectLst/>
                <a:latin typeface="Arial" panose="020B0604020202020204" pitchFamily="34" charset="0"/>
                <a:ea typeface="+mn-ea"/>
                <a:cs typeface="+mn-cs"/>
              </a:rPr>
              <a:t> </a:t>
            </a:r>
            <a:r>
              <a:rPr lang="de-DE" sz="1200" b="1" i="0" u="none" strike="noStrike" kern="1200" dirty="0" err="1">
                <a:solidFill>
                  <a:schemeClr val="tx1"/>
                </a:solidFill>
                <a:effectLst/>
                <a:latin typeface="Arial" panose="020B0604020202020204" pitchFamily="34" charset="0"/>
                <a:ea typeface="+mn-ea"/>
                <a:cs typeface="+mn-cs"/>
              </a:rPr>
              <a:t>Resilience</a:t>
            </a:r>
            <a:r>
              <a:rPr lang="de-DE" sz="1200" b="1" i="0" u="none" strike="noStrike" kern="1200" dirty="0">
                <a:solidFill>
                  <a:schemeClr val="tx1"/>
                </a:solidFill>
                <a:effectLst/>
                <a:latin typeface="Arial" panose="020B0604020202020204" pitchFamily="34" charset="0"/>
                <a:ea typeface="+mn-ea"/>
                <a:cs typeface="+mn-cs"/>
              </a:rPr>
              <a:t> </a:t>
            </a:r>
            <a:r>
              <a:rPr lang="de-DE" sz="1200" b="1" i="0" u="none" strike="noStrike" kern="1200" dirty="0" err="1">
                <a:solidFill>
                  <a:schemeClr val="tx1"/>
                </a:solidFill>
                <a:effectLst/>
                <a:latin typeface="Arial" panose="020B0604020202020204" pitchFamily="34" charset="0"/>
                <a:ea typeface="+mn-ea"/>
                <a:cs typeface="+mn-cs"/>
              </a:rPr>
              <a:t>for</a:t>
            </a:r>
            <a:r>
              <a:rPr lang="de-DE" sz="1200" b="1" i="0" u="none" strike="noStrike" kern="1200" dirty="0">
                <a:solidFill>
                  <a:schemeClr val="tx1"/>
                </a:solidFill>
                <a:effectLst/>
                <a:latin typeface="Arial" panose="020B0604020202020204" pitchFamily="34" charset="0"/>
                <a:ea typeface="+mn-ea"/>
                <a:cs typeface="+mn-cs"/>
              </a:rPr>
              <a:t> Development, </a:t>
            </a:r>
            <a:r>
              <a:rPr lang="de-DE" sz="1200" b="1" i="0" u="none" strike="noStrike" kern="1200" dirty="0" err="1">
                <a:solidFill>
                  <a:schemeClr val="tx1"/>
                </a:solidFill>
                <a:effectLst/>
                <a:latin typeface="Arial" panose="020B0604020202020204" pitchFamily="34" charset="0"/>
                <a:ea typeface="+mn-ea"/>
                <a:cs typeface="+mn-cs"/>
              </a:rPr>
              <a:t>under</a:t>
            </a:r>
            <a:r>
              <a:rPr lang="de-DE" sz="1200" b="1" i="0" u="none" strike="noStrike" kern="1200" dirty="0">
                <a:solidFill>
                  <a:schemeClr val="tx1"/>
                </a:solidFill>
                <a:effectLst/>
                <a:latin typeface="Arial" panose="020B0604020202020204" pitchFamily="34" charset="0"/>
                <a:ea typeface="+mn-ea"/>
                <a:cs typeface="+mn-cs"/>
              </a:rPr>
              <a:t>: </a:t>
            </a:r>
            <a:r>
              <a:rPr lang="de-DE" sz="1200" b="1" i="0" u="none" strike="noStrike" kern="1200" dirty="0" err="1">
                <a:solidFill>
                  <a:schemeClr val="tx1"/>
                </a:solidFill>
                <a:effectLst/>
                <a:latin typeface="Arial" panose="020B0604020202020204" pitchFamily="34" charset="0"/>
                <a:ea typeface="+mn-ea"/>
                <a:cs typeface="+mn-cs"/>
              </a:rPr>
              <a:t>Protecting</a:t>
            </a:r>
            <a:r>
              <a:rPr lang="de-DE" sz="1200" b="1" i="0" u="none" strike="noStrike" kern="1200" dirty="0">
                <a:solidFill>
                  <a:schemeClr val="tx1"/>
                </a:solidFill>
                <a:effectLst/>
                <a:latin typeface="Arial" panose="020B0604020202020204" pitchFamily="34" charset="0"/>
                <a:ea typeface="+mn-ea"/>
                <a:cs typeface="+mn-cs"/>
              </a:rPr>
              <a:t> </a:t>
            </a:r>
            <a:r>
              <a:rPr lang="de-DE" sz="1200" b="1" i="0" u="none" strike="noStrike" kern="1200" dirty="0" err="1">
                <a:solidFill>
                  <a:schemeClr val="tx1"/>
                </a:solidFill>
                <a:effectLst/>
                <a:latin typeface="Arial" panose="020B0604020202020204" pitchFamily="34" charset="0"/>
                <a:ea typeface="+mn-ea"/>
                <a:cs typeface="+mn-cs"/>
              </a:rPr>
              <a:t>critical</a:t>
            </a:r>
            <a:r>
              <a:rPr lang="de-DE" sz="1200" b="1" i="0" u="none" strike="noStrike" kern="1200" dirty="0">
                <a:solidFill>
                  <a:schemeClr val="tx1"/>
                </a:solidFill>
                <a:effectLst/>
                <a:latin typeface="Arial" panose="020B0604020202020204" pitchFamily="34" charset="0"/>
                <a:ea typeface="+mn-ea"/>
                <a:cs typeface="+mn-cs"/>
              </a:rPr>
              <a:t> </a:t>
            </a:r>
            <a:r>
              <a:rPr lang="de-DE" sz="1200" b="1" i="0" u="none" strike="noStrike" kern="1200" dirty="0" err="1">
                <a:solidFill>
                  <a:schemeClr val="tx1"/>
                </a:solidFill>
                <a:effectLst/>
                <a:latin typeface="Arial" panose="020B0604020202020204" pitchFamily="34" charset="0"/>
                <a:ea typeface="+mn-ea"/>
                <a:cs typeface="+mn-cs"/>
              </a:rPr>
              <a:t>infrastructure</a:t>
            </a:r>
            <a:r>
              <a:rPr lang="de-DE" sz="1200" b="1" i="0" u="none" strike="noStrike" kern="1200" dirty="0">
                <a:solidFill>
                  <a:schemeClr val="tx1"/>
                </a:solidFill>
                <a:effectLst/>
                <a:latin typeface="Arial" panose="020B0604020202020204" pitchFamily="34" charset="0"/>
                <a:ea typeface="+mn-ea"/>
                <a:cs typeface="+mn-cs"/>
              </a:rPr>
              <a:t> </a:t>
            </a:r>
            <a:r>
              <a:rPr lang="de-DE" sz="1200" b="1" i="0" u="none" strike="noStrike" kern="1200" dirty="0" err="1">
                <a:solidFill>
                  <a:schemeClr val="tx1"/>
                </a:solidFill>
                <a:effectLst/>
                <a:latin typeface="Arial" panose="020B0604020202020204" pitchFamily="34" charset="0"/>
                <a:ea typeface="+mn-ea"/>
                <a:cs typeface="+mn-cs"/>
              </a:rPr>
              <a:t>envelope</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aims</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to</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increase</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the</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security</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and</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resilience</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of</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critical</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information</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infrastructure</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and</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networks</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supporting</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the</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adoption</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and</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implementation</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of</a:t>
            </a:r>
            <a:r>
              <a:rPr lang="de-DE" sz="1200" b="0" i="0" u="none" strike="noStrike" kern="1200" dirty="0">
                <a:solidFill>
                  <a:schemeClr val="tx1"/>
                </a:solidFill>
                <a:effectLst/>
                <a:latin typeface="Arial" panose="020B0604020202020204" pitchFamily="34" charset="0"/>
                <a:ea typeface="+mn-ea"/>
                <a:cs typeface="+mn-cs"/>
              </a:rPr>
              <a:t> a </a:t>
            </a:r>
            <a:r>
              <a:rPr lang="de-DE" sz="1200" b="0" i="0" u="none" strike="noStrike" kern="1200" dirty="0" err="1">
                <a:solidFill>
                  <a:schemeClr val="tx1"/>
                </a:solidFill>
                <a:effectLst/>
                <a:latin typeface="Arial" panose="020B0604020202020204" pitchFamily="34" charset="0"/>
                <a:ea typeface="+mn-ea"/>
                <a:cs typeface="+mn-cs"/>
              </a:rPr>
              <a:t>comprehensive</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set</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of</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policy</a:t>
            </a:r>
            <a:r>
              <a:rPr lang="de-DE" sz="1200" b="0" i="0" u="none" strike="noStrike" kern="1200" dirty="0">
                <a:solidFill>
                  <a:schemeClr val="tx1"/>
                </a:solidFill>
                <a:effectLst/>
                <a:latin typeface="Arial" panose="020B0604020202020204" pitchFamily="34" charset="0"/>
                <a:ea typeface="+mn-ea"/>
                <a:cs typeface="+mn-cs"/>
              </a:rPr>
              <a:t>, organisational, </a:t>
            </a:r>
            <a:r>
              <a:rPr lang="de-DE" sz="1200" b="0" i="0" u="none" strike="noStrike" kern="1200" dirty="0" err="1">
                <a:solidFill>
                  <a:schemeClr val="tx1"/>
                </a:solidFill>
                <a:effectLst/>
                <a:latin typeface="Arial" panose="020B0604020202020204" pitchFamily="34" charset="0"/>
                <a:ea typeface="+mn-ea"/>
                <a:cs typeface="+mn-cs"/>
              </a:rPr>
              <a:t>and</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technical</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measures</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that</a:t>
            </a:r>
            <a:r>
              <a:rPr lang="de-DE" sz="1200" b="0" i="0" u="none" strike="noStrike" kern="1200" dirty="0">
                <a:solidFill>
                  <a:schemeClr val="tx1"/>
                </a:solidFill>
                <a:effectLst/>
                <a:latin typeface="Arial" panose="020B0604020202020204" pitchFamily="34" charset="0"/>
                <a:ea typeface="+mn-ea"/>
                <a:cs typeface="+mn-cs"/>
              </a:rPr>
              <a:t> will </a:t>
            </a:r>
            <a:r>
              <a:rPr lang="de-DE" sz="1200" b="0" i="0" u="none" strike="noStrike" kern="1200" dirty="0" err="1">
                <a:solidFill>
                  <a:schemeClr val="tx1"/>
                </a:solidFill>
                <a:effectLst/>
                <a:latin typeface="Arial" panose="020B0604020202020204" pitchFamily="34" charset="0"/>
                <a:ea typeface="+mn-ea"/>
                <a:cs typeface="+mn-cs"/>
              </a:rPr>
              <a:t>increase</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their</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cybersecurity</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and</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preparedness</a:t>
            </a:r>
            <a:r>
              <a:rPr lang="de-DE" sz="1200" b="0" i="0" u="none" strike="noStrike" kern="1200" dirty="0">
                <a:solidFill>
                  <a:schemeClr val="tx1"/>
                </a:solidFill>
                <a:effectLst/>
                <a:latin typeface="Arial" panose="020B0604020202020204" pitchFamily="34" charset="0"/>
                <a:ea typeface="+mn-ea"/>
                <a:cs typeface="+mn-cs"/>
              </a:rPr>
              <a:t>. (Total EU </a:t>
            </a:r>
            <a:r>
              <a:rPr lang="de-DE" sz="1200" b="0" i="0" u="none" strike="noStrike" kern="1200" dirty="0" err="1">
                <a:solidFill>
                  <a:schemeClr val="tx1"/>
                </a:solidFill>
                <a:effectLst/>
                <a:latin typeface="Arial" panose="020B0604020202020204" pitchFamily="34" charset="0"/>
                <a:ea typeface="+mn-ea"/>
                <a:cs typeface="+mn-cs"/>
              </a:rPr>
              <a:t>contribution</a:t>
            </a:r>
            <a:r>
              <a:rPr lang="de-DE" sz="1200" b="0" i="0" u="none" strike="noStrike" kern="1200" dirty="0">
                <a:solidFill>
                  <a:schemeClr val="tx1"/>
                </a:solidFill>
                <a:effectLst/>
                <a:latin typeface="Arial" panose="020B0604020202020204" pitchFamily="34" charset="0"/>
                <a:ea typeface="+mn-ea"/>
                <a:cs typeface="+mn-cs"/>
              </a:rPr>
              <a:t>: EUR 11 </a:t>
            </a:r>
            <a:r>
              <a:rPr lang="de-DE" sz="1200" b="0" i="0" u="none" strike="noStrike" kern="1200" dirty="0" err="1">
                <a:solidFill>
                  <a:schemeClr val="tx1"/>
                </a:solidFill>
                <a:effectLst/>
                <a:latin typeface="Arial" panose="020B0604020202020204" pitchFamily="34" charset="0"/>
                <a:ea typeface="+mn-ea"/>
                <a:cs typeface="+mn-cs"/>
              </a:rPr>
              <a:t>million</a:t>
            </a:r>
            <a:r>
              <a:rPr lang="de-DE" sz="1200" b="0" i="0" u="none" strike="noStrike" kern="1200" dirty="0">
                <a:solidFill>
                  <a:schemeClr val="tx1"/>
                </a:solidFill>
                <a:effectLst/>
                <a:latin typeface="Arial" panose="020B0604020202020204" pitchFamily="34" charset="0"/>
                <a:ea typeface="+mn-ea"/>
                <a:cs typeface="+mn-cs"/>
              </a:rPr>
              <a:t>)</a:t>
            </a:r>
          </a:p>
          <a:p>
            <a:endParaRPr lang="en-GB" dirty="0"/>
          </a:p>
          <a:p>
            <a:r>
              <a:rPr lang="en-GB" sz="1200" b="1" i="0" u="none" strike="noStrike" kern="1200" dirty="0">
                <a:solidFill>
                  <a:schemeClr val="tx1"/>
                </a:solidFill>
                <a:effectLst/>
                <a:latin typeface="Arial" panose="020B0604020202020204" pitchFamily="34" charset="0"/>
                <a:ea typeface="+mn-ea"/>
                <a:cs typeface="+mn-cs"/>
              </a:rPr>
              <a:t>The Multinational Trans-Saharan Backbone (TSB) Optical </a:t>
            </a:r>
            <a:r>
              <a:rPr lang="en-GB" sz="1200" b="1" i="0" u="none" strike="noStrike" kern="1200" dirty="0" err="1">
                <a:solidFill>
                  <a:schemeClr val="tx1"/>
                </a:solidFill>
                <a:effectLst/>
                <a:latin typeface="Arial" panose="020B0604020202020204" pitchFamily="34" charset="0"/>
                <a:ea typeface="+mn-ea"/>
                <a:cs typeface="+mn-cs"/>
              </a:rPr>
              <a:t>Fiber</a:t>
            </a:r>
            <a:r>
              <a:rPr lang="en-GB" sz="1200" b="1" i="0" u="none" strike="noStrike" kern="1200" dirty="0">
                <a:solidFill>
                  <a:schemeClr val="tx1"/>
                </a:solidFill>
                <a:effectLst/>
                <a:latin typeface="Arial" panose="020B0604020202020204" pitchFamily="34" charset="0"/>
                <a:ea typeface="+mn-ea"/>
                <a:cs typeface="+mn-cs"/>
              </a:rPr>
              <a:t> Project </a:t>
            </a:r>
            <a:r>
              <a:rPr lang="en-GB" sz="1200" b="0" i="0" u="none" strike="noStrike" kern="1200" dirty="0">
                <a:solidFill>
                  <a:schemeClr val="tx1"/>
                </a:solidFill>
                <a:effectLst/>
                <a:latin typeface="Arial" panose="020B0604020202020204" pitchFamily="34" charset="0"/>
                <a:ea typeface="+mn-ea"/>
                <a:cs typeface="+mn-cs"/>
              </a:rPr>
              <a:t>will lay optical </a:t>
            </a:r>
            <a:r>
              <a:rPr lang="en-GB" sz="1200" b="0" i="0" u="none" strike="noStrike" kern="1200" dirty="0" err="1">
                <a:solidFill>
                  <a:schemeClr val="tx1"/>
                </a:solidFill>
                <a:effectLst/>
                <a:latin typeface="Arial" panose="020B0604020202020204" pitchFamily="34" charset="0"/>
                <a:ea typeface="+mn-ea"/>
                <a:cs typeface="+mn-cs"/>
              </a:rPr>
              <a:t>fiber</a:t>
            </a:r>
            <a:r>
              <a:rPr lang="en-GB" sz="1200" b="0" i="0" u="none" strike="noStrike" kern="1200" dirty="0">
                <a:solidFill>
                  <a:schemeClr val="tx1"/>
                </a:solidFill>
                <a:effectLst/>
                <a:latin typeface="Arial" panose="020B0604020202020204" pitchFamily="34" charset="0"/>
                <a:ea typeface="+mn-ea"/>
                <a:cs typeface="+mn-cs"/>
              </a:rPr>
              <a:t> cables to interconnect Algeria, Niger, Nigeria and Chad (Total budget: EUR 78.5 million; EU contribution: EUR 29 million).</a:t>
            </a:r>
            <a:endParaRPr lang="en-GB" dirty="0"/>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11</a:t>
            </a:fld>
            <a:endParaRPr lang="en-GB" altLang="de-DE"/>
          </a:p>
        </p:txBody>
      </p:sp>
    </p:spTree>
    <p:extLst>
      <p:ext uri="{BB962C8B-B14F-4D97-AF65-F5344CB8AC3E}">
        <p14:creationId xmlns:p14="http://schemas.microsoft.com/office/powerpoint/2010/main" val="1832701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b="1" dirty="0"/>
              <a:t>Key</a:t>
            </a:r>
            <a:r>
              <a:rPr lang="de-DE" sz="1200" b="1" baseline="0" dirty="0"/>
              <a:t> </a:t>
            </a:r>
            <a:r>
              <a:rPr lang="de-DE" sz="1200" b="1" dirty="0"/>
              <a:t>Message:</a:t>
            </a:r>
          </a:p>
          <a:p>
            <a:r>
              <a:rPr lang="de-DE" sz="1200" b="0" dirty="0"/>
              <a:t>The Digital4Development </a:t>
            </a:r>
            <a:r>
              <a:rPr lang="de-DE" sz="1200" b="0" dirty="0" err="1"/>
              <a:t>approach</a:t>
            </a:r>
            <a:r>
              <a:rPr lang="de-DE" sz="1200" b="0" dirty="0"/>
              <a:t> will not </a:t>
            </a:r>
            <a:r>
              <a:rPr lang="de-DE" sz="1200" b="0" dirty="0" err="1"/>
              <a:t>be</a:t>
            </a:r>
            <a:r>
              <a:rPr lang="de-DE" sz="1200" b="0" dirty="0"/>
              <a:t> </a:t>
            </a:r>
            <a:r>
              <a:rPr lang="de-DE" sz="1200" b="0" dirty="0" err="1"/>
              <a:t>implemented</a:t>
            </a:r>
            <a:r>
              <a:rPr lang="de-DE" sz="1200" b="0" dirty="0"/>
              <a:t> in </a:t>
            </a:r>
            <a:r>
              <a:rPr lang="de-DE" sz="1200" b="0" dirty="0" err="1"/>
              <a:t>isolation</a:t>
            </a:r>
            <a:r>
              <a:rPr lang="de-DE" sz="1200" b="0" dirty="0"/>
              <a:t>, but </a:t>
            </a:r>
            <a:r>
              <a:rPr lang="de-DE" sz="1200" b="0" dirty="0" err="1"/>
              <a:t>as</a:t>
            </a:r>
            <a:r>
              <a:rPr lang="de-DE" sz="1200" b="0" dirty="0"/>
              <a:t> </a:t>
            </a:r>
            <a:r>
              <a:rPr lang="de-DE" sz="1200" b="0" dirty="0" err="1"/>
              <a:t>part</a:t>
            </a:r>
            <a:r>
              <a:rPr lang="de-DE" sz="1200" b="0" dirty="0"/>
              <a:t> </a:t>
            </a:r>
            <a:r>
              <a:rPr lang="de-DE" sz="1200" b="0" dirty="0" err="1"/>
              <a:t>of</a:t>
            </a:r>
            <a:r>
              <a:rPr lang="de-DE" sz="1200" b="0" dirty="0"/>
              <a:t> </a:t>
            </a:r>
            <a:r>
              <a:rPr lang="de-DE" sz="1200" b="0" dirty="0" err="1"/>
              <a:t>overall</a:t>
            </a:r>
            <a:r>
              <a:rPr lang="de-DE" sz="1200" b="0" dirty="0"/>
              <a:t> </a:t>
            </a:r>
            <a:r>
              <a:rPr lang="de-DE" sz="1200" b="0" dirty="0" err="1"/>
              <a:t>development</a:t>
            </a:r>
            <a:r>
              <a:rPr lang="de-DE" sz="1200" b="0" dirty="0"/>
              <a:t> </a:t>
            </a:r>
            <a:r>
              <a:rPr lang="de-DE" sz="1200" b="0" dirty="0" err="1"/>
              <a:t>strategies</a:t>
            </a:r>
            <a:r>
              <a:rPr lang="de-DE" sz="1200" b="0" dirty="0"/>
              <a:t> </a:t>
            </a:r>
            <a:r>
              <a:rPr lang="de-DE" sz="1200" b="0" dirty="0" err="1"/>
              <a:t>involving</a:t>
            </a:r>
            <a:r>
              <a:rPr lang="de-DE" sz="1200" b="0" dirty="0"/>
              <a:t> also </a:t>
            </a:r>
            <a:r>
              <a:rPr lang="de-DE" sz="1200" b="0" dirty="0" err="1"/>
              <a:t>the</a:t>
            </a:r>
            <a:r>
              <a:rPr lang="de-DE" sz="1200" b="0" dirty="0"/>
              <a:t> private </a:t>
            </a:r>
            <a:r>
              <a:rPr lang="de-DE" sz="1200" b="0" dirty="0" err="1"/>
              <a:t>sector</a:t>
            </a:r>
            <a:r>
              <a:rPr lang="de-DE" sz="1200" b="0" dirty="0"/>
              <a:t>.</a:t>
            </a:r>
            <a:r>
              <a:rPr lang="de-DE" sz="1200" b="0" baseline="0" dirty="0"/>
              <a:t> </a:t>
            </a:r>
            <a:r>
              <a:rPr lang="en-US" dirty="0">
                <a:latin typeface="Arial"/>
                <a:cs typeface="Arial"/>
              </a:rPr>
              <a:t>Numerous new players from the private sector such as large IT companies are engaging in developmental issues. What are the chances and risks of their engagement? </a:t>
            </a:r>
            <a:endParaRPr lang="en-US" dirty="0">
              <a:cs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sz="1200"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b="1" dirty="0"/>
              <a:t>Message:</a:t>
            </a:r>
            <a:endParaRPr lang="en-GB" sz="1200" dirty="0">
              <a:cs typeface="Arial"/>
            </a:endParaRP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en-GB" sz="1200" b="0" dirty="0">
                <a:latin typeface="Arial"/>
                <a:cs typeface="Arial"/>
              </a:rPr>
              <a:t>Facebook for example provides with „Free Basics“ a set of service that can be access for free</a:t>
            </a:r>
          </a:p>
          <a:p>
            <a:pPr marL="628650" marR="0" lvl="1" indent="-171450" algn="l" defTabSz="914400" rtl="0" eaLnBrk="1" fontAlgn="base" latinLnBrk="0" hangingPunct="1">
              <a:lnSpc>
                <a:spcPct val="100000"/>
              </a:lnSpc>
              <a:spcBef>
                <a:spcPct val="30000"/>
              </a:spcBef>
              <a:spcAft>
                <a:spcPct val="0"/>
              </a:spcAft>
              <a:buClrTx/>
              <a:buSzTx/>
              <a:buFontTx/>
              <a:buChar char="-"/>
              <a:tabLst/>
              <a:defRPr/>
            </a:pPr>
            <a:r>
              <a:rPr lang="en-GB" sz="1200" b="0" dirty="0">
                <a:latin typeface="Arial"/>
                <a:cs typeface="Arial"/>
              </a:rPr>
              <a:t>With the </a:t>
            </a:r>
            <a:r>
              <a:rPr lang="en-GB" dirty="0">
                <a:latin typeface="Arial"/>
                <a:cs typeface="Arial"/>
              </a:rPr>
              <a:t>selection,</a:t>
            </a:r>
            <a:r>
              <a:rPr lang="en-GB" sz="1200" b="0" dirty="0">
                <a:latin typeface="Arial"/>
                <a:cs typeface="Arial"/>
              </a:rPr>
              <a:t> Facebook can manipulate markets and opinions</a:t>
            </a:r>
          </a:p>
          <a:p>
            <a:pPr marL="628650" marR="0" lvl="1" indent="-171450" algn="l" defTabSz="914400" rtl="0" eaLnBrk="1" fontAlgn="base" latinLnBrk="0" hangingPunct="1">
              <a:lnSpc>
                <a:spcPct val="100000"/>
              </a:lnSpc>
              <a:spcBef>
                <a:spcPct val="30000"/>
              </a:spcBef>
              <a:spcAft>
                <a:spcPct val="0"/>
              </a:spcAft>
              <a:buClrTx/>
              <a:buSzTx/>
              <a:buFontTx/>
              <a:buChar char="-"/>
              <a:tabLst/>
              <a:defRPr/>
            </a:pPr>
            <a:r>
              <a:rPr lang="en-GB" sz="1200" b="0" dirty="0">
                <a:latin typeface="Arial"/>
                <a:cs typeface="Arial"/>
              </a:rPr>
              <a:t>Innovation is hindered, as new </a:t>
            </a:r>
            <a:r>
              <a:rPr lang="en-GB" dirty="0">
                <a:latin typeface="Arial"/>
                <a:cs typeface="Arial"/>
              </a:rPr>
              <a:t>services</a:t>
            </a:r>
            <a:r>
              <a:rPr lang="en-GB" sz="1200" b="0" dirty="0">
                <a:latin typeface="Arial"/>
                <a:cs typeface="Arial"/>
              </a:rPr>
              <a:t> can‘t can access to customers as easy</a:t>
            </a:r>
          </a:p>
          <a:p>
            <a:pPr marL="628650" marR="0" lvl="1" indent="-171450" algn="l" defTabSz="914400" rtl="0" eaLnBrk="1" fontAlgn="base" latinLnBrk="0" hangingPunct="1">
              <a:lnSpc>
                <a:spcPct val="100000"/>
              </a:lnSpc>
              <a:spcBef>
                <a:spcPct val="30000"/>
              </a:spcBef>
              <a:spcAft>
                <a:spcPct val="0"/>
              </a:spcAft>
              <a:buClrTx/>
              <a:buSzTx/>
              <a:buFontTx/>
              <a:buChar char="-"/>
              <a:tabLst/>
              <a:defRPr/>
            </a:pPr>
            <a:r>
              <a:rPr lang="en-GB" sz="1200" b="0" dirty="0">
                <a:latin typeface="Arial"/>
                <a:cs typeface="Arial"/>
              </a:rPr>
              <a:t>Similar situation in Germany until recently: Spotify was zero rated on the T-Mobile network, giving it a huge advantage over the competition</a:t>
            </a:r>
          </a:p>
          <a:p>
            <a:pPr marL="628650" marR="0" lvl="1" indent="-171450" algn="l" defTabSz="914400" rtl="0" eaLnBrk="1" fontAlgn="base" latinLnBrk="0" hangingPunct="1">
              <a:lnSpc>
                <a:spcPct val="100000"/>
              </a:lnSpc>
              <a:spcBef>
                <a:spcPct val="30000"/>
              </a:spcBef>
              <a:spcAft>
                <a:spcPct val="0"/>
              </a:spcAft>
              <a:buClrTx/>
              <a:buSzTx/>
              <a:buFontTx/>
              <a:buChar char="-"/>
              <a:tabLst/>
              <a:defRPr/>
            </a:pPr>
            <a:endParaRPr lang="en-GB" sz="1200" b="0" dirty="0">
              <a:latin typeface="Arial"/>
              <a:cs typeface="Arial"/>
            </a:endParaRPr>
          </a:p>
          <a:p>
            <a:r>
              <a:rPr kumimoji="0" lang="en-GB" sz="1600" b="1" i="0" u="none" strike="noStrike" kern="1200" cap="none" spc="0" normalizeH="0" baseline="0" dirty="0">
                <a:ln>
                  <a:noFill/>
                </a:ln>
                <a:solidFill>
                  <a:srgbClr val="0F5494"/>
                </a:solidFill>
                <a:effectLst/>
                <a:uLnTx/>
                <a:uFillTx/>
                <a:latin typeface="Verdana" charset="0"/>
                <a:ea typeface="Verdana" charset="0"/>
                <a:cs typeface="Verdana" charset="0"/>
              </a:rPr>
              <a:t>Google</a:t>
            </a:r>
          </a:p>
          <a:p>
            <a:r>
              <a:rPr kumimoji="0" lang="en-GB" sz="1600" b="0" i="0" u="none" strike="noStrike" kern="1200" cap="none" spc="0" normalizeH="0" baseline="0" noProof="0" dirty="0">
                <a:ln>
                  <a:noFill/>
                </a:ln>
                <a:solidFill>
                  <a:srgbClr val="0F5494"/>
                </a:solidFill>
                <a:effectLst/>
                <a:uLnTx/>
                <a:uFillTx/>
                <a:latin typeface="Verdana" charset="0"/>
                <a:ea typeface="Verdana" charset="0"/>
                <a:cs typeface="Verdana" charset="0"/>
              </a:rPr>
              <a:t>supports the growth of start-up communities around the globe by providing them with technical training, mentoring, business tools and financial sponsorship</a:t>
            </a:r>
          </a:p>
          <a:p>
            <a:r>
              <a:rPr kumimoji="0" lang="en-GB" sz="1600" b="0" i="0" u="none" strike="noStrike" kern="1200" cap="none" spc="0" normalizeH="0" baseline="0" dirty="0">
                <a:ln>
                  <a:noFill/>
                </a:ln>
                <a:solidFill>
                  <a:srgbClr val="0F5494"/>
                </a:solidFill>
                <a:effectLst/>
                <a:uLnTx/>
                <a:uFillTx/>
                <a:latin typeface="Verdana" charset="0"/>
                <a:ea typeface="Verdana" charset="0"/>
                <a:cs typeface="Verdana" charset="0"/>
              </a:rPr>
              <a:t>Products and projects include Google Flu Trends, Google Earth Engine (Google Earth Engine is a cloud-based platform for planetary-scale geospatial analysis), Google AI Impact Challenge (T</a:t>
            </a:r>
            <a:r>
              <a:rPr lang="en-GB" sz="1600" b="0" dirty="0"/>
              <a:t>he </a:t>
            </a:r>
            <a:r>
              <a:rPr lang="en-GB" sz="1600" b="0" dirty="0">
                <a:hlinkClick r:id="rId3"/>
              </a:rPr>
              <a:t>Google AI Impact Challenge</a:t>
            </a:r>
            <a:r>
              <a:rPr lang="en-GB" sz="1600" b="0" dirty="0"/>
              <a:t> gives </a:t>
            </a:r>
            <a:r>
              <a:rPr lang="en-GB" sz="1600" b="0" dirty="0" err="1"/>
              <a:t>Google.org</a:t>
            </a:r>
            <a:r>
              <a:rPr lang="en-GB" sz="1600" b="0" dirty="0"/>
              <a:t> grant funding to organisations that are using AI to address social and environmental challenges. Full Fact, Africa Check, </a:t>
            </a:r>
            <a:r>
              <a:rPr lang="en-GB" sz="1600" b="0" dirty="0" err="1"/>
              <a:t>Chequeado</a:t>
            </a:r>
            <a:r>
              <a:rPr lang="en-GB" sz="1600" b="0" dirty="0"/>
              <a:t> and the ODI will share $2 million over three years, as well as receiving coaching from Google’s AI experts and credits and consulting from Google Cloud) and Google</a:t>
            </a:r>
            <a:r>
              <a:rPr lang="en-GB" sz="1600" b="0" baseline="0" dirty="0"/>
              <a:t> SOS </a:t>
            </a:r>
            <a:r>
              <a:rPr lang="en-GB" sz="1600" b="0" baseline="0" dirty="0" err="1"/>
              <a:t>Alterts</a:t>
            </a:r>
            <a:r>
              <a:rPr lang="en-GB" sz="1600" b="0" baseline="0" dirty="0"/>
              <a:t> (</a:t>
            </a:r>
            <a:r>
              <a:rPr lang="en-GB" sz="1600" dirty="0"/>
              <a:t>Two years after their </a:t>
            </a:r>
            <a:r>
              <a:rPr lang="en-GB" sz="1600" dirty="0">
                <a:hlinkClick r:id="rId4"/>
              </a:rPr>
              <a:t>original introduction</a:t>
            </a:r>
            <a:r>
              <a:rPr lang="en-GB" sz="1600" dirty="0"/>
              <a:t>, </a:t>
            </a:r>
            <a:r>
              <a:rPr lang="en-GB" sz="1600" dirty="0">
                <a:hlinkClick r:id="rId5"/>
              </a:rPr>
              <a:t>Google is updating its SOS Alerts</a:t>
            </a:r>
            <a:r>
              <a:rPr lang="en-GB" sz="1600" dirty="0"/>
              <a:t> with more real-time information about areas affected by natural disasters, and new navigation warnings in Google Maps to help route you around danger. The changes will also show you more detailed visual information about earthquakes, hurricanes, and floods, with a visual overlay to show the impacted areas.</a:t>
            </a:r>
            <a:r>
              <a:rPr lang="en-GB" sz="1600" baseline="0" dirty="0"/>
              <a:t> </a:t>
            </a:r>
            <a:r>
              <a:rPr lang="en-GB" sz="1600" dirty="0"/>
              <a:t>For hurricanes, Google will attempt to forecast their route, and will display a crisis notification card in Google Maps if you’re near an affected area. Flood forecasts will show an overlay on a map of affected areas, along with information about severity. Finally, earthquakes will also get a crisis card, which will show you its </a:t>
            </a:r>
            <a:r>
              <a:rPr lang="en-GB" sz="1600" dirty="0" err="1"/>
              <a:t>epicenter</a:t>
            </a:r>
            <a:r>
              <a:rPr lang="en-GB" sz="1600" dirty="0"/>
              <a:t>, magnitude, and areas affected)</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1600" b="0" i="0" u="none" strike="noStrike" kern="1200" cap="none" spc="0" normalizeH="0" baseline="0" dirty="0">
              <a:ln>
                <a:noFill/>
              </a:ln>
              <a:solidFill>
                <a:srgbClr val="0F5494"/>
              </a:solidFill>
              <a:effectLst/>
              <a:uLnTx/>
              <a:uFillTx/>
              <a:latin typeface="Verdana" charset="0"/>
              <a:ea typeface="Verdana" charset="0"/>
              <a:cs typeface="Verdana"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1600" b="0" i="0" u="none" strike="noStrike" kern="1200" cap="none" spc="0" normalizeH="0" baseline="0" dirty="0">
              <a:ln>
                <a:noFill/>
              </a:ln>
              <a:solidFill>
                <a:srgbClr val="0F5494"/>
              </a:solidFill>
              <a:effectLst/>
              <a:uLnTx/>
              <a:uFillTx/>
              <a:latin typeface="Verdana" charset="0"/>
              <a:ea typeface="Verdana" charset="0"/>
              <a:cs typeface="Verdana" charset="0"/>
            </a:endParaRPr>
          </a:p>
          <a:p>
            <a:pPr marL="628650" marR="0" lvl="1" indent="-171450" algn="l" defTabSz="914400" rtl="0" eaLnBrk="1" fontAlgn="base" latinLnBrk="0" hangingPunct="1">
              <a:lnSpc>
                <a:spcPct val="100000"/>
              </a:lnSpc>
              <a:spcBef>
                <a:spcPct val="30000"/>
              </a:spcBef>
              <a:spcAft>
                <a:spcPct val="0"/>
              </a:spcAft>
              <a:buClrTx/>
              <a:buSzTx/>
              <a:buFontTx/>
              <a:buChar char="-"/>
              <a:tabLst/>
              <a:defRPr/>
            </a:pPr>
            <a:endParaRPr lang="en-GB" sz="1200" b="0" dirty="0">
              <a:latin typeface="Arial"/>
              <a:cs typeface="Arial"/>
            </a:endParaRPr>
          </a:p>
          <a:p>
            <a:pPr marL="171450" marR="0" lvl="0" indent="-171450" algn="l" defTabSz="914400" rtl="0" eaLnBrk="1" fontAlgn="base" latinLnBrk="0" hangingPunct="1">
              <a:lnSpc>
                <a:spcPct val="100000"/>
              </a:lnSpc>
              <a:spcBef>
                <a:spcPct val="30000"/>
              </a:spcBef>
              <a:spcAft>
                <a:spcPct val="0"/>
              </a:spcAft>
              <a:buClrTx/>
              <a:buSzTx/>
              <a:buFontTx/>
              <a:buChar char="-"/>
              <a:tabLst/>
              <a:defRPr/>
            </a:pPr>
            <a:endParaRPr lang="en-GB" sz="1200" dirty="0">
              <a:latin typeface="Arial"/>
              <a:cs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 sz="1200" dirty="0"/>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12</a:t>
            </a:fld>
            <a:endParaRPr lang="en-GB" altLang="de-DE"/>
          </a:p>
        </p:txBody>
      </p:sp>
    </p:spTree>
    <p:extLst>
      <p:ext uri="{BB962C8B-B14F-4D97-AF65-F5344CB8AC3E}">
        <p14:creationId xmlns:p14="http://schemas.microsoft.com/office/powerpoint/2010/main" val="605777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b="1" dirty="0"/>
              <a:t>Background: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sz="1200"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b="1" dirty="0"/>
              <a:t>SAP Code </a:t>
            </a:r>
            <a:r>
              <a:rPr lang="de-DE" sz="1200" b="1" dirty="0" err="1"/>
              <a:t>Week</a:t>
            </a:r>
            <a:endParaRPr lang="de-DE" sz="1200" b="1" dirty="0"/>
          </a:p>
          <a:p>
            <a:r>
              <a:rPr lang="de-DE" dirty="0"/>
              <a:t>On a </a:t>
            </a:r>
            <a:r>
              <a:rPr lang="de-DE" dirty="0" err="1"/>
              <a:t>mission</a:t>
            </a:r>
            <a:r>
              <a:rPr lang="de-DE" dirty="0"/>
              <a:t> </a:t>
            </a:r>
            <a:r>
              <a:rPr lang="de-DE" dirty="0" err="1"/>
              <a:t>to</a:t>
            </a:r>
            <a:r>
              <a:rPr lang="de-DE" dirty="0"/>
              <a:t> </a:t>
            </a:r>
            <a:r>
              <a:rPr lang="de-DE" dirty="0" err="1"/>
              <a:t>empower</a:t>
            </a:r>
            <a:r>
              <a:rPr lang="de-DE" dirty="0"/>
              <a:t> 70 000 </a:t>
            </a:r>
            <a:r>
              <a:rPr lang="de-DE" dirty="0" err="1"/>
              <a:t>teachers</a:t>
            </a:r>
            <a:r>
              <a:rPr lang="de-DE" dirty="0"/>
              <a:t> </a:t>
            </a:r>
            <a:r>
              <a:rPr lang="de-DE" dirty="0" err="1"/>
              <a:t>and</a:t>
            </a:r>
            <a:r>
              <a:rPr lang="de-DE" dirty="0"/>
              <a:t> </a:t>
            </a:r>
            <a:r>
              <a:rPr lang="de-DE" dirty="0" err="1"/>
              <a:t>positively</a:t>
            </a:r>
            <a:r>
              <a:rPr lang="de-DE" dirty="0"/>
              <a:t> </a:t>
            </a:r>
            <a:r>
              <a:rPr lang="de-DE" dirty="0" err="1"/>
              <a:t>impact</a:t>
            </a:r>
            <a:r>
              <a:rPr lang="de-DE" dirty="0"/>
              <a:t> </a:t>
            </a:r>
            <a:r>
              <a:rPr lang="de-DE" dirty="0" err="1"/>
              <a:t>the</a:t>
            </a:r>
            <a:r>
              <a:rPr lang="de-DE" dirty="0"/>
              <a:t> </a:t>
            </a:r>
            <a:r>
              <a:rPr lang="de-DE" dirty="0" err="1"/>
              <a:t>lives</a:t>
            </a:r>
            <a:r>
              <a:rPr lang="de-DE" dirty="0"/>
              <a:t> </a:t>
            </a:r>
            <a:r>
              <a:rPr lang="de-DE" dirty="0" err="1"/>
              <a:t>of</a:t>
            </a:r>
            <a:r>
              <a:rPr lang="de-DE" dirty="0"/>
              <a:t> 2 </a:t>
            </a:r>
            <a:r>
              <a:rPr lang="de-DE" dirty="0" err="1"/>
              <a:t>million</a:t>
            </a:r>
            <a:r>
              <a:rPr lang="de-DE" dirty="0"/>
              <a:t> </a:t>
            </a:r>
            <a:r>
              <a:rPr lang="de-DE" dirty="0" err="1"/>
              <a:t>young</a:t>
            </a:r>
            <a:r>
              <a:rPr lang="de-DE" dirty="0"/>
              <a:t> </a:t>
            </a:r>
            <a:r>
              <a:rPr lang="de-DE" dirty="0" err="1"/>
              <a:t>Africans</a:t>
            </a:r>
            <a:r>
              <a:rPr lang="de-DE" dirty="0"/>
              <a:t> </a:t>
            </a:r>
            <a:r>
              <a:rPr lang="de-DE" dirty="0" err="1"/>
              <a:t>by</a:t>
            </a:r>
            <a:r>
              <a:rPr lang="de-DE" dirty="0"/>
              <a:t> 2020, </a:t>
            </a:r>
            <a:r>
              <a:rPr lang="de-DE" dirty="0" err="1"/>
              <a:t>Africa</a:t>
            </a:r>
            <a:r>
              <a:rPr lang="de-DE" dirty="0"/>
              <a:t> Code </a:t>
            </a:r>
            <a:r>
              <a:rPr lang="de-DE" dirty="0" err="1"/>
              <a:t>Week</a:t>
            </a:r>
            <a:r>
              <a:rPr lang="de-DE" dirty="0"/>
              <a:t> </a:t>
            </a:r>
            <a:r>
              <a:rPr lang="de-DE" dirty="0" err="1"/>
              <a:t>is</a:t>
            </a:r>
            <a:r>
              <a:rPr lang="de-DE" dirty="0"/>
              <a:t> </a:t>
            </a:r>
            <a:r>
              <a:rPr lang="de-DE" dirty="0" err="1"/>
              <a:t>supporting</a:t>
            </a:r>
            <a:r>
              <a:rPr lang="de-DE" dirty="0"/>
              <a:t> </a:t>
            </a:r>
            <a:r>
              <a:rPr lang="de-DE" dirty="0" err="1"/>
              <a:t>governments</a:t>
            </a:r>
            <a:r>
              <a:rPr lang="de-DE" dirty="0"/>
              <a:t>’ </a:t>
            </a:r>
            <a:r>
              <a:rPr lang="de-DE" dirty="0" err="1"/>
              <a:t>sustainable</a:t>
            </a:r>
            <a:r>
              <a:rPr lang="de-DE" dirty="0"/>
              <a:t> </a:t>
            </a:r>
            <a:r>
              <a:rPr lang="de-DE" dirty="0" err="1"/>
              <a:t>capacity</a:t>
            </a:r>
            <a:r>
              <a:rPr lang="de-DE" dirty="0"/>
              <a:t> </a:t>
            </a:r>
            <a:r>
              <a:rPr lang="de-DE" dirty="0" err="1"/>
              <a:t>building</a:t>
            </a:r>
            <a:r>
              <a:rPr lang="de-DE" dirty="0"/>
              <a:t> </a:t>
            </a:r>
            <a:r>
              <a:rPr lang="de-DE" dirty="0" err="1"/>
              <a:t>strategies</a:t>
            </a:r>
            <a:r>
              <a:rPr lang="de-DE" dirty="0"/>
              <a:t>. Every </a:t>
            </a:r>
            <a:r>
              <a:rPr lang="de-DE" dirty="0" err="1"/>
              <a:t>year</a:t>
            </a:r>
            <a:r>
              <a:rPr lang="de-DE" dirty="0"/>
              <a:t> </a:t>
            </a:r>
            <a:r>
              <a:rPr lang="de-DE" dirty="0" err="1"/>
              <a:t>between</a:t>
            </a:r>
            <a:r>
              <a:rPr lang="de-DE" dirty="0"/>
              <a:t> June </a:t>
            </a:r>
            <a:r>
              <a:rPr lang="de-DE" dirty="0" err="1"/>
              <a:t>and</a:t>
            </a:r>
            <a:r>
              <a:rPr lang="de-DE" dirty="0"/>
              <a:t> September, SAP </a:t>
            </a:r>
            <a:r>
              <a:rPr lang="de-DE" dirty="0" err="1"/>
              <a:t>funds</a:t>
            </a:r>
            <a:r>
              <a:rPr lang="de-DE" dirty="0"/>
              <a:t> a </a:t>
            </a:r>
            <a:r>
              <a:rPr lang="de-DE" dirty="0" err="1"/>
              <a:t>series</a:t>
            </a:r>
            <a:r>
              <a:rPr lang="de-DE" dirty="0"/>
              <a:t> </a:t>
            </a:r>
            <a:r>
              <a:rPr lang="de-DE" dirty="0" err="1"/>
              <a:t>of</a:t>
            </a:r>
            <a:r>
              <a:rPr lang="de-DE" dirty="0"/>
              <a:t> Train-</a:t>
            </a:r>
            <a:r>
              <a:rPr lang="de-DE" dirty="0" err="1"/>
              <a:t>the</a:t>
            </a:r>
            <a:r>
              <a:rPr lang="de-DE" dirty="0"/>
              <a:t>-Trainer (TTT) </a:t>
            </a:r>
            <a:r>
              <a:rPr lang="de-DE" dirty="0" err="1"/>
              <a:t>sessions</a:t>
            </a:r>
            <a:r>
              <a:rPr lang="de-DE" dirty="0"/>
              <a:t> </a:t>
            </a:r>
            <a:r>
              <a:rPr lang="de-DE" dirty="0" err="1"/>
              <a:t>to</a:t>
            </a:r>
            <a:r>
              <a:rPr lang="de-DE" dirty="0"/>
              <a:t> </a:t>
            </a:r>
            <a:r>
              <a:rPr lang="de-DE" dirty="0" err="1"/>
              <a:t>empower</a:t>
            </a:r>
            <a:r>
              <a:rPr lang="de-DE" dirty="0"/>
              <a:t> </a:t>
            </a:r>
            <a:r>
              <a:rPr lang="de-DE" dirty="0" err="1"/>
              <a:t>teachers</a:t>
            </a:r>
            <a:r>
              <a:rPr lang="de-DE" dirty="0"/>
              <a:t> </a:t>
            </a:r>
            <a:r>
              <a:rPr lang="de-DE" dirty="0" err="1"/>
              <a:t>with</a:t>
            </a:r>
            <a:r>
              <a:rPr lang="de-DE" dirty="0"/>
              <a:t> </a:t>
            </a:r>
            <a:r>
              <a:rPr lang="de-DE" dirty="0" err="1"/>
              <a:t>skills</a:t>
            </a:r>
            <a:r>
              <a:rPr lang="de-DE" dirty="0"/>
              <a:t> </a:t>
            </a:r>
            <a:r>
              <a:rPr lang="de-DE" dirty="0" err="1"/>
              <a:t>and</a:t>
            </a:r>
            <a:r>
              <a:rPr lang="de-DE" dirty="0"/>
              <a:t> </a:t>
            </a:r>
            <a:r>
              <a:rPr lang="de-DE" dirty="0" err="1"/>
              <a:t>teaching</a:t>
            </a:r>
            <a:r>
              <a:rPr lang="de-DE" dirty="0"/>
              <a:t> </a:t>
            </a:r>
            <a:r>
              <a:rPr lang="de-DE" dirty="0" err="1"/>
              <a:t>materials</a:t>
            </a:r>
            <a:r>
              <a:rPr lang="de-DE" dirty="0"/>
              <a:t> </a:t>
            </a:r>
            <a:r>
              <a:rPr lang="de-DE" dirty="0" err="1"/>
              <a:t>that</a:t>
            </a:r>
            <a:r>
              <a:rPr lang="de-DE" dirty="0"/>
              <a:t> </a:t>
            </a:r>
            <a:r>
              <a:rPr lang="de-DE" dirty="0" err="1"/>
              <a:t>drive</a:t>
            </a:r>
            <a:r>
              <a:rPr lang="de-DE" dirty="0"/>
              <a:t> </a:t>
            </a:r>
            <a:r>
              <a:rPr lang="de-DE" dirty="0" err="1"/>
              <a:t>the</a:t>
            </a:r>
            <a:r>
              <a:rPr lang="de-DE" dirty="0"/>
              <a:t> </a:t>
            </a:r>
            <a:r>
              <a:rPr lang="de-DE" dirty="0" err="1"/>
              <a:t>advance</a:t>
            </a:r>
            <a:r>
              <a:rPr lang="de-DE" dirty="0"/>
              <a:t> </a:t>
            </a:r>
            <a:r>
              <a:rPr lang="de-DE" dirty="0" err="1"/>
              <a:t>of</a:t>
            </a:r>
            <a:r>
              <a:rPr lang="de-DE" dirty="0"/>
              <a:t> digital </a:t>
            </a:r>
            <a:r>
              <a:rPr lang="de-DE" dirty="0" err="1"/>
              <a:t>skills</a:t>
            </a:r>
            <a:r>
              <a:rPr lang="de-DE" dirty="0"/>
              <a:t> in </a:t>
            </a:r>
            <a:r>
              <a:rPr lang="de-DE" dirty="0" err="1"/>
              <a:t>the</a:t>
            </a:r>
            <a:r>
              <a:rPr lang="de-DE" dirty="0"/>
              <a:t> </a:t>
            </a:r>
            <a:r>
              <a:rPr lang="de-DE" dirty="0" err="1"/>
              <a:t>school</a:t>
            </a:r>
            <a:r>
              <a:rPr lang="de-DE" dirty="0"/>
              <a:t> </a:t>
            </a:r>
            <a:r>
              <a:rPr lang="de-DE" dirty="0" err="1"/>
              <a:t>curriculum</a:t>
            </a:r>
            <a:r>
              <a:rPr lang="de-DE" dirty="0"/>
              <a:t>. As </a:t>
            </a:r>
            <a:r>
              <a:rPr lang="de-DE" dirty="0" err="1"/>
              <a:t>part</a:t>
            </a:r>
            <a:r>
              <a:rPr lang="de-DE" dirty="0"/>
              <a:t> </a:t>
            </a:r>
            <a:r>
              <a:rPr lang="de-DE" dirty="0" err="1"/>
              <a:t>of</a:t>
            </a:r>
            <a:r>
              <a:rPr lang="de-DE" dirty="0"/>
              <a:t> </a:t>
            </a:r>
            <a:r>
              <a:rPr lang="de-DE" dirty="0" err="1"/>
              <a:t>this</a:t>
            </a:r>
            <a:r>
              <a:rPr lang="de-DE" dirty="0"/>
              <a:t> </a:t>
            </a:r>
            <a:r>
              <a:rPr lang="de-DE" dirty="0" err="1"/>
              <a:t>year’s</a:t>
            </a:r>
            <a:r>
              <a:rPr lang="de-DE" dirty="0"/>
              <a:t> TTTs </a:t>
            </a:r>
            <a:r>
              <a:rPr lang="de-DE" dirty="0" err="1"/>
              <a:t>organized</a:t>
            </a:r>
            <a:r>
              <a:rPr lang="de-DE" dirty="0"/>
              <a:t> </a:t>
            </a:r>
            <a:r>
              <a:rPr lang="de-DE" dirty="0" err="1"/>
              <a:t>across</a:t>
            </a:r>
            <a:r>
              <a:rPr lang="de-DE" dirty="0"/>
              <a:t> 20 countries in </a:t>
            </a:r>
            <a:r>
              <a:rPr lang="de-DE" dirty="0" err="1"/>
              <a:t>the</a:t>
            </a:r>
            <a:r>
              <a:rPr lang="de-DE" dirty="0"/>
              <a:t> </a:t>
            </a:r>
            <a:r>
              <a:rPr lang="de-DE" dirty="0" err="1"/>
              <a:t>build-up</a:t>
            </a:r>
            <a:r>
              <a:rPr lang="de-DE" dirty="0"/>
              <a:t> </a:t>
            </a:r>
            <a:r>
              <a:rPr lang="de-DE" dirty="0" err="1"/>
              <a:t>to</a:t>
            </a:r>
            <a:r>
              <a:rPr lang="de-DE" dirty="0"/>
              <a:t> </a:t>
            </a:r>
            <a:r>
              <a:rPr lang="de-DE" dirty="0" err="1"/>
              <a:t>the</a:t>
            </a:r>
            <a:r>
              <a:rPr lang="de-DE" dirty="0"/>
              <a:t> 2018 </a:t>
            </a:r>
            <a:r>
              <a:rPr lang="de-DE" dirty="0" err="1"/>
              <a:t>edition</a:t>
            </a:r>
            <a:r>
              <a:rPr lang="de-DE" dirty="0"/>
              <a:t>, 500 </a:t>
            </a:r>
            <a:r>
              <a:rPr lang="de-DE" dirty="0" err="1"/>
              <a:t>teachers</a:t>
            </a:r>
            <a:r>
              <a:rPr lang="de-DE" dirty="0"/>
              <a:t> </a:t>
            </a:r>
            <a:r>
              <a:rPr lang="de-DE" dirty="0" err="1"/>
              <a:t>were</a:t>
            </a:r>
            <a:r>
              <a:rPr lang="de-DE" dirty="0"/>
              <a:t> </a:t>
            </a:r>
            <a:r>
              <a:rPr lang="de-DE" dirty="0" err="1"/>
              <a:t>trained</a:t>
            </a:r>
            <a:r>
              <a:rPr lang="de-DE" dirty="0"/>
              <a:t> in Ghana, 1,200 in Nigeria, 200 in </a:t>
            </a:r>
            <a:r>
              <a:rPr lang="de-DE" dirty="0" err="1"/>
              <a:t>Madagascar</a:t>
            </a:r>
            <a:r>
              <a:rPr lang="de-DE" dirty="0"/>
              <a:t>, </a:t>
            </a:r>
            <a:r>
              <a:rPr lang="de-DE" dirty="0" err="1"/>
              <a:t>and</a:t>
            </a:r>
            <a:r>
              <a:rPr lang="de-DE" dirty="0"/>
              <a:t> </a:t>
            </a:r>
            <a:r>
              <a:rPr lang="de-DE" dirty="0" err="1"/>
              <a:t>another</a:t>
            </a:r>
            <a:r>
              <a:rPr lang="de-DE" dirty="0"/>
              <a:t> 1,000 in Botswana.</a:t>
            </a:r>
          </a:p>
          <a:p>
            <a:r>
              <a:rPr lang="de-DE" dirty="0" err="1"/>
              <a:t>For</a:t>
            </a:r>
            <a:r>
              <a:rPr lang="de-DE" dirty="0"/>
              <a:t> </a:t>
            </a:r>
            <a:r>
              <a:rPr lang="de-DE" dirty="0" err="1"/>
              <a:t>the</a:t>
            </a:r>
            <a:r>
              <a:rPr lang="de-DE" dirty="0"/>
              <a:t> </a:t>
            </a:r>
            <a:r>
              <a:rPr lang="de-DE" dirty="0" err="1"/>
              <a:t>third</a:t>
            </a:r>
            <a:r>
              <a:rPr lang="de-DE" dirty="0"/>
              <a:t> </a:t>
            </a:r>
            <a:r>
              <a:rPr lang="de-DE" dirty="0" err="1"/>
              <a:t>year</a:t>
            </a:r>
            <a:r>
              <a:rPr lang="de-DE" dirty="0"/>
              <a:t> in a </a:t>
            </a:r>
            <a:r>
              <a:rPr lang="de-DE" dirty="0" err="1"/>
              <a:t>row</a:t>
            </a:r>
            <a:r>
              <a:rPr lang="de-DE" dirty="0"/>
              <a:t>, Google </a:t>
            </a:r>
            <a:r>
              <a:rPr lang="de-DE" dirty="0" err="1"/>
              <a:t>is</a:t>
            </a:r>
            <a:r>
              <a:rPr lang="de-DE" dirty="0"/>
              <a:t> also </a:t>
            </a:r>
            <a:r>
              <a:rPr lang="de-DE" dirty="0" err="1"/>
              <a:t>supporting</a:t>
            </a:r>
            <a:r>
              <a:rPr lang="de-DE" dirty="0"/>
              <a:t> </a:t>
            </a:r>
            <a:r>
              <a:rPr lang="de-DE" dirty="0" err="1"/>
              <a:t>Africa</a:t>
            </a:r>
            <a:r>
              <a:rPr lang="de-DE" dirty="0"/>
              <a:t> Code </a:t>
            </a:r>
            <a:r>
              <a:rPr lang="de-DE" dirty="0" err="1"/>
              <a:t>Week</a:t>
            </a:r>
            <a:r>
              <a:rPr lang="de-DE" dirty="0"/>
              <a:t> </a:t>
            </a:r>
            <a:r>
              <a:rPr lang="de-DE" dirty="0" err="1"/>
              <a:t>as</a:t>
            </a:r>
            <a:r>
              <a:rPr lang="de-DE" dirty="0"/>
              <a:t> </a:t>
            </a:r>
            <a:r>
              <a:rPr lang="de-DE" dirty="0" err="1"/>
              <a:t>part</a:t>
            </a:r>
            <a:r>
              <a:rPr lang="de-DE" dirty="0"/>
              <a:t> </a:t>
            </a:r>
            <a:r>
              <a:rPr lang="de-DE" dirty="0" err="1"/>
              <a:t>of</a:t>
            </a:r>
            <a:r>
              <a:rPr lang="de-DE" dirty="0"/>
              <a:t> </a:t>
            </a:r>
            <a:r>
              <a:rPr lang="de-DE" dirty="0" err="1"/>
              <a:t>its</a:t>
            </a:r>
            <a:r>
              <a:rPr lang="de-DE" dirty="0"/>
              <a:t> </a:t>
            </a:r>
            <a:r>
              <a:rPr lang="de-DE" dirty="0" err="1"/>
              <a:t>own</a:t>
            </a:r>
            <a:r>
              <a:rPr lang="de-DE" dirty="0"/>
              <a:t> </a:t>
            </a:r>
            <a:r>
              <a:rPr lang="de-DE" dirty="0" err="1"/>
              <a:t>commitment</a:t>
            </a:r>
            <a:r>
              <a:rPr lang="de-DE" dirty="0"/>
              <a:t> </a:t>
            </a:r>
            <a:r>
              <a:rPr lang="de-DE" dirty="0" err="1"/>
              <a:t>to</a:t>
            </a:r>
            <a:r>
              <a:rPr lang="de-DE" dirty="0"/>
              <a:t> </a:t>
            </a:r>
            <a:r>
              <a:rPr lang="de-DE" dirty="0" err="1"/>
              <a:t>preparing</a:t>
            </a:r>
            <a:r>
              <a:rPr lang="de-DE" dirty="0"/>
              <a:t> 10 </a:t>
            </a:r>
            <a:r>
              <a:rPr lang="de-DE" dirty="0" err="1"/>
              <a:t>million</a:t>
            </a:r>
            <a:r>
              <a:rPr lang="de-DE" dirty="0"/>
              <a:t> </a:t>
            </a:r>
            <a:r>
              <a:rPr lang="de-DE" dirty="0" err="1"/>
              <a:t>people</a:t>
            </a:r>
            <a:r>
              <a:rPr lang="de-DE" dirty="0"/>
              <a:t> in </a:t>
            </a:r>
            <a:r>
              <a:rPr lang="de-DE" dirty="0" err="1"/>
              <a:t>Africa</a:t>
            </a:r>
            <a:r>
              <a:rPr lang="de-DE" dirty="0"/>
              <a:t> </a:t>
            </a:r>
            <a:r>
              <a:rPr lang="de-DE" dirty="0" err="1"/>
              <a:t>for</a:t>
            </a:r>
            <a:r>
              <a:rPr lang="de-DE" dirty="0"/>
              <a:t> </a:t>
            </a:r>
            <a:r>
              <a:rPr lang="de-DE" dirty="0" err="1"/>
              <a:t>tomorrow’s</a:t>
            </a:r>
            <a:r>
              <a:rPr lang="de-DE" dirty="0"/>
              <a:t> </a:t>
            </a:r>
            <a:r>
              <a:rPr lang="de-DE" dirty="0" err="1"/>
              <a:t>workplace</a:t>
            </a:r>
            <a:r>
              <a:rPr lang="de-DE" dirty="0"/>
              <a:t>. In 2018, Google </a:t>
            </a:r>
            <a:r>
              <a:rPr lang="de-DE" dirty="0" err="1"/>
              <a:t>is</a:t>
            </a:r>
            <a:r>
              <a:rPr lang="de-DE" dirty="0"/>
              <a:t> </a:t>
            </a:r>
            <a:r>
              <a:rPr lang="de-DE" dirty="0" err="1"/>
              <a:t>supporting</a:t>
            </a:r>
            <a:r>
              <a:rPr lang="de-DE" dirty="0"/>
              <a:t> 53 non-profit </a:t>
            </a:r>
            <a:r>
              <a:rPr lang="de-DE" dirty="0" err="1"/>
              <a:t>organisations</a:t>
            </a:r>
            <a:r>
              <a:rPr lang="de-DE" dirty="0"/>
              <a:t> </a:t>
            </a:r>
            <a:r>
              <a:rPr lang="de-DE" dirty="0" err="1"/>
              <a:t>across</a:t>
            </a:r>
            <a:r>
              <a:rPr lang="de-DE" dirty="0"/>
              <a:t> 11 countries </a:t>
            </a:r>
            <a:r>
              <a:rPr lang="de-DE" dirty="0" err="1"/>
              <a:t>to</a:t>
            </a:r>
            <a:r>
              <a:rPr lang="de-DE" dirty="0"/>
              <a:t> </a:t>
            </a:r>
            <a:r>
              <a:rPr lang="de-DE" dirty="0" err="1"/>
              <a:t>empower</a:t>
            </a:r>
            <a:r>
              <a:rPr lang="de-DE" dirty="0"/>
              <a:t> </a:t>
            </a:r>
            <a:r>
              <a:rPr lang="de-DE" dirty="0" err="1"/>
              <a:t>teachers</a:t>
            </a:r>
            <a:r>
              <a:rPr lang="de-DE" dirty="0"/>
              <a:t> </a:t>
            </a:r>
            <a:r>
              <a:rPr lang="de-DE" dirty="0" err="1"/>
              <a:t>and</a:t>
            </a:r>
            <a:r>
              <a:rPr lang="de-DE" dirty="0"/>
              <a:t> </a:t>
            </a:r>
            <a:r>
              <a:rPr lang="de-DE" dirty="0" err="1"/>
              <a:t>inspire</a:t>
            </a:r>
            <a:r>
              <a:rPr lang="de-DE" dirty="0"/>
              <a:t> an </a:t>
            </a:r>
            <a:r>
              <a:rPr lang="de-DE" dirty="0" err="1"/>
              <a:t>estimated</a:t>
            </a:r>
            <a:r>
              <a:rPr lang="de-DE" dirty="0"/>
              <a:t> 80 000 </a:t>
            </a:r>
            <a:r>
              <a:rPr lang="de-DE" dirty="0" err="1"/>
              <a:t>students</a:t>
            </a:r>
            <a:r>
              <a:rPr lang="de-DE" dirty="0"/>
              <a:t> </a:t>
            </a:r>
            <a:r>
              <a:rPr lang="de-DE" dirty="0" err="1"/>
              <a:t>through</a:t>
            </a:r>
            <a:r>
              <a:rPr lang="de-DE" dirty="0"/>
              <a:t> </a:t>
            </a:r>
            <a:r>
              <a:rPr lang="de-DE" dirty="0" err="1"/>
              <a:t>computer</a:t>
            </a:r>
            <a:r>
              <a:rPr lang="de-DE" dirty="0"/>
              <a:t> </a:t>
            </a:r>
            <a:r>
              <a:rPr lang="de-DE" dirty="0" err="1"/>
              <a:t>science</a:t>
            </a:r>
            <a:r>
              <a:rPr lang="de-DE" dirty="0"/>
              <a:t> </a:t>
            </a:r>
            <a:r>
              <a:rPr lang="de-DE" dirty="0" err="1"/>
              <a:t>and</a:t>
            </a:r>
            <a:r>
              <a:rPr lang="de-DE" dirty="0"/>
              <a:t> </a:t>
            </a:r>
            <a:r>
              <a:rPr lang="de-DE" dirty="0" err="1"/>
              <a:t>coding</a:t>
            </a:r>
            <a:r>
              <a:rPr lang="de-DE" dirty="0"/>
              <a:t> </a:t>
            </a:r>
            <a:r>
              <a:rPr lang="de-DE" dirty="0" err="1"/>
              <a:t>workshops</a:t>
            </a:r>
            <a:r>
              <a:rPr lang="de-DE" dirty="0"/>
              <a:t>.</a:t>
            </a:r>
            <a:endParaRPr lang="de-DE" sz="1200" b="1" dirty="0">
              <a:cs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sz="1200" b="1" dirty="0">
              <a:cs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b="1" dirty="0">
                <a:cs typeface="Arial"/>
              </a:rPr>
              <a:t>4Africa</a:t>
            </a:r>
            <a:r>
              <a:rPr lang="de-DE" sz="1200" b="1" baseline="0" dirty="0">
                <a:cs typeface="Arial"/>
              </a:rPr>
              <a:t> Initiative</a:t>
            </a:r>
          </a:p>
          <a:p>
            <a:r>
              <a:rPr lang="de-DE" dirty="0" err="1">
                <a:effectLst/>
              </a:rPr>
              <a:t>Our</a:t>
            </a:r>
            <a:r>
              <a:rPr lang="de-DE" dirty="0">
                <a:effectLst/>
              </a:rPr>
              <a:t> 4Afrika Academy </a:t>
            </a:r>
            <a:r>
              <a:rPr lang="de-DE" dirty="0" err="1">
                <a:effectLst/>
              </a:rPr>
              <a:t>is</a:t>
            </a:r>
            <a:r>
              <a:rPr lang="de-DE" dirty="0">
                <a:effectLst/>
              </a:rPr>
              <a:t> </a:t>
            </a:r>
            <a:r>
              <a:rPr lang="de-DE" dirty="0" err="1">
                <a:effectLst/>
              </a:rPr>
              <a:t>providing</a:t>
            </a:r>
            <a:r>
              <a:rPr lang="de-DE" dirty="0">
                <a:effectLst/>
              </a:rPr>
              <a:t> </a:t>
            </a:r>
            <a:r>
              <a:rPr lang="de-DE" dirty="0" err="1">
                <a:effectLst/>
              </a:rPr>
              <a:t>graduates</a:t>
            </a:r>
            <a:r>
              <a:rPr lang="de-DE" dirty="0">
                <a:effectLst/>
              </a:rPr>
              <a:t> </a:t>
            </a:r>
            <a:r>
              <a:rPr lang="de-DE" dirty="0" err="1">
                <a:effectLst/>
              </a:rPr>
              <a:t>and</a:t>
            </a:r>
            <a:r>
              <a:rPr lang="de-DE" dirty="0">
                <a:effectLst/>
              </a:rPr>
              <a:t> </a:t>
            </a:r>
            <a:r>
              <a:rPr lang="de-DE" dirty="0" err="1">
                <a:effectLst/>
              </a:rPr>
              <a:t>developers</a:t>
            </a:r>
            <a:r>
              <a:rPr lang="de-DE" dirty="0">
                <a:effectLst/>
              </a:rPr>
              <a:t> </a:t>
            </a:r>
            <a:r>
              <a:rPr lang="de-DE" dirty="0" err="1">
                <a:effectLst/>
              </a:rPr>
              <a:t>with</a:t>
            </a:r>
            <a:r>
              <a:rPr lang="de-DE" dirty="0">
                <a:effectLst/>
              </a:rPr>
              <a:t> in-</a:t>
            </a:r>
            <a:r>
              <a:rPr lang="de-DE" dirty="0" err="1">
                <a:effectLst/>
              </a:rPr>
              <a:t>demand</a:t>
            </a:r>
            <a:r>
              <a:rPr lang="de-DE" dirty="0">
                <a:effectLst/>
              </a:rPr>
              <a:t> digital </a:t>
            </a:r>
            <a:r>
              <a:rPr lang="de-DE" dirty="0" err="1">
                <a:effectLst/>
              </a:rPr>
              <a:t>skills</a:t>
            </a:r>
            <a:r>
              <a:rPr lang="de-DE" dirty="0">
                <a:effectLst/>
              </a:rPr>
              <a:t> </a:t>
            </a:r>
            <a:r>
              <a:rPr lang="de-DE" dirty="0" err="1">
                <a:effectLst/>
              </a:rPr>
              <a:t>and</a:t>
            </a:r>
            <a:r>
              <a:rPr lang="de-DE" dirty="0">
                <a:effectLst/>
              </a:rPr>
              <a:t> </a:t>
            </a:r>
            <a:r>
              <a:rPr lang="de-DE" dirty="0" err="1">
                <a:effectLst/>
              </a:rPr>
              <a:t>experience</a:t>
            </a:r>
            <a:r>
              <a:rPr lang="de-DE" dirty="0">
                <a:effectLst/>
              </a:rPr>
              <a:t>, </a:t>
            </a:r>
            <a:r>
              <a:rPr lang="de-DE" dirty="0" err="1">
                <a:effectLst/>
              </a:rPr>
              <a:t>securing</a:t>
            </a:r>
            <a:r>
              <a:rPr lang="de-DE" dirty="0">
                <a:effectLst/>
              </a:rPr>
              <a:t> </a:t>
            </a:r>
            <a:r>
              <a:rPr lang="de-DE" dirty="0" err="1">
                <a:effectLst/>
              </a:rPr>
              <a:t>full</a:t>
            </a:r>
            <a:r>
              <a:rPr lang="de-DE" dirty="0">
                <a:effectLst/>
              </a:rPr>
              <a:t>-time </a:t>
            </a:r>
            <a:r>
              <a:rPr lang="de-DE" dirty="0" err="1">
                <a:effectLst/>
              </a:rPr>
              <a:t>employment</a:t>
            </a:r>
            <a:r>
              <a:rPr lang="de-DE" dirty="0">
                <a:effectLst/>
              </a:rPr>
              <a:t> </a:t>
            </a:r>
            <a:r>
              <a:rPr lang="de-DE" dirty="0" err="1">
                <a:effectLst/>
              </a:rPr>
              <a:t>for</a:t>
            </a:r>
            <a:r>
              <a:rPr lang="de-DE" dirty="0">
                <a:effectLst/>
              </a:rPr>
              <a:t> 90% </a:t>
            </a:r>
            <a:r>
              <a:rPr lang="de-DE" dirty="0" err="1">
                <a:effectLst/>
              </a:rPr>
              <a:t>of</a:t>
            </a:r>
            <a:r>
              <a:rPr lang="de-DE" dirty="0">
                <a:effectLst/>
              </a:rPr>
              <a:t> </a:t>
            </a:r>
            <a:r>
              <a:rPr lang="de-DE" dirty="0" err="1">
                <a:effectLst/>
              </a:rPr>
              <a:t>our</a:t>
            </a:r>
            <a:r>
              <a:rPr lang="de-DE" dirty="0">
                <a:effectLst/>
              </a:rPr>
              <a:t> </a:t>
            </a:r>
            <a:r>
              <a:rPr lang="de-DE" dirty="0" err="1">
                <a:effectLst/>
              </a:rPr>
              <a:t>participants</a:t>
            </a:r>
            <a:r>
              <a:rPr lang="de-DE" dirty="0">
                <a:effectLst/>
              </a:rPr>
              <a:t>. 400 </a:t>
            </a:r>
            <a:r>
              <a:rPr lang="de-DE" dirty="0" err="1">
                <a:effectLst/>
              </a:rPr>
              <a:t>interns</a:t>
            </a:r>
            <a:r>
              <a:rPr lang="de-DE" dirty="0">
                <a:effectLst/>
              </a:rPr>
              <a:t> </a:t>
            </a:r>
            <a:r>
              <a:rPr lang="de-DE" dirty="0" err="1">
                <a:effectLst/>
              </a:rPr>
              <a:t>have</a:t>
            </a:r>
            <a:r>
              <a:rPr lang="de-DE" dirty="0">
                <a:effectLst/>
              </a:rPr>
              <a:t> </a:t>
            </a:r>
            <a:r>
              <a:rPr lang="de-DE" dirty="0" err="1">
                <a:effectLst/>
              </a:rPr>
              <a:t>been</a:t>
            </a:r>
            <a:r>
              <a:rPr lang="de-DE" dirty="0">
                <a:effectLst/>
              </a:rPr>
              <a:t> </a:t>
            </a:r>
            <a:r>
              <a:rPr lang="de-DE" dirty="0" err="1">
                <a:effectLst/>
              </a:rPr>
              <a:t>placed</a:t>
            </a:r>
            <a:r>
              <a:rPr lang="de-DE" dirty="0">
                <a:effectLst/>
              </a:rPr>
              <a:t> </a:t>
            </a:r>
            <a:r>
              <a:rPr lang="de-DE" dirty="0" err="1">
                <a:effectLst/>
              </a:rPr>
              <a:t>with</a:t>
            </a:r>
            <a:r>
              <a:rPr lang="de-DE" dirty="0">
                <a:effectLst/>
              </a:rPr>
              <a:t> 60 </a:t>
            </a:r>
            <a:r>
              <a:rPr lang="de-DE" dirty="0" err="1">
                <a:effectLst/>
              </a:rPr>
              <a:t>partners</a:t>
            </a:r>
            <a:r>
              <a:rPr lang="de-DE" dirty="0">
                <a:effectLst/>
              </a:rPr>
              <a:t> </a:t>
            </a:r>
            <a:r>
              <a:rPr lang="de-DE" dirty="0" err="1">
                <a:effectLst/>
              </a:rPr>
              <a:t>across</a:t>
            </a:r>
            <a:r>
              <a:rPr lang="de-DE" dirty="0">
                <a:effectLst/>
              </a:rPr>
              <a:t> 20 countries. 90% </a:t>
            </a:r>
            <a:r>
              <a:rPr lang="de-DE" dirty="0" err="1">
                <a:effectLst/>
              </a:rPr>
              <a:t>retention</a:t>
            </a:r>
            <a:r>
              <a:rPr lang="de-DE" dirty="0">
                <a:effectLst/>
              </a:rPr>
              <a:t> rate </a:t>
            </a:r>
            <a:r>
              <a:rPr lang="de-DE" dirty="0" err="1">
                <a:effectLst/>
              </a:rPr>
              <a:t>of</a:t>
            </a:r>
            <a:r>
              <a:rPr lang="de-DE" dirty="0">
                <a:effectLst/>
              </a:rPr>
              <a:t> </a:t>
            </a:r>
            <a:r>
              <a:rPr lang="de-DE" dirty="0" err="1">
                <a:effectLst/>
              </a:rPr>
              <a:t>interns</a:t>
            </a:r>
            <a:r>
              <a:rPr lang="de-DE" dirty="0">
                <a:effectLst/>
              </a:rPr>
              <a:t>.</a:t>
            </a:r>
          </a:p>
          <a:p>
            <a:endParaRPr lang="de-DE" dirty="0">
              <a:effectLst/>
            </a:endParaRPr>
          </a:p>
          <a:p>
            <a:r>
              <a:rPr lang="de-DE" dirty="0">
                <a:effectLst/>
              </a:rPr>
              <a:t>More </a:t>
            </a:r>
            <a:r>
              <a:rPr lang="de-DE" dirty="0" err="1">
                <a:effectLst/>
              </a:rPr>
              <a:t>local</a:t>
            </a:r>
            <a:r>
              <a:rPr lang="de-DE" dirty="0">
                <a:effectLst/>
              </a:rPr>
              <a:t> </a:t>
            </a:r>
            <a:r>
              <a:rPr lang="de-DE" dirty="0" err="1">
                <a:effectLst/>
              </a:rPr>
              <a:t>start-ups</a:t>
            </a:r>
            <a:r>
              <a:rPr lang="de-DE" dirty="0">
                <a:effectLst/>
              </a:rPr>
              <a:t>, </a:t>
            </a:r>
            <a:r>
              <a:rPr lang="de-DE" dirty="0" err="1">
                <a:effectLst/>
              </a:rPr>
              <a:t>with</a:t>
            </a:r>
            <a:r>
              <a:rPr lang="de-DE" dirty="0">
                <a:effectLst/>
              </a:rPr>
              <a:t> </a:t>
            </a:r>
            <a:r>
              <a:rPr lang="de-DE" dirty="0" err="1">
                <a:effectLst/>
              </a:rPr>
              <a:t>the</a:t>
            </a:r>
            <a:r>
              <a:rPr lang="de-DE" dirty="0">
                <a:effectLst/>
              </a:rPr>
              <a:t> relevant </a:t>
            </a:r>
            <a:r>
              <a:rPr lang="de-DE" dirty="0" err="1">
                <a:effectLst/>
              </a:rPr>
              <a:t>financial</a:t>
            </a:r>
            <a:r>
              <a:rPr lang="de-DE" dirty="0">
                <a:effectLst/>
              </a:rPr>
              <a:t> </a:t>
            </a:r>
            <a:r>
              <a:rPr lang="de-DE" dirty="0" err="1">
                <a:effectLst/>
              </a:rPr>
              <a:t>and</a:t>
            </a:r>
            <a:r>
              <a:rPr lang="de-DE" dirty="0">
                <a:effectLst/>
              </a:rPr>
              <a:t> </a:t>
            </a:r>
            <a:r>
              <a:rPr lang="de-DE" dirty="0" err="1">
                <a:effectLst/>
              </a:rPr>
              <a:t>technical</a:t>
            </a:r>
            <a:r>
              <a:rPr lang="de-DE" dirty="0">
                <a:effectLst/>
              </a:rPr>
              <a:t> </a:t>
            </a:r>
            <a:r>
              <a:rPr lang="de-DE" dirty="0" err="1">
                <a:effectLst/>
              </a:rPr>
              <a:t>support</a:t>
            </a:r>
            <a:r>
              <a:rPr lang="de-DE" dirty="0">
                <a:effectLst/>
              </a:rPr>
              <a:t>, </a:t>
            </a:r>
            <a:r>
              <a:rPr lang="de-DE" dirty="0" err="1">
                <a:effectLst/>
              </a:rPr>
              <a:t>are</a:t>
            </a:r>
            <a:r>
              <a:rPr lang="de-DE" dirty="0">
                <a:effectLst/>
              </a:rPr>
              <a:t> </a:t>
            </a:r>
            <a:r>
              <a:rPr lang="de-DE" dirty="0" err="1">
                <a:effectLst/>
              </a:rPr>
              <a:t>now</a:t>
            </a:r>
            <a:r>
              <a:rPr lang="de-DE" dirty="0">
                <a:effectLst/>
              </a:rPr>
              <a:t> all </a:t>
            </a:r>
            <a:r>
              <a:rPr lang="de-DE" dirty="0" err="1">
                <a:effectLst/>
              </a:rPr>
              <a:t>using</a:t>
            </a:r>
            <a:r>
              <a:rPr lang="de-DE" dirty="0">
                <a:effectLst/>
              </a:rPr>
              <a:t> </a:t>
            </a:r>
            <a:r>
              <a:rPr lang="de-DE" dirty="0" err="1">
                <a:effectLst/>
              </a:rPr>
              <a:t>cloud-enabled</a:t>
            </a:r>
            <a:r>
              <a:rPr lang="de-DE" dirty="0">
                <a:effectLst/>
              </a:rPr>
              <a:t> </a:t>
            </a:r>
            <a:r>
              <a:rPr lang="de-DE" dirty="0" err="1">
                <a:effectLst/>
              </a:rPr>
              <a:t>technology</a:t>
            </a:r>
            <a:r>
              <a:rPr lang="de-DE" dirty="0">
                <a:effectLst/>
              </a:rPr>
              <a:t> </a:t>
            </a:r>
            <a:r>
              <a:rPr lang="de-DE" dirty="0" err="1">
                <a:effectLst/>
              </a:rPr>
              <a:t>to</a:t>
            </a:r>
            <a:r>
              <a:rPr lang="de-DE" dirty="0">
                <a:effectLst/>
              </a:rPr>
              <a:t> </a:t>
            </a:r>
            <a:r>
              <a:rPr lang="de-DE" dirty="0" err="1">
                <a:effectLst/>
              </a:rPr>
              <a:t>change</a:t>
            </a:r>
            <a:r>
              <a:rPr lang="de-DE" dirty="0">
                <a:effectLst/>
              </a:rPr>
              <a:t> </a:t>
            </a:r>
            <a:r>
              <a:rPr lang="de-DE" dirty="0" err="1">
                <a:effectLst/>
              </a:rPr>
              <a:t>the</a:t>
            </a:r>
            <a:r>
              <a:rPr lang="de-DE" dirty="0">
                <a:effectLst/>
              </a:rPr>
              <a:t> </a:t>
            </a:r>
            <a:r>
              <a:rPr lang="de-DE" dirty="0" err="1">
                <a:effectLst/>
              </a:rPr>
              <a:t>face</a:t>
            </a:r>
            <a:r>
              <a:rPr lang="de-DE" dirty="0">
                <a:effectLst/>
              </a:rPr>
              <a:t> </a:t>
            </a:r>
            <a:r>
              <a:rPr lang="de-DE" dirty="0" err="1">
                <a:effectLst/>
              </a:rPr>
              <a:t>of</a:t>
            </a:r>
            <a:r>
              <a:rPr lang="de-DE" dirty="0">
                <a:effectLst/>
              </a:rPr>
              <a:t> </a:t>
            </a:r>
            <a:r>
              <a:rPr lang="de-DE" dirty="0" err="1">
                <a:effectLst/>
              </a:rPr>
              <a:t>healthcare</a:t>
            </a:r>
            <a:r>
              <a:rPr lang="de-DE" dirty="0">
                <a:effectLst/>
              </a:rPr>
              <a:t>, </a:t>
            </a:r>
            <a:r>
              <a:rPr lang="de-DE" dirty="0" err="1">
                <a:effectLst/>
              </a:rPr>
              <a:t>agriculture</a:t>
            </a:r>
            <a:r>
              <a:rPr lang="de-DE" dirty="0">
                <a:effectLst/>
              </a:rPr>
              <a:t>, </a:t>
            </a:r>
            <a:r>
              <a:rPr lang="de-DE" dirty="0" err="1">
                <a:effectLst/>
              </a:rPr>
              <a:t>education</a:t>
            </a:r>
            <a:r>
              <a:rPr lang="de-DE" dirty="0">
                <a:effectLst/>
              </a:rPr>
              <a:t>, </a:t>
            </a:r>
            <a:r>
              <a:rPr lang="de-DE" dirty="0" err="1">
                <a:effectLst/>
              </a:rPr>
              <a:t>finance</a:t>
            </a:r>
            <a:r>
              <a:rPr lang="de-DE" dirty="0">
                <a:effectLst/>
              </a:rPr>
              <a:t> </a:t>
            </a:r>
            <a:r>
              <a:rPr lang="de-DE" dirty="0" err="1">
                <a:effectLst/>
              </a:rPr>
              <a:t>and</a:t>
            </a:r>
            <a:r>
              <a:rPr lang="de-DE" dirty="0">
                <a:effectLst/>
              </a:rPr>
              <a:t> </a:t>
            </a:r>
            <a:r>
              <a:rPr lang="de-DE" dirty="0" err="1">
                <a:effectLst/>
              </a:rPr>
              <a:t>government</a:t>
            </a:r>
            <a:r>
              <a:rPr lang="de-DE" dirty="0">
                <a:effectLst/>
              </a:rPr>
              <a:t> </a:t>
            </a:r>
            <a:r>
              <a:rPr lang="de-DE" dirty="0" err="1">
                <a:effectLst/>
              </a:rPr>
              <a:t>services</a:t>
            </a:r>
            <a:r>
              <a:rPr lang="de-DE" dirty="0">
                <a:effectLst/>
              </a:rPr>
              <a:t> on </a:t>
            </a:r>
            <a:r>
              <a:rPr lang="de-DE" dirty="0" err="1">
                <a:effectLst/>
              </a:rPr>
              <a:t>the</a:t>
            </a:r>
            <a:r>
              <a:rPr lang="de-DE" dirty="0">
                <a:effectLst/>
              </a:rPr>
              <a:t> </a:t>
            </a:r>
            <a:r>
              <a:rPr lang="de-DE" dirty="0" err="1">
                <a:effectLst/>
              </a:rPr>
              <a:t>continent</a:t>
            </a:r>
            <a:r>
              <a:rPr lang="de-DE" dirty="0">
                <a:effectLst/>
              </a:rPr>
              <a:t>. 64 Startups </a:t>
            </a:r>
            <a:r>
              <a:rPr lang="de-DE" dirty="0" err="1">
                <a:effectLst/>
              </a:rPr>
              <a:t>funded</a:t>
            </a:r>
            <a:r>
              <a:rPr lang="de-DE" dirty="0">
                <a:effectLst/>
              </a:rPr>
              <a:t> </a:t>
            </a:r>
            <a:r>
              <a:rPr lang="de-DE" dirty="0" err="1">
                <a:effectLst/>
              </a:rPr>
              <a:t>and</a:t>
            </a:r>
            <a:r>
              <a:rPr lang="de-DE" dirty="0">
                <a:effectLst/>
              </a:rPr>
              <a:t> 94 </a:t>
            </a:r>
            <a:r>
              <a:rPr lang="de-DE" dirty="0" err="1">
                <a:effectLst/>
              </a:rPr>
              <a:t>supported</a:t>
            </a:r>
            <a:r>
              <a:rPr lang="de-DE" dirty="0">
                <a:effectLst/>
              </a:rPr>
              <a:t> </a:t>
            </a:r>
            <a:r>
              <a:rPr lang="de-DE" dirty="0" err="1">
                <a:effectLst/>
              </a:rPr>
              <a:t>generating</a:t>
            </a:r>
            <a:r>
              <a:rPr lang="de-DE" dirty="0">
                <a:effectLst/>
              </a:rPr>
              <a:t> $5.1 </a:t>
            </a:r>
            <a:r>
              <a:rPr lang="de-DE" dirty="0" err="1">
                <a:effectLst/>
              </a:rPr>
              <a:t>million</a:t>
            </a:r>
            <a:r>
              <a:rPr lang="de-DE" dirty="0">
                <a:effectLst/>
              </a:rPr>
              <a:t> in </a:t>
            </a:r>
            <a:r>
              <a:rPr lang="de-DE" dirty="0" err="1">
                <a:effectLst/>
              </a:rPr>
              <a:t>reciprocal</a:t>
            </a:r>
            <a:r>
              <a:rPr lang="de-DE" dirty="0">
                <a:effectLst/>
              </a:rPr>
              <a:t> </a:t>
            </a:r>
            <a:r>
              <a:rPr lang="de-DE" dirty="0" err="1">
                <a:effectLst/>
              </a:rPr>
              <a:t>investments</a:t>
            </a:r>
            <a:r>
              <a:rPr lang="de-DE" dirty="0">
                <a:effectLst/>
              </a:rPr>
              <a:t> </a:t>
            </a:r>
          </a:p>
          <a:p>
            <a:endParaRPr lang="de-DE" dirty="0">
              <a:effectLst/>
            </a:endParaRPr>
          </a:p>
          <a:p>
            <a:r>
              <a:rPr lang="de-DE" dirty="0"/>
              <a:t>Through TV </a:t>
            </a:r>
            <a:r>
              <a:rPr lang="de-DE" dirty="0" err="1"/>
              <a:t>white</a:t>
            </a:r>
            <a:r>
              <a:rPr lang="de-DE" dirty="0"/>
              <a:t> </a:t>
            </a:r>
            <a:r>
              <a:rPr lang="de-DE" dirty="0" err="1"/>
              <a:t>spaces</a:t>
            </a:r>
            <a:r>
              <a:rPr lang="de-DE" dirty="0"/>
              <a:t> </a:t>
            </a:r>
            <a:r>
              <a:rPr lang="de-DE" dirty="0" err="1"/>
              <a:t>connectivity</a:t>
            </a:r>
            <a:r>
              <a:rPr lang="de-DE" dirty="0"/>
              <a:t> </a:t>
            </a:r>
            <a:r>
              <a:rPr lang="de-DE" dirty="0" err="1"/>
              <a:t>pilots</a:t>
            </a:r>
            <a:r>
              <a:rPr lang="de-DE" dirty="0"/>
              <a:t>, </a:t>
            </a:r>
            <a:r>
              <a:rPr lang="de-DE" dirty="0" err="1"/>
              <a:t>we</a:t>
            </a:r>
            <a:r>
              <a:rPr lang="de-DE" dirty="0"/>
              <a:t> </a:t>
            </a:r>
            <a:r>
              <a:rPr lang="de-DE" dirty="0" err="1"/>
              <a:t>have</a:t>
            </a:r>
            <a:r>
              <a:rPr lang="de-DE" dirty="0"/>
              <a:t> </a:t>
            </a:r>
            <a:r>
              <a:rPr lang="de-DE" dirty="0" err="1"/>
              <a:t>connected</a:t>
            </a:r>
            <a:r>
              <a:rPr lang="de-DE" dirty="0"/>
              <a:t> </a:t>
            </a:r>
            <a:r>
              <a:rPr lang="de-DE" dirty="0" err="1"/>
              <a:t>schools</a:t>
            </a:r>
            <a:r>
              <a:rPr lang="de-DE" dirty="0"/>
              <a:t>, </a:t>
            </a:r>
            <a:r>
              <a:rPr lang="de-DE" dirty="0" err="1"/>
              <a:t>healthcare</a:t>
            </a:r>
            <a:r>
              <a:rPr lang="de-DE" dirty="0"/>
              <a:t> </a:t>
            </a:r>
            <a:r>
              <a:rPr lang="de-DE" dirty="0" err="1"/>
              <a:t>centers</a:t>
            </a:r>
            <a:r>
              <a:rPr lang="de-DE" dirty="0"/>
              <a:t>, </a:t>
            </a:r>
            <a:r>
              <a:rPr lang="de-DE" dirty="0" err="1"/>
              <a:t>universities</a:t>
            </a:r>
            <a:r>
              <a:rPr lang="de-DE" dirty="0"/>
              <a:t> </a:t>
            </a:r>
            <a:r>
              <a:rPr lang="de-DE" dirty="0" err="1"/>
              <a:t>and</a:t>
            </a:r>
            <a:r>
              <a:rPr lang="de-DE" dirty="0"/>
              <a:t> </a:t>
            </a:r>
            <a:r>
              <a:rPr lang="de-DE" dirty="0" err="1"/>
              <a:t>businesses</a:t>
            </a:r>
            <a:r>
              <a:rPr lang="de-DE" dirty="0"/>
              <a:t> </a:t>
            </a:r>
            <a:r>
              <a:rPr lang="de-DE" dirty="0" err="1"/>
              <a:t>to</a:t>
            </a:r>
            <a:r>
              <a:rPr lang="de-DE" dirty="0"/>
              <a:t> </a:t>
            </a:r>
            <a:r>
              <a:rPr lang="de-DE" dirty="0" err="1"/>
              <a:t>the</a:t>
            </a:r>
            <a:r>
              <a:rPr lang="de-DE" dirty="0"/>
              <a:t> </a:t>
            </a:r>
            <a:r>
              <a:rPr lang="de-DE" dirty="0" err="1"/>
              <a:t>internet</a:t>
            </a:r>
            <a:r>
              <a:rPr lang="de-DE" dirty="0"/>
              <a:t> </a:t>
            </a:r>
            <a:r>
              <a:rPr lang="de-DE" dirty="0" err="1"/>
              <a:t>for</a:t>
            </a:r>
            <a:r>
              <a:rPr lang="de-DE" dirty="0"/>
              <a:t> </a:t>
            </a:r>
            <a:r>
              <a:rPr lang="de-DE" dirty="0" err="1"/>
              <a:t>the</a:t>
            </a:r>
            <a:r>
              <a:rPr lang="de-DE" dirty="0"/>
              <a:t> </a:t>
            </a:r>
            <a:r>
              <a:rPr lang="de-DE" dirty="0" err="1"/>
              <a:t>first</a:t>
            </a:r>
            <a:r>
              <a:rPr lang="de-DE" dirty="0"/>
              <a:t> time. 15 Connectivity </a:t>
            </a:r>
            <a:r>
              <a:rPr lang="de-DE" dirty="0" err="1"/>
              <a:t>plots</a:t>
            </a:r>
            <a:r>
              <a:rPr lang="de-DE" dirty="0"/>
              <a:t> in 6 countries </a:t>
            </a:r>
            <a:r>
              <a:rPr lang="de-DE" dirty="0" err="1"/>
              <a:t>with</a:t>
            </a:r>
            <a:r>
              <a:rPr lang="de-DE" dirty="0"/>
              <a:t> $4.1 </a:t>
            </a:r>
            <a:r>
              <a:rPr lang="de-DE" dirty="0" err="1"/>
              <a:t>million</a:t>
            </a:r>
            <a:r>
              <a:rPr lang="de-DE" dirty="0"/>
              <a:t> </a:t>
            </a:r>
            <a:r>
              <a:rPr lang="de-DE" dirty="0" err="1"/>
              <a:t>from</a:t>
            </a:r>
            <a:r>
              <a:rPr lang="de-DE" dirty="0"/>
              <a:t> OPIC </a:t>
            </a:r>
            <a:r>
              <a:rPr lang="de-DE" dirty="0" err="1"/>
              <a:t>to</a:t>
            </a:r>
            <a:r>
              <a:rPr lang="de-DE" dirty="0"/>
              <a:t> </a:t>
            </a:r>
            <a:r>
              <a:rPr lang="de-DE" dirty="0" err="1"/>
              <a:t>expand</a:t>
            </a:r>
            <a:r>
              <a:rPr lang="de-DE" dirty="0"/>
              <a:t> </a:t>
            </a:r>
            <a:r>
              <a:rPr lang="de-DE" dirty="0" err="1"/>
              <a:t>Mawingu</a:t>
            </a:r>
            <a:r>
              <a:rPr lang="de-DE" dirty="0"/>
              <a:t> </a:t>
            </a:r>
            <a:endParaRPr lang="de-DE" dirty="0">
              <a:effectLst/>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sz="1200" dirty="0">
              <a:cs typeface="Arial"/>
            </a:endParaRPr>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13</a:t>
            </a:fld>
            <a:endParaRPr lang="en-GB" altLang="de-DE"/>
          </a:p>
        </p:txBody>
      </p:sp>
    </p:spTree>
    <p:extLst>
      <p:ext uri="{BB962C8B-B14F-4D97-AF65-F5344CB8AC3E}">
        <p14:creationId xmlns:p14="http://schemas.microsoft.com/office/powerpoint/2010/main" val="336681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b="1" dirty="0">
                <a:latin typeface="Arial"/>
                <a:cs typeface="Arial"/>
              </a:rPr>
              <a:t>Procedure: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dirty="0">
                <a:latin typeface="Arial"/>
                <a:cs typeface="Arial"/>
              </a:rPr>
              <a:t>The Presenter shortly introduces the exercise and starts a (max 10 min.) </a:t>
            </a:r>
            <a:r>
              <a:rPr lang="en-GB" sz="1200" b="1" dirty="0">
                <a:latin typeface="Arial"/>
                <a:cs typeface="Arial"/>
              </a:rPr>
              <a:t>group discussion </a:t>
            </a:r>
            <a:r>
              <a:rPr lang="en-GB" sz="1200" dirty="0">
                <a:latin typeface="Arial"/>
                <a:cs typeface="Arial"/>
              </a:rPr>
              <a:t>on the pro and cons</a:t>
            </a:r>
            <a:r>
              <a:rPr lang="en-GB" sz="1200" baseline="0" dirty="0">
                <a:latin typeface="Arial"/>
                <a:cs typeface="Arial"/>
              </a:rPr>
              <a:t> of private sector actors engaging in developmental issues against the background of the examples from slides 12/13</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sz="1200" baseline="0" dirty="0">
              <a:latin typeface="Arial"/>
              <a:cs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baseline="0" dirty="0">
                <a:latin typeface="Arial"/>
                <a:cs typeface="Arial"/>
              </a:rPr>
              <a:t>Zero Rating could be introduced to trigger the discussion if necessary: </a:t>
            </a:r>
            <a:endParaRPr lang="en-GB" sz="1200" dirty="0">
              <a:cs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b="1" dirty="0">
                <a:latin typeface="Arial"/>
                <a:cs typeface="Arial"/>
              </a:rPr>
              <a:t>Background:</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en-GB" sz="1200" b="0" dirty="0">
                <a:latin typeface="Arial"/>
                <a:cs typeface="Arial"/>
              </a:rPr>
              <a:t>Zero rating offers allow free access to selected offers for free</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en-GB" sz="1200" b="0" dirty="0">
                <a:latin typeface="Arial"/>
                <a:cs typeface="Arial"/>
              </a:rPr>
              <a:t>This allows access to certain elements for many that could not afford any internet use otherwise (</a:t>
            </a:r>
            <a:r>
              <a:rPr lang="en-GB" sz="1200" b="1" dirty="0">
                <a:latin typeface="Arial"/>
                <a:cs typeface="Arial"/>
              </a:rPr>
              <a:t>pro</a:t>
            </a:r>
            <a:r>
              <a:rPr lang="en-GB" sz="1200" b="0" dirty="0">
                <a:latin typeface="Arial"/>
                <a:cs typeface="Arial"/>
              </a:rPr>
              <a:t>)</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en-GB" sz="1200" b="0" dirty="0">
                <a:latin typeface="Arial"/>
                <a:cs typeface="Arial"/>
              </a:rPr>
              <a:t>On the other hand this small piece of the internet becomes „THE“ internet for people (</a:t>
            </a:r>
            <a:r>
              <a:rPr lang="en-GB" sz="1200" b="1" dirty="0">
                <a:latin typeface="Arial"/>
                <a:cs typeface="Arial"/>
              </a:rPr>
              <a:t>con</a:t>
            </a:r>
            <a:r>
              <a:rPr lang="en-GB" sz="1200" b="0" dirty="0">
                <a:latin typeface="Arial"/>
                <a:cs typeface="Arial"/>
              </a:rPr>
              <a:t>)</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en-GB" sz="1200" b="0" dirty="0">
                <a:latin typeface="Arial"/>
                <a:cs typeface="Arial"/>
              </a:rPr>
              <a:t>Facebook for example provides with „Free Basics“ a set of service that can be access for free</a:t>
            </a:r>
          </a:p>
          <a:p>
            <a:pPr marL="628650" marR="0" lvl="1" indent="-171450" algn="l" defTabSz="914400" rtl="0" eaLnBrk="1" fontAlgn="base" latinLnBrk="0" hangingPunct="1">
              <a:lnSpc>
                <a:spcPct val="100000"/>
              </a:lnSpc>
              <a:spcBef>
                <a:spcPct val="30000"/>
              </a:spcBef>
              <a:spcAft>
                <a:spcPct val="0"/>
              </a:spcAft>
              <a:buClrTx/>
              <a:buSzTx/>
              <a:buFontTx/>
              <a:buChar char="-"/>
              <a:tabLst/>
              <a:defRPr/>
            </a:pPr>
            <a:r>
              <a:rPr lang="en-GB" sz="1200" b="0" dirty="0">
                <a:latin typeface="Arial"/>
                <a:cs typeface="Arial"/>
              </a:rPr>
              <a:t>With the </a:t>
            </a:r>
            <a:r>
              <a:rPr lang="en-GB" dirty="0">
                <a:latin typeface="Arial"/>
                <a:cs typeface="Arial"/>
              </a:rPr>
              <a:t>selection,</a:t>
            </a:r>
            <a:r>
              <a:rPr lang="en-GB" sz="1200" b="0" dirty="0">
                <a:latin typeface="Arial"/>
                <a:cs typeface="Arial"/>
              </a:rPr>
              <a:t> Facebook can manipulate markets and opinions</a:t>
            </a:r>
          </a:p>
          <a:p>
            <a:pPr marL="628650" marR="0" lvl="1" indent="-171450" algn="l" defTabSz="914400" rtl="0" eaLnBrk="1" fontAlgn="base" latinLnBrk="0" hangingPunct="1">
              <a:lnSpc>
                <a:spcPct val="100000"/>
              </a:lnSpc>
              <a:spcBef>
                <a:spcPct val="30000"/>
              </a:spcBef>
              <a:spcAft>
                <a:spcPct val="0"/>
              </a:spcAft>
              <a:buClrTx/>
              <a:buSzTx/>
              <a:buFontTx/>
              <a:buChar char="-"/>
              <a:tabLst/>
              <a:defRPr/>
            </a:pPr>
            <a:r>
              <a:rPr lang="en-GB" sz="1200" b="0" dirty="0">
                <a:latin typeface="Arial"/>
                <a:cs typeface="Arial"/>
              </a:rPr>
              <a:t>Innovation is hindered, as new </a:t>
            </a:r>
            <a:r>
              <a:rPr lang="en-GB" dirty="0">
                <a:latin typeface="Arial"/>
                <a:cs typeface="Arial"/>
              </a:rPr>
              <a:t>services</a:t>
            </a:r>
            <a:r>
              <a:rPr lang="en-GB" sz="1200" b="0" dirty="0">
                <a:latin typeface="Arial"/>
                <a:cs typeface="Arial"/>
              </a:rPr>
              <a:t> can‘t can access to customers as easy</a:t>
            </a:r>
          </a:p>
          <a:p>
            <a:pPr marL="628650" marR="0" lvl="1" indent="-171450" algn="l" defTabSz="914400" rtl="0" eaLnBrk="1" fontAlgn="base" latinLnBrk="0" hangingPunct="1">
              <a:lnSpc>
                <a:spcPct val="100000"/>
              </a:lnSpc>
              <a:spcBef>
                <a:spcPct val="30000"/>
              </a:spcBef>
              <a:spcAft>
                <a:spcPct val="0"/>
              </a:spcAft>
              <a:buClrTx/>
              <a:buSzTx/>
              <a:buFontTx/>
              <a:buChar char="-"/>
              <a:tabLst/>
              <a:defRPr/>
            </a:pPr>
            <a:r>
              <a:rPr lang="en-GB" sz="1200" b="0" dirty="0">
                <a:latin typeface="Arial"/>
                <a:cs typeface="Arial"/>
              </a:rPr>
              <a:t>Similar situation in Germany until recently: Spotify was zero rated on the T-Mobile network, giving it a huge advantage over the competition</a:t>
            </a:r>
            <a:endParaRPr lang="en-GB" sz="1200" dirty="0">
              <a:latin typeface="Arial"/>
              <a:cs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 sz="1200" dirty="0"/>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14</a:t>
            </a:fld>
            <a:endParaRPr lang="en-GB" altLang="de-DE"/>
          </a:p>
        </p:txBody>
      </p:sp>
    </p:spTree>
    <p:extLst>
      <p:ext uri="{BB962C8B-B14F-4D97-AF65-F5344CB8AC3E}">
        <p14:creationId xmlns:p14="http://schemas.microsoft.com/office/powerpoint/2010/main" val="1137071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Overall learning </a:t>
            </a:r>
            <a:r>
              <a:rPr lang="en-US" dirty="0" err="1">
                <a:latin typeface="Calibri"/>
                <a:cs typeface="Calibri"/>
              </a:rPr>
              <a:t>objetive</a:t>
            </a:r>
            <a:r>
              <a:rPr lang="en-US" dirty="0">
                <a:latin typeface="Calibri"/>
                <a:cs typeface="Calibri"/>
              </a:rPr>
              <a:t> module 2: </a:t>
            </a:r>
            <a:r>
              <a:rPr lang="en-US" dirty="0"/>
              <a:t>Understand the value </a:t>
            </a:r>
            <a:r>
              <a:rPr lang="en-US" dirty="0" err="1"/>
              <a:t>digitalisation</a:t>
            </a:r>
            <a:r>
              <a:rPr lang="en-US" dirty="0"/>
              <a:t> brings to development as well as challenges (deep dive: digital divide with focus on access and gender) </a:t>
            </a:r>
          </a:p>
          <a:p>
            <a:endParaRPr lang="en-US" dirty="0">
              <a:latin typeface="Arial"/>
              <a:cs typeface="Arial"/>
            </a:endParaRPr>
          </a:p>
          <a:p>
            <a:r>
              <a:rPr lang="en-US" dirty="0" err="1">
                <a:latin typeface="Arial"/>
                <a:cs typeface="Arial"/>
              </a:rPr>
              <a:t>Initiatives&amp;Strategies</a:t>
            </a:r>
            <a:r>
              <a:rPr lang="en-US" dirty="0">
                <a:latin typeface="Arial"/>
                <a:cs typeface="Arial"/>
              </a:rPr>
              <a:t>: </a:t>
            </a:r>
            <a:r>
              <a:rPr lang="en-US" dirty="0" err="1">
                <a:latin typeface="Arial"/>
                <a:cs typeface="Arial"/>
              </a:rPr>
              <a:t>DevCo</a:t>
            </a:r>
            <a:r>
              <a:rPr lang="en-US" dirty="0">
                <a:latin typeface="Arial"/>
                <a:cs typeface="Arial"/>
              </a:rPr>
              <a:t> actors are developing roadmaps for their work at the intersection of </a:t>
            </a:r>
            <a:r>
              <a:rPr lang="en-US" dirty="0" err="1">
                <a:latin typeface="Arial"/>
                <a:cs typeface="Arial"/>
              </a:rPr>
              <a:t>digitalisation</a:t>
            </a:r>
            <a:r>
              <a:rPr lang="en-US" dirty="0">
                <a:latin typeface="Arial"/>
                <a:cs typeface="Arial"/>
              </a:rPr>
              <a:t> &amp; </a:t>
            </a:r>
            <a:r>
              <a:rPr lang="en-US" dirty="0" err="1">
                <a:latin typeface="Arial"/>
                <a:cs typeface="Arial"/>
              </a:rPr>
              <a:t>DevCo</a:t>
            </a:r>
            <a:r>
              <a:rPr lang="en-US" dirty="0">
                <a:latin typeface="Arial"/>
                <a:cs typeface="Arial"/>
              </a:rPr>
              <a:t>=&gt; Overview</a:t>
            </a:r>
          </a:p>
          <a:p>
            <a:r>
              <a:rPr lang="en-US" dirty="0">
                <a:latin typeface="Arial"/>
                <a:cs typeface="Arial"/>
              </a:rPr>
              <a:t>Principles: Besides the strategic approach there are numerous guiding principles aiming to support the integration of digital approaches in </a:t>
            </a:r>
            <a:r>
              <a:rPr lang="en-US" dirty="0" err="1">
                <a:latin typeface="Arial"/>
                <a:cs typeface="Arial"/>
              </a:rPr>
              <a:t>DevCo</a:t>
            </a:r>
            <a:endParaRPr lang="en-US" dirty="0">
              <a:latin typeface="Arial"/>
              <a:cs typeface="Arial"/>
            </a:endParaRPr>
          </a:p>
          <a:p>
            <a:endParaRPr lang="en-US" dirty="0">
              <a:latin typeface="Arial"/>
              <a:cs typeface="Arial"/>
            </a:endParaRPr>
          </a:p>
          <a:p>
            <a:r>
              <a:rPr lang="en-US" dirty="0">
                <a:latin typeface="Arial"/>
                <a:cs typeface="Arial"/>
              </a:rPr>
              <a:t>Tech4Good projects: How do digital projects look like? (Examples from </a:t>
            </a:r>
            <a:r>
              <a:rPr lang="en-US" dirty="0" err="1">
                <a:latin typeface="Arial"/>
                <a:cs typeface="Arial"/>
              </a:rPr>
              <a:t>Devco</a:t>
            </a:r>
            <a:r>
              <a:rPr lang="en-US" dirty="0">
                <a:latin typeface="Arial"/>
                <a:cs typeface="Arial"/>
              </a:rPr>
              <a:t>)  </a:t>
            </a:r>
          </a:p>
          <a:p>
            <a:endParaRPr lang="en-US" dirty="0">
              <a:latin typeface="Arial"/>
              <a:cs typeface="Arial"/>
            </a:endParaRPr>
          </a:p>
          <a:p>
            <a:r>
              <a:rPr lang="en-US" dirty="0">
                <a:latin typeface="Arial"/>
                <a:cs typeface="Arial"/>
              </a:rPr>
              <a:t>Private sector as developer: Numerous new players from the private sector such as large IT companies are engaging in developmental issues. What are the chances and risks of their engagement? </a:t>
            </a:r>
            <a:endParaRPr lang="en-US" dirty="0">
              <a:cs typeface="Arial"/>
            </a:endParaRPr>
          </a:p>
        </p:txBody>
      </p:sp>
      <p:sp>
        <p:nvSpPr>
          <p:cNvPr id="4" name="Slide Number Placeholder 3"/>
          <p:cNvSpPr>
            <a:spLocks noGrp="1"/>
          </p:cNvSpPr>
          <p:nvPr>
            <p:ph type="sldNum" sz="quarter" idx="5"/>
          </p:nvPr>
        </p:nvSpPr>
        <p:spPr/>
        <p:txBody>
          <a:bodyPr/>
          <a:lstStyle/>
          <a:p>
            <a:fld id="{C73E5142-0628-4B72-B7AA-0B514D5F823B}" type="slidenum">
              <a:rPr lang="en-GB" altLang="de-DE"/>
              <a:pPr/>
              <a:t>2</a:t>
            </a:fld>
            <a:endParaRPr lang="en-GB" altLang="de-DE"/>
          </a:p>
        </p:txBody>
      </p:sp>
    </p:spTree>
    <p:extLst>
      <p:ext uri="{BB962C8B-B14F-4D97-AF65-F5344CB8AC3E}">
        <p14:creationId xmlns:p14="http://schemas.microsoft.com/office/powerpoint/2010/main" val="339744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Transition </a:t>
            </a:r>
            <a:r>
              <a:rPr lang="de-DE" b="1" dirty="0" err="1"/>
              <a:t>from</a:t>
            </a:r>
            <a:r>
              <a:rPr lang="de-DE" b="1" dirty="0"/>
              <a:t> Module 1</a:t>
            </a:r>
            <a:endParaRPr lang="en-US" dirty="0"/>
          </a:p>
          <a:p>
            <a:r>
              <a:rPr lang="en-US" dirty="0"/>
              <a:t>Message: The extent of the changes the digital transformation effects all dimensions of our lives. </a:t>
            </a:r>
            <a:r>
              <a:rPr lang="en-GB" dirty="0">
                <a:ea typeface="Verdana"/>
                <a:cs typeface="Verdana"/>
              </a:rPr>
              <a:t>This also changes work and stakeholders of </a:t>
            </a:r>
            <a:r>
              <a:rPr lang="en-GB" dirty="0" err="1">
                <a:ea typeface="Verdana"/>
                <a:cs typeface="Verdana"/>
              </a:rPr>
              <a:t>DevCo</a:t>
            </a:r>
            <a:endParaRPr lang="en-GB" dirty="0">
              <a:ea typeface="Verdana"/>
              <a:cs typeface="Verdana"/>
            </a:endParaRPr>
          </a:p>
          <a:p>
            <a:endParaRPr lang="en-GB" dirty="0">
              <a:ea typeface="Verdana"/>
              <a:cs typeface="Verdana"/>
            </a:endParaRPr>
          </a:p>
          <a:p>
            <a:r>
              <a:rPr lang="en-GB" b="1" dirty="0">
                <a:ea typeface="Verdana"/>
                <a:cs typeface="Verdana"/>
              </a:rPr>
              <a:t>Background: </a:t>
            </a:r>
          </a:p>
          <a:p>
            <a:r>
              <a:rPr lang="en-GB" dirty="0"/>
              <a:t>Digitisation is not an end in itself for development policy. It can have a positive influence on developments in partner countries and spur development. But it can also hinder development or even have negative consequences for people in partner countries. It is precisely for this reason that dealing with digital change and its management is a development policy task. It will change the core areas of Development cooperation - education, health, rural development, good governance and sustainable economic development - and increasingly influence the path to achieving development policy goals. </a:t>
            </a:r>
            <a:endParaRPr lang="en-GB" b="0" dirty="0">
              <a:cs typeface="Arial"/>
            </a:endParaRPr>
          </a:p>
          <a:p>
            <a:pPr marL="0" indent="0">
              <a:buFontTx/>
              <a:buNone/>
            </a:pPr>
            <a:endParaRPr lang="en-GB" b="0" dirty="0">
              <a:cs typeface="Arial"/>
            </a:endParaRPr>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3</a:t>
            </a:fld>
            <a:endParaRPr lang="en-GB" altLang="de-DE"/>
          </a:p>
        </p:txBody>
      </p:sp>
    </p:spTree>
    <p:extLst>
      <p:ext uri="{BB962C8B-B14F-4D97-AF65-F5344CB8AC3E}">
        <p14:creationId xmlns:p14="http://schemas.microsoft.com/office/powerpoint/2010/main" val="1808014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 sz="1200" b="1" dirty="0"/>
              <a:t>Background</a:t>
            </a:r>
            <a:r>
              <a:rPr lang="de-DE" sz="1200" b="1" dirty="0"/>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b="0" dirty="0"/>
              <a:t>The </a:t>
            </a:r>
            <a:r>
              <a:rPr lang="de-DE" sz="1200" b="0" dirty="0" err="1"/>
              <a:t>results</a:t>
            </a:r>
            <a:r>
              <a:rPr lang="de-DE" sz="1200" b="0" dirty="0"/>
              <a:t> </a:t>
            </a:r>
            <a:r>
              <a:rPr lang="de-DE" sz="1200" b="0" dirty="0" err="1"/>
              <a:t>chain</a:t>
            </a:r>
            <a:r>
              <a:rPr lang="de-DE" sz="1200" b="0" baseline="0" dirty="0"/>
              <a:t> (Digital </a:t>
            </a:r>
            <a:r>
              <a:rPr lang="de-DE" sz="1200" b="0" baseline="0" dirty="0" err="1"/>
              <a:t>for</a:t>
            </a:r>
            <a:r>
              <a:rPr lang="de-DE" sz="1200" b="0" baseline="0" dirty="0"/>
              <a:t> </a:t>
            </a:r>
            <a:r>
              <a:rPr lang="de-DE" sz="1200" b="0" baseline="0" dirty="0" err="1"/>
              <a:t>growth</a:t>
            </a:r>
            <a:r>
              <a:rPr lang="de-DE" sz="1200" b="0" baseline="0" dirty="0"/>
              <a:t>, </a:t>
            </a:r>
            <a:r>
              <a:rPr lang="de-DE" sz="1200" b="0" baseline="0" dirty="0" err="1"/>
              <a:t>entrepreneurship</a:t>
            </a:r>
            <a:r>
              <a:rPr lang="de-DE" sz="1200" b="0" baseline="0" dirty="0"/>
              <a:t> </a:t>
            </a:r>
            <a:r>
              <a:rPr lang="de-DE" sz="1200" b="0" baseline="0" dirty="0" err="1"/>
              <a:t>and</a:t>
            </a:r>
            <a:r>
              <a:rPr lang="de-DE" sz="1200" b="0" baseline="0" dirty="0"/>
              <a:t> </a:t>
            </a:r>
            <a:r>
              <a:rPr lang="de-DE" sz="1200" b="0" baseline="0" dirty="0" err="1"/>
              <a:t>job</a:t>
            </a:r>
            <a:r>
              <a:rPr lang="de-DE" sz="1200" b="0" baseline="0" dirty="0"/>
              <a:t> </a:t>
            </a:r>
            <a:r>
              <a:rPr lang="de-DE" sz="1200" b="0" baseline="0" dirty="0" err="1"/>
              <a:t>creation</a:t>
            </a:r>
            <a:r>
              <a:rPr lang="de-DE" sz="1200" b="0" baseline="0" dirty="0"/>
              <a:t>) </a:t>
            </a:r>
            <a:r>
              <a:rPr lang="de-DE" sz="1200" b="0" baseline="0" dirty="0" err="1"/>
              <a:t>examplifies</a:t>
            </a:r>
            <a:r>
              <a:rPr lang="de-DE" sz="1200" b="0" baseline="0" dirty="0"/>
              <a:t> </a:t>
            </a:r>
            <a:r>
              <a:rPr lang="de-DE" sz="1200" b="0" baseline="0" dirty="0" err="1"/>
              <a:t>how</a:t>
            </a:r>
            <a:r>
              <a:rPr lang="de-DE" sz="1200" b="0" baseline="0" dirty="0"/>
              <a:t> </a:t>
            </a:r>
            <a:r>
              <a:rPr lang="de-DE" sz="1200" b="0" baseline="0" dirty="0" err="1"/>
              <a:t>DevCo</a:t>
            </a:r>
            <a:r>
              <a:rPr lang="de-DE" sz="1200" b="0" baseline="0" dirty="0"/>
              <a:t> </a:t>
            </a:r>
            <a:r>
              <a:rPr lang="de-DE" sz="1200" b="0" baseline="0" dirty="0" err="1"/>
              <a:t>interventions</a:t>
            </a:r>
            <a:r>
              <a:rPr lang="de-DE" sz="1200" b="0" baseline="0" dirty="0"/>
              <a:t> </a:t>
            </a:r>
            <a:r>
              <a:rPr lang="de-DE" sz="1200" b="0" baseline="0" dirty="0" err="1"/>
              <a:t>can</a:t>
            </a:r>
            <a:r>
              <a:rPr lang="de-DE" sz="1200" b="0" baseline="0" dirty="0"/>
              <a:t> </a:t>
            </a:r>
            <a:r>
              <a:rPr lang="de-DE" sz="1200" b="0" baseline="0" dirty="0" err="1"/>
              <a:t>create</a:t>
            </a:r>
            <a:r>
              <a:rPr lang="de-DE" sz="1200" b="0" baseline="0" dirty="0"/>
              <a:t> “digital </a:t>
            </a:r>
            <a:r>
              <a:rPr lang="de-DE" sz="1200" b="0" baseline="0" dirty="0" err="1"/>
              <a:t>impacts</a:t>
            </a:r>
            <a:r>
              <a:rPr lang="de-DE" sz="1200" b="0" baseline="0" dirty="0"/>
              <a:t>“. </a:t>
            </a:r>
            <a:r>
              <a:rPr lang="en" sz="1200" b="0" dirty="0" err="1"/>
              <a:t>Th</a:t>
            </a:r>
            <a:r>
              <a:rPr lang="de-DE" sz="1200" b="0" dirty="0" err="1"/>
              <a:t>e</a:t>
            </a:r>
            <a:r>
              <a:rPr lang="de-DE" sz="1200" b="0" baseline="0" dirty="0"/>
              <a:t> </a:t>
            </a:r>
            <a:r>
              <a:rPr lang="de-DE" sz="1200" b="0" baseline="0" dirty="0" err="1"/>
              <a:t>highligthed</a:t>
            </a:r>
            <a:r>
              <a:rPr lang="de-DE" sz="1200" b="0" baseline="0" dirty="0"/>
              <a:t> </a:t>
            </a:r>
            <a:r>
              <a:rPr lang="en" sz="1200" b="0" dirty="0"/>
              <a:t>example on the right side exemplifies </a:t>
            </a:r>
            <a:r>
              <a:rPr lang="de-DE" sz="1200" b="0" dirty="0" err="1"/>
              <a:t>how</a:t>
            </a:r>
            <a:r>
              <a:rPr lang="en" sz="1200" b="0" dirty="0"/>
              <a:t> </a:t>
            </a:r>
            <a:r>
              <a:rPr lang="de-DE" sz="1200" b="0" dirty="0"/>
              <a:t>an </a:t>
            </a:r>
            <a:r>
              <a:rPr lang="de-DE" sz="1200" b="0" dirty="0" err="1"/>
              <a:t>improved</a:t>
            </a:r>
            <a:r>
              <a:rPr lang="de-DE" sz="1200" b="0" dirty="0"/>
              <a:t> </a:t>
            </a:r>
            <a:r>
              <a:rPr lang="de-DE" sz="1200" b="0" dirty="0" err="1"/>
              <a:t>regulatory</a:t>
            </a:r>
            <a:r>
              <a:rPr lang="de-DE" sz="1200" b="0" baseline="0" dirty="0"/>
              <a:t> </a:t>
            </a:r>
            <a:r>
              <a:rPr lang="de-DE" sz="1200" b="0" baseline="0" dirty="0" err="1"/>
              <a:t>framework</a:t>
            </a:r>
            <a:r>
              <a:rPr lang="en" sz="1200" b="0" dirty="0"/>
              <a:t> </a:t>
            </a:r>
            <a:r>
              <a:rPr lang="de-DE" sz="1200" b="0" dirty="0" err="1"/>
              <a:t>can</a:t>
            </a:r>
            <a:r>
              <a:rPr lang="de-DE" sz="1200" b="0" dirty="0"/>
              <a:t> </a:t>
            </a:r>
            <a:r>
              <a:rPr lang="de-DE" sz="1200" b="0" dirty="0" err="1"/>
              <a:t>enhance</a:t>
            </a:r>
            <a:r>
              <a:rPr lang="de-DE" sz="1200" b="0" dirty="0"/>
              <a:t> </a:t>
            </a:r>
            <a:r>
              <a:rPr lang="de-DE" sz="1200" b="0" baseline="0" dirty="0"/>
              <a:t>digital </a:t>
            </a:r>
            <a:r>
              <a:rPr lang="de-DE" sz="1200" b="0" baseline="0" dirty="0" err="1"/>
              <a:t>entrepreneurship</a:t>
            </a:r>
            <a:r>
              <a:rPr lang="de-DE" sz="1200" b="0" baseline="0" dirty="0"/>
              <a:t> </a:t>
            </a:r>
            <a:r>
              <a:rPr lang="de-DE" sz="1200" b="0" baseline="0" dirty="0" err="1"/>
              <a:t>and</a:t>
            </a:r>
            <a:r>
              <a:rPr lang="de-DE" sz="1200" b="0" baseline="0" dirty="0"/>
              <a:t> </a:t>
            </a:r>
            <a:r>
              <a:rPr lang="de-DE" sz="1200" b="0" baseline="0" dirty="0" err="1"/>
              <a:t>job</a:t>
            </a:r>
            <a:r>
              <a:rPr lang="de-DE" sz="1200" b="0" baseline="0" dirty="0"/>
              <a:t> </a:t>
            </a:r>
            <a:r>
              <a:rPr lang="de-DE" sz="1200" b="0" baseline="0" dirty="0" err="1"/>
              <a:t>creation</a:t>
            </a:r>
            <a:r>
              <a:rPr lang="de-DE" sz="1200" b="0" baseline="0" dirty="0"/>
              <a:t> </a:t>
            </a:r>
            <a:r>
              <a:rPr lang="de-DE" sz="1200" b="0" baseline="0" dirty="0" err="1"/>
              <a:t>and</a:t>
            </a:r>
            <a:r>
              <a:rPr lang="de-DE" sz="1200" b="0" baseline="0" dirty="0"/>
              <a:t> in </a:t>
            </a:r>
            <a:r>
              <a:rPr lang="de-DE" sz="1200" b="0" baseline="0" dirty="0" err="1"/>
              <a:t>the</a:t>
            </a:r>
            <a:r>
              <a:rPr lang="de-DE" sz="1200" b="0" baseline="0" dirty="0"/>
              <a:t> end </a:t>
            </a:r>
            <a:r>
              <a:rPr lang="de-DE" sz="1200" b="0" dirty="0" err="1"/>
              <a:t>promotes</a:t>
            </a:r>
            <a:r>
              <a:rPr lang="de-DE" sz="1200" b="0" dirty="0"/>
              <a:t> in </a:t>
            </a:r>
            <a:r>
              <a:rPr lang="de-DE" sz="1200" b="0" dirty="0" err="1"/>
              <a:t>the</a:t>
            </a:r>
            <a:r>
              <a:rPr lang="de-DE" sz="1200" b="0" dirty="0"/>
              <a:t> end </a:t>
            </a:r>
            <a:r>
              <a:rPr lang="de-DE" sz="1200" b="0" dirty="0" err="1"/>
              <a:t>contribute</a:t>
            </a:r>
            <a:r>
              <a:rPr lang="de-DE" sz="1200" b="0" baseline="0" dirty="0"/>
              <a:t> </a:t>
            </a:r>
            <a:r>
              <a:rPr lang="de-DE" sz="1200" b="0" baseline="0" dirty="0" err="1"/>
              <a:t>to</a:t>
            </a:r>
            <a:r>
              <a:rPr lang="de-DE" sz="1200" b="0" baseline="0" dirty="0"/>
              <a:t> </a:t>
            </a:r>
            <a:r>
              <a:rPr lang="de-DE" sz="1200" b="0" dirty="0"/>
              <a:t>human </a:t>
            </a:r>
            <a:r>
              <a:rPr lang="de-DE" sz="1200" b="0" dirty="0" err="1"/>
              <a:t>development</a:t>
            </a:r>
            <a:r>
              <a:rPr lang="de-DE" sz="1200" b="0" dirty="0"/>
              <a:t> and </a:t>
            </a:r>
            <a:r>
              <a:rPr lang="de-DE" sz="1200" b="0" dirty="0" err="1"/>
              <a:t>thereby</a:t>
            </a:r>
            <a:r>
              <a:rPr lang="de-DE" sz="1200" b="0" dirty="0"/>
              <a:t> </a:t>
            </a:r>
            <a:r>
              <a:rPr lang="de-DE" sz="1200" b="0" dirty="0" err="1"/>
              <a:t>tackling</a:t>
            </a:r>
            <a:r>
              <a:rPr lang="de-DE" sz="1200" b="0" dirty="0"/>
              <a:t> </a:t>
            </a:r>
            <a:r>
              <a:rPr lang="de-DE" sz="1200" b="0" dirty="0" err="1"/>
              <a:t>several</a:t>
            </a:r>
            <a:r>
              <a:rPr lang="de-DE" sz="1200" b="0" dirty="0"/>
              <a:t> </a:t>
            </a:r>
            <a:r>
              <a:rPr lang="de-DE" sz="1200" b="0" dirty="0" err="1"/>
              <a:t>challenges</a:t>
            </a:r>
            <a:r>
              <a:rPr lang="de-DE" sz="1200" b="0" dirty="0"/>
              <a:t> </a:t>
            </a:r>
            <a:r>
              <a:rPr lang="de-DE" sz="1200" b="0" dirty="0" err="1"/>
              <a:t>including</a:t>
            </a:r>
            <a:r>
              <a:rPr lang="de-DE" sz="1200" b="0" dirty="0"/>
              <a:t> </a:t>
            </a:r>
            <a:r>
              <a:rPr lang="de-DE" sz="1200" b="0" dirty="0" err="1"/>
              <a:t>the</a:t>
            </a:r>
            <a:r>
              <a:rPr lang="de-DE" sz="1200" b="0" dirty="0"/>
              <a:t> digital </a:t>
            </a:r>
            <a:r>
              <a:rPr lang="de-DE" sz="1200" b="0" dirty="0" err="1"/>
              <a:t>divide</a:t>
            </a:r>
            <a:r>
              <a:rPr lang="de-DE" sz="1200" b="0" dirty="0"/>
              <a:t>.</a:t>
            </a:r>
            <a:r>
              <a:rPr lang="de-DE" sz="1200" b="0" baseline="0" dirty="0"/>
              <a:t> (Digital </a:t>
            </a:r>
            <a:r>
              <a:rPr lang="de-DE" sz="1200" b="0" baseline="0" dirty="0" err="1"/>
              <a:t>entrepreneurship</a:t>
            </a:r>
            <a:r>
              <a:rPr lang="de-DE" sz="1200" b="0" baseline="0" dirty="0"/>
              <a:t> will </a:t>
            </a:r>
            <a:r>
              <a:rPr lang="de-DE" sz="1200" b="0" baseline="0" dirty="0" err="1"/>
              <a:t>be</a:t>
            </a:r>
            <a:r>
              <a:rPr lang="de-DE" sz="1200" b="0" baseline="0" dirty="0"/>
              <a:t> dealt </a:t>
            </a:r>
            <a:r>
              <a:rPr lang="de-DE" sz="1200" b="0" baseline="0" dirty="0" err="1"/>
              <a:t>with</a:t>
            </a:r>
            <a:r>
              <a:rPr lang="de-DE" sz="1200" b="0" baseline="0" dirty="0"/>
              <a:t> in </a:t>
            </a:r>
            <a:r>
              <a:rPr lang="de-DE" sz="1200" b="0" baseline="0" dirty="0" err="1"/>
              <a:t>detail</a:t>
            </a:r>
            <a:r>
              <a:rPr lang="de-DE" sz="1200" b="0" baseline="0" dirty="0"/>
              <a:t> in </a:t>
            </a:r>
            <a:r>
              <a:rPr lang="de-DE" sz="1200" b="0" baseline="0" dirty="0" err="1"/>
              <a:t>module</a:t>
            </a:r>
            <a:r>
              <a:rPr lang="de-DE" sz="1200" b="0" baseline="0" dirty="0"/>
              <a:t> 4)</a:t>
            </a:r>
            <a:endParaRPr lang="de-DE" sz="1200" b="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sz="1200"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b="0" dirty="0"/>
              <a:t>EU </a:t>
            </a:r>
            <a:r>
              <a:rPr lang="de-DE" sz="1200" b="0" dirty="0" err="1"/>
              <a:t>Document</a:t>
            </a:r>
            <a:r>
              <a:rPr lang="de-DE" sz="1200" b="0" dirty="0"/>
              <a:t>: </a:t>
            </a:r>
            <a:r>
              <a:rPr lang="de-DE" sz="1200" dirty="0" err="1"/>
              <a:t>Results</a:t>
            </a:r>
            <a:r>
              <a:rPr lang="de-DE" sz="1200" dirty="0"/>
              <a:t> and </a:t>
            </a:r>
            <a:r>
              <a:rPr lang="de-DE" sz="1200" dirty="0" err="1"/>
              <a:t>Indicators</a:t>
            </a:r>
            <a:r>
              <a:rPr lang="de-DE" sz="1200" dirty="0"/>
              <a:t> </a:t>
            </a:r>
            <a:r>
              <a:rPr lang="de-DE" sz="1200" dirty="0" err="1"/>
              <a:t>for</a:t>
            </a:r>
            <a:r>
              <a:rPr lang="de-DE" sz="1200" dirty="0"/>
              <a:t> Development - </a:t>
            </a:r>
            <a:r>
              <a:rPr lang="de-DE" sz="1200" dirty="0" err="1"/>
              <a:t>Digitalisation</a:t>
            </a:r>
            <a:endParaRPr lang="de-DE" sz="120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 sz="1200" b="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 sz="1200" b="1"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 sz="1200" b="1"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 sz="1200" b="1"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 sz="120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 sz="120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sz="120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 sz="1200" dirty="0"/>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4</a:t>
            </a:fld>
            <a:endParaRPr lang="en-GB" altLang="de-DE"/>
          </a:p>
        </p:txBody>
      </p:sp>
    </p:spTree>
    <p:extLst>
      <p:ext uri="{BB962C8B-B14F-4D97-AF65-F5344CB8AC3E}">
        <p14:creationId xmlns:p14="http://schemas.microsoft.com/office/powerpoint/2010/main" val="801953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latin typeface="Arial"/>
                <a:cs typeface="Arial"/>
              </a:rPr>
              <a:t>Key Message: </a:t>
            </a:r>
            <a:r>
              <a:rPr lang="de-DE" dirty="0" err="1">
                <a:latin typeface="Arial"/>
                <a:cs typeface="Arial"/>
              </a:rPr>
              <a:t>DevCo</a:t>
            </a:r>
            <a:r>
              <a:rPr lang="de-DE" dirty="0">
                <a:latin typeface="Arial"/>
                <a:cs typeface="Arial"/>
              </a:rPr>
              <a:t> </a:t>
            </a:r>
            <a:r>
              <a:rPr lang="de-DE" dirty="0" err="1">
                <a:latin typeface="Arial"/>
                <a:cs typeface="Arial"/>
              </a:rPr>
              <a:t>is</a:t>
            </a:r>
            <a:r>
              <a:rPr lang="de-DE" dirty="0">
                <a:latin typeface="Arial"/>
                <a:cs typeface="Arial"/>
              </a:rPr>
              <a:t> </a:t>
            </a:r>
            <a:r>
              <a:rPr lang="de-DE" dirty="0" err="1">
                <a:latin typeface="Arial"/>
                <a:cs typeface="Arial"/>
              </a:rPr>
              <a:t>getting</a:t>
            </a:r>
            <a:r>
              <a:rPr lang="de-DE" dirty="0">
                <a:latin typeface="Arial"/>
                <a:cs typeface="Arial"/>
              </a:rPr>
              <a:t> </a:t>
            </a:r>
            <a:r>
              <a:rPr lang="de-DE" dirty="0" err="1">
                <a:latin typeface="Arial"/>
                <a:cs typeface="Arial"/>
              </a:rPr>
              <a:t>structured</a:t>
            </a:r>
            <a:r>
              <a:rPr lang="de-DE" dirty="0">
                <a:latin typeface="Arial"/>
                <a:cs typeface="Arial"/>
              </a:rPr>
              <a:t> on digital </a:t>
            </a:r>
            <a:r>
              <a:rPr lang="de-DE" dirty="0" err="1">
                <a:latin typeface="Arial"/>
                <a:cs typeface="Arial"/>
              </a:rPr>
              <a:t>topics</a:t>
            </a:r>
            <a:r>
              <a:rPr lang="de-DE" dirty="0">
                <a:latin typeface="Arial"/>
                <a:cs typeface="Arial"/>
              </a:rPr>
              <a:t>.</a:t>
            </a:r>
            <a:r>
              <a:rPr lang="de-DE" baseline="0" dirty="0">
                <a:latin typeface="Arial"/>
                <a:cs typeface="Arial"/>
              </a:rPr>
              <a:t> </a:t>
            </a:r>
            <a:r>
              <a:rPr lang="de-DE" baseline="0" dirty="0" err="1">
                <a:latin typeface="Arial"/>
                <a:cs typeface="Arial"/>
              </a:rPr>
              <a:t>There</a:t>
            </a:r>
            <a:r>
              <a:rPr lang="de-DE" baseline="0" dirty="0">
                <a:latin typeface="Arial"/>
                <a:cs typeface="Arial"/>
              </a:rPr>
              <a:t> </a:t>
            </a:r>
            <a:r>
              <a:rPr lang="de-DE" baseline="0" dirty="0" err="1">
                <a:latin typeface="Arial"/>
                <a:cs typeface="Arial"/>
              </a:rPr>
              <a:t>is</a:t>
            </a:r>
            <a:r>
              <a:rPr lang="de-DE" baseline="0" dirty="0">
                <a:latin typeface="Arial"/>
                <a:cs typeface="Arial"/>
              </a:rPr>
              <a:t> a </a:t>
            </a:r>
            <a:r>
              <a:rPr lang="de-DE" dirty="0">
                <a:latin typeface="Arial"/>
                <a:cs typeface="Arial"/>
              </a:rPr>
              <a:t>global </a:t>
            </a:r>
            <a:r>
              <a:rPr lang="de-DE" dirty="0" err="1">
                <a:latin typeface="Arial"/>
                <a:cs typeface="Arial"/>
              </a:rPr>
              <a:t>consensus</a:t>
            </a:r>
            <a:r>
              <a:rPr lang="de-DE" dirty="0">
                <a:latin typeface="Arial"/>
                <a:cs typeface="Arial"/>
              </a:rPr>
              <a:t> on </a:t>
            </a:r>
            <a:r>
              <a:rPr lang="de-DE" dirty="0" err="1">
                <a:latin typeface="Arial"/>
                <a:cs typeface="Arial"/>
              </a:rPr>
              <a:t>what</a:t>
            </a:r>
            <a:r>
              <a:rPr lang="de-DE" dirty="0">
                <a:latin typeface="Arial"/>
                <a:cs typeface="Arial"/>
              </a:rPr>
              <a:t> </a:t>
            </a:r>
            <a:r>
              <a:rPr lang="de-DE" dirty="0" err="1">
                <a:latin typeface="Arial"/>
                <a:cs typeface="Arial"/>
              </a:rPr>
              <a:t>the</a:t>
            </a:r>
            <a:r>
              <a:rPr lang="de-DE" dirty="0">
                <a:latin typeface="Arial"/>
                <a:cs typeface="Arial"/>
              </a:rPr>
              <a:t> </a:t>
            </a:r>
            <a:r>
              <a:rPr lang="de-DE" dirty="0" err="1">
                <a:latin typeface="Arial"/>
                <a:cs typeface="Arial"/>
              </a:rPr>
              <a:t>key</a:t>
            </a:r>
            <a:r>
              <a:rPr lang="de-DE" dirty="0">
                <a:latin typeface="Arial"/>
                <a:cs typeface="Arial"/>
              </a:rPr>
              <a:t> </a:t>
            </a:r>
            <a:r>
              <a:rPr lang="de-DE" dirty="0" err="1">
                <a:latin typeface="Arial"/>
                <a:cs typeface="Arial"/>
              </a:rPr>
              <a:t>areas</a:t>
            </a:r>
            <a:r>
              <a:rPr lang="de-DE" dirty="0">
                <a:latin typeface="Arial"/>
                <a:cs typeface="Arial"/>
              </a:rPr>
              <a:t> </a:t>
            </a:r>
            <a:r>
              <a:rPr lang="de-DE" dirty="0" err="1">
                <a:latin typeface="Arial"/>
                <a:cs typeface="Arial"/>
              </a:rPr>
              <a:t>are</a:t>
            </a:r>
            <a:r>
              <a:rPr lang="de-DE" dirty="0">
                <a:latin typeface="Arial"/>
                <a:cs typeface="Arial"/>
              </a:rPr>
              <a:t> </a:t>
            </a:r>
            <a:r>
              <a:rPr lang="de-DE" dirty="0" err="1">
                <a:latin typeface="Arial"/>
                <a:cs typeface="Arial"/>
              </a:rPr>
              <a:t>and</a:t>
            </a:r>
            <a:r>
              <a:rPr lang="de-DE" dirty="0">
                <a:latin typeface="Arial"/>
                <a:cs typeface="Arial"/>
              </a:rPr>
              <a:t> all </a:t>
            </a:r>
            <a:r>
              <a:rPr lang="de-DE" dirty="0" err="1">
                <a:latin typeface="Arial"/>
                <a:cs typeface="Arial"/>
              </a:rPr>
              <a:t>actors</a:t>
            </a:r>
            <a:r>
              <a:rPr lang="de-DE" dirty="0">
                <a:latin typeface="Arial"/>
                <a:cs typeface="Arial"/>
              </a:rPr>
              <a:t> </a:t>
            </a:r>
            <a:r>
              <a:rPr lang="de-DE" dirty="0" err="1">
                <a:latin typeface="Arial"/>
                <a:cs typeface="Arial"/>
              </a:rPr>
              <a:t>share</a:t>
            </a:r>
            <a:r>
              <a:rPr lang="de-DE" baseline="0" dirty="0">
                <a:latin typeface="Arial"/>
                <a:cs typeface="Arial"/>
              </a:rPr>
              <a:t> a </a:t>
            </a:r>
            <a:r>
              <a:rPr lang="de-DE" baseline="0" dirty="0" err="1">
                <a:latin typeface="Arial"/>
                <a:cs typeface="Arial"/>
              </a:rPr>
              <a:t>joint</a:t>
            </a:r>
            <a:r>
              <a:rPr lang="de-DE" baseline="0" dirty="0">
                <a:latin typeface="Arial"/>
                <a:cs typeface="Arial"/>
              </a:rPr>
              <a:t> </a:t>
            </a:r>
            <a:r>
              <a:rPr lang="de-DE" baseline="0" dirty="0" err="1">
                <a:latin typeface="Arial"/>
                <a:cs typeface="Arial"/>
              </a:rPr>
              <a:t>vision</a:t>
            </a:r>
            <a:r>
              <a:rPr lang="de-DE" baseline="0" dirty="0">
                <a:latin typeface="Arial"/>
                <a:cs typeface="Arial"/>
              </a:rPr>
              <a:t>. </a:t>
            </a:r>
            <a:endParaRPr lang="de-DE" dirty="0">
              <a:latin typeface="Arial"/>
              <a:cs typeface="Arial"/>
            </a:endParaRPr>
          </a:p>
          <a:p>
            <a:endParaRPr lang="de-DE" dirty="0">
              <a:latin typeface="Arial"/>
              <a:cs typeface="Arial"/>
            </a:endParaRPr>
          </a:p>
          <a:p>
            <a:r>
              <a:rPr lang="de-DE" b="1" dirty="0">
                <a:latin typeface="Arial"/>
                <a:cs typeface="Arial"/>
              </a:rPr>
              <a:t>Background:</a:t>
            </a:r>
          </a:p>
          <a:p>
            <a:pPr marL="285750" indent="-285750">
              <a:buFont typeface="Arial" charset="0"/>
              <a:buChar char="•"/>
            </a:pPr>
            <a:r>
              <a:rPr lang="en-GB" sz="1200" b="1" kern="1200" dirty="0">
                <a:solidFill>
                  <a:schemeClr val="tx1"/>
                </a:solidFill>
                <a:latin typeface="Arial" panose="020B0604020202020204" pitchFamily="34" charset="0"/>
                <a:ea typeface="+mn-ea"/>
                <a:cs typeface="+mn-cs"/>
              </a:rPr>
              <a:t>Most </a:t>
            </a:r>
            <a:r>
              <a:rPr lang="en-GB" sz="1200" b="1" kern="1200" dirty="0" err="1">
                <a:solidFill>
                  <a:schemeClr val="tx1"/>
                </a:solidFill>
                <a:latin typeface="Arial" panose="020B0604020202020204" pitchFamily="34" charset="0"/>
                <a:ea typeface="+mn-ea"/>
                <a:cs typeface="+mn-cs"/>
              </a:rPr>
              <a:t>DevCo</a:t>
            </a:r>
            <a:r>
              <a:rPr lang="en-GB" sz="1200" b="1" kern="1200" dirty="0">
                <a:solidFill>
                  <a:schemeClr val="tx1"/>
                </a:solidFill>
                <a:latin typeface="Arial" panose="020B0604020202020204" pitchFamily="34" charset="0"/>
                <a:ea typeface="+mn-ea"/>
                <a:cs typeface="+mn-cs"/>
              </a:rPr>
              <a:t> actors have developed specific digital strategies and share</a:t>
            </a:r>
            <a:r>
              <a:rPr lang="en-GB" sz="1200" b="1" kern="1200" baseline="0" dirty="0">
                <a:solidFill>
                  <a:schemeClr val="tx1"/>
                </a:solidFill>
                <a:latin typeface="Arial" panose="020B0604020202020204" pitchFamily="34" charset="0"/>
                <a:ea typeface="+mn-ea"/>
                <a:cs typeface="+mn-cs"/>
              </a:rPr>
              <a:t> a common vision </a:t>
            </a:r>
            <a:endParaRPr lang="en-GB" sz="1200" b="1" kern="1200" dirty="0">
              <a:solidFill>
                <a:schemeClr val="tx1"/>
              </a:solidFill>
              <a:latin typeface="Arial" panose="020B0604020202020204" pitchFamily="34" charset="0"/>
              <a:ea typeface="+mn-ea"/>
              <a:cs typeface="+mn-cs"/>
            </a:endParaRPr>
          </a:p>
          <a:p>
            <a:pPr marL="0" indent="0">
              <a:buFont typeface="Arial" charset="0"/>
              <a:buNone/>
            </a:pPr>
            <a:r>
              <a:rPr lang="en-GB" sz="1200" kern="1200" dirty="0">
                <a:solidFill>
                  <a:schemeClr val="tx1"/>
                </a:solidFill>
                <a:effectLst/>
                <a:latin typeface="Arial" panose="020B0604020202020204" pitchFamily="34" charset="0"/>
                <a:ea typeface="+mn-ea"/>
                <a:cs typeface="+mn-cs"/>
              </a:rPr>
              <a:t>Many emphasize the potential benefits of digital development in terms of promoting inclusive and sustainable economic growth. Meanwhile, it is less common to provide a clear vision or approach for the mitigation of potential downside risks, such as harmful concentration and monopoly, rising inequality, or state and corporate use of digital technologies to control rather than empower citizens.</a:t>
            </a:r>
          </a:p>
          <a:p>
            <a:pPr marL="0" indent="0">
              <a:buFont typeface="Arial" charset="0"/>
              <a:buNone/>
            </a:pPr>
            <a:endParaRPr lang="en-GB" sz="1200" b="1" kern="1200" dirty="0">
              <a:solidFill>
                <a:schemeClr val="tx1"/>
              </a:solidFill>
              <a:latin typeface="Arial" panose="020B0604020202020204" pitchFamily="34" charset="0"/>
              <a:ea typeface="+mn-ea"/>
              <a:cs typeface="+mn-cs"/>
            </a:endParaRPr>
          </a:p>
          <a:p>
            <a:pPr marL="0" indent="0">
              <a:buFont typeface="Arial" charset="0"/>
              <a:buNone/>
            </a:pPr>
            <a:r>
              <a:rPr lang="en-GB" sz="1200" b="0" kern="1200" dirty="0">
                <a:solidFill>
                  <a:schemeClr val="tx1"/>
                </a:solidFill>
                <a:latin typeface="Arial" panose="020B0604020202020204" pitchFamily="34" charset="0"/>
                <a:ea typeface="+mn-ea"/>
                <a:cs typeface="+mn-cs"/>
              </a:rPr>
              <a:t>Examples:</a:t>
            </a:r>
            <a:r>
              <a:rPr lang="en-GB" sz="1200" b="0" kern="1200" baseline="0" dirty="0">
                <a:solidFill>
                  <a:schemeClr val="tx1"/>
                </a:solidFill>
                <a:latin typeface="Arial" panose="020B0604020202020204" pitchFamily="34" charset="0"/>
                <a:ea typeface="+mn-ea"/>
                <a:cs typeface="+mn-cs"/>
              </a:rPr>
              <a:t> </a:t>
            </a:r>
            <a:endParaRPr lang="en-GB" sz="1200" b="0" kern="1200" dirty="0">
              <a:solidFill>
                <a:schemeClr val="tx1"/>
              </a:solidFill>
              <a:latin typeface="Arial" panose="020B060402020202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de-DE" b="1" dirty="0"/>
              <a:t>EU Digital4Development: 4 </a:t>
            </a:r>
            <a:r>
              <a:rPr lang="de-DE" b="1" dirty="0" err="1"/>
              <a:t>priority</a:t>
            </a:r>
            <a:r>
              <a:rPr lang="de-DE" b="1" dirty="0"/>
              <a:t> </a:t>
            </a:r>
            <a:r>
              <a:rPr lang="de-DE" b="1" dirty="0" err="1"/>
              <a:t>areas</a:t>
            </a:r>
            <a:endParaRPr lang="de-DE"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 sz="1200" b="0" kern="1200" dirty="0">
                <a:solidFill>
                  <a:schemeClr val="tx1"/>
                </a:solidFill>
                <a:effectLst/>
                <a:latin typeface="Arial" panose="020B0604020202020204" pitchFamily="34" charset="0"/>
                <a:ea typeface="+mn-ea"/>
                <a:cs typeface="+mn-cs"/>
              </a:rPr>
              <a:t>Based on the Digital4Development agenda, </a:t>
            </a:r>
            <a:r>
              <a:rPr lang="en" sz="1200" b="0" kern="1200" dirty="0" err="1">
                <a:solidFill>
                  <a:schemeClr val="tx1"/>
                </a:solidFill>
                <a:effectLst/>
                <a:latin typeface="Arial" panose="020B0604020202020204" pitchFamily="34" charset="0"/>
                <a:ea typeface="+mn-ea"/>
                <a:cs typeface="+mn-cs"/>
              </a:rPr>
              <a:t>digitalisation</a:t>
            </a:r>
            <a:r>
              <a:rPr lang="en" sz="1200" b="0" kern="1200" dirty="0">
                <a:solidFill>
                  <a:schemeClr val="tx1"/>
                </a:solidFill>
                <a:effectLst/>
                <a:latin typeface="Arial" panose="020B0604020202020204" pitchFamily="34" charset="0"/>
                <a:ea typeface="+mn-ea"/>
                <a:cs typeface="+mn-cs"/>
              </a:rPr>
              <a:t> is mainstreamed into EU development policy across four main priority areas: </a:t>
            </a:r>
            <a:endParaRPr lang="de-DE" b="0" dirty="0"/>
          </a:p>
          <a:p>
            <a:pPr marL="171450" indent="-171450">
              <a:buFont typeface="Arial" panose="020B0604020202020204" pitchFamily="34" charset="0"/>
              <a:buChar char="•"/>
            </a:pPr>
            <a:r>
              <a:rPr lang="en" sz="1200" b="0" dirty="0"/>
              <a:t>Promote access to affordable and secure broadband connectivity and to digital infrastructure, including the necessary regulatory reforms </a:t>
            </a:r>
          </a:p>
          <a:p>
            <a:pPr marL="171450" indent="-171450">
              <a:buFont typeface="Arial" panose="020B0604020202020204" pitchFamily="34" charset="0"/>
              <a:buChar char="•"/>
            </a:pPr>
            <a:r>
              <a:rPr lang="en" sz="1200" b="0" dirty="0"/>
              <a:t>Promote digital literacy and skills</a:t>
            </a:r>
          </a:p>
          <a:p>
            <a:pPr marL="171450" indent="-171450">
              <a:buFont typeface="Arial" panose="020B0604020202020204" pitchFamily="34" charset="0"/>
              <a:buChar char="•"/>
            </a:pPr>
            <a:r>
              <a:rPr lang="en" sz="1200" b="0" dirty="0"/>
              <a:t>Foster digital entrepreneurship and job creation</a:t>
            </a:r>
          </a:p>
          <a:p>
            <a:pPr marL="171450" indent="-171450">
              <a:buFont typeface="Arial" panose="020B0604020202020204" pitchFamily="34" charset="0"/>
              <a:buChar char="•"/>
            </a:pPr>
            <a:r>
              <a:rPr lang="en" sz="1200" b="0" dirty="0"/>
              <a:t>Promote the use of digital technologies as an enabler for sustainable development </a:t>
            </a:r>
            <a:endParaRPr lang="de-DE" sz="1200" b="0" dirty="0"/>
          </a:p>
          <a:p>
            <a:pPr marL="171450" indent="-171450">
              <a:buFont typeface="Arial" panose="020B0604020202020204" pitchFamily="34" charset="0"/>
              <a:buChar char="•"/>
            </a:pPr>
            <a:endParaRPr lang="de-DE" sz="1200" b="0" dirty="0"/>
          </a:p>
          <a:p>
            <a:pPr marL="0" indent="0">
              <a:buFont typeface="Arial" panose="020B0604020202020204" pitchFamily="34" charset="0"/>
              <a:buNone/>
            </a:pPr>
            <a:r>
              <a:rPr lang="de-DE" sz="1200" b="1" dirty="0"/>
              <a:t>EU/AU Digital </a:t>
            </a:r>
            <a:r>
              <a:rPr lang="de-DE" sz="1200" b="1" dirty="0" err="1"/>
              <a:t>Taskforce</a:t>
            </a:r>
            <a:endParaRPr lang="de-DE" sz="1200" b="1" dirty="0"/>
          </a:p>
          <a:p>
            <a:pPr marL="171450" indent="-171450">
              <a:buFont typeface="Arial" panose="020B0604020202020204" pitchFamily="34" charset="0"/>
              <a:buChar char="•"/>
            </a:pPr>
            <a:r>
              <a:rPr lang="de-DE" dirty="0"/>
              <a:t>The European Union-African Union Digital Economy Task Force (EU-AU DETF) </a:t>
            </a:r>
            <a:r>
              <a:rPr lang="de-DE" dirty="0" err="1"/>
              <a:t>provides</a:t>
            </a:r>
            <a:r>
              <a:rPr lang="de-DE" dirty="0"/>
              <a:t> a </a:t>
            </a:r>
            <a:r>
              <a:rPr lang="de-DE" dirty="0" err="1"/>
              <a:t>platform</a:t>
            </a:r>
            <a:r>
              <a:rPr lang="de-DE" dirty="0"/>
              <a:t> </a:t>
            </a:r>
            <a:r>
              <a:rPr lang="de-DE" dirty="0" err="1"/>
              <a:t>of</a:t>
            </a:r>
            <a:r>
              <a:rPr lang="de-DE" dirty="0"/>
              <a:t> </a:t>
            </a:r>
            <a:r>
              <a:rPr lang="de-DE" dirty="0" err="1"/>
              <a:t>partnership</a:t>
            </a:r>
            <a:r>
              <a:rPr lang="de-DE" dirty="0"/>
              <a:t> </a:t>
            </a:r>
            <a:r>
              <a:rPr lang="de-DE" dirty="0" err="1"/>
              <a:t>for</a:t>
            </a:r>
            <a:r>
              <a:rPr lang="de-DE" dirty="0"/>
              <a:t> </a:t>
            </a:r>
            <a:r>
              <a:rPr lang="de-DE" dirty="0" err="1"/>
              <a:t>the</a:t>
            </a:r>
            <a:r>
              <a:rPr lang="de-DE" dirty="0"/>
              <a:t> private </a:t>
            </a:r>
            <a:r>
              <a:rPr lang="de-DE" dirty="0" err="1"/>
              <a:t>sector</a:t>
            </a:r>
            <a:r>
              <a:rPr lang="de-DE" dirty="0"/>
              <a:t>, </a:t>
            </a:r>
            <a:r>
              <a:rPr lang="de-DE" dirty="0" err="1"/>
              <a:t>donors</a:t>
            </a:r>
            <a:r>
              <a:rPr lang="de-DE" dirty="0"/>
              <a:t>, international </a:t>
            </a:r>
            <a:r>
              <a:rPr lang="de-DE" dirty="0" err="1"/>
              <a:t>organisations</a:t>
            </a:r>
            <a:r>
              <a:rPr lang="de-DE" dirty="0"/>
              <a:t>, </a:t>
            </a:r>
            <a:r>
              <a:rPr lang="de-DE" dirty="0" err="1"/>
              <a:t>financial</a:t>
            </a:r>
            <a:r>
              <a:rPr lang="de-DE" dirty="0"/>
              <a:t> </a:t>
            </a:r>
            <a:r>
              <a:rPr lang="de-DE" dirty="0" err="1"/>
              <a:t>institutions</a:t>
            </a:r>
            <a:r>
              <a:rPr lang="de-DE" dirty="0"/>
              <a:t> </a:t>
            </a:r>
            <a:r>
              <a:rPr lang="de-DE" dirty="0" err="1"/>
              <a:t>and</a:t>
            </a:r>
            <a:r>
              <a:rPr lang="de-DE" dirty="0"/>
              <a:t> </a:t>
            </a:r>
            <a:r>
              <a:rPr lang="de-DE" dirty="0" err="1"/>
              <a:t>civil</a:t>
            </a:r>
            <a:r>
              <a:rPr lang="de-DE" dirty="0"/>
              <a:t> </a:t>
            </a:r>
            <a:r>
              <a:rPr lang="de-DE" dirty="0" err="1"/>
              <a:t>society</a:t>
            </a:r>
            <a:r>
              <a:rPr lang="de-DE" dirty="0"/>
              <a:t> </a:t>
            </a:r>
            <a:r>
              <a:rPr lang="de-DE" dirty="0" err="1"/>
              <a:t>based</a:t>
            </a:r>
            <a:r>
              <a:rPr lang="de-DE" dirty="0"/>
              <a:t> on a </a:t>
            </a:r>
            <a:r>
              <a:rPr lang="de-DE" dirty="0" err="1"/>
              <a:t>shared</a:t>
            </a:r>
            <a:r>
              <a:rPr lang="de-DE" dirty="0"/>
              <a:t> </a:t>
            </a:r>
            <a:r>
              <a:rPr lang="de-DE" dirty="0" err="1"/>
              <a:t>understanding</a:t>
            </a:r>
            <a:r>
              <a:rPr lang="de-DE" dirty="0"/>
              <a:t> </a:t>
            </a:r>
            <a:r>
              <a:rPr lang="de-DE" dirty="0" err="1"/>
              <a:t>of</a:t>
            </a:r>
            <a:r>
              <a:rPr lang="de-DE" dirty="0"/>
              <a:t> </a:t>
            </a:r>
            <a:r>
              <a:rPr lang="de-DE" dirty="0" err="1"/>
              <a:t>how</a:t>
            </a:r>
            <a:r>
              <a:rPr lang="de-DE" dirty="0"/>
              <a:t> an </a:t>
            </a:r>
            <a:r>
              <a:rPr lang="de-DE" dirty="0" err="1"/>
              <a:t>already</a:t>
            </a:r>
            <a:r>
              <a:rPr lang="de-DE" dirty="0"/>
              <a:t> fast </a:t>
            </a:r>
            <a:r>
              <a:rPr lang="de-DE" dirty="0" err="1"/>
              <a:t>evolving</a:t>
            </a:r>
            <a:r>
              <a:rPr lang="de-DE" dirty="0"/>
              <a:t> African digital </a:t>
            </a:r>
            <a:r>
              <a:rPr lang="de-DE" dirty="0" err="1"/>
              <a:t>transformation</a:t>
            </a:r>
            <a:r>
              <a:rPr lang="de-DE" dirty="0"/>
              <a:t> </a:t>
            </a:r>
            <a:r>
              <a:rPr lang="de-DE" dirty="0" err="1"/>
              <a:t>can</a:t>
            </a:r>
            <a:r>
              <a:rPr lang="de-DE" dirty="0"/>
              <a:t> </a:t>
            </a:r>
            <a:r>
              <a:rPr lang="de-DE" dirty="0" err="1"/>
              <a:t>achieve</a:t>
            </a:r>
            <a:r>
              <a:rPr lang="de-DE" dirty="0"/>
              <a:t> </a:t>
            </a:r>
            <a:r>
              <a:rPr lang="de-DE" dirty="0" err="1"/>
              <a:t>cross-border</a:t>
            </a:r>
            <a:r>
              <a:rPr lang="de-DE" dirty="0"/>
              <a:t> </a:t>
            </a:r>
            <a:r>
              <a:rPr lang="de-DE" dirty="0" err="1"/>
              <a:t>integration</a:t>
            </a:r>
            <a:r>
              <a:rPr lang="de-DE" dirty="0"/>
              <a:t>, </a:t>
            </a:r>
            <a:r>
              <a:rPr lang="de-DE" dirty="0" err="1"/>
              <a:t>and</a:t>
            </a:r>
            <a:r>
              <a:rPr lang="de-DE" dirty="0"/>
              <a:t> bring </a:t>
            </a:r>
            <a:r>
              <a:rPr lang="de-DE" dirty="0" err="1"/>
              <a:t>benefits</a:t>
            </a:r>
            <a:r>
              <a:rPr lang="de-DE" dirty="0"/>
              <a:t> </a:t>
            </a:r>
            <a:r>
              <a:rPr lang="de-DE" dirty="0" err="1"/>
              <a:t>to</a:t>
            </a:r>
            <a:r>
              <a:rPr lang="de-DE" dirty="0"/>
              <a:t> all </a:t>
            </a:r>
            <a:r>
              <a:rPr lang="de-DE" dirty="0" err="1"/>
              <a:t>citizens</a:t>
            </a:r>
            <a:r>
              <a:rPr lang="de-DE" dirty="0"/>
              <a:t>. </a:t>
            </a:r>
            <a:r>
              <a:rPr lang="de-DE" dirty="0" err="1"/>
              <a:t>During</a:t>
            </a:r>
            <a:r>
              <a:rPr lang="de-DE" dirty="0"/>
              <a:t> 6 </a:t>
            </a:r>
            <a:r>
              <a:rPr lang="de-DE" dirty="0" err="1"/>
              <a:t>months</a:t>
            </a:r>
            <a:r>
              <a:rPr lang="de-DE" dirty="0"/>
              <a:t>, </a:t>
            </a:r>
            <a:r>
              <a:rPr lang="de-DE" dirty="0" err="1"/>
              <a:t>the</a:t>
            </a:r>
            <a:r>
              <a:rPr lang="de-DE" dirty="0"/>
              <a:t> EU-AU DETF </a:t>
            </a:r>
            <a:r>
              <a:rPr lang="de-DE" dirty="0" err="1"/>
              <a:t>developed</a:t>
            </a:r>
            <a:r>
              <a:rPr lang="de-DE" dirty="0"/>
              <a:t> a </a:t>
            </a:r>
            <a:r>
              <a:rPr lang="de-DE" dirty="0" err="1"/>
              <a:t>shared</a:t>
            </a:r>
            <a:r>
              <a:rPr lang="de-DE" dirty="0"/>
              <a:t> </a:t>
            </a:r>
            <a:r>
              <a:rPr lang="de-DE" dirty="0" err="1"/>
              <a:t>vision</a:t>
            </a:r>
            <a:r>
              <a:rPr lang="de-DE" dirty="0"/>
              <a:t>, a </a:t>
            </a:r>
            <a:r>
              <a:rPr lang="de-DE" dirty="0" err="1"/>
              <a:t>set</a:t>
            </a:r>
            <a:r>
              <a:rPr lang="de-DE" dirty="0"/>
              <a:t> </a:t>
            </a:r>
            <a:r>
              <a:rPr lang="de-DE" dirty="0" err="1"/>
              <a:t>of</a:t>
            </a:r>
            <a:r>
              <a:rPr lang="de-DE" dirty="0"/>
              <a:t> </a:t>
            </a:r>
            <a:r>
              <a:rPr lang="de-DE" dirty="0" err="1"/>
              <a:t>common</a:t>
            </a:r>
            <a:r>
              <a:rPr lang="de-DE" dirty="0"/>
              <a:t> </a:t>
            </a:r>
            <a:r>
              <a:rPr lang="de-DE" dirty="0" err="1"/>
              <a:t>agreed</a:t>
            </a:r>
            <a:r>
              <a:rPr lang="de-DE" dirty="0"/>
              <a:t> </a:t>
            </a:r>
            <a:r>
              <a:rPr lang="de-DE" dirty="0" err="1"/>
              <a:t>principles</a:t>
            </a:r>
            <a:r>
              <a:rPr lang="de-DE" dirty="0"/>
              <a:t> </a:t>
            </a:r>
            <a:r>
              <a:rPr lang="de-DE" dirty="0" err="1"/>
              <a:t>and</a:t>
            </a:r>
            <a:r>
              <a:rPr lang="de-DE" dirty="0"/>
              <a:t> a </a:t>
            </a:r>
            <a:r>
              <a:rPr lang="de-DE" dirty="0" err="1"/>
              <a:t>list</a:t>
            </a:r>
            <a:r>
              <a:rPr lang="de-DE" dirty="0"/>
              <a:t> </a:t>
            </a:r>
            <a:r>
              <a:rPr lang="de-DE" dirty="0" err="1"/>
              <a:t>of</a:t>
            </a:r>
            <a:r>
              <a:rPr lang="de-DE" dirty="0"/>
              <a:t> </a:t>
            </a:r>
            <a:r>
              <a:rPr lang="de-DE" dirty="0" err="1"/>
              <a:t>policy</a:t>
            </a:r>
            <a:r>
              <a:rPr lang="de-DE" dirty="0"/>
              <a:t> </a:t>
            </a:r>
            <a:r>
              <a:rPr lang="de-DE" dirty="0" err="1"/>
              <a:t>recommendations</a:t>
            </a:r>
            <a:r>
              <a:rPr lang="de-DE" dirty="0"/>
              <a:t> </a:t>
            </a:r>
            <a:r>
              <a:rPr lang="de-DE" dirty="0" err="1"/>
              <a:t>and</a:t>
            </a:r>
            <a:r>
              <a:rPr lang="de-DE" dirty="0"/>
              <a:t> </a:t>
            </a:r>
            <a:r>
              <a:rPr lang="de-DE" dirty="0" err="1"/>
              <a:t>actions</a:t>
            </a:r>
            <a:r>
              <a:rPr lang="de-DE" dirty="0"/>
              <a:t> </a:t>
            </a:r>
            <a:r>
              <a:rPr lang="de-DE" dirty="0" err="1"/>
              <a:t>focusing</a:t>
            </a:r>
            <a:r>
              <a:rPr lang="de-DE" dirty="0"/>
              <a:t> on </a:t>
            </a:r>
            <a:r>
              <a:rPr lang="de-DE" dirty="0" err="1"/>
              <a:t>four</a:t>
            </a:r>
            <a:r>
              <a:rPr lang="de-DE" dirty="0"/>
              <a:t> </a:t>
            </a:r>
            <a:r>
              <a:rPr lang="de-DE" dirty="0" err="1"/>
              <a:t>main</a:t>
            </a:r>
            <a:r>
              <a:rPr lang="de-DE" dirty="0"/>
              <a:t> </a:t>
            </a:r>
            <a:r>
              <a:rPr lang="de-DE" dirty="0" err="1"/>
              <a:t>objectives</a:t>
            </a:r>
            <a:r>
              <a:rPr lang="de-DE" dirty="0"/>
              <a:t>. </a:t>
            </a:r>
          </a:p>
          <a:p>
            <a:r>
              <a:rPr lang="de-DE" sz="1200" kern="1200" dirty="0">
                <a:solidFill>
                  <a:schemeClr val="tx1"/>
                </a:solidFill>
                <a:effectLst/>
                <a:latin typeface="Arial" panose="020B0604020202020204" pitchFamily="34" charset="0"/>
                <a:ea typeface="+mn-ea"/>
                <a:cs typeface="+mn-cs"/>
              </a:rPr>
              <a:t>i. </a:t>
            </a:r>
            <a:r>
              <a:rPr lang="de-DE" sz="1200" kern="1200" dirty="0" err="1">
                <a:solidFill>
                  <a:schemeClr val="tx1"/>
                </a:solidFill>
                <a:effectLst/>
                <a:latin typeface="Arial" panose="020B0604020202020204" pitchFamily="34" charset="0"/>
                <a:ea typeface="+mn-ea"/>
                <a:cs typeface="+mn-cs"/>
              </a:rPr>
              <a:t>Accelerating</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the</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achievement</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of</a:t>
            </a:r>
            <a:r>
              <a:rPr lang="de-DE" sz="1200" kern="1200" dirty="0">
                <a:solidFill>
                  <a:schemeClr val="tx1"/>
                </a:solidFill>
                <a:effectLst/>
                <a:latin typeface="Arial" panose="020B0604020202020204" pitchFamily="34" charset="0"/>
                <a:ea typeface="+mn-ea"/>
                <a:cs typeface="+mn-cs"/>
              </a:rPr>
              <a:t> universal </a:t>
            </a:r>
            <a:r>
              <a:rPr lang="de-DE" sz="1200" kern="1200" dirty="0" err="1">
                <a:solidFill>
                  <a:schemeClr val="tx1"/>
                </a:solidFill>
                <a:effectLst/>
                <a:latin typeface="Arial" panose="020B0604020202020204" pitchFamily="34" charset="0"/>
                <a:ea typeface="+mn-ea"/>
                <a:cs typeface="+mn-cs"/>
              </a:rPr>
              <a:t>access</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to</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affordable</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broadband</a:t>
            </a:r>
            <a:r>
              <a:rPr lang="de-DE" sz="1200" kern="1200" dirty="0">
                <a:solidFill>
                  <a:schemeClr val="tx1"/>
                </a:solidFill>
                <a:effectLst/>
                <a:latin typeface="Arial" panose="020B0604020202020204" pitchFamily="34" charset="0"/>
                <a:ea typeface="+mn-ea"/>
                <a:cs typeface="+mn-cs"/>
              </a:rPr>
              <a:t>.</a:t>
            </a:r>
          </a:p>
          <a:p>
            <a:r>
              <a:rPr lang="de-DE" sz="1200" kern="1200" dirty="0">
                <a:solidFill>
                  <a:schemeClr val="tx1"/>
                </a:solidFill>
                <a:effectLst/>
                <a:latin typeface="Arial" panose="020B0604020202020204" pitchFamily="34" charset="0"/>
                <a:ea typeface="+mn-ea"/>
                <a:cs typeface="+mn-cs"/>
              </a:rPr>
              <a:t>ii. </a:t>
            </a:r>
            <a:r>
              <a:rPr lang="de-DE" sz="1200" kern="1200" dirty="0" err="1">
                <a:solidFill>
                  <a:schemeClr val="tx1"/>
                </a:solidFill>
                <a:effectLst/>
                <a:latin typeface="Arial" panose="020B0604020202020204" pitchFamily="34" charset="0"/>
                <a:ea typeface="+mn-ea"/>
                <a:cs typeface="+mn-cs"/>
              </a:rPr>
              <a:t>Guaranteeing</a:t>
            </a:r>
            <a:r>
              <a:rPr lang="de-DE" sz="1200" kern="1200" dirty="0">
                <a:solidFill>
                  <a:schemeClr val="tx1"/>
                </a:solidFill>
                <a:effectLst/>
                <a:latin typeface="Arial" panose="020B0604020202020204" pitchFamily="34" charset="0"/>
                <a:ea typeface="+mn-ea"/>
                <a:cs typeface="+mn-cs"/>
              </a:rPr>
              <a:t> essential </a:t>
            </a:r>
            <a:r>
              <a:rPr lang="de-DE" sz="1200" kern="1200" dirty="0" err="1">
                <a:solidFill>
                  <a:schemeClr val="tx1"/>
                </a:solidFill>
                <a:effectLst/>
                <a:latin typeface="Arial" panose="020B0604020202020204" pitchFamily="34" charset="0"/>
                <a:ea typeface="+mn-ea"/>
                <a:cs typeface="+mn-cs"/>
              </a:rPr>
              <a:t>skills</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for</a:t>
            </a:r>
            <a:r>
              <a:rPr lang="de-DE" sz="1200" kern="1200" dirty="0">
                <a:solidFill>
                  <a:schemeClr val="tx1"/>
                </a:solidFill>
                <a:effectLst/>
                <a:latin typeface="Arial" panose="020B0604020202020204" pitchFamily="34" charset="0"/>
                <a:ea typeface="+mn-ea"/>
                <a:cs typeface="+mn-cs"/>
              </a:rPr>
              <a:t> all, in </a:t>
            </a:r>
            <a:r>
              <a:rPr lang="de-DE" sz="1200" kern="1200" dirty="0" err="1">
                <a:solidFill>
                  <a:schemeClr val="tx1"/>
                </a:solidFill>
                <a:effectLst/>
                <a:latin typeface="Arial" panose="020B0604020202020204" pitchFamily="34" charset="0"/>
                <a:ea typeface="+mn-ea"/>
                <a:cs typeface="+mn-cs"/>
              </a:rPr>
              <a:t>education</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and</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Vocational</a:t>
            </a:r>
            <a:r>
              <a:rPr lang="de-DE" sz="1200" kern="1200" dirty="0">
                <a:solidFill>
                  <a:schemeClr val="tx1"/>
                </a:solidFill>
                <a:effectLst/>
                <a:latin typeface="Arial" panose="020B0604020202020204" pitchFamily="34" charset="0"/>
                <a:ea typeface="+mn-ea"/>
                <a:cs typeface="+mn-cs"/>
              </a:rPr>
              <a:t> Education </a:t>
            </a:r>
            <a:r>
              <a:rPr lang="de-DE" sz="1200" kern="1200" dirty="0" err="1">
                <a:solidFill>
                  <a:schemeClr val="tx1"/>
                </a:solidFill>
                <a:effectLst/>
                <a:latin typeface="Arial" panose="020B0604020202020204" pitchFamily="34" charset="0"/>
                <a:ea typeface="+mn-ea"/>
                <a:cs typeface="+mn-cs"/>
              </a:rPr>
              <a:t>and</a:t>
            </a:r>
            <a:r>
              <a:rPr lang="de-DE" sz="1200" kern="1200" dirty="0">
                <a:solidFill>
                  <a:schemeClr val="tx1"/>
                </a:solidFill>
                <a:effectLst/>
                <a:latin typeface="Arial" panose="020B0604020202020204" pitchFamily="34" charset="0"/>
                <a:ea typeface="+mn-ea"/>
                <a:cs typeface="+mn-cs"/>
              </a:rPr>
              <a:t> Training (VET), </a:t>
            </a:r>
            <a:r>
              <a:rPr lang="de-DE" sz="1200" kern="1200" dirty="0" err="1">
                <a:solidFill>
                  <a:schemeClr val="tx1"/>
                </a:solidFill>
                <a:effectLst/>
                <a:latin typeface="Arial" panose="020B0604020202020204" pitchFamily="34" charset="0"/>
                <a:ea typeface="+mn-ea"/>
                <a:cs typeface="+mn-cs"/>
              </a:rPr>
              <a:t>to</a:t>
            </a:r>
            <a:endParaRPr lang="de-DE" sz="1200" kern="1200" dirty="0">
              <a:solidFill>
                <a:schemeClr val="tx1"/>
              </a:solidFill>
              <a:effectLst/>
              <a:latin typeface="Arial" panose="020B0604020202020204" pitchFamily="34" charset="0"/>
              <a:ea typeface="+mn-ea"/>
              <a:cs typeface="+mn-cs"/>
            </a:endParaRPr>
          </a:p>
          <a:p>
            <a:r>
              <a:rPr lang="de-DE" sz="1200" kern="1200" dirty="0" err="1">
                <a:solidFill>
                  <a:schemeClr val="tx1"/>
                </a:solidFill>
                <a:effectLst/>
                <a:latin typeface="Arial" panose="020B0604020202020204" pitchFamily="34" charset="0"/>
                <a:ea typeface="+mn-ea"/>
                <a:cs typeface="+mn-cs"/>
              </a:rPr>
              <a:t>enable</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citizens</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to</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thrive</a:t>
            </a:r>
            <a:r>
              <a:rPr lang="de-DE" sz="1200" kern="1200" dirty="0">
                <a:solidFill>
                  <a:schemeClr val="tx1"/>
                </a:solidFill>
                <a:effectLst/>
                <a:latin typeface="Arial" panose="020B0604020202020204" pitchFamily="34" charset="0"/>
                <a:ea typeface="+mn-ea"/>
                <a:cs typeface="+mn-cs"/>
              </a:rPr>
              <a:t> in </a:t>
            </a:r>
            <a:r>
              <a:rPr lang="de-DE" sz="1200" kern="1200" dirty="0" err="1">
                <a:solidFill>
                  <a:schemeClr val="tx1"/>
                </a:solidFill>
                <a:effectLst/>
                <a:latin typeface="Arial" panose="020B0604020202020204" pitchFamily="34" charset="0"/>
                <a:ea typeface="+mn-ea"/>
                <a:cs typeface="+mn-cs"/>
              </a:rPr>
              <a:t>the</a:t>
            </a:r>
            <a:r>
              <a:rPr lang="de-DE" sz="1200" kern="1200" dirty="0">
                <a:solidFill>
                  <a:schemeClr val="tx1"/>
                </a:solidFill>
                <a:effectLst/>
                <a:latin typeface="Arial" panose="020B0604020202020204" pitchFamily="34" charset="0"/>
                <a:ea typeface="+mn-ea"/>
                <a:cs typeface="+mn-cs"/>
              </a:rPr>
              <a:t> digital </a:t>
            </a:r>
            <a:r>
              <a:rPr lang="de-DE" sz="1200" kern="1200" dirty="0" err="1">
                <a:solidFill>
                  <a:schemeClr val="tx1"/>
                </a:solidFill>
                <a:effectLst/>
                <a:latin typeface="Arial" panose="020B0604020202020204" pitchFamily="34" charset="0"/>
                <a:ea typeface="+mn-ea"/>
                <a:cs typeface="+mn-cs"/>
              </a:rPr>
              <a:t>age</a:t>
            </a:r>
            <a:r>
              <a:rPr lang="de-DE" sz="1200" kern="1200" dirty="0">
                <a:solidFill>
                  <a:schemeClr val="tx1"/>
                </a:solidFill>
                <a:effectLst/>
                <a:latin typeface="Arial" panose="020B0604020202020204" pitchFamily="34" charset="0"/>
                <a:ea typeface="+mn-ea"/>
                <a:cs typeface="+mn-cs"/>
              </a:rPr>
              <a:t>.</a:t>
            </a:r>
          </a:p>
          <a:p>
            <a:r>
              <a:rPr lang="de-DE" sz="1200" kern="1200" dirty="0">
                <a:solidFill>
                  <a:schemeClr val="tx1"/>
                </a:solidFill>
                <a:effectLst/>
                <a:latin typeface="Arial" panose="020B0604020202020204" pitchFamily="34" charset="0"/>
                <a:ea typeface="+mn-ea"/>
                <a:cs typeface="+mn-cs"/>
              </a:rPr>
              <a:t>iii. </a:t>
            </a:r>
            <a:r>
              <a:rPr lang="de-DE" sz="1200" kern="1200" dirty="0" err="1">
                <a:solidFill>
                  <a:schemeClr val="tx1"/>
                </a:solidFill>
                <a:effectLst/>
                <a:latin typeface="Arial" panose="020B0604020202020204" pitchFamily="34" charset="0"/>
                <a:ea typeface="+mn-ea"/>
                <a:cs typeface="+mn-cs"/>
              </a:rPr>
              <a:t>Improving</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the</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business</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environment</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and</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facilitating</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access</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to</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finance</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and</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business</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support</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services</a:t>
            </a:r>
            <a:endParaRPr lang="de-DE" sz="1200" kern="1200" dirty="0">
              <a:solidFill>
                <a:schemeClr val="tx1"/>
              </a:solidFill>
              <a:effectLst/>
              <a:latin typeface="Arial" panose="020B0604020202020204" pitchFamily="34" charset="0"/>
              <a:ea typeface="+mn-ea"/>
              <a:cs typeface="+mn-cs"/>
            </a:endParaRPr>
          </a:p>
          <a:p>
            <a:r>
              <a:rPr lang="de-DE" sz="1200" kern="1200" dirty="0" err="1">
                <a:solidFill>
                  <a:schemeClr val="tx1"/>
                </a:solidFill>
                <a:effectLst/>
                <a:latin typeface="Arial" panose="020B0604020202020204" pitchFamily="34" charset="0"/>
                <a:ea typeface="+mn-ea"/>
                <a:cs typeface="+mn-cs"/>
              </a:rPr>
              <a:t>to</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boost</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digitally</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enabled</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entrepreneurship</a:t>
            </a:r>
            <a:r>
              <a:rPr lang="de-DE" sz="1200" kern="1200" dirty="0">
                <a:solidFill>
                  <a:schemeClr val="tx1"/>
                </a:solidFill>
                <a:effectLst/>
                <a:latin typeface="Arial" panose="020B0604020202020204" pitchFamily="34" charset="0"/>
                <a:ea typeface="+mn-ea"/>
                <a:cs typeface="+mn-cs"/>
              </a:rPr>
              <a:t>.</a:t>
            </a:r>
          </a:p>
          <a:p>
            <a:r>
              <a:rPr lang="de-DE" sz="1200" kern="1200" dirty="0">
                <a:solidFill>
                  <a:schemeClr val="tx1"/>
                </a:solidFill>
                <a:effectLst/>
                <a:latin typeface="Arial" panose="020B0604020202020204" pitchFamily="34" charset="0"/>
                <a:ea typeface="+mn-ea"/>
                <a:cs typeface="+mn-cs"/>
              </a:rPr>
              <a:t>iv. </a:t>
            </a:r>
            <a:r>
              <a:rPr lang="de-DE" sz="1200" kern="1200" dirty="0" err="1">
                <a:solidFill>
                  <a:schemeClr val="tx1"/>
                </a:solidFill>
                <a:effectLst/>
                <a:latin typeface="Arial" panose="020B0604020202020204" pitchFamily="34" charset="0"/>
                <a:ea typeface="+mn-ea"/>
                <a:cs typeface="+mn-cs"/>
              </a:rPr>
              <a:t>Accelerating</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the</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adoption</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of</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eServices</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and</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the</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further</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development</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of</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the</a:t>
            </a:r>
            <a:r>
              <a:rPr lang="de-DE" sz="1200" kern="1200" dirty="0">
                <a:solidFill>
                  <a:schemeClr val="tx1"/>
                </a:solidFill>
                <a:effectLst/>
                <a:latin typeface="Arial" panose="020B0604020202020204" pitchFamily="34" charset="0"/>
                <a:ea typeface="+mn-ea"/>
                <a:cs typeface="+mn-cs"/>
              </a:rPr>
              <a:t> digital </a:t>
            </a:r>
            <a:r>
              <a:rPr lang="de-DE" sz="1200" kern="1200" dirty="0" err="1">
                <a:solidFill>
                  <a:schemeClr val="tx1"/>
                </a:solidFill>
                <a:effectLst/>
                <a:latin typeface="Arial" panose="020B0604020202020204" pitchFamily="34" charset="0"/>
                <a:ea typeface="+mn-ea"/>
                <a:cs typeface="+mn-cs"/>
              </a:rPr>
              <a:t>economy</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for</a:t>
            </a:r>
            <a:endParaRPr lang="de-DE" sz="1200" kern="1200" dirty="0">
              <a:solidFill>
                <a:schemeClr val="tx1"/>
              </a:solidFill>
              <a:effectLst/>
              <a:latin typeface="Arial" panose="020B0604020202020204" pitchFamily="34" charset="0"/>
              <a:ea typeface="+mn-ea"/>
              <a:cs typeface="+mn-cs"/>
            </a:endParaRPr>
          </a:p>
          <a:p>
            <a:r>
              <a:rPr lang="de-DE" sz="1200" kern="1200" dirty="0" err="1">
                <a:solidFill>
                  <a:schemeClr val="tx1"/>
                </a:solidFill>
                <a:effectLst/>
                <a:latin typeface="Arial" panose="020B0604020202020204" pitchFamily="34" charset="0"/>
                <a:ea typeface="+mn-ea"/>
                <a:cs typeface="+mn-cs"/>
              </a:rPr>
              <a:t>achieving</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the</a:t>
            </a:r>
            <a:r>
              <a:rPr lang="de-DE" sz="1200" kern="1200" dirty="0">
                <a:solidFill>
                  <a:schemeClr val="tx1"/>
                </a:solidFill>
                <a:effectLst/>
                <a:latin typeface="Arial" panose="020B0604020202020204" pitchFamily="34" charset="0"/>
                <a:ea typeface="+mn-ea"/>
                <a:cs typeface="+mn-cs"/>
              </a:rPr>
              <a:t> SDGs</a:t>
            </a:r>
            <a:endParaRPr lang="de-DE" sz="1200" b="1" dirty="0"/>
          </a:p>
          <a:p>
            <a:pPr marL="171450" indent="-171450">
              <a:buFont typeface="Arial" panose="020B0604020202020204" pitchFamily="34" charset="0"/>
              <a:buChar char="•"/>
            </a:pPr>
            <a:endParaRPr lang="de-DE" sz="1200" dirty="0"/>
          </a:p>
          <a:p>
            <a:pPr marL="0" indent="0">
              <a:buFont typeface="Arial" panose="020B0604020202020204" pitchFamily="34" charset="0"/>
              <a:buNone/>
            </a:pPr>
            <a:r>
              <a:rPr lang="de-DE" sz="1200" b="1" dirty="0"/>
              <a:t>African Development Bank</a:t>
            </a:r>
            <a:r>
              <a:rPr lang="de-DE" sz="1200" b="1" baseline="0" dirty="0"/>
              <a:t> </a:t>
            </a:r>
          </a:p>
          <a:p>
            <a:pPr marL="0" indent="0">
              <a:buFont typeface="Arial" panose="020B0604020202020204" pitchFamily="34" charset="0"/>
              <a:buNone/>
            </a:pPr>
            <a:r>
              <a:rPr lang="de-DE" sz="1200" b="0" kern="1200" baseline="0" dirty="0" err="1">
                <a:solidFill>
                  <a:schemeClr val="tx1"/>
                </a:solidFill>
                <a:effectLst/>
                <a:latin typeface="Arial" panose="020B0604020202020204" pitchFamily="34" charset="0"/>
                <a:ea typeface="+mn-ea"/>
                <a:cs typeface="+mn-cs"/>
              </a:rPr>
              <a:t>A</a:t>
            </a:r>
            <a:r>
              <a:rPr lang="de-DE" sz="1200" b="0" kern="1200" dirty="0" err="1">
                <a:solidFill>
                  <a:schemeClr val="tx1"/>
                </a:solidFill>
                <a:effectLst/>
                <a:latin typeface="Arial" panose="020B0604020202020204" pitchFamily="34" charset="0"/>
                <a:ea typeface="+mn-ea"/>
                <a:cs typeface="+mn-cs"/>
              </a:rPr>
              <a:t>lth</a:t>
            </a:r>
            <a:r>
              <a:rPr lang="de-DE" sz="1200" kern="1200" dirty="0" err="1">
                <a:solidFill>
                  <a:schemeClr val="tx1"/>
                </a:solidFill>
                <a:effectLst/>
                <a:latin typeface="Arial" panose="020B0604020202020204" pitchFamily="34" charset="0"/>
                <a:ea typeface="+mn-ea"/>
                <a:cs typeface="+mn-cs"/>
              </a:rPr>
              <a:t>ough</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lacking</a:t>
            </a:r>
            <a:r>
              <a:rPr lang="de-DE" sz="1200" kern="1200" dirty="0">
                <a:solidFill>
                  <a:schemeClr val="tx1"/>
                </a:solidFill>
                <a:effectLst/>
                <a:latin typeface="Arial" panose="020B0604020202020204" pitchFamily="34" charset="0"/>
                <a:ea typeface="+mn-ea"/>
                <a:cs typeface="+mn-cs"/>
              </a:rPr>
              <a:t> a </a:t>
            </a:r>
            <a:r>
              <a:rPr lang="de-DE" sz="1200" kern="1200" dirty="0" err="1">
                <a:solidFill>
                  <a:schemeClr val="tx1"/>
                </a:solidFill>
                <a:effectLst/>
                <a:latin typeface="Arial" panose="020B0604020202020204" pitchFamily="34" charset="0"/>
                <a:ea typeface="+mn-ea"/>
                <a:cs typeface="+mn-cs"/>
              </a:rPr>
              <a:t>general</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framework</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for</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its</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interventions</a:t>
            </a:r>
            <a:r>
              <a:rPr lang="de-DE" sz="1200" kern="1200" dirty="0">
                <a:solidFill>
                  <a:schemeClr val="tx1"/>
                </a:solidFill>
                <a:effectLst/>
                <a:latin typeface="Arial" panose="020B0604020202020204" pitchFamily="34" charset="0"/>
                <a:ea typeface="+mn-ea"/>
                <a:cs typeface="+mn-cs"/>
              </a:rPr>
              <a:t> in </a:t>
            </a:r>
            <a:r>
              <a:rPr lang="de-DE" sz="1200" kern="1200" dirty="0" err="1">
                <a:solidFill>
                  <a:schemeClr val="tx1"/>
                </a:solidFill>
                <a:effectLst/>
                <a:latin typeface="Arial" panose="020B0604020202020204" pitchFamily="34" charset="0"/>
                <a:ea typeface="+mn-ea"/>
                <a:cs typeface="+mn-cs"/>
              </a:rPr>
              <a:t>the</a:t>
            </a:r>
            <a:r>
              <a:rPr lang="de-DE" sz="1200" kern="1200" dirty="0">
                <a:solidFill>
                  <a:schemeClr val="tx1"/>
                </a:solidFill>
                <a:effectLst/>
                <a:latin typeface="Arial" panose="020B0604020202020204" pitchFamily="34" charset="0"/>
                <a:ea typeface="+mn-ea"/>
                <a:cs typeface="+mn-cs"/>
              </a:rPr>
              <a:t> ICT </a:t>
            </a:r>
            <a:r>
              <a:rPr lang="de-DE" sz="1200" kern="1200" dirty="0" err="1">
                <a:solidFill>
                  <a:schemeClr val="tx1"/>
                </a:solidFill>
                <a:effectLst/>
                <a:latin typeface="Arial" panose="020B0604020202020204" pitchFamily="34" charset="0"/>
                <a:ea typeface="+mn-ea"/>
                <a:cs typeface="+mn-cs"/>
              </a:rPr>
              <a:t>sector</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AfDB</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supports</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many</a:t>
            </a:r>
            <a:r>
              <a:rPr lang="de-DE" sz="1200" kern="1200" dirty="0">
                <a:solidFill>
                  <a:schemeClr val="tx1"/>
                </a:solidFill>
                <a:effectLst/>
                <a:latin typeface="Arial" panose="020B0604020202020204" pitchFamily="34" charset="0"/>
                <a:ea typeface="+mn-ea"/>
                <a:cs typeface="+mn-cs"/>
              </a:rPr>
              <a:t> African countries </a:t>
            </a:r>
            <a:r>
              <a:rPr lang="de-DE" sz="1200" kern="1200" dirty="0" err="1">
                <a:solidFill>
                  <a:schemeClr val="tx1"/>
                </a:solidFill>
                <a:effectLst/>
                <a:latin typeface="Arial" panose="020B0604020202020204" pitchFamily="34" charset="0"/>
                <a:ea typeface="+mn-ea"/>
                <a:cs typeface="+mn-cs"/>
              </a:rPr>
              <a:t>and</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regions</a:t>
            </a:r>
            <a:r>
              <a:rPr lang="de-DE" sz="1200" kern="1200" dirty="0">
                <a:solidFill>
                  <a:schemeClr val="tx1"/>
                </a:solidFill>
                <a:effectLst/>
                <a:latin typeface="Arial" panose="020B0604020202020204" pitchFamily="34" charset="0"/>
                <a:ea typeface="+mn-ea"/>
                <a:cs typeface="+mn-cs"/>
              </a:rPr>
              <a:t> in </a:t>
            </a:r>
            <a:r>
              <a:rPr lang="de-DE" sz="1200" kern="1200" dirty="0" err="1">
                <a:solidFill>
                  <a:schemeClr val="tx1"/>
                </a:solidFill>
                <a:effectLst/>
                <a:latin typeface="Arial" panose="020B0604020202020204" pitchFamily="34" charset="0"/>
                <a:ea typeface="+mn-ea"/>
                <a:cs typeface="+mn-cs"/>
              </a:rPr>
              <a:t>their</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efforts</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to</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formulate</a:t>
            </a:r>
            <a:r>
              <a:rPr lang="de-DE" sz="1200" kern="1200" dirty="0">
                <a:solidFill>
                  <a:schemeClr val="tx1"/>
                </a:solidFill>
                <a:effectLst/>
                <a:latin typeface="Arial" panose="020B0604020202020204" pitchFamily="34" charset="0"/>
                <a:ea typeface="+mn-ea"/>
                <a:cs typeface="+mn-cs"/>
              </a:rPr>
              <a:t> well-</a:t>
            </a:r>
            <a:r>
              <a:rPr lang="de-DE" sz="1200" kern="1200" dirty="0" err="1">
                <a:solidFill>
                  <a:schemeClr val="tx1"/>
                </a:solidFill>
                <a:effectLst/>
                <a:latin typeface="Arial" panose="020B0604020202020204" pitchFamily="34" charset="0"/>
                <a:ea typeface="+mn-ea"/>
                <a:cs typeface="+mn-cs"/>
              </a:rPr>
              <a:t>founded</a:t>
            </a:r>
            <a:r>
              <a:rPr lang="de-DE" sz="1200" kern="1200" dirty="0">
                <a:solidFill>
                  <a:schemeClr val="tx1"/>
                </a:solidFill>
                <a:effectLst/>
                <a:latin typeface="Arial" panose="020B0604020202020204" pitchFamily="34" charset="0"/>
                <a:ea typeface="+mn-ea"/>
                <a:cs typeface="+mn-cs"/>
              </a:rPr>
              <a:t> ICT </a:t>
            </a:r>
            <a:r>
              <a:rPr lang="de-DE" sz="1200" kern="1200" dirty="0" err="1">
                <a:solidFill>
                  <a:schemeClr val="tx1"/>
                </a:solidFill>
                <a:effectLst/>
                <a:latin typeface="Arial" panose="020B0604020202020204" pitchFamily="34" charset="0"/>
                <a:ea typeface="+mn-ea"/>
                <a:cs typeface="+mn-cs"/>
              </a:rPr>
              <a:t>strategies</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with</a:t>
            </a:r>
            <a:r>
              <a:rPr lang="de-DE" sz="1200" kern="1200" dirty="0">
                <a:solidFill>
                  <a:schemeClr val="tx1"/>
                </a:solidFill>
                <a:effectLst/>
                <a:latin typeface="Arial" panose="020B0604020202020204" pitchFamily="34" charset="0"/>
                <a:ea typeface="+mn-ea"/>
                <a:cs typeface="+mn-cs"/>
              </a:rPr>
              <a:t> a strong </a:t>
            </a:r>
            <a:r>
              <a:rPr lang="de-DE" sz="1200" kern="1200" dirty="0" err="1">
                <a:solidFill>
                  <a:schemeClr val="tx1"/>
                </a:solidFill>
                <a:effectLst/>
                <a:latin typeface="Arial" panose="020B0604020202020204" pitchFamily="34" charset="0"/>
                <a:ea typeface="+mn-ea"/>
                <a:cs typeface="+mn-cs"/>
              </a:rPr>
              <a:t>emphasis</a:t>
            </a:r>
            <a:r>
              <a:rPr lang="de-DE" sz="1200" kern="1200" dirty="0">
                <a:solidFill>
                  <a:schemeClr val="tx1"/>
                </a:solidFill>
                <a:effectLst/>
                <a:latin typeface="Arial" panose="020B0604020202020204" pitchFamily="34" charset="0"/>
                <a:ea typeface="+mn-ea"/>
                <a:cs typeface="+mn-cs"/>
              </a:rPr>
              <a:t> on </a:t>
            </a:r>
            <a:r>
              <a:rPr lang="de-DE" sz="1200" kern="1200" dirty="0" err="1">
                <a:solidFill>
                  <a:schemeClr val="tx1"/>
                </a:solidFill>
                <a:effectLst/>
                <a:latin typeface="Arial" panose="020B0604020202020204" pitchFamily="34" charset="0"/>
                <a:ea typeface="+mn-ea"/>
                <a:cs typeface="+mn-cs"/>
              </a:rPr>
              <a:t>ensuring</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conducive</a:t>
            </a:r>
            <a:r>
              <a:rPr lang="de-DE" sz="1200" kern="1200" dirty="0">
                <a:solidFill>
                  <a:schemeClr val="tx1"/>
                </a:solidFill>
                <a:effectLst/>
                <a:latin typeface="Arial" panose="020B0604020202020204" pitchFamily="34" charset="0"/>
                <a:ea typeface="+mn-ea"/>
                <a:cs typeface="+mn-cs"/>
              </a:rPr>
              <a:t> legal </a:t>
            </a:r>
            <a:r>
              <a:rPr lang="de-DE" sz="1200" kern="1200" dirty="0" err="1">
                <a:solidFill>
                  <a:schemeClr val="tx1"/>
                </a:solidFill>
                <a:effectLst/>
                <a:latin typeface="Arial" panose="020B0604020202020204" pitchFamily="34" charset="0"/>
                <a:ea typeface="+mn-ea"/>
                <a:cs typeface="+mn-cs"/>
              </a:rPr>
              <a:t>and</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regulatory</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frameworks</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and</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developing</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the</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required</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infrastructure</a:t>
            </a:r>
            <a:endParaRPr lang="de-DE" sz="1200" kern="1200" dirty="0">
              <a:solidFill>
                <a:schemeClr val="tx1"/>
              </a:solidFill>
              <a:effectLst/>
              <a:latin typeface="Arial" panose="020B0604020202020204" pitchFamily="34" charset="0"/>
              <a:ea typeface="+mn-ea"/>
              <a:cs typeface="+mn-cs"/>
            </a:endParaRPr>
          </a:p>
          <a:p>
            <a:pPr marL="0" indent="0">
              <a:buFont typeface="Arial" panose="020B0604020202020204" pitchFamily="34" charset="0"/>
              <a:buNone/>
            </a:pPr>
            <a:endParaRPr lang="de-DE" sz="1200" b="1" kern="1200" dirty="0">
              <a:solidFill>
                <a:schemeClr val="tx1"/>
              </a:solidFill>
              <a:effectLst/>
              <a:latin typeface="Arial" panose="020B0604020202020204" pitchFamily="34" charset="0"/>
              <a:ea typeface="+mn-ea"/>
              <a:cs typeface="+mn-cs"/>
            </a:endParaRPr>
          </a:p>
          <a:p>
            <a:pPr marL="0" indent="0">
              <a:buFont typeface="Arial" panose="020B0604020202020204" pitchFamily="34" charset="0"/>
              <a:buNone/>
            </a:pPr>
            <a:r>
              <a:rPr lang="de-DE" sz="1200" b="1" kern="1200" dirty="0">
                <a:solidFill>
                  <a:schemeClr val="tx1"/>
                </a:solidFill>
                <a:effectLst/>
                <a:latin typeface="Arial" panose="020B0604020202020204" pitchFamily="34" charset="0"/>
                <a:ea typeface="+mn-ea"/>
                <a:cs typeface="+mn-cs"/>
              </a:rPr>
              <a:t>World Bank  </a:t>
            </a:r>
            <a:r>
              <a:rPr lang="de-DE" sz="1200" b="1" kern="1200" dirty="0" err="1">
                <a:solidFill>
                  <a:schemeClr val="tx1"/>
                </a:solidFill>
                <a:effectLst/>
                <a:latin typeface="Arial" panose="020B0604020202020204" pitchFamily="34" charset="0"/>
                <a:ea typeface="+mn-ea"/>
                <a:cs typeface="+mn-cs"/>
              </a:rPr>
              <a:t>Moonshot</a:t>
            </a:r>
            <a:r>
              <a:rPr lang="de-DE" sz="1200" b="1" kern="1200" baseline="0" dirty="0">
                <a:solidFill>
                  <a:schemeClr val="tx1"/>
                </a:solidFill>
                <a:effectLst/>
                <a:latin typeface="Arial" panose="020B0604020202020204" pitchFamily="34" charset="0"/>
                <a:ea typeface="+mn-ea"/>
                <a:cs typeface="+mn-cs"/>
              </a:rPr>
              <a:t> initiative</a:t>
            </a:r>
          </a:p>
          <a:p>
            <a:pPr>
              <a:spcBef>
                <a:spcPts val="0"/>
              </a:spcBef>
              <a:spcAft>
                <a:spcPts val="0"/>
              </a:spcAft>
            </a:pPr>
            <a:r>
              <a:rPr lang="en-US" dirty="0">
                <a:latin typeface="Arial"/>
                <a:cs typeface="Arial"/>
              </a:rPr>
              <a:t>Five principles proposed by the world bank to harness the digital business potential in Africa</a:t>
            </a:r>
          </a:p>
          <a:p>
            <a:pPr marL="0" indent="0">
              <a:buNone/>
            </a:pPr>
            <a:r>
              <a:rPr lang="de-DE" sz="1200" b="1" i="0" dirty="0">
                <a:ea typeface="Verdana"/>
                <a:cs typeface="Verdana"/>
              </a:rPr>
              <a:t>1. </a:t>
            </a:r>
            <a:r>
              <a:rPr lang="de-DE" sz="1200" b="1" i="0" dirty="0" err="1">
                <a:ea typeface="Verdana"/>
                <a:cs typeface="Verdana"/>
              </a:rPr>
              <a:t>Comprehensive</a:t>
            </a:r>
            <a:r>
              <a:rPr lang="de-DE" sz="1200" b="1" i="0" dirty="0">
                <a:ea typeface="Verdana"/>
                <a:cs typeface="Verdana"/>
              </a:rPr>
              <a:t>: </a:t>
            </a:r>
            <a:r>
              <a:rPr lang="de-DE" sz="1200" i="0" dirty="0" err="1">
                <a:ea typeface="Verdana"/>
                <a:cs typeface="Verdana"/>
              </a:rPr>
              <a:t>taking</a:t>
            </a:r>
            <a:r>
              <a:rPr lang="de-DE" sz="1200" i="0" dirty="0">
                <a:ea typeface="Verdana"/>
                <a:cs typeface="Verdana"/>
              </a:rPr>
              <a:t> an </a:t>
            </a:r>
            <a:r>
              <a:rPr lang="de-DE" sz="1200" i="0" dirty="0" err="1">
                <a:ea typeface="Verdana"/>
                <a:cs typeface="Verdana"/>
              </a:rPr>
              <a:t>ecosystem</a:t>
            </a:r>
            <a:r>
              <a:rPr lang="de-DE" sz="1200" i="0" dirty="0">
                <a:ea typeface="Verdana"/>
                <a:cs typeface="Verdana"/>
              </a:rPr>
              <a:t> </a:t>
            </a:r>
            <a:r>
              <a:rPr lang="de-DE" sz="1200" i="0" dirty="0" err="1">
                <a:ea typeface="Verdana"/>
                <a:cs typeface="Verdana"/>
              </a:rPr>
              <a:t>approach</a:t>
            </a:r>
            <a:r>
              <a:rPr lang="de-DE" sz="1200" i="0" dirty="0">
                <a:ea typeface="Verdana"/>
                <a:cs typeface="Verdana"/>
              </a:rPr>
              <a:t> </a:t>
            </a:r>
            <a:r>
              <a:rPr lang="de-DE" sz="1200" i="0" dirty="0" err="1">
                <a:ea typeface="Verdana"/>
                <a:cs typeface="Verdana"/>
              </a:rPr>
              <a:t>that</a:t>
            </a:r>
            <a:r>
              <a:rPr lang="de-DE" sz="1200" i="0" dirty="0">
                <a:ea typeface="Verdana"/>
                <a:cs typeface="Verdana"/>
              </a:rPr>
              <a:t> </a:t>
            </a:r>
            <a:r>
              <a:rPr lang="de-DE" sz="1200" i="0" dirty="0" err="1">
                <a:ea typeface="Verdana"/>
                <a:cs typeface="Verdana"/>
              </a:rPr>
              <a:t>looks</a:t>
            </a:r>
            <a:r>
              <a:rPr lang="de-DE" sz="1200" i="0" dirty="0">
                <a:ea typeface="Verdana"/>
                <a:cs typeface="Verdana"/>
              </a:rPr>
              <a:t> at </a:t>
            </a:r>
            <a:r>
              <a:rPr lang="de-DE" sz="1200" i="0" dirty="0" err="1">
                <a:ea typeface="Verdana"/>
                <a:cs typeface="Verdana"/>
              </a:rPr>
              <a:t>supply</a:t>
            </a:r>
            <a:r>
              <a:rPr lang="de-DE" sz="1200" i="0" dirty="0">
                <a:ea typeface="Verdana"/>
                <a:cs typeface="Verdana"/>
              </a:rPr>
              <a:t> </a:t>
            </a:r>
            <a:r>
              <a:rPr lang="de-DE" sz="1200" i="0" dirty="0" err="1">
                <a:ea typeface="Verdana"/>
                <a:cs typeface="Verdana"/>
              </a:rPr>
              <a:t>and</a:t>
            </a:r>
            <a:r>
              <a:rPr lang="de-DE" sz="1200" i="0" dirty="0">
                <a:ea typeface="Verdana"/>
                <a:cs typeface="Verdana"/>
              </a:rPr>
              <a:t> </a:t>
            </a:r>
            <a:r>
              <a:rPr lang="de-DE" sz="1200" i="0" dirty="0" err="1">
                <a:ea typeface="Verdana"/>
                <a:cs typeface="Verdana"/>
              </a:rPr>
              <a:t>demand</a:t>
            </a:r>
            <a:r>
              <a:rPr lang="de-DE" sz="1200" i="0" dirty="0">
                <a:ea typeface="Verdana"/>
                <a:cs typeface="Verdana"/>
              </a:rPr>
              <a:t> </a:t>
            </a:r>
            <a:r>
              <a:rPr lang="de-DE" sz="1200" i="0" dirty="0" err="1">
                <a:ea typeface="Verdana"/>
                <a:cs typeface="Verdana"/>
              </a:rPr>
              <a:t>and</a:t>
            </a:r>
            <a:r>
              <a:rPr lang="de-DE" sz="1200" i="0" dirty="0">
                <a:ea typeface="Verdana"/>
                <a:cs typeface="Verdana"/>
              </a:rPr>
              <a:t> </a:t>
            </a:r>
            <a:r>
              <a:rPr lang="de-DE" sz="1200" i="0" dirty="0" err="1">
                <a:ea typeface="Verdana"/>
                <a:cs typeface="Verdana"/>
              </a:rPr>
              <a:t>defies</a:t>
            </a:r>
            <a:r>
              <a:rPr lang="de-DE" sz="1200" i="0" dirty="0">
                <a:ea typeface="Verdana"/>
                <a:cs typeface="Verdana"/>
              </a:rPr>
              <a:t> a </a:t>
            </a:r>
            <a:r>
              <a:rPr lang="de-DE" sz="1200" i="0" dirty="0" err="1">
                <a:ea typeface="Verdana"/>
                <a:cs typeface="Verdana"/>
              </a:rPr>
              <a:t>narrow</a:t>
            </a:r>
            <a:r>
              <a:rPr lang="de-DE" sz="1200" i="0" dirty="0">
                <a:ea typeface="Verdana"/>
                <a:cs typeface="Verdana"/>
              </a:rPr>
              <a:t> </a:t>
            </a:r>
            <a:r>
              <a:rPr lang="de-DE" sz="1200" i="0" dirty="0" err="1">
                <a:ea typeface="Verdana"/>
                <a:cs typeface="Verdana"/>
              </a:rPr>
              <a:t>silo</a:t>
            </a:r>
            <a:r>
              <a:rPr lang="de-DE" sz="1200" i="0" dirty="0">
                <a:ea typeface="Verdana"/>
                <a:cs typeface="Verdana"/>
              </a:rPr>
              <a:t> </a:t>
            </a:r>
            <a:r>
              <a:rPr lang="de-DE" sz="1200" i="0" dirty="0" err="1">
                <a:ea typeface="Verdana"/>
                <a:cs typeface="Verdana"/>
              </a:rPr>
              <a:t>approach</a:t>
            </a:r>
            <a:r>
              <a:rPr lang="de-DE" sz="1200" i="0" dirty="0">
                <a:ea typeface="Verdana"/>
                <a:cs typeface="Verdana"/>
              </a:rPr>
              <a:t> in </a:t>
            </a:r>
            <a:r>
              <a:rPr lang="de-DE" sz="1200" i="0" dirty="0" err="1">
                <a:ea typeface="Verdana"/>
                <a:cs typeface="Verdana"/>
              </a:rPr>
              <a:t>defining</a:t>
            </a:r>
            <a:r>
              <a:rPr lang="de-DE" sz="1200" i="0" dirty="0">
                <a:ea typeface="Verdana"/>
                <a:cs typeface="Verdana"/>
              </a:rPr>
              <a:t> </a:t>
            </a:r>
            <a:r>
              <a:rPr lang="de-DE" sz="1200" i="0" dirty="0" err="1">
                <a:ea typeface="Verdana"/>
                <a:cs typeface="Verdana"/>
              </a:rPr>
              <a:t>the</a:t>
            </a:r>
            <a:r>
              <a:rPr lang="de-DE" sz="1200" i="0" dirty="0">
                <a:ea typeface="Verdana"/>
                <a:cs typeface="Verdana"/>
              </a:rPr>
              <a:t> </a:t>
            </a:r>
            <a:r>
              <a:rPr lang="de-DE" sz="1200" i="0" dirty="0" err="1">
                <a:ea typeface="Verdana"/>
                <a:cs typeface="Verdana"/>
              </a:rPr>
              <a:t>required</a:t>
            </a:r>
            <a:r>
              <a:rPr lang="de-DE" sz="1200" i="0" dirty="0">
                <a:ea typeface="Verdana"/>
                <a:cs typeface="Verdana"/>
              </a:rPr>
              <a:t> </a:t>
            </a:r>
            <a:r>
              <a:rPr lang="de-DE" sz="1200" i="0" dirty="0" err="1">
                <a:ea typeface="Verdana"/>
                <a:cs typeface="Verdana"/>
              </a:rPr>
              <a:t>elements</a:t>
            </a:r>
            <a:r>
              <a:rPr lang="de-DE" sz="1200" i="0" dirty="0">
                <a:ea typeface="Verdana"/>
                <a:cs typeface="Verdana"/>
              </a:rPr>
              <a:t> </a:t>
            </a:r>
            <a:r>
              <a:rPr lang="de-DE" sz="1200" i="0" dirty="0" err="1">
                <a:ea typeface="Verdana"/>
                <a:cs typeface="Verdana"/>
              </a:rPr>
              <a:t>and</a:t>
            </a:r>
            <a:r>
              <a:rPr lang="de-DE" sz="1200" i="0" dirty="0">
                <a:ea typeface="Verdana"/>
                <a:cs typeface="Verdana"/>
              </a:rPr>
              <a:t> </a:t>
            </a:r>
            <a:r>
              <a:rPr lang="de-DE" sz="1200" i="0" dirty="0" err="1">
                <a:ea typeface="Verdana"/>
                <a:cs typeface="Verdana"/>
              </a:rPr>
              <a:t>foundations</a:t>
            </a:r>
            <a:r>
              <a:rPr lang="de-DE" sz="1200" i="0" dirty="0">
                <a:ea typeface="Verdana"/>
                <a:cs typeface="Verdana"/>
              </a:rPr>
              <a:t> </a:t>
            </a:r>
            <a:r>
              <a:rPr lang="de-DE" sz="1200" i="0" dirty="0" err="1">
                <a:ea typeface="Verdana"/>
                <a:cs typeface="Verdana"/>
              </a:rPr>
              <a:t>for</a:t>
            </a:r>
            <a:r>
              <a:rPr lang="de-DE" sz="1200" i="0" dirty="0">
                <a:ea typeface="Verdana"/>
                <a:cs typeface="Verdana"/>
              </a:rPr>
              <a:t> </a:t>
            </a:r>
            <a:r>
              <a:rPr lang="de-DE" sz="1200" i="0" dirty="0" err="1">
                <a:ea typeface="Verdana"/>
                <a:cs typeface="Verdana"/>
              </a:rPr>
              <a:t>the</a:t>
            </a:r>
            <a:r>
              <a:rPr lang="de-DE" sz="1200" i="0" dirty="0">
                <a:ea typeface="Verdana"/>
                <a:cs typeface="Verdana"/>
              </a:rPr>
              <a:t> digital </a:t>
            </a:r>
            <a:r>
              <a:rPr lang="de-DE" sz="1200" i="0" dirty="0" err="1">
                <a:ea typeface="Verdana"/>
                <a:cs typeface="Verdana"/>
              </a:rPr>
              <a:t>economy</a:t>
            </a:r>
            <a:r>
              <a:rPr lang="de-DE" sz="1200" i="0" dirty="0">
                <a:ea typeface="Verdana"/>
                <a:cs typeface="Verdana"/>
              </a:rPr>
              <a:t>.</a:t>
            </a:r>
          </a:p>
          <a:p>
            <a:pPr marL="0" indent="0">
              <a:buNone/>
            </a:pPr>
            <a:r>
              <a:rPr lang="de-DE" sz="1200" b="1" i="0" dirty="0">
                <a:ea typeface="Verdana"/>
                <a:cs typeface="Verdana"/>
              </a:rPr>
              <a:t>2. Transformative:</a:t>
            </a:r>
            <a:r>
              <a:rPr lang="de-DE" sz="1200" i="0" dirty="0">
                <a:ea typeface="Verdana"/>
                <a:cs typeface="Verdana"/>
              </a:rPr>
              <a:t> </a:t>
            </a:r>
            <a:r>
              <a:rPr lang="de-DE" sz="1200" i="0" dirty="0" err="1">
                <a:ea typeface="Verdana"/>
                <a:cs typeface="Verdana"/>
              </a:rPr>
              <a:t>aiming</a:t>
            </a:r>
            <a:r>
              <a:rPr lang="de-DE" sz="1200" i="0" dirty="0">
                <a:ea typeface="Verdana"/>
                <a:cs typeface="Verdana"/>
              </a:rPr>
              <a:t> at a </a:t>
            </a:r>
            <a:r>
              <a:rPr lang="de-DE" sz="1200" i="0" dirty="0" err="1">
                <a:ea typeface="Verdana"/>
                <a:cs typeface="Verdana"/>
              </a:rPr>
              <a:t>very</a:t>
            </a:r>
            <a:r>
              <a:rPr lang="de-DE" sz="1200" i="0" dirty="0">
                <a:ea typeface="Verdana"/>
                <a:cs typeface="Verdana"/>
              </a:rPr>
              <a:t> different </a:t>
            </a:r>
            <a:r>
              <a:rPr lang="de-DE" sz="1200" i="0" dirty="0" err="1">
                <a:ea typeface="Verdana"/>
                <a:cs typeface="Verdana"/>
              </a:rPr>
              <a:t>scale</a:t>
            </a:r>
            <a:r>
              <a:rPr lang="de-DE" sz="1200" i="0" dirty="0">
                <a:ea typeface="Verdana"/>
                <a:cs typeface="Verdana"/>
              </a:rPr>
              <a:t> </a:t>
            </a:r>
            <a:r>
              <a:rPr lang="de-DE" sz="1200" i="0" dirty="0" err="1">
                <a:ea typeface="Verdana"/>
                <a:cs typeface="Verdana"/>
              </a:rPr>
              <a:t>of</a:t>
            </a:r>
            <a:r>
              <a:rPr lang="de-DE" sz="1200" i="0" dirty="0">
                <a:ea typeface="Verdana"/>
                <a:cs typeface="Verdana"/>
              </a:rPr>
              <a:t> </a:t>
            </a:r>
            <a:r>
              <a:rPr lang="de-DE" sz="1200" i="0" dirty="0" err="1">
                <a:ea typeface="Verdana"/>
                <a:cs typeface="Verdana"/>
              </a:rPr>
              <a:t>ambition</a:t>
            </a:r>
            <a:r>
              <a:rPr lang="de-DE" sz="1200" i="0" dirty="0">
                <a:ea typeface="Verdana"/>
                <a:cs typeface="Verdana"/>
              </a:rPr>
              <a:t>, </a:t>
            </a:r>
            <a:r>
              <a:rPr lang="de-DE" sz="1200" i="0" dirty="0" err="1">
                <a:ea typeface="Verdana"/>
                <a:cs typeface="Verdana"/>
              </a:rPr>
              <a:t>beyond</a:t>
            </a:r>
            <a:r>
              <a:rPr lang="de-DE" sz="1200" i="0" dirty="0">
                <a:ea typeface="Verdana"/>
                <a:cs typeface="Verdana"/>
              </a:rPr>
              <a:t> </a:t>
            </a:r>
            <a:r>
              <a:rPr lang="de-DE" sz="1200" i="0" dirty="0" err="1">
                <a:ea typeface="Verdana"/>
                <a:cs typeface="Verdana"/>
              </a:rPr>
              <a:t>incremental</a:t>
            </a:r>
            <a:r>
              <a:rPr lang="de-DE" sz="1200" i="0" dirty="0">
                <a:ea typeface="Verdana"/>
                <a:cs typeface="Verdana"/>
              </a:rPr>
              <a:t> “</a:t>
            </a:r>
            <a:r>
              <a:rPr lang="de-DE" sz="1200" i="0" dirty="0" err="1">
                <a:ea typeface="Verdana"/>
                <a:cs typeface="Verdana"/>
              </a:rPr>
              <a:t>islands”of</a:t>
            </a:r>
            <a:r>
              <a:rPr lang="de-DE" sz="1200" i="0" dirty="0">
                <a:ea typeface="Verdana"/>
                <a:cs typeface="Verdana"/>
              </a:rPr>
              <a:t> </a:t>
            </a:r>
            <a:r>
              <a:rPr lang="de-DE" sz="1200" i="0" dirty="0" err="1">
                <a:ea typeface="Verdana"/>
                <a:cs typeface="Verdana"/>
              </a:rPr>
              <a:t>success</a:t>
            </a:r>
            <a:r>
              <a:rPr lang="de-DE" sz="1200" i="0" dirty="0">
                <a:ea typeface="Verdana"/>
                <a:cs typeface="Verdana"/>
              </a:rPr>
              <a:t>.</a:t>
            </a:r>
            <a:endParaRPr lang="de-DE" sz="1200" dirty="0">
              <a:ea typeface="Verdana"/>
              <a:cs typeface="Verdana"/>
            </a:endParaRPr>
          </a:p>
          <a:p>
            <a:pPr marL="0" indent="0">
              <a:buNone/>
            </a:pPr>
            <a:r>
              <a:rPr lang="de-DE" sz="1200" b="1" i="0" dirty="0">
                <a:ea typeface="Verdana"/>
                <a:cs typeface="Verdana"/>
              </a:rPr>
              <a:t>3. Inclusive:</a:t>
            </a:r>
            <a:r>
              <a:rPr lang="de-DE" sz="1200" i="0" dirty="0">
                <a:ea typeface="Verdana"/>
                <a:cs typeface="Verdana"/>
              </a:rPr>
              <a:t> </a:t>
            </a:r>
            <a:r>
              <a:rPr lang="de-DE" sz="1200" i="0" dirty="0" err="1">
                <a:ea typeface="Verdana"/>
                <a:cs typeface="Verdana"/>
              </a:rPr>
              <a:t>ensuring</a:t>
            </a:r>
            <a:r>
              <a:rPr lang="de-DE" sz="1200" i="0" dirty="0">
                <a:ea typeface="Verdana"/>
                <a:cs typeface="Verdana"/>
              </a:rPr>
              <a:t> </a:t>
            </a:r>
            <a:r>
              <a:rPr lang="de-DE" sz="1200" i="0" dirty="0" err="1">
                <a:ea typeface="Verdana"/>
                <a:cs typeface="Verdana"/>
              </a:rPr>
              <a:t>that</a:t>
            </a:r>
            <a:r>
              <a:rPr lang="de-DE" sz="1200" i="0" dirty="0">
                <a:ea typeface="Verdana"/>
                <a:cs typeface="Verdana"/>
              </a:rPr>
              <a:t> </a:t>
            </a:r>
            <a:r>
              <a:rPr lang="de-DE" sz="1200" i="0" dirty="0" err="1">
                <a:ea typeface="Verdana"/>
                <a:cs typeface="Verdana"/>
              </a:rPr>
              <a:t>the</a:t>
            </a:r>
            <a:r>
              <a:rPr lang="de-DE" sz="1200" i="0" dirty="0">
                <a:ea typeface="Verdana"/>
                <a:cs typeface="Verdana"/>
              </a:rPr>
              <a:t> digital </a:t>
            </a:r>
            <a:r>
              <a:rPr lang="de-DE" sz="1200" i="0" dirty="0" err="1">
                <a:ea typeface="Verdana"/>
                <a:cs typeface="Verdana"/>
              </a:rPr>
              <a:t>economy</a:t>
            </a:r>
            <a:r>
              <a:rPr lang="de-DE" sz="1200" i="0" dirty="0">
                <a:ea typeface="Verdana"/>
                <a:cs typeface="Verdana"/>
              </a:rPr>
              <a:t> </a:t>
            </a:r>
            <a:r>
              <a:rPr lang="de-DE" sz="1200" i="0" dirty="0" err="1">
                <a:ea typeface="Verdana"/>
                <a:cs typeface="Verdana"/>
              </a:rPr>
              <a:t>creates</a:t>
            </a:r>
            <a:r>
              <a:rPr lang="de-DE" sz="1200" i="0" dirty="0">
                <a:ea typeface="Verdana"/>
                <a:cs typeface="Verdana"/>
              </a:rPr>
              <a:t> </a:t>
            </a:r>
            <a:r>
              <a:rPr lang="de-DE" sz="1200" i="0" dirty="0" err="1">
                <a:ea typeface="Verdana"/>
                <a:cs typeface="Verdana"/>
              </a:rPr>
              <a:t>equal</a:t>
            </a:r>
            <a:r>
              <a:rPr lang="de-DE" sz="1200" i="0" dirty="0">
                <a:ea typeface="Verdana"/>
                <a:cs typeface="Verdana"/>
              </a:rPr>
              <a:t> </a:t>
            </a:r>
            <a:r>
              <a:rPr lang="de-DE" sz="1200" i="0" dirty="0" err="1">
                <a:ea typeface="Verdana"/>
                <a:cs typeface="Verdana"/>
              </a:rPr>
              <a:t>access</a:t>
            </a:r>
            <a:r>
              <a:rPr lang="de-DE" sz="1200" i="0" dirty="0">
                <a:ea typeface="Verdana"/>
                <a:cs typeface="Verdana"/>
              </a:rPr>
              <a:t> </a:t>
            </a:r>
            <a:r>
              <a:rPr lang="de-DE" sz="1200" i="0" dirty="0" err="1">
                <a:ea typeface="Verdana"/>
                <a:cs typeface="Verdana"/>
              </a:rPr>
              <a:t>to</a:t>
            </a:r>
            <a:r>
              <a:rPr lang="de-DE" sz="1200" i="0" dirty="0">
                <a:ea typeface="Verdana"/>
                <a:cs typeface="Verdana"/>
              </a:rPr>
              <a:t> </a:t>
            </a:r>
            <a:r>
              <a:rPr lang="de-DE" sz="1200" i="0" dirty="0" err="1">
                <a:ea typeface="Verdana"/>
                <a:cs typeface="Verdana"/>
              </a:rPr>
              <a:t>opportunities</a:t>
            </a:r>
            <a:r>
              <a:rPr lang="de-DE" sz="1200" i="0" dirty="0">
                <a:ea typeface="Verdana"/>
                <a:cs typeface="Verdana"/>
              </a:rPr>
              <a:t> </a:t>
            </a:r>
            <a:r>
              <a:rPr lang="de-DE" sz="1200" i="0" dirty="0" err="1">
                <a:ea typeface="Verdana"/>
                <a:cs typeface="Verdana"/>
              </a:rPr>
              <a:t>and</a:t>
            </a:r>
            <a:r>
              <a:rPr lang="de-DE" sz="1200" i="0" dirty="0">
                <a:ea typeface="Verdana"/>
                <a:cs typeface="Verdana"/>
              </a:rPr>
              <a:t> </a:t>
            </a:r>
            <a:r>
              <a:rPr lang="de-DE" sz="1200" i="0" dirty="0" err="1">
                <a:ea typeface="Verdana"/>
                <a:cs typeface="Verdana"/>
              </a:rPr>
              <a:t>dealing</a:t>
            </a:r>
            <a:r>
              <a:rPr lang="de-DE" sz="1200" i="0" dirty="0">
                <a:ea typeface="Verdana"/>
                <a:cs typeface="Verdana"/>
              </a:rPr>
              <a:t> </a:t>
            </a:r>
            <a:r>
              <a:rPr lang="de-DE" sz="1200" i="0" dirty="0" err="1">
                <a:ea typeface="Verdana"/>
                <a:cs typeface="Verdana"/>
              </a:rPr>
              <a:t>with</a:t>
            </a:r>
            <a:r>
              <a:rPr lang="de-DE" sz="1200" i="0" dirty="0">
                <a:ea typeface="Verdana"/>
                <a:cs typeface="Verdana"/>
              </a:rPr>
              <a:t> </a:t>
            </a:r>
            <a:r>
              <a:rPr lang="de-DE" sz="1200" i="0" dirty="0" err="1">
                <a:ea typeface="Verdana"/>
                <a:cs typeface="Verdana"/>
              </a:rPr>
              <a:t>the</a:t>
            </a:r>
            <a:r>
              <a:rPr lang="de-DE" sz="1200" i="0" dirty="0">
                <a:ea typeface="Verdana"/>
                <a:cs typeface="Verdana"/>
              </a:rPr>
              <a:t> </a:t>
            </a:r>
            <a:r>
              <a:rPr lang="de-DE" sz="1200" i="0" dirty="0" err="1">
                <a:ea typeface="Verdana"/>
                <a:cs typeface="Verdana"/>
              </a:rPr>
              <a:t>risks</a:t>
            </a:r>
            <a:r>
              <a:rPr lang="de-DE" sz="1200" i="0" dirty="0">
                <a:ea typeface="Verdana"/>
                <a:cs typeface="Verdana"/>
              </a:rPr>
              <a:t> </a:t>
            </a:r>
            <a:r>
              <a:rPr lang="de-DE" sz="1200" i="0" dirty="0" err="1">
                <a:ea typeface="Verdana"/>
                <a:cs typeface="Verdana"/>
              </a:rPr>
              <a:t>of</a:t>
            </a:r>
            <a:r>
              <a:rPr lang="de-DE" sz="1200" i="0" dirty="0">
                <a:ea typeface="Verdana"/>
                <a:cs typeface="Verdana"/>
              </a:rPr>
              <a:t> </a:t>
            </a:r>
            <a:r>
              <a:rPr lang="de-DE" sz="1200" i="0" dirty="0" err="1">
                <a:ea typeface="Verdana"/>
                <a:cs typeface="Verdana"/>
              </a:rPr>
              <a:t>exclusion</a:t>
            </a:r>
            <a:r>
              <a:rPr lang="de-DE" sz="1200" i="0" dirty="0">
                <a:ea typeface="Verdana"/>
                <a:cs typeface="Verdana"/>
              </a:rPr>
              <a:t>.</a:t>
            </a:r>
            <a:endParaRPr lang="de-DE" sz="1200" dirty="0">
              <a:ea typeface="Verdana"/>
              <a:cs typeface="Verdana"/>
            </a:endParaRPr>
          </a:p>
          <a:p>
            <a:pPr marL="0" indent="0">
              <a:buNone/>
            </a:pPr>
            <a:r>
              <a:rPr lang="de-DE" sz="1200" b="1" i="0" dirty="0">
                <a:ea typeface="Verdana"/>
                <a:cs typeface="Verdana"/>
              </a:rPr>
              <a:t>4. </a:t>
            </a:r>
            <a:r>
              <a:rPr lang="de-DE" sz="1200" b="1" i="0" dirty="0" err="1">
                <a:ea typeface="Verdana"/>
                <a:cs typeface="Verdana"/>
              </a:rPr>
              <a:t>Homegrown</a:t>
            </a:r>
            <a:r>
              <a:rPr lang="de-DE" sz="1200" b="1" i="0" dirty="0">
                <a:ea typeface="Verdana"/>
                <a:cs typeface="Verdana"/>
              </a:rPr>
              <a:t>:</a:t>
            </a:r>
            <a:r>
              <a:rPr lang="de-DE" sz="1200" i="0" dirty="0">
                <a:ea typeface="Verdana"/>
                <a:cs typeface="Verdana"/>
              </a:rPr>
              <a:t> </a:t>
            </a:r>
            <a:r>
              <a:rPr lang="de-DE" sz="1200" i="0" dirty="0" err="1">
                <a:ea typeface="Verdana"/>
                <a:cs typeface="Verdana"/>
              </a:rPr>
              <a:t>basing</a:t>
            </a:r>
            <a:r>
              <a:rPr lang="de-DE" sz="1200" i="0" dirty="0">
                <a:ea typeface="Verdana"/>
                <a:cs typeface="Verdana"/>
              </a:rPr>
              <a:t> </a:t>
            </a:r>
            <a:r>
              <a:rPr lang="de-DE" sz="1200" i="0" dirty="0" err="1">
                <a:ea typeface="Verdana"/>
                <a:cs typeface="Verdana"/>
              </a:rPr>
              <a:t>expansion</a:t>
            </a:r>
            <a:r>
              <a:rPr lang="de-DE" sz="1200" i="0" dirty="0">
                <a:ea typeface="Verdana"/>
                <a:cs typeface="Verdana"/>
              </a:rPr>
              <a:t> </a:t>
            </a:r>
            <a:r>
              <a:rPr lang="de-DE" sz="1200" i="0" dirty="0" err="1">
                <a:ea typeface="Verdana"/>
                <a:cs typeface="Verdana"/>
              </a:rPr>
              <a:t>of</a:t>
            </a:r>
            <a:r>
              <a:rPr lang="de-DE" sz="1200" i="0" dirty="0">
                <a:ea typeface="Verdana"/>
                <a:cs typeface="Verdana"/>
              </a:rPr>
              <a:t> </a:t>
            </a:r>
            <a:r>
              <a:rPr lang="de-DE" sz="1200" i="0" dirty="0" err="1">
                <a:ea typeface="Verdana"/>
                <a:cs typeface="Verdana"/>
              </a:rPr>
              <a:t>the</a:t>
            </a:r>
            <a:r>
              <a:rPr lang="de-DE" sz="1200" i="0" dirty="0">
                <a:ea typeface="Verdana"/>
                <a:cs typeface="Verdana"/>
              </a:rPr>
              <a:t> digital </a:t>
            </a:r>
            <a:r>
              <a:rPr lang="de-DE" sz="1200" i="0" dirty="0" err="1">
                <a:ea typeface="Verdana"/>
                <a:cs typeface="Verdana"/>
              </a:rPr>
              <a:t>economy</a:t>
            </a:r>
            <a:r>
              <a:rPr lang="de-DE" sz="1200" i="0" dirty="0">
                <a:ea typeface="Verdana"/>
                <a:cs typeface="Verdana"/>
              </a:rPr>
              <a:t> on </a:t>
            </a:r>
            <a:r>
              <a:rPr lang="de-DE" sz="1200" i="0" dirty="0" err="1">
                <a:ea typeface="Verdana"/>
                <a:cs typeface="Verdana"/>
              </a:rPr>
              <a:t>Africa’s</a:t>
            </a:r>
            <a:r>
              <a:rPr lang="de-DE" sz="1200" i="0" dirty="0">
                <a:ea typeface="Verdana"/>
                <a:cs typeface="Verdana"/>
              </a:rPr>
              <a:t> </a:t>
            </a:r>
            <a:r>
              <a:rPr lang="de-DE" sz="1200" i="0" dirty="0" err="1">
                <a:ea typeface="Verdana"/>
                <a:cs typeface="Verdana"/>
              </a:rPr>
              <a:t>realities</a:t>
            </a:r>
            <a:r>
              <a:rPr lang="de-DE" sz="1200" i="0" dirty="0">
                <a:ea typeface="Verdana"/>
                <a:cs typeface="Verdana"/>
              </a:rPr>
              <a:t> </a:t>
            </a:r>
            <a:r>
              <a:rPr lang="de-DE" sz="1200" i="0" dirty="0" err="1">
                <a:ea typeface="Verdana"/>
                <a:cs typeface="Verdana"/>
              </a:rPr>
              <a:t>and</a:t>
            </a:r>
            <a:r>
              <a:rPr lang="de-DE" sz="1200" i="0" dirty="0">
                <a:ea typeface="Verdana"/>
                <a:cs typeface="Verdana"/>
              </a:rPr>
              <a:t> </a:t>
            </a:r>
            <a:r>
              <a:rPr lang="de-DE" sz="1200" i="0" dirty="0" err="1">
                <a:ea typeface="Verdana"/>
                <a:cs typeface="Verdana"/>
              </a:rPr>
              <a:t>unleashing</a:t>
            </a:r>
            <a:r>
              <a:rPr lang="de-DE" sz="1200" i="0" dirty="0">
                <a:ea typeface="Verdana"/>
                <a:cs typeface="Verdana"/>
              </a:rPr>
              <a:t> </a:t>
            </a:r>
            <a:r>
              <a:rPr lang="de-DE" sz="1200" i="0" dirty="0" err="1">
                <a:ea typeface="Verdana"/>
                <a:cs typeface="Verdana"/>
              </a:rPr>
              <a:t>the</a:t>
            </a:r>
            <a:r>
              <a:rPr lang="de-DE" sz="1200" i="0" dirty="0">
                <a:ea typeface="Verdana"/>
                <a:cs typeface="Verdana"/>
              </a:rPr>
              <a:t> African </a:t>
            </a:r>
            <a:r>
              <a:rPr lang="de-DE" sz="1200" i="0" dirty="0" err="1">
                <a:ea typeface="Verdana"/>
                <a:cs typeface="Verdana"/>
              </a:rPr>
              <a:t>spirit</a:t>
            </a:r>
            <a:r>
              <a:rPr lang="de-DE" sz="1200" i="0" dirty="0">
                <a:ea typeface="Verdana"/>
                <a:cs typeface="Verdana"/>
              </a:rPr>
              <a:t> </a:t>
            </a:r>
            <a:r>
              <a:rPr lang="de-DE" sz="1200" i="0" dirty="0" err="1">
                <a:ea typeface="Verdana"/>
                <a:cs typeface="Verdana"/>
              </a:rPr>
              <a:t>of</a:t>
            </a:r>
            <a:r>
              <a:rPr lang="de-DE" sz="1200" i="0" dirty="0">
                <a:ea typeface="Verdana"/>
                <a:cs typeface="Verdana"/>
              </a:rPr>
              <a:t> </a:t>
            </a:r>
            <a:r>
              <a:rPr lang="de-DE" sz="1200" i="0" dirty="0" err="1">
                <a:ea typeface="Verdana"/>
                <a:cs typeface="Verdana"/>
              </a:rPr>
              <a:t>enterprise</a:t>
            </a:r>
            <a:r>
              <a:rPr lang="de-DE" sz="1200" i="0" dirty="0">
                <a:ea typeface="Verdana"/>
                <a:cs typeface="Verdana"/>
              </a:rPr>
              <a:t> </a:t>
            </a:r>
            <a:r>
              <a:rPr lang="de-DE" sz="1200" i="0" dirty="0" err="1">
                <a:ea typeface="Verdana"/>
                <a:cs typeface="Verdana"/>
              </a:rPr>
              <a:t>to</a:t>
            </a:r>
            <a:r>
              <a:rPr lang="de-DE" sz="1200" i="0" dirty="0">
                <a:ea typeface="Verdana"/>
                <a:cs typeface="Verdana"/>
              </a:rPr>
              <a:t> </a:t>
            </a:r>
            <a:r>
              <a:rPr lang="de-DE" sz="1200" i="0" dirty="0" err="1">
                <a:ea typeface="Verdana"/>
                <a:cs typeface="Verdana"/>
              </a:rPr>
              <a:t>produce</a:t>
            </a:r>
            <a:r>
              <a:rPr lang="de-DE" sz="1200" i="0" dirty="0">
                <a:ea typeface="Verdana"/>
                <a:cs typeface="Verdana"/>
              </a:rPr>
              <a:t> </a:t>
            </a:r>
            <a:r>
              <a:rPr lang="de-DE" sz="1200" i="0" dirty="0" err="1">
                <a:ea typeface="Verdana"/>
                <a:cs typeface="Verdana"/>
              </a:rPr>
              <a:t>more</a:t>
            </a:r>
            <a:r>
              <a:rPr lang="de-DE" sz="1200" i="0" dirty="0">
                <a:ea typeface="Verdana"/>
                <a:cs typeface="Verdana"/>
              </a:rPr>
              <a:t> </a:t>
            </a:r>
            <a:r>
              <a:rPr lang="de-DE" sz="1200" i="0" dirty="0" err="1">
                <a:ea typeface="Verdana"/>
                <a:cs typeface="Verdana"/>
              </a:rPr>
              <a:t>homegrown</a:t>
            </a:r>
            <a:r>
              <a:rPr lang="de-DE" sz="1200" i="0" dirty="0">
                <a:ea typeface="Verdana"/>
                <a:cs typeface="Verdana"/>
              </a:rPr>
              <a:t> digital </a:t>
            </a:r>
            <a:r>
              <a:rPr lang="de-DE" sz="1200" i="0" dirty="0" err="1">
                <a:ea typeface="Verdana"/>
                <a:cs typeface="Verdana"/>
              </a:rPr>
              <a:t>content</a:t>
            </a:r>
            <a:r>
              <a:rPr lang="de-DE" sz="1200" i="0" dirty="0">
                <a:ea typeface="Verdana"/>
                <a:cs typeface="Verdana"/>
              </a:rPr>
              <a:t> </a:t>
            </a:r>
            <a:r>
              <a:rPr lang="de-DE" sz="1200" i="0" dirty="0" err="1">
                <a:ea typeface="Verdana"/>
                <a:cs typeface="Verdana"/>
              </a:rPr>
              <a:t>and</a:t>
            </a:r>
            <a:r>
              <a:rPr lang="de-DE" sz="1200" i="0" dirty="0">
                <a:ea typeface="Verdana"/>
                <a:cs typeface="Verdana"/>
              </a:rPr>
              <a:t> </a:t>
            </a:r>
            <a:r>
              <a:rPr lang="de-DE" sz="1200" i="0" dirty="0" err="1">
                <a:ea typeface="Verdana"/>
                <a:cs typeface="Verdana"/>
              </a:rPr>
              <a:t>solutions</a:t>
            </a:r>
            <a:r>
              <a:rPr lang="de-DE" sz="1200" i="0" dirty="0">
                <a:ea typeface="Verdana"/>
                <a:cs typeface="Verdana"/>
              </a:rPr>
              <a:t>, </a:t>
            </a:r>
            <a:r>
              <a:rPr lang="de-DE" sz="1200" i="0" dirty="0" err="1">
                <a:ea typeface="Verdana"/>
                <a:cs typeface="Verdana"/>
              </a:rPr>
              <a:t>while</a:t>
            </a:r>
            <a:r>
              <a:rPr lang="de-DE" sz="1200" i="0" dirty="0">
                <a:ea typeface="Verdana"/>
                <a:cs typeface="Verdana"/>
              </a:rPr>
              <a:t> </a:t>
            </a:r>
            <a:r>
              <a:rPr lang="de-DE" sz="1200" i="0" dirty="0" err="1">
                <a:ea typeface="Verdana"/>
                <a:cs typeface="Verdana"/>
              </a:rPr>
              <a:t>embracing</a:t>
            </a:r>
            <a:r>
              <a:rPr lang="de-DE" sz="1200" i="0" dirty="0">
                <a:ea typeface="Verdana"/>
                <a:cs typeface="Verdana"/>
              </a:rPr>
              <a:t> </a:t>
            </a:r>
            <a:r>
              <a:rPr lang="de-DE" sz="1200" i="0" dirty="0" err="1">
                <a:ea typeface="Verdana"/>
                <a:cs typeface="Verdana"/>
              </a:rPr>
              <a:t>what</a:t>
            </a:r>
            <a:r>
              <a:rPr lang="de-DE" sz="1200" i="0" dirty="0">
                <a:ea typeface="Verdana"/>
                <a:cs typeface="Verdana"/>
              </a:rPr>
              <a:t> </a:t>
            </a:r>
            <a:r>
              <a:rPr lang="de-DE" sz="1200" i="0" dirty="0" err="1">
                <a:ea typeface="Verdana"/>
                <a:cs typeface="Verdana"/>
              </a:rPr>
              <a:t>is</a:t>
            </a:r>
            <a:r>
              <a:rPr lang="de-DE" sz="1200" i="0" dirty="0">
                <a:ea typeface="Verdana"/>
                <a:cs typeface="Verdana"/>
              </a:rPr>
              <a:t> </a:t>
            </a:r>
            <a:r>
              <a:rPr lang="de-DE" sz="1200" i="0" dirty="0" err="1">
                <a:ea typeface="Verdana"/>
                <a:cs typeface="Verdana"/>
              </a:rPr>
              <a:t>good</a:t>
            </a:r>
            <a:r>
              <a:rPr lang="de-DE" sz="1200" i="0" dirty="0">
                <a:ea typeface="Verdana"/>
                <a:cs typeface="Verdana"/>
              </a:rPr>
              <a:t> </a:t>
            </a:r>
            <a:r>
              <a:rPr lang="de-DE" sz="1200" i="0" dirty="0" err="1">
                <a:ea typeface="Verdana"/>
                <a:cs typeface="Verdana"/>
              </a:rPr>
              <a:t>and</a:t>
            </a:r>
            <a:r>
              <a:rPr lang="de-DE" sz="1200" i="0" dirty="0">
                <a:ea typeface="Verdana"/>
                <a:cs typeface="Verdana"/>
              </a:rPr>
              <a:t> relevant </a:t>
            </a:r>
            <a:r>
              <a:rPr lang="de-DE" sz="1200" i="0" dirty="0" err="1">
                <a:ea typeface="Verdana"/>
                <a:cs typeface="Verdana"/>
              </a:rPr>
              <a:t>from</a:t>
            </a:r>
            <a:r>
              <a:rPr lang="de-DE" sz="1200" i="0" dirty="0">
                <a:ea typeface="Verdana"/>
                <a:cs typeface="Verdana"/>
              </a:rPr>
              <a:t> outside </a:t>
            </a:r>
            <a:r>
              <a:rPr lang="de-DE" sz="1200" i="0" dirty="0" err="1">
                <a:ea typeface="Verdana"/>
                <a:cs typeface="Verdana"/>
              </a:rPr>
              <a:t>the</a:t>
            </a:r>
            <a:r>
              <a:rPr lang="de-DE" sz="1200" i="0" dirty="0">
                <a:ea typeface="Verdana"/>
                <a:cs typeface="Verdana"/>
              </a:rPr>
              <a:t> </a:t>
            </a:r>
            <a:r>
              <a:rPr lang="de-DE" sz="1200" i="0" dirty="0" err="1">
                <a:ea typeface="Verdana"/>
                <a:cs typeface="Verdana"/>
              </a:rPr>
              <a:t>continent</a:t>
            </a:r>
            <a:r>
              <a:rPr lang="de-DE" sz="1200" i="0" dirty="0">
                <a:ea typeface="Verdana"/>
                <a:cs typeface="Verdana"/>
              </a:rPr>
              <a:t>.</a:t>
            </a:r>
            <a:endParaRPr lang="de-DE" sz="1200" dirty="0">
              <a:ea typeface="Verdana"/>
              <a:cs typeface="Verdana"/>
            </a:endParaRPr>
          </a:p>
          <a:p>
            <a:pPr marL="0" indent="0">
              <a:buNone/>
            </a:pPr>
            <a:r>
              <a:rPr lang="de-DE" sz="1200" b="1" i="0" dirty="0">
                <a:ea typeface="Verdana"/>
                <a:cs typeface="Verdana"/>
              </a:rPr>
              <a:t>5. Collaborative:</a:t>
            </a:r>
            <a:r>
              <a:rPr lang="de-DE" sz="1200" i="0" dirty="0">
                <a:ea typeface="Verdana"/>
                <a:cs typeface="Verdana"/>
              </a:rPr>
              <a:t> </a:t>
            </a:r>
            <a:r>
              <a:rPr lang="de-DE" sz="1200" i="0" dirty="0" err="1">
                <a:ea typeface="Verdana"/>
                <a:cs typeface="Verdana"/>
              </a:rPr>
              <a:t>dealing</a:t>
            </a:r>
            <a:r>
              <a:rPr lang="de-DE" sz="1200" i="0" dirty="0">
                <a:ea typeface="Verdana"/>
                <a:cs typeface="Verdana"/>
              </a:rPr>
              <a:t> </a:t>
            </a:r>
            <a:r>
              <a:rPr lang="de-DE" sz="1200" i="0" dirty="0" err="1">
                <a:ea typeface="Verdana"/>
                <a:cs typeface="Verdana"/>
              </a:rPr>
              <a:t>with</a:t>
            </a:r>
            <a:r>
              <a:rPr lang="de-DE" sz="1200" i="0" dirty="0">
                <a:ea typeface="Verdana"/>
                <a:cs typeface="Verdana"/>
              </a:rPr>
              <a:t> </a:t>
            </a:r>
            <a:r>
              <a:rPr lang="de-DE" sz="1200" i="0" dirty="0" err="1">
                <a:ea typeface="Verdana"/>
                <a:cs typeface="Verdana"/>
              </a:rPr>
              <a:t>the</a:t>
            </a:r>
            <a:r>
              <a:rPr lang="de-DE" sz="1200" i="0" dirty="0">
                <a:ea typeface="Verdana"/>
                <a:cs typeface="Verdana"/>
              </a:rPr>
              <a:t> digital </a:t>
            </a:r>
            <a:r>
              <a:rPr lang="de-DE" sz="1200" i="0" dirty="0" err="1">
                <a:ea typeface="Verdana"/>
                <a:cs typeface="Verdana"/>
              </a:rPr>
              <a:t>economy</a:t>
            </a:r>
            <a:r>
              <a:rPr lang="de-DE" sz="1200" i="0" dirty="0">
                <a:ea typeface="Verdana"/>
                <a:cs typeface="Verdana"/>
              </a:rPr>
              <a:t> </a:t>
            </a:r>
            <a:r>
              <a:rPr lang="de-DE" sz="1200" i="0" dirty="0" err="1">
                <a:ea typeface="Verdana"/>
                <a:cs typeface="Verdana"/>
              </a:rPr>
              <a:t>requires</a:t>
            </a:r>
            <a:r>
              <a:rPr lang="de-DE" sz="1200" i="0" dirty="0">
                <a:ea typeface="Verdana"/>
                <a:cs typeface="Verdana"/>
              </a:rPr>
              <a:t> a flexible “</a:t>
            </a:r>
            <a:r>
              <a:rPr lang="de-DE" sz="1200" i="0" dirty="0" err="1">
                <a:ea typeface="Verdana"/>
                <a:cs typeface="Verdana"/>
              </a:rPr>
              <a:t>mindset</a:t>
            </a:r>
            <a:r>
              <a:rPr lang="de-DE" sz="1200" i="0" dirty="0">
                <a:ea typeface="Verdana"/>
                <a:cs typeface="Verdana"/>
              </a:rPr>
              <a:t>,” </a:t>
            </a:r>
            <a:r>
              <a:rPr lang="de-DE" sz="1200" i="0" dirty="0" err="1">
                <a:ea typeface="Verdana"/>
                <a:cs typeface="Verdana"/>
              </a:rPr>
              <a:t>requiring</a:t>
            </a:r>
            <a:r>
              <a:rPr lang="de-DE" sz="1200" i="0" dirty="0">
                <a:ea typeface="Verdana"/>
                <a:cs typeface="Verdana"/>
              </a:rPr>
              <a:t> different </a:t>
            </a:r>
            <a:r>
              <a:rPr lang="de-DE" sz="1200" i="0" dirty="0" err="1">
                <a:ea typeface="Verdana"/>
                <a:cs typeface="Verdana"/>
              </a:rPr>
              <a:t>types</a:t>
            </a:r>
            <a:r>
              <a:rPr lang="de-DE" sz="1200" i="0" dirty="0">
                <a:ea typeface="Verdana"/>
                <a:cs typeface="Verdana"/>
              </a:rPr>
              <a:t> </a:t>
            </a:r>
            <a:r>
              <a:rPr lang="de-DE" sz="1200" i="0" dirty="0" err="1">
                <a:ea typeface="Verdana"/>
                <a:cs typeface="Verdana"/>
              </a:rPr>
              <a:t>of</a:t>
            </a:r>
            <a:r>
              <a:rPr lang="de-DE" sz="1200" i="0" dirty="0">
                <a:ea typeface="Verdana"/>
                <a:cs typeface="Verdana"/>
              </a:rPr>
              <a:t> </a:t>
            </a:r>
            <a:r>
              <a:rPr lang="de-DE" sz="1200" i="0" dirty="0" err="1">
                <a:ea typeface="Verdana"/>
                <a:cs typeface="Verdana"/>
              </a:rPr>
              <a:t>collaboration</a:t>
            </a:r>
            <a:r>
              <a:rPr lang="de-DE" sz="1200" i="0" dirty="0">
                <a:ea typeface="Verdana"/>
                <a:cs typeface="Verdana"/>
              </a:rPr>
              <a:t> </a:t>
            </a:r>
            <a:r>
              <a:rPr lang="de-DE" sz="1200" i="0" dirty="0" err="1">
                <a:ea typeface="Verdana"/>
                <a:cs typeface="Verdana"/>
              </a:rPr>
              <a:t>among</a:t>
            </a:r>
            <a:r>
              <a:rPr lang="de-DE" sz="1200" i="0" dirty="0">
                <a:ea typeface="Verdana"/>
                <a:cs typeface="Verdana"/>
              </a:rPr>
              <a:t> countries, </a:t>
            </a:r>
            <a:r>
              <a:rPr lang="de-DE" sz="1200" i="0" dirty="0" err="1">
                <a:ea typeface="Verdana"/>
                <a:cs typeface="Verdana"/>
              </a:rPr>
              <a:t>sectors</a:t>
            </a:r>
            <a:r>
              <a:rPr lang="de-DE" sz="1200" i="0" dirty="0">
                <a:ea typeface="Verdana"/>
                <a:cs typeface="Verdana"/>
              </a:rPr>
              <a:t>, </a:t>
            </a:r>
            <a:r>
              <a:rPr lang="de-DE" sz="1200" i="0" dirty="0" err="1">
                <a:ea typeface="Verdana"/>
                <a:cs typeface="Verdana"/>
              </a:rPr>
              <a:t>and</a:t>
            </a:r>
            <a:r>
              <a:rPr lang="de-DE" sz="1200" i="0" dirty="0">
                <a:ea typeface="Verdana"/>
                <a:cs typeface="Verdana"/>
              </a:rPr>
              <a:t> </a:t>
            </a:r>
            <a:r>
              <a:rPr lang="de-DE" sz="1200" i="0" dirty="0" err="1">
                <a:ea typeface="Verdana"/>
                <a:cs typeface="Verdana"/>
              </a:rPr>
              <a:t>public</a:t>
            </a:r>
            <a:r>
              <a:rPr lang="de-DE" sz="1200" i="0" dirty="0">
                <a:ea typeface="Verdana"/>
                <a:cs typeface="Verdana"/>
              </a:rPr>
              <a:t> </a:t>
            </a:r>
            <a:r>
              <a:rPr lang="de-DE" sz="1200" i="0" dirty="0" err="1">
                <a:ea typeface="Verdana"/>
                <a:cs typeface="Verdana"/>
              </a:rPr>
              <a:t>and</a:t>
            </a:r>
            <a:r>
              <a:rPr lang="de-DE" sz="1200" i="0" dirty="0">
                <a:ea typeface="Verdana"/>
                <a:cs typeface="Verdana"/>
              </a:rPr>
              <a:t> private </a:t>
            </a:r>
            <a:r>
              <a:rPr lang="de-DE" sz="1200" i="0" dirty="0" err="1">
                <a:ea typeface="Verdana"/>
                <a:cs typeface="Verdana"/>
              </a:rPr>
              <a:t>players</a:t>
            </a:r>
            <a:r>
              <a:rPr lang="de-DE" sz="1200" i="0" dirty="0">
                <a:ea typeface="Verdana"/>
                <a:cs typeface="Verdana"/>
              </a:rPr>
              <a:t>, </a:t>
            </a:r>
            <a:r>
              <a:rPr lang="de-DE" sz="1200" i="0" dirty="0" err="1">
                <a:ea typeface="Verdana"/>
                <a:cs typeface="Verdana"/>
              </a:rPr>
              <a:t>as</a:t>
            </a:r>
            <a:r>
              <a:rPr lang="de-DE" sz="1200" i="0" dirty="0">
                <a:ea typeface="Verdana"/>
                <a:cs typeface="Verdana"/>
              </a:rPr>
              <a:t> </a:t>
            </a:r>
            <a:r>
              <a:rPr lang="de-DE" sz="1200" i="0" dirty="0" err="1">
                <a:ea typeface="Verdana"/>
                <a:cs typeface="Verdana"/>
              </a:rPr>
              <a:t>well</a:t>
            </a:r>
            <a:r>
              <a:rPr lang="de-DE" sz="1200" i="0" dirty="0">
                <a:ea typeface="Verdana"/>
                <a:cs typeface="Verdana"/>
              </a:rPr>
              <a:t> </a:t>
            </a:r>
            <a:r>
              <a:rPr lang="de-DE" sz="1200" i="0" dirty="0" err="1">
                <a:ea typeface="Verdana"/>
                <a:cs typeface="Verdana"/>
              </a:rPr>
              <a:t>as</a:t>
            </a:r>
            <a:r>
              <a:rPr lang="de-DE" sz="1200" i="0" dirty="0">
                <a:ea typeface="Verdana"/>
                <a:cs typeface="Verdana"/>
              </a:rPr>
              <a:t> </a:t>
            </a:r>
            <a:r>
              <a:rPr lang="de-DE" sz="1200" i="0" dirty="0" err="1">
                <a:ea typeface="Verdana"/>
                <a:cs typeface="Verdana"/>
              </a:rPr>
              <a:t>facilitation</a:t>
            </a:r>
            <a:r>
              <a:rPr lang="de-DE" sz="1200" i="0" dirty="0">
                <a:ea typeface="Verdana"/>
                <a:cs typeface="Verdana"/>
              </a:rPr>
              <a:t>, </a:t>
            </a:r>
            <a:r>
              <a:rPr lang="de-DE" sz="1200" i="0" dirty="0" err="1">
                <a:ea typeface="Verdana"/>
                <a:cs typeface="Verdana"/>
              </a:rPr>
              <a:t>retooling</a:t>
            </a:r>
            <a:r>
              <a:rPr lang="de-DE" sz="1200" i="0" dirty="0">
                <a:ea typeface="Verdana"/>
                <a:cs typeface="Verdana"/>
              </a:rPr>
              <a:t>, </a:t>
            </a:r>
            <a:r>
              <a:rPr lang="de-DE" sz="1200" i="0" dirty="0" err="1">
                <a:ea typeface="Verdana"/>
                <a:cs typeface="Verdana"/>
              </a:rPr>
              <a:t>and</a:t>
            </a:r>
            <a:r>
              <a:rPr lang="de-DE" sz="1200" i="0" dirty="0">
                <a:ea typeface="Verdana"/>
                <a:cs typeface="Verdana"/>
              </a:rPr>
              <a:t> </a:t>
            </a:r>
            <a:r>
              <a:rPr lang="de-DE" sz="1200" i="0" dirty="0" err="1">
                <a:ea typeface="Verdana"/>
                <a:cs typeface="Verdana"/>
              </a:rPr>
              <a:t>encouraging</a:t>
            </a:r>
            <a:r>
              <a:rPr lang="de-DE" sz="1200" i="0" dirty="0">
                <a:ea typeface="Verdana"/>
                <a:cs typeface="Verdana"/>
              </a:rPr>
              <a:t> </a:t>
            </a:r>
            <a:r>
              <a:rPr lang="de-DE" sz="1200" i="0" dirty="0" err="1">
                <a:ea typeface="Verdana"/>
                <a:cs typeface="Verdana"/>
              </a:rPr>
              <a:t>risk</a:t>
            </a:r>
            <a:r>
              <a:rPr lang="de-DE" sz="1200" i="0" dirty="0">
                <a:ea typeface="Verdana"/>
                <a:cs typeface="Verdana"/>
              </a:rPr>
              <a:t> </a:t>
            </a:r>
            <a:r>
              <a:rPr lang="de-DE" sz="1200" i="0" dirty="0" err="1">
                <a:ea typeface="Verdana"/>
                <a:cs typeface="Verdana"/>
              </a:rPr>
              <a:t>taking</a:t>
            </a:r>
            <a:r>
              <a:rPr lang="de-DE" sz="1200" i="0" dirty="0">
                <a:ea typeface="Verdana"/>
                <a:cs typeface="Verdana"/>
              </a:rPr>
              <a:t>.</a:t>
            </a:r>
            <a:endParaRPr lang="de-DE" sz="1200" dirty="0">
              <a:ea typeface="Verdana"/>
              <a:cs typeface="Verdana"/>
            </a:endParaRPr>
          </a:p>
          <a:p>
            <a:pPr marL="0" indent="0">
              <a:buFont typeface="Arial" panose="020B0604020202020204" pitchFamily="34" charset="0"/>
              <a:buNone/>
            </a:pPr>
            <a:endParaRPr lang="en-GB" sz="1200" b="1" kern="1200" dirty="0">
              <a:solidFill>
                <a:schemeClr val="tx1"/>
              </a:solidFill>
              <a:latin typeface="Arial" panose="020B0604020202020204" pitchFamily="34" charset="0"/>
              <a:ea typeface="+mn-ea"/>
              <a:cs typeface="+mn-cs"/>
            </a:endParaRPr>
          </a:p>
          <a:p>
            <a:pPr marL="285750" indent="-285750">
              <a:buFont typeface="Arial" charset="0"/>
              <a:buChar char="•"/>
            </a:pPr>
            <a:r>
              <a:rPr lang="en-GB" sz="1200" b="1" dirty="0"/>
              <a:t>Wide variety of instruments to achieve aims in the field of digital for development</a:t>
            </a:r>
          </a:p>
          <a:p>
            <a:pPr marL="0" indent="0">
              <a:buFont typeface="Arial" charset="0"/>
              <a:buNone/>
            </a:pPr>
            <a:r>
              <a:rPr lang="en-GB" sz="1200" kern="1200" dirty="0">
                <a:solidFill>
                  <a:schemeClr val="tx1"/>
                </a:solidFill>
                <a:effectLst/>
                <a:latin typeface="Arial" panose="020B0604020202020204" pitchFamily="34" charset="0"/>
                <a:ea typeface="+mn-ea"/>
                <a:cs typeface="+mn-cs"/>
              </a:rPr>
              <a:t>Donors have introduced a wide variety of instruments to achieve their aims in the field of digital for development. These include various tools to promote digital innovation and start-ups through incubators, grants, competitive awards etc. and the exchange of information via online platforms, webinars, toolkits, and the like. Indicator and index systems have been developed to measure the status and evolution of digital economies.</a:t>
            </a:r>
          </a:p>
          <a:p>
            <a:pPr marL="0" indent="0">
              <a:buFont typeface="Arial" charset="0"/>
              <a:buNone/>
            </a:pPr>
            <a:endParaRPr lang="en-GB" sz="1200" b="1" kern="1200" dirty="0">
              <a:solidFill>
                <a:schemeClr val="tx1"/>
              </a:solidFill>
              <a:latin typeface="Arial" panose="020B0604020202020204" pitchFamily="34" charset="0"/>
              <a:ea typeface="+mn-ea"/>
              <a:cs typeface="+mn-cs"/>
            </a:endParaRPr>
          </a:p>
          <a:p>
            <a:pPr marL="285750" indent="-285750">
              <a:buFont typeface="Arial" charset="0"/>
              <a:buChar char="•"/>
            </a:pPr>
            <a:r>
              <a:rPr lang="en-GB" sz="1200" b="1" dirty="0"/>
              <a:t>Cooperation through donor alliances including private sector-based actors and multi-stakeholder approaches are quite common</a:t>
            </a:r>
          </a:p>
          <a:p>
            <a:pPr marL="285750" indent="-285750">
              <a:buFont typeface="Arial" charset="0"/>
              <a:buChar char="•"/>
            </a:pPr>
            <a:r>
              <a:rPr lang="en-GB" sz="1200" kern="1200" dirty="0">
                <a:solidFill>
                  <a:schemeClr val="tx1"/>
                </a:solidFill>
                <a:effectLst/>
                <a:latin typeface="Arial" panose="020B0604020202020204" pitchFamily="34" charset="0"/>
                <a:ea typeface="+mn-ea"/>
                <a:cs typeface="+mn-cs"/>
              </a:rPr>
              <a:t>Cooperation through donor alliances including private sector-based actors and multi-stakeholder approaches are quite common. Many donors contribute to and participant in D4D-relevant fora such as the the WSIS Forum and the Internet Governance Forum.</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b="1" dirty="0"/>
          </a:p>
          <a:p>
            <a:endParaRPr lang="de-DE" dirty="0"/>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5</a:t>
            </a:fld>
            <a:endParaRPr lang="en-GB" altLang="de-DE"/>
          </a:p>
        </p:txBody>
      </p:sp>
    </p:spTree>
    <p:extLst>
      <p:ext uri="{BB962C8B-B14F-4D97-AF65-F5344CB8AC3E}">
        <p14:creationId xmlns:p14="http://schemas.microsoft.com/office/powerpoint/2010/main" val="2766994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b="1" dirty="0">
                <a:latin typeface="Arial"/>
                <a:cs typeface="Arial"/>
              </a:rPr>
              <a:t>Key Message:</a:t>
            </a:r>
            <a:r>
              <a:rPr lang="en-GB" b="1" baseline="0" dirty="0">
                <a:latin typeface="Arial"/>
                <a:cs typeface="Arial"/>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err="1">
                <a:solidFill>
                  <a:schemeClr val="tx1"/>
                </a:solidFill>
                <a:effectLst/>
                <a:latin typeface="Arial" panose="020B0604020202020204" pitchFamily="34" charset="0"/>
                <a:ea typeface="+mn-ea"/>
                <a:cs typeface="+mn-cs"/>
              </a:rPr>
              <a:t>DevCo</a:t>
            </a:r>
            <a:r>
              <a:rPr lang="en-US" sz="1200" kern="1200" dirty="0">
                <a:solidFill>
                  <a:schemeClr val="tx1"/>
                </a:solidFill>
                <a:effectLst/>
                <a:latin typeface="Arial" panose="020B0604020202020204" pitchFamily="34" charset="0"/>
                <a:ea typeface="+mn-ea"/>
                <a:cs typeface="+mn-cs"/>
              </a:rPr>
              <a:t> is also impacted by the digital transformation. There are guidelines and tools you can refer to.</a:t>
            </a:r>
            <a:r>
              <a:rPr lang="de-DE" dirty="0">
                <a:effectLst/>
              </a:rPr>
              <a:t> </a:t>
            </a:r>
            <a:endParaRPr lang="en-GB" b="1" dirty="0">
              <a:latin typeface="Arial"/>
              <a:cs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b="1" dirty="0">
              <a:latin typeface="Arial"/>
              <a:cs typeface="Arial"/>
            </a:endParaRPr>
          </a:p>
          <a:p>
            <a:pPr>
              <a:defRPr/>
            </a:pPr>
            <a:r>
              <a:rPr lang="en-GB" b="1" dirty="0">
                <a:latin typeface="Arial"/>
                <a:cs typeface="Arial"/>
              </a:rPr>
              <a:t>Background</a:t>
            </a:r>
            <a:r>
              <a:rPr lang="en-GB" sz="1200" b="1" kern="1200" dirty="0">
                <a:solidFill>
                  <a:schemeClr val="tx1"/>
                </a:solidFill>
                <a:effectLst/>
                <a:latin typeface="Arial"/>
                <a:cs typeface="Arial"/>
              </a:rPr>
              <a:t>:</a:t>
            </a:r>
            <a:r>
              <a:rPr lang="en-GB" b="1" dirty="0">
                <a:latin typeface="Arial"/>
                <a:cs typeface="Arial"/>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latin typeface="Arial"/>
                <a:cs typeface="Arial"/>
              </a:rPr>
              <a:t>T</a:t>
            </a:r>
            <a:r>
              <a:rPr lang="en" dirty="0">
                <a:latin typeface="Arial"/>
                <a:cs typeface="Arial"/>
              </a:rPr>
              <a:t>he exponential spread and scale-up of digital technologies and services has profound global implications, creating opportunities for sustainable development and inclusive growth, but at the same time bringing with</a:t>
            </a:r>
            <a:r>
              <a:rPr lang="en" baseline="0" dirty="0">
                <a:latin typeface="Arial"/>
                <a:cs typeface="Arial"/>
              </a:rPr>
              <a:t> it </a:t>
            </a:r>
            <a:r>
              <a:rPr lang="en" dirty="0">
                <a:latin typeface="Arial"/>
                <a:cs typeface="Arial"/>
              </a:rPr>
              <a:t>new threats and challenges. On an international level several processes acknowledge these developments.</a:t>
            </a:r>
          </a:p>
          <a:p>
            <a:pPr>
              <a:defRPr/>
            </a:pPr>
            <a:endParaRPr lang="en-GB" b="1" dirty="0">
              <a:latin typeface="Arial"/>
              <a:cs typeface="Arial"/>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b="0" kern="1200" dirty="0">
                <a:solidFill>
                  <a:schemeClr val="tx1"/>
                </a:solidFill>
                <a:effectLst/>
                <a:latin typeface="Arial"/>
                <a:cs typeface="Arial"/>
              </a:rPr>
              <a:t>Although access to and deployment of information communication technology (ICT) are cited as specific targets in only four of the SDGs (4, 5, 9 and 17), ICT plays a role in the achievement of all of the SDGs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GB" sz="1200" b="0" kern="1200" dirty="0">
              <a:solidFill>
                <a:schemeClr val="tx1"/>
              </a:solidFill>
              <a:effectLst/>
              <a:latin typeface="Arial"/>
              <a:cs typeface="Arial"/>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Arial" panose="020B0604020202020204" pitchFamily="34" charset="0"/>
                <a:ea typeface="+mn-ea"/>
                <a:cs typeface="+mn-cs"/>
              </a:rPr>
              <a:t>Reference back to digital </a:t>
            </a:r>
            <a:r>
              <a:rPr lang="en-GB" sz="1200" kern="1200" dirty="0" err="1">
                <a:solidFill>
                  <a:schemeClr val="tx1"/>
                </a:solidFill>
                <a:effectLst/>
                <a:latin typeface="Arial" panose="020B0604020202020204" pitchFamily="34" charset="0"/>
                <a:ea typeface="+mn-ea"/>
                <a:cs typeface="+mn-cs"/>
              </a:rPr>
              <a:t>strategie</a:t>
            </a:r>
            <a:r>
              <a:rPr lang="en-GB" sz="1200" kern="1200" dirty="0">
                <a:solidFill>
                  <a:schemeClr val="tx1"/>
                </a:solidFill>
                <a:effectLst/>
                <a:latin typeface="Arial" panose="020B0604020202020204" pitchFamily="34" charset="0"/>
                <a:ea typeface="+mn-ea"/>
                <a:cs typeface="+mn-cs"/>
              </a:rPr>
              <a:t> of </a:t>
            </a:r>
            <a:r>
              <a:rPr lang="en-GB" sz="1200" kern="1200" dirty="0" err="1">
                <a:solidFill>
                  <a:schemeClr val="tx1"/>
                </a:solidFill>
                <a:effectLst/>
                <a:latin typeface="Arial" panose="020B0604020202020204" pitchFamily="34" charset="0"/>
                <a:ea typeface="+mn-ea"/>
                <a:cs typeface="+mn-cs"/>
              </a:rPr>
              <a:t>DevCo</a:t>
            </a:r>
            <a:r>
              <a:rPr lang="en-GB" sz="1200" kern="1200" dirty="0">
                <a:solidFill>
                  <a:schemeClr val="tx1"/>
                </a:solidFill>
                <a:effectLst/>
                <a:latin typeface="Arial" panose="020B0604020202020204" pitchFamily="34" charset="0"/>
                <a:ea typeface="+mn-ea"/>
                <a:cs typeface="+mn-cs"/>
              </a:rPr>
              <a:t> actors: Donor support to SDG achievement through digital economies is quite diverse in terms of thematic focus, levels of funding, modes of delivery, conceptual approaches and expected results. Donors have dedicated a large part of their support to digital solutions in health (SDG 3), education (SDG 4), decent work and economic growth (SDG 8) and industry and infrastructure (SDG 9), while other areas appear to have attracted relatively little attention from donors. </a:t>
            </a:r>
            <a:endParaRPr lang="en-GB" sz="1200" b="0" kern="1200" dirty="0">
              <a:solidFill>
                <a:schemeClr val="tx1"/>
              </a:solidFill>
              <a:effectLst/>
              <a:latin typeface="Arial"/>
              <a:cs typeface="Arial"/>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GB" b="1" dirty="0">
              <a:cs typeface="Arial"/>
            </a:endParaRPr>
          </a:p>
          <a:p>
            <a:r>
              <a:rPr lang="en-GB" dirty="0">
                <a:latin typeface="Arial"/>
                <a:cs typeface="Arial"/>
              </a:rPr>
              <a:t>Examples SDG/Digitalisation:</a:t>
            </a:r>
            <a:r>
              <a:rPr lang="en-GB" baseline="0" dirty="0">
                <a:latin typeface="Arial"/>
                <a:cs typeface="Arial"/>
              </a:rPr>
              <a:t> </a:t>
            </a:r>
            <a:endParaRPr lang="en-GB" dirty="0">
              <a:cs typeface="Arial"/>
            </a:endParaRPr>
          </a:p>
          <a:p>
            <a:pPr marL="171450" indent="-171450">
              <a:buFont typeface="Arial" panose="020B0604020202020204" pitchFamily="34" charset="0"/>
              <a:buChar char="•"/>
            </a:pPr>
            <a:r>
              <a:rPr lang="en-GB" dirty="0">
                <a:latin typeface="Arial"/>
                <a:cs typeface="Arial"/>
              </a:rPr>
              <a:t>SDG 3 (good health and well-being)</a:t>
            </a:r>
            <a:r>
              <a:rPr lang="en-GB" baseline="0" dirty="0">
                <a:latin typeface="Arial"/>
                <a:cs typeface="Arial"/>
              </a:rPr>
              <a:t> =&gt; </a:t>
            </a:r>
            <a:r>
              <a:rPr lang="en-GB" dirty="0">
                <a:latin typeface="Arial"/>
                <a:cs typeface="Arial"/>
              </a:rPr>
              <a:t>better connectivity and e-health initiatives support access to health care and services as well as exchange of critical health-related information. </a:t>
            </a:r>
            <a:endParaRPr lang="en-GB" dirty="0">
              <a:cs typeface="Arial"/>
            </a:endParaRPr>
          </a:p>
          <a:p>
            <a:pPr marL="171450" indent="-171450">
              <a:buFont typeface="Arial" panose="020B0604020202020204" pitchFamily="34" charset="0"/>
              <a:buChar char="•"/>
              <a:defRPr/>
            </a:pPr>
            <a:r>
              <a:rPr lang="en-GB" dirty="0">
                <a:latin typeface="Arial"/>
                <a:cs typeface="Arial"/>
              </a:rPr>
              <a:t>SDG 4 (Quality education</a:t>
            </a:r>
            <a:r>
              <a:rPr lang="en-GB" baseline="0" dirty="0">
                <a:latin typeface="Arial"/>
                <a:cs typeface="Arial"/>
              </a:rPr>
              <a:t>) =&gt; </a:t>
            </a:r>
            <a:r>
              <a:rPr lang="en-GB" sz="1200" kern="1200" baseline="0" dirty="0">
                <a:solidFill>
                  <a:schemeClr val="tx1"/>
                </a:solidFill>
                <a:effectLst/>
                <a:latin typeface="Arial"/>
                <a:cs typeface="Arial"/>
                <a:sym typeface="Wingdings"/>
              </a:rPr>
              <a:t>Pl</a:t>
            </a:r>
            <a:r>
              <a:rPr lang="en-GB" sz="1200" kern="1200" dirty="0">
                <a:solidFill>
                  <a:schemeClr val="tx1"/>
                </a:solidFill>
                <a:effectLst/>
                <a:latin typeface="Arial"/>
                <a:cs typeface="Arial"/>
              </a:rPr>
              <a:t>atforms and online learning</a:t>
            </a:r>
            <a:r>
              <a:rPr lang="en-GB" sz="1200" kern="1200" baseline="0" dirty="0">
                <a:solidFill>
                  <a:schemeClr val="tx1"/>
                </a:solidFill>
                <a:effectLst/>
                <a:latin typeface="Arial"/>
                <a:cs typeface="Arial"/>
              </a:rPr>
              <a:t> courses</a:t>
            </a:r>
            <a:r>
              <a:rPr lang="en-GB" sz="1200" kern="1200" dirty="0">
                <a:solidFill>
                  <a:schemeClr val="tx1"/>
                </a:solidFill>
                <a:effectLst/>
                <a:latin typeface="Arial"/>
                <a:cs typeface="Arial"/>
              </a:rPr>
              <a:t>, such as Massive Open Online Courses which are available for free as well as exchange via online social networks make it easy to learn independent from place and time (inclusion of marginalized</a:t>
            </a:r>
            <a:r>
              <a:rPr lang="en-GB" sz="1200" kern="1200" baseline="0" dirty="0">
                <a:solidFill>
                  <a:schemeClr val="tx1"/>
                </a:solidFill>
                <a:effectLst/>
                <a:latin typeface="Arial"/>
                <a:cs typeface="Arial"/>
              </a:rPr>
              <a:t> groups)</a:t>
            </a:r>
            <a:r>
              <a:rPr lang="en-GB" dirty="0">
                <a:latin typeface="Arial"/>
                <a:cs typeface="Arial"/>
              </a:rPr>
              <a:t> </a:t>
            </a:r>
            <a:endParaRPr lang="en-GB" dirty="0">
              <a:cs typeface="Arial"/>
            </a:endParaRPr>
          </a:p>
          <a:p>
            <a:pPr marL="171450" indent="-171450">
              <a:buFont typeface="Arial" panose="020B0604020202020204" pitchFamily="34" charset="0"/>
              <a:buChar char="•"/>
            </a:pPr>
            <a:r>
              <a:rPr lang="en-GB" dirty="0">
                <a:latin typeface="Arial"/>
                <a:cs typeface="Arial"/>
              </a:rPr>
              <a:t>SDG 5 (gender equality) =&gt; efforts on</a:t>
            </a:r>
            <a:r>
              <a:rPr lang="en-GB" baseline="0" dirty="0">
                <a:latin typeface="Arial"/>
                <a:cs typeface="Arial"/>
              </a:rPr>
              <a:t> </a:t>
            </a:r>
            <a:r>
              <a:rPr lang="en-GB" dirty="0">
                <a:latin typeface="Arial"/>
                <a:cs typeface="Arial"/>
              </a:rPr>
              <a:t>closing the gender digital divide; improve women’s access to technology, build relevant digital and other skills, and promote female leadership in the tech sector. </a:t>
            </a:r>
            <a:endParaRPr lang="en-GB" dirty="0">
              <a:cs typeface="Arial"/>
            </a:endParaRPr>
          </a:p>
          <a:p>
            <a:pPr marL="171450" indent="-171450">
              <a:buFont typeface="Arial" panose="020B0604020202020204" pitchFamily="34" charset="0"/>
              <a:buChar char="•"/>
            </a:pPr>
            <a:r>
              <a:rPr lang="en-GB" dirty="0">
                <a:latin typeface="Arial"/>
                <a:cs typeface="Arial"/>
              </a:rPr>
              <a:t>SDG 9</a:t>
            </a:r>
            <a:r>
              <a:rPr lang="en-GB" baseline="0" dirty="0">
                <a:latin typeface="Arial"/>
                <a:cs typeface="Arial"/>
              </a:rPr>
              <a:t> (industry, innovation and infrastructure)=&gt; </a:t>
            </a:r>
            <a:r>
              <a:rPr lang="en-GB" dirty="0">
                <a:latin typeface="Arial"/>
                <a:cs typeface="Arial"/>
              </a:rPr>
              <a:t>Efficient and affordable ICT infrastructure and services allow countries to participate in the digital economy and to increase their overall economic well-being and competitiveness</a:t>
            </a:r>
          </a:p>
          <a:p>
            <a:pPr marL="171450" indent="-171450">
              <a:buFont typeface="Arial" panose="020B0604020202020204" pitchFamily="34" charset="0"/>
              <a:buChar char="•"/>
            </a:pPr>
            <a:r>
              <a:rPr lang="en-GB" dirty="0">
                <a:latin typeface="Arial"/>
                <a:cs typeface="Arial"/>
              </a:rPr>
              <a:t>SDG 13 (climate action</a:t>
            </a:r>
            <a:r>
              <a:rPr lang="en-GB" dirty="0">
                <a:latin typeface="Arial"/>
                <a:cs typeface="Arial"/>
                <a:sym typeface="Wingdings"/>
              </a:rPr>
              <a:t>)=&gt;</a:t>
            </a:r>
            <a:r>
              <a:rPr lang="en-GB" baseline="0" dirty="0">
                <a:latin typeface="Arial"/>
                <a:cs typeface="Arial"/>
                <a:sym typeface="Wingdings"/>
              </a:rPr>
              <a:t> </a:t>
            </a:r>
            <a:r>
              <a:rPr lang="en-GB" dirty="0">
                <a:latin typeface="Arial"/>
                <a:cs typeface="Arial"/>
              </a:rPr>
              <a:t>The main areas where ICT can support are transportation and traffic management, buildings, services, manufacturing, agriculture, land use and satellite monitoring for weather forecasting and monitoring. </a:t>
            </a:r>
            <a:endParaRPr lang="en-GB" dirty="0">
              <a:cs typeface="Arial"/>
            </a:endParaRPr>
          </a:p>
          <a:p>
            <a:pPr marL="171450" indent="-171450">
              <a:buFont typeface="Arial" panose="020B0604020202020204" pitchFamily="34" charset="0"/>
              <a:buChar char="•"/>
            </a:pPr>
            <a:r>
              <a:rPr lang="en-GB" dirty="0">
                <a:latin typeface="Arial"/>
                <a:cs typeface="Arial"/>
              </a:rPr>
              <a:t>SDG 14 (life</a:t>
            </a:r>
            <a:r>
              <a:rPr lang="en-GB" baseline="0" dirty="0">
                <a:latin typeface="Arial"/>
                <a:cs typeface="Arial"/>
              </a:rPr>
              <a:t> below water) =&gt; </a:t>
            </a:r>
            <a:r>
              <a:rPr lang="en-GB" dirty="0">
                <a:latin typeface="Arial"/>
                <a:cs typeface="Arial"/>
              </a:rPr>
              <a:t>increasing scientific knowledge of oceans and marine life in support of </a:t>
            </a:r>
          </a:p>
          <a:p>
            <a:pPr marL="171450" indent="-171450">
              <a:buFont typeface="Arial" panose="020B0604020202020204" pitchFamily="34" charset="0"/>
              <a:buChar char="•"/>
              <a:defRPr/>
            </a:pPr>
            <a:r>
              <a:rPr lang="en-GB" b="0" dirty="0">
                <a:latin typeface="Arial"/>
                <a:cs typeface="Arial"/>
              </a:rPr>
              <a:t>SDG 15 (life</a:t>
            </a:r>
            <a:r>
              <a:rPr lang="en-GB" b="0" baseline="0" dirty="0">
                <a:latin typeface="Arial"/>
                <a:cs typeface="Arial"/>
              </a:rPr>
              <a:t> on land) =&gt; </a:t>
            </a:r>
            <a:r>
              <a:rPr lang="en-GB" sz="1200" kern="1200" dirty="0">
                <a:solidFill>
                  <a:schemeClr val="tx1"/>
                </a:solidFill>
                <a:effectLst/>
                <a:latin typeface="Arial"/>
                <a:cs typeface="Arial"/>
              </a:rPr>
              <a:t>Through improved monitoring and reporting, ICT can play an integral role in the prevention of biodiversity loss and conservation and sustainable use of terrestrial ecosystems. Local sensors can deliver real-time updates, while satellite-based monitoring provides timely and accurate data on a global basis.</a:t>
            </a:r>
            <a:r>
              <a:rPr lang="en-GB" dirty="0">
                <a:latin typeface="Arial"/>
                <a:cs typeface="Arial"/>
              </a:rPr>
              <a:t> </a:t>
            </a:r>
            <a:endParaRPr lang="de-DE" b="1" dirty="0"/>
          </a:p>
          <a:p>
            <a:endParaRPr lang="en-GB" dirty="0">
              <a:cs typeface="Arial"/>
            </a:endParaRPr>
          </a:p>
          <a:p>
            <a:r>
              <a:rPr lang="en-GB" u="sng" dirty="0">
                <a:latin typeface="Arial"/>
                <a:cs typeface="Arial"/>
              </a:rPr>
              <a:t>Examples for innovative approaches:</a:t>
            </a:r>
            <a:endParaRPr lang="en-GB" u="sng" dirty="0">
              <a:cs typeface="Arial"/>
            </a:endParaRPr>
          </a:p>
          <a:p>
            <a:r>
              <a:rPr lang="en-GB" u="sng" dirty="0">
                <a:latin typeface="Arial"/>
                <a:cs typeface="Arial"/>
              </a:rPr>
              <a:t>Transport/ICT: </a:t>
            </a:r>
          </a:p>
          <a:p>
            <a:r>
              <a:rPr lang="en-GB" dirty="0">
                <a:latin typeface="Arial"/>
                <a:cs typeface="Arial"/>
              </a:rPr>
              <a:t>In Sub-Saharan Africa, private sector’s investments experienced a shift from ICT infrastructure, with few but big projects, to energy infrastructure while interest in transport remains small. But urgent need for policy shift: A step change in future mobility patterns and multimodal transport is envisaged: information and communication technology (ICT) and the associated disruptive technologies are reshaping the landscape with major trends in autonomous driving, shared mobility, connectivity, and electrification.</a:t>
            </a:r>
          </a:p>
          <a:p>
            <a:r>
              <a:rPr lang="en-GB" dirty="0">
                <a:latin typeface="Arial"/>
                <a:cs typeface="Arial"/>
              </a:rPr>
              <a:t>ICT trends for urban transport: Real-time public transit information, Autonomous vehicles, Intelligent traffic signals, Integrated multimodal information, carsharing </a:t>
            </a:r>
          </a:p>
          <a:p>
            <a:r>
              <a:rPr lang="en-GB" b="1" dirty="0" err="1">
                <a:latin typeface="Arial"/>
                <a:cs typeface="Arial"/>
                <a:hlinkClick r:id="rId3"/>
              </a:rPr>
              <a:t>WhereIsMyTransport</a:t>
            </a:r>
            <a:r>
              <a:rPr lang="en-GB" b="1" dirty="0">
                <a:latin typeface="Arial"/>
                <a:cs typeface="Arial"/>
              </a:rPr>
              <a:t>  </a:t>
            </a:r>
            <a:endParaRPr lang="en-GB" dirty="0">
              <a:latin typeface="Arial"/>
              <a:cs typeface="Arial"/>
            </a:endParaRPr>
          </a:p>
          <a:p>
            <a:r>
              <a:rPr lang="en-GB" dirty="0" err="1">
                <a:latin typeface="Arial"/>
                <a:cs typeface="Arial"/>
              </a:rPr>
              <a:t>WhereIsMyTransport</a:t>
            </a:r>
            <a:r>
              <a:rPr lang="en-GB" dirty="0">
                <a:latin typeface="Arial"/>
                <a:cs typeface="Arial"/>
              </a:rPr>
              <a:t> is a transport technology company that provides governments and transit operators with an open data platform for the integration of formal and informal transit data. This enables third-party apps to provide commuters with real-time transport information, it allows for more efficient planning and regulation of mass transit systems by local governments, and it also makes mass transportation more accessible, efficient and safe for the poor. The start-up is now seeking to expand to India, South East Asia and Latin America, having carried out data collection on the public transport system of Mexico’s capital, Mexico City, last year.</a:t>
            </a:r>
          </a:p>
          <a:p>
            <a:r>
              <a:rPr lang="en-GB" dirty="0">
                <a:latin typeface="Arial"/>
                <a:cs typeface="Arial"/>
              </a:rPr>
              <a:t>The intervention of the start-up supports a number of the UN Sustainable Development Goals including: Goal 1 (No Poverty), 8 (Decent Work and Economic Growth), 9 (Industry, Innovation and Infrastructure) and 11 (Sustainable Cities and Communities).</a:t>
            </a:r>
          </a:p>
          <a:p>
            <a:endParaRPr lang="en-GB" dirty="0">
              <a:latin typeface="Arial"/>
              <a:cs typeface="Arial"/>
            </a:endParaRPr>
          </a:p>
          <a:p>
            <a:r>
              <a:rPr lang="en-GB" u="sng" dirty="0">
                <a:latin typeface="Arial"/>
                <a:cs typeface="Arial"/>
              </a:rPr>
              <a:t>Gender/ICT:</a:t>
            </a:r>
          </a:p>
          <a:p>
            <a:r>
              <a:rPr lang="en-GB" dirty="0">
                <a:latin typeface="Arial"/>
                <a:cs typeface="Arial"/>
              </a:rPr>
              <a:t>UN Women is piloting the Buy from Women (</a:t>
            </a:r>
            <a:r>
              <a:rPr lang="en-GB" dirty="0" err="1">
                <a:latin typeface="Arial"/>
                <a:cs typeface="Arial"/>
              </a:rPr>
              <a:t>BfW</a:t>
            </a:r>
            <a:r>
              <a:rPr lang="en-GB" dirty="0">
                <a:latin typeface="Arial"/>
                <a:cs typeface="Arial"/>
              </a:rPr>
              <a:t>) platform under the Global Flagship Programme on Climate Smart Agriculture, to provide easier access to land, information, markets and finance for women farmers. Most available market platforms are developed based on the needs of buyers or companies that need to track their suppliers. But the design of Buy from Women is directly based on women farmers’ needs. It uses an open source ERP system (Enter-prise Resource Planning) developed for the farmers, covering multiple functions, and flexible to integrate third party apps. Pilots are based on value-chain-specific analysis to make sure their features integrate local needs and contexts. The platform plays a dual role: it allows women to access pertinent information (prices, inputs, financing) while helping them establish themselves as legitimate commercial entities with records (land/yields, track record of investments/repayments) to secure their financial future or access new markets. </a:t>
            </a:r>
          </a:p>
          <a:p>
            <a:endParaRPr lang="en-GB" dirty="0">
              <a:cs typeface="Arial"/>
            </a:endParaRPr>
          </a:p>
          <a:p>
            <a:r>
              <a:rPr lang="en-GB" dirty="0">
                <a:latin typeface="Arial"/>
                <a:cs typeface="Arial"/>
              </a:rPr>
              <a:t>Resources: </a:t>
            </a:r>
            <a:endParaRPr lang="en-GB" dirty="0">
              <a:cs typeface="Arial" panose="020B0604020202020204" pitchFamily="34" charset="0"/>
            </a:endParaRPr>
          </a:p>
          <a:p>
            <a:r>
              <a:rPr lang="en-GB" dirty="0">
                <a:latin typeface="Arial"/>
                <a:cs typeface="Arial"/>
                <a:hlinkClick r:id="rId4"/>
              </a:rPr>
              <a:t>https://www.icafrica.org/fileadmin/documents/Annual_Meeting/2017/2017_Annual_Meeting_-_background_paper_FULL.pdf</a:t>
            </a:r>
            <a:r>
              <a:rPr lang="en-GB" dirty="0">
                <a:latin typeface="Arial"/>
                <a:cs typeface="Arial"/>
              </a:rPr>
              <a:t> </a:t>
            </a:r>
            <a:endParaRPr lang="en-GB" dirty="0">
              <a:cs typeface="Arial"/>
            </a:endParaRPr>
          </a:p>
          <a:p>
            <a:r>
              <a:rPr lang="en-GB" dirty="0">
                <a:hlinkClick r:id="rId5"/>
              </a:rPr>
              <a:t>https://globalinnovation.fund/investments/whereismytransport/</a:t>
            </a:r>
            <a:r>
              <a:rPr lang="en-GB" dirty="0"/>
              <a:t> </a:t>
            </a:r>
          </a:p>
          <a:p>
            <a:r>
              <a:rPr lang="en-GB" dirty="0">
                <a:hlinkClick r:id="rId6"/>
              </a:rPr>
              <a:t>http://www.unwomen.org/-/media/headquarters/attachments/sections/library/publications/2019/innovation-for-gender-equality-en.pdf?la=en&amp;vs=733</a:t>
            </a:r>
            <a:r>
              <a:rPr lang="en-GB" dirty="0"/>
              <a:t> </a:t>
            </a:r>
          </a:p>
          <a:p>
            <a:endParaRPr lang="de-DE"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6</a:t>
            </a:fld>
            <a:endParaRPr lang="en-GB" altLang="de-DE"/>
          </a:p>
        </p:txBody>
      </p:sp>
    </p:spTree>
    <p:extLst>
      <p:ext uri="{BB962C8B-B14F-4D97-AF65-F5344CB8AC3E}">
        <p14:creationId xmlns:p14="http://schemas.microsoft.com/office/powerpoint/2010/main" val="1064389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dirty="0">
                <a:latin typeface="Arial"/>
                <a:cs typeface="Arial"/>
              </a:rPr>
              <a:t>Background</a:t>
            </a:r>
            <a:r>
              <a:rPr lang="en-GB" sz="1200" b="1" kern="1200" dirty="0">
                <a:solidFill>
                  <a:schemeClr val="tx1"/>
                </a:solidFill>
                <a:effectLst/>
                <a:latin typeface="Arial"/>
                <a:cs typeface="Arial"/>
              </a:rPr>
              <a:t>:</a:t>
            </a:r>
            <a:r>
              <a:rPr lang="en-GB" b="1" dirty="0">
                <a:latin typeface="Arial"/>
                <a:cs typeface="Arial"/>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Arial" panose="020B0604020202020204" pitchFamily="34" charset="0"/>
                <a:ea typeface="+mn-ea"/>
                <a:cs typeface="+mn-cs"/>
              </a:rPr>
              <a:t>In the literature on digitalization for development practitioners a number of principles for the implementation of digital technologies in projects have been proposed. The most important initiative has emanated from a collaboration between several UN-agencies, the World Bank, development cooperation agencies and others for defining the „Principles for Digital Development“. The nine principles are guidelines to be followed by development projects in the implementation of digital technologies and are officially endorsed by over 50 organizations, including major development cooperation agencies like USAID, large NGOs like Oxfam and international organizations.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GB" sz="1200" kern="1200" dirty="0">
              <a:solidFill>
                <a:schemeClr val="tx1"/>
              </a:solidFill>
              <a:effectLst/>
              <a:latin typeface="Arial" panose="020B060402020202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 sz="1200" dirty="0"/>
              <a:t>The Principles for Digital Development have been proven worthwhile in the conception, planning and implementation of digital projects in development cooperation. 9 Principles:</a:t>
            </a:r>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de-DE" sz="1200" b="0" dirty="0"/>
              <a:t>Design </a:t>
            </a:r>
            <a:r>
              <a:rPr lang="de-DE" sz="1200" b="0" dirty="0" err="1"/>
              <a:t>with</a:t>
            </a:r>
            <a:r>
              <a:rPr lang="de-DE" sz="1200" b="0" dirty="0"/>
              <a:t> </a:t>
            </a:r>
            <a:r>
              <a:rPr lang="de-DE" sz="1200" b="0" dirty="0" err="1"/>
              <a:t>the</a:t>
            </a:r>
            <a:r>
              <a:rPr lang="de-DE" sz="1200" b="0" dirty="0"/>
              <a:t> User</a:t>
            </a:r>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de-DE" sz="1200" b="0" dirty="0" err="1"/>
              <a:t>Understand</a:t>
            </a:r>
            <a:r>
              <a:rPr lang="de-DE" sz="1200" b="0" dirty="0"/>
              <a:t> </a:t>
            </a:r>
            <a:r>
              <a:rPr lang="de-DE" sz="1200" b="0" dirty="0" err="1"/>
              <a:t>the</a:t>
            </a:r>
            <a:r>
              <a:rPr lang="de-DE" sz="1200" b="0" dirty="0"/>
              <a:t> </a:t>
            </a:r>
            <a:r>
              <a:rPr lang="de-DE" sz="1200" b="0" dirty="0" err="1"/>
              <a:t>Existing</a:t>
            </a:r>
            <a:r>
              <a:rPr lang="de-DE" sz="1200" b="0" dirty="0"/>
              <a:t> </a:t>
            </a:r>
            <a:r>
              <a:rPr lang="de-DE" sz="1200" b="0" dirty="0" err="1"/>
              <a:t>Ecosystem</a:t>
            </a:r>
            <a:endParaRPr lang="de-DE" sz="1200" b="0" dirty="0"/>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de-DE" sz="1200" b="0" dirty="0"/>
              <a:t>Design </a:t>
            </a:r>
            <a:r>
              <a:rPr lang="de-DE" sz="1200" b="0" dirty="0" err="1"/>
              <a:t>for</a:t>
            </a:r>
            <a:r>
              <a:rPr lang="de-DE" sz="1200" b="0" dirty="0"/>
              <a:t> </a:t>
            </a:r>
            <a:r>
              <a:rPr lang="de-DE" sz="1200" b="0" dirty="0" err="1"/>
              <a:t>Scale</a:t>
            </a:r>
            <a:endParaRPr lang="de-DE" sz="1200" b="0" dirty="0"/>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de-DE" sz="1200" b="0" dirty="0" err="1"/>
              <a:t>Build</a:t>
            </a:r>
            <a:r>
              <a:rPr lang="de-DE" sz="1200" b="0" dirty="0"/>
              <a:t> </a:t>
            </a:r>
            <a:r>
              <a:rPr lang="de-DE" sz="1200" b="0" dirty="0" err="1"/>
              <a:t>for</a:t>
            </a:r>
            <a:r>
              <a:rPr lang="de-DE" sz="1200" b="0" dirty="0"/>
              <a:t> </a:t>
            </a:r>
            <a:r>
              <a:rPr lang="de-DE" sz="1200" b="0" dirty="0" err="1"/>
              <a:t>Sustainability</a:t>
            </a:r>
            <a:endParaRPr lang="de-DE" sz="1200" b="0" dirty="0"/>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de-DE" sz="1200" b="0" dirty="0" err="1"/>
              <a:t>Be</a:t>
            </a:r>
            <a:r>
              <a:rPr lang="de-DE" sz="1200" b="0" dirty="0"/>
              <a:t> Data </a:t>
            </a:r>
            <a:r>
              <a:rPr lang="de-DE" sz="1200" b="0" dirty="0" err="1"/>
              <a:t>Driven</a:t>
            </a:r>
            <a:endParaRPr lang="de-DE" sz="1200" b="0" dirty="0"/>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en" sz="1200" b="0" dirty="0"/>
              <a:t>Use Open Standards, Open Data, Open Source, and Open Innovation</a:t>
            </a:r>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de-DE" sz="1200" b="0" i="1" kern="1200" dirty="0">
                <a:solidFill>
                  <a:schemeClr val="tx1"/>
                </a:solidFill>
                <a:effectLst/>
                <a:latin typeface="Arial" panose="020B0604020202020204" pitchFamily="34" charset="0"/>
                <a:ea typeface="+mn-ea"/>
                <a:cs typeface="+mn-cs"/>
              </a:rPr>
              <a:t>Reuse </a:t>
            </a:r>
            <a:r>
              <a:rPr lang="de-DE" sz="1200" b="0" i="1" kern="1200" dirty="0" err="1">
                <a:solidFill>
                  <a:schemeClr val="tx1"/>
                </a:solidFill>
                <a:effectLst/>
                <a:latin typeface="Arial" panose="020B0604020202020204" pitchFamily="34" charset="0"/>
                <a:ea typeface="+mn-ea"/>
                <a:cs typeface="+mn-cs"/>
              </a:rPr>
              <a:t>and</a:t>
            </a:r>
            <a:r>
              <a:rPr lang="de-DE" sz="1200" b="0" i="1" kern="1200" dirty="0">
                <a:solidFill>
                  <a:schemeClr val="tx1"/>
                </a:solidFill>
                <a:effectLst/>
                <a:latin typeface="Arial" panose="020B0604020202020204" pitchFamily="34" charset="0"/>
                <a:ea typeface="+mn-ea"/>
                <a:cs typeface="+mn-cs"/>
              </a:rPr>
              <a:t> </a:t>
            </a:r>
            <a:r>
              <a:rPr lang="de-DE" sz="1200" b="0" i="1" kern="1200" dirty="0" err="1">
                <a:solidFill>
                  <a:schemeClr val="tx1"/>
                </a:solidFill>
                <a:effectLst/>
                <a:latin typeface="Arial" panose="020B0604020202020204" pitchFamily="34" charset="0"/>
                <a:ea typeface="+mn-ea"/>
                <a:cs typeface="+mn-cs"/>
              </a:rPr>
              <a:t>Improve</a:t>
            </a:r>
            <a:r>
              <a:rPr lang="de-DE" sz="1200" b="0" i="1" kern="1200" dirty="0">
                <a:solidFill>
                  <a:schemeClr val="tx1"/>
                </a:solidFill>
                <a:effectLst/>
                <a:latin typeface="Arial" panose="020B0604020202020204" pitchFamily="34" charset="0"/>
                <a:ea typeface="+mn-ea"/>
                <a:cs typeface="+mn-cs"/>
              </a:rPr>
              <a:t> </a:t>
            </a:r>
            <a:endParaRPr lang="de-DE" b="0" dirty="0">
              <a:effectLst/>
            </a:endParaRPr>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de-DE" sz="1200" b="0" i="1" kern="1200" dirty="0" err="1">
                <a:solidFill>
                  <a:schemeClr val="tx1"/>
                </a:solidFill>
                <a:effectLst/>
                <a:latin typeface="Arial" panose="020B0604020202020204" pitchFamily="34" charset="0"/>
                <a:ea typeface="+mn-ea"/>
                <a:cs typeface="+mn-cs"/>
              </a:rPr>
              <a:t>Address</a:t>
            </a:r>
            <a:r>
              <a:rPr lang="de-DE" sz="1200" b="0" i="1" kern="1200" dirty="0">
                <a:solidFill>
                  <a:schemeClr val="tx1"/>
                </a:solidFill>
                <a:effectLst/>
                <a:latin typeface="Arial" panose="020B0604020202020204" pitchFamily="34" charset="0"/>
                <a:ea typeface="+mn-ea"/>
                <a:cs typeface="+mn-cs"/>
              </a:rPr>
              <a:t> Privacy </a:t>
            </a:r>
            <a:r>
              <a:rPr lang="de-DE" sz="1200" b="0" i="1" kern="1200" dirty="0" err="1">
                <a:solidFill>
                  <a:schemeClr val="tx1"/>
                </a:solidFill>
                <a:effectLst/>
                <a:latin typeface="Arial" panose="020B0604020202020204" pitchFamily="34" charset="0"/>
                <a:ea typeface="+mn-ea"/>
                <a:cs typeface="+mn-cs"/>
              </a:rPr>
              <a:t>and</a:t>
            </a:r>
            <a:r>
              <a:rPr lang="de-DE" sz="1200" b="0" i="1" kern="1200" dirty="0">
                <a:solidFill>
                  <a:schemeClr val="tx1"/>
                </a:solidFill>
                <a:effectLst/>
                <a:latin typeface="Arial" panose="020B0604020202020204" pitchFamily="34" charset="0"/>
                <a:ea typeface="+mn-ea"/>
                <a:cs typeface="+mn-cs"/>
              </a:rPr>
              <a:t> Security: </a:t>
            </a:r>
            <a:endParaRPr lang="de-DE" b="0" dirty="0">
              <a:effectLst/>
            </a:endParaRPr>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de-DE" sz="1200" b="0" i="1" kern="1200" dirty="0" err="1">
                <a:solidFill>
                  <a:schemeClr val="tx1"/>
                </a:solidFill>
                <a:effectLst/>
                <a:latin typeface="Arial" panose="020B0604020202020204" pitchFamily="34" charset="0"/>
                <a:ea typeface="+mn-ea"/>
                <a:cs typeface="+mn-cs"/>
              </a:rPr>
              <a:t>Be</a:t>
            </a:r>
            <a:r>
              <a:rPr lang="de-DE" sz="1200" b="0" i="1" kern="1200" dirty="0">
                <a:solidFill>
                  <a:schemeClr val="tx1"/>
                </a:solidFill>
                <a:effectLst/>
                <a:latin typeface="Arial" panose="020B0604020202020204" pitchFamily="34" charset="0"/>
                <a:ea typeface="+mn-ea"/>
                <a:cs typeface="+mn-cs"/>
              </a:rPr>
              <a:t> Collaborative </a:t>
            </a:r>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endParaRPr lang="de-DE" sz="1200" b="0" i="1" kern="1200" dirty="0">
              <a:solidFill>
                <a:schemeClr val="tx1"/>
              </a:solidFill>
              <a:effectLst/>
              <a:latin typeface="Arial" panose="020B060402020202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mj-lt"/>
              <a:buNone/>
              <a:tabLst/>
              <a:defRPr/>
            </a:pPr>
            <a:r>
              <a:rPr lang="de-DE" b="0" dirty="0">
                <a:effectLst/>
              </a:rPr>
              <a:t>https://</a:t>
            </a:r>
            <a:r>
              <a:rPr lang="de-DE" b="0" dirty="0" err="1">
                <a:effectLst/>
              </a:rPr>
              <a:t>digitalprinciples.org</a:t>
            </a:r>
            <a:endParaRPr lang="de-DE" b="0" dirty="0">
              <a:effectLst/>
            </a:endParaRPr>
          </a:p>
          <a:p>
            <a:endParaRPr lang="de-DE"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7</a:t>
            </a:fld>
            <a:endParaRPr lang="en-GB" altLang="de-DE"/>
          </a:p>
        </p:txBody>
      </p:sp>
    </p:spTree>
    <p:extLst>
      <p:ext uri="{BB962C8B-B14F-4D97-AF65-F5344CB8AC3E}">
        <p14:creationId xmlns:p14="http://schemas.microsoft.com/office/powerpoint/2010/main" val="2021264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de-DE" sz="1200" b="1" i="0" u="none" strike="noStrike" kern="1200" dirty="0">
                <a:solidFill>
                  <a:schemeClr val="tx1"/>
                </a:solidFill>
                <a:effectLst/>
                <a:latin typeface="Arial" panose="020B0604020202020204" pitchFamily="34" charset="0"/>
                <a:ea typeface="+mn-ea"/>
                <a:cs typeface="+mn-cs"/>
              </a:rPr>
              <a:t>​</a:t>
            </a:r>
            <a:r>
              <a:rPr lang="de-DE" sz="1200" b="1" i="0" u="none" strike="noStrike" kern="1200" dirty="0" err="1">
                <a:solidFill>
                  <a:schemeClr val="tx1"/>
                </a:solidFill>
                <a:effectLst/>
                <a:latin typeface="Arial" panose="020B0604020202020204" pitchFamily="34" charset="0"/>
                <a:ea typeface="+mn-ea"/>
                <a:cs typeface="+mn-cs"/>
              </a:rPr>
              <a:t>Preparation</a:t>
            </a:r>
            <a:r>
              <a:rPr lang="de-DE" sz="1200" b="1" i="0" u="none" strike="noStrike" kern="1200" dirty="0">
                <a:solidFill>
                  <a:schemeClr val="tx1"/>
                </a:solidFill>
                <a:effectLst/>
                <a:latin typeface="Arial" panose="020B0604020202020204" pitchFamily="34" charset="0"/>
                <a:ea typeface="+mn-ea"/>
                <a:cs typeface="+mn-cs"/>
              </a:rPr>
              <a:t>:</a:t>
            </a:r>
            <a:r>
              <a:rPr lang="en-US" sz="1200" b="0" i="0" kern="1200" dirty="0">
                <a:solidFill>
                  <a:schemeClr val="tx1"/>
                </a:solidFill>
                <a:effectLst/>
                <a:latin typeface="Arial" panose="020B0604020202020204" pitchFamily="34" charset="0"/>
                <a:ea typeface="+mn-ea"/>
                <a:cs typeface="+mn-cs"/>
              </a:rPr>
              <a:t>​</a:t>
            </a:r>
            <a:endParaRPr lang="en-US" b="0" i="0" dirty="0">
              <a:effectLst/>
            </a:endParaRPr>
          </a:p>
          <a:p>
            <a:pPr rtl="0" fontAlgn="base"/>
            <a:r>
              <a:rPr lang="de-DE" sz="1200" b="0" i="0" u="none" strike="noStrike" kern="1200" dirty="0">
                <a:solidFill>
                  <a:schemeClr val="tx1"/>
                </a:solidFill>
                <a:effectLst/>
                <a:latin typeface="Arial" panose="020B0604020202020204" pitchFamily="34" charset="0"/>
                <a:ea typeface="+mn-ea"/>
                <a:cs typeface="+mn-cs"/>
              </a:rPr>
              <a:t>Hand out Digital </a:t>
            </a:r>
            <a:r>
              <a:rPr lang="de-DE" sz="1200" b="0" i="0" u="none" strike="noStrike" kern="1200" dirty="0" err="1">
                <a:solidFill>
                  <a:schemeClr val="tx1"/>
                </a:solidFill>
                <a:effectLst/>
                <a:latin typeface="Arial" panose="020B0604020202020204" pitchFamily="34" charset="0"/>
                <a:ea typeface="+mn-ea"/>
                <a:cs typeface="+mn-cs"/>
              </a:rPr>
              <a:t>Principles</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to</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each</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participant</a:t>
            </a:r>
            <a:endParaRPr lang="de-DE" b="0" i="0" dirty="0">
              <a:effectLst/>
            </a:endParaRPr>
          </a:p>
          <a:p>
            <a:pPr marL="0" marR="0" lvl="0" indent="0" algn="l" defTabSz="914400">
              <a:lnSpc>
                <a:spcPct val="100000"/>
              </a:lnSpc>
              <a:spcBef>
                <a:spcPct val="30000"/>
              </a:spcBef>
              <a:spcAft>
                <a:spcPct val="0"/>
              </a:spcAft>
              <a:buClrTx/>
              <a:buSzTx/>
              <a:buFontTx/>
              <a:buNone/>
              <a:tabLst/>
              <a:defRPr/>
            </a:pPr>
            <a:endParaRPr lang="de-DE" dirty="0">
              <a:effectLst/>
              <a:cs typeface="Arial"/>
            </a:endParaRPr>
          </a:p>
          <a:p>
            <a:pPr>
              <a:defRPr/>
            </a:pPr>
            <a:r>
              <a:rPr lang="de-DE" b="1" dirty="0">
                <a:latin typeface="Arial"/>
                <a:cs typeface="Arial"/>
              </a:rPr>
              <a:t>Timing: </a:t>
            </a:r>
            <a:endParaRPr lang="de-DE" dirty="0">
              <a:cs typeface="Arial"/>
            </a:endParaRPr>
          </a:p>
          <a:p>
            <a:pPr>
              <a:defRPr/>
            </a:pPr>
            <a:r>
              <a:rPr lang="de-DE" dirty="0">
                <a:latin typeface="Arial"/>
                <a:cs typeface="Arial"/>
              </a:rPr>
              <a:t>20min</a:t>
            </a:r>
            <a:endParaRPr lang="de-DE" dirty="0">
              <a:cs typeface="Arial"/>
            </a:endParaRPr>
          </a:p>
          <a:p>
            <a:pPr>
              <a:defRPr/>
            </a:pPr>
            <a:endParaRPr lang="de-DE"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b="1" dirty="0">
              <a:solidFill>
                <a:srgbClr val="0F5494"/>
              </a:solidFill>
              <a:cs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b="0" noProof="0" dirty="0">
              <a:effectLst/>
              <a:latin typeface="Arial"/>
              <a:cs typeface="Arial"/>
            </a:endParaRPr>
          </a:p>
          <a:p>
            <a:endParaRPr lang="de-DE"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8</a:t>
            </a:fld>
            <a:endParaRPr lang="en-GB" altLang="de-DE"/>
          </a:p>
        </p:txBody>
      </p:sp>
    </p:spTree>
    <p:extLst>
      <p:ext uri="{BB962C8B-B14F-4D97-AF65-F5344CB8AC3E}">
        <p14:creationId xmlns:p14="http://schemas.microsoft.com/office/powerpoint/2010/main" val="1342117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b="1" dirty="0"/>
              <a:t>Key Message</a:t>
            </a:r>
            <a:r>
              <a:rPr lang="en" sz="1200" b="1" dirty="0"/>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The </a:t>
            </a:r>
            <a:r>
              <a:rPr lang="de-DE" dirty="0" err="1"/>
              <a:t>following</a:t>
            </a:r>
            <a:r>
              <a:rPr lang="de-DE" dirty="0"/>
              <a:t> </a:t>
            </a:r>
            <a:r>
              <a:rPr lang="de-DE" dirty="0" err="1"/>
              <a:t>examples</a:t>
            </a:r>
            <a:r>
              <a:rPr lang="de-DE" dirty="0"/>
              <a:t> </a:t>
            </a:r>
            <a:r>
              <a:rPr lang="de-DE" dirty="0" err="1"/>
              <a:t>show</a:t>
            </a:r>
            <a:r>
              <a:rPr lang="de-DE" dirty="0"/>
              <a:t> </a:t>
            </a:r>
            <a:r>
              <a:rPr lang="de-DE" dirty="0" err="1"/>
              <a:t>how</a:t>
            </a:r>
            <a:r>
              <a:rPr lang="de-DE" dirty="0"/>
              <a:t> digital </a:t>
            </a:r>
            <a:r>
              <a:rPr lang="de-DE" dirty="0" err="1"/>
              <a:t>transformation</a:t>
            </a:r>
            <a:r>
              <a:rPr lang="de-DE" dirty="0"/>
              <a:t> </a:t>
            </a:r>
            <a:r>
              <a:rPr lang="de-DE" dirty="0" err="1"/>
              <a:t>and</a:t>
            </a:r>
            <a:r>
              <a:rPr lang="de-DE" dirty="0"/>
              <a:t> </a:t>
            </a:r>
            <a:r>
              <a:rPr lang="de-DE" dirty="0" err="1"/>
              <a:t>new</a:t>
            </a:r>
            <a:r>
              <a:rPr lang="de-DE" dirty="0"/>
              <a:t> </a:t>
            </a:r>
            <a:r>
              <a:rPr lang="de-DE" dirty="0" err="1"/>
              <a:t>technologies</a:t>
            </a:r>
            <a:r>
              <a:rPr lang="de-DE" dirty="0"/>
              <a:t> </a:t>
            </a:r>
            <a:r>
              <a:rPr lang="de-DE" dirty="0" err="1"/>
              <a:t>are</a:t>
            </a:r>
            <a:r>
              <a:rPr lang="de-DE" dirty="0"/>
              <a:t> </a:t>
            </a:r>
            <a:r>
              <a:rPr lang="de-DE" dirty="0" err="1"/>
              <a:t>shaping</a:t>
            </a:r>
            <a:r>
              <a:rPr lang="de-DE" dirty="0"/>
              <a:t> </a:t>
            </a:r>
            <a:r>
              <a:rPr lang="de-DE" dirty="0" err="1"/>
              <a:t>development</a:t>
            </a:r>
            <a:r>
              <a:rPr lang="de-DE" dirty="0"/>
              <a:t> </a:t>
            </a:r>
            <a:r>
              <a:rPr lang="de-DE" dirty="0" err="1"/>
              <a:t>cooperation</a:t>
            </a:r>
            <a:r>
              <a:rPr lang="de-DE" baseline="0" dirty="0"/>
              <a:t> </a:t>
            </a:r>
            <a:r>
              <a:rPr lang="de-DE" baseline="0" dirty="0" err="1"/>
              <a:t>for</a:t>
            </a:r>
            <a:r>
              <a:rPr lang="de-DE" baseline="0" dirty="0"/>
              <a:t> </a:t>
            </a:r>
            <a:r>
              <a:rPr lang="de-DE" baseline="0" dirty="0" err="1"/>
              <a:t>good</a:t>
            </a:r>
            <a:r>
              <a:rPr lang="de-DE" baseline="0" dirty="0"/>
              <a:t> </a:t>
            </a:r>
            <a:r>
              <a:rPr lang="de-DE" baseline="0" dirty="0" err="1"/>
              <a:t>and</a:t>
            </a:r>
            <a:r>
              <a:rPr lang="de-DE" baseline="0" dirty="0"/>
              <a:t> </a:t>
            </a:r>
            <a:r>
              <a:rPr lang="de-DE" baseline="0" dirty="0" err="1"/>
              <a:t>for</a:t>
            </a:r>
            <a:r>
              <a:rPr lang="de-DE" baseline="0" dirty="0"/>
              <a:t> </a:t>
            </a:r>
            <a:r>
              <a:rPr lang="de-DE" baseline="0" dirty="0" err="1"/>
              <a:t>bad</a:t>
            </a:r>
            <a:r>
              <a:rPr lang="de-DE" baseline="0" dirty="0"/>
              <a:t> </a:t>
            </a:r>
            <a:r>
              <a:rPr lang="de-DE" baseline="0" dirty="0" err="1"/>
              <a:t>as</a:t>
            </a:r>
            <a:r>
              <a:rPr lang="de-DE" baseline="0" dirty="0"/>
              <a:t> </a:t>
            </a:r>
            <a:r>
              <a:rPr lang="de-DE" baseline="0" dirty="0" err="1"/>
              <a:t>well</a:t>
            </a:r>
            <a:r>
              <a:rPr lang="de-DE" baseline="0" dirty="0"/>
              <a:t>. Digital </a:t>
            </a:r>
            <a:r>
              <a:rPr lang="de-DE" baseline="0" dirty="0" err="1"/>
              <a:t>tools</a:t>
            </a:r>
            <a:r>
              <a:rPr lang="de-DE" baseline="0" dirty="0"/>
              <a:t> </a:t>
            </a:r>
            <a:r>
              <a:rPr lang="de-DE" baseline="0" dirty="0" err="1"/>
              <a:t>are</a:t>
            </a:r>
            <a:r>
              <a:rPr lang="de-DE" baseline="0" dirty="0"/>
              <a:t> </a:t>
            </a:r>
            <a:r>
              <a:rPr lang="de-DE" baseline="0" dirty="0" err="1"/>
              <a:t>means</a:t>
            </a:r>
            <a:r>
              <a:rPr lang="de-DE" baseline="0" dirty="0"/>
              <a:t> not end! </a:t>
            </a:r>
            <a:endParaRPr lang="de-DE"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sz="12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b="1" dirty="0"/>
              <a:t>Background:</a:t>
            </a:r>
            <a:r>
              <a:rPr lang="de-DE" sz="1200" b="1" baseline="0" dirty="0"/>
              <a:t> </a:t>
            </a:r>
            <a:endParaRPr lang="de-DE"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 sz="1200" dirty="0"/>
              <a:t>The Presenter shortly introduces the OLPC </a:t>
            </a:r>
            <a:r>
              <a:rPr lang="en" sz="1200" dirty="0" err="1"/>
              <a:t>initi</a:t>
            </a:r>
            <a:r>
              <a:rPr lang="de-DE" sz="1200" dirty="0"/>
              <a:t>at</a:t>
            </a:r>
            <a:r>
              <a:rPr lang="en" sz="1200" dirty="0" err="1"/>
              <a:t>ive</a:t>
            </a:r>
            <a:r>
              <a:rPr lang="en" sz="1200" dirty="0"/>
              <a:t> and why it is considered a failure</a:t>
            </a:r>
            <a:r>
              <a:rPr lang="de-DE" sz="1200" dirty="0"/>
              <a:t> </a:t>
            </a:r>
            <a:r>
              <a:rPr lang="de-DE" sz="1200" dirty="0" err="1"/>
              <a:t>referring</a:t>
            </a:r>
            <a:r>
              <a:rPr lang="de-DE" sz="1200" baseline="0" dirty="0"/>
              <a:t> back </a:t>
            </a:r>
            <a:r>
              <a:rPr lang="de-DE" sz="1200" baseline="0" dirty="0" err="1"/>
              <a:t>to</a:t>
            </a:r>
            <a:r>
              <a:rPr lang="de-DE" sz="1200" baseline="0" dirty="0"/>
              <a:t> </a:t>
            </a:r>
            <a:r>
              <a:rPr lang="de-DE" sz="1200" baseline="0" dirty="0" err="1"/>
              <a:t>the</a:t>
            </a:r>
            <a:r>
              <a:rPr lang="de-DE" sz="1200" baseline="0" dirty="0"/>
              <a:t> digital </a:t>
            </a:r>
            <a:r>
              <a:rPr lang="de-DE" sz="1200" baseline="0" dirty="0" err="1"/>
              <a:t>principles</a:t>
            </a:r>
            <a:r>
              <a:rPr lang="de-DE" sz="1200" baseline="0" dirty="0"/>
              <a:t> </a:t>
            </a:r>
            <a:r>
              <a:rPr lang="de-DE" sz="1200" baseline="0" dirty="0" err="1"/>
              <a:t>which</a:t>
            </a:r>
            <a:r>
              <a:rPr lang="de-DE" sz="1200" baseline="0" dirty="0"/>
              <a:t> </a:t>
            </a:r>
            <a:r>
              <a:rPr lang="de-DE" sz="1200" baseline="0" dirty="0" err="1"/>
              <a:t>have</a:t>
            </a:r>
            <a:r>
              <a:rPr lang="de-DE" sz="1200" baseline="0" dirty="0"/>
              <a:t> not </a:t>
            </a:r>
            <a:r>
              <a:rPr lang="de-DE" sz="1200" baseline="0" dirty="0" err="1"/>
              <a:t>been</a:t>
            </a:r>
            <a:r>
              <a:rPr lang="de-DE" sz="1200" baseline="0" dirty="0"/>
              <a:t> </a:t>
            </a:r>
            <a:r>
              <a:rPr lang="de-DE" sz="1200" baseline="0" dirty="0" err="1"/>
              <a:t>considered</a:t>
            </a:r>
            <a:r>
              <a:rPr lang="de-DE" sz="1200" baseline="0" dirty="0"/>
              <a:t> in </a:t>
            </a:r>
            <a:r>
              <a:rPr lang="de-DE" sz="1200" baseline="0" dirty="0" err="1"/>
              <a:t>the</a:t>
            </a:r>
            <a:r>
              <a:rPr lang="de-DE" sz="1200" baseline="0" dirty="0"/>
              <a:t> </a:t>
            </a:r>
            <a:r>
              <a:rPr lang="de-DE" sz="1200" baseline="0" dirty="0" err="1"/>
              <a:t>project</a:t>
            </a:r>
            <a:r>
              <a:rPr lang="de-DE" sz="1200" baseline="0" dirty="0"/>
              <a:t> design (e.g. design </a:t>
            </a:r>
            <a:r>
              <a:rPr lang="de-DE" sz="1200" baseline="0" dirty="0" err="1"/>
              <a:t>with</a:t>
            </a:r>
            <a:r>
              <a:rPr lang="de-DE" sz="1200" baseline="0" dirty="0"/>
              <a:t> </a:t>
            </a:r>
            <a:r>
              <a:rPr lang="de-DE" sz="1200" baseline="0" dirty="0" err="1"/>
              <a:t>the</a:t>
            </a:r>
            <a:r>
              <a:rPr lang="de-DE" sz="1200" baseline="0" dirty="0"/>
              <a:t> </a:t>
            </a:r>
            <a:r>
              <a:rPr lang="de-DE" sz="1200" baseline="0" dirty="0" err="1"/>
              <a:t>user</a:t>
            </a:r>
            <a:r>
              <a:rPr lang="de-DE" sz="1200" baseline="0" dirty="0"/>
              <a:t>,  </a:t>
            </a:r>
            <a:r>
              <a:rPr lang="de-DE" sz="1200" baseline="0" dirty="0" err="1"/>
              <a:t>understand</a:t>
            </a:r>
            <a:r>
              <a:rPr lang="de-DE" sz="1200" baseline="0" dirty="0"/>
              <a:t> </a:t>
            </a:r>
            <a:r>
              <a:rPr lang="de-DE" sz="1200" baseline="0" dirty="0" err="1"/>
              <a:t>the</a:t>
            </a:r>
            <a:r>
              <a:rPr lang="de-DE" sz="1200" baseline="0" dirty="0"/>
              <a:t> </a:t>
            </a:r>
            <a:r>
              <a:rPr lang="de-DE" sz="1200" baseline="0" dirty="0" err="1"/>
              <a:t>existing</a:t>
            </a:r>
            <a:r>
              <a:rPr lang="de-DE" sz="1200" baseline="0" dirty="0"/>
              <a:t> </a:t>
            </a:r>
            <a:r>
              <a:rPr lang="de-DE" sz="1200" baseline="0" dirty="0" err="1"/>
              <a:t>ecosystem</a:t>
            </a:r>
            <a:r>
              <a:rPr lang="de-DE" sz="1200" baseline="0" dirty="0"/>
              <a: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 sz="1200" b="1" dirty="0">
              <a:cs typeface="Arial"/>
            </a:endParaRPr>
          </a:p>
          <a:p>
            <a:pPr>
              <a:defRPr/>
            </a:pPr>
            <a:r>
              <a:rPr lang="en" b="1" dirty="0">
                <a:latin typeface="Arial"/>
                <a:cs typeface="Arial"/>
              </a:rPr>
              <a:t>Background:</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 sz="1200" dirty="0">
                <a:latin typeface="Arial"/>
                <a:cs typeface="Arial"/>
              </a:rPr>
              <a:t>The OLPC short for One Laptop Per Child also known as the “100$ Laptop” is an initiative intended to provide every child in the Global South with an inexpensive, robust and energy-saving laptop. These computers should be able to interconnect and thus create an educational network even in the remotest corners of the world. Was </a:t>
            </a:r>
            <a:r>
              <a:rPr lang="en" sz="1200" b="0" i="0" u="none" strike="noStrike" kern="1200" dirty="0">
                <a:solidFill>
                  <a:schemeClr val="tx1"/>
                </a:solidFill>
                <a:effectLst/>
                <a:latin typeface="Arial"/>
                <a:cs typeface="Arial"/>
              </a:rPr>
              <a:t>founded by MIT professor Nicholas Negroponte in 2005.</a:t>
            </a:r>
            <a:endParaRPr lang="en" sz="1200" dirty="0">
              <a:latin typeface="Arial"/>
              <a:cs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 sz="12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 sz="1200" b="1" dirty="0"/>
              <a:t>Why is it considered a failure?</a:t>
            </a:r>
          </a:p>
          <a:p>
            <a:pPr marL="171450" indent="-171450">
              <a:buFont typeface="Arial" panose="020B0604020202020204" pitchFamily="34" charset="0"/>
              <a:buChar char="•"/>
            </a:pPr>
            <a:r>
              <a:rPr lang="en" sz="1200" dirty="0"/>
              <a:t>The program originally aimed to produce at a price of $100 per laptop, but manufacturers often had to price them at $200 or more. Moreover 90% of the </a:t>
            </a:r>
            <a:r>
              <a:rPr lang="en" sz="1200" dirty="0" err="1"/>
              <a:t>acqusition</a:t>
            </a:r>
            <a:r>
              <a:rPr lang="en" sz="1200" dirty="0"/>
              <a:t> costs should have been funded by the receiving countries who had no money in the first place. </a:t>
            </a:r>
          </a:p>
          <a:p>
            <a:pPr marL="171450" indent="-171450">
              <a:buFont typeface="Arial" panose="020B0604020202020204" pitchFamily="34" charset="0"/>
              <a:buChar char="•"/>
            </a:pPr>
            <a:endParaRPr lang="en" sz="1200" dirty="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sz="1200" dirty="0"/>
              <a:t>Lack </a:t>
            </a:r>
            <a:r>
              <a:rPr lang="de-DE" sz="1200" dirty="0" err="1"/>
              <a:t>of</a:t>
            </a:r>
            <a:r>
              <a:rPr lang="de-DE" sz="1200" dirty="0"/>
              <a:t> </a:t>
            </a:r>
            <a:r>
              <a:rPr lang="de-DE" sz="1200" dirty="0" err="1"/>
              <a:t>existing</a:t>
            </a:r>
            <a:r>
              <a:rPr lang="de-DE" sz="1200" baseline="0" dirty="0"/>
              <a:t> </a:t>
            </a:r>
            <a:r>
              <a:rPr lang="de-DE" sz="1200" baseline="0" dirty="0" err="1"/>
              <a:t>infrastructure</a:t>
            </a:r>
            <a:r>
              <a:rPr lang="de-DE" sz="1200" dirty="0"/>
              <a:t> </a:t>
            </a:r>
            <a:r>
              <a:rPr lang="de-DE" sz="1200" dirty="0" err="1"/>
              <a:t>including</a:t>
            </a:r>
            <a:r>
              <a:rPr lang="de-DE" sz="1200" dirty="0"/>
              <a:t> power </a:t>
            </a:r>
            <a:r>
              <a:rPr lang="de-DE" sz="1200" dirty="0" err="1"/>
              <a:t>supply</a:t>
            </a:r>
            <a:r>
              <a:rPr lang="de-DE" sz="1200" dirty="0"/>
              <a:t> </a:t>
            </a:r>
            <a:r>
              <a:rPr lang="de-DE" sz="1200" dirty="0" err="1"/>
              <a:t>and</a:t>
            </a:r>
            <a:r>
              <a:rPr lang="de-DE" sz="1200" dirty="0"/>
              <a:t> </a:t>
            </a:r>
            <a:r>
              <a:rPr lang="de-DE" sz="1200" dirty="0" err="1"/>
              <a:t>broadband</a:t>
            </a:r>
            <a:r>
              <a:rPr lang="de-DE" sz="1200" dirty="0"/>
              <a:t> </a:t>
            </a:r>
            <a:r>
              <a:rPr lang="de-DE" sz="1200" dirty="0" err="1"/>
              <a:t>connection</a:t>
            </a:r>
            <a:r>
              <a:rPr lang="de-DE" sz="1200" dirty="0"/>
              <a:t>.</a:t>
            </a:r>
            <a:endParaRPr lang="en" sz="1200" dirty="0"/>
          </a:p>
          <a:p>
            <a:pPr marL="171450" indent="-171450">
              <a:buFont typeface="Arial" panose="020B0604020202020204" pitchFamily="34" charset="0"/>
              <a:buChar char="•"/>
            </a:pPr>
            <a:r>
              <a:rPr lang="en" sz="1200" dirty="0"/>
              <a:t>The laptops also were criticized for:</a:t>
            </a:r>
          </a:p>
          <a:p>
            <a:pPr marL="628650" lvl="1" indent="-171450">
              <a:buFont typeface="Arial" panose="020B0604020202020204" pitchFamily="34" charset="0"/>
              <a:buChar char="•"/>
            </a:pPr>
            <a:r>
              <a:rPr lang="en" sz="1200" dirty="0"/>
              <a:t>lacking connection ports for classroom projectors, </a:t>
            </a:r>
          </a:p>
          <a:p>
            <a:pPr marL="628650" lvl="1" indent="-171450">
              <a:buFont typeface="Arial" panose="020B0604020202020204" pitchFamily="34" charset="0"/>
              <a:buChar char="•"/>
            </a:pPr>
            <a:r>
              <a:rPr lang="en" sz="1200" dirty="0"/>
              <a:t>limited troubleshooting assistance for software issues, </a:t>
            </a:r>
          </a:p>
          <a:p>
            <a:pPr marL="628650" lvl="1" indent="-171450">
              <a:buFont typeface="Arial" panose="020B0604020202020204" pitchFamily="34" charset="0"/>
              <a:buChar char="•"/>
            </a:pPr>
            <a:r>
              <a:rPr lang="en" sz="1200" dirty="0"/>
              <a:t>expensive replacement parts for hardware, </a:t>
            </a:r>
          </a:p>
          <a:p>
            <a:pPr marL="628650" lvl="1" indent="-171450">
              <a:buFont typeface="Arial" panose="020B0604020202020204" pitchFamily="34" charset="0"/>
              <a:buChar char="•"/>
            </a:pPr>
            <a:r>
              <a:rPr lang="en" sz="1200" dirty="0"/>
              <a:t>and being made with environmentally hazardous materials.</a:t>
            </a:r>
          </a:p>
          <a:p>
            <a:pPr marL="628650" lvl="1" indent="-171450">
              <a:buFont typeface="Arial" panose="020B0604020202020204" pitchFamily="34" charset="0"/>
              <a:buChar char="•"/>
            </a:pPr>
            <a:endParaRPr lang="en" sz="1200" dirty="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sz="1200" b="1" dirty="0" err="1"/>
              <a:t>Ignored</a:t>
            </a:r>
            <a:r>
              <a:rPr lang="de-DE" sz="1200" b="1" dirty="0"/>
              <a:t> </a:t>
            </a:r>
            <a:r>
              <a:rPr lang="de-DE" sz="1200" b="1" dirty="0" err="1"/>
              <a:t>local</a:t>
            </a:r>
            <a:r>
              <a:rPr lang="de-DE" sz="1200" b="1" dirty="0"/>
              <a:t> </a:t>
            </a:r>
            <a:r>
              <a:rPr lang="de-DE" sz="1200" b="1" dirty="0" err="1"/>
              <a:t>contexts</a:t>
            </a:r>
            <a:r>
              <a:rPr lang="de-DE" sz="1200" b="1" dirty="0"/>
              <a:t> </a:t>
            </a:r>
            <a:r>
              <a:rPr lang="de-DE" sz="1200" dirty="0" err="1"/>
              <a:t>and</a:t>
            </a:r>
            <a:r>
              <a:rPr lang="de-DE" sz="1200" dirty="0"/>
              <a:t> </a:t>
            </a:r>
            <a:r>
              <a:rPr lang="en" sz="1200" dirty="0"/>
              <a:t>broke the </a:t>
            </a:r>
            <a:r>
              <a:rPr lang="en" sz="1200" b="1" dirty="0"/>
              <a:t>cardinal rule </a:t>
            </a:r>
            <a:r>
              <a:rPr lang="en" sz="1200" dirty="0"/>
              <a:t>of program design by </a:t>
            </a:r>
            <a:r>
              <a:rPr lang="en" sz="1200" b="1" dirty="0"/>
              <a:t>not focusing first on the end users </a:t>
            </a:r>
            <a:r>
              <a:rPr lang="en" sz="1200" dirty="0"/>
              <a:t>of the laptops: Thus </a:t>
            </a:r>
            <a:r>
              <a:rPr lang="en" sz="1200" b="0" i="0" u="none" strike="noStrike" kern="1200" dirty="0">
                <a:solidFill>
                  <a:schemeClr val="tx1"/>
                </a:solidFill>
                <a:effectLst/>
                <a:latin typeface="Arial" panose="020B0604020202020204" pitchFamily="34" charset="0"/>
                <a:ea typeface="+mn-ea"/>
                <a:cs typeface="+mn-cs"/>
              </a:rPr>
              <a:t>cultural issues also presented significant challenges. For example in Uruguay a national evaluation of the program after it launched revealed that only 21.5% of teachers reported using the laptops in class daily or near-daily, and 25% of the teachers reported using them less than once a week – </a:t>
            </a:r>
            <a:r>
              <a:rPr lang="de-DE" sz="1200" b="0" i="0" u="none" strike="noStrike" kern="1200" dirty="0" err="1">
                <a:solidFill>
                  <a:schemeClr val="tx1"/>
                </a:solidFill>
                <a:effectLst/>
                <a:latin typeface="Arial" panose="020B0604020202020204" pitchFamily="34" charset="0"/>
                <a:ea typeface="+mn-ea"/>
                <a:cs typeface="+mn-cs"/>
              </a:rPr>
              <a:t>reference</a:t>
            </a:r>
            <a:r>
              <a:rPr lang="de-DE" sz="1200" b="0" i="0" u="none" strike="noStrike" kern="1200" dirty="0">
                <a:solidFill>
                  <a:schemeClr val="tx1"/>
                </a:solidFill>
                <a:effectLst/>
                <a:latin typeface="Arial" panose="020B0604020202020204" pitchFamily="34" charset="0"/>
                <a:ea typeface="+mn-ea"/>
                <a:cs typeface="+mn-cs"/>
              </a:rPr>
              <a:t> Digital </a:t>
            </a:r>
            <a:r>
              <a:rPr lang="de-DE" sz="1200" b="0" i="0" u="none" strike="noStrike" kern="1200" dirty="0" err="1">
                <a:solidFill>
                  <a:schemeClr val="tx1"/>
                </a:solidFill>
                <a:effectLst/>
                <a:latin typeface="Arial" panose="020B0604020202020204" pitchFamily="34" charset="0"/>
                <a:ea typeface="+mn-ea"/>
                <a:cs typeface="+mn-cs"/>
              </a:rPr>
              <a:t>Principles</a:t>
            </a:r>
            <a:r>
              <a:rPr lang="en" sz="1200" b="0" i="0" u="none" strike="noStrike" kern="1200" dirty="0">
                <a:solidFill>
                  <a:schemeClr val="tx1"/>
                </a:solidFill>
                <a:effectLst/>
                <a:latin typeface="Arial" panose="020B0604020202020204" pitchFamily="34" charset="0"/>
                <a:ea typeface="+mn-ea"/>
                <a:cs typeface="+mn-cs"/>
              </a:rPr>
              <a:t>.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 sz="1200" b="0" i="0" u="none" strike="noStrike" kern="1200" dirty="0">
              <a:solidFill>
                <a:schemeClr val="tx1"/>
              </a:solidFill>
              <a:effectLst/>
              <a:latin typeface="Arial" panose="020B0604020202020204" pitchFamily="34" charset="0"/>
              <a:ea typeface="+mn-ea"/>
              <a:cs typeface="+mn-cs"/>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 sz="1200" b="0" i="1" u="none" strike="noStrike" kern="1200" dirty="0">
                <a:solidFill>
                  <a:schemeClr val="tx1"/>
                </a:solidFill>
                <a:effectLst/>
                <a:latin typeface="Arial" panose="020B0604020202020204" pitchFamily="34" charset="0"/>
                <a:ea typeface="+mn-ea"/>
                <a:cs typeface="+mn-cs"/>
              </a:rPr>
              <a:t>Business Week</a:t>
            </a:r>
            <a:r>
              <a:rPr lang="en" sz="1200" b="0" i="0" u="none" strike="noStrike" kern="1200" dirty="0">
                <a:solidFill>
                  <a:schemeClr val="tx1"/>
                </a:solidFill>
                <a:effectLst/>
                <a:latin typeface="Arial" panose="020B0604020202020204" pitchFamily="34" charset="0"/>
                <a:ea typeface="+mn-ea"/>
                <a:cs typeface="+mn-cs"/>
              </a:rPr>
              <a:t>’</a:t>
            </a:r>
            <a:r>
              <a:rPr lang="en" sz="1200" b="0" i="1" u="none" strike="noStrike" kern="1200" dirty="0">
                <a:solidFill>
                  <a:schemeClr val="tx1"/>
                </a:solidFill>
                <a:effectLst/>
                <a:latin typeface="Arial" panose="020B0604020202020204" pitchFamily="34" charset="0"/>
                <a:ea typeface="+mn-ea"/>
                <a:cs typeface="+mn-cs"/>
              </a:rPr>
              <a:t>s</a:t>
            </a:r>
            <a:r>
              <a:rPr lang="en" sz="1200" b="0" i="0" u="none" strike="noStrike" kern="1200" dirty="0">
                <a:solidFill>
                  <a:schemeClr val="tx1"/>
                </a:solidFill>
                <a:effectLst/>
                <a:latin typeface="Arial" panose="020B0604020202020204" pitchFamily="34" charset="0"/>
                <a:ea typeface="+mn-ea"/>
                <a:cs typeface="+mn-cs"/>
              </a:rPr>
              <a:t> Bruce Nussbaum suggested that OLPC would have been more successful if it had involved its aimed</a:t>
            </a:r>
            <a:r>
              <a:rPr lang="en" sz="1200" b="0" i="0" u="none" strike="noStrike" kern="1200" baseline="0" dirty="0">
                <a:solidFill>
                  <a:schemeClr val="tx1"/>
                </a:solidFill>
                <a:effectLst/>
                <a:latin typeface="Arial" panose="020B0604020202020204" pitchFamily="34" charset="0"/>
                <a:ea typeface="+mn-ea"/>
                <a:cs typeface="+mn-cs"/>
              </a:rPr>
              <a:t> beneficiaries </a:t>
            </a:r>
            <a:r>
              <a:rPr lang="en" sz="1200" b="0" i="0" u="none" strike="noStrike" kern="1200" dirty="0">
                <a:solidFill>
                  <a:schemeClr val="tx1"/>
                </a:solidFill>
                <a:effectLst/>
                <a:latin typeface="Arial" panose="020B0604020202020204" pitchFamily="34" charset="0"/>
                <a:ea typeface="+mn-ea"/>
                <a:cs typeface="+mn-cs"/>
              </a:rPr>
              <a:t>earlier in the planning. “</a:t>
            </a:r>
            <a:r>
              <a:rPr lang="en" sz="1200" b="1" i="0" u="none" strike="noStrike" kern="1200" dirty="0">
                <a:solidFill>
                  <a:schemeClr val="tx1"/>
                </a:solidFill>
                <a:effectLst/>
                <a:latin typeface="Arial" panose="020B0604020202020204" pitchFamily="34" charset="0"/>
                <a:ea typeface="+mn-ea"/>
                <a:cs typeface="+mn-cs"/>
              </a:rPr>
              <a:t>It would have been far better to begin in the villages, spend time there and build from the bottom up</a:t>
            </a:r>
            <a:r>
              <a:rPr lang="en" sz="1200" b="0" i="0" u="none" strike="noStrike" kern="1200" dirty="0">
                <a:solidFill>
                  <a:schemeClr val="tx1"/>
                </a:solidFill>
                <a:effectLst/>
                <a:latin typeface="Arial" panose="020B0604020202020204" pitchFamily="34" charset="0"/>
                <a:ea typeface="+mn-ea"/>
                <a:cs typeface="+mn-cs"/>
              </a:rPr>
              <a:t>.”</a:t>
            </a:r>
            <a:r>
              <a:rPr lang="en" sz="1200" b="0" i="0" kern="1200" dirty="0">
                <a:solidFill>
                  <a:schemeClr val="tx1"/>
                </a:solidFill>
                <a:effectLst/>
                <a:latin typeface="Arial" panose="020B0604020202020204" pitchFamily="34" charset="0"/>
                <a:ea typeface="+mn-ea"/>
                <a:cs typeface="+mn-cs"/>
                <a:hlinkClick r:id="rId3"/>
              </a:rPr>
              <a:t> </a:t>
            </a:r>
            <a:r>
              <a:rPr lang="en" sz="1200" b="0" i="0" u="none" strike="noStrike" kern="1200" dirty="0">
                <a:solidFill>
                  <a:schemeClr val="tx1"/>
                </a:solidFill>
                <a:effectLst/>
                <a:latin typeface="Arial" panose="020B0604020202020204" pitchFamily="34" charset="0"/>
                <a:ea typeface="+mn-ea"/>
                <a:cs typeface="+mn-cs"/>
              </a:rPr>
              <a:t>Had teachers, parents, and students been consulted more in the research and planning stages before implementation, OLPC strategists may have been in a better position to tailor the program to needs at the local level. Public relations professionals should apply this type of design thinking that focuses on end users (i.e., key publics) in any kind of planning. Access to technology is perhaps the first concern, but any effective communication strategy also requires careful attention to social and cultural contexts. </a:t>
            </a:r>
          </a:p>
          <a:p>
            <a:endParaRPr lang="en" sz="12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 sz="1200" b="1" dirty="0"/>
              <a:t>Background information for possible questions:</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en" sz="1200" b="0" i="0" u="none" strike="noStrike" kern="1200" dirty="0">
                <a:solidFill>
                  <a:schemeClr val="tx1"/>
                </a:solidFill>
                <a:effectLst/>
                <a:latin typeface="Arial" panose="020B0604020202020204" pitchFamily="34" charset="0"/>
                <a:ea typeface="+mn-ea"/>
                <a:cs typeface="+mn-cs"/>
              </a:rPr>
              <a:t>One Laptop Per Child (OLPC) is a nonprofit founded by MIT professor Nicholas Negroponte in 2005</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endParaRPr lang="en"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 sz="120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 sz="1200" dirty="0"/>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9</a:t>
            </a:fld>
            <a:endParaRPr lang="en-GB" altLang="de-DE"/>
          </a:p>
        </p:txBody>
      </p:sp>
    </p:spTree>
    <p:extLst>
      <p:ext uri="{BB962C8B-B14F-4D97-AF65-F5344CB8AC3E}">
        <p14:creationId xmlns:p14="http://schemas.microsoft.com/office/powerpoint/2010/main" val="30358843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C55514-A2A5-4F94-AC54-4B9B77E3BCFD}"/>
              </a:ext>
            </a:extLst>
          </p:cNvPr>
          <p:cNvSpPr>
            <a:spLocks noChangeArrowheads="1"/>
          </p:cNvSpPr>
          <p:nvPr/>
        </p:nvSpPr>
        <p:spPr bwMode="auto">
          <a:xfrm>
            <a:off x="0" y="981075"/>
            <a:ext cx="9180513" cy="5876925"/>
          </a:xfrm>
          <a:prstGeom prst="rect">
            <a:avLst/>
          </a:prstGeom>
          <a:solidFill>
            <a:srgbClr val="0F5494"/>
          </a:solidFill>
          <a:ln w="25400" algn="ctr">
            <a:solidFill>
              <a:srgbClr val="0F5494"/>
            </a:solidFill>
            <a:miter lim="800000"/>
            <a:headEnd/>
            <a:tailEnd/>
          </a:ln>
          <a:effectLst>
            <a:outerShdw dist="23000" dir="5400000" rotWithShape="0">
              <a:srgbClr val="000000">
                <a:alpha val="34999"/>
              </a:srgbClr>
            </a:outerShdw>
          </a:effectLst>
        </p:spPr>
        <p:txBody>
          <a:bodyPr anchor="ctr"/>
          <a:lstStyle/>
          <a:p>
            <a:pPr algn="ctr" defTabSz="457200" fontAlgn="auto">
              <a:spcBef>
                <a:spcPts val="0"/>
              </a:spcBef>
              <a:spcAft>
                <a:spcPts val="0"/>
              </a:spcAft>
              <a:defRPr/>
            </a:pPr>
            <a:endParaRPr lang="en-US" sz="1800">
              <a:solidFill>
                <a:schemeClr val="lt1"/>
              </a:solidFill>
              <a:latin typeface="+mn-lt"/>
            </a:endParaRPr>
          </a:p>
        </p:txBody>
      </p:sp>
      <p:pic>
        <p:nvPicPr>
          <p:cNvPr id="3086" name="Picture 6" descr="LOGO CE-EN-quadri.eps">
            <a:extLst>
              <a:ext uri="{FF2B5EF4-FFF2-40B4-BE49-F238E27FC236}">
                <a16:creationId xmlns:a16="http://schemas.microsoft.com/office/drawing/2014/main" id="{1583E31F-8E5B-4064-9CF5-C9914FA45A7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7638" y="258763"/>
            <a:ext cx="1436687"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a:extLst>
              <a:ext uri="{FF2B5EF4-FFF2-40B4-BE49-F238E27FC236}">
                <a16:creationId xmlns:a16="http://schemas.microsoft.com/office/drawing/2014/main" id="{DEE163B0-4EBF-4888-9BB8-A6EB44A50A48}"/>
              </a:ext>
            </a:extLst>
          </p:cNvPr>
          <p:cNvSpPr>
            <a:spLocks noGrp="1" noChangeArrowheads="1"/>
          </p:cNvSpPr>
          <p:nvPr>
            <p:ph type="ctrTitle"/>
          </p:nvPr>
        </p:nvSpPr>
        <p:spPr>
          <a:xfrm>
            <a:off x="3995738" y="2565400"/>
            <a:ext cx="5040312" cy="790575"/>
          </a:xfrm>
        </p:spPr>
        <p:txBody>
          <a:bodyPr/>
          <a:lstStyle>
            <a:lvl1pPr marL="3175">
              <a:defRPr sz="7600">
                <a:solidFill>
                  <a:srgbClr val="FFD624"/>
                </a:solidFill>
              </a:defRPr>
            </a:lvl1pPr>
          </a:lstStyle>
          <a:p>
            <a:pPr lvl="0"/>
            <a:r>
              <a:rPr lang="fr-BE" altLang="de-DE" noProof="0"/>
              <a:t>Title</a:t>
            </a:r>
            <a:endParaRPr lang="en-GB" altLang="de-DE" noProof="0"/>
          </a:p>
        </p:txBody>
      </p:sp>
      <p:sp>
        <p:nvSpPr>
          <p:cNvPr id="3077" name="Rectangle 5">
            <a:extLst>
              <a:ext uri="{FF2B5EF4-FFF2-40B4-BE49-F238E27FC236}">
                <a16:creationId xmlns:a16="http://schemas.microsoft.com/office/drawing/2014/main" id="{3C0923F8-875A-4132-8749-238C7B52640C}"/>
              </a:ext>
            </a:extLst>
          </p:cNvPr>
          <p:cNvSpPr>
            <a:spLocks noGrp="1" noChangeArrowheads="1"/>
          </p:cNvSpPr>
          <p:nvPr>
            <p:ph type="subTitle" idx="1"/>
          </p:nvPr>
        </p:nvSpPr>
        <p:spPr>
          <a:xfrm>
            <a:off x="611188" y="3716338"/>
            <a:ext cx="8532812" cy="1728787"/>
          </a:xfrm>
        </p:spPr>
        <p:txBody>
          <a:bodyPr/>
          <a:lstStyle>
            <a:lvl1pPr marL="0" indent="0">
              <a:buFontTx/>
              <a:buNone/>
              <a:defRPr sz="3000" b="1" i="0">
                <a:solidFill>
                  <a:schemeClr val="bg1"/>
                </a:solidFill>
              </a:defRPr>
            </a:lvl1pPr>
          </a:lstStyle>
          <a:p>
            <a:pPr lvl="0"/>
            <a:r>
              <a:rPr lang="fr-BE" altLang="de-DE" noProof="0"/>
              <a:t>Subtitle</a:t>
            </a:r>
            <a:endParaRPr lang="en-GB" altLang="de-DE" noProof="0"/>
          </a:p>
        </p:txBody>
      </p:sp>
      <p:sp>
        <p:nvSpPr>
          <p:cNvPr id="3078" name="Rectangle 6">
            <a:extLst>
              <a:ext uri="{FF2B5EF4-FFF2-40B4-BE49-F238E27FC236}">
                <a16:creationId xmlns:a16="http://schemas.microsoft.com/office/drawing/2014/main" id="{ED918BF4-6F9D-4150-AEBF-D5B53E4C7DA2}"/>
              </a:ext>
            </a:extLst>
          </p:cNvPr>
          <p:cNvSpPr>
            <a:spLocks noGrp="1" noChangeArrowheads="1"/>
          </p:cNvSpPr>
          <p:nvPr>
            <p:ph type="dt" sz="half" idx="2"/>
          </p:nvPr>
        </p:nvSpPr>
        <p:spPr/>
        <p:txBody>
          <a:bodyPr/>
          <a:lstStyle>
            <a:lvl1pPr>
              <a:defRPr sz="1200" b="1">
                <a:solidFill>
                  <a:schemeClr val="bg1"/>
                </a:solidFill>
                <a:latin typeface="+mn-lt"/>
              </a:defRPr>
            </a:lvl1pPr>
          </a:lstStyle>
          <a:p>
            <a:endParaRPr lang="en-GB" altLang="de-DE"/>
          </a:p>
        </p:txBody>
      </p:sp>
      <p:sp>
        <p:nvSpPr>
          <p:cNvPr id="3079" name="Rectangle 7">
            <a:extLst>
              <a:ext uri="{FF2B5EF4-FFF2-40B4-BE49-F238E27FC236}">
                <a16:creationId xmlns:a16="http://schemas.microsoft.com/office/drawing/2014/main" id="{1E81A32E-44B5-421F-9B21-E2ACAB281152}"/>
              </a:ext>
            </a:extLst>
          </p:cNvPr>
          <p:cNvSpPr>
            <a:spLocks noGrp="1" noChangeArrowheads="1"/>
          </p:cNvSpPr>
          <p:nvPr>
            <p:ph type="ftr" sz="quarter" idx="3"/>
          </p:nvPr>
        </p:nvSpPr>
        <p:spPr/>
        <p:txBody>
          <a:bodyPr/>
          <a:lstStyle>
            <a:lvl1pPr>
              <a:defRPr>
                <a:solidFill>
                  <a:schemeClr val="bg1"/>
                </a:solidFill>
                <a:latin typeface="+mn-lt"/>
              </a:defRPr>
            </a:lvl1pPr>
          </a:lstStyle>
          <a:p>
            <a:endParaRPr lang="en-GB" altLang="de-DE"/>
          </a:p>
        </p:txBody>
      </p:sp>
      <p:sp>
        <p:nvSpPr>
          <p:cNvPr id="3080" name="Rectangle 8">
            <a:extLst>
              <a:ext uri="{FF2B5EF4-FFF2-40B4-BE49-F238E27FC236}">
                <a16:creationId xmlns:a16="http://schemas.microsoft.com/office/drawing/2014/main" id="{D50B47DA-CD35-4F9A-A9E2-B17296ABC62A}"/>
              </a:ext>
            </a:extLst>
          </p:cNvPr>
          <p:cNvSpPr>
            <a:spLocks noGrp="1" noChangeArrowheads="1"/>
          </p:cNvSpPr>
          <p:nvPr>
            <p:ph type="sldNum" sz="quarter" idx="4"/>
          </p:nvPr>
        </p:nvSpPr>
        <p:spPr/>
        <p:txBody>
          <a:bodyPr/>
          <a:lstStyle>
            <a:lvl1pPr>
              <a:defRPr>
                <a:solidFill>
                  <a:schemeClr val="bg1"/>
                </a:solidFill>
                <a:latin typeface="+mn-lt"/>
              </a:defRPr>
            </a:lvl1pPr>
          </a:lstStyle>
          <a:p>
            <a:fld id="{C084B897-2EE1-4FE7-BA2B-3853FA0F8153}" type="slidenum">
              <a:rPr lang="en-GB" altLang="de-DE"/>
              <a:pPr/>
              <a:t>‹#›</a:t>
            </a:fld>
            <a:endParaRPr lang="en-GB" altLang="de-DE"/>
          </a:p>
        </p:txBody>
      </p:sp>
      <p:sp>
        <p:nvSpPr>
          <p:cNvPr id="7" name="Rectangle 6">
            <a:extLst>
              <a:ext uri="{FF2B5EF4-FFF2-40B4-BE49-F238E27FC236}">
                <a16:creationId xmlns:a16="http://schemas.microsoft.com/office/drawing/2014/main" id="{B5E9E3ED-6418-46EB-B1B0-07BE776E88AC}"/>
              </a:ext>
            </a:extLst>
          </p:cNvPr>
          <p:cNvSpPr/>
          <p:nvPr userDrawn="1"/>
        </p:nvSpPr>
        <p:spPr>
          <a:xfrm>
            <a:off x="4267200" y="6659563"/>
            <a:ext cx="611188"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4C5CE-9359-42FC-B68E-37DA08D5EB74}"/>
              </a:ext>
            </a:extLst>
          </p:cNvPr>
          <p:cNvSpPr>
            <a:spLocks noGrp="1"/>
          </p:cNvSpPr>
          <p:nvPr>
            <p:ph type="title"/>
          </p:nvPr>
        </p:nvSpPr>
        <p:spPr/>
        <p:txBody>
          <a:bodyPr/>
          <a:lstStyle/>
          <a:p>
            <a:r>
              <a:rPr lang="en-US"/>
              <a:t>Click to edit Master title style</a:t>
            </a:r>
            <a:endParaRPr lang="de-DE"/>
          </a:p>
        </p:txBody>
      </p:sp>
      <p:sp>
        <p:nvSpPr>
          <p:cNvPr id="3" name="Vertical Text Placeholder 2">
            <a:extLst>
              <a:ext uri="{FF2B5EF4-FFF2-40B4-BE49-F238E27FC236}">
                <a16:creationId xmlns:a16="http://schemas.microsoft.com/office/drawing/2014/main" id="{3CFAE95C-AEB2-48E2-B643-1757ECFAB7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65868AB8-0593-43D3-BE2A-A5E6EFCAB9D7}"/>
              </a:ext>
            </a:extLst>
          </p:cNvPr>
          <p:cNvSpPr>
            <a:spLocks noGrp="1"/>
          </p:cNvSpPr>
          <p:nvPr>
            <p:ph type="dt" sz="half" idx="10"/>
          </p:nvPr>
        </p:nvSpPr>
        <p:spPr/>
        <p:txBody>
          <a:bodyPr/>
          <a:lstStyle>
            <a:lvl1pPr>
              <a:defRPr/>
            </a:lvl1pPr>
          </a:lstStyle>
          <a:p>
            <a:endParaRPr lang="en-GB" altLang="de-DE"/>
          </a:p>
        </p:txBody>
      </p:sp>
      <p:sp>
        <p:nvSpPr>
          <p:cNvPr id="5" name="Footer Placeholder 4">
            <a:extLst>
              <a:ext uri="{FF2B5EF4-FFF2-40B4-BE49-F238E27FC236}">
                <a16:creationId xmlns:a16="http://schemas.microsoft.com/office/drawing/2014/main" id="{1986D55B-2A08-41F9-8D1F-2DDB7E129682}"/>
              </a:ext>
            </a:extLst>
          </p:cNvPr>
          <p:cNvSpPr>
            <a:spLocks noGrp="1"/>
          </p:cNvSpPr>
          <p:nvPr>
            <p:ph type="ftr" sz="quarter" idx="11"/>
          </p:nvPr>
        </p:nvSpPr>
        <p:spPr/>
        <p:txBody>
          <a:bodyPr/>
          <a:lstStyle>
            <a:lvl1pPr>
              <a:defRPr/>
            </a:lvl1pPr>
          </a:lstStyle>
          <a:p>
            <a:endParaRPr lang="en-GB" altLang="de-DE"/>
          </a:p>
        </p:txBody>
      </p:sp>
      <p:sp>
        <p:nvSpPr>
          <p:cNvPr id="6" name="Slide Number Placeholder 5">
            <a:extLst>
              <a:ext uri="{FF2B5EF4-FFF2-40B4-BE49-F238E27FC236}">
                <a16:creationId xmlns:a16="http://schemas.microsoft.com/office/drawing/2014/main" id="{EC7D18F7-E1B0-400A-9854-A95D3FE2F866}"/>
              </a:ext>
            </a:extLst>
          </p:cNvPr>
          <p:cNvSpPr>
            <a:spLocks noGrp="1"/>
          </p:cNvSpPr>
          <p:nvPr>
            <p:ph type="sldNum" sz="quarter" idx="12"/>
          </p:nvPr>
        </p:nvSpPr>
        <p:spPr/>
        <p:txBody>
          <a:bodyPr/>
          <a:lstStyle>
            <a:lvl1pPr>
              <a:defRPr/>
            </a:lvl1pPr>
          </a:lstStyle>
          <a:p>
            <a:fld id="{8393734C-E00B-4836-AF7B-AC2A5DC2F8B6}" type="slidenum">
              <a:rPr lang="en-GB" altLang="de-DE"/>
              <a:pPr/>
              <a:t>‹#›</a:t>
            </a:fld>
            <a:endParaRPr lang="en-GB" altLang="de-DE"/>
          </a:p>
        </p:txBody>
      </p:sp>
    </p:spTree>
    <p:extLst>
      <p:ext uri="{BB962C8B-B14F-4D97-AF65-F5344CB8AC3E}">
        <p14:creationId xmlns:p14="http://schemas.microsoft.com/office/powerpoint/2010/main" val="2514311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22E8E-DA4D-48A3-BB8E-CE78D7A7F2CF}"/>
              </a:ext>
            </a:extLst>
          </p:cNvPr>
          <p:cNvSpPr>
            <a:spLocks noGrp="1"/>
          </p:cNvSpPr>
          <p:nvPr>
            <p:ph type="title" orient="vert"/>
          </p:nvPr>
        </p:nvSpPr>
        <p:spPr>
          <a:xfrm>
            <a:off x="6615113" y="1339850"/>
            <a:ext cx="2071687" cy="4681538"/>
          </a:xfrm>
        </p:spPr>
        <p:txBody>
          <a:bodyPr vert="eaVert"/>
          <a:lstStyle/>
          <a:p>
            <a:r>
              <a:rPr lang="en-US"/>
              <a:t>Click to edit Master title style</a:t>
            </a:r>
            <a:endParaRPr lang="de-DE"/>
          </a:p>
        </p:txBody>
      </p:sp>
      <p:sp>
        <p:nvSpPr>
          <p:cNvPr id="3" name="Vertical Text Placeholder 2">
            <a:extLst>
              <a:ext uri="{FF2B5EF4-FFF2-40B4-BE49-F238E27FC236}">
                <a16:creationId xmlns:a16="http://schemas.microsoft.com/office/drawing/2014/main" id="{9EAA99EA-A32A-4327-B024-BDEEFF2677B6}"/>
              </a:ext>
            </a:extLst>
          </p:cNvPr>
          <p:cNvSpPr>
            <a:spLocks noGrp="1"/>
          </p:cNvSpPr>
          <p:nvPr>
            <p:ph type="body" orient="vert" idx="1"/>
          </p:nvPr>
        </p:nvSpPr>
        <p:spPr>
          <a:xfrm>
            <a:off x="395288" y="1339850"/>
            <a:ext cx="6067425" cy="46815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69A539CB-3995-4963-8FCB-EDDD84B1EAD2}"/>
              </a:ext>
            </a:extLst>
          </p:cNvPr>
          <p:cNvSpPr>
            <a:spLocks noGrp="1"/>
          </p:cNvSpPr>
          <p:nvPr>
            <p:ph type="dt" sz="half" idx="10"/>
          </p:nvPr>
        </p:nvSpPr>
        <p:spPr/>
        <p:txBody>
          <a:bodyPr/>
          <a:lstStyle>
            <a:lvl1pPr>
              <a:defRPr/>
            </a:lvl1pPr>
          </a:lstStyle>
          <a:p>
            <a:endParaRPr lang="en-GB" altLang="de-DE"/>
          </a:p>
        </p:txBody>
      </p:sp>
      <p:sp>
        <p:nvSpPr>
          <p:cNvPr id="5" name="Footer Placeholder 4">
            <a:extLst>
              <a:ext uri="{FF2B5EF4-FFF2-40B4-BE49-F238E27FC236}">
                <a16:creationId xmlns:a16="http://schemas.microsoft.com/office/drawing/2014/main" id="{71FAD5ED-AC53-44B4-AEC2-53ED4E0BBBE3}"/>
              </a:ext>
            </a:extLst>
          </p:cNvPr>
          <p:cNvSpPr>
            <a:spLocks noGrp="1"/>
          </p:cNvSpPr>
          <p:nvPr>
            <p:ph type="ftr" sz="quarter" idx="11"/>
          </p:nvPr>
        </p:nvSpPr>
        <p:spPr/>
        <p:txBody>
          <a:bodyPr/>
          <a:lstStyle>
            <a:lvl1pPr>
              <a:defRPr/>
            </a:lvl1pPr>
          </a:lstStyle>
          <a:p>
            <a:endParaRPr lang="en-GB" altLang="de-DE"/>
          </a:p>
        </p:txBody>
      </p:sp>
      <p:sp>
        <p:nvSpPr>
          <p:cNvPr id="6" name="Slide Number Placeholder 5">
            <a:extLst>
              <a:ext uri="{FF2B5EF4-FFF2-40B4-BE49-F238E27FC236}">
                <a16:creationId xmlns:a16="http://schemas.microsoft.com/office/drawing/2014/main" id="{89308C26-EFEC-403F-AA26-6A80F0ABBAD2}"/>
              </a:ext>
            </a:extLst>
          </p:cNvPr>
          <p:cNvSpPr>
            <a:spLocks noGrp="1"/>
          </p:cNvSpPr>
          <p:nvPr>
            <p:ph type="sldNum" sz="quarter" idx="12"/>
          </p:nvPr>
        </p:nvSpPr>
        <p:spPr/>
        <p:txBody>
          <a:bodyPr/>
          <a:lstStyle>
            <a:lvl1pPr>
              <a:defRPr/>
            </a:lvl1pPr>
          </a:lstStyle>
          <a:p>
            <a:fld id="{0D42A5E9-BE54-43DE-AAD9-FB9F21D1930E}" type="slidenum">
              <a:rPr lang="en-GB" altLang="de-DE"/>
              <a:pPr/>
              <a:t>‹#›</a:t>
            </a:fld>
            <a:endParaRPr lang="en-GB" altLang="de-DE"/>
          </a:p>
        </p:txBody>
      </p:sp>
    </p:spTree>
    <p:extLst>
      <p:ext uri="{BB962C8B-B14F-4D97-AF65-F5344CB8AC3E}">
        <p14:creationId xmlns:p14="http://schemas.microsoft.com/office/powerpoint/2010/main" val="170321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1DDD7-E8AE-42EE-A7F4-F6F814AC0AA7}"/>
              </a:ext>
            </a:extLst>
          </p:cNvPr>
          <p:cNvSpPr>
            <a:spLocks noGrp="1"/>
          </p:cNvSpPr>
          <p:nvPr>
            <p:ph type="title"/>
          </p:nvPr>
        </p:nvSpPr>
        <p:spPr/>
        <p:txBody>
          <a:bodyPr/>
          <a:lstStyle/>
          <a:p>
            <a:r>
              <a:rPr lang="en-US"/>
              <a:t>Click to edit Master title style</a:t>
            </a:r>
            <a:endParaRPr lang="de-DE"/>
          </a:p>
        </p:txBody>
      </p:sp>
      <p:sp>
        <p:nvSpPr>
          <p:cNvPr id="3" name="Content Placeholder 2">
            <a:extLst>
              <a:ext uri="{FF2B5EF4-FFF2-40B4-BE49-F238E27FC236}">
                <a16:creationId xmlns:a16="http://schemas.microsoft.com/office/drawing/2014/main" id="{583FBD55-738A-4D0B-AC76-9B47ABC9963B}"/>
              </a:ext>
            </a:extLst>
          </p:cNvPr>
          <p:cNvSpPr>
            <a:spLocks noGrp="1"/>
          </p:cNvSpPr>
          <p:nvPr>
            <p:ph idx="1"/>
          </p:nvPr>
        </p:nvSpPr>
        <p:spPr/>
        <p:txBody>
          <a:bodyPr/>
          <a:lstStyle>
            <a:lvl1pPr>
              <a:buClrTx/>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4A535F1A-C23B-40BF-8090-2036D89E2EF0}"/>
              </a:ext>
            </a:extLst>
          </p:cNvPr>
          <p:cNvSpPr>
            <a:spLocks noGrp="1"/>
          </p:cNvSpPr>
          <p:nvPr>
            <p:ph type="dt" sz="half" idx="10"/>
          </p:nvPr>
        </p:nvSpPr>
        <p:spPr/>
        <p:txBody>
          <a:bodyPr/>
          <a:lstStyle>
            <a:lvl1pPr>
              <a:defRPr/>
            </a:lvl1pPr>
          </a:lstStyle>
          <a:p>
            <a:endParaRPr lang="en-GB" altLang="de-DE"/>
          </a:p>
        </p:txBody>
      </p:sp>
      <p:sp>
        <p:nvSpPr>
          <p:cNvPr id="5" name="Footer Placeholder 4">
            <a:extLst>
              <a:ext uri="{FF2B5EF4-FFF2-40B4-BE49-F238E27FC236}">
                <a16:creationId xmlns:a16="http://schemas.microsoft.com/office/drawing/2014/main" id="{844A968C-53F4-4C58-B303-3548923C85C3}"/>
              </a:ext>
            </a:extLst>
          </p:cNvPr>
          <p:cNvSpPr>
            <a:spLocks noGrp="1"/>
          </p:cNvSpPr>
          <p:nvPr>
            <p:ph type="ftr" sz="quarter" idx="11"/>
          </p:nvPr>
        </p:nvSpPr>
        <p:spPr/>
        <p:txBody>
          <a:bodyPr/>
          <a:lstStyle>
            <a:lvl1pPr>
              <a:defRPr/>
            </a:lvl1pPr>
          </a:lstStyle>
          <a:p>
            <a:endParaRPr lang="en-GB" altLang="de-DE"/>
          </a:p>
        </p:txBody>
      </p:sp>
      <p:sp>
        <p:nvSpPr>
          <p:cNvPr id="6" name="Slide Number Placeholder 5">
            <a:extLst>
              <a:ext uri="{FF2B5EF4-FFF2-40B4-BE49-F238E27FC236}">
                <a16:creationId xmlns:a16="http://schemas.microsoft.com/office/drawing/2014/main" id="{A5DD86C4-1101-4167-A473-C789496D911D}"/>
              </a:ext>
            </a:extLst>
          </p:cNvPr>
          <p:cNvSpPr>
            <a:spLocks noGrp="1"/>
          </p:cNvSpPr>
          <p:nvPr>
            <p:ph type="sldNum" sz="quarter" idx="12"/>
          </p:nvPr>
        </p:nvSpPr>
        <p:spPr/>
        <p:txBody>
          <a:bodyPr/>
          <a:lstStyle>
            <a:lvl1pPr>
              <a:defRPr/>
            </a:lvl1pPr>
          </a:lstStyle>
          <a:p>
            <a:fld id="{95538D66-4D80-449D-9AE2-B2F2899C329A}" type="slidenum">
              <a:rPr lang="en-GB" altLang="de-DE"/>
              <a:pPr/>
              <a:t>‹#›</a:t>
            </a:fld>
            <a:endParaRPr lang="en-GB" altLang="de-DE"/>
          </a:p>
        </p:txBody>
      </p:sp>
    </p:spTree>
    <p:extLst>
      <p:ext uri="{BB962C8B-B14F-4D97-AF65-F5344CB8AC3E}">
        <p14:creationId xmlns:p14="http://schemas.microsoft.com/office/powerpoint/2010/main" val="2574585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C5E7A-B491-4062-9B31-2A8BE9B79D67}"/>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de-DE"/>
          </a:p>
        </p:txBody>
      </p:sp>
      <p:sp>
        <p:nvSpPr>
          <p:cNvPr id="3" name="Text Placeholder 2">
            <a:extLst>
              <a:ext uri="{FF2B5EF4-FFF2-40B4-BE49-F238E27FC236}">
                <a16:creationId xmlns:a16="http://schemas.microsoft.com/office/drawing/2014/main" id="{DD03A340-1002-48A0-B1EA-1E68D5DC5C7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37408253-CEC9-4F72-9759-E29EFAF5D9E0}"/>
              </a:ext>
            </a:extLst>
          </p:cNvPr>
          <p:cNvSpPr>
            <a:spLocks noGrp="1"/>
          </p:cNvSpPr>
          <p:nvPr>
            <p:ph type="dt" sz="half" idx="10"/>
          </p:nvPr>
        </p:nvSpPr>
        <p:spPr/>
        <p:txBody>
          <a:bodyPr/>
          <a:lstStyle>
            <a:lvl1pPr>
              <a:defRPr/>
            </a:lvl1pPr>
          </a:lstStyle>
          <a:p>
            <a:endParaRPr lang="en-GB" altLang="de-DE"/>
          </a:p>
        </p:txBody>
      </p:sp>
      <p:sp>
        <p:nvSpPr>
          <p:cNvPr id="5" name="Footer Placeholder 4">
            <a:extLst>
              <a:ext uri="{FF2B5EF4-FFF2-40B4-BE49-F238E27FC236}">
                <a16:creationId xmlns:a16="http://schemas.microsoft.com/office/drawing/2014/main" id="{D830FD58-78DD-4BA1-8F4A-E91A18D32BE5}"/>
              </a:ext>
            </a:extLst>
          </p:cNvPr>
          <p:cNvSpPr>
            <a:spLocks noGrp="1"/>
          </p:cNvSpPr>
          <p:nvPr>
            <p:ph type="ftr" sz="quarter" idx="11"/>
          </p:nvPr>
        </p:nvSpPr>
        <p:spPr/>
        <p:txBody>
          <a:bodyPr/>
          <a:lstStyle>
            <a:lvl1pPr>
              <a:defRPr/>
            </a:lvl1pPr>
          </a:lstStyle>
          <a:p>
            <a:endParaRPr lang="en-GB" altLang="de-DE"/>
          </a:p>
        </p:txBody>
      </p:sp>
      <p:sp>
        <p:nvSpPr>
          <p:cNvPr id="6" name="Slide Number Placeholder 5">
            <a:extLst>
              <a:ext uri="{FF2B5EF4-FFF2-40B4-BE49-F238E27FC236}">
                <a16:creationId xmlns:a16="http://schemas.microsoft.com/office/drawing/2014/main" id="{9B21919C-48CD-4A0B-A83B-C4DBE82DA255}"/>
              </a:ext>
            </a:extLst>
          </p:cNvPr>
          <p:cNvSpPr>
            <a:spLocks noGrp="1"/>
          </p:cNvSpPr>
          <p:nvPr>
            <p:ph type="sldNum" sz="quarter" idx="12"/>
          </p:nvPr>
        </p:nvSpPr>
        <p:spPr/>
        <p:txBody>
          <a:bodyPr/>
          <a:lstStyle>
            <a:lvl1pPr>
              <a:defRPr/>
            </a:lvl1pPr>
          </a:lstStyle>
          <a:p>
            <a:fld id="{F0C58CE3-5AFC-432B-83D3-937242B3313E}" type="slidenum">
              <a:rPr lang="en-GB" altLang="de-DE"/>
              <a:pPr/>
              <a:t>‹#›</a:t>
            </a:fld>
            <a:endParaRPr lang="en-GB" altLang="de-DE"/>
          </a:p>
        </p:txBody>
      </p:sp>
    </p:spTree>
    <p:extLst>
      <p:ext uri="{BB962C8B-B14F-4D97-AF65-F5344CB8AC3E}">
        <p14:creationId xmlns:p14="http://schemas.microsoft.com/office/powerpoint/2010/main" val="2245269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D6F69-D2D7-4C73-890C-65D11EE9777E}"/>
              </a:ext>
            </a:extLst>
          </p:cNvPr>
          <p:cNvSpPr>
            <a:spLocks noGrp="1"/>
          </p:cNvSpPr>
          <p:nvPr>
            <p:ph type="title"/>
          </p:nvPr>
        </p:nvSpPr>
        <p:spPr/>
        <p:txBody>
          <a:bodyPr/>
          <a:lstStyle/>
          <a:p>
            <a:r>
              <a:rPr lang="en-US"/>
              <a:t>Click to edit Master title style</a:t>
            </a:r>
            <a:endParaRPr lang="de-DE"/>
          </a:p>
        </p:txBody>
      </p:sp>
      <p:sp>
        <p:nvSpPr>
          <p:cNvPr id="3" name="Content Placeholder 2">
            <a:extLst>
              <a:ext uri="{FF2B5EF4-FFF2-40B4-BE49-F238E27FC236}">
                <a16:creationId xmlns:a16="http://schemas.microsoft.com/office/drawing/2014/main" id="{0EF1A47F-BCCE-4C13-9465-32188E9A06B5}"/>
              </a:ext>
            </a:extLst>
          </p:cNvPr>
          <p:cNvSpPr>
            <a:spLocks noGrp="1"/>
          </p:cNvSpPr>
          <p:nvPr>
            <p:ph sz="half" idx="1"/>
          </p:nvPr>
        </p:nvSpPr>
        <p:spPr>
          <a:xfrm>
            <a:off x="457200" y="2492375"/>
            <a:ext cx="4038600" cy="3529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Content Placeholder 3">
            <a:extLst>
              <a:ext uri="{FF2B5EF4-FFF2-40B4-BE49-F238E27FC236}">
                <a16:creationId xmlns:a16="http://schemas.microsoft.com/office/drawing/2014/main" id="{D08CBFED-1D18-4C0E-B96E-54696B9FBC95}"/>
              </a:ext>
            </a:extLst>
          </p:cNvPr>
          <p:cNvSpPr>
            <a:spLocks noGrp="1"/>
          </p:cNvSpPr>
          <p:nvPr>
            <p:ph sz="half" idx="2"/>
          </p:nvPr>
        </p:nvSpPr>
        <p:spPr>
          <a:xfrm>
            <a:off x="4648200" y="2492375"/>
            <a:ext cx="4038600" cy="3529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Date Placeholder 4">
            <a:extLst>
              <a:ext uri="{FF2B5EF4-FFF2-40B4-BE49-F238E27FC236}">
                <a16:creationId xmlns:a16="http://schemas.microsoft.com/office/drawing/2014/main" id="{D4B5AB01-AF5E-4CA9-97CE-E38CBFED43E9}"/>
              </a:ext>
            </a:extLst>
          </p:cNvPr>
          <p:cNvSpPr>
            <a:spLocks noGrp="1"/>
          </p:cNvSpPr>
          <p:nvPr>
            <p:ph type="dt" sz="half" idx="10"/>
          </p:nvPr>
        </p:nvSpPr>
        <p:spPr/>
        <p:txBody>
          <a:bodyPr/>
          <a:lstStyle>
            <a:lvl1pPr>
              <a:defRPr/>
            </a:lvl1pPr>
          </a:lstStyle>
          <a:p>
            <a:endParaRPr lang="en-GB" altLang="de-DE"/>
          </a:p>
        </p:txBody>
      </p:sp>
      <p:sp>
        <p:nvSpPr>
          <p:cNvPr id="6" name="Footer Placeholder 5">
            <a:extLst>
              <a:ext uri="{FF2B5EF4-FFF2-40B4-BE49-F238E27FC236}">
                <a16:creationId xmlns:a16="http://schemas.microsoft.com/office/drawing/2014/main" id="{F53F97F0-951D-4492-B039-9B98E25D3D7C}"/>
              </a:ext>
            </a:extLst>
          </p:cNvPr>
          <p:cNvSpPr>
            <a:spLocks noGrp="1"/>
          </p:cNvSpPr>
          <p:nvPr>
            <p:ph type="ftr" sz="quarter" idx="11"/>
          </p:nvPr>
        </p:nvSpPr>
        <p:spPr/>
        <p:txBody>
          <a:bodyPr/>
          <a:lstStyle>
            <a:lvl1pPr>
              <a:defRPr/>
            </a:lvl1pPr>
          </a:lstStyle>
          <a:p>
            <a:endParaRPr lang="en-GB" altLang="de-DE"/>
          </a:p>
        </p:txBody>
      </p:sp>
      <p:sp>
        <p:nvSpPr>
          <p:cNvPr id="7" name="Slide Number Placeholder 6">
            <a:extLst>
              <a:ext uri="{FF2B5EF4-FFF2-40B4-BE49-F238E27FC236}">
                <a16:creationId xmlns:a16="http://schemas.microsoft.com/office/drawing/2014/main" id="{99F7A6C1-7C91-4704-A1BF-4A93FF3022E7}"/>
              </a:ext>
            </a:extLst>
          </p:cNvPr>
          <p:cNvSpPr>
            <a:spLocks noGrp="1"/>
          </p:cNvSpPr>
          <p:nvPr>
            <p:ph type="sldNum" sz="quarter" idx="12"/>
          </p:nvPr>
        </p:nvSpPr>
        <p:spPr/>
        <p:txBody>
          <a:bodyPr/>
          <a:lstStyle>
            <a:lvl1pPr>
              <a:defRPr/>
            </a:lvl1pPr>
          </a:lstStyle>
          <a:p>
            <a:fld id="{C9DEFC9A-432F-4319-AA17-F041AFAE899A}" type="slidenum">
              <a:rPr lang="en-GB" altLang="de-DE"/>
              <a:pPr/>
              <a:t>‹#›</a:t>
            </a:fld>
            <a:endParaRPr lang="en-GB" altLang="de-DE"/>
          </a:p>
        </p:txBody>
      </p:sp>
    </p:spTree>
    <p:extLst>
      <p:ext uri="{BB962C8B-B14F-4D97-AF65-F5344CB8AC3E}">
        <p14:creationId xmlns:p14="http://schemas.microsoft.com/office/powerpoint/2010/main" val="3916627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4898-0728-4455-8BD2-53F2775465F6}"/>
              </a:ext>
            </a:extLst>
          </p:cNvPr>
          <p:cNvSpPr>
            <a:spLocks noGrp="1"/>
          </p:cNvSpPr>
          <p:nvPr>
            <p:ph type="title"/>
          </p:nvPr>
        </p:nvSpPr>
        <p:spPr>
          <a:xfrm>
            <a:off x="630238" y="365125"/>
            <a:ext cx="7886700" cy="1325563"/>
          </a:xfrm>
        </p:spPr>
        <p:txBody>
          <a:bodyPr/>
          <a:lstStyle/>
          <a:p>
            <a:r>
              <a:rPr lang="en-US"/>
              <a:t>Click to edit Master title style</a:t>
            </a:r>
            <a:endParaRPr lang="de-DE"/>
          </a:p>
        </p:txBody>
      </p:sp>
      <p:sp>
        <p:nvSpPr>
          <p:cNvPr id="3" name="Text Placeholder 2">
            <a:extLst>
              <a:ext uri="{FF2B5EF4-FFF2-40B4-BE49-F238E27FC236}">
                <a16:creationId xmlns:a16="http://schemas.microsoft.com/office/drawing/2014/main" id="{6DA1F6DB-0773-47FE-B218-470EB51C3AD4}"/>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7A923A-A68D-4DE4-BC6E-AF08192283FD}"/>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 Placeholder 4">
            <a:extLst>
              <a:ext uri="{FF2B5EF4-FFF2-40B4-BE49-F238E27FC236}">
                <a16:creationId xmlns:a16="http://schemas.microsoft.com/office/drawing/2014/main" id="{4F8A8259-23B0-4353-B89D-1E656503203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7547A3-8A18-4C9C-8993-5869A5AEAAB9}"/>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Date Placeholder 6">
            <a:extLst>
              <a:ext uri="{FF2B5EF4-FFF2-40B4-BE49-F238E27FC236}">
                <a16:creationId xmlns:a16="http://schemas.microsoft.com/office/drawing/2014/main" id="{DD3F0B0F-8870-44FA-9488-F7788CA3B5A0}"/>
              </a:ext>
            </a:extLst>
          </p:cNvPr>
          <p:cNvSpPr>
            <a:spLocks noGrp="1"/>
          </p:cNvSpPr>
          <p:nvPr>
            <p:ph type="dt" sz="half" idx="10"/>
          </p:nvPr>
        </p:nvSpPr>
        <p:spPr/>
        <p:txBody>
          <a:bodyPr/>
          <a:lstStyle>
            <a:lvl1pPr>
              <a:defRPr/>
            </a:lvl1pPr>
          </a:lstStyle>
          <a:p>
            <a:endParaRPr lang="en-GB" altLang="de-DE"/>
          </a:p>
        </p:txBody>
      </p:sp>
      <p:sp>
        <p:nvSpPr>
          <p:cNvPr id="8" name="Footer Placeholder 7">
            <a:extLst>
              <a:ext uri="{FF2B5EF4-FFF2-40B4-BE49-F238E27FC236}">
                <a16:creationId xmlns:a16="http://schemas.microsoft.com/office/drawing/2014/main" id="{78FB92CD-F3DA-4F56-9690-7CEDCD63894C}"/>
              </a:ext>
            </a:extLst>
          </p:cNvPr>
          <p:cNvSpPr>
            <a:spLocks noGrp="1"/>
          </p:cNvSpPr>
          <p:nvPr>
            <p:ph type="ftr" sz="quarter" idx="11"/>
          </p:nvPr>
        </p:nvSpPr>
        <p:spPr/>
        <p:txBody>
          <a:bodyPr/>
          <a:lstStyle>
            <a:lvl1pPr>
              <a:defRPr/>
            </a:lvl1pPr>
          </a:lstStyle>
          <a:p>
            <a:endParaRPr lang="en-GB" altLang="de-DE"/>
          </a:p>
        </p:txBody>
      </p:sp>
      <p:sp>
        <p:nvSpPr>
          <p:cNvPr id="9" name="Slide Number Placeholder 8">
            <a:extLst>
              <a:ext uri="{FF2B5EF4-FFF2-40B4-BE49-F238E27FC236}">
                <a16:creationId xmlns:a16="http://schemas.microsoft.com/office/drawing/2014/main" id="{18F835E0-0118-466A-A722-07FAD4EABA77}"/>
              </a:ext>
            </a:extLst>
          </p:cNvPr>
          <p:cNvSpPr>
            <a:spLocks noGrp="1"/>
          </p:cNvSpPr>
          <p:nvPr>
            <p:ph type="sldNum" sz="quarter" idx="12"/>
          </p:nvPr>
        </p:nvSpPr>
        <p:spPr/>
        <p:txBody>
          <a:bodyPr/>
          <a:lstStyle>
            <a:lvl1pPr>
              <a:defRPr/>
            </a:lvl1pPr>
          </a:lstStyle>
          <a:p>
            <a:fld id="{3003BA0A-D366-4A4C-8FD4-580328E3E3E0}" type="slidenum">
              <a:rPr lang="en-GB" altLang="de-DE"/>
              <a:pPr/>
              <a:t>‹#›</a:t>
            </a:fld>
            <a:endParaRPr lang="en-GB" altLang="de-DE"/>
          </a:p>
        </p:txBody>
      </p:sp>
    </p:spTree>
    <p:extLst>
      <p:ext uri="{BB962C8B-B14F-4D97-AF65-F5344CB8AC3E}">
        <p14:creationId xmlns:p14="http://schemas.microsoft.com/office/powerpoint/2010/main" val="3896315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41D71-C8DE-47D8-BC88-74201A0D9A96}"/>
              </a:ext>
            </a:extLst>
          </p:cNvPr>
          <p:cNvSpPr>
            <a:spLocks noGrp="1"/>
          </p:cNvSpPr>
          <p:nvPr>
            <p:ph type="title"/>
          </p:nvPr>
        </p:nvSpPr>
        <p:spPr/>
        <p:txBody>
          <a:bodyPr/>
          <a:lstStyle/>
          <a:p>
            <a:r>
              <a:rPr lang="en-US"/>
              <a:t>Click to edit Master title style</a:t>
            </a:r>
            <a:endParaRPr lang="de-DE"/>
          </a:p>
        </p:txBody>
      </p:sp>
      <p:sp>
        <p:nvSpPr>
          <p:cNvPr id="3" name="Date Placeholder 2">
            <a:extLst>
              <a:ext uri="{FF2B5EF4-FFF2-40B4-BE49-F238E27FC236}">
                <a16:creationId xmlns:a16="http://schemas.microsoft.com/office/drawing/2014/main" id="{7FB44C13-6A97-49CC-A2EA-46BADC1781D1}"/>
              </a:ext>
            </a:extLst>
          </p:cNvPr>
          <p:cNvSpPr>
            <a:spLocks noGrp="1"/>
          </p:cNvSpPr>
          <p:nvPr>
            <p:ph type="dt" sz="half" idx="10"/>
          </p:nvPr>
        </p:nvSpPr>
        <p:spPr/>
        <p:txBody>
          <a:bodyPr/>
          <a:lstStyle>
            <a:lvl1pPr>
              <a:defRPr/>
            </a:lvl1pPr>
          </a:lstStyle>
          <a:p>
            <a:endParaRPr lang="en-GB" altLang="de-DE"/>
          </a:p>
        </p:txBody>
      </p:sp>
      <p:sp>
        <p:nvSpPr>
          <p:cNvPr id="4" name="Footer Placeholder 3">
            <a:extLst>
              <a:ext uri="{FF2B5EF4-FFF2-40B4-BE49-F238E27FC236}">
                <a16:creationId xmlns:a16="http://schemas.microsoft.com/office/drawing/2014/main" id="{2D81282A-B718-4049-9A6C-AD445DB22E5F}"/>
              </a:ext>
            </a:extLst>
          </p:cNvPr>
          <p:cNvSpPr>
            <a:spLocks noGrp="1"/>
          </p:cNvSpPr>
          <p:nvPr>
            <p:ph type="ftr" sz="quarter" idx="11"/>
          </p:nvPr>
        </p:nvSpPr>
        <p:spPr/>
        <p:txBody>
          <a:bodyPr/>
          <a:lstStyle>
            <a:lvl1pPr>
              <a:defRPr/>
            </a:lvl1pPr>
          </a:lstStyle>
          <a:p>
            <a:endParaRPr lang="en-GB" altLang="de-DE"/>
          </a:p>
        </p:txBody>
      </p:sp>
      <p:sp>
        <p:nvSpPr>
          <p:cNvPr id="5" name="Slide Number Placeholder 4">
            <a:extLst>
              <a:ext uri="{FF2B5EF4-FFF2-40B4-BE49-F238E27FC236}">
                <a16:creationId xmlns:a16="http://schemas.microsoft.com/office/drawing/2014/main" id="{D844C249-E923-4CD2-9CB8-112DC8400C9A}"/>
              </a:ext>
            </a:extLst>
          </p:cNvPr>
          <p:cNvSpPr>
            <a:spLocks noGrp="1"/>
          </p:cNvSpPr>
          <p:nvPr>
            <p:ph type="sldNum" sz="quarter" idx="12"/>
          </p:nvPr>
        </p:nvSpPr>
        <p:spPr/>
        <p:txBody>
          <a:bodyPr/>
          <a:lstStyle>
            <a:lvl1pPr>
              <a:defRPr/>
            </a:lvl1pPr>
          </a:lstStyle>
          <a:p>
            <a:fld id="{DF74376C-1FFA-4B06-BC44-A140360117FE}" type="slidenum">
              <a:rPr lang="en-GB" altLang="de-DE"/>
              <a:pPr/>
              <a:t>‹#›</a:t>
            </a:fld>
            <a:endParaRPr lang="en-GB" altLang="de-DE"/>
          </a:p>
        </p:txBody>
      </p:sp>
    </p:spTree>
    <p:extLst>
      <p:ext uri="{BB962C8B-B14F-4D97-AF65-F5344CB8AC3E}">
        <p14:creationId xmlns:p14="http://schemas.microsoft.com/office/powerpoint/2010/main" val="537388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E1DD3A-040B-4E4D-BE43-6CD9E8FC148E}"/>
              </a:ext>
            </a:extLst>
          </p:cNvPr>
          <p:cNvSpPr>
            <a:spLocks noGrp="1"/>
          </p:cNvSpPr>
          <p:nvPr>
            <p:ph type="dt" sz="half" idx="10"/>
          </p:nvPr>
        </p:nvSpPr>
        <p:spPr/>
        <p:txBody>
          <a:bodyPr/>
          <a:lstStyle>
            <a:lvl1pPr>
              <a:defRPr/>
            </a:lvl1pPr>
          </a:lstStyle>
          <a:p>
            <a:endParaRPr lang="en-GB" altLang="de-DE"/>
          </a:p>
        </p:txBody>
      </p:sp>
      <p:sp>
        <p:nvSpPr>
          <p:cNvPr id="3" name="Footer Placeholder 2">
            <a:extLst>
              <a:ext uri="{FF2B5EF4-FFF2-40B4-BE49-F238E27FC236}">
                <a16:creationId xmlns:a16="http://schemas.microsoft.com/office/drawing/2014/main" id="{05A23D65-4716-4716-B639-91BCA2C6463E}"/>
              </a:ext>
            </a:extLst>
          </p:cNvPr>
          <p:cNvSpPr>
            <a:spLocks noGrp="1"/>
          </p:cNvSpPr>
          <p:nvPr>
            <p:ph type="ftr" sz="quarter" idx="11"/>
          </p:nvPr>
        </p:nvSpPr>
        <p:spPr/>
        <p:txBody>
          <a:bodyPr/>
          <a:lstStyle>
            <a:lvl1pPr>
              <a:defRPr/>
            </a:lvl1pPr>
          </a:lstStyle>
          <a:p>
            <a:endParaRPr lang="en-GB" altLang="de-DE"/>
          </a:p>
        </p:txBody>
      </p:sp>
      <p:sp>
        <p:nvSpPr>
          <p:cNvPr id="4" name="Slide Number Placeholder 3">
            <a:extLst>
              <a:ext uri="{FF2B5EF4-FFF2-40B4-BE49-F238E27FC236}">
                <a16:creationId xmlns:a16="http://schemas.microsoft.com/office/drawing/2014/main" id="{858B990F-819D-406E-B6DA-3663AFAD68E4}"/>
              </a:ext>
            </a:extLst>
          </p:cNvPr>
          <p:cNvSpPr>
            <a:spLocks noGrp="1"/>
          </p:cNvSpPr>
          <p:nvPr>
            <p:ph type="sldNum" sz="quarter" idx="12"/>
          </p:nvPr>
        </p:nvSpPr>
        <p:spPr/>
        <p:txBody>
          <a:bodyPr/>
          <a:lstStyle>
            <a:lvl1pPr>
              <a:defRPr/>
            </a:lvl1pPr>
          </a:lstStyle>
          <a:p>
            <a:fld id="{0800358B-284E-4E68-B6A7-4FA999A4A438}" type="slidenum">
              <a:rPr lang="en-GB" altLang="de-DE"/>
              <a:pPr/>
              <a:t>‹#›</a:t>
            </a:fld>
            <a:endParaRPr lang="en-GB" altLang="de-DE"/>
          </a:p>
        </p:txBody>
      </p:sp>
    </p:spTree>
    <p:extLst>
      <p:ext uri="{BB962C8B-B14F-4D97-AF65-F5344CB8AC3E}">
        <p14:creationId xmlns:p14="http://schemas.microsoft.com/office/powerpoint/2010/main" val="152204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10E7-EB7F-45AB-9AB4-647728FDD06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de-DE"/>
          </a:p>
        </p:txBody>
      </p:sp>
      <p:sp>
        <p:nvSpPr>
          <p:cNvPr id="3" name="Content Placeholder 2">
            <a:extLst>
              <a:ext uri="{FF2B5EF4-FFF2-40B4-BE49-F238E27FC236}">
                <a16:creationId xmlns:a16="http://schemas.microsoft.com/office/drawing/2014/main" id="{1034CB3F-8B8B-4144-9AA3-7633D8DDB5BF}"/>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 Placeholder 3">
            <a:extLst>
              <a:ext uri="{FF2B5EF4-FFF2-40B4-BE49-F238E27FC236}">
                <a16:creationId xmlns:a16="http://schemas.microsoft.com/office/drawing/2014/main" id="{9C981C8E-C8BB-4FBB-8F04-1FBEC9CF6A0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382B4B-9FAD-4BCB-8043-D1CE89C41815}"/>
              </a:ext>
            </a:extLst>
          </p:cNvPr>
          <p:cNvSpPr>
            <a:spLocks noGrp="1"/>
          </p:cNvSpPr>
          <p:nvPr>
            <p:ph type="dt" sz="half" idx="10"/>
          </p:nvPr>
        </p:nvSpPr>
        <p:spPr/>
        <p:txBody>
          <a:bodyPr/>
          <a:lstStyle>
            <a:lvl1pPr>
              <a:defRPr/>
            </a:lvl1pPr>
          </a:lstStyle>
          <a:p>
            <a:endParaRPr lang="en-GB" altLang="de-DE"/>
          </a:p>
        </p:txBody>
      </p:sp>
      <p:sp>
        <p:nvSpPr>
          <p:cNvPr id="6" name="Footer Placeholder 5">
            <a:extLst>
              <a:ext uri="{FF2B5EF4-FFF2-40B4-BE49-F238E27FC236}">
                <a16:creationId xmlns:a16="http://schemas.microsoft.com/office/drawing/2014/main" id="{EB8FB3B3-DC1E-4848-B9F1-65937B41824F}"/>
              </a:ext>
            </a:extLst>
          </p:cNvPr>
          <p:cNvSpPr>
            <a:spLocks noGrp="1"/>
          </p:cNvSpPr>
          <p:nvPr>
            <p:ph type="ftr" sz="quarter" idx="11"/>
          </p:nvPr>
        </p:nvSpPr>
        <p:spPr/>
        <p:txBody>
          <a:bodyPr/>
          <a:lstStyle>
            <a:lvl1pPr>
              <a:defRPr/>
            </a:lvl1pPr>
          </a:lstStyle>
          <a:p>
            <a:endParaRPr lang="en-GB" altLang="de-DE"/>
          </a:p>
        </p:txBody>
      </p:sp>
      <p:sp>
        <p:nvSpPr>
          <p:cNvPr id="7" name="Slide Number Placeholder 6">
            <a:extLst>
              <a:ext uri="{FF2B5EF4-FFF2-40B4-BE49-F238E27FC236}">
                <a16:creationId xmlns:a16="http://schemas.microsoft.com/office/drawing/2014/main" id="{530DB81A-D3D3-4429-A067-6C9E3A4E959D}"/>
              </a:ext>
            </a:extLst>
          </p:cNvPr>
          <p:cNvSpPr>
            <a:spLocks noGrp="1"/>
          </p:cNvSpPr>
          <p:nvPr>
            <p:ph type="sldNum" sz="quarter" idx="12"/>
          </p:nvPr>
        </p:nvSpPr>
        <p:spPr/>
        <p:txBody>
          <a:bodyPr/>
          <a:lstStyle>
            <a:lvl1pPr>
              <a:defRPr/>
            </a:lvl1pPr>
          </a:lstStyle>
          <a:p>
            <a:fld id="{54D476D9-66B2-4086-8B9E-BF54B16DAD45}" type="slidenum">
              <a:rPr lang="en-GB" altLang="de-DE"/>
              <a:pPr/>
              <a:t>‹#›</a:t>
            </a:fld>
            <a:endParaRPr lang="en-GB" altLang="de-DE"/>
          </a:p>
        </p:txBody>
      </p:sp>
    </p:spTree>
    <p:extLst>
      <p:ext uri="{BB962C8B-B14F-4D97-AF65-F5344CB8AC3E}">
        <p14:creationId xmlns:p14="http://schemas.microsoft.com/office/powerpoint/2010/main" val="3964593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280C8-4698-4FAC-A8C4-AFD5CE5545A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de-DE"/>
          </a:p>
        </p:txBody>
      </p:sp>
      <p:sp>
        <p:nvSpPr>
          <p:cNvPr id="3" name="Picture Placeholder 2">
            <a:extLst>
              <a:ext uri="{FF2B5EF4-FFF2-40B4-BE49-F238E27FC236}">
                <a16:creationId xmlns:a16="http://schemas.microsoft.com/office/drawing/2014/main" id="{85003105-2608-48AA-8C8B-848ABFFBCA3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 Placeholder 3">
            <a:extLst>
              <a:ext uri="{FF2B5EF4-FFF2-40B4-BE49-F238E27FC236}">
                <a16:creationId xmlns:a16="http://schemas.microsoft.com/office/drawing/2014/main" id="{32CF1564-D05C-4A55-9288-58AECDFDC78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A54602-AD1C-4D2F-B596-344791948FCF}"/>
              </a:ext>
            </a:extLst>
          </p:cNvPr>
          <p:cNvSpPr>
            <a:spLocks noGrp="1"/>
          </p:cNvSpPr>
          <p:nvPr>
            <p:ph type="dt" sz="half" idx="10"/>
          </p:nvPr>
        </p:nvSpPr>
        <p:spPr/>
        <p:txBody>
          <a:bodyPr/>
          <a:lstStyle>
            <a:lvl1pPr>
              <a:defRPr/>
            </a:lvl1pPr>
          </a:lstStyle>
          <a:p>
            <a:endParaRPr lang="en-GB" altLang="de-DE"/>
          </a:p>
        </p:txBody>
      </p:sp>
      <p:sp>
        <p:nvSpPr>
          <p:cNvPr id="6" name="Footer Placeholder 5">
            <a:extLst>
              <a:ext uri="{FF2B5EF4-FFF2-40B4-BE49-F238E27FC236}">
                <a16:creationId xmlns:a16="http://schemas.microsoft.com/office/drawing/2014/main" id="{1F355762-50CE-4092-B51F-E1BB2D6AA033}"/>
              </a:ext>
            </a:extLst>
          </p:cNvPr>
          <p:cNvSpPr>
            <a:spLocks noGrp="1"/>
          </p:cNvSpPr>
          <p:nvPr>
            <p:ph type="ftr" sz="quarter" idx="11"/>
          </p:nvPr>
        </p:nvSpPr>
        <p:spPr/>
        <p:txBody>
          <a:bodyPr/>
          <a:lstStyle>
            <a:lvl1pPr>
              <a:defRPr/>
            </a:lvl1pPr>
          </a:lstStyle>
          <a:p>
            <a:endParaRPr lang="en-GB" altLang="de-DE"/>
          </a:p>
        </p:txBody>
      </p:sp>
      <p:sp>
        <p:nvSpPr>
          <p:cNvPr id="7" name="Slide Number Placeholder 6">
            <a:extLst>
              <a:ext uri="{FF2B5EF4-FFF2-40B4-BE49-F238E27FC236}">
                <a16:creationId xmlns:a16="http://schemas.microsoft.com/office/drawing/2014/main" id="{18740C51-8680-41D1-BE47-A99579793D40}"/>
              </a:ext>
            </a:extLst>
          </p:cNvPr>
          <p:cNvSpPr>
            <a:spLocks noGrp="1"/>
          </p:cNvSpPr>
          <p:nvPr>
            <p:ph type="sldNum" sz="quarter" idx="12"/>
          </p:nvPr>
        </p:nvSpPr>
        <p:spPr/>
        <p:txBody>
          <a:bodyPr/>
          <a:lstStyle>
            <a:lvl1pPr>
              <a:defRPr/>
            </a:lvl1pPr>
          </a:lstStyle>
          <a:p>
            <a:fld id="{AB8AD4E6-8259-4E09-AB56-D8A59E2EE81B}" type="slidenum">
              <a:rPr lang="en-GB" altLang="de-DE"/>
              <a:pPr/>
              <a:t>‹#›</a:t>
            </a:fld>
            <a:endParaRPr lang="en-GB" altLang="de-DE"/>
          </a:p>
        </p:txBody>
      </p:sp>
    </p:spTree>
    <p:extLst>
      <p:ext uri="{BB962C8B-B14F-4D97-AF65-F5344CB8AC3E}">
        <p14:creationId xmlns:p14="http://schemas.microsoft.com/office/powerpoint/2010/main" val="1418218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216F8B5-BD9D-4A50-B2AE-855EAAD11B25}"/>
              </a:ext>
            </a:extLst>
          </p:cNvPr>
          <p:cNvSpPr>
            <a:spLocks noGrp="1" noChangeArrowheads="1"/>
          </p:cNvSpPr>
          <p:nvPr>
            <p:ph type="title"/>
          </p:nvPr>
        </p:nvSpPr>
        <p:spPr bwMode="auto">
          <a:xfrm>
            <a:off x="395288" y="1339850"/>
            <a:ext cx="8229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de-DE"/>
              <a:t>Title</a:t>
            </a:r>
          </a:p>
        </p:txBody>
      </p:sp>
      <p:sp>
        <p:nvSpPr>
          <p:cNvPr id="1027" name="Rectangle 3">
            <a:extLst>
              <a:ext uri="{FF2B5EF4-FFF2-40B4-BE49-F238E27FC236}">
                <a16:creationId xmlns:a16="http://schemas.microsoft.com/office/drawing/2014/main" id="{C6640EC8-01C1-4460-93B1-6F8FC01FEAC9}"/>
              </a:ext>
            </a:extLst>
          </p:cNvPr>
          <p:cNvSpPr>
            <a:spLocks noGrp="1" noChangeArrowheads="1"/>
          </p:cNvSpPr>
          <p:nvPr>
            <p:ph type="body" idx="1"/>
          </p:nvPr>
        </p:nvSpPr>
        <p:spPr bwMode="auto">
          <a:xfrm>
            <a:off x="457200" y="2492375"/>
            <a:ext cx="8229600"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BE" altLang="de-DE"/>
              <a:t>Second level</a:t>
            </a:r>
            <a:endParaRPr lang="en-GB" altLang="de-DE"/>
          </a:p>
          <a:p>
            <a:pPr lvl="1"/>
            <a:r>
              <a:rPr lang="en-GB" altLang="de-DE"/>
              <a:t>Third level</a:t>
            </a:r>
          </a:p>
          <a:p>
            <a:pPr lvl="2"/>
            <a:r>
              <a:rPr lang="en-GB" altLang="de-DE"/>
              <a:t>- Fourth level</a:t>
            </a:r>
          </a:p>
        </p:txBody>
      </p:sp>
      <p:sp>
        <p:nvSpPr>
          <p:cNvPr id="1028" name="Rectangle 4">
            <a:extLst>
              <a:ext uri="{FF2B5EF4-FFF2-40B4-BE49-F238E27FC236}">
                <a16:creationId xmlns:a16="http://schemas.microsoft.com/office/drawing/2014/main" id="{9EE89C9F-5E9F-46CC-BEBF-F8677DBB3006}"/>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Arial" panose="020B0604020202020204" pitchFamily="34" charset="0"/>
              </a:defRPr>
            </a:lvl1pPr>
          </a:lstStyle>
          <a:p>
            <a:endParaRPr lang="en-GB" altLang="de-DE"/>
          </a:p>
        </p:txBody>
      </p:sp>
      <p:sp>
        <p:nvSpPr>
          <p:cNvPr id="1029" name="Rectangle 5">
            <a:extLst>
              <a:ext uri="{FF2B5EF4-FFF2-40B4-BE49-F238E27FC236}">
                <a16:creationId xmlns:a16="http://schemas.microsoft.com/office/drawing/2014/main" id="{745F7EA1-0388-476B-B41F-A1CF6E60B9B6}"/>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anose="020B0604020202020204" pitchFamily="34" charset="0"/>
              </a:defRPr>
            </a:lvl1pPr>
          </a:lstStyle>
          <a:p>
            <a:endParaRPr lang="en-GB" altLang="de-DE"/>
          </a:p>
        </p:txBody>
      </p:sp>
      <p:sp>
        <p:nvSpPr>
          <p:cNvPr id="1030" name="Rectangle 6">
            <a:extLst>
              <a:ext uri="{FF2B5EF4-FFF2-40B4-BE49-F238E27FC236}">
                <a16:creationId xmlns:a16="http://schemas.microsoft.com/office/drawing/2014/main" id="{D7DA3606-6A06-4DC1-839D-DE61D4412138}"/>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panose="020B0604020202020204" pitchFamily="34" charset="0"/>
              </a:defRPr>
            </a:lvl1pPr>
          </a:lstStyle>
          <a:p>
            <a:fld id="{11F0D3F5-DE49-480C-A089-E662FB295645}" type="slidenum">
              <a:rPr lang="en-GB" altLang="de-DE"/>
              <a:pPr/>
              <a:t>‹#›</a:t>
            </a:fld>
            <a:endParaRPr lang="en-GB" altLang="de-DE"/>
          </a:p>
        </p:txBody>
      </p:sp>
      <p:sp>
        <p:nvSpPr>
          <p:cNvPr id="15" name="Rectangle 14">
            <a:extLst>
              <a:ext uri="{FF2B5EF4-FFF2-40B4-BE49-F238E27FC236}">
                <a16:creationId xmlns:a16="http://schemas.microsoft.com/office/drawing/2014/main" id="{4E6D3F77-9054-495F-992C-AB2F2FB88687}"/>
              </a:ext>
            </a:extLst>
          </p:cNvPr>
          <p:cNvSpPr/>
          <p:nvPr/>
        </p:nvSpPr>
        <p:spPr>
          <a:xfrm>
            <a:off x="0" y="0"/>
            <a:ext cx="9144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p>
        </p:txBody>
      </p:sp>
      <p:sp>
        <p:nvSpPr>
          <p:cNvPr id="7" name="Rectangle 6">
            <a:extLst>
              <a:ext uri="{FF2B5EF4-FFF2-40B4-BE49-F238E27FC236}">
                <a16:creationId xmlns:a16="http://schemas.microsoft.com/office/drawing/2014/main" id="{A59D3968-5B4C-4BCC-B5FF-7651A98E0F6C}"/>
              </a:ext>
            </a:extLst>
          </p:cNvPr>
          <p:cNvSpPr/>
          <p:nvPr/>
        </p:nvSpPr>
        <p:spPr>
          <a:xfrm>
            <a:off x="4262438" y="6659563"/>
            <a:ext cx="611187"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p>
        </p:txBody>
      </p:sp>
      <p:pic>
        <p:nvPicPr>
          <p:cNvPr id="1041" name="Picture 17" descr="LOGO CE_Vertical_EN_NEG_quadri_HR">
            <a:extLst>
              <a:ext uri="{FF2B5EF4-FFF2-40B4-BE49-F238E27FC236}">
                <a16:creationId xmlns:a16="http://schemas.microsoft.com/office/drawing/2014/main" id="{BF265B60-B89D-474B-BB21-8FD92CF1AD51}"/>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3957638" y="258763"/>
            <a:ext cx="1436687" cy="100488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358775" algn="l" rtl="0" fontAlgn="base">
        <a:spcBef>
          <a:spcPct val="0"/>
        </a:spcBef>
        <a:spcAft>
          <a:spcPct val="0"/>
        </a:spcAft>
        <a:defRPr sz="3000" b="1" kern="1200">
          <a:solidFill>
            <a:srgbClr val="0F5494"/>
          </a:solidFill>
          <a:latin typeface="+mj-lt"/>
          <a:ea typeface="+mj-ea"/>
          <a:cs typeface="+mj-cs"/>
        </a:defRPr>
      </a:lvl1pPr>
      <a:lvl2pPr marL="358775" algn="l" rtl="0" fontAlgn="base">
        <a:spcBef>
          <a:spcPct val="0"/>
        </a:spcBef>
        <a:spcAft>
          <a:spcPct val="0"/>
        </a:spcAft>
        <a:defRPr sz="3000" b="1">
          <a:solidFill>
            <a:srgbClr val="0F5494"/>
          </a:solidFill>
          <a:latin typeface="Verdana" panose="020B0604030504040204" pitchFamily="34" charset="0"/>
        </a:defRPr>
      </a:lvl2pPr>
      <a:lvl3pPr marL="358775" algn="l" rtl="0" fontAlgn="base">
        <a:spcBef>
          <a:spcPct val="0"/>
        </a:spcBef>
        <a:spcAft>
          <a:spcPct val="0"/>
        </a:spcAft>
        <a:defRPr sz="3000" b="1">
          <a:solidFill>
            <a:srgbClr val="0F5494"/>
          </a:solidFill>
          <a:latin typeface="Verdana" panose="020B0604030504040204" pitchFamily="34" charset="0"/>
        </a:defRPr>
      </a:lvl3pPr>
      <a:lvl4pPr marL="358775" algn="l" rtl="0" fontAlgn="base">
        <a:spcBef>
          <a:spcPct val="0"/>
        </a:spcBef>
        <a:spcAft>
          <a:spcPct val="0"/>
        </a:spcAft>
        <a:defRPr sz="3000" b="1">
          <a:solidFill>
            <a:srgbClr val="0F5494"/>
          </a:solidFill>
          <a:latin typeface="Verdana" panose="020B0604030504040204" pitchFamily="34" charset="0"/>
        </a:defRPr>
      </a:lvl4pPr>
      <a:lvl5pPr marL="358775" algn="l" rtl="0" fontAlgn="base">
        <a:spcBef>
          <a:spcPct val="0"/>
        </a:spcBef>
        <a:spcAft>
          <a:spcPct val="0"/>
        </a:spcAft>
        <a:defRPr sz="3000" b="1">
          <a:solidFill>
            <a:srgbClr val="0F5494"/>
          </a:solidFill>
          <a:latin typeface="Verdana" panose="020B0604030504040204" pitchFamily="34" charset="0"/>
        </a:defRPr>
      </a:lvl5pPr>
      <a:lvl6pPr marL="815975" algn="l" rtl="0" fontAlgn="base">
        <a:spcBef>
          <a:spcPct val="0"/>
        </a:spcBef>
        <a:spcAft>
          <a:spcPct val="0"/>
        </a:spcAft>
        <a:defRPr sz="3000" b="1">
          <a:solidFill>
            <a:srgbClr val="0F5494"/>
          </a:solidFill>
          <a:latin typeface="Verdana" panose="020B0604030504040204" pitchFamily="34" charset="0"/>
        </a:defRPr>
      </a:lvl6pPr>
      <a:lvl7pPr marL="1273175" algn="l" rtl="0" fontAlgn="base">
        <a:spcBef>
          <a:spcPct val="0"/>
        </a:spcBef>
        <a:spcAft>
          <a:spcPct val="0"/>
        </a:spcAft>
        <a:defRPr sz="3000" b="1">
          <a:solidFill>
            <a:srgbClr val="0F5494"/>
          </a:solidFill>
          <a:latin typeface="Verdana" panose="020B0604030504040204" pitchFamily="34" charset="0"/>
        </a:defRPr>
      </a:lvl7pPr>
      <a:lvl8pPr marL="1730375" algn="l" rtl="0" fontAlgn="base">
        <a:spcBef>
          <a:spcPct val="0"/>
        </a:spcBef>
        <a:spcAft>
          <a:spcPct val="0"/>
        </a:spcAft>
        <a:defRPr sz="3000" b="1">
          <a:solidFill>
            <a:srgbClr val="0F5494"/>
          </a:solidFill>
          <a:latin typeface="Verdana" panose="020B0604030504040204" pitchFamily="34" charset="0"/>
        </a:defRPr>
      </a:lvl8pPr>
      <a:lvl9pPr marL="2187575" algn="l" rtl="0" fontAlgn="base">
        <a:spcBef>
          <a:spcPct val="0"/>
        </a:spcBef>
        <a:spcAft>
          <a:spcPct val="0"/>
        </a:spcAft>
        <a:defRPr sz="3000" b="1">
          <a:solidFill>
            <a:srgbClr val="0F5494"/>
          </a:solidFill>
          <a:latin typeface="Verdana" panose="020B0604030504040204" pitchFamily="34" charset="0"/>
        </a:defRPr>
      </a:lvl9pPr>
    </p:titleStyle>
    <p:bodyStyle>
      <a:lvl1pPr marL="342900" indent="-342900" algn="l" rtl="0" fontAlgn="base">
        <a:spcBef>
          <a:spcPct val="20000"/>
        </a:spcBef>
        <a:spcAft>
          <a:spcPct val="0"/>
        </a:spcAft>
        <a:buClr>
          <a:schemeClr val="bg1"/>
        </a:buClr>
        <a:buChar char="•"/>
        <a:defRPr sz="2400" i="1" kern="1200">
          <a:solidFill>
            <a:srgbClr val="0F5494"/>
          </a:solidFill>
          <a:latin typeface="+mn-lt"/>
          <a:ea typeface="+mn-ea"/>
          <a:cs typeface="+mn-cs"/>
        </a:defRPr>
      </a:lvl1pPr>
      <a:lvl2pPr marL="742950" indent="-285750" algn="l" rtl="0" fontAlgn="base">
        <a:spcBef>
          <a:spcPct val="20000"/>
        </a:spcBef>
        <a:spcAft>
          <a:spcPct val="0"/>
        </a:spcAft>
        <a:buClr>
          <a:srgbClr val="009FBA"/>
        </a:buClr>
        <a:buChar char="•"/>
        <a:defRPr sz="2000" b="1" kern="1200">
          <a:solidFill>
            <a:srgbClr val="0F5494"/>
          </a:solidFill>
          <a:latin typeface="+mn-lt"/>
          <a:ea typeface="+mn-ea"/>
          <a:cs typeface="+mn-cs"/>
        </a:defRPr>
      </a:lvl2pPr>
      <a:lvl3pPr marL="1143000" indent="-228600" algn="l" rtl="0" fontAlgn="base">
        <a:spcBef>
          <a:spcPct val="20000"/>
        </a:spcBef>
        <a:spcAft>
          <a:spcPct val="0"/>
        </a:spcAft>
        <a:defRPr sz="1400" kern="1200">
          <a:solidFill>
            <a:srgbClr val="0F5494"/>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6.png"/><Relationship Id="rId7"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7.svg"/><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image" Target="../media/image27.jpg"/><Relationship Id="rId7" Type="http://schemas.openxmlformats.org/officeDocument/2006/relationships/image" Target="../media/image31.svg"/><Relationship Id="rId12"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5" name="Rectangle 5">
            <a:extLst>
              <a:ext uri="{FF2B5EF4-FFF2-40B4-BE49-F238E27FC236}">
                <a16:creationId xmlns:a16="http://schemas.microsoft.com/office/drawing/2014/main" id="{DD955809-79DD-410B-84A1-549CB1B4C975}"/>
              </a:ext>
            </a:extLst>
          </p:cNvPr>
          <p:cNvSpPr>
            <a:spLocks noGrp="1" noChangeArrowheads="1"/>
          </p:cNvSpPr>
          <p:nvPr>
            <p:ph type="ctrTitle"/>
          </p:nvPr>
        </p:nvSpPr>
        <p:spPr>
          <a:xfrm>
            <a:off x="665163" y="2564904"/>
            <a:ext cx="8424862" cy="790575"/>
          </a:xfrm>
        </p:spPr>
        <p:txBody>
          <a:bodyPr>
            <a:noAutofit/>
          </a:bodyPr>
          <a:lstStyle/>
          <a:p>
            <a:r>
              <a:rPr lang="en-US" sz="2800" dirty="0"/>
              <a:t>Introduction </a:t>
            </a:r>
            <a:r>
              <a:rPr lang="en-US" sz="2800" dirty="0">
                <a:ea typeface="+mj-lt"/>
                <a:cs typeface="+mj-lt"/>
              </a:rPr>
              <a:t>to the Dimensions of </a:t>
            </a:r>
            <a:r>
              <a:rPr lang="en-US" sz="2800" dirty="0" err="1">
                <a:ea typeface="+mj-lt"/>
                <a:cs typeface="+mj-lt"/>
              </a:rPr>
              <a:t>Digitalisation</a:t>
            </a:r>
            <a:r>
              <a:rPr lang="en-US" sz="2800" dirty="0">
                <a:ea typeface="+mj-lt"/>
                <a:cs typeface="+mj-lt"/>
              </a:rPr>
              <a:t> </a:t>
            </a:r>
            <a:endParaRPr lang="de-DE" sz="2800" dirty="0"/>
          </a:p>
        </p:txBody>
      </p:sp>
      <p:sp>
        <p:nvSpPr>
          <p:cNvPr id="81926" name="Rectangle 6">
            <a:extLst>
              <a:ext uri="{FF2B5EF4-FFF2-40B4-BE49-F238E27FC236}">
                <a16:creationId xmlns:a16="http://schemas.microsoft.com/office/drawing/2014/main" id="{0738BAE2-C158-4DD4-96D0-6A0307564DA9}"/>
              </a:ext>
            </a:extLst>
          </p:cNvPr>
          <p:cNvSpPr>
            <a:spLocks noGrp="1" noChangeArrowheads="1"/>
          </p:cNvSpPr>
          <p:nvPr>
            <p:ph type="subTitle" idx="1"/>
          </p:nvPr>
        </p:nvSpPr>
        <p:spPr/>
        <p:txBody>
          <a:bodyPr/>
          <a:lstStyle/>
          <a:p>
            <a:r>
              <a:rPr lang="fr-BE" altLang="de-DE" sz="2000" dirty="0"/>
              <a:t>Module 2.1: </a:t>
            </a:r>
            <a:br>
              <a:rPr lang="fr-BE" altLang="de-DE" sz="2000" dirty="0"/>
            </a:br>
            <a:r>
              <a:rPr lang="fr-BE" altLang="de-DE" sz="2000" dirty="0"/>
              <a:t>Digitalisation &amp; </a:t>
            </a:r>
            <a:r>
              <a:rPr lang="fr-BE" altLang="de-DE" sz="2000" dirty="0" err="1"/>
              <a:t>Development</a:t>
            </a:r>
            <a:r>
              <a:rPr lang="fr-BE" altLang="de-DE" sz="2000" dirty="0"/>
              <a:t> </a:t>
            </a:r>
            <a:r>
              <a:rPr lang="fr-BE" altLang="de-DE" sz="2000" dirty="0" err="1"/>
              <a:t>Cooperation</a:t>
            </a:r>
            <a:endParaRPr lang="en-GB" altLang="de-DE"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134A9E60-92A4-E04A-BCF0-9C0B5E5E5006}"/>
              </a:ext>
            </a:extLst>
          </p:cNvPr>
          <p:cNvSpPr>
            <a:spLocks noGrp="1"/>
          </p:cNvSpPr>
          <p:nvPr>
            <p:ph type="title"/>
          </p:nvPr>
        </p:nvSpPr>
        <p:spPr/>
        <p:txBody>
          <a:bodyPr/>
          <a:lstStyle/>
          <a:p>
            <a:r>
              <a:rPr lang="de-DE" dirty="0" err="1"/>
              <a:t>Example</a:t>
            </a:r>
            <a:r>
              <a:rPr lang="de-DE" dirty="0"/>
              <a:t>: Tech4Good</a:t>
            </a:r>
            <a:br>
              <a:rPr lang="de-DE" dirty="0"/>
            </a:br>
            <a:r>
              <a:rPr lang="de-DE" sz="2000" b="0" dirty="0"/>
              <a:t>Life </a:t>
            </a:r>
            <a:r>
              <a:rPr lang="de-DE" sz="2000" b="0" dirty="0" err="1"/>
              <a:t>Saving</a:t>
            </a:r>
            <a:r>
              <a:rPr lang="de-DE" sz="2000" b="0" dirty="0"/>
              <a:t> </a:t>
            </a:r>
            <a:r>
              <a:rPr lang="de-DE" sz="2000" b="0" dirty="0" err="1"/>
              <a:t>Delivery</a:t>
            </a:r>
            <a:r>
              <a:rPr lang="de-DE" sz="2000" b="0" dirty="0"/>
              <a:t> </a:t>
            </a:r>
            <a:r>
              <a:rPr lang="de-DE" sz="2000" b="0" dirty="0" err="1"/>
              <a:t>by</a:t>
            </a:r>
            <a:r>
              <a:rPr lang="de-DE" sz="2000" b="0" dirty="0"/>
              <a:t> </a:t>
            </a:r>
            <a:r>
              <a:rPr lang="de-DE" sz="2000" b="0" dirty="0" err="1"/>
              <a:t>Drone</a:t>
            </a:r>
            <a:r>
              <a:rPr lang="de-DE" sz="2000" b="0" dirty="0"/>
              <a:t> (</a:t>
            </a:r>
            <a:r>
              <a:rPr lang="de-DE" sz="2000" b="0" dirty="0" err="1"/>
              <a:t>Zipline+Government</a:t>
            </a:r>
            <a:r>
              <a:rPr lang="de-DE" sz="2000" b="0" dirty="0"/>
              <a:t> </a:t>
            </a:r>
            <a:r>
              <a:rPr lang="de-DE" sz="2000" b="0" dirty="0" err="1"/>
              <a:t>of</a:t>
            </a:r>
            <a:r>
              <a:rPr lang="de-DE" sz="2000" b="0" dirty="0"/>
              <a:t> Rwanda)</a:t>
            </a:r>
            <a:endParaRPr lang="de-DE" sz="2400" b="0" i="0" dirty="0">
              <a:effectLst/>
            </a:endParaRPr>
          </a:p>
        </p:txBody>
      </p:sp>
      <p:sp>
        <p:nvSpPr>
          <p:cNvPr id="10" name="Textfeld 9">
            <a:extLst>
              <a:ext uri="{FF2B5EF4-FFF2-40B4-BE49-F238E27FC236}">
                <a16:creationId xmlns:a16="http://schemas.microsoft.com/office/drawing/2014/main" id="{205979A5-A04D-1A41-A762-4D2B87E51CB7}"/>
              </a:ext>
            </a:extLst>
          </p:cNvPr>
          <p:cNvSpPr txBox="1"/>
          <p:nvPr/>
        </p:nvSpPr>
        <p:spPr>
          <a:xfrm>
            <a:off x="6817816" y="6269280"/>
            <a:ext cx="864096" cy="276602"/>
          </a:xfrm>
          <a:prstGeom prst="rect">
            <a:avLst/>
          </a:prstGeom>
          <a:noFill/>
        </p:spPr>
        <p:txBody>
          <a:bodyPr wrap="square" rtlCol="0">
            <a:spAutoFit/>
          </a:bodyPr>
          <a:lstStyle/>
          <a:p>
            <a:r>
              <a:rPr lang="de-DE">
                <a:solidFill>
                  <a:schemeClr val="tx1"/>
                </a:solidFill>
              </a:rPr>
              <a:t>©</a:t>
            </a:r>
            <a:r>
              <a:rPr lang="de-DE" err="1">
                <a:solidFill>
                  <a:schemeClr val="tx1"/>
                </a:solidFill>
              </a:rPr>
              <a:t>zipline</a:t>
            </a:r>
            <a:endParaRPr lang="de-DE">
              <a:solidFill>
                <a:schemeClr val="tx1"/>
              </a:solidFill>
            </a:endParaRPr>
          </a:p>
        </p:txBody>
      </p:sp>
      <p:pic>
        <p:nvPicPr>
          <p:cNvPr id="3" name="1.2_S13_Zipline in Rwanda.mp4">
            <a:hlinkClick r:id="" action="ppaction://media"/>
            <a:extLst>
              <a:ext uri="{FF2B5EF4-FFF2-40B4-BE49-F238E27FC236}">
                <a16:creationId xmlns:a16="http://schemas.microsoft.com/office/drawing/2014/main" id="{768D3483-A174-2F4F-AA54-A5EA6CD3413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12044" y="2450022"/>
            <a:ext cx="6796087" cy="3819258"/>
          </a:xfrm>
          <a:prstGeom prst="rect">
            <a:avLst/>
          </a:prstGeom>
        </p:spPr>
      </p:pic>
    </p:spTree>
    <p:extLst>
      <p:ext uri="{BB962C8B-B14F-4D97-AF65-F5344CB8AC3E}">
        <p14:creationId xmlns:p14="http://schemas.microsoft.com/office/powerpoint/2010/main" val="1313853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3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Example: DEVCO</a:t>
            </a:r>
            <a:br>
              <a:rPr lang="en-GB" dirty="0"/>
            </a:br>
            <a:r>
              <a:rPr lang="en-GB" sz="2400" b="0" dirty="0"/>
              <a:t>Digital approaches are already part of the DEVCO portfolio </a:t>
            </a:r>
            <a:endParaRPr lang="en-GB" sz="2400" dirty="0"/>
          </a:p>
        </p:txBody>
      </p:sp>
      <p:sp>
        <p:nvSpPr>
          <p:cNvPr id="7" name="Rechteck 6">
            <a:extLst>
              <a:ext uri="{FF2B5EF4-FFF2-40B4-BE49-F238E27FC236}">
                <a16:creationId xmlns:a16="http://schemas.microsoft.com/office/drawing/2014/main" id="{C27906AB-DE3D-734D-8AC3-D175E90864F3}"/>
              </a:ext>
            </a:extLst>
          </p:cNvPr>
          <p:cNvSpPr/>
          <p:nvPr/>
        </p:nvSpPr>
        <p:spPr>
          <a:xfrm>
            <a:off x="395288" y="2671469"/>
            <a:ext cx="8497192" cy="584775"/>
          </a:xfrm>
          <a:prstGeom prst="rect">
            <a:avLst/>
          </a:prstGeom>
          <a:ln>
            <a:solidFill>
              <a:srgbClr val="0070C0"/>
            </a:solidFill>
          </a:ln>
        </p:spPr>
        <p:txBody>
          <a:bodyPr wrap="square">
            <a:spAutoFit/>
          </a:bodyPr>
          <a:lstStyle/>
          <a:p>
            <a:r>
              <a:rPr lang="en-GB" sz="1600" b="1" dirty="0"/>
              <a:t>Africa Connect: </a:t>
            </a:r>
            <a:r>
              <a:rPr lang="en-GB" sz="1600" dirty="0"/>
              <a:t>Support of the creation, development and use of regional education and research communication networks. </a:t>
            </a:r>
          </a:p>
        </p:txBody>
      </p:sp>
      <p:sp>
        <p:nvSpPr>
          <p:cNvPr id="15" name="Rechteck 14">
            <a:extLst>
              <a:ext uri="{FF2B5EF4-FFF2-40B4-BE49-F238E27FC236}">
                <a16:creationId xmlns:a16="http://schemas.microsoft.com/office/drawing/2014/main" id="{C27906AB-DE3D-734D-8AC3-D175E90864F3}"/>
              </a:ext>
            </a:extLst>
          </p:cNvPr>
          <p:cNvSpPr/>
          <p:nvPr/>
        </p:nvSpPr>
        <p:spPr>
          <a:xfrm>
            <a:off x="395288" y="3461141"/>
            <a:ext cx="8497192" cy="830997"/>
          </a:xfrm>
          <a:prstGeom prst="rect">
            <a:avLst/>
          </a:prstGeom>
          <a:ln>
            <a:solidFill>
              <a:srgbClr val="0070C0"/>
            </a:solidFill>
          </a:ln>
        </p:spPr>
        <p:txBody>
          <a:bodyPr wrap="square">
            <a:spAutoFit/>
          </a:bodyPr>
          <a:lstStyle/>
          <a:p>
            <a:r>
              <a:rPr lang="en-GB" sz="1600" b="1" dirty="0"/>
              <a:t>Policy and Regulation Initiative for Digital Africa (PRIDA): </a:t>
            </a:r>
            <a:r>
              <a:rPr lang="en-GB" sz="1600" dirty="0"/>
              <a:t>Aims to foster universally accessible and affordable broadband across the continent by facilitating efficient and harmonised spectrum utilisation.</a:t>
            </a:r>
          </a:p>
        </p:txBody>
      </p:sp>
      <p:sp>
        <p:nvSpPr>
          <p:cNvPr id="16" name="Rechteck 15">
            <a:extLst>
              <a:ext uri="{FF2B5EF4-FFF2-40B4-BE49-F238E27FC236}">
                <a16:creationId xmlns:a16="http://schemas.microsoft.com/office/drawing/2014/main" id="{C27906AB-DE3D-734D-8AC3-D175E90864F3}"/>
              </a:ext>
            </a:extLst>
          </p:cNvPr>
          <p:cNvSpPr/>
          <p:nvPr/>
        </p:nvSpPr>
        <p:spPr>
          <a:xfrm>
            <a:off x="395288" y="4497035"/>
            <a:ext cx="8497192" cy="1077218"/>
          </a:xfrm>
          <a:prstGeom prst="rect">
            <a:avLst/>
          </a:prstGeom>
          <a:ln>
            <a:solidFill>
              <a:srgbClr val="0070C0"/>
            </a:solidFill>
          </a:ln>
        </p:spPr>
        <p:txBody>
          <a:bodyPr wrap="square">
            <a:spAutoFit/>
          </a:bodyPr>
          <a:lstStyle/>
          <a:p>
            <a:r>
              <a:rPr lang="en-GB" sz="1600" b="1" dirty="0"/>
              <a:t>Cyber Resilience for Development: </a:t>
            </a:r>
            <a:r>
              <a:rPr lang="en-GB" sz="1600" dirty="0"/>
              <a:t>Aims to increase the security and resilience of critical information infrastructure and networks supporting the adoption and implementation of a comprehensive set of policy, organisational, and technical measures that will increase their cybersecurity and preparedness.</a:t>
            </a:r>
          </a:p>
        </p:txBody>
      </p:sp>
      <p:sp>
        <p:nvSpPr>
          <p:cNvPr id="17" name="Rechteck 16">
            <a:extLst>
              <a:ext uri="{FF2B5EF4-FFF2-40B4-BE49-F238E27FC236}">
                <a16:creationId xmlns:a16="http://schemas.microsoft.com/office/drawing/2014/main" id="{C27906AB-DE3D-734D-8AC3-D175E90864F3}"/>
              </a:ext>
            </a:extLst>
          </p:cNvPr>
          <p:cNvSpPr/>
          <p:nvPr/>
        </p:nvSpPr>
        <p:spPr>
          <a:xfrm>
            <a:off x="395288" y="5675335"/>
            <a:ext cx="8497192" cy="830997"/>
          </a:xfrm>
          <a:prstGeom prst="rect">
            <a:avLst/>
          </a:prstGeom>
          <a:ln>
            <a:solidFill>
              <a:srgbClr val="0070C0"/>
            </a:solidFill>
          </a:ln>
        </p:spPr>
        <p:txBody>
          <a:bodyPr wrap="square">
            <a:spAutoFit/>
          </a:bodyPr>
          <a:lstStyle/>
          <a:p>
            <a:r>
              <a:rPr lang="en-GB" sz="1600" b="1" dirty="0"/>
              <a:t>The Multinational Trans-Saharan Backbone (TSB) Optical </a:t>
            </a:r>
            <a:r>
              <a:rPr lang="en-GB" sz="1600" b="1" dirty="0" err="1"/>
              <a:t>Fiber</a:t>
            </a:r>
            <a:r>
              <a:rPr lang="en-GB" sz="1600" b="1" dirty="0"/>
              <a:t> Project </a:t>
            </a:r>
            <a:r>
              <a:rPr lang="en-GB" sz="1600" dirty="0"/>
              <a:t>will lay optical </a:t>
            </a:r>
            <a:r>
              <a:rPr lang="en-GB" sz="1600" dirty="0" err="1"/>
              <a:t>fiber</a:t>
            </a:r>
            <a:r>
              <a:rPr lang="en-GB" sz="1600" dirty="0"/>
              <a:t> cables to interconnect Algeria, Niger, Nigeria and Chad</a:t>
            </a:r>
          </a:p>
        </p:txBody>
      </p:sp>
      <p:pic>
        <p:nvPicPr>
          <p:cNvPr id="18" name="Bild 17"/>
          <p:cNvPicPr>
            <a:picLocks noChangeAspect="1"/>
          </p:cNvPicPr>
          <p:nvPr/>
        </p:nvPicPr>
        <p:blipFill>
          <a:blip r:embed="rId3">
            <a:alphaModFix amt="50000"/>
          </a:blip>
          <a:stretch>
            <a:fillRect/>
          </a:stretch>
        </p:blipFill>
        <p:spPr>
          <a:xfrm>
            <a:off x="8066088" y="2341528"/>
            <a:ext cx="1016000" cy="558800"/>
          </a:xfrm>
          <a:prstGeom prst="rect">
            <a:avLst/>
          </a:prstGeom>
        </p:spPr>
      </p:pic>
      <p:pic>
        <p:nvPicPr>
          <p:cNvPr id="19" name="Bild 18"/>
          <p:cNvPicPr>
            <a:picLocks noChangeAspect="1"/>
          </p:cNvPicPr>
          <p:nvPr/>
        </p:nvPicPr>
        <p:blipFill>
          <a:blip r:embed="rId4">
            <a:alphaModFix amt="50000"/>
          </a:blip>
          <a:stretch>
            <a:fillRect/>
          </a:stretch>
        </p:blipFill>
        <p:spPr>
          <a:xfrm>
            <a:off x="8265201" y="3357326"/>
            <a:ext cx="719374" cy="719374"/>
          </a:xfrm>
          <a:prstGeom prst="rect">
            <a:avLst/>
          </a:prstGeom>
        </p:spPr>
      </p:pic>
      <p:pic>
        <p:nvPicPr>
          <p:cNvPr id="20" name="Bild 19"/>
          <p:cNvPicPr>
            <a:picLocks noChangeAspect="1"/>
          </p:cNvPicPr>
          <p:nvPr/>
        </p:nvPicPr>
        <p:blipFill>
          <a:blip r:embed="rId5">
            <a:alphaModFix amt="50000"/>
          </a:blip>
          <a:stretch>
            <a:fillRect/>
          </a:stretch>
        </p:blipFill>
        <p:spPr>
          <a:xfrm>
            <a:off x="8281764" y="4471918"/>
            <a:ext cx="686247" cy="501259"/>
          </a:xfrm>
          <a:prstGeom prst="rect">
            <a:avLst/>
          </a:prstGeom>
        </p:spPr>
      </p:pic>
      <p:pic>
        <p:nvPicPr>
          <p:cNvPr id="21" name="Bild 20"/>
          <p:cNvPicPr>
            <a:picLocks noChangeAspect="1"/>
          </p:cNvPicPr>
          <p:nvPr/>
        </p:nvPicPr>
        <p:blipFill>
          <a:blip r:embed="rId6">
            <a:alphaModFix amt="50000"/>
          </a:blip>
          <a:stretch>
            <a:fillRect/>
          </a:stretch>
        </p:blipFill>
        <p:spPr>
          <a:xfrm flipH="1">
            <a:off x="8624887" y="5368395"/>
            <a:ext cx="359687" cy="902888"/>
          </a:xfrm>
          <a:prstGeom prst="rect">
            <a:avLst/>
          </a:prstGeom>
        </p:spPr>
      </p:pic>
    </p:spTree>
    <p:extLst>
      <p:ext uri="{BB962C8B-B14F-4D97-AF65-F5344CB8AC3E}">
        <p14:creationId xmlns:p14="http://schemas.microsoft.com/office/powerpoint/2010/main" val="1435839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134A9E60-92A4-E04A-BCF0-9C0B5E5E5006}"/>
              </a:ext>
            </a:extLst>
          </p:cNvPr>
          <p:cNvSpPr>
            <a:spLocks noGrp="1"/>
          </p:cNvSpPr>
          <p:nvPr>
            <p:ph type="title"/>
          </p:nvPr>
        </p:nvSpPr>
        <p:spPr/>
        <p:txBody>
          <a:bodyPr/>
          <a:lstStyle/>
          <a:p>
            <a:r>
              <a:rPr lang="de-DE" dirty="0"/>
              <a:t>The private </a:t>
            </a:r>
            <a:r>
              <a:rPr lang="de-DE" dirty="0" err="1"/>
              <a:t>sector</a:t>
            </a:r>
            <a:r>
              <a:rPr lang="de-DE" dirty="0"/>
              <a:t> </a:t>
            </a:r>
            <a:r>
              <a:rPr lang="de-DE" dirty="0" err="1"/>
              <a:t>as</a:t>
            </a:r>
            <a:r>
              <a:rPr lang="de-DE" dirty="0"/>
              <a:t> </a:t>
            </a:r>
            <a:r>
              <a:rPr lang="de-DE" dirty="0" err="1"/>
              <a:t>developer</a:t>
            </a:r>
            <a:br>
              <a:rPr lang="de-DE" dirty="0"/>
            </a:br>
            <a:r>
              <a:rPr lang="de-DE" sz="2400" b="0" dirty="0"/>
              <a:t>New </a:t>
            </a:r>
            <a:r>
              <a:rPr lang="de-DE" sz="2400" b="0" dirty="0" err="1"/>
              <a:t>players</a:t>
            </a:r>
            <a:r>
              <a:rPr lang="de-DE" sz="2400" b="0" dirty="0"/>
              <a:t> </a:t>
            </a:r>
            <a:r>
              <a:rPr lang="de-DE" sz="2400" b="0" dirty="0" err="1"/>
              <a:t>from</a:t>
            </a:r>
            <a:r>
              <a:rPr lang="de-DE" sz="2400" b="0" dirty="0"/>
              <a:t> </a:t>
            </a:r>
            <a:r>
              <a:rPr lang="de-DE" sz="2400" b="0" dirty="0" err="1"/>
              <a:t>the</a:t>
            </a:r>
            <a:r>
              <a:rPr lang="de-DE" sz="2400" b="0" dirty="0"/>
              <a:t> private </a:t>
            </a:r>
            <a:r>
              <a:rPr lang="de-DE" sz="2400" b="0" dirty="0" err="1"/>
              <a:t>sector</a:t>
            </a:r>
            <a:r>
              <a:rPr lang="de-DE" sz="2400" b="0" dirty="0"/>
              <a:t> </a:t>
            </a:r>
            <a:r>
              <a:rPr lang="de-DE" sz="2400" b="0" dirty="0" err="1"/>
              <a:t>are</a:t>
            </a:r>
            <a:r>
              <a:rPr lang="de-DE" sz="2400" b="0" dirty="0"/>
              <a:t> </a:t>
            </a:r>
            <a:r>
              <a:rPr lang="de-DE" sz="2400" b="0" dirty="0" err="1"/>
              <a:t>engaging</a:t>
            </a:r>
            <a:r>
              <a:rPr lang="de-DE" sz="2400" b="0" dirty="0"/>
              <a:t> in </a:t>
            </a:r>
            <a:r>
              <a:rPr lang="de-DE" sz="2400" b="0" dirty="0" err="1"/>
              <a:t>developmental</a:t>
            </a:r>
            <a:r>
              <a:rPr lang="de-DE" sz="2400" b="0" dirty="0"/>
              <a:t> </a:t>
            </a:r>
            <a:r>
              <a:rPr lang="de-DE" sz="2400" b="0" dirty="0" err="1"/>
              <a:t>issues</a:t>
            </a:r>
            <a:endParaRPr lang="de-DE" sz="2400" b="0" dirty="0"/>
          </a:p>
        </p:txBody>
      </p:sp>
      <p:graphicFrame>
        <p:nvGraphicFramePr>
          <p:cNvPr id="2" name="Tabelle 1"/>
          <p:cNvGraphicFramePr>
            <a:graphicFrameLocks noGrp="1"/>
          </p:cNvGraphicFramePr>
          <p:nvPr>
            <p:extLst>
              <p:ext uri="{D42A27DB-BD31-4B8C-83A1-F6EECF244321}">
                <p14:modId xmlns:p14="http://schemas.microsoft.com/office/powerpoint/2010/main" val="3696749679"/>
              </p:ext>
            </p:extLst>
          </p:nvPr>
        </p:nvGraphicFramePr>
        <p:xfrm>
          <a:off x="484933" y="2688069"/>
          <a:ext cx="8139954" cy="3383280"/>
        </p:xfrm>
        <a:graphic>
          <a:graphicData uri="http://schemas.openxmlformats.org/drawingml/2006/table">
            <a:tbl>
              <a:tblPr firstRow="1" bandRow="1">
                <a:effectLst>
                  <a:outerShdw blurRad="50800" dist="50800" dir="5400000" algn="ctr" rotWithShape="0">
                    <a:schemeClr val="accent5"/>
                  </a:outerShdw>
                </a:effectLst>
                <a:tableStyleId>{2D5ABB26-0587-4C30-8999-92F81FD0307C}</a:tableStyleId>
              </a:tblPr>
              <a:tblGrid>
                <a:gridCol w="4069977">
                  <a:extLst>
                    <a:ext uri="{9D8B030D-6E8A-4147-A177-3AD203B41FA5}">
                      <a16:colId xmlns:a16="http://schemas.microsoft.com/office/drawing/2014/main" val="20000"/>
                    </a:ext>
                  </a:extLst>
                </a:gridCol>
                <a:gridCol w="4069977">
                  <a:extLst>
                    <a:ext uri="{9D8B030D-6E8A-4147-A177-3AD203B41FA5}">
                      <a16:colId xmlns:a16="http://schemas.microsoft.com/office/drawing/2014/main" val="20001"/>
                    </a:ext>
                  </a:extLst>
                </a:gridCol>
              </a:tblGrid>
              <a:tr h="3075422">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1" i="0" u="none" strike="noStrike" kern="1200" cap="none" spc="0" normalizeH="0" baseline="0" noProof="0" dirty="0">
                          <a:ln>
                            <a:noFill/>
                          </a:ln>
                          <a:solidFill>
                            <a:srgbClr val="0F5494"/>
                          </a:solidFill>
                          <a:effectLst/>
                          <a:uLnTx/>
                          <a:uFillTx/>
                          <a:latin typeface="Verdana" charset="0"/>
                          <a:ea typeface="Verdana" charset="0"/>
                          <a:cs typeface="Verdana" charset="0"/>
                        </a:rPr>
                        <a:t>Facebook </a:t>
                      </a:r>
                    </a:p>
                    <a:p>
                      <a:pPr marL="285750" marR="0" lvl="0" indent="-285750" algn="l" rtl="0" eaLnBrk="1" fontAlgn="base" latinLnBrk="0" hangingPunct="1">
                        <a:lnSpc>
                          <a:spcPct val="100000"/>
                        </a:lnSpc>
                        <a:spcBef>
                          <a:spcPct val="0"/>
                        </a:spcBef>
                        <a:spcAft>
                          <a:spcPct val="0"/>
                        </a:spcAft>
                        <a:buClrTx/>
                        <a:buSzTx/>
                        <a:buFont typeface="Arial" charset="0"/>
                        <a:buChar char="•"/>
                      </a:pPr>
                      <a:r>
                        <a:rPr kumimoji="0" lang="de-DE" sz="1800" b="0" i="0" u="none" strike="noStrike" kern="1200" cap="none" spc="0" normalizeH="0" baseline="0" noProof="0" dirty="0">
                          <a:ln>
                            <a:noFill/>
                          </a:ln>
                          <a:solidFill>
                            <a:srgbClr val="0F5494"/>
                          </a:solidFill>
                          <a:effectLst/>
                          <a:uLnTx/>
                          <a:uFillTx/>
                          <a:latin typeface="Verdana"/>
                          <a:ea typeface="Verdana"/>
                          <a:cs typeface="Verdana" charset="0"/>
                        </a:rPr>
                        <a:t>Diverse initiatives </a:t>
                      </a:r>
                      <a:r>
                        <a:rPr kumimoji="0" lang="de-DE" sz="1800" b="0" i="0" u="none" strike="noStrike" kern="1200" cap="none" spc="0" normalizeH="0" baseline="0" noProof="0" dirty="0" err="1">
                          <a:ln>
                            <a:noFill/>
                          </a:ln>
                          <a:solidFill>
                            <a:srgbClr val="0F5494"/>
                          </a:solidFill>
                          <a:effectLst/>
                          <a:uLnTx/>
                          <a:uFillTx/>
                          <a:latin typeface="Verdana"/>
                          <a:ea typeface="Verdana"/>
                          <a:cs typeface="Verdana" charset="0"/>
                        </a:rPr>
                        <a:t>to</a:t>
                      </a:r>
                      <a:r>
                        <a:rPr kumimoji="0" lang="de-DE" sz="1800" b="0" i="0" u="none" strike="noStrike" kern="1200" cap="none" spc="0" normalizeH="0" baseline="0" noProof="0" dirty="0">
                          <a:ln>
                            <a:noFill/>
                          </a:ln>
                          <a:solidFill>
                            <a:srgbClr val="0F5494"/>
                          </a:solidFill>
                          <a:effectLst/>
                          <a:uLnTx/>
                          <a:uFillTx/>
                          <a:latin typeface="Verdana"/>
                          <a:ea typeface="Verdana"/>
                          <a:cs typeface="Verdana" charset="0"/>
                        </a:rPr>
                        <a:t> connect </a:t>
                      </a:r>
                      <a:r>
                        <a:rPr kumimoji="0" lang="de-DE" sz="1800" b="0" i="0" u="none" strike="noStrike" kern="1200" cap="none" spc="0" normalizeH="0" baseline="0" noProof="0" dirty="0" err="1">
                          <a:ln>
                            <a:noFill/>
                          </a:ln>
                          <a:solidFill>
                            <a:srgbClr val="0F5494"/>
                          </a:solidFill>
                          <a:effectLst/>
                          <a:uLnTx/>
                          <a:uFillTx/>
                          <a:latin typeface="Verdana"/>
                          <a:ea typeface="Verdana"/>
                          <a:cs typeface="Verdana" charset="0"/>
                        </a:rPr>
                        <a:t>the</a:t>
                      </a:r>
                      <a:r>
                        <a:rPr kumimoji="0" lang="de-DE" sz="1800" b="0" i="0" u="none" strike="noStrike" kern="1200" cap="none" spc="0" normalizeH="0" baseline="0" noProof="0" dirty="0">
                          <a:ln>
                            <a:noFill/>
                          </a:ln>
                          <a:solidFill>
                            <a:srgbClr val="0F5494"/>
                          </a:solidFill>
                          <a:effectLst/>
                          <a:uLnTx/>
                          <a:uFillTx/>
                          <a:latin typeface="Verdana"/>
                          <a:ea typeface="Verdana"/>
                          <a:cs typeface="Verdana" charset="0"/>
                        </a:rPr>
                        <a:t> </a:t>
                      </a:r>
                      <a:r>
                        <a:rPr kumimoji="0" lang="de-DE" sz="1800" b="0" i="0" u="none" strike="noStrike" kern="1200" cap="none" spc="0" normalizeH="0" baseline="0" noProof="0" dirty="0" err="1">
                          <a:ln>
                            <a:noFill/>
                          </a:ln>
                          <a:solidFill>
                            <a:srgbClr val="0F5494"/>
                          </a:solidFill>
                          <a:effectLst/>
                          <a:uLnTx/>
                          <a:uFillTx/>
                          <a:latin typeface="Verdana"/>
                          <a:ea typeface="Verdana"/>
                          <a:cs typeface="Verdana" charset="0"/>
                        </a:rPr>
                        <a:t>unconnected</a:t>
                      </a:r>
                      <a:r>
                        <a:rPr kumimoji="0" lang="de-DE" sz="1800" b="0" i="0" u="none" strike="noStrike" kern="1200" cap="none" spc="0" normalizeH="0" baseline="0" noProof="0" dirty="0">
                          <a:ln>
                            <a:noFill/>
                          </a:ln>
                          <a:solidFill>
                            <a:srgbClr val="0F5494"/>
                          </a:solidFill>
                          <a:effectLst/>
                          <a:uLnTx/>
                          <a:uFillTx/>
                          <a:latin typeface="Verdana"/>
                          <a:ea typeface="Verdana"/>
                          <a:cs typeface="Verdana" charset="0"/>
                        </a:rPr>
                        <a:t> </a:t>
                      </a:r>
                      <a:r>
                        <a:rPr kumimoji="0" lang="de-DE" sz="1800" b="0" i="0" u="none" strike="noStrike" kern="1200" cap="none" spc="0" normalizeH="0" baseline="0" noProof="0" dirty="0" err="1">
                          <a:ln>
                            <a:noFill/>
                          </a:ln>
                          <a:solidFill>
                            <a:srgbClr val="0F5494"/>
                          </a:solidFill>
                          <a:effectLst/>
                          <a:uLnTx/>
                          <a:uFillTx/>
                          <a:latin typeface="Verdana"/>
                          <a:ea typeface="Verdana"/>
                          <a:cs typeface="Verdana" charset="0"/>
                        </a:rPr>
                        <a:t>with</a:t>
                      </a:r>
                      <a:r>
                        <a:rPr kumimoji="0" lang="de-DE" sz="1800" b="0" i="0" u="none" strike="noStrike" kern="1200" cap="none" spc="0" normalizeH="0" baseline="0" noProof="0" dirty="0">
                          <a:ln>
                            <a:noFill/>
                          </a:ln>
                          <a:solidFill>
                            <a:srgbClr val="0F5494"/>
                          </a:solidFill>
                          <a:effectLst/>
                          <a:uLnTx/>
                          <a:uFillTx/>
                          <a:latin typeface="Verdana"/>
                          <a:ea typeface="Verdana"/>
                          <a:cs typeface="Verdana" charset="0"/>
                        </a:rPr>
                        <a:t> </a:t>
                      </a:r>
                      <a:r>
                        <a:rPr kumimoji="0" lang="de-DE" sz="1800" b="0" i="0" u="none" strike="noStrike" kern="1200" cap="none" spc="0" normalizeH="0" baseline="0" noProof="0" dirty="0" err="1">
                          <a:ln>
                            <a:noFill/>
                          </a:ln>
                          <a:solidFill>
                            <a:srgbClr val="0F5494"/>
                          </a:solidFill>
                          <a:effectLst/>
                          <a:uLnTx/>
                          <a:uFillTx/>
                          <a:latin typeface="Verdana"/>
                          <a:ea typeface="Verdana"/>
                          <a:cs typeface="Verdana" charset="0"/>
                        </a:rPr>
                        <a:t>projects</a:t>
                      </a:r>
                      <a:r>
                        <a:rPr kumimoji="0" lang="de-DE" sz="1800" b="0" i="0" u="none" strike="noStrike" kern="1200" cap="none" spc="0" normalizeH="0" baseline="0" noProof="0" dirty="0">
                          <a:ln>
                            <a:noFill/>
                          </a:ln>
                          <a:solidFill>
                            <a:srgbClr val="0F5494"/>
                          </a:solidFill>
                          <a:effectLst/>
                          <a:uLnTx/>
                          <a:uFillTx/>
                          <a:latin typeface="Verdana"/>
                          <a:ea typeface="Verdana"/>
                          <a:cs typeface="Verdana" charset="0"/>
                        </a:rPr>
                        <a:t> like</a:t>
                      </a:r>
                      <a:r>
                        <a:rPr lang="de-DE" sz="1800" b="0" i="0" u="none" strike="noStrike" kern="1200" cap="none" spc="0" normalizeH="0" baseline="0" noProof="0" dirty="0">
                          <a:ln>
                            <a:noFill/>
                          </a:ln>
                          <a:solidFill>
                            <a:srgbClr val="0F5494"/>
                          </a:solidFill>
                          <a:effectLst/>
                          <a:uLnTx/>
                          <a:uFillTx/>
                          <a:latin typeface="Verdana"/>
                          <a:ea typeface="Verdana"/>
                          <a:cs typeface="Verdana" charset="0"/>
                        </a:rPr>
                        <a:t> </a:t>
                      </a:r>
                      <a:endParaRPr kumimoji="0" lang="de-DE" sz="1800" b="0" i="0" u="none" strike="noStrike" kern="1200" cap="none" spc="0" normalizeH="0" baseline="0" noProof="0" dirty="0">
                        <a:ln>
                          <a:noFill/>
                        </a:ln>
                        <a:solidFill>
                          <a:srgbClr val="0F5494"/>
                        </a:solidFill>
                        <a:effectLst/>
                        <a:uLnTx/>
                        <a:uFillTx/>
                        <a:latin typeface="Verdana"/>
                        <a:ea typeface="Verdana"/>
                        <a:cs typeface="Verdana" charset="0"/>
                      </a:endParaRP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defRPr/>
                      </a:pPr>
                      <a:r>
                        <a:rPr kumimoji="0" lang="de-DE" sz="1800" b="0" i="0" u="none" strike="noStrike" kern="1200" cap="none" spc="0" normalizeH="0" baseline="0" noProof="0" dirty="0" err="1">
                          <a:ln>
                            <a:noFill/>
                          </a:ln>
                          <a:solidFill>
                            <a:srgbClr val="0F5494"/>
                          </a:solidFill>
                          <a:effectLst/>
                          <a:uLnTx/>
                          <a:uFillTx/>
                          <a:latin typeface="Verdana" charset="0"/>
                          <a:ea typeface="Verdana" charset="0"/>
                          <a:cs typeface="Verdana" charset="0"/>
                        </a:rPr>
                        <a:t>Freebasics</a:t>
                      </a:r>
                      <a:r>
                        <a:rPr kumimoji="0" lang="de-DE" sz="1800" b="0" i="0" u="none" strike="noStrike" kern="1200" cap="none" spc="0" normalizeH="0" baseline="0" noProof="0" dirty="0">
                          <a:ln>
                            <a:noFill/>
                          </a:ln>
                          <a:solidFill>
                            <a:srgbClr val="0F5494"/>
                          </a:solidFill>
                          <a:effectLst/>
                          <a:uLnTx/>
                          <a:uFillTx/>
                          <a:latin typeface="Verdana" charset="0"/>
                          <a:ea typeface="Verdana" charset="0"/>
                          <a:cs typeface="Verdana" charset="0"/>
                        </a:rPr>
                        <a:t>: </a:t>
                      </a:r>
                      <a:r>
                        <a:rPr kumimoji="0" lang="en" sz="1800" b="0" i="0" u="none" strike="noStrike" kern="1200" cap="none" spc="0" normalizeH="0" baseline="0" noProof="0" dirty="0">
                          <a:ln>
                            <a:noFill/>
                          </a:ln>
                          <a:solidFill>
                            <a:srgbClr val="0F5494"/>
                          </a:solidFill>
                          <a:effectLst/>
                          <a:uLnTx/>
                          <a:uFillTx/>
                          <a:latin typeface="Verdana" charset="0"/>
                          <a:ea typeface="Verdana" charset="0"/>
                          <a:cs typeface="Verdana" charset="0"/>
                        </a:rPr>
                        <a:t>Facebook App + slimmed-down versions of other services (BBC, Wikipedia)</a:t>
                      </a:r>
                      <a:endParaRPr kumimoji="0" lang="de-DE" sz="1800" b="0" i="0" u="none" strike="noStrike" kern="1200" cap="none" spc="0" normalizeH="0" baseline="0" noProof="0" dirty="0">
                        <a:ln>
                          <a:noFill/>
                        </a:ln>
                        <a:solidFill>
                          <a:srgbClr val="0F5494"/>
                        </a:solidFill>
                        <a:effectLst/>
                        <a:uLnTx/>
                        <a:uFillTx/>
                        <a:latin typeface="Verdana" charset="0"/>
                        <a:ea typeface="Verdana" charset="0"/>
                        <a:cs typeface="Verdana" charset="0"/>
                      </a:endParaRP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defRPr/>
                      </a:pPr>
                      <a:r>
                        <a:rPr kumimoji="0" lang="de-DE" sz="1800" b="0" i="0" u="none" strike="noStrike" kern="1200" cap="none" spc="0" normalizeH="0" baseline="0" noProof="0" dirty="0">
                          <a:ln>
                            <a:noFill/>
                          </a:ln>
                          <a:solidFill>
                            <a:srgbClr val="0F5494"/>
                          </a:solidFill>
                          <a:effectLst/>
                          <a:uLnTx/>
                          <a:uFillTx/>
                          <a:latin typeface="Verdana"/>
                          <a:ea typeface="Verdana"/>
                          <a:cs typeface="Verdana" charset="0"/>
                        </a:rPr>
                        <a:t>Aquila solar-</a:t>
                      </a:r>
                      <a:r>
                        <a:rPr kumimoji="0" lang="de-DE" sz="1800" b="0" i="0" u="none" strike="noStrike" kern="1200" cap="none" spc="0" normalizeH="0" baseline="0" noProof="0" dirty="0" err="1">
                          <a:ln>
                            <a:noFill/>
                          </a:ln>
                          <a:solidFill>
                            <a:srgbClr val="0F5494"/>
                          </a:solidFill>
                          <a:effectLst/>
                          <a:uLnTx/>
                          <a:uFillTx/>
                          <a:latin typeface="Verdana"/>
                          <a:ea typeface="Verdana"/>
                          <a:cs typeface="Verdana" charset="0"/>
                        </a:rPr>
                        <a:t>powered</a:t>
                      </a:r>
                      <a:r>
                        <a:rPr kumimoji="0" lang="de-DE" sz="1800" b="0" i="0" u="none" strike="noStrike" kern="1200" cap="none" spc="0" normalizeH="0" baseline="0" noProof="0" dirty="0">
                          <a:ln>
                            <a:noFill/>
                          </a:ln>
                          <a:solidFill>
                            <a:srgbClr val="0F5494"/>
                          </a:solidFill>
                          <a:effectLst/>
                          <a:uLnTx/>
                          <a:uFillTx/>
                          <a:latin typeface="Verdana"/>
                          <a:ea typeface="Verdana"/>
                          <a:cs typeface="Verdana" charset="0"/>
                        </a:rPr>
                        <a:t> </a:t>
                      </a:r>
                      <a:r>
                        <a:rPr kumimoji="0" lang="de-DE" sz="1800" b="0" i="0" u="none" strike="noStrike" kern="1200" cap="none" spc="0" normalizeH="0" baseline="0" noProof="0" dirty="0" err="1">
                          <a:ln>
                            <a:noFill/>
                          </a:ln>
                          <a:solidFill>
                            <a:srgbClr val="0F5494"/>
                          </a:solidFill>
                          <a:effectLst/>
                          <a:uLnTx/>
                          <a:uFillTx/>
                          <a:latin typeface="Verdana"/>
                          <a:ea typeface="Verdana"/>
                          <a:cs typeface="Verdana" charset="0"/>
                        </a:rPr>
                        <a:t>drone</a:t>
                      </a:r>
                      <a:r>
                        <a:rPr kumimoji="0" lang="de-DE" sz="1800" b="0" i="0" u="none" strike="noStrike" kern="1200" cap="none" spc="0" normalizeH="0" baseline="0" noProof="0" dirty="0">
                          <a:ln>
                            <a:noFill/>
                          </a:ln>
                          <a:solidFill>
                            <a:srgbClr val="0F5494"/>
                          </a:solidFill>
                          <a:effectLst/>
                          <a:uLnTx/>
                          <a:uFillTx/>
                          <a:latin typeface="Verdana"/>
                          <a:ea typeface="Verdana"/>
                          <a:cs typeface="Verdana" charset="0"/>
                        </a:rPr>
                        <a:t>, </a:t>
                      </a:r>
                      <a:r>
                        <a:rPr kumimoji="0" lang="de-DE" sz="1800" b="0" i="0" u="none" strike="noStrike" kern="1200" cap="none" spc="0" normalizeH="0" baseline="0" noProof="0" dirty="0" err="1">
                          <a:ln>
                            <a:noFill/>
                          </a:ln>
                          <a:solidFill>
                            <a:srgbClr val="0F5494"/>
                          </a:solidFill>
                          <a:effectLst/>
                          <a:uLnTx/>
                          <a:uFillTx/>
                          <a:latin typeface="Verdana"/>
                          <a:ea typeface="Verdana"/>
                          <a:cs typeface="Verdana" charset="0"/>
                        </a:rPr>
                        <a:t>which</a:t>
                      </a:r>
                      <a:r>
                        <a:rPr kumimoji="0" lang="de-DE" sz="1800" b="0" i="0" u="none" strike="noStrike" kern="1200" cap="none" spc="0" normalizeH="0" baseline="0" noProof="0" dirty="0">
                          <a:ln>
                            <a:noFill/>
                          </a:ln>
                          <a:solidFill>
                            <a:srgbClr val="0F5494"/>
                          </a:solidFill>
                          <a:effectLst/>
                          <a:uLnTx/>
                          <a:uFillTx/>
                          <a:latin typeface="Verdana"/>
                          <a:ea typeface="Verdana"/>
                          <a:cs typeface="Verdana" charset="0"/>
                        </a:rPr>
                        <a:t> will </a:t>
                      </a:r>
                      <a:r>
                        <a:rPr kumimoji="0" lang="de-DE" sz="1800" b="0" i="0" u="none" strike="noStrike" kern="1200" cap="none" spc="0" normalizeH="0" baseline="0" noProof="0" dirty="0" err="1">
                          <a:ln>
                            <a:noFill/>
                          </a:ln>
                          <a:solidFill>
                            <a:srgbClr val="0F5494"/>
                          </a:solidFill>
                          <a:effectLst/>
                          <a:uLnTx/>
                          <a:uFillTx/>
                          <a:latin typeface="Verdana"/>
                          <a:ea typeface="Verdana"/>
                          <a:cs typeface="Verdana" charset="0"/>
                        </a:rPr>
                        <a:t>be</a:t>
                      </a:r>
                      <a:r>
                        <a:rPr kumimoji="0" lang="de-DE" sz="1800" b="0" i="0" u="none" strike="noStrike" kern="1200" cap="none" spc="0" normalizeH="0" baseline="0" noProof="0" dirty="0">
                          <a:ln>
                            <a:noFill/>
                          </a:ln>
                          <a:solidFill>
                            <a:srgbClr val="0F5494"/>
                          </a:solidFill>
                          <a:effectLst/>
                          <a:uLnTx/>
                          <a:uFillTx/>
                          <a:latin typeface="Verdana"/>
                          <a:ea typeface="Verdana"/>
                          <a:cs typeface="Verdana" charset="0"/>
                        </a:rPr>
                        <a:t> </a:t>
                      </a:r>
                      <a:r>
                        <a:rPr kumimoji="0" lang="de-DE" sz="1800" b="0" i="0" u="none" strike="noStrike" kern="1200" cap="none" spc="0" normalizeH="0" baseline="0" noProof="0" dirty="0" err="1">
                          <a:ln>
                            <a:noFill/>
                          </a:ln>
                          <a:solidFill>
                            <a:srgbClr val="0F5494"/>
                          </a:solidFill>
                          <a:effectLst/>
                          <a:uLnTx/>
                          <a:uFillTx/>
                          <a:latin typeface="Verdana"/>
                          <a:ea typeface="Verdana"/>
                          <a:cs typeface="Verdana" charset="0"/>
                        </a:rPr>
                        <a:t>able</a:t>
                      </a:r>
                      <a:r>
                        <a:rPr kumimoji="0" lang="de-DE" sz="1800" b="0" i="0" u="none" strike="noStrike" kern="1200" cap="none" spc="0" normalizeH="0" baseline="0" noProof="0" dirty="0">
                          <a:ln>
                            <a:noFill/>
                          </a:ln>
                          <a:solidFill>
                            <a:srgbClr val="0F5494"/>
                          </a:solidFill>
                          <a:effectLst/>
                          <a:uLnTx/>
                          <a:uFillTx/>
                          <a:latin typeface="Verdana"/>
                          <a:ea typeface="Verdana"/>
                          <a:cs typeface="Verdana" charset="0"/>
                        </a:rPr>
                        <a:t> </a:t>
                      </a:r>
                      <a:r>
                        <a:rPr kumimoji="0" lang="de-DE" sz="1800" b="0" i="0" u="none" strike="noStrike" kern="1200" cap="none" spc="0" normalizeH="0" baseline="0" noProof="0" dirty="0" err="1">
                          <a:ln>
                            <a:noFill/>
                          </a:ln>
                          <a:solidFill>
                            <a:srgbClr val="0F5494"/>
                          </a:solidFill>
                          <a:effectLst/>
                          <a:uLnTx/>
                          <a:uFillTx/>
                          <a:latin typeface="Verdana"/>
                          <a:ea typeface="Verdana"/>
                          <a:cs typeface="Verdana" charset="0"/>
                        </a:rPr>
                        <a:t>to</a:t>
                      </a:r>
                      <a:r>
                        <a:rPr kumimoji="0" lang="de-DE" sz="1800" b="0" i="0" u="none" strike="noStrike" kern="1200" cap="none" spc="0" normalizeH="0" baseline="0" noProof="0" dirty="0">
                          <a:ln>
                            <a:noFill/>
                          </a:ln>
                          <a:solidFill>
                            <a:srgbClr val="0F5494"/>
                          </a:solidFill>
                          <a:effectLst/>
                          <a:uLnTx/>
                          <a:uFillTx/>
                          <a:latin typeface="Verdana"/>
                          <a:ea typeface="Verdana"/>
                          <a:cs typeface="Verdana" charset="0"/>
                        </a:rPr>
                        <a:t> beam </a:t>
                      </a:r>
                      <a:r>
                        <a:rPr kumimoji="0" lang="de-DE" sz="1800" b="0" i="0" u="none" strike="noStrike" kern="1200" cap="none" spc="0" normalizeH="0" baseline="0" noProof="0" dirty="0" err="1">
                          <a:ln>
                            <a:noFill/>
                          </a:ln>
                          <a:solidFill>
                            <a:srgbClr val="0F5494"/>
                          </a:solidFill>
                          <a:effectLst/>
                          <a:uLnTx/>
                          <a:uFillTx/>
                          <a:latin typeface="Verdana"/>
                          <a:ea typeface="Verdana"/>
                          <a:cs typeface="Verdana" charset="0"/>
                        </a:rPr>
                        <a:t>bandwidth</a:t>
                      </a:r>
                      <a:r>
                        <a:rPr kumimoji="0" lang="de-DE" sz="1800" b="0" i="0" u="none" strike="noStrike" kern="1200" cap="none" spc="0" normalizeH="0" baseline="0" noProof="0" dirty="0">
                          <a:ln>
                            <a:noFill/>
                          </a:ln>
                          <a:solidFill>
                            <a:srgbClr val="0F5494"/>
                          </a:solidFill>
                          <a:effectLst/>
                          <a:uLnTx/>
                          <a:uFillTx/>
                          <a:latin typeface="Verdana"/>
                          <a:ea typeface="Verdana"/>
                          <a:cs typeface="Verdana" charset="0"/>
                        </a:rPr>
                        <a:t> down </a:t>
                      </a:r>
                      <a:r>
                        <a:rPr kumimoji="0" lang="de-DE" sz="1800" b="0" i="0" u="none" strike="noStrike" kern="1200" cap="none" spc="0" normalizeH="0" baseline="0" noProof="0" dirty="0" err="1">
                          <a:ln>
                            <a:noFill/>
                          </a:ln>
                          <a:solidFill>
                            <a:srgbClr val="0F5494"/>
                          </a:solidFill>
                          <a:effectLst/>
                          <a:uLnTx/>
                          <a:uFillTx/>
                          <a:latin typeface="Verdana"/>
                          <a:ea typeface="Verdana"/>
                          <a:cs typeface="Verdana" charset="0"/>
                        </a:rPr>
                        <a:t>to</a:t>
                      </a:r>
                      <a:r>
                        <a:rPr kumimoji="0" lang="de-DE" sz="1800" b="0" i="0" u="none" strike="noStrike" kern="1200" cap="none" spc="0" normalizeH="0" baseline="0" noProof="0" dirty="0">
                          <a:ln>
                            <a:noFill/>
                          </a:ln>
                          <a:solidFill>
                            <a:srgbClr val="0F5494"/>
                          </a:solidFill>
                          <a:effectLst/>
                          <a:uLnTx/>
                          <a:uFillTx/>
                          <a:latin typeface="Verdana"/>
                          <a:ea typeface="Verdana"/>
                          <a:cs typeface="Verdana" charset="0"/>
                        </a:rPr>
                        <a:t> </a:t>
                      </a:r>
                      <a:r>
                        <a:rPr kumimoji="0" lang="de-DE" sz="1800" b="0" i="0" u="none" strike="noStrike" kern="1200" cap="none" spc="0" normalizeH="0" baseline="0" noProof="0" dirty="0" err="1">
                          <a:ln>
                            <a:noFill/>
                          </a:ln>
                          <a:solidFill>
                            <a:srgbClr val="0F5494"/>
                          </a:solidFill>
                          <a:effectLst/>
                          <a:uLnTx/>
                          <a:uFillTx/>
                          <a:latin typeface="Verdana"/>
                          <a:ea typeface="Verdana"/>
                          <a:cs typeface="Verdana" charset="0"/>
                        </a:rPr>
                        <a:t>users</a:t>
                      </a:r>
                      <a:r>
                        <a:rPr kumimoji="0" lang="de-DE" sz="1800" b="0" i="0" u="none" strike="noStrike" kern="1200" cap="none" spc="0" normalizeH="0" baseline="0" noProof="0" dirty="0">
                          <a:ln>
                            <a:noFill/>
                          </a:ln>
                          <a:solidFill>
                            <a:srgbClr val="0F5494"/>
                          </a:solidFill>
                          <a:effectLst/>
                          <a:uLnTx/>
                          <a:uFillTx/>
                          <a:latin typeface="Verdana"/>
                          <a:ea typeface="Verdana"/>
                          <a:cs typeface="Verdana" charset="0"/>
                        </a:rPr>
                        <a:t> in remote </a:t>
                      </a:r>
                      <a:r>
                        <a:rPr kumimoji="0" lang="de-DE" sz="1800" b="0" i="0" u="none" strike="noStrike" kern="1200" cap="none" spc="0" normalizeH="0" baseline="0" noProof="0" dirty="0" err="1">
                          <a:ln>
                            <a:noFill/>
                          </a:ln>
                          <a:solidFill>
                            <a:srgbClr val="0F5494"/>
                          </a:solidFill>
                          <a:effectLst/>
                          <a:uLnTx/>
                          <a:uFillTx/>
                          <a:latin typeface="Verdana"/>
                          <a:ea typeface="Verdana"/>
                          <a:cs typeface="Verdana" charset="0"/>
                        </a:rPr>
                        <a:t>areas</a:t>
                      </a:r>
                      <a:endParaRPr kumimoji="0" lang="de-DE" sz="1800" b="0" i="0" u="none" strike="noStrike" kern="1200" cap="none" spc="0" normalizeH="0" baseline="0" noProof="0" dirty="0">
                        <a:ln>
                          <a:noFill/>
                        </a:ln>
                        <a:solidFill>
                          <a:srgbClr val="0F5494"/>
                        </a:solidFill>
                        <a:effectLst/>
                        <a:uLnTx/>
                        <a:uFillTx/>
                        <a:latin typeface="Verdana"/>
                        <a:ea typeface="Verdana"/>
                        <a:cs typeface="Verdana" charset="0"/>
                      </a:endParaRPr>
                    </a:p>
                  </a:txBody>
                  <a:tcPr>
                    <a:solidFill>
                      <a:schemeClr val="accent1"/>
                    </a:solidFill>
                  </a:tcPr>
                </a:tc>
                <a:tc>
                  <a:txBody>
                    <a:bodyPr/>
                    <a:lstStyle/>
                    <a:p>
                      <a:r>
                        <a:rPr kumimoji="0" lang="en-GB" sz="1800" b="1" i="0" u="none" strike="noStrike" kern="1200" cap="none" spc="0" normalizeH="0" baseline="0" dirty="0">
                          <a:ln>
                            <a:noFill/>
                          </a:ln>
                          <a:solidFill>
                            <a:srgbClr val="0F5494"/>
                          </a:solidFill>
                          <a:effectLst/>
                          <a:uLnTx/>
                          <a:uFillTx/>
                          <a:latin typeface="Verdana" charset="0"/>
                          <a:ea typeface="Verdana" charset="0"/>
                          <a:cs typeface="Verdana" charset="0"/>
                        </a:rPr>
                        <a:t>Google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sz="1800" b="0" i="0" u="none" strike="noStrike" kern="1200" cap="none" spc="0" normalizeH="0" baseline="0" noProof="0">
                          <a:ln>
                            <a:noFill/>
                          </a:ln>
                          <a:solidFill>
                            <a:srgbClr val="0F5494"/>
                          </a:solidFill>
                          <a:effectLst/>
                          <a:uLnTx/>
                          <a:uFillTx/>
                          <a:latin typeface="Verdana"/>
                          <a:ea typeface="Verdana"/>
                          <a:cs typeface="Verdana" charset="0"/>
                        </a:rPr>
                        <a:t>Supports</a:t>
                      </a:r>
                      <a:r>
                        <a:rPr kumimoji="0" lang="en-GB" sz="1800" b="0" i="0" u="none" strike="noStrike" kern="1200" cap="none" spc="0" normalizeH="0" baseline="0" noProof="0" dirty="0">
                          <a:ln>
                            <a:noFill/>
                          </a:ln>
                          <a:solidFill>
                            <a:srgbClr val="0F5494"/>
                          </a:solidFill>
                          <a:effectLst/>
                          <a:uLnTx/>
                          <a:uFillTx/>
                          <a:latin typeface="Verdana"/>
                          <a:ea typeface="Verdana"/>
                          <a:cs typeface="Verdana" charset="0"/>
                        </a:rPr>
                        <a:t> the growth of start-up communities around the globe by providing them with technical training, mentoring, business tools and financial sponsorship</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0" dirty="0">
                          <a:ln>
                            <a:noFill/>
                          </a:ln>
                          <a:solidFill>
                            <a:srgbClr val="0F5494"/>
                          </a:solidFill>
                          <a:effectLst/>
                          <a:uLnTx/>
                          <a:uFillTx/>
                          <a:latin typeface="Verdana" charset="0"/>
                          <a:ea typeface="Verdana" charset="0"/>
                          <a:cs typeface="Verdana" charset="0"/>
                        </a:rPr>
                        <a:t>Products and projects include Google Earth Engine, Google AI Impact Challenge, Google SOS Alerts </a:t>
                      </a:r>
                    </a:p>
                    <a:p>
                      <a:endParaRPr lang="en-GB" sz="1800" dirty="0">
                        <a:latin typeface="Verdana" charset="0"/>
                        <a:ea typeface="Verdana" charset="0"/>
                        <a:cs typeface="Verdana" charset="0"/>
                      </a:endParaRPr>
                    </a:p>
                  </a:txBody>
                  <a:tcPr>
                    <a:solidFill>
                      <a:schemeClr val="bg2">
                        <a:lumMod val="20000"/>
                        <a:lumOff val="80000"/>
                      </a:schemeClr>
                    </a:solidFill>
                  </a:tcPr>
                </a:tc>
                <a:extLst>
                  <a:ext uri="{0D108BD9-81ED-4DB2-BD59-A6C34878D82A}">
                    <a16:rowId xmlns:a16="http://schemas.microsoft.com/office/drawing/2014/main" val="10000"/>
                  </a:ext>
                </a:extLst>
              </a:tr>
            </a:tbl>
          </a:graphicData>
        </a:graphic>
      </p:graphicFrame>
      <p:pic>
        <p:nvPicPr>
          <p:cNvPr id="1032" name="Picture 8" descr="ildergebnis für faceb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79231"/>
            <a:ext cx="850323" cy="47807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nliches F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3650" y="2145588"/>
            <a:ext cx="993564" cy="545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230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134A9E60-92A4-E04A-BCF0-9C0B5E5E5006}"/>
              </a:ext>
            </a:extLst>
          </p:cNvPr>
          <p:cNvSpPr>
            <a:spLocks noGrp="1"/>
          </p:cNvSpPr>
          <p:nvPr>
            <p:ph type="title"/>
          </p:nvPr>
        </p:nvSpPr>
        <p:spPr/>
        <p:txBody>
          <a:bodyPr/>
          <a:lstStyle/>
          <a:p>
            <a:r>
              <a:rPr lang="de-DE" dirty="0"/>
              <a:t>The private </a:t>
            </a:r>
            <a:r>
              <a:rPr lang="de-DE" dirty="0" err="1"/>
              <a:t>sector</a:t>
            </a:r>
            <a:r>
              <a:rPr lang="de-DE" dirty="0"/>
              <a:t> </a:t>
            </a:r>
            <a:r>
              <a:rPr lang="de-DE" dirty="0" err="1"/>
              <a:t>as</a:t>
            </a:r>
            <a:r>
              <a:rPr lang="de-DE" dirty="0"/>
              <a:t> </a:t>
            </a:r>
            <a:r>
              <a:rPr lang="de-DE" dirty="0" err="1"/>
              <a:t>developer</a:t>
            </a:r>
            <a:br>
              <a:rPr lang="de-DE" dirty="0"/>
            </a:br>
            <a:r>
              <a:rPr lang="de-DE" sz="2400" b="0" dirty="0"/>
              <a:t>New </a:t>
            </a:r>
            <a:r>
              <a:rPr lang="de-DE" sz="2400" b="0" dirty="0" err="1"/>
              <a:t>players</a:t>
            </a:r>
            <a:r>
              <a:rPr lang="de-DE" sz="2400" b="0" dirty="0"/>
              <a:t> </a:t>
            </a:r>
            <a:r>
              <a:rPr lang="de-DE" sz="2400" b="0" dirty="0" err="1"/>
              <a:t>from</a:t>
            </a:r>
            <a:r>
              <a:rPr lang="de-DE" sz="2400" b="0" dirty="0"/>
              <a:t> </a:t>
            </a:r>
            <a:r>
              <a:rPr lang="de-DE" sz="2400" b="0" dirty="0" err="1"/>
              <a:t>the</a:t>
            </a:r>
            <a:r>
              <a:rPr lang="de-DE" sz="2400" b="0" dirty="0"/>
              <a:t> private </a:t>
            </a:r>
            <a:r>
              <a:rPr lang="de-DE" sz="2400" b="0" dirty="0" err="1"/>
              <a:t>sector</a:t>
            </a:r>
            <a:r>
              <a:rPr lang="de-DE" sz="2400" b="0" dirty="0"/>
              <a:t> </a:t>
            </a:r>
            <a:r>
              <a:rPr lang="de-DE" sz="2400" b="0" dirty="0" err="1"/>
              <a:t>are</a:t>
            </a:r>
            <a:r>
              <a:rPr lang="de-DE" sz="2400" b="0" dirty="0"/>
              <a:t> </a:t>
            </a:r>
            <a:r>
              <a:rPr lang="de-DE" sz="2400" b="0" dirty="0" err="1"/>
              <a:t>engaging</a:t>
            </a:r>
            <a:r>
              <a:rPr lang="de-DE" sz="2400" b="0" dirty="0"/>
              <a:t> in </a:t>
            </a:r>
            <a:r>
              <a:rPr lang="de-DE" sz="2400" b="0" dirty="0" err="1"/>
              <a:t>developmental</a:t>
            </a:r>
            <a:r>
              <a:rPr lang="de-DE" sz="2400" b="0" dirty="0"/>
              <a:t> </a:t>
            </a:r>
            <a:r>
              <a:rPr lang="de-DE" sz="2400" b="0" dirty="0" err="1"/>
              <a:t>issues</a:t>
            </a:r>
            <a:endParaRPr lang="de-DE" sz="2400" b="0" dirty="0"/>
          </a:p>
        </p:txBody>
      </p:sp>
      <p:graphicFrame>
        <p:nvGraphicFramePr>
          <p:cNvPr id="2" name="Tabelle 1"/>
          <p:cNvGraphicFramePr>
            <a:graphicFrameLocks noGrp="1"/>
          </p:cNvGraphicFramePr>
          <p:nvPr>
            <p:extLst>
              <p:ext uri="{D42A27DB-BD31-4B8C-83A1-F6EECF244321}">
                <p14:modId xmlns:p14="http://schemas.microsoft.com/office/powerpoint/2010/main" val="2068945367"/>
              </p:ext>
            </p:extLst>
          </p:nvPr>
        </p:nvGraphicFramePr>
        <p:xfrm>
          <a:off x="484933" y="2688069"/>
          <a:ext cx="8139954" cy="4206240"/>
        </p:xfrm>
        <a:graphic>
          <a:graphicData uri="http://schemas.openxmlformats.org/drawingml/2006/table">
            <a:tbl>
              <a:tblPr firstRow="1" bandRow="1">
                <a:effectLst>
                  <a:outerShdw blurRad="50800" dist="50800" dir="5400000" algn="ctr" rotWithShape="0">
                    <a:schemeClr val="accent5"/>
                  </a:outerShdw>
                </a:effectLst>
                <a:tableStyleId>{2D5ABB26-0587-4C30-8999-92F81FD0307C}</a:tableStyleId>
              </a:tblPr>
              <a:tblGrid>
                <a:gridCol w="4069977">
                  <a:extLst>
                    <a:ext uri="{9D8B030D-6E8A-4147-A177-3AD203B41FA5}">
                      <a16:colId xmlns:a16="http://schemas.microsoft.com/office/drawing/2014/main" val="20000"/>
                    </a:ext>
                  </a:extLst>
                </a:gridCol>
                <a:gridCol w="4069977">
                  <a:extLst>
                    <a:ext uri="{9D8B030D-6E8A-4147-A177-3AD203B41FA5}">
                      <a16:colId xmlns:a16="http://schemas.microsoft.com/office/drawing/2014/main" val="20001"/>
                    </a:ext>
                  </a:extLst>
                </a:gridCol>
              </a:tblGrid>
              <a:tr h="3075422">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1" i="0" u="none" strike="noStrike" kern="1200" cap="none" spc="0" normalizeH="0" baseline="0" noProof="0" dirty="0">
                          <a:ln>
                            <a:noFill/>
                          </a:ln>
                          <a:solidFill>
                            <a:srgbClr val="0F5494"/>
                          </a:solidFill>
                          <a:effectLst/>
                          <a:uLnTx/>
                          <a:uFillTx/>
                          <a:latin typeface="Verdana" charset="0"/>
                          <a:ea typeface="Verdana" charset="0"/>
                          <a:cs typeface="Verdana" charset="0"/>
                        </a:rPr>
                        <a:t>SAP </a:t>
                      </a:r>
                      <a:r>
                        <a:rPr kumimoji="0" lang="de-DE" sz="1800" b="1" i="0" u="none" strike="noStrike" kern="1200" cap="none" spc="0" normalizeH="0" baseline="0" noProof="0" dirty="0" err="1">
                          <a:ln>
                            <a:noFill/>
                          </a:ln>
                          <a:solidFill>
                            <a:srgbClr val="0F5494"/>
                          </a:solidFill>
                          <a:effectLst/>
                          <a:uLnTx/>
                          <a:uFillTx/>
                          <a:latin typeface="Verdana" charset="0"/>
                          <a:ea typeface="Verdana" charset="0"/>
                          <a:cs typeface="Verdana" charset="0"/>
                        </a:rPr>
                        <a:t>Africa</a:t>
                      </a:r>
                      <a:r>
                        <a:rPr kumimoji="0" lang="de-DE" sz="1800" b="1" i="0" u="none" strike="noStrike" kern="1200" cap="none" spc="0" normalizeH="0" baseline="0" noProof="0" dirty="0">
                          <a:ln>
                            <a:noFill/>
                          </a:ln>
                          <a:solidFill>
                            <a:srgbClr val="0F5494"/>
                          </a:solidFill>
                          <a:effectLst/>
                          <a:uLnTx/>
                          <a:uFillTx/>
                          <a:latin typeface="Verdana" charset="0"/>
                          <a:ea typeface="Verdana" charset="0"/>
                          <a:cs typeface="Verdana" charset="0"/>
                        </a:rPr>
                        <a:t> Code </a:t>
                      </a:r>
                      <a:r>
                        <a:rPr kumimoji="0" lang="de-DE" sz="1800" b="1" i="0" u="none" strike="noStrike" kern="1200" cap="none" spc="0" normalizeH="0" baseline="0" noProof="0" dirty="0" err="1">
                          <a:ln>
                            <a:noFill/>
                          </a:ln>
                          <a:solidFill>
                            <a:srgbClr val="0F5494"/>
                          </a:solidFill>
                          <a:effectLst/>
                          <a:uLnTx/>
                          <a:uFillTx/>
                          <a:latin typeface="Verdana" charset="0"/>
                          <a:ea typeface="Verdana" charset="0"/>
                          <a:cs typeface="Verdana" charset="0"/>
                        </a:rPr>
                        <a:t>Week</a:t>
                      </a:r>
                      <a:r>
                        <a:rPr kumimoji="0" lang="de-DE" sz="1800" b="1" i="0" u="none" strike="noStrike" kern="1200" cap="none" spc="0" normalizeH="0" baseline="0" noProof="0" dirty="0">
                          <a:ln>
                            <a:noFill/>
                          </a:ln>
                          <a:solidFill>
                            <a:srgbClr val="0F5494"/>
                          </a:solidFill>
                          <a:effectLst/>
                          <a:uLnTx/>
                          <a:uFillTx/>
                          <a:latin typeface="Verdana" charset="0"/>
                          <a:ea typeface="Verdana" charset="0"/>
                          <a:cs typeface="Verdana" charset="0"/>
                        </a:rPr>
                        <a:t> </a:t>
                      </a: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defRPr/>
                      </a:pPr>
                      <a:r>
                        <a:rPr kumimoji="0" lang="en-GB" sz="1800" b="0" i="0" u="none" strike="noStrike" kern="1200" cap="none" spc="0" normalizeH="0" baseline="0" noProof="0" dirty="0">
                          <a:ln>
                            <a:noFill/>
                          </a:ln>
                          <a:solidFill>
                            <a:srgbClr val="0F5494"/>
                          </a:solidFill>
                          <a:effectLst/>
                          <a:uLnTx/>
                          <a:uFillTx/>
                          <a:latin typeface="Verdana" charset="0"/>
                          <a:ea typeface="Verdana" charset="0"/>
                          <a:cs typeface="Verdana" charset="0"/>
                        </a:rPr>
                        <a:t>Pan-African digital skills initiative</a:t>
                      </a: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defRPr/>
                      </a:pPr>
                      <a:r>
                        <a:rPr kumimoji="0" lang="en-GB" sz="1800" b="0" i="0" u="none" strike="noStrike" kern="1200" cap="none" spc="0" normalizeH="0" baseline="0" noProof="0" dirty="0">
                          <a:ln>
                            <a:noFill/>
                          </a:ln>
                          <a:solidFill>
                            <a:srgbClr val="0F5494"/>
                          </a:solidFill>
                          <a:effectLst/>
                          <a:uLnTx/>
                          <a:uFillTx/>
                          <a:latin typeface="Verdana" charset="0"/>
                          <a:ea typeface="Verdana" charset="0"/>
                          <a:cs typeface="Verdana" charset="0"/>
                        </a:rPr>
                        <a:t>Since 2015 ACW has introduced over 1.8 million African youth to coding skills in multiple African countries</a:t>
                      </a: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defRPr/>
                      </a:pPr>
                      <a:r>
                        <a:rPr kumimoji="0" lang="en-GB" sz="1800" b="0" i="0" u="none" strike="noStrike" kern="1200" cap="none" spc="0" normalizeH="0" baseline="0" noProof="0" dirty="0">
                          <a:ln>
                            <a:noFill/>
                          </a:ln>
                          <a:solidFill>
                            <a:srgbClr val="0F5494"/>
                          </a:solidFill>
                          <a:effectLst/>
                          <a:uLnTx/>
                          <a:uFillTx/>
                          <a:latin typeface="Verdana" charset="0"/>
                          <a:ea typeface="Verdana" charset="0"/>
                          <a:cs typeface="Verdana" charset="0"/>
                        </a:rPr>
                        <a:t>Facilitates the integration of ICT education in the school curriculum for more than 28,000 teachers and educators across the continent.</a:t>
                      </a: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defRPr/>
                      </a:pPr>
                      <a:r>
                        <a:rPr kumimoji="0" lang="en-GB" sz="1800" b="0" i="0" u="none" strike="noStrike" kern="1200" cap="none" spc="0" normalizeH="0" baseline="0" noProof="0" dirty="0">
                          <a:ln>
                            <a:noFill/>
                          </a:ln>
                          <a:solidFill>
                            <a:srgbClr val="0F5494"/>
                          </a:solidFill>
                          <a:effectLst/>
                          <a:uLnTx/>
                          <a:uFillTx/>
                          <a:latin typeface="Verdana" charset="0"/>
                          <a:ea typeface="Verdana" charset="0"/>
                          <a:cs typeface="Verdana" charset="0"/>
                        </a:rPr>
                        <a:t>Supported by partners such as Google, UNESCO, BMZ</a:t>
                      </a:r>
                    </a:p>
                  </a:txBody>
                  <a:tcPr>
                    <a:solidFill>
                      <a:schemeClr val="accent3">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dirty="0">
                          <a:ln>
                            <a:noFill/>
                          </a:ln>
                          <a:solidFill>
                            <a:srgbClr val="0F5494"/>
                          </a:solidFill>
                          <a:effectLst/>
                          <a:uLnTx/>
                          <a:uFillTx/>
                          <a:latin typeface="Verdana" charset="0"/>
                          <a:ea typeface="Verdana" charset="0"/>
                          <a:cs typeface="Verdana" charset="0"/>
                        </a:rPr>
                        <a:t>Microsoft 4Afrika Initiative</a:t>
                      </a: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defRPr/>
                      </a:pPr>
                      <a:r>
                        <a:rPr kumimoji="0" lang="en-GB" sz="1800" b="0" i="0" u="none" strike="noStrike" kern="1200" cap="none" spc="0" normalizeH="0" baseline="0" noProof="0" dirty="0">
                          <a:ln>
                            <a:noFill/>
                          </a:ln>
                          <a:solidFill>
                            <a:srgbClr val="0F5494"/>
                          </a:solidFill>
                          <a:effectLst/>
                          <a:uLnTx/>
                          <a:uFillTx/>
                          <a:latin typeface="Verdana" charset="0"/>
                          <a:ea typeface="Verdana" charset="0"/>
                          <a:cs typeface="Verdana" charset="0"/>
                        </a:rPr>
                        <a:t>Started in 2013, invests in start-ups, partners, small-to-medium enterprises, governments and youth on the African continent</a:t>
                      </a: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defRPr/>
                      </a:pPr>
                      <a:r>
                        <a:rPr kumimoji="0" lang="en-GB" sz="1800" b="0" i="0" u="none" strike="noStrike" kern="1200" cap="none" spc="0" normalizeH="0" baseline="0" noProof="0" dirty="0">
                          <a:ln>
                            <a:noFill/>
                          </a:ln>
                          <a:solidFill>
                            <a:srgbClr val="0F5494"/>
                          </a:solidFill>
                          <a:effectLst/>
                          <a:uLnTx/>
                          <a:uFillTx/>
                          <a:latin typeface="Verdana" charset="0"/>
                          <a:ea typeface="Verdana" charset="0"/>
                          <a:cs typeface="Verdana" charset="0"/>
                        </a:rPr>
                        <a:t>Projects include: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F5494"/>
                          </a:solidFill>
                          <a:effectLst/>
                          <a:uLnTx/>
                          <a:uFillTx/>
                          <a:latin typeface="Verdana" charset="0"/>
                          <a:ea typeface="Verdana" charset="0"/>
                          <a:cs typeface="Verdana" charset="0"/>
                        </a:rPr>
                        <a:t>4Afrika Academy providing graduates and developers with in-demand digital skills and experience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0" dirty="0">
                          <a:ln>
                            <a:noFill/>
                          </a:ln>
                          <a:solidFill>
                            <a:srgbClr val="0F5494"/>
                          </a:solidFill>
                          <a:effectLst/>
                          <a:uLnTx/>
                          <a:uFillTx/>
                          <a:latin typeface="Verdana" charset="0"/>
                          <a:ea typeface="Verdana" charset="0"/>
                          <a:cs typeface="Verdana" charset="0"/>
                        </a:rPr>
                        <a:t>TV white spaces connectivity for schools, healthcare centres and businesses  </a:t>
                      </a:r>
                    </a:p>
                    <a:p>
                      <a:endParaRPr lang="en-GB" sz="1800" dirty="0">
                        <a:latin typeface="Verdana" charset="0"/>
                        <a:ea typeface="Verdana" charset="0"/>
                        <a:cs typeface="Verdana" charset="0"/>
                      </a:endParaRPr>
                    </a:p>
                  </a:txBody>
                  <a:tcPr>
                    <a:solidFill>
                      <a:schemeClr val="accent1"/>
                    </a:solidFill>
                  </a:tcPr>
                </a:tc>
                <a:extLst>
                  <a:ext uri="{0D108BD9-81ED-4DB2-BD59-A6C34878D82A}">
                    <a16:rowId xmlns:a16="http://schemas.microsoft.com/office/drawing/2014/main" val="10000"/>
                  </a:ext>
                </a:extLst>
              </a:tr>
            </a:tbl>
          </a:graphicData>
        </a:graphic>
      </p:graphicFrame>
      <p:pic>
        <p:nvPicPr>
          <p:cNvPr id="2052" name="Picture 4" descr="hnliches F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06" y="2111991"/>
            <a:ext cx="740563" cy="740563"/>
          </a:xfrm>
          <a:prstGeom prst="rect">
            <a:avLst/>
          </a:prstGeom>
          <a:noFill/>
          <a:extLst>
            <a:ext uri="{909E8E84-426E-40DD-AFC4-6F175D3DCCD1}">
              <a14:hiddenFill xmlns:a14="http://schemas.microsoft.com/office/drawing/2010/main">
                <a:solidFill>
                  <a:srgbClr val="FFFFFF"/>
                </a:solidFill>
              </a14:hiddenFill>
            </a:ext>
          </a:extLst>
        </p:spPr>
      </p:pic>
      <p:pic>
        <p:nvPicPr>
          <p:cNvPr id="7" name="Bild 6"/>
          <p:cNvPicPr>
            <a:picLocks noChangeAspect="1"/>
          </p:cNvPicPr>
          <p:nvPr/>
        </p:nvPicPr>
        <p:blipFill>
          <a:blip r:embed="rId4"/>
          <a:stretch>
            <a:fillRect/>
          </a:stretch>
        </p:blipFill>
        <p:spPr>
          <a:xfrm>
            <a:off x="8338522" y="2111991"/>
            <a:ext cx="746292" cy="844550"/>
          </a:xfrm>
          <a:prstGeom prst="rect">
            <a:avLst/>
          </a:prstGeom>
        </p:spPr>
      </p:pic>
    </p:spTree>
    <p:extLst>
      <p:ext uri="{BB962C8B-B14F-4D97-AF65-F5344CB8AC3E}">
        <p14:creationId xmlns:p14="http://schemas.microsoft.com/office/powerpoint/2010/main" val="529895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DC05"/>
        </a:solid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134A9E60-92A4-E04A-BCF0-9C0B5E5E5006}"/>
              </a:ext>
            </a:extLst>
          </p:cNvPr>
          <p:cNvSpPr>
            <a:spLocks noGrp="1"/>
          </p:cNvSpPr>
          <p:nvPr>
            <p:ph type="title"/>
          </p:nvPr>
        </p:nvSpPr>
        <p:spPr/>
        <p:txBody>
          <a:bodyPr/>
          <a:lstStyle/>
          <a:p>
            <a:r>
              <a:rPr lang="de-DE" dirty="0" err="1"/>
              <a:t>Discussion</a:t>
            </a:r>
            <a:r>
              <a:rPr lang="de-DE" dirty="0"/>
              <a:t> </a:t>
            </a:r>
            <a:br>
              <a:rPr lang="de-DE" dirty="0"/>
            </a:br>
            <a:r>
              <a:rPr lang="de-DE" sz="2400" b="0" dirty="0"/>
              <a:t>Will digital </a:t>
            </a:r>
            <a:r>
              <a:rPr lang="de-DE" sz="2400" b="0" dirty="0" err="1"/>
              <a:t>businesses</a:t>
            </a:r>
            <a:r>
              <a:rPr lang="de-DE" sz="2400" b="0" dirty="0"/>
              <a:t> spur </a:t>
            </a:r>
            <a:r>
              <a:rPr lang="de-DE" sz="2400" b="0" dirty="0" err="1"/>
              <a:t>development</a:t>
            </a:r>
            <a:r>
              <a:rPr lang="de-DE" sz="2400" b="0" dirty="0"/>
              <a:t> </a:t>
            </a:r>
            <a:r>
              <a:rPr lang="de-DE" sz="2400" b="0" dirty="0" err="1"/>
              <a:t>globally</a:t>
            </a:r>
            <a:r>
              <a:rPr lang="de-DE" sz="2400" b="0" dirty="0"/>
              <a:t>?</a:t>
            </a:r>
          </a:p>
        </p:txBody>
      </p:sp>
      <p:sp>
        <p:nvSpPr>
          <p:cNvPr id="18" name="Rechteck 17">
            <a:extLst>
              <a:ext uri="{FF2B5EF4-FFF2-40B4-BE49-F238E27FC236}">
                <a16:creationId xmlns:a16="http://schemas.microsoft.com/office/drawing/2014/main" id="{C27906AB-DE3D-734D-8AC3-D175E90864F3}"/>
              </a:ext>
            </a:extLst>
          </p:cNvPr>
          <p:cNvSpPr/>
          <p:nvPr/>
        </p:nvSpPr>
        <p:spPr>
          <a:xfrm>
            <a:off x="777032" y="2657301"/>
            <a:ext cx="7847856" cy="2862322"/>
          </a:xfrm>
          <a:prstGeom prst="rect">
            <a:avLst/>
          </a:prstGeom>
          <a:solidFill>
            <a:schemeClr val="bg1">
              <a:lumMod val="85000"/>
            </a:schemeClr>
          </a:solidFill>
          <a:ln>
            <a:solidFill>
              <a:srgbClr val="2D5EC1"/>
            </a:solidFill>
          </a:ln>
        </p:spPr>
        <p:txBody>
          <a:bodyPr wrap="square" anchor="t">
            <a:spAutoFit/>
          </a:bodyPr>
          <a:lstStyle/>
          <a:p>
            <a:r>
              <a:rPr lang="en" sz="2000" dirty="0"/>
              <a:t>Numerous new players from the private sector such as large IT companies are engaging in developmental issues. </a:t>
            </a:r>
            <a:endParaRPr lang="de-DE" sz="2000" dirty="0"/>
          </a:p>
          <a:p>
            <a:endParaRPr lang="de-DE" sz="2000" dirty="0"/>
          </a:p>
          <a:p>
            <a:r>
              <a:rPr lang="en" sz="2000" b="1" dirty="0"/>
              <a:t>What are the chances and risks of their engagement? </a:t>
            </a:r>
            <a:endParaRPr lang="de-DE" sz="2000" b="1" dirty="0"/>
          </a:p>
          <a:p>
            <a:endParaRPr lang="de-DE" sz="2000" b="1" dirty="0"/>
          </a:p>
          <a:p>
            <a:r>
              <a:rPr lang="en-GB" sz="2000" b="1" dirty="0"/>
              <a:t>Discuss considering the following aspects:</a:t>
            </a:r>
          </a:p>
          <a:p>
            <a:r>
              <a:rPr lang="en-GB" sz="2000" dirty="0"/>
              <a:t>Privacy vs. Use of data </a:t>
            </a:r>
          </a:p>
          <a:p>
            <a:r>
              <a:rPr lang="en-GB" sz="2000" dirty="0">
                <a:latin typeface="Verdana"/>
                <a:ea typeface="Verdana"/>
              </a:rPr>
              <a:t>Market distortion vs. Innovation</a:t>
            </a:r>
          </a:p>
          <a:p>
            <a:r>
              <a:rPr lang="en-GB" sz="2000" dirty="0"/>
              <a:t>Business expansion vs. Social impact  </a:t>
            </a:r>
          </a:p>
        </p:txBody>
      </p:sp>
      <p:pic>
        <p:nvPicPr>
          <p:cNvPr id="24" name="Grafik 23" descr="Gruppe von Personen">
            <a:extLst>
              <a:ext uri="{FF2B5EF4-FFF2-40B4-BE49-F238E27FC236}">
                <a16:creationId xmlns:a16="http://schemas.microsoft.com/office/drawing/2014/main" id="{6B89E9A1-FE8C-CF49-908C-ECF9B15E80A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7032" y="5827336"/>
            <a:ext cx="914400" cy="914400"/>
          </a:xfrm>
          <a:prstGeom prst="rect">
            <a:avLst/>
          </a:prstGeom>
        </p:spPr>
      </p:pic>
      <p:pic>
        <p:nvPicPr>
          <p:cNvPr id="26" name="Grafik 25" descr="Funkmast">
            <a:extLst>
              <a:ext uri="{FF2B5EF4-FFF2-40B4-BE49-F238E27FC236}">
                <a16:creationId xmlns:a16="http://schemas.microsoft.com/office/drawing/2014/main" id="{E3C8BAC0-ECED-FE41-BEF3-EE609420403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10485" y="5827336"/>
            <a:ext cx="914400" cy="914400"/>
          </a:xfrm>
          <a:prstGeom prst="rect">
            <a:avLst/>
          </a:prstGeom>
        </p:spPr>
      </p:pic>
      <p:pic>
        <p:nvPicPr>
          <p:cNvPr id="2" name="Bild 1"/>
          <p:cNvPicPr>
            <a:picLocks noChangeAspect="1"/>
          </p:cNvPicPr>
          <p:nvPr/>
        </p:nvPicPr>
        <p:blipFill>
          <a:blip r:embed="rId7"/>
          <a:stretch>
            <a:fillRect/>
          </a:stretch>
        </p:blipFill>
        <p:spPr>
          <a:xfrm>
            <a:off x="5518034" y="5932977"/>
            <a:ext cx="867179" cy="703118"/>
          </a:xfrm>
          <a:prstGeom prst="rect">
            <a:avLst/>
          </a:prstGeom>
        </p:spPr>
      </p:pic>
      <p:pic>
        <p:nvPicPr>
          <p:cNvPr id="4" name="Bild 3"/>
          <p:cNvPicPr>
            <a:picLocks noChangeAspect="1"/>
          </p:cNvPicPr>
          <p:nvPr/>
        </p:nvPicPr>
        <p:blipFill>
          <a:blip r:embed="rId8"/>
          <a:stretch>
            <a:fillRect/>
          </a:stretch>
        </p:blipFill>
        <p:spPr>
          <a:xfrm>
            <a:off x="4294623" y="5674647"/>
            <a:ext cx="619991" cy="619991"/>
          </a:xfrm>
          <a:prstGeom prst="rect">
            <a:avLst/>
          </a:prstGeom>
        </p:spPr>
      </p:pic>
      <p:pic>
        <p:nvPicPr>
          <p:cNvPr id="9" name="Bild 7">
            <a:extLst>
              <a:ext uri="{FF2B5EF4-FFF2-40B4-BE49-F238E27FC236}">
                <a16:creationId xmlns:a16="http://schemas.microsoft.com/office/drawing/2014/main" id="{F529AA38-0909-6C4C-908F-93F634239F4C}"/>
              </a:ext>
            </a:extLst>
          </p:cNvPr>
          <p:cNvPicPr>
            <a:picLocks noChangeAspect="1"/>
          </p:cNvPicPr>
          <p:nvPr/>
        </p:nvPicPr>
        <p:blipFill>
          <a:blip r:embed="rId9"/>
          <a:stretch>
            <a:fillRect/>
          </a:stretch>
        </p:blipFill>
        <p:spPr>
          <a:xfrm>
            <a:off x="6611494" y="5589736"/>
            <a:ext cx="1152000" cy="1152000"/>
          </a:xfrm>
          <a:prstGeom prst="rect">
            <a:avLst/>
          </a:prstGeom>
        </p:spPr>
      </p:pic>
      <p:sp>
        <p:nvSpPr>
          <p:cNvPr id="10" name="Textfeld 9">
            <a:extLst>
              <a:ext uri="{FF2B5EF4-FFF2-40B4-BE49-F238E27FC236}">
                <a16:creationId xmlns:a16="http://schemas.microsoft.com/office/drawing/2014/main" id="{A5CD5BE9-B8B2-1A4C-8323-DA272ECD8C26}"/>
              </a:ext>
            </a:extLst>
          </p:cNvPr>
          <p:cNvSpPr txBox="1"/>
          <p:nvPr/>
        </p:nvSpPr>
        <p:spPr>
          <a:xfrm>
            <a:off x="7763494" y="5934903"/>
            <a:ext cx="1380506" cy="461665"/>
          </a:xfrm>
          <a:prstGeom prst="rect">
            <a:avLst/>
          </a:prstGeom>
          <a:noFill/>
        </p:spPr>
        <p:txBody>
          <a:bodyPr wrap="none" rtlCol="0">
            <a:spAutoFit/>
          </a:bodyPr>
          <a:lstStyle/>
          <a:p>
            <a:r>
              <a:rPr lang="en-GB" sz="2400" b="1" dirty="0"/>
              <a:t>10 min</a:t>
            </a:r>
          </a:p>
        </p:txBody>
      </p:sp>
    </p:spTree>
    <p:extLst>
      <p:ext uri="{BB962C8B-B14F-4D97-AF65-F5344CB8AC3E}">
        <p14:creationId xmlns:p14="http://schemas.microsoft.com/office/powerpoint/2010/main" val="497896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A086B-AA59-44A1-A568-D9399E4B24CF}"/>
              </a:ext>
            </a:extLst>
          </p:cNvPr>
          <p:cNvSpPr>
            <a:spLocks noGrp="1"/>
          </p:cNvSpPr>
          <p:nvPr>
            <p:ph type="title"/>
          </p:nvPr>
        </p:nvSpPr>
        <p:spPr/>
        <p:txBody>
          <a:bodyPr/>
          <a:lstStyle/>
          <a:p>
            <a:r>
              <a:rPr lang="de-DE"/>
              <a:t>Agenda</a:t>
            </a:r>
          </a:p>
        </p:txBody>
      </p:sp>
      <p:sp>
        <p:nvSpPr>
          <p:cNvPr id="3" name="Content Placeholder 2">
            <a:extLst>
              <a:ext uri="{FF2B5EF4-FFF2-40B4-BE49-F238E27FC236}">
                <a16:creationId xmlns:a16="http://schemas.microsoft.com/office/drawing/2014/main" id="{F68A0B1D-F525-4380-844D-5734F4C25618}"/>
              </a:ext>
            </a:extLst>
          </p:cNvPr>
          <p:cNvSpPr>
            <a:spLocks noGrp="1"/>
          </p:cNvSpPr>
          <p:nvPr>
            <p:ph idx="1"/>
          </p:nvPr>
        </p:nvSpPr>
        <p:spPr/>
        <p:txBody>
          <a:bodyPr/>
          <a:lstStyle/>
          <a:p>
            <a:pPr marL="0" indent="0">
              <a:buNone/>
            </a:pPr>
            <a:r>
              <a:rPr lang="de-DE" b="1" i="0" dirty="0"/>
              <a:t>Module 2.1: </a:t>
            </a:r>
            <a:r>
              <a:rPr lang="de-DE" b="1" i="0" dirty="0" err="1"/>
              <a:t>Digitalisation</a:t>
            </a:r>
            <a:r>
              <a:rPr lang="de-DE" b="1" i="0" dirty="0"/>
              <a:t> &amp; Development </a:t>
            </a:r>
            <a:r>
              <a:rPr lang="de-DE" b="1" i="0" dirty="0" err="1"/>
              <a:t>Cooperation</a:t>
            </a:r>
            <a:endParaRPr lang="de-DE" b="1" i="0" dirty="0">
              <a:ea typeface="Verdana"/>
              <a:cs typeface="Verdana"/>
            </a:endParaRPr>
          </a:p>
          <a:p>
            <a:pPr lvl="1"/>
            <a:r>
              <a:rPr lang="de-DE" b="0" dirty="0">
                <a:ea typeface="Verdana"/>
              </a:rPr>
              <a:t>Initiatives &amp; </a:t>
            </a:r>
            <a:r>
              <a:rPr lang="de-DE" b="0" dirty="0" err="1">
                <a:ea typeface="Verdana"/>
              </a:rPr>
              <a:t>Strategies</a:t>
            </a:r>
            <a:r>
              <a:rPr lang="de-DE" b="0" dirty="0">
                <a:ea typeface="Verdana"/>
              </a:rPr>
              <a:t> in </a:t>
            </a:r>
            <a:r>
              <a:rPr lang="de-DE" b="0" dirty="0" err="1">
                <a:ea typeface="Verdana"/>
              </a:rPr>
              <a:t>DevCo</a:t>
            </a:r>
            <a:endParaRPr lang="de-DE" b="0" dirty="0">
              <a:ea typeface="Verdana"/>
            </a:endParaRPr>
          </a:p>
          <a:p>
            <a:pPr lvl="1"/>
            <a:r>
              <a:rPr lang="de-DE" b="0" dirty="0">
                <a:ea typeface="Verdana"/>
              </a:rPr>
              <a:t>Frameworks &amp; </a:t>
            </a:r>
            <a:r>
              <a:rPr lang="de-DE" b="0" dirty="0" err="1">
                <a:ea typeface="Verdana"/>
              </a:rPr>
              <a:t>Principles</a:t>
            </a:r>
            <a:r>
              <a:rPr lang="de-DE" b="0" dirty="0">
                <a:ea typeface="Verdana"/>
              </a:rPr>
              <a:t> </a:t>
            </a:r>
          </a:p>
          <a:p>
            <a:pPr lvl="1"/>
            <a:r>
              <a:rPr lang="de-DE" b="0" dirty="0">
                <a:ea typeface="Verdana"/>
              </a:rPr>
              <a:t>Tech4Good </a:t>
            </a:r>
            <a:r>
              <a:rPr lang="de-DE" b="0" dirty="0" err="1">
                <a:ea typeface="Verdana"/>
              </a:rPr>
              <a:t>projects</a:t>
            </a:r>
            <a:r>
              <a:rPr lang="de-DE" b="0" dirty="0">
                <a:ea typeface="Verdana"/>
              </a:rPr>
              <a:t> </a:t>
            </a:r>
          </a:p>
          <a:p>
            <a:pPr lvl="1"/>
            <a:r>
              <a:rPr lang="de-DE" b="0" dirty="0">
                <a:ea typeface="Verdana"/>
              </a:rPr>
              <a:t>The private </a:t>
            </a:r>
            <a:r>
              <a:rPr lang="de-DE" b="0" dirty="0" err="1">
                <a:ea typeface="Verdana"/>
              </a:rPr>
              <a:t>sector</a:t>
            </a:r>
            <a:r>
              <a:rPr lang="de-DE" b="0" dirty="0">
                <a:ea typeface="Verdana"/>
              </a:rPr>
              <a:t> </a:t>
            </a:r>
            <a:r>
              <a:rPr lang="de-DE" b="0" dirty="0" err="1">
                <a:ea typeface="Verdana"/>
              </a:rPr>
              <a:t>as</a:t>
            </a:r>
            <a:r>
              <a:rPr lang="de-DE" b="0" dirty="0">
                <a:ea typeface="Verdana"/>
              </a:rPr>
              <a:t> "</a:t>
            </a:r>
            <a:r>
              <a:rPr lang="de-DE" b="0" dirty="0" err="1">
                <a:ea typeface="Verdana"/>
              </a:rPr>
              <a:t>developer</a:t>
            </a:r>
            <a:r>
              <a:rPr lang="de-DE" b="0" dirty="0">
                <a:ea typeface="Verdana"/>
              </a:rPr>
              <a:t>" </a:t>
            </a:r>
            <a:endParaRPr lang="de-DE" dirty="0">
              <a:ea typeface="Verdana"/>
            </a:endParaRPr>
          </a:p>
        </p:txBody>
      </p:sp>
    </p:spTree>
    <p:extLst>
      <p:ext uri="{BB962C8B-B14F-4D97-AF65-F5344CB8AC3E}">
        <p14:creationId xmlns:p14="http://schemas.microsoft.com/office/powerpoint/2010/main" val="201241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C86DF-F31F-467F-8193-1DD5F40EEBFF}"/>
              </a:ext>
            </a:extLst>
          </p:cNvPr>
          <p:cNvSpPr>
            <a:spLocks noGrp="1"/>
          </p:cNvSpPr>
          <p:nvPr>
            <p:ph type="title"/>
          </p:nvPr>
        </p:nvSpPr>
        <p:spPr/>
        <p:txBody>
          <a:bodyPr/>
          <a:lstStyle/>
          <a:p>
            <a:r>
              <a:rPr lang="de-DE" dirty="0"/>
              <a:t>Digital Transformation </a:t>
            </a:r>
            <a:r>
              <a:rPr lang="de-DE" dirty="0" err="1"/>
              <a:t>affects</a:t>
            </a:r>
            <a:r>
              <a:rPr lang="de-DE" dirty="0"/>
              <a:t> all </a:t>
            </a:r>
            <a:r>
              <a:rPr lang="de-DE" dirty="0" err="1"/>
              <a:t>parts</a:t>
            </a:r>
            <a:r>
              <a:rPr lang="de-DE" dirty="0"/>
              <a:t> </a:t>
            </a:r>
            <a:r>
              <a:rPr lang="de-DE" dirty="0" err="1"/>
              <a:t>of</a:t>
            </a:r>
            <a:r>
              <a:rPr lang="de-DE" dirty="0"/>
              <a:t> </a:t>
            </a:r>
            <a:r>
              <a:rPr lang="de-DE" dirty="0" err="1"/>
              <a:t>our</a:t>
            </a:r>
            <a:r>
              <a:rPr lang="de-DE" dirty="0"/>
              <a:t> </a:t>
            </a:r>
            <a:r>
              <a:rPr lang="de-DE" dirty="0" err="1"/>
              <a:t>lives</a:t>
            </a:r>
            <a:endParaRPr lang="de-DE" dirty="0"/>
          </a:p>
        </p:txBody>
      </p:sp>
      <p:sp>
        <p:nvSpPr>
          <p:cNvPr id="3" name="Content Placeholder 2">
            <a:extLst>
              <a:ext uri="{FF2B5EF4-FFF2-40B4-BE49-F238E27FC236}">
                <a16:creationId xmlns:a16="http://schemas.microsoft.com/office/drawing/2014/main" id="{A4C4AB30-0F8B-4F66-80B4-3AD51E15A799}"/>
              </a:ext>
            </a:extLst>
          </p:cNvPr>
          <p:cNvSpPr>
            <a:spLocks noGrp="1"/>
          </p:cNvSpPr>
          <p:nvPr>
            <p:ph idx="1"/>
          </p:nvPr>
        </p:nvSpPr>
        <p:spPr>
          <a:xfrm>
            <a:off x="422031" y="2492375"/>
            <a:ext cx="8241323" cy="938213"/>
          </a:xfrm>
        </p:spPr>
        <p:txBody>
          <a:bodyPr/>
          <a:lstStyle/>
          <a:p>
            <a:pPr>
              <a:buClrTx/>
              <a:buFont typeface="Wingdings" panose="05000000000000000000" pitchFamily="2" charset="2"/>
              <a:buChar char="§"/>
            </a:pPr>
            <a:r>
              <a:rPr lang="en-GB" dirty="0"/>
              <a:t>It is also referred to as „</a:t>
            </a:r>
            <a:r>
              <a:rPr lang="en-GB" b="1" dirty="0"/>
              <a:t>Revolution</a:t>
            </a:r>
            <a:r>
              <a:rPr lang="en-GB" dirty="0"/>
              <a:t>” </a:t>
            </a:r>
            <a:endParaRPr lang="en-GB" dirty="0">
              <a:ea typeface="Verdana"/>
              <a:cs typeface="Verdana"/>
            </a:endParaRPr>
          </a:p>
          <a:p>
            <a:pPr>
              <a:buClrTx/>
              <a:buFont typeface="Wingdings" panose="05000000000000000000" pitchFamily="2" charset="2"/>
              <a:buChar char="§"/>
            </a:pPr>
            <a:r>
              <a:rPr lang="en-GB" dirty="0"/>
              <a:t>affecting all areas of life and businesses</a:t>
            </a:r>
          </a:p>
          <a:p>
            <a:pPr marL="0" indent="0">
              <a:buNone/>
            </a:pPr>
            <a:r>
              <a:rPr lang="en-GB" dirty="0">
                <a:ea typeface="Verdana"/>
                <a:cs typeface="Verdana"/>
              </a:rPr>
              <a:t> </a:t>
            </a:r>
            <a:br>
              <a:rPr lang="en-GB" dirty="0">
                <a:ea typeface="Verdana"/>
                <a:cs typeface="Verdana"/>
              </a:rPr>
            </a:br>
            <a:endParaRPr lang="en-GB" dirty="0">
              <a:ea typeface="Verdana"/>
              <a:cs typeface="Verdana"/>
            </a:endParaRPr>
          </a:p>
          <a:p>
            <a:pPr marL="0" indent="0" algn="ctr">
              <a:buNone/>
            </a:pPr>
            <a:endParaRPr lang="en-GB" dirty="0">
              <a:ea typeface="Verdana"/>
            </a:endParaRPr>
          </a:p>
          <a:p>
            <a:pPr marL="457200" lvl="1" indent="0">
              <a:buNone/>
            </a:pPr>
            <a:endParaRPr lang="de-DE" dirty="0">
              <a:ea typeface="Verdana"/>
            </a:endParaRPr>
          </a:p>
        </p:txBody>
      </p:sp>
      <p:pic>
        <p:nvPicPr>
          <p:cNvPr id="10" name="Grafik 9" descr="Benutzer">
            <a:extLst>
              <a:ext uri="{FF2B5EF4-FFF2-40B4-BE49-F238E27FC236}">
                <a16:creationId xmlns:a16="http://schemas.microsoft.com/office/drawing/2014/main" id="{195C6712-077F-0349-8667-F2611C0C39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14954" y="4249751"/>
            <a:ext cx="1324984" cy="1324984"/>
          </a:xfrm>
          <a:prstGeom prst="rect">
            <a:avLst/>
          </a:prstGeom>
        </p:spPr>
      </p:pic>
      <p:pic>
        <p:nvPicPr>
          <p:cNvPr id="17" name="Grafik 16" descr="Herz, pulsierend">
            <a:extLst>
              <a:ext uri="{FF2B5EF4-FFF2-40B4-BE49-F238E27FC236}">
                <a16:creationId xmlns:a16="http://schemas.microsoft.com/office/drawing/2014/main" id="{A213ABB3-D6F7-154E-AA31-37148C541D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13272" y="4001150"/>
            <a:ext cx="914400" cy="914400"/>
          </a:xfrm>
          <a:prstGeom prst="rect">
            <a:avLst/>
          </a:prstGeom>
        </p:spPr>
      </p:pic>
      <p:pic>
        <p:nvPicPr>
          <p:cNvPr id="23" name="Grafik 22" descr="Kiste">
            <a:extLst>
              <a:ext uri="{FF2B5EF4-FFF2-40B4-BE49-F238E27FC236}">
                <a16:creationId xmlns:a16="http://schemas.microsoft.com/office/drawing/2014/main" id="{68829B2A-7481-D540-B867-B35826CBAD5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731113" y="5329657"/>
            <a:ext cx="914400" cy="914400"/>
          </a:xfrm>
          <a:prstGeom prst="rect">
            <a:avLst/>
          </a:prstGeom>
        </p:spPr>
      </p:pic>
      <p:pic>
        <p:nvPicPr>
          <p:cNvPr id="25" name="Grafik 24" descr="Einkaufswagen">
            <a:extLst>
              <a:ext uri="{FF2B5EF4-FFF2-40B4-BE49-F238E27FC236}">
                <a16:creationId xmlns:a16="http://schemas.microsoft.com/office/drawing/2014/main" id="{972C1F10-2678-724D-BC0A-A503BAA2115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0371" y="4212166"/>
            <a:ext cx="914400" cy="914400"/>
          </a:xfrm>
          <a:prstGeom prst="rect">
            <a:avLst/>
          </a:prstGeom>
        </p:spPr>
      </p:pic>
      <p:pic>
        <p:nvPicPr>
          <p:cNvPr id="27" name="Grafik 26" descr="Roboter">
            <a:extLst>
              <a:ext uri="{FF2B5EF4-FFF2-40B4-BE49-F238E27FC236}">
                <a16:creationId xmlns:a16="http://schemas.microsoft.com/office/drawing/2014/main" id="{7B358FCF-3A27-BD48-BB94-9064B2FA2F3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0371" y="5398889"/>
            <a:ext cx="914400" cy="914400"/>
          </a:xfrm>
          <a:prstGeom prst="rect">
            <a:avLst/>
          </a:prstGeom>
        </p:spPr>
      </p:pic>
      <p:sp>
        <p:nvSpPr>
          <p:cNvPr id="28" name="Textfeld 27">
            <a:extLst>
              <a:ext uri="{FF2B5EF4-FFF2-40B4-BE49-F238E27FC236}">
                <a16:creationId xmlns:a16="http://schemas.microsoft.com/office/drawing/2014/main" id="{F9DD3520-E734-8F43-BD66-1FB0AF65A8A1}"/>
              </a:ext>
            </a:extLst>
          </p:cNvPr>
          <p:cNvSpPr txBox="1"/>
          <p:nvPr/>
        </p:nvSpPr>
        <p:spPr>
          <a:xfrm>
            <a:off x="6455124" y="4349140"/>
            <a:ext cx="1152128" cy="400110"/>
          </a:xfrm>
          <a:prstGeom prst="rect">
            <a:avLst/>
          </a:prstGeom>
          <a:noFill/>
        </p:spPr>
        <p:txBody>
          <a:bodyPr wrap="square" rtlCol="0">
            <a:spAutoFit/>
          </a:bodyPr>
          <a:lstStyle/>
          <a:p>
            <a:r>
              <a:rPr lang="de-DE" sz="2000" b="1" dirty="0"/>
              <a:t>LIFE</a:t>
            </a:r>
          </a:p>
        </p:txBody>
      </p:sp>
      <p:sp>
        <p:nvSpPr>
          <p:cNvPr id="29" name="Textfeld 28">
            <a:extLst>
              <a:ext uri="{FF2B5EF4-FFF2-40B4-BE49-F238E27FC236}">
                <a16:creationId xmlns:a16="http://schemas.microsoft.com/office/drawing/2014/main" id="{9E4C28C7-54DD-F640-970F-747852253697}"/>
              </a:ext>
            </a:extLst>
          </p:cNvPr>
          <p:cNvSpPr txBox="1"/>
          <p:nvPr/>
        </p:nvSpPr>
        <p:spPr>
          <a:xfrm>
            <a:off x="1334094" y="5330461"/>
            <a:ext cx="1152128" cy="400110"/>
          </a:xfrm>
          <a:prstGeom prst="rect">
            <a:avLst/>
          </a:prstGeom>
          <a:noFill/>
        </p:spPr>
        <p:txBody>
          <a:bodyPr wrap="square" rtlCol="0">
            <a:spAutoFit/>
          </a:bodyPr>
          <a:lstStyle/>
          <a:p>
            <a:r>
              <a:rPr lang="de-DE" sz="2000" b="1" dirty="0"/>
              <a:t>WORK</a:t>
            </a:r>
          </a:p>
        </p:txBody>
      </p:sp>
      <p:sp>
        <p:nvSpPr>
          <p:cNvPr id="30" name="Textfeld 29">
            <a:extLst>
              <a:ext uri="{FF2B5EF4-FFF2-40B4-BE49-F238E27FC236}">
                <a16:creationId xmlns:a16="http://schemas.microsoft.com/office/drawing/2014/main" id="{840B9220-B8B8-1140-8E69-2221BBDFBB77}"/>
              </a:ext>
            </a:extLst>
          </p:cNvPr>
          <p:cNvSpPr txBox="1"/>
          <p:nvPr/>
        </p:nvSpPr>
        <p:spPr>
          <a:xfrm>
            <a:off x="5959791" y="5131168"/>
            <a:ext cx="2140343" cy="400110"/>
          </a:xfrm>
          <a:prstGeom prst="rect">
            <a:avLst/>
          </a:prstGeom>
          <a:noFill/>
        </p:spPr>
        <p:txBody>
          <a:bodyPr wrap="square" rtlCol="0">
            <a:spAutoFit/>
          </a:bodyPr>
          <a:lstStyle/>
          <a:p>
            <a:r>
              <a:rPr lang="de-DE" sz="2000" b="1" dirty="0"/>
              <a:t>PRODUCTION</a:t>
            </a:r>
          </a:p>
        </p:txBody>
      </p:sp>
      <p:sp>
        <p:nvSpPr>
          <p:cNvPr id="4" name="Oval 3">
            <a:extLst>
              <a:ext uri="{FF2B5EF4-FFF2-40B4-BE49-F238E27FC236}">
                <a16:creationId xmlns:a16="http://schemas.microsoft.com/office/drawing/2014/main" id="{72C54D66-BD73-4BF1-8802-25D7A9CDC7B1}"/>
              </a:ext>
            </a:extLst>
          </p:cNvPr>
          <p:cNvSpPr/>
          <p:nvPr/>
        </p:nvSpPr>
        <p:spPr bwMode="auto">
          <a:xfrm>
            <a:off x="3294184" y="5398478"/>
            <a:ext cx="2567355" cy="1172308"/>
          </a:xfrm>
          <a:prstGeom prst="ellipse">
            <a:avLst/>
          </a:prstGeom>
          <a:solidFill>
            <a:srgbClr val="ED7D31"/>
          </a:solidFill>
          <a:ln w="57150"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lang="de-DE" sz="2000" b="1">
                <a:latin typeface="Verdana"/>
                <a:ea typeface="Verdana"/>
              </a:rPr>
              <a:t>DevCo</a:t>
            </a:r>
            <a:endParaRPr lang="de-DE" sz="2000" b="1" i="0" u="none" strike="noStrike" cap="none" normalizeH="0" baseline="0">
              <a:ln>
                <a:noFill/>
              </a:ln>
              <a:solidFill>
                <a:srgbClr val="0F5494"/>
              </a:solidFill>
              <a:effectLst/>
              <a:ea typeface="Verdana"/>
            </a:endParaRPr>
          </a:p>
        </p:txBody>
      </p:sp>
      <p:sp>
        <p:nvSpPr>
          <p:cNvPr id="31" name="Textfeld 30">
            <a:extLst>
              <a:ext uri="{FF2B5EF4-FFF2-40B4-BE49-F238E27FC236}">
                <a16:creationId xmlns:a16="http://schemas.microsoft.com/office/drawing/2014/main" id="{E3A4535A-2700-0248-B1B4-8C8961C808E4}"/>
              </a:ext>
            </a:extLst>
          </p:cNvPr>
          <p:cNvSpPr txBox="1"/>
          <p:nvPr/>
        </p:nvSpPr>
        <p:spPr>
          <a:xfrm>
            <a:off x="1561148" y="4352080"/>
            <a:ext cx="2501150" cy="400110"/>
          </a:xfrm>
          <a:prstGeom prst="rect">
            <a:avLst/>
          </a:prstGeom>
          <a:noFill/>
        </p:spPr>
        <p:txBody>
          <a:bodyPr wrap="square" rtlCol="0">
            <a:spAutoFit/>
          </a:bodyPr>
          <a:lstStyle/>
          <a:p>
            <a:r>
              <a:rPr lang="de-DE" sz="2000" b="1" dirty="0"/>
              <a:t>CONSUMPTION</a:t>
            </a:r>
          </a:p>
        </p:txBody>
      </p:sp>
      <p:sp>
        <p:nvSpPr>
          <p:cNvPr id="5" name="Content Placeholder 2">
            <a:extLst>
              <a:ext uri="{FF2B5EF4-FFF2-40B4-BE49-F238E27FC236}">
                <a16:creationId xmlns:a16="http://schemas.microsoft.com/office/drawing/2014/main" id="{36319987-920B-4842-9C53-6FBD6DA8D1FB}"/>
              </a:ext>
            </a:extLst>
          </p:cNvPr>
          <p:cNvSpPr txBox="1">
            <a:spLocks/>
          </p:cNvSpPr>
          <p:nvPr/>
        </p:nvSpPr>
        <p:spPr bwMode="auto">
          <a:xfrm>
            <a:off x="422031" y="3406775"/>
            <a:ext cx="8241323" cy="93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Tx/>
              <a:buChar char="•"/>
              <a:defRPr sz="2400" i="1" kern="1200">
                <a:solidFill>
                  <a:srgbClr val="0F5494"/>
                </a:solidFill>
                <a:latin typeface="+mn-lt"/>
                <a:ea typeface="+mn-ea"/>
                <a:cs typeface="+mn-cs"/>
              </a:defRPr>
            </a:lvl1pPr>
            <a:lvl2pPr marL="742950" indent="-285750" algn="l" rtl="0" fontAlgn="base">
              <a:spcBef>
                <a:spcPct val="20000"/>
              </a:spcBef>
              <a:spcAft>
                <a:spcPct val="0"/>
              </a:spcAft>
              <a:buClr>
                <a:srgbClr val="009FBA"/>
              </a:buClr>
              <a:buChar char="•"/>
              <a:defRPr sz="2000" b="1" kern="1200">
                <a:solidFill>
                  <a:srgbClr val="0F5494"/>
                </a:solidFill>
                <a:latin typeface="+mn-lt"/>
                <a:ea typeface="+mn-ea"/>
                <a:cs typeface="+mn-cs"/>
              </a:defRPr>
            </a:lvl2pPr>
            <a:lvl3pPr marL="1143000" indent="-228600" algn="l" rtl="0" fontAlgn="base">
              <a:spcBef>
                <a:spcPct val="20000"/>
              </a:spcBef>
              <a:spcAft>
                <a:spcPct val="0"/>
              </a:spcAft>
              <a:defRPr sz="1400" kern="1200">
                <a:solidFill>
                  <a:srgbClr val="0F5494"/>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GB" dirty="0">
                <a:ea typeface="Verdana"/>
                <a:cs typeface="Verdana"/>
              </a:rPr>
              <a:t>This also changes work and stakeholders of </a:t>
            </a:r>
            <a:r>
              <a:rPr lang="en-GB" dirty="0" err="1">
                <a:ea typeface="Verdana"/>
                <a:cs typeface="Verdana"/>
              </a:rPr>
              <a:t>DevCo</a:t>
            </a:r>
            <a:br>
              <a:rPr lang="en-GB" dirty="0">
                <a:ea typeface="Verdana"/>
                <a:cs typeface="Verdana"/>
              </a:rPr>
            </a:br>
            <a:endParaRPr lang="en-GB" dirty="0">
              <a:ea typeface="Verdana"/>
              <a:cs typeface="Verdana"/>
            </a:endParaRPr>
          </a:p>
          <a:p>
            <a:pPr marL="0" indent="0" algn="ctr">
              <a:buFontTx/>
              <a:buNone/>
            </a:pPr>
            <a:endParaRPr lang="en-GB" dirty="0">
              <a:ea typeface="Verdana"/>
            </a:endParaRPr>
          </a:p>
          <a:p>
            <a:pPr marL="457200" lvl="1" indent="0">
              <a:buFontTx/>
              <a:buNone/>
            </a:pPr>
            <a:endParaRPr lang="de-DE" dirty="0">
              <a:ea typeface="Verdana"/>
            </a:endParaRPr>
          </a:p>
        </p:txBody>
      </p:sp>
    </p:spTree>
    <p:extLst>
      <p:ext uri="{BB962C8B-B14F-4D97-AF65-F5344CB8AC3E}">
        <p14:creationId xmlns:p14="http://schemas.microsoft.com/office/powerpoint/2010/main" val="94920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Down 1">
            <a:extLst>
              <a:ext uri="{FF2B5EF4-FFF2-40B4-BE49-F238E27FC236}">
                <a16:creationId xmlns:a16="http://schemas.microsoft.com/office/drawing/2014/main" id="{E4A19A3C-548D-4558-AA25-EC3369AC6225}"/>
              </a:ext>
            </a:extLst>
          </p:cNvPr>
          <p:cNvSpPr/>
          <p:nvPr/>
        </p:nvSpPr>
        <p:spPr bwMode="auto">
          <a:xfrm>
            <a:off x="7217198" y="2628764"/>
            <a:ext cx="773657" cy="3263296"/>
          </a:xfrm>
          <a:prstGeom prst="downArrow">
            <a:avLst/>
          </a:prstGeom>
          <a:solidFill>
            <a:srgbClr val="92D050">
              <a:alpha val="33000"/>
            </a:srgbClr>
          </a:solidFill>
          <a:ln>
            <a:noFill/>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rgbClr val="0F5494"/>
              </a:solidFill>
              <a:effectLst/>
              <a:latin typeface="Verdana" panose="020B0604030504040204" pitchFamily="34" charset="0"/>
            </a:endParaRPr>
          </a:p>
        </p:txBody>
      </p:sp>
      <p:pic>
        <p:nvPicPr>
          <p:cNvPr id="5" name="Grafik 4">
            <a:extLst>
              <a:ext uri="{FF2B5EF4-FFF2-40B4-BE49-F238E27FC236}">
                <a16:creationId xmlns:a16="http://schemas.microsoft.com/office/drawing/2014/main" id="{DFBA955B-9732-D54B-95B4-184CD2D9EA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2060848"/>
            <a:ext cx="6048672" cy="4515033"/>
          </a:xfrm>
          <a:prstGeom prst="rect">
            <a:avLst/>
          </a:prstGeom>
        </p:spPr>
      </p:pic>
      <p:cxnSp>
        <p:nvCxnSpPr>
          <p:cNvPr id="8" name="Gerade Verbindung mit Pfeil 7">
            <a:extLst>
              <a:ext uri="{FF2B5EF4-FFF2-40B4-BE49-F238E27FC236}">
                <a16:creationId xmlns:a16="http://schemas.microsoft.com/office/drawing/2014/main" id="{8F609BC2-B500-794F-9856-F58461CF4028}"/>
              </a:ext>
            </a:extLst>
          </p:cNvPr>
          <p:cNvCxnSpPr>
            <a:cxnSpLocks/>
          </p:cNvCxnSpPr>
          <p:nvPr/>
        </p:nvCxnSpPr>
        <p:spPr bwMode="auto">
          <a:xfrm flipV="1">
            <a:off x="2717763" y="2920501"/>
            <a:ext cx="4032448" cy="1832427"/>
          </a:xfrm>
          <a:prstGeom prst="straightConnector1">
            <a:avLst/>
          </a:prstGeom>
          <a:ln w="44450" cap="flat" cmpd="sng" algn="ctr">
            <a:solidFill>
              <a:srgbClr val="7030A0"/>
            </a:solidFill>
            <a:prstDash val="solid"/>
            <a:round/>
            <a:headEnd type="diamond" w="med" len="med"/>
            <a:tailEnd type="triangl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0">
            <a:schemeClr val="accent2"/>
          </a:fillRef>
          <a:effectRef idx="0">
            <a:schemeClr val="accent2"/>
          </a:effectRef>
          <a:fontRef idx="minor">
            <a:schemeClr val="tx1"/>
          </a:fontRef>
        </p:style>
      </p:cxnSp>
      <p:sp>
        <p:nvSpPr>
          <p:cNvPr id="10" name="Textfeld 9">
            <a:extLst>
              <a:ext uri="{FF2B5EF4-FFF2-40B4-BE49-F238E27FC236}">
                <a16:creationId xmlns:a16="http://schemas.microsoft.com/office/drawing/2014/main" id="{23F24966-47FA-0D4E-B5CD-504F61514EF9}"/>
              </a:ext>
            </a:extLst>
          </p:cNvPr>
          <p:cNvSpPr txBox="1"/>
          <p:nvPr/>
        </p:nvSpPr>
        <p:spPr>
          <a:xfrm>
            <a:off x="6732240" y="2210051"/>
            <a:ext cx="2180928" cy="830997"/>
          </a:xfrm>
          <a:prstGeom prst="rect">
            <a:avLst/>
          </a:prstGeom>
          <a:noFill/>
        </p:spPr>
        <p:txBody>
          <a:bodyPr wrap="square" rtlCol="0" anchor="t">
            <a:spAutoFit/>
          </a:bodyPr>
          <a:lstStyle/>
          <a:p>
            <a:r>
              <a:rPr lang="en-GB" dirty="0">
                <a:latin typeface="Verdana"/>
                <a:ea typeface="Verdana"/>
                <a:cs typeface="Verdana"/>
              </a:rPr>
              <a:t>Improved regulatory framework promoting digital entrepreneurial ecosystems </a:t>
            </a:r>
            <a:endParaRPr lang="en-GB" dirty="0">
              <a:ea typeface="Verdana"/>
              <a:cs typeface="Verdana"/>
            </a:endParaRPr>
          </a:p>
        </p:txBody>
      </p:sp>
      <p:cxnSp>
        <p:nvCxnSpPr>
          <p:cNvPr id="16" name="Gerade Verbindung mit Pfeil 15">
            <a:extLst>
              <a:ext uri="{FF2B5EF4-FFF2-40B4-BE49-F238E27FC236}">
                <a16:creationId xmlns:a16="http://schemas.microsoft.com/office/drawing/2014/main" id="{F6BC9F99-D8A6-4043-B8E2-10097900FC4C}"/>
              </a:ext>
            </a:extLst>
          </p:cNvPr>
          <p:cNvCxnSpPr>
            <a:cxnSpLocks/>
            <a:endCxn id="18" idx="1"/>
          </p:cNvCxnSpPr>
          <p:nvPr/>
        </p:nvCxnSpPr>
        <p:spPr bwMode="auto">
          <a:xfrm flipV="1">
            <a:off x="4143985" y="3648919"/>
            <a:ext cx="2591300" cy="1746521"/>
          </a:xfrm>
          <a:prstGeom prst="straightConnector1">
            <a:avLst/>
          </a:prstGeom>
          <a:ln w="44450" cap="flat" cmpd="sng" algn="ctr">
            <a:solidFill>
              <a:srgbClr val="7030A0"/>
            </a:solidFill>
            <a:prstDash val="solid"/>
            <a:round/>
            <a:headEnd type="diamond" w="med" len="med"/>
            <a:tailEnd type="triangl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0">
            <a:schemeClr val="accent2"/>
          </a:fillRef>
          <a:effectRef idx="0">
            <a:schemeClr val="accent2"/>
          </a:effectRef>
          <a:fontRef idx="minor">
            <a:schemeClr val="tx1"/>
          </a:fontRef>
        </p:style>
      </p:cxnSp>
      <p:sp>
        <p:nvSpPr>
          <p:cNvPr id="18" name="Textfeld 17">
            <a:extLst>
              <a:ext uri="{FF2B5EF4-FFF2-40B4-BE49-F238E27FC236}">
                <a16:creationId xmlns:a16="http://schemas.microsoft.com/office/drawing/2014/main" id="{8BC04687-1A04-674F-AE32-F590CE059566}"/>
              </a:ext>
            </a:extLst>
          </p:cNvPr>
          <p:cNvSpPr txBox="1"/>
          <p:nvPr/>
        </p:nvSpPr>
        <p:spPr>
          <a:xfrm>
            <a:off x="6735285" y="3233420"/>
            <a:ext cx="2180928" cy="830997"/>
          </a:xfrm>
          <a:prstGeom prst="rect">
            <a:avLst/>
          </a:prstGeom>
          <a:noFill/>
        </p:spPr>
        <p:txBody>
          <a:bodyPr wrap="square" rtlCol="0" anchor="t">
            <a:spAutoFit/>
          </a:bodyPr>
          <a:lstStyle/>
          <a:p>
            <a:r>
              <a:rPr lang="en-GB" dirty="0">
                <a:latin typeface="Verdana"/>
                <a:ea typeface="Verdana"/>
                <a:cs typeface="Verdana"/>
              </a:rPr>
              <a:t>Increased digital entrepreneurship and digital business transformation</a:t>
            </a:r>
            <a:endParaRPr lang="en-GB" dirty="0"/>
          </a:p>
        </p:txBody>
      </p:sp>
      <p:sp>
        <p:nvSpPr>
          <p:cNvPr id="22" name="Textfeld 21">
            <a:extLst>
              <a:ext uri="{FF2B5EF4-FFF2-40B4-BE49-F238E27FC236}">
                <a16:creationId xmlns:a16="http://schemas.microsoft.com/office/drawing/2014/main" id="{EE2E69B4-D6D6-DB46-B673-AE9877161AFA}"/>
              </a:ext>
            </a:extLst>
          </p:cNvPr>
          <p:cNvSpPr txBox="1"/>
          <p:nvPr/>
        </p:nvSpPr>
        <p:spPr>
          <a:xfrm>
            <a:off x="6767737" y="4187332"/>
            <a:ext cx="2180928" cy="1200329"/>
          </a:xfrm>
          <a:prstGeom prst="rect">
            <a:avLst/>
          </a:prstGeom>
          <a:noFill/>
        </p:spPr>
        <p:txBody>
          <a:bodyPr wrap="square" rtlCol="0" anchor="t">
            <a:spAutoFit/>
          </a:bodyPr>
          <a:lstStyle/>
          <a:p>
            <a:r>
              <a:rPr lang="en-GB" dirty="0">
                <a:latin typeface="Verdana"/>
                <a:ea typeface="Verdana"/>
                <a:cs typeface="Verdana"/>
              </a:rPr>
              <a:t>Increased competitiveness of businesses and job creation in the digital domain as well as in other sectors</a:t>
            </a:r>
            <a:endParaRPr lang="en-GB" dirty="0">
              <a:ea typeface="Verdana"/>
              <a:cs typeface="Verdana"/>
            </a:endParaRPr>
          </a:p>
        </p:txBody>
      </p:sp>
      <p:cxnSp>
        <p:nvCxnSpPr>
          <p:cNvPr id="24" name="Gerade Verbindung mit Pfeil 23">
            <a:extLst>
              <a:ext uri="{FF2B5EF4-FFF2-40B4-BE49-F238E27FC236}">
                <a16:creationId xmlns:a16="http://schemas.microsoft.com/office/drawing/2014/main" id="{5B0C594A-5371-7C44-8E5F-D64D605A6B98}"/>
              </a:ext>
            </a:extLst>
          </p:cNvPr>
          <p:cNvCxnSpPr>
            <a:cxnSpLocks/>
          </p:cNvCxnSpPr>
          <p:nvPr/>
        </p:nvCxnSpPr>
        <p:spPr bwMode="auto">
          <a:xfrm>
            <a:off x="6228184" y="4510861"/>
            <a:ext cx="539552" cy="1277429"/>
          </a:xfrm>
          <a:prstGeom prst="straightConnector1">
            <a:avLst/>
          </a:prstGeom>
          <a:ln w="44450" cap="flat" cmpd="sng" algn="ctr">
            <a:solidFill>
              <a:srgbClr val="7030A0"/>
            </a:solidFill>
            <a:prstDash val="solid"/>
            <a:round/>
            <a:headEnd type="diamond" w="med" len="med"/>
            <a:tailEnd type="triangl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0">
            <a:schemeClr val="accent2"/>
          </a:fillRef>
          <a:effectRef idx="0">
            <a:schemeClr val="accent2"/>
          </a:effectRef>
          <a:fontRef idx="minor">
            <a:schemeClr val="tx1"/>
          </a:fontRef>
        </p:style>
      </p:cxnSp>
      <p:sp>
        <p:nvSpPr>
          <p:cNvPr id="27" name="Textfeld 26">
            <a:extLst>
              <a:ext uri="{FF2B5EF4-FFF2-40B4-BE49-F238E27FC236}">
                <a16:creationId xmlns:a16="http://schemas.microsoft.com/office/drawing/2014/main" id="{228BA5AD-4A5D-6645-8A9D-2A98F642E4EB}"/>
              </a:ext>
            </a:extLst>
          </p:cNvPr>
          <p:cNvSpPr txBox="1"/>
          <p:nvPr/>
        </p:nvSpPr>
        <p:spPr>
          <a:xfrm>
            <a:off x="6803234" y="5472411"/>
            <a:ext cx="2348698" cy="1384995"/>
          </a:xfrm>
          <a:prstGeom prst="rect">
            <a:avLst/>
          </a:prstGeom>
          <a:noFill/>
        </p:spPr>
        <p:txBody>
          <a:bodyPr wrap="square" rtlCol="0" anchor="t">
            <a:spAutoFit/>
          </a:bodyPr>
          <a:lstStyle/>
          <a:p>
            <a:r>
              <a:rPr lang="en-GB" dirty="0">
                <a:latin typeface="Verdana"/>
                <a:ea typeface="Verdana"/>
                <a:cs typeface="Verdana"/>
              </a:rPr>
              <a:t>To promote human development reconciling economic prosperity and efficiency, peaceful societies, social inclusion and environmental</a:t>
            </a:r>
            <a:r>
              <a:rPr lang="de-DE" dirty="0">
                <a:latin typeface="Verdana"/>
                <a:ea typeface="Verdana"/>
                <a:cs typeface="Verdana"/>
              </a:rPr>
              <a:t> </a:t>
            </a:r>
            <a:r>
              <a:rPr lang="de-DE" dirty="0" err="1">
                <a:latin typeface="Verdana"/>
                <a:ea typeface="Verdana"/>
                <a:cs typeface="Verdana"/>
              </a:rPr>
              <a:t>responsibility</a:t>
            </a:r>
          </a:p>
        </p:txBody>
      </p:sp>
      <p:cxnSp>
        <p:nvCxnSpPr>
          <p:cNvPr id="31" name="Gerade Verbindung mit Pfeil 30">
            <a:extLst>
              <a:ext uri="{FF2B5EF4-FFF2-40B4-BE49-F238E27FC236}">
                <a16:creationId xmlns:a16="http://schemas.microsoft.com/office/drawing/2014/main" id="{59CAE14E-D77E-D047-8108-6C410C052A3C}"/>
              </a:ext>
            </a:extLst>
          </p:cNvPr>
          <p:cNvCxnSpPr>
            <a:cxnSpLocks/>
          </p:cNvCxnSpPr>
          <p:nvPr/>
        </p:nvCxnSpPr>
        <p:spPr bwMode="auto">
          <a:xfrm>
            <a:off x="2754267" y="4778639"/>
            <a:ext cx="658416" cy="577706"/>
          </a:xfrm>
          <a:prstGeom prst="straightConnector1">
            <a:avLst/>
          </a:prstGeom>
          <a:ln w="3810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0">
            <a:schemeClr val="accent2"/>
          </a:fillRef>
          <a:effectRef idx="0">
            <a:schemeClr val="accent2"/>
          </a:effectRef>
          <a:fontRef idx="minor">
            <a:schemeClr val="tx1"/>
          </a:fontRef>
        </p:style>
      </p:cxnSp>
      <p:cxnSp>
        <p:nvCxnSpPr>
          <p:cNvPr id="36" name="Gerade Verbindung mit Pfeil 35">
            <a:extLst>
              <a:ext uri="{FF2B5EF4-FFF2-40B4-BE49-F238E27FC236}">
                <a16:creationId xmlns:a16="http://schemas.microsoft.com/office/drawing/2014/main" id="{AA260686-0F44-AF4C-B9EA-677F739F3C0E}"/>
              </a:ext>
            </a:extLst>
          </p:cNvPr>
          <p:cNvCxnSpPr>
            <a:cxnSpLocks/>
          </p:cNvCxnSpPr>
          <p:nvPr/>
        </p:nvCxnSpPr>
        <p:spPr bwMode="auto">
          <a:xfrm flipV="1">
            <a:off x="4112453" y="4111187"/>
            <a:ext cx="578281" cy="1248308"/>
          </a:xfrm>
          <a:prstGeom prst="straightConnector1">
            <a:avLst/>
          </a:prstGeom>
          <a:ln w="3810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0">
            <a:schemeClr val="accent2"/>
          </a:fillRef>
          <a:effectRef idx="0">
            <a:schemeClr val="accent2"/>
          </a:effectRef>
          <a:fontRef idx="minor">
            <a:schemeClr val="tx1"/>
          </a:fontRef>
        </p:style>
      </p:cxnSp>
      <p:cxnSp>
        <p:nvCxnSpPr>
          <p:cNvPr id="40" name="Gerade Verbindung mit Pfeil 39">
            <a:extLst>
              <a:ext uri="{FF2B5EF4-FFF2-40B4-BE49-F238E27FC236}">
                <a16:creationId xmlns:a16="http://schemas.microsoft.com/office/drawing/2014/main" id="{0D550F3E-F14C-F14B-8604-75420550DB23}"/>
              </a:ext>
            </a:extLst>
          </p:cNvPr>
          <p:cNvCxnSpPr>
            <a:cxnSpLocks/>
          </p:cNvCxnSpPr>
          <p:nvPr/>
        </p:nvCxnSpPr>
        <p:spPr bwMode="auto">
          <a:xfrm>
            <a:off x="5421678" y="4119794"/>
            <a:ext cx="320421" cy="140618"/>
          </a:xfrm>
          <a:prstGeom prst="straightConnector1">
            <a:avLst/>
          </a:prstGeom>
          <a:ln w="3810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0">
            <a:schemeClr val="accent2"/>
          </a:fillRef>
          <a:effectRef idx="0">
            <a:schemeClr val="accent2"/>
          </a:effectRef>
          <a:fontRef idx="minor">
            <a:schemeClr val="tx1"/>
          </a:fontRef>
        </p:style>
      </p:cxnSp>
      <p:sp>
        <p:nvSpPr>
          <p:cNvPr id="45" name="Textfeld 44">
            <a:extLst>
              <a:ext uri="{FF2B5EF4-FFF2-40B4-BE49-F238E27FC236}">
                <a16:creationId xmlns:a16="http://schemas.microsoft.com/office/drawing/2014/main" id="{6DEF116E-CBAA-864A-9D95-95A8D24B73B4}"/>
              </a:ext>
            </a:extLst>
          </p:cNvPr>
          <p:cNvSpPr txBox="1"/>
          <p:nvPr/>
        </p:nvSpPr>
        <p:spPr>
          <a:xfrm>
            <a:off x="179512" y="6341258"/>
            <a:ext cx="3710429" cy="400110"/>
          </a:xfrm>
          <a:prstGeom prst="rect">
            <a:avLst/>
          </a:prstGeom>
          <a:noFill/>
        </p:spPr>
        <p:txBody>
          <a:bodyPr wrap="square" rtlCol="0">
            <a:spAutoFit/>
          </a:bodyPr>
          <a:lstStyle/>
          <a:p>
            <a:r>
              <a:rPr lang="de-DE" sz="1000"/>
              <a:t>Table </a:t>
            </a:r>
            <a:r>
              <a:rPr lang="de-DE" sz="1000" err="1"/>
              <a:t>taken</a:t>
            </a:r>
            <a:r>
              <a:rPr lang="de-DE" sz="1000"/>
              <a:t> </a:t>
            </a:r>
            <a:r>
              <a:rPr lang="de-DE" sz="1000" err="1"/>
              <a:t>from</a:t>
            </a:r>
            <a:r>
              <a:rPr lang="de-DE" sz="1000"/>
              <a:t> EU </a:t>
            </a:r>
            <a:r>
              <a:rPr lang="de-DE" sz="1000" err="1"/>
              <a:t>Commission</a:t>
            </a:r>
            <a:r>
              <a:rPr lang="de-DE" sz="1000"/>
              <a:t> </a:t>
            </a:r>
            <a:r>
              <a:rPr lang="de-DE" sz="1000" err="1"/>
              <a:t>Document</a:t>
            </a:r>
            <a:r>
              <a:rPr lang="de-DE" sz="1000"/>
              <a:t>: </a:t>
            </a:r>
          </a:p>
          <a:p>
            <a:r>
              <a:rPr lang="de-DE" sz="1000" err="1"/>
              <a:t>Results</a:t>
            </a:r>
            <a:r>
              <a:rPr lang="de-DE" sz="1000"/>
              <a:t> and </a:t>
            </a:r>
            <a:r>
              <a:rPr lang="de-DE" sz="1000" err="1"/>
              <a:t>Indicators</a:t>
            </a:r>
            <a:r>
              <a:rPr lang="de-DE" sz="1000"/>
              <a:t> </a:t>
            </a:r>
            <a:r>
              <a:rPr lang="de-DE" sz="1000" err="1"/>
              <a:t>for</a:t>
            </a:r>
            <a:r>
              <a:rPr lang="de-DE" sz="1000"/>
              <a:t> Development - </a:t>
            </a:r>
            <a:r>
              <a:rPr lang="de-DE" sz="1000" err="1"/>
              <a:t>Digitalisation</a:t>
            </a:r>
            <a:endParaRPr lang="de-DE" sz="1000"/>
          </a:p>
        </p:txBody>
      </p:sp>
      <p:sp>
        <p:nvSpPr>
          <p:cNvPr id="20" name="Titel 2">
            <a:extLst>
              <a:ext uri="{FF2B5EF4-FFF2-40B4-BE49-F238E27FC236}">
                <a16:creationId xmlns:a16="http://schemas.microsoft.com/office/drawing/2014/main" id="{3EEA286F-271A-439D-A363-0496824F679D}"/>
              </a:ext>
            </a:extLst>
          </p:cNvPr>
          <p:cNvSpPr>
            <a:spLocks noGrp="1"/>
          </p:cNvSpPr>
          <p:nvPr>
            <p:ph type="title"/>
          </p:nvPr>
        </p:nvSpPr>
        <p:spPr>
          <a:xfrm>
            <a:off x="395288" y="1314626"/>
            <a:ext cx="8229600" cy="936625"/>
          </a:xfrm>
        </p:spPr>
        <p:txBody>
          <a:bodyPr/>
          <a:lstStyle/>
          <a:p>
            <a:r>
              <a:rPr lang="de-DE" dirty="0" err="1"/>
              <a:t>Digitalisation</a:t>
            </a:r>
            <a:r>
              <a:rPr lang="de-DE" dirty="0"/>
              <a:t> &amp; </a:t>
            </a:r>
            <a:r>
              <a:rPr lang="de-DE" dirty="0" err="1"/>
              <a:t>DevCo</a:t>
            </a:r>
            <a:br>
              <a:rPr lang="de-DE" dirty="0"/>
            </a:br>
            <a:r>
              <a:rPr lang="en-US" sz="1600" b="0" dirty="0"/>
              <a:t>EU Results and Indicators for Development guidance for actions design</a:t>
            </a:r>
            <a:endParaRPr lang="de-DE" sz="1600" b="0" dirty="0"/>
          </a:p>
        </p:txBody>
      </p:sp>
    </p:spTree>
    <p:extLst>
      <p:ext uri="{BB962C8B-B14F-4D97-AF65-F5344CB8AC3E}">
        <p14:creationId xmlns:p14="http://schemas.microsoft.com/office/powerpoint/2010/main" val="3876528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5F9D1F83-3087-8945-8E1A-56B596362F06}"/>
              </a:ext>
            </a:extLst>
          </p:cNvPr>
          <p:cNvSpPr/>
          <p:nvPr/>
        </p:nvSpPr>
        <p:spPr>
          <a:xfrm>
            <a:off x="613974" y="2433726"/>
            <a:ext cx="8010914" cy="2862322"/>
          </a:xfrm>
          <a:prstGeom prst="rect">
            <a:avLst/>
          </a:prstGeom>
        </p:spPr>
        <p:txBody>
          <a:bodyPr wrap="square" anchor="t">
            <a:spAutoFit/>
          </a:bodyPr>
          <a:lstStyle/>
          <a:p>
            <a:pPr marL="285750" indent="-285750">
              <a:buFont typeface="Arial" charset="0"/>
              <a:buChar char="•"/>
            </a:pPr>
            <a:r>
              <a:rPr lang="en-GB" sz="2000" dirty="0">
                <a:latin typeface="+mn-lt"/>
              </a:rPr>
              <a:t>Most </a:t>
            </a:r>
            <a:r>
              <a:rPr lang="en-GB" sz="2000" dirty="0" err="1">
                <a:latin typeface="+mn-lt"/>
              </a:rPr>
              <a:t>DevCo</a:t>
            </a:r>
            <a:r>
              <a:rPr lang="en-GB" sz="2000" dirty="0">
                <a:latin typeface="+mn-lt"/>
              </a:rPr>
              <a:t> actors have developed specific digital strategies </a:t>
            </a:r>
          </a:p>
          <a:p>
            <a:pPr marL="285750" indent="-285750">
              <a:buFont typeface="Arial" charset="0"/>
              <a:buChar char="•"/>
            </a:pPr>
            <a:r>
              <a:rPr lang="en-GB" sz="2000" dirty="0"/>
              <a:t>Common vision: Promotion of inclusive and sustainable economic growth through digital development </a:t>
            </a:r>
            <a:endParaRPr lang="en-GB" sz="2000" dirty="0">
              <a:latin typeface="+mn-lt"/>
            </a:endParaRPr>
          </a:p>
          <a:p>
            <a:pPr marL="285750" indent="-285750">
              <a:buFont typeface="Arial" charset="0"/>
              <a:buChar char="•"/>
            </a:pPr>
            <a:r>
              <a:rPr lang="en-GB" sz="2000" dirty="0"/>
              <a:t>Wide variety of instruments to achieve aims in the field of digital for development</a:t>
            </a:r>
            <a:endParaRPr lang="en-GB" sz="2000" dirty="0">
              <a:latin typeface="+mn-lt"/>
            </a:endParaRPr>
          </a:p>
          <a:p>
            <a:pPr marL="285750" indent="-285750">
              <a:buFont typeface="Arial" charset="0"/>
              <a:buChar char="•"/>
            </a:pPr>
            <a:r>
              <a:rPr lang="en-GB" sz="2000" dirty="0" err="1"/>
              <a:t>Cooperations</a:t>
            </a:r>
            <a:r>
              <a:rPr lang="en-GB" sz="2000" dirty="0"/>
              <a:t> through donor alliances including private sector-based actors and multi-stakeholder approaches are quite common</a:t>
            </a:r>
            <a:endParaRPr lang="en-GB" sz="1800" dirty="0"/>
          </a:p>
        </p:txBody>
      </p:sp>
      <p:pic>
        <p:nvPicPr>
          <p:cNvPr id="10" name="Bild 9"/>
          <p:cNvPicPr>
            <a:picLocks noChangeAspect="1"/>
          </p:cNvPicPr>
          <p:nvPr/>
        </p:nvPicPr>
        <p:blipFill>
          <a:blip r:embed="rId3"/>
          <a:stretch>
            <a:fillRect/>
          </a:stretch>
        </p:blipFill>
        <p:spPr>
          <a:xfrm>
            <a:off x="1433462" y="5407794"/>
            <a:ext cx="2042697" cy="1268035"/>
          </a:xfrm>
          <a:prstGeom prst="rect">
            <a:avLst/>
          </a:prstGeom>
        </p:spPr>
      </p:pic>
      <p:pic>
        <p:nvPicPr>
          <p:cNvPr id="7" name="Bild 6"/>
          <p:cNvPicPr>
            <a:picLocks noChangeAspect="1"/>
          </p:cNvPicPr>
          <p:nvPr/>
        </p:nvPicPr>
        <p:blipFill>
          <a:blip r:embed="rId4"/>
          <a:stretch>
            <a:fillRect/>
          </a:stretch>
        </p:blipFill>
        <p:spPr>
          <a:xfrm>
            <a:off x="7716260" y="5296048"/>
            <a:ext cx="1352160" cy="1491528"/>
          </a:xfrm>
          <a:prstGeom prst="rect">
            <a:avLst/>
          </a:prstGeom>
        </p:spPr>
      </p:pic>
      <p:sp>
        <p:nvSpPr>
          <p:cNvPr id="6" name="Titel 3">
            <a:extLst>
              <a:ext uri="{FF2B5EF4-FFF2-40B4-BE49-F238E27FC236}">
                <a16:creationId xmlns:a16="http://schemas.microsoft.com/office/drawing/2014/main" id="{2F88F170-31C5-4546-86E9-F9502FEC3AD0}"/>
              </a:ext>
            </a:extLst>
          </p:cNvPr>
          <p:cNvSpPr>
            <a:spLocks noGrp="1"/>
          </p:cNvSpPr>
          <p:nvPr>
            <p:ph type="title"/>
          </p:nvPr>
        </p:nvSpPr>
        <p:spPr>
          <a:xfrm>
            <a:off x="395288" y="1339850"/>
            <a:ext cx="8229600" cy="936625"/>
          </a:xfrm>
        </p:spPr>
        <p:txBody>
          <a:bodyPr/>
          <a:lstStyle/>
          <a:p>
            <a:r>
              <a:rPr lang="de-DE" sz="2400" dirty="0"/>
              <a:t>Initiatives &amp; </a:t>
            </a:r>
            <a:r>
              <a:rPr lang="de-DE" sz="2400" dirty="0" err="1"/>
              <a:t>Strategies</a:t>
            </a:r>
            <a:br>
              <a:rPr lang="de-DE" sz="2000" dirty="0"/>
            </a:br>
            <a:r>
              <a:rPr lang="de-DE" sz="2000" b="0" dirty="0" err="1"/>
              <a:t>DevCo</a:t>
            </a:r>
            <a:r>
              <a:rPr lang="de-DE" sz="2000" b="0" dirty="0"/>
              <a:t> </a:t>
            </a:r>
            <a:r>
              <a:rPr lang="de-DE" sz="2000" b="0" dirty="0" err="1"/>
              <a:t>is</a:t>
            </a:r>
            <a:r>
              <a:rPr lang="de-DE" sz="2000" b="0" dirty="0"/>
              <a:t> </a:t>
            </a:r>
            <a:r>
              <a:rPr lang="de-DE" sz="2000" b="0" dirty="0" err="1"/>
              <a:t>getting</a:t>
            </a:r>
            <a:r>
              <a:rPr lang="de-DE" sz="2000" b="0" dirty="0"/>
              <a:t> </a:t>
            </a:r>
            <a:r>
              <a:rPr lang="de-DE" sz="2000" b="0" dirty="0" err="1"/>
              <a:t>structured</a:t>
            </a:r>
            <a:r>
              <a:rPr lang="de-DE" sz="2000" b="0" dirty="0"/>
              <a:t> on digital </a:t>
            </a:r>
            <a:r>
              <a:rPr lang="de-DE" sz="2000" b="0" dirty="0" err="1"/>
              <a:t>topics</a:t>
            </a:r>
            <a:r>
              <a:rPr lang="de-DE" sz="2000" b="0" dirty="0"/>
              <a:t> </a:t>
            </a:r>
            <a:r>
              <a:rPr lang="de-DE" sz="2000" b="0" dirty="0" err="1"/>
              <a:t>as</a:t>
            </a:r>
            <a:r>
              <a:rPr lang="de-DE" sz="2000" b="0" dirty="0"/>
              <a:t> </a:t>
            </a:r>
            <a:r>
              <a:rPr lang="de-DE" sz="2000" b="0" dirty="0" err="1"/>
              <a:t>we</a:t>
            </a:r>
            <a:r>
              <a:rPr lang="de-DE" sz="2000" b="0" dirty="0"/>
              <a:t> </a:t>
            </a:r>
            <a:r>
              <a:rPr lang="de-DE" sz="2000" b="0" dirty="0" err="1"/>
              <a:t>speak</a:t>
            </a:r>
            <a:endParaRPr lang="de-DE" sz="2000" b="0" dirty="0"/>
          </a:p>
        </p:txBody>
      </p:sp>
      <p:pic>
        <p:nvPicPr>
          <p:cNvPr id="4" name="Bild 3"/>
          <p:cNvPicPr>
            <a:picLocks noChangeAspect="1"/>
          </p:cNvPicPr>
          <p:nvPr/>
        </p:nvPicPr>
        <p:blipFill>
          <a:blip r:embed="rId5"/>
          <a:stretch>
            <a:fillRect/>
          </a:stretch>
        </p:blipFill>
        <p:spPr>
          <a:xfrm>
            <a:off x="5673563" y="5397821"/>
            <a:ext cx="2042697" cy="1460179"/>
          </a:xfrm>
          <a:prstGeom prst="rect">
            <a:avLst/>
          </a:prstGeom>
        </p:spPr>
      </p:pic>
      <p:pic>
        <p:nvPicPr>
          <p:cNvPr id="8" name="Bild 7"/>
          <p:cNvPicPr>
            <a:picLocks noChangeAspect="1"/>
          </p:cNvPicPr>
          <p:nvPr/>
        </p:nvPicPr>
        <p:blipFill>
          <a:blip r:embed="rId6"/>
          <a:stretch>
            <a:fillRect/>
          </a:stretch>
        </p:blipFill>
        <p:spPr>
          <a:xfrm>
            <a:off x="4541957" y="5409272"/>
            <a:ext cx="1166761" cy="1448728"/>
          </a:xfrm>
          <a:prstGeom prst="rect">
            <a:avLst/>
          </a:prstGeom>
        </p:spPr>
      </p:pic>
      <p:pic>
        <p:nvPicPr>
          <p:cNvPr id="11" name="Bild 10"/>
          <p:cNvPicPr>
            <a:picLocks noChangeAspect="1"/>
          </p:cNvPicPr>
          <p:nvPr/>
        </p:nvPicPr>
        <p:blipFill>
          <a:blip r:embed="rId7"/>
          <a:stretch>
            <a:fillRect/>
          </a:stretch>
        </p:blipFill>
        <p:spPr>
          <a:xfrm>
            <a:off x="2987209" y="5409272"/>
            <a:ext cx="1554748" cy="1480077"/>
          </a:xfrm>
          <a:prstGeom prst="rect">
            <a:avLst/>
          </a:prstGeom>
        </p:spPr>
      </p:pic>
      <p:pic>
        <p:nvPicPr>
          <p:cNvPr id="12" name="Bild 11"/>
          <p:cNvPicPr>
            <a:picLocks noChangeAspect="1"/>
          </p:cNvPicPr>
          <p:nvPr/>
        </p:nvPicPr>
        <p:blipFill>
          <a:blip r:embed="rId8"/>
          <a:stretch>
            <a:fillRect/>
          </a:stretch>
        </p:blipFill>
        <p:spPr>
          <a:xfrm>
            <a:off x="0" y="5891848"/>
            <a:ext cx="1864473" cy="997501"/>
          </a:xfrm>
          <a:prstGeom prst="rect">
            <a:avLst/>
          </a:prstGeom>
        </p:spPr>
      </p:pic>
    </p:spTree>
    <p:extLst>
      <p:ext uri="{BB962C8B-B14F-4D97-AF65-F5344CB8AC3E}">
        <p14:creationId xmlns:p14="http://schemas.microsoft.com/office/powerpoint/2010/main" val="1304733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5B6AF9FC-78E0-224C-B78E-DA377B8F995C}"/>
              </a:ext>
            </a:extLst>
          </p:cNvPr>
          <p:cNvSpPr txBox="1"/>
          <p:nvPr/>
        </p:nvSpPr>
        <p:spPr>
          <a:xfrm>
            <a:off x="185713" y="3614366"/>
            <a:ext cx="3381298" cy="1200329"/>
          </a:xfrm>
          <a:prstGeom prst="rect">
            <a:avLst/>
          </a:prstGeom>
          <a:noFill/>
        </p:spPr>
        <p:txBody>
          <a:bodyPr wrap="square" rtlCol="0">
            <a:spAutoFit/>
          </a:bodyPr>
          <a:lstStyle/>
          <a:p>
            <a:r>
              <a:rPr lang="en" b="1" i="1" dirty="0"/>
              <a:t>9.C </a:t>
            </a:r>
            <a:r>
              <a:rPr lang="en" i="1" dirty="0"/>
              <a:t>Significantly increase access to information and communications technology and strive to provide universal and affordable access to the Internet in least developed countries by 2020.</a:t>
            </a:r>
            <a:endParaRPr lang="de-DE" i="1" dirty="0"/>
          </a:p>
        </p:txBody>
      </p:sp>
      <p:grpSp>
        <p:nvGrpSpPr>
          <p:cNvPr id="2" name="Gruppieren 1">
            <a:extLst>
              <a:ext uri="{FF2B5EF4-FFF2-40B4-BE49-F238E27FC236}">
                <a16:creationId xmlns:a16="http://schemas.microsoft.com/office/drawing/2014/main" id="{7F68E26D-AC4B-C641-A283-5DCB420898CB}"/>
              </a:ext>
            </a:extLst>
          </p:cNvPr>
          <p:cNvGrpSpPr/>
          <p:nvPr/>
        </p:nvGrpSpPr>
        <p:grpSpPr>
          <a:xfrm>
            <a:off x="3830864" y="3060848"/>
            <a:ext cx="1505829" cy="1474194"/>
            <a:chOff x="2980656" y="2155520"/>
            <a:chExt cx="2903505" cy="2842507"/>
          </a:xfrm>
        </p:grpSpPr>
        <p:pic>
          <p:nvPicPr>
            <p:cNvPr id="8" name="Grafik 7">
              <a:extLst>
                <a:ext uri="{FF2B5EF4-FFF2-40B4-BE49-F238E27FC236}">
                  <a16:creationId xmlns:a16="http://schemas.microsoft.com/office/drawing/2014/main" id="{39C866A7-1A71-1D4B-BE91-326588BCCE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2615" y="3674588"/>
              <a:ext cx="1323439" cy="1323439"/>
            </a:xfrm>
            <a:prstGeom prst="rect">
              <a:avLst/>
            </a:prstGeom>
          </p:spPr>
        </p:pic>
        <p:pic>
          <p:nvPicPr>
            <p:cNvPr id="7" name="Grafik 6">
              <a:extLst>
                <a:ext uri="{FF2B5EF4-FFF2-40B4-BE49-F238E27FC236}">
                  <a16:creationId xmlns:a16="http://schemas.microsoft.com/office/drawing/2014/main" id="{DDB274A0-06E7-6347-83D7-C2BE547F0B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0656" y="2155521"/>
              <a:ext cx="1323439" cy="1323439"/>
            </a:xfrm>
            <a:prstGeom prst="rect">
              <a:avLst/>
            </a:prstGeom>
          </p:spPr>
        </p:pic>
        <p:pic>
          <p:nvPicPr>
            <p:cNvPr id="9" name="Grafik 8">
              <a:extLst>
                <a:ext uri="{FF2B5EF4-FFF2-40B4-BE49-F238E27FC236}">
                  <a16:creationId xmlns:a16="http://schemas.microsoft.com/office/drawing/2014/main" id="{FE793D95-F087-244F-86A8-54EA5B53F6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7665" y="2155520"/>
              <a:ext cx="1323439" cy="1323439"/>
            </a:xfrm>
            <a:prstGeom prst="rect">
              <a:avLst/>
            </a:prstGeom>
          </p:spPr>
        </p:pic>
        <p:pic>
          <p:nvPicPr>
            <p:cNvPr id="10" name="Grafik 9">
              <a:extLst>
                <a:ext uri="{FF2B5EF4-FFF2-40B4-BE49-F238E27FC236}">
                  <a16:creationId xmlns:a16="http://schemas.microsoft.com/office/drawing/2014/main" id="{75BC1E90-FFA9-2B47-85A3-13386975F2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0722" y="3658578"/>
              <a:ext cx="1323439" cy="1323439"/>
            </a:xfrm>
            <a:prstGeom prst="rect">
              <a:avLst/>
            </a:prstGeom>
          </p:spPr>
        </p:pic>
      </p:grpSp>
      <p:sp>
        <p:nvSpPr>
          <p:cNvPr id="19" name="Textfeld 18">
            <a:extLst>
              <a:ext uri="{FF2B5EF4-FFF2-40B4-BE49-F238E27FC236}">
                <a16:creationId xmlns:a16="http://schemas.microsoft.com/office/drawing/2014/main" id="{238236E1-6885-724E-BC91-7248A91C43E9}"/>
              </a:ext>
            </a:extLst>
          </p:cNvPr>
          <p:cNvSpPr txBox="1"/>
          <p:nvPr/>
        </p:nvSpPr>
        <p:spPr>
          <a:xfrm>
            <a:off x="134710" y="2968418"/>
            <a:ext cx="3432301" cy="461665"/>
          </a:xfrm>
          <a:prstGeom prst="rect">
            <a:avLst/>
          </a:prstGeom>
          <a:noFill/>
        </p:spPr>
        <p:txBody>
          <a:bodyPr wrap="square" rtlCol="0">
            <a:spAutoFit/>
          </a:bodyPr>
          <a:lstStyle/>
          <a:p>
            <a:r>
              <a:rPr lang="en" b="1" dirty="0"/>
              <a:t>4.A.1 </a:t>
            </a:r>
            <a:r>
              <a:rPr lang="en" dirty="0"/>
              <a:t>Proportion of schools with access to the Internet for pedagogical purposes</a:t>
            </a:r>
            <a:endParaRPr lang="de-DE" i="1" dirty="0"/>
          </a:p>
        </p:txBody>
      </p:sp>
      <p:sp>
        <p:nvSpPr>
          <p:cNvPr id="20" name="Textfeld 19">
            <a:extLst>
              <a:ext uri="{FF2B5EF4-FFF2-40B4-BE49-F238E27FC236}">
                <a16:creationId xmlns:a16="http://schemas.microsoft.com/office/drawing/2014/main" id="{DFEB8A05-DD2A-7C40-917B-067037E59F84}"/>
              </a:ext>
            </a:extLst>
          </p:cNvPr>
          <p:cNvSpPr txBox="1"/>
          <p:nvPr/>
        </p:nvSpPr>
        <p:spPr>
          <a:xfrm>
            <a:off x="5575400" y="2968417"/>
            <a:ext cx="3407399" cy="461665"/>
          </a:xfrm>
          <a:prstGeom prst="rect">
            <a:avLst/>
          </a:prstGeom>
          <a:noFill/>
        </p:spPr>
        <p:txBody>
          <a:bodyPr wrap="square" rtlCol="0">
            <a:spAutoFit/>
          </a:bodyPr>
          <a:lstStyle/>
          <a:p>
            <a:pPr algn="r"/>
            <a:r>
              <a:rPr lang="en" b="1" dirty="0"/>
              <a:t>5.B.1 </a:t>
            </a:r>
            <a:r>
              <a:rPr lang="en" dirty="0"/>
              <a:t>Proportion of individuals who own a mobile telephone, by sex</a:t>
            </a:r>
            <a:endParaRPr lang="de-DE" i="1" dirty="0"/>
          </a:p>
        </p:txBody>
      </p:sp>
      <p:sp>
        <p:nvSpPr>
          <p:cNvPr id="24" name="Textfeld 23">
            <a:extLst>
              <a:ext uri="{FF2B5EF4-FFF2-40B4-BE49-F238E27FC236}">
                <a16:creationId xmlns:a16="http://schemas.microsoft.com/office/drawing/2014/main" id="{CE09EF16-06FC-0F47-B311-B82F25A80ED8}"/>
              </a:ext>
            </a:extLst>
          </p:cNvPr>
          <p:cNvSpPr txBox="1"/>
          <p:nvPr/>
        </p:nvSpPr>
        <p:spPr>
          <a:xfrm>
            <a:off x="5473656" y="3690688"/>
            <a:ext cx="3509144" cy="1015663"/>
          </a:xfrm>
          <a:prstGeom prst="rect">
            <a:avLst/>
          </a:prstGeom>
          <a:noFill/>
        </p:spPr>
        <p:txBody>
          <a:bodyPr wrap="square" rtlCol="0">
            <a:spAutoFit/>
          </a:bodyPr>
          <a:lstStyle/>
          <a:p>
            <a:pPr algn="r"/>
            <a:r>
              <a:rPr lang="en" b="1" dirty="0"/>
              <a:t>8.2 </a:t>
            </a:r>
            <a:r>
              <a:rPr lang="en" dirty="0"/>
              <a:t>Achieve higher levels of economic productivity through diversification, technological upgrading and innovation, including through a focus on high-value added and labour-intensive sectors.</a:t>
            </a:r>
            <a:endParaRPr lang="de-DE" i="1" dirty="0"/>
          </a:p>
        </p:txBody>
      </p:sp>
      <p:sp>
        <p:nvSpPr>
          <p:cNvPr id="21" name="Titel 2">
            <a:extLst>
              <a:ext uri="{FF2B5EF4-FFF2-40B4-BE49-F238E27FC236}">
                <a16:creationId xmlns:a16="http://schemas.microsoft.com/office/drawing/2014/main" id="{90CE3947-96FF-41B0-AEAB-084CF4D61A43}"/>
              </a:ext>
            </a:extLst>
          </p:cNvPr>
          <p:cNvSpPr>
            <a:spLocks noGrp="1"/>
          </p:cNvSpPr>
          <p:nvPr>
            <p:ph type="title"/>
          </p:nvPr>
        </p:nvSpPr>
        <p:spPr>
          <a:xfrm>
            <a:off x="395288" y="1339850"/>
            <a:ext cx="8229600" cy="936625"/>
          </a:xfrm>
        </p:spPr>
        <p:txBody>
          <a:bodyPr/>
          <a:lstStyle/>
          <a:p>
            <a:r>
              <a:rPr lang="de-DE" dirty="0"/>
              <a:t>Frameworks &amp; </a:t>
            </a:r>
            <a:r>
              <a:rPr lang="de-DE" dirty="0" err="1"/>
              <a:t>Principles</a:t>
            </a:r>
            <a:br>
              <a:rPr lang="de-DE" dirty="0"/>
            </a:br>
            <a:r>
              <a:rPr lang="de-DE" sz="2400" b="0" dirty="0"/>
              <a:t>ICT </a:t>
            </a:r>
            <a:r>
              <a:rPr lang="de-DE" sz="2400" b="0" dirty="0" err="1"/>
              <a:t>plays</a:t>
            </a:r>
            <a:r>
              <a:rPr lang="de-DE" sz="2400" b="0" dirty="0"/>
              <a:t> a </a:t>
            </a:r>
            <a:r>
              <a:rPr lang="de-DE" sz="2400" b="0" dirty="0" err="1"/>
              <a:t>role</a:t>
            </a:r>
            <a:r>
              <a:rPr lang="de-DE" sz="2400" b="0" dirty="0"/>
              <a:t> in </a:t>
            </a:r>
            <a:r>
              <a:rPr lang="de-DE" sz="2400" b="0" dirty="0" err="1"/>
              <a:t>the</a:t>
            </a:r>
            <a:r>
              <a:rPr lang="de-DE" sz="2400" b="0" dirty="0"/>
              <a:t> </a:t>
            </a:r>
            <a:r>
              <a:rPr lang="de-DE" sz="2400" b="0" dirty="0" err="1"/>
              <a:t>achievement</a:t>
            </a:r>
            <a:r>
              <a:rPr lang="de-DE" sz="2400" b="0" dirty="0"/>
              <a:t> </a:t>
            </a:r>
            <a:r>
              <a:rPr lang="de-DE" sz="2400" b="0" dirty="0" err="1"/>
              <a:t>of</a:t>
            </a:r>
            <a:r>
              <a:rPr lang="de-DE" sz="2400" b="0" dirty="0"/>
              <a:t> all </a:t>
            </a:r>
            <a:r>
              <a:rPr lang="de-DE" sz="2400" b="0" dirty="0" err="1"/>
              <a:t>of</a:t>
            </a:r>
            <a:r>
              <a:rPr lang="de-DE" sz="2400" b="0" dirty="0"/>
              <a:t> </a:t>
            </a:r>
            <a:r>
              <a:rPr lang="de-DE" sz="2400" b="0" dirty="0" err="1"/>
              <a:t>the</a:t>
            </a:r>
            <a:r>
              <a:rPr lang="de-DE" sz="2400" b="0" dirty="0"/>
              <a:t> SDGs</a:t>
            </a:r>
          </a:p>
        </p:txBody>
      </p:sp>
      <p:sp>
        <p:nvSpPr>
          <p:cNvPr id="26" name="Textfeld 5">
            <a:extLst>
              <a:ext uri="{FF2B5EF4-FFF2-40B4-BE49-F238E27FC236}">
                <a16:creationId xmlns:a16="http://schemas.microsoft.com/office/drawing/2014/main" id="{70743F56-7239-48DE-BE01-A23CA8683A36}"/>
              </a:ext>
            </a:extLst>
          </p:cNvPr>
          <p:cNvSpPr txBox="1"/>
          <p:nvPr/>
        </p:nvSpPr>
        <p:spPr>
          <a:xfrm>
            <a:off x="161201" y="4916152"/>
            <a:ext cx="8913791" cy="338554"/>
          </a:xfrm>
          <a:prstGeom prst="rect">
            <a:avLst/>
          </a:prstGeom>
          <a:noFill/>
        </p:spPr>
        <p:txBody>
          <a:bodyPr wrap="square" rtlCol="0">
            <a:spAutoFit/>
          </a:bodyPr>
          <a:lstStyle/>
          <a:p>
            <a:r>
              <a:rPr lang="de-DE" sz="1600" b="1" dirty="0"/>
              <a:t>...but </a:t>
            </a:r>
            <a:r>
              <a:rPr lang="de-DE" sz="1600" b="1" dirty="0" err="1"/>
              <a:t>play</a:t>
            </a:r>
            <a:r>
              <a:rPr lang="de-DE" sz="1600" b="1" dirty="0"/>
              <a:t> a </a:t>
            </a:r>
            <a:r>
              <a:rPr lang="de-DE" sz="1600" b="1" dirty="0" err="1"/>
              <a:t>significant</a:t>
            </a:r>
            <a:r>
              <a:rPr lang="de-DE" sz="1600" b="1" dirty="0"/>
              <a:t> </a:t>
            </a:r>
            <a:r>
              <a:rPr lang="de-DE" sz="1600" b="1" dirty="0" err="1"/>
              <a:t>role</a:t>
            </a:r>
            <a:r>
              <a:rPr lang="de-DE" sz="1600" b="1" dirty="0"/>
              <a:t> </a:t>
            </a:r>
            <a:r>
              <a:rPr lang="de-DE" sz="1600" b="1" dirty="0" err="1"/>
              <a:t>for</a:t>
            </a:r>
            <a:r>
              <a:rPr lang="de-DE" sz="1600" b="1" dirty="0"/>
              <a:t> all </a:t>
            </a:r>
            <a:r>
              <a:rPr lang="de-DE" sz="1600" b="1" dirty="0" err="1"/>
              <a:t>goals</a:t>
            </a:r>
            <a:endParaRPr lang="de-DE" sz="1600" b="1" dirty="0"/>
          </a:p>
        </p:txBody>
      </p:sp>
      <p:sp>
        <p:nvSpPr>
          <p:cNvPr id="33" name="Rectangle 32">
            <a:extLst>
              <a:ext uri="{FF2B5EF4-FFF2-40B4-BE49-F238E27FC236}">
                <a16:creationId xmlns:a16="http://schemas.microsoft.com/office/drawing/2014/main" id="{D0FEA7D3-66CA-4424-9123-4CE495B4B411}"/>
              </a:ext>
            </a:extLst>
          </p:cNvPr>
          <p:cNvSpPr/>
          <p:nvPr/>
        </p:nvSpPr>
        <p:spPr>
          <a:xfrm>
            <a:off x="161201" y="2472280"/>
            <a:ext cx="8673388" cy="523220"/>
          </a:xfrm>
          <a:prstGeom prst="rect">
            <a:avLst/>
          </a:prstGeom>
        </p:spPr>
        <p:txBody>
          <a:bodyPr wrap="square">
            <a:spAutoFit/>
          </a:bodyPr>
          <a:lstStyle/>
          <a:p>
            <a:r>
              <a:rPr lang="de-DE" sz="1600" b="1" dirty="0"/>
              <a:t>ICT </a:t>
            </a:r>
            <a:r>
              <a:rPr lang="de-DE" sz="1600" b="1" dirty="0" err="1"/>
              <a:t>is</a:t>
            </a:r>
            <a:r>
              <a:rPr lang="de-DE" sz="1600" b="1" dirty="0"/>
              <a:t> </a:t>
            </a:r>
            <a:r>
              <a:rPr lang="de-DE" sz="1600" b="1" dirty="0" err="1"/>
              <a:t>only</a:t>
            </a:r>
            <a:r>
              <a:rPr lang="de-DE" sz="1600" b="1" dirty="0"/>
              <a:t> </a:t>
            </a:r>
            <a:r>
              <a:rPr lang="de-DE" sz="1600" b="1" dirty="0" err="1"/>
              <a:t>named</a:t>
            </a:r>
            <a:r>
              <a:rPr lang="de-DE" sz="1600" b="1" dirty="0"/>
              <a:t> in </a:t>
            </a:r>
            <a:r>
              <a:rPr lang="de-DE" sz="1600" b="1" dirty="0" err="1"/>
              <a:t>the</a:t>
            </a:r>
            <a:r>
              <a:rPr lang="de-DE" sz="1600" b="1" dirty="0"/>
              <a:t> SDGs 4x </a:t>
            </a:r>
            <a:r>
              <a:rPr lang="en-US" sz="1600" b="1" dirty="0"/>
              <a:t>explicitly</a:t>
            </a:r>
            <a:r>
              <a:rPr lang="de-DE" sz="1600" b="1" dirty="0"/>
              <a:t> </a:t>
            </a:r>
            <a:br>
              <a:rPr lang="de-DE" sz="1600" b="1" dirty="0"/>
            </a:br>
            <a:endParaRPr lang="de-DE" dirty="0"/>
          </a:p>
        </p:txBody>
      </p:sp>
      <p:pic>
        <p:nvPicPr>
          <p:cNvPr id="41" name="Picture 40" descr="A picture containing grass, outdoor, person&#10;&#10;Description automatically generated">
            <a:extLst>
              <a:ext uri="{FF2B5EF4-FFF2-40B4-BE49-F238E27FC236}">
                <a16:creationId xmlns:a16="http://schemas.microsoft.com/office/drawing/2014/main" id="{04A45BC5-9924-4A91-808C-5B5BD40264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50860" y="5289571"/>
            <a:ext cx="5878286" cy="1346127"/>
          </a:xfrm>
          <a:prstGeom prst="rect">
            <a:avLst/>
          </a:prstGeom>
        </p:spPr>
      </p:pic>
    </p:spTree>
    <p:extLst>
      <p:ext uri="{BB962C8B-B14F-4D97-AF65-F5344CB8AC3E}">
        <p14:creationId xmlns:p14="http://schemas.microsoft.com/office/powerpoint/2010/main" val="3114418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el 2">
            <a:extLst>
              <a:ext uri="{FF2B5EF4-FFF2-40B4-BE49-F238E27FC236}">
                <a16:creationId xmlns:a16="http://schemas.microsoft.com/office/drawing/2014/main" id="{90CE3947-96FF-41B0-AEAB-084CF4D61A43}"/>
              </a:ext>
            </a:extLst>
          </p:cNvPr>
          <p:cNvSpPr>
            <a:spLocks noGrp="1"/>
          </p:cNvSpPr>
          <p:nvPr>
            <p:ph type="title"/>
          </p:nvPr>
        </p:nvSpPr>
        <p:spPr>
          <a:xfrm>
            <a:off x="395288" y="1339850"/>
            <a:ext cx="8229600" cy="936625"/>
          </a:xfrm>
        </p:spPr>
        <p:txBody>
          <a:bodyPr/>
          <a:lstStyle/>
          <a:p>
            <a:r>
              <a:rPr lang="de-DE" dirty="0"/>
              <a:t>Frameworks &amp; </a:t>
            </a:r>
            <a:r>
              <a:rPr lang="de-DE" dirty="0" err="1"/>
              <a:t>Principles</a:t>
            </a:r>
            <a:br>
              <a:rPr lang="de-DE" dirty="0"/>
            </a:br>
            <a:r>
              <a:rPr lang="en-GB" sz="2400" b="0" dirty="0"/>
              <a:t>The Principles for Digital Development can help to ask the right questions</a:t>
            </a:r>
          </a:p>
        </p:txBody>
      </p:sp>
      <p:pic>
        <p:nvPicPr>
          <p:cNvPr id="3" name="Bild 2"/>
          <p:cNvPicPr>
            <a:picLocks noChangeAspect="1"/>
          </p:cNvPicPr>
          <p:nvPr/>
        </p:nvPicPr>
        <p:blipFill>
          <a:blip r:embed="rId3"/>
          <a:stretch>
            <a:fillRect/>
          </a:stretch>
        </p:blipFill>
        <p:spPr>
          <a:xfrm>
            <a:off x="4858735" y="2466109"/>
            <a:ext cx="4274287" cy="4170218"/>
          </a:xfrm>
          <a:prstGeom prst="rect">
            <a:avLst/>
          </a:prstGeom>
        </p:spPr>
      </p:pic>
      <p:sp>
        <p:nvSpPr>
          <p:cNvPr id="4" name="Textfeld 3"/>
          <p:cNvSpPr txBox="1"/>
          <p:nvPr/>
        </p:nvSpPr>
        <p:spPr>
          <a:xfrm>
            <a:off x="420714" y="3427833"/>
            <a:ext cx="4089374" cy="2246769"/>
          </a:xfrm>
          <a:prstGeom prst="rect">
            <a:avLst/>
          </a:prstGeom>
          <a:noFill/>
        </p:spPr>
        <p:txBody>
          <a:bodyPr wrap="square" rtlCol="0">
            <a:spAutoFit/>
          </a:bodyPr>
          <a:lstStyle/>
          <a:p>
            <a:pPr marL="342900" indent="-342900">
              <a:buFont typeface="Arial" charset="0"/>
              <a:buChar char="•"/>
            </a:pPr>
            <a:r>
              <a:rPr lang="en-GB" sz="2000" dirty="0"/>
              <a:t>The </a:t>
            </a:r>
            <a:r>
              <a:rPr lang="en-GB" sz="2000" b="1" dirty="0"/>
              <a:t>Principles for Digital Development </a:t>
            </a:r>
            <a:r>
              <a:rPr lang="en-GB" sz="2000" dirty="0">
                <a:latin typeface="+mn-lt"/>
              </a:rPr>
              <a:t>provide straightforward, intuitive guidance on how to choose and use appropriate technology to promote development objectives</a:t>
            </a:r>
          </a:p>
        </p:txBody>
      </p:sp>
    </p:spTree>
    <p:extLst>
      <p:ext uri="{BB962C8B-B14F-4D97-AF65-F5344CB8AC3E}">
        <p14:creationId xmlns:p14="http://schemas.microsoft.com/office/powerpoint/2010/main" val="763948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DC05"/>
        </a:solidFill>
        <a:effectLst/>
      </p:bgPr>
    </p:bg>
    <p:spTree>
      <p:nvGrpSpPr>
        <p:cNvPr id="1" name=""/>
        <p:cNvGrpSpPr/>
        <p:nvPr/>
      </p:nvGrpSpPr>
      <p:grpSpPr>
        <a:xfrm>
          <a:off x="0" y="0"/>
          <a:ext cx="0" cy="0"/>
          <a:chOff x="0" y="0"/>
          <a:chExt cx="0" cy="0"/>
        </a:xfrm>
      </p:grpSpPr>
      <p:sp>
        <p:nvSpPr>
          <p:cNvPr id="21" name="Titel 2">
            <a:extLst>
              <a:ext uri="{FF2B5EF4-FFF2-40B4-BE49-F238E27FC236}">
                <a16:creationId xmlns:a16="http://schemas.microsoft.com/office/drawing/2014/main" id="{90CE3947-96FF-41B0-AEAB-084CF4D61A43}"/>
              </a:ext>
            </a:extLst>
          </p:cNvPr>
          <p:cNvSpPr>
            <a:spLocks noGrp="1"/>
          </p:cNvSpPr>
          <p:nvPr>
            <p:ph type="title"/>
          </p:nvPr>
        </p:nvSpPr>
        <p:spPr>
          <a:xfrm>
            <a:off x="395288" y="1339850"/>
            <a:ext cx="8229600" cy="936625"/>
          </a:xfrm>
        </p:spPr>
        <p:txBody>
          <a:bodyPr/>
          <a:lstStyle/>
          <a:p>
            <a:r>
              <a:rPr lang="de-DE" dirty="0"/>
              <a:t>Frameworks &amp; </a:t>
            </a:r>
            <a:r>
              <a:rPr lang="de-DE" dirty="0" err="1"/>
              <a:t>Principles</a:t>
            </a:r>
            <a:br>
              <a:rPr lang="de-DE" dirty="0"/>
            </a:br>
            <a:r>
              <a:rPr lang="de-DE" sz="2400" b="0" dirty="0" err="1"/>
              <a:t>Discussion</a:t>
            </a:r>
            <a:r>
              <a:rPr lang="de-DE" sz="2400" b="0" dirty="0"/>
              <a:t>: </a:t>
            </a:r>
            <a:r>
              <a:rPr lang="en-GB" sz="2400" b="0" dirty="0"/>
              <a:t>The Principles for Digital Development in Practice </a:t>
            </a:r>
          </a:p>
        </p:txBody>
      </p:sp>
      <p:pic>
        <p:nvPicPr>
          <p:cNvPr id="3" name="Bild 2"/>
          <p:cNvPicPr>
            <a:picLocks noChangeAspect="1"/>
          </p:cNvPicPr>
          <p:nvPr/>
        </p:nvPicPr>
        <p:blipFill>
          <a:blip r:embed="rId3"/>
          <a:stretch>
            <a:fillRect/>
          </a:stretch>
        </p:blipFill>
        <p:spPr>
          <a:xfrm>
            <a:off x="8339684" y="977824"/>
            <a:ext cx="804316" cy="784733"/>
          </a:xfrm>
          <a:prstGeom prst="rect">
            <a:avLst/>
          </a:prstGeom>
        </p:spPr>
      </p:pic>
      <p:sp>
        <p:nvSpPr>
          <p:cNvPr id="6" name="Textfeld 5"/>
          <p:cNvSpPr txBox="1"/>
          <p:nvPr/>
        </p:nvSpPr>
        <p:spPr>
          <a:xfrm>
            <a:off x="399500" y="2668842"/>
            <a:ext cx="8225388" cy="2031325"/>
          </a:xfrm>
          <a:prstGeom prst="rect">
            <a:avLst/>
          </a:prstGeom>
          <a:noFill/>
          <a:ln w="34925">
            <a:solidFill>
              <a:srgbClr val="005493"/>
            </a:solidFill>
          </a:ln>
        </p:spPr>
        <p:txBody>
          <a:bodyPr wrap="square" rtlCol="0">
            <a:spAutoFit/>
          </a:bodyPr>
          <a:lstStyle>
            <a:defPPr>
              <a:defRPr lang="en-GB"/>
            </a:defPPr>
            <a:lvl1pPr>
              <a:defRPr sz="2400" b="1">
                <a:solidFill>
                  <a:schemeClr val="bg1"/>
                </a:solidFill>
              </a:defRPr>
            </a:lvl1pPr>
          </a:lstStyle>
          <a:p>
            <a:r>
              <a:rPr lang="en-GB" sz="1800" dirty="0">
                <a:solidFill>
                  <a:srgbClr val="0F5494"/>
                </a:solidFill>
                <a:latin typeface="+mn-lt"/>
              </a:rPr>
              <a:t>Context:</a:t>
            </a:r>
          </a:p>
          <a:p>
            <a:r>
              <a:rPr lang="en-GB" sz="1800" b="0" dirty="0">
                <a:solidFill>
                  <a:srgbClr val="0F5494"/>
                </a:solidFill>
                <a:latin typeface="+mn-lt"/>
              </a:rPr>
              <a:t>The government of Afghanistan wants to develop a customized management information system (MIS) that allows all staff to better track and manage health data of rural communities. While discussing the concept, the implementation team faced decisions, such as whether to buy or build a product and whether work should be outsourced or done in-house.</a:t>
            </a:r>
          </a:p>
        </p:txBody>
      </p:sp>
      <p:sp>
        <p:nvSpPr>
          <p:cNvPr id="9" name="Textfeld 8"/>
          <p:cNvSpPr txBox="1"/>
          <p:nvPr/>
        </p:nvSpPr>
        <p:spPr>
          <a:xfrm>
            <a:off x="395288" y="4962759"/>
            <a:ext cx="8229600" cy="1477328"/>
          </a:xfrm>
          <a:prstGeom prst="rect">
            <a:avLst/>
          </a:prstGeom>
          <a:noFill/>
          <a:ln w="34925">
            <a:solidFill>
              <a:srgbClr val="005493"/>
            </a:solidFill>
          </a:ln>
        </p:spPr>
        <p:txBody>
          <a:bodyPr wrap="square" rtlCol="0" anchor="t">
            <a:spAutoFit/>
          </a:bodyPr>
          <a:lstStyle>
            <a:defPPr>
              <a:defRPr lang="en-GB"/>
            </a:defPPr>
            <a:lvl1pPr>
              <a:defRPr sz="2400" b="1">
                <a:solidFill>
                  <a:schemeClr val="bg1"/>
                </a:solidFill>
              </a:defRPr>
            </a:lvl1pPr>
          </a:lstStyle>
          <a:p>
            <a:r>
              <a:rPr lang="en-GB" sz="1800" dirty="0">
                <a:solidFill>
                  <a:srgbClr val="0F5494"/>
                </a:solidFill>
                <a:latin typeface="+mn-lt"/>
              </a:rPr>
              <a:t>How do you make the suggested digital solution creates impact? </a:t>
            </a:r>
            <a:endParaRPr lang="de-DE" sz="1800">
              <a:solidFill>
                <a:srgbClr val="0F5494"/>
              </a:solidFill>
              <a:latin typeface="+mn-lt"/>
              <a:ea typeface="Verdana"/>
              <a:cs typeface="Verdana"/>
            </a:endParaRPr>
          </a:p>
          <a:p>
            <a:endParaRPr lang="en-GB" sz="1800" dirty="0">
              <a:solidFill>
                <a:srgbClr val="0F5494"/>
              </a:solidFill>
              <a:latin typeface="+mn-lt"/>
            </a:endParaRPr>
          </a:p>
          <a:p>
            <a:r>
              <a:rPr lang="en-GB" sz="1800" dirty="0">
                <a:solidFill>
                  <a:srgbClr val="0F5494"/>
                </a:solidFill>
                <a:latin typeface="+mn-lt"/>
              </a:rPr>
              <a:t>Discuss applying the Digital Principles! </a:t>
            </a:r>
            <a:endParaRPr lang="en-GB" sz="1800">
              <a:solidFill>
                <a:srgbClr val="0F5494"/>
              </a:solidFill>
              <a:latin typeface="+mn-lt"/>
            </a:endParaRPr>
          </a:p>
          <a:p>
            <a:endParaRPr lang="en-GB" sz="1800" dirty="0">
              <a:solidFill>
                <a:srgbClr val="0F5494"/>
              </a:solidFill>
              <a:latin typeface="+mn-lt"/>
              <a:ea typeface="Verdana"/>
              <a:cs typeface="Verdana"/>
            </a:endParaRPr>
          </a:p>
        </p:txBody>
      </p:sp>
      <p:pic>
        <p:nvPicPr>
          <p:cNvPr id="7" name="Bild 7">
            <a:extLst>
              <a:ext uri="{FF2B5EF4-FFF2-40B4-BE49-F238E27FC236}">
                <a16:creationId xmlns:a16="http://schemas.microsoft.com/office/drawing/2014/main" id="{A47FEDB7-7266-4F47-BDF2-F370F4DF18C1}"/>
              </a:ext>
            </a:extLst>
          </p:cNvPr>
          <p:cNvPicPr>
            <a:picLocks noChangeAspect="1"/>
          </p:cNvPicPr>
          <p:nvPr/>
        </p:nvPicPr>
        <p:blipFill>
          <a:blip r:embed="rId4"/>
          <a:stretch>
            <a:fillRect/>
          </a:stretch>
        </p:blipFill>
        <p:spPr>
          <a:xfrm>
            <a:off x="6466191" y="1639700"/>
            <a:ext cx="1152000" cy="1152000"/>
          </a:xfrm>
          <a:prstGeom prst="rect">
            <a:avLst/>
          </a:prstGeom>
        </p:spPr>
      </p:pic>
      <p:sp>
        <p:nvSpPr>
          <p:cNvPr id="8" name="Textfeld 7">
            <a:extLst>
              <a:ext uri="{FF2B5EF4-FFF2-40B4-BE49-F238E27FC236}">
                <a16:creationId xmlns:a16="http://schemas.microsoft.com/office/drawing/2014/main" id="{98E8EA52-583E-AE4C-AFE3-1B3D91E4CC14}"/>
              </a:ext>
            </a:extLst>
          </p:cNvPr>
          <p:cNvSpPr txBox="1"/>
          <p:nvPr/>
        </p:nvSpPr>
        <p:spPr>
          <a:xfrm>
            <a:off x="7618191" y="1984867"/>
            <a:ext cx="1380506" cy="461665"/>
          </a:xfrm>
          <a:prstGeom prst="rect">
            <a:avLst/>
          </a:prstGeom>
          <a:noFill/>
        </p:spPr>
        <p:txBody>
          <a:bodyPr wrap="none" rtlCol="0">
            <a:spAutoFit/>
          </a:bodyPr>
          <a:lstStyle/>
          <a:p>
            <a:r>
              <a:rPr lang="en-GB" sz="2400" b="1" dirty="0"/>
              <a:t>20 min</a:t>
            </a:r>
          </a:p>
        </p:txBody>
      </p:sp>
    </p:spTree>
    <p:extLst>
      <p:ext uri="{BB962C8B-B14F-4D97-AF65-F5344CB8AC3E}">
        <p14:creationId xmlns:p14="http://schemas.microsoft.com/office/powerpoint/2010/main" val="1788137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134A9E60-92A4-E04A-BCF0-9C0B5E5E5006}"/>
              </a:ext>
            </a:extLst>
          </p:cNvPr>
          <p:cNvSpPr>
            <a:spLocks noGrp="1"/>
          </p:cNvSpPr>
          <p:nvPr>
            <p:ph type="title"/>
          </p:nvPr>
        </p:nvSpPr>
        <p:spPr/>
        <p:txBody>
          <a:bodyPr/>
          <a:lstStyle/>
          <a:p>
            <a:r>
              <a:rPr lang="de-DE" dirty="0" err="1"/>
              <a:t>Example</a:t>
            </a:r>
            <a:r>
              <a:rPr lang="de-DE" dirty="0"/>
              <a:t>: </a:t>
            </a:r>
            <a:r>
              <a:rPr lang="de-DE" dirty="0" err="1"/>
              <a:t>Failed</a:t>
            </a:r>
            <a:r>
              <a:rPr lang="de-DE" dirty="0"/>
              <a:t> Tech</a:t>
            </a:r>
            <a:br>
              <a:rPr lang="de-DE" dirty="0"/>
            </a:br>
            <a:r>
              <a:rPr lang="de-DE" sz="2400" b="0" dirty="0"/>
              <a:t>OLPC: </a:t>
            </a:r>
            <a:r>
              <a:rPr lang="de-DE" sz="2400" b="0" dirty="0" err="1"/>
              <a:t>One</a:t>
            </a:r>
            <a:r>
              <a:rPr lang="de-DE" sz="2400" b="0" dirty="0"/>
              <a:t> Laptop Per Child</a:t>
            </a:r>
          </a:p>
        </p:txBody>
      </p:sp>
      <p:pic>
        <p:nvPicPr>
          <p:cNvPr id="3" name="Grafik 2">
            <a:extLst>
              <a:ext uri="{FF2B5EF4-FFF2-40B4-BE49-F238E27FC236}">
                <a16:creationId xmlns:a16="http://schemas.microsoft.com/office/drawing/2014/main" id="{FDFBC218-7D3B-0641-A409-61A193BC4D4F}"/>
              </a:ext>
            </a:extLst>
          </p:cNvPr>
          <p:cNvPicPr>
            <a:picLocks noChangeAspect="1"/>
          </p:cNvPicPr>
          <p:nvPr/>
        </p:nvPicPr>
        <p:blipFill rotWithShape="1">
          <a:blip r:embed="rId3">
            <a:extLst>
              <a:ext uri="{28A0092B-C50C-407E-A947-70E740481C1C}">
                <a14:useLocalDpi xmlns:a14="http://schemas.microsoft.com/office/drawing/2010/main" val="0"/>
              </a:ext>
            </a:extLst>
          </a:blip>
          <a:srcRect r="10460"/>
          <a:stretch/>
        </p:blipFill>
        <p:spPr>
          <a:xfrm>
            <a:off x="4716016" y="2132856"/>
            <a:ext cx="4392488" cy="3821680"/>
          </a:xfrm>
          <a:prstGeom prst="rect">
            <a:avLst/>
          </a:prstGeom>
        </p:spPr>
      </p:pic>
      <p:sp>
        <p:nvSpPr>
          <p:cNvPr id="2" name="Textfeld 1">
            <a:extLst>
              <a:ext uri="{FF2B5EF4-FFF2-40B4-BE49-F238E27FC236}">
                <a16:creationId xmlns:a16="http://schemas.microsoft.com/office/drawing/2014/main" id="{7F1D7C4A-65EB-BD47-AB73-5E5DE0A62D5A}"/>
              </a:ext>
            </a:extLst>
          </p:cNvPr>
          <p:cNvSpPr txBox="1"/>
          <p:nvPr/>
        </p:nvSpPr>
        <p:spPr>
          <a:xfrm>
            <a:off x="1104620" y="2417456"/>
            <a:ext cx="3609480" cy="584775"/>
          </a:xfrm>
          <a:prstGeom prst="rect">
            <a:avLst/>
          </a:prstGeom>
          <a:noFill/>
        </p:spPr>
        <p:txBody>
          <a:bodyPr wrap="square" rtlCol="0" anchor="t">
            <a:spAutoFit/>
          </a:bodyPr>
          <a:lstStyle/>
          <a:p>
            <a:r>
              <a:rPr lang="en" sz="1600">
                <a:latin typeface="Verdana"/>
                <a:ea typeface="Verdana"/>
              </a:rPr>
              <a:t>Actual production costs were more then 200$</a:t>
            </a:r>
            <a:endParaRPr lang="en" sz="1600"/>
          </a:p>
        </p:txBody>
      </p:sp>
      <p:pic>
        <p:nvPicPr>
          <p:cNvPr id="5" name="Grafik 4" descr="Fabrik">
            <a:extLst>
              <a:ext uri="{FF2B5EF4-FFF2-40B4-BE49-F238E27FC236}">
                <a16:creationId xmlns:a16="http://schemas.microsoft.com/office/drawing/2014/main" id="{BA6D4F9D-53D7-D544-8F50-5A902CCA46D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7472" y="2367369"/>
            <a:ext cx="601216" cy="601216"/>
          </a:xfrm>
          <a:prstGeom prst="rect">
            <a:avLst/>
          </a:prstGeom>
        </p:spPr>
      </p:pic>
      <p:sp>
        <p:nvSpPr>
          <p:cNvPr id="7" name="Textfeld 6">
            <a:extLst>
              <a:ext uri="{FF2B5EF4-FFF2-40B4-BE49-F238E27FC236}">
                <a16:creationId xmlns:a16="http://schemas.microsoft.com/office/drawing/2014/main" id="{8688E13D-1CE9-8147-89A2-9CE142E1EA47}"/>
              </a:ext>
            </a:extLst>
          </p:cNvPr>
          <p:cNvSpPr txBox="1"/>
          <p:nvPr/>
        </p:nvSpPr>
        <p:spPr>
          <a:xfrm>
            <a:off x="1104620" y="3143212"/>
            <a:ext cx="3609480" cy="584775"/>
          </a:xfrm>
          <a:prstGeom prst="rect">
            <a:avLst/>
          </a:prstGeom>
          <a:noFill/>
        </p:spPr>
        <p:txBody>
          <a:bodyPr wrap="square" rtlCol="0" anchor="t">
            <a:spAutoFit/>
          </a:bodyPr>
          <a:lstStyle/>
          <a:p>
            <a:r>
              <a:rPr lang="de-DE" sz="1600">
                <a:latin typeface="Verdana"/>
                <a:ea typeface="Verdana"/>
              </a:rPr>
              <a:t>N</a:t>
            </a:r>
            <a:r>
              <a:rPr lang="en" sz="1600">
                <a:latin typeface="Verdana"/>
                <a:ea typeface="Verdana"/>
              </a:rPr>
              <a:t>o connection ports for local classrooms</a:t>
            </a:r>
          </a:p>
        </p:txBody>
      </p:sp>
      <p:pic>
        <p:nvPicPr>
          <p:cNvPr id="9" name="Grafik 8" descr="Netzplandiagramm">
            <a:extLst>
              <a:ext uri="{FF2B5EF4-FFF2-40B4-BE49-F238E27FC236}">
                <a16:creationId xmlns:a16="http://schemas.microsoft.com/office/drawing/2014/main" id="{E0097AE7-D98A-CC45-B207-2C032C90F6A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5288" y="3115815"/>
            <a:ext cx="601217" cy="601217"/>
          </a:xfrm>
          <a:prstGeom prst="rect">
            <a:avLst/>
          </a:prstGeom>
        </p:spPr>
      </p:pic>
      <p:sp>
        <p:nvSpPr>
          <p:cNvPr id="10" name="Textfeld 9">
            <a:extLst>
              <a:ext uri="{FF2B5EF4-FFF2-40B4-BE49-F238E27FC236}">
                <a16:creationId xmlns:a16="http://schemas.microsoft.com/office/drawing/2014/main" id="{9BC1B7DD-7962-AA4F-B4A6-8AEC75772CC8}"/>
              </a:ext>
            </a:extLst>
          </p:cNvPr>
          <p:cNvSpPr txBox="1"/>
          <p:nvPr/>
        </p:nvSpPr>
        <p:spPr>
          <a:xfrm>
            <a:off x="1104620" y="3868968"/>
            <a:ext cx="3609480" cy="584775"/>
          </a:xfrm>
          <a:prstGeom prst="rect">
            <a:avLst/>
          </a:prstGeom>
          <a:noFill/>
        </p:spPr>
        <p:txBody>
          <a:bodyPr wrap="square" rtlCol="0" anchor="t">
            <a:spAutoFit/>
          </a:bodyPr>
          <a:lstStyle/>
          <a:p>
            <a:r>
              <a:rPr lang="de-DE" sz="1600" dirty="0">
                <a:latin typeface="Verdana"/>
                <a:ea typeface="Verdana"/>
              </a:rPr>
              <a:t>Limited </a:t>
            </a:r>
            <a:r>
              <a:rPr lang="de-DE" sz="1600" dirty="0" err="1">
                <a:latin typeface="Verdana"/>
                <a:ea typeface="Verdana"/>
              </a:rPr>
              <a:t>assistance</a:t>
            </a:r>
            <a:r>
              <a:rPr lang="de-DE" sz="1600" dirty="0">
                <a:latin typeface="Verdana"/>
                <a:ea typeface="Verdana"/>
              </a:rPr>
              <a:t> </a:t>
            </a:r>
            <a:r>
              <a:rPr lang="de-DE" sz="1600" dirty="0" err="1">
                <a:latin typeface="Verdana"/>
                <a:ea typeface="Verdana"/>
              </a:rPr>
              <a:t>with</a:t>
            </a:r>
            <a:r>
              <a:rPr lang="de-DE" sz="1600" dirty="0">
                <a:latin typeface="Verdana"/>
                <a:ea typeface="Verdana"/>
              </a:rPr>
              <a:t> </a:t>
            </a:r>
            <a:r>
              <a:rPr lang="de-DE" sz="1600" dirty="0" err="1">
                <a:latin typeface="Verdana"/>
                <a:ea typeface="Verdana"/>
              </a:rPr>
              <a:t>software</a:t>
            </a:r>
            <a:r>
              <a:rPr lang="de-DE" sz="1600" dirty="0">
                <a:latin typeface="Verdana"/>
                <a:ea typeface="Verdana"/>
              </a:rPr>
              <a:t> </a:t>
            </a:r>
            <a:r>
              <a:rPr lang="de-DE" sz="1600" dirty="0" err="1">
                <a:latin typeface="Verdana"/>
                <a:ea typeface="Verdana"/>
              </a:rPr>
              <a:t>issues</a:t>
            </a:r>
            <a:endParaRPr lang="de-DE" sz="1600" dirty="0">
              <a:latin typeface="Verdana"/>
              <a:ea typeface="Verdana"/>
            </a:endParaRPr>
          </a:p>
        </p:txBody>
      </p:sp>
      <p:pic>
        <p:nvPicPr>
          <p:cNvPr id="12" name="Grafik 11" descr="Funkmast">
            <a:extLst>
              <a:ext uri="{FF2B5EF4-FFF2-40B4-BE49-F238E27FC236}">
                <a16:creationId xmlns:a16="http://schemas.microsoft.com/office/drawing/2014/main" id="{A842E4D6-639B-5242-BD7D-15CC078C312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7471" y="4661210"/>
            <a:ext cx="601216" cy="601216"/>
          </a:xfrm>
          <a:prstGeom prst="rect">
            <a:avLst/>
          </a:prstGeom>
        </p:spPr>
      </p:pic>
      <p:pic>
        <p:nvPicPr>
          <p:cNvPr id="14" name="Grafik 13" descr="Callcenter">
            <a:extLst>
              <a:ext uri="{FF2B5EF4-FFF2-40B4-BE49-F238E27FC236}">
                <a16:creationId xmlns:a16="http://schemas.microsoft.com/office/drawing/2014/main" id="{873207CF-3CA9-8745-8E7A-BEE3D3DBA2D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57471" y="3814897"/>
            <a:ext cx="601217" cy="601217"/>
          </a:xfrm>
          <a:prstGeom prst="rect">
            <a:avLst/>
          </a:prstGeom>
        </p:spPr>
      </p:pic>
      <p:sp>
        <p:nvSpPr>
          <p:cNvPr id="15" name="Textfeld 14">
            <a:extLst>
              <a:ext uri="{FF2B5EF4-FFF2-40B4-BE49-F238E27FC236}">
                <a16:creationId xmlns:a16="http://schemas.microsoft.com/office/drawing/2014/main" id="{89532A94-3A30-9F41-9F79-E2C9BECAE11B}"/>
              </a:ext>
            </a:extLst>
          </p:cNvPr>
          <p:cNvSpPr txBox="1"/>
          <p:nvPr/>
        </p:nvSpPr>
        <p:spPr>
          <a:xfrm>
            <a:off x="1104620" y="4594724"/>
            <a:ext cx="3755412" cy="830997"/>
          </a:xfrm>
          <a:prstGeom prst="rect">
            <a:avLst/>
          </a:prstGeom>
          <a:noFill/>
        </p:spPr>
        <p:txBody>
          <a:bodyPr wrap="square" rtlCol="0" anchor="t">
            <a:spAutoFit/>
          </a:bodyPr>
          <a:lstStyle/>
          <a:p>
            <a:r>
              <a:rPr lang="de-DE" sz="1600">
                <a:latin typeface="Verdana"/>
                <a:ea typeface="Verdana"/>
              </a:rPr>
              <a:t>Lack of existing infrastructure including power supply and broadband connection </a:t>
            </a:r>
            <a:endParaRPr lang="en" sz="1600"/>
          </a:p>
        </p:txBody>
      </p:sp>
      <p:sp>
        <p:nvSpPr>
          <p:cNvPr id="16" name="Textfeld 15">
            <a:extLst>
              <a:ext uri="{FF2B5EF4-FFF2-40B4-BE49-F238E27FC236}">
                <a16:creationId xmlns:a16="http://schemas.microsoft.com/office/drawing/2014/main" id="{8A03F75E-FCAA-B547-9AD8-EB0B50C583BE}"/>
              </a:ext>
            </a:extLst>
          </p:cNvPr>
          <p:cNvSpPr txBox="1"/>
          <p:nvPr/>
        </p:nvSpPr>
        <p:spPr>
          <a:xfrm>
            <a:off x="1104620" y="5581083"/>
            <a:ext cx="4320728" cy="1077218"/>
          </a:xfrm>
          <a:prstGeom prst="rect">
            <a:avLst/>
          </a:prstGeom>
          <a:noFill/>
        </p:spPr>
        <p:txBody>
          <a:bodyPr wrap="square" rtlCol="0">
            <a:spAutoFit/>
          </a:bodyPr>
          <a:lstStyle/>
          <a:p>
            <a:r>
              <a:rPr lang="de-DE" sz="1600" b="1"/>
              <a:t>Ignored local contexts </a:t>
            </a:r>
            <a:r>
              <a:rPr lang="de-DE" sz="1600"/>
              <a:t>and </a:t>
            </a:r>
            <a:r>
              <a:rPr lang="en" sz="1600"/>
              <a:t>broke the </a:t>
            </a:r>
            <a:r>
              <a:rPr lang="en" sz="1600" b="1"/>
              <a:t>cardinal rule </a:t>
            </a:r>
            <a:r>
              <a:rPr lang="en" sz="1600"/>
              <a:t>of program design by </a:t>
            </a:r>
            <a:r>
              <a:rPr lang="en" sz="1600" b="1"/>
              <a:t>not focusing first on the end users </a:t>
            </a:r>
            <a:r>
              <a:rPr lang="en" sz="1600"/>
              <a:t>of the laptops.</a:t>
            </a:r>
          </a:p>
        </p:txBody>
      </p:sp>
      <p:pic>
        <p:nvPicPr>
          <p:cNvPr id="20" name="Grafik 19" descr="Gruppe von Personen">
            <a:extLst>
              <a:ext uri="{FF2B5EF4-FFF2-40B4-BE49-F238E27FC236}">
                <a16:creationId xmlns:a16="http://schemas.microsoft.com/office/drawing/2014/main" id="{C1C023C3-3D1F-BC45-BAD7-E14B225C450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90220" y="5628283"/>
            <a:ext cx="914400" cy="914400"/>
          </a:xfrm>
          <a:prstGeom prst="rect">
            <a:avLst/>
          </a:prstGeom>
        </p:spPr>
      </p:pic>
    </p:spTree>
    <p:extLst>
      <p:ext uri="{BB962C8B-B14F-4D97-AF65-F5344CB8AC3E}">
        <p14:creationId xmlns:p14="http://schemas.microsoft.com/office/powerpoint/2010/main" val="1544580596"/>
      </p:ext>
    </p:extLst>
  </p:cSld>
  <p:clrMapOvr>
    <a:masterClrMapping/>
  </p:clrMapOvr>
</p:sld>
</file>

<file path=ppt/theme/theme1.xml><?xml version="1.0" encoding="utf-8"?>
<a:theme xmlns:a="http://schemas.openxmlformats.org/drawingml/2006/main" name="Slide_Master">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de-DE" sz="1200" b="0" i="0" u="none" strike="noStrike" cap="none" normalizeH="0" baseline="0" smtClean="0">
            <a:ln>
              <a:noFill/>
            </a:ln>
            <a:solidFill>
              <a:srgbClr val="0F5494"/>
            </a:solidFill>
            <a:effectLst/>
            <a:latin typeface="Verdana" panose="020B060403050404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de-DE" sz="1200" b="0" i="0" u="none" strike="noStrike" cap="none" normalizeH="0" baseline="0" smtClean="0">
            <a:ln>
              <a:noFill/>
            </a:ln>
            <a:solidFill>
              <a:srgbClr val="0F5494"/>
            </a:solidFill>
            <a:effectLst/>
            <a:latin typeface="Verdana" panose="020B0604030504040204"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3346</Words>
  <Application>Microsoft Office PowerPoint</Application>
  <PresentationFormat>On-screen Show (4:3)</PresentationFormat>
  <Paragraphs>341</Paragraphs>
  <Slides>14</Slides>
  <Notes>14</Notes>
  <HiddenSlides>0</HiddenSlides>
  <MMClips>1</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Slide_Master</vt:lpstr>
      <vt:lpstr>Introduction to the Dimensions of Digitalisation </vt:lpstr>
      <vt:lpstr>Agenda</vt:lpstr>
      <vt:lpstr>Digital Transformation affects all parts of our lives</vt:lpstr>
      <vt:lpstr>Digitalisation &amp; DevCo EU Results and Indicators for Development guidance for actions design</vt:lpstr>
      <vt:lpstr>Initiatives &amp; Strategies DevCo is getting structured on digital topics as we speak</vt:lpstr>
      <vt:lpstr>Frameworks &amp; Principles ICT plays a role in the achievement of all of the SDGs</vt:lpstr>
      <vt:lpstr>Frameworks &amp; Principles The Principles for Digital Development can help to ask the right questions</vt:lpstr>
      <vt:lpstr>Frameworks &amp; Principles Discussion: The Principles for Digital Development in Practice </vt:lpstr>
      <vt:lpstr>Example: Failed Tech OLPC: One Laptop Per Child</vt:lpstr>
      <vt:lpstr>Example: Tech4Good Life Saving Delivery by Drone (Zipline+Government of Rwanda)</vt:lpstr>
      <vt:lpstr>Example: DEVCO Digital approaches are already part of the DEVCO portfolio </vt:lpstr>
      <vt:lpstr>The private sector as developer New players from the private sector are engaging in developmental issues</vt:lpstr>
      <vt:lpstr>The private sector as developer New players from the private sector are engaging in developmental issues</vt:lpstr>
      <vt:lpstr>Discussion  Will digital businesses spur development globally?</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turneem</dc:creator>
  <cp:lastModifiedBy>Eric Schuetz</cp:lastModifiedBy>
  <cp:revision>253</cp:revision>
  <dcterms:created xsi:type="dcterms:W3CDTF">2011-10-28T10:25:18Z</dcterms:created>
  <dcterms:modified xsi:type="dcterms:W3CDTF">2019-07-15T13:58:25Z</dcterms:modified>
</cp:coreProperties>
</file>