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307" r:id="rId3"/>
    <p:sldId id="262" r:id="rId4"/>
    <p:sldId id="272" r:id="rId5"/>
    <p:sldId id="268" r:id="rId6"/>
    <p:sldId id="275" r:id="rId7"/>
    <p:sldId id="266" r:id="rId8"/>
    <p:sldId id="271" r:id="rId9"/>
    <p:sldId id="274" r:id="rId10"/>
    <p:sldId id="309" r:id="rId11"/>
    <p:sldId id="312" r:id="rId12"/>
    <p:sldId id="310" r:id="rId13"/>
    <p:sldId id="269" r:id="rId14"/>
    <p:sldId id="267" r:id="rId15"/>
    <p:sldId id="311" r:id="rId16"/>
    <p:sldId id="279" r:id="rId17"/>
    <p:sldId id="288" r:id="rId18"/>
    <p:sldId id="313" r:id="rId19"/>
    <p:sldId id="287" r:id="rId20"/>
    <p:sldId id="289" r:id="rId21"/>
    <p:sldId id="308" r:id="rId22"/>
    <p:sldId id="303" r:id="rId23"/>
    <p:sldId id="297" r:id="rId24"/>
    <p:sldId id="298" r:id="rId25"/>
    <p:sldId id="299" r:id="rId26"/>
    <p:sldId id="290" r:id="rId27"/>
    <p:sldId id="300" r:id="rId28"/>
    <p:sldId id="314" r:id="rId29"/>
  </p:sldIdLst>
  <p:sldSz cx="9144000" cy="6858000" type="screen4x3"/>
  <p:notesSz cx="6858000" cy="2076450"/>
  <p:defaultTextStyle>
    <a:defPPr>
      <a:defRPr lang="en-GB"/>
    </a:defPPr>
    <a:lvl1pPr algn="l" rtl="0" fontAlgn="base">
      <a:spcBef>
        <a:spcPct val="0"/>
      </a:spcBef>
      <a:spcAft>
        <a:spcPct val="0"/>
      </a:spcAft>
      <a:defRPr sz="1200" kern="1200">
        <a:solidFill>
          <a:srgbClr val="0F5494"/>
        </a:solidFill>
        <a:latin typeface="Verdana" panose="020B0604030504040204" pitchFamily="34" charset="0"/>
        <a:ea typeface="+mn-ea"/>
        <a:cs typeface="+mn-cs"/>
      </a:defRPr>
    </a:lvl1pPr>
    <a:lvl2pPr marL="457200" algn="l" rtl="0" fontAlgn="base">
      <a:spcBef>
        <a:spcPct val="0"/>
      </a:spcBef>
      <a:spcAft>
        <a:spcPct val="0"/>
      </a:spcAft>
      <a:defRPr sz="1200" kern="1200">
        <a:solidFill>
          <a:srgbClr val="0F5494"/>
        </a:solidFill>
        <a:latin typeface="Verdana" panose="020B0604030504040204" pitchFamily="34" charset="0"/>
        <a:ea typeface="+mn-ea"/>
        <a:cs typeface="+mn-cs"/>
      </a:defRPr>
    </a:lvl2pPr>
    <a:lvl3pPr marL="914400" algn="l" rtl="0" fontAlgn="base">
      <a:spcBef>
        <a:spcPct val="0"/>
      </a:spcBef>
      <a:spcAft>
        <a:spcPct val="0"/>
      </a:spcAft>
      <a:defRPr sz="1200" kern="1200">
        <a:solidFill>
          <a:srgbClr val="0F5494"/>
        </a:solidFill>
        <a:latin typeface="Verdana" panose="020B0604030504040204" pitchFamily="34" charset="0"/>
        <a:ea typeface="+mn-ea"/>
        <a:cs typeface="+mn-cs"/>
      </a:defRPr>
    </a:lvl3pPr>
    <a:lvl4pPr marL="1371600" algn="l" rtl="0" fontAlgn="base">
      <a:spcBef>
        <a:spcPct val="0"/>
      </a:spcBef>
      <a:spcAft>
        <a:spcPct val="0"/>
      </a:spcAft>
      <a:defRPr sz="1200" kern="1200">
        <a:solidFill>
          <a:srgbClr val="0F5494"/>
        </a:solidFill>
        <a:latin typeface="Verdana" panose="020B0604030504040204" pitchFamily="34" charset="0"/>
        <a:ea typeface="+mn-ea"/>
        <a:cs typeface="+mn-cs"/>
      </a:defRPr>
    </a:lvl4pPr>
    <a:lvl5pPr marL="1828800" algn="l" rtl="0" fontAlgn="base">
      <a:spcBef>
        <a:spcPct val="0"/>
      </a:spcBef>
      <a:spcAft>
        <a:spcPct val="0"/>
      </a:spcAft>
      <a:defRPr sz="1200" kern="1200">
        <a:solidFill>
          <a:srgbClr val="0F5494"/>
        </a:solidFill>
        <a:latin typeface="Verdana" panose="020B0604030504040204" pitchFamily="34" charset="0"/>
        <a:ea typeface="+mn-ea"/>
        <a:cs typeface="+mn-cs"/>
      </a:defRPr>
    </a:lvl5pPr>
    <a:lvl6pPr marL="2286000" algn="l" defTabSz="914400" rtl="0" eaLnBrk="1" latinLnBrk="0" hangingPunct="1">
      <a:defRPr sz="1200" kern="1200">
        <a:solidFill>
          <a:srgbClr val="0F5494"/>
        </a:solidFill>
        <a:latin typeface="Verdana" panose="020B0604030504040204" pitchFamily="34" charset="0"/>
        <a:ea typeface="+mn-ea"/>
        <a:cs typeface="+mn-cs"/>
      </a:defRPr>
    </a:lvl6pPr>
    <a:lvl7pPr marL="2743200" algn="l" defTabSz="914400" rtl="0" eaLnBrk="1" latinLnBrk="0" hangingPunct="1">
      <a:defRPr sz="1200" kern="1200">
        <a:solidFill>
          <a:srgbClr val="0F5494"/>
        </a:solidFill>
        <a:latin typeface="Verdana" panose="020B0604030504040204" pitchFamily="34" charset="0"/>
        <a:ea typeface="+mn-ea"/>
        <a:cs typeface="+mn-cs"/>
      </a:defRPr>
    </a:lvl7pPr>
    <a:lvl8pPr marL="3200400" algn="l" defTabSz="914400" rtl="0" eaLnBrk="1" latinLnBrk="0" hangingPunct="1">
      <a:defRPr sz="1200" kern="1200">
        <a:solidFill>
          <a:srgbClr val="0F5494"/>
        </a:solidFill>
        <a:latin typeface="Verdana" panose="020B0604030504040204" pitchFamily="34" charset="0"/>
        <a:ea typeface="+mn-ea"/>
        <a:cs typeface="+mn-cs"/>
      </a:defRPr>
    </a:lvl8pPr>
    <a:lvl9pPr marL="3657600" algn="l" defTabSz="914400" rtl="0" eaLnBrk="1" latinLnBrk="0" hangingPunct="1">
      <a:defRPr sz="1200" kern="1200">
        <a:solidFill>
          <a:srgbClr val="0F5494"/>
        </a:solidFill>
        <a:latin typeface="Verdana" panose="020B0604030504040204" pitchFamily="34" charset="0"/>
        <a:ea typeface="+mn-ea"/>
        <a:cs typeface="+mn-cs"/>
      </a:defRPr>
    </a:lvl9pPr>
  </p:defaultTextStyle>
  <p:extLst>
    <p:ext uri="{521415D9-36F7-43E2-AB2F-B90AF26B5E84}">
      <p14:sectionLst xmlns:p14="http://schemas.microsoft.com/office/powerpoint/2010/main">
        <p14:section name="Default Section" id="{3FAB2318-1991-46E1-B458-7A246FEC2372}">
          <p14:sldIdLst>
            <p14:sldId id="256"/>
            <p14:sldId id="307"/>
          </p14:sldIdLst>
        </p14:section>
        <p14:section name="2.2.1 Digital Divide: Introduction and Status Quo" id="{3A7FDDD5-EFA7-4975-B258-003E2DA8110D}">
          <p14:sldIdLst>
            <p14:sldId id="262"/>
            <p14:sldId id="272"/>
            <p14:sldId id="268"/>
            <p14:sldId id="275"/>
          </p14:sldIdLst>
        </p14:section>
        <p14:section name="1.3.2 Defining the divides" id="{E2741B51-F2B0-4370-9BB2-7FB43A9162F7}">
          <p14:sldIdLst>
            <p14:sldId id="266"/>
            <p14:sldId id="271"/>
          </p14:sldIdLst>
        </p14:section>
        <p14:section name="1.3.3 Measuring Digital Divides" id="{6C329EF8-49EF-4D34-8EC3-9A855DF9F768}">
          <p14:sldIdLst>
            <p14:sldId id="274"/>
          </p14:sldIdLst>
        </p14:section>
        <p14:section name="1.3.4 Focus Access" id="{A5B1C213-0F4E-4065-86ED-468520C735A3}">
          <p14:sldIdLst>
            <p14:sldId id="309"/>
            <p14:sldId id="312"/>
            <p14:sldId id="310"/>
            <p14:sldId id="269"/>
            <p14:sldId id="267"/>
          </p14:sldIdLst>
        </p14:section>
        <p14:section name="New strategies to address the problem" id="{9C60A6E8-5B54-42CA-9267-F1CFD2F63AAC}">
          <p14:sldIdLst>
            <p14:sldId id="311"/>
          </p14:sldIdLst>
        </p14:section>
        <p14:section name="Technological Options" id="{0B3E0F34-5B0D-4781-9639-7FC4EF4F8E51}">
          <p14:sldIdLst>
            <p14:sldId id="279"/>
          </p14:sldIdLst>
        </p14:section>
        <p14:section name="Case Study" id="{53B8B543-1B4D-488C-9ADE-4510A7DBE907}">
          <p14:sldIdLst>
            <p14:sldId id="288"/>
          </p14:sldIdLst>
        </p14:section>
        <p14:section name="Introduction + Quiz" id="{B1424D55-96B7-4E0F-94D2-58622592DBE3}">
          <p14:sldIdLst>
            <p14:sldId id="313"/>
            <p14:sldId id="287"/>
            <p14:sldId id="289"/>
            <p14:sldId id="308"/>
          </p14:sldIdLst>
        </p14:section>
        <p14:section name="Status" id="{40F2820C-BDAB-4364-8C57-6CB06A4EA4C1}">
          <p14:sldIdLst/>
        </p14:section>
        <p14:section name="Barriers" id="{588188C7-867E-4852-A4E4-39FB9D8AAEA3}">
          <p14:sldIdLst>
            <p14:sldId id="303"/>
            <p14:sldId id="297"/>
            <p14:sldId id="298"/>
            <p14:sldId id="299"/>
          </p14:sldIdLst>
        </p14:section>
        <p14:section name="Gender Focus Data" id="{C12187EE-95DD-42D3-9655-879C9B4BDCE2}">
          <p14:sldIdLst>
            <p14:sldId id="290"/>
          </p14:sldIdLst>
        </p14:section>
        <p14:section name="Key Stakeholders" id="{0B29C9AC-5C83-40B6-AEF2-357488F58FC1}">
          <p14:sldIdLst>
            <p14:sldId id="300"/>
            <p14:sldId id="3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Lehmann" initials="ML" lastIdx="5" clrIdx="0"/>
  <p:cmAuthor id="2" name="Marina Janssen" initials="MJ"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C05"/>
    <a:srgbClr val="2D5EC1"/>
    <a:srgbClr val="3E6FD2"/>
    <a:srgbClr val="E872E2"/>
    <a:srgbClr val="B08E00"/>
    <a:srgbClr val="FFD624"/>
    <a:srgbClr val="A3C662"/>
    <a:srgbClr val="9BFF37"/>
    <a:srgbClr val="ADFF5B"/>
    <a:srgbClr val="D5FF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45"/>
    <p:restoredTop sz="58449" autoAdjust="0"/>
  </p:normalViewPr>
  <p:slideViewPr>
    <p:cSldViewPr snapToGrid="0" snapToObjects="1">
      <p:cViewPr varScale="1">
        <p:scale>
          <a:sx n="61" d="100"/>
          <a:sy n="61" d="100"/>
        </p:scale>
        <p:origin x="1056"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a Janssen" userId="ad8658ea6c3b3551" providerId="Windows Live" clId="Web-{25B70125-1E68-4F14-B2A5-1CA15C786D78}"/>
    <pc:docChg chg="modSld">
      <pc:chgData name="Marina Janssen" userId="ad8658ea6c3b3551" providerId="Windows Live" clId="Web-{25B70125-1E68-4F14-B2A5-1CA15C786D78}" dt="2019-07-15T12:28:45.393" v="2" actId="20577"/>
      <pc:docMkLst>
        <pc:docMk/>
      </pc:docMkLst>
      <pc:sldChg chg="modSp">
        <pc:chgData name="Marina Janssen" userId="ad8658ea6c3b3551" providerId="Windows Live" clId="Web-{25B70125-1E68-4F14-B2A5-1CA15C786D78}" dt="2019-07-15T12:28:45.393" v="2" actId="20577"/>
        <pc:sldMkLst>
          <pc:docMk/>
          <pc:sldMk cId="1813083063" sldId="314"/>
        </pc:sldMkLst>
        <pc:spChg chg="mod">
          <ac:chgData name="Marina Janssen" userId="ad8658ea6c3b3551" providerId="Windows Live" clId="Web-{25B70125-1E68-4F14-B2A5-1CA15C786D78}" dt="2019-07-15T12:28:45.393" v="2" actId="20577"/>
          <ac:spMkLst>
            <pc:docMk/>
            <pc:sldMk cId="1813083063" sldId="314"/>
            <ac:spMk id="4" creationId="{530698CB-C7EB-4127-A060-1737C3AF031D}"/>
          </ac:spMkLst>
        </pc:spChg>
      </pc:sldChg>
    </pc:docChg>
  </pc:docChgLst>
  <pc:docChgLst>
    <pc:chgData name="Marina Janssen" userId="ad8658ea6c3b3551" providerId="Windows Live" clId="Web-{A996C776-C737-4F7D-98C9-2A3FBB9241BF}"/>
    <pc:docChg chg="modSld">
      <pc:chgData name="Marina Janssen" userId="ad8658ea6c3b3551" providerId="Windows Live" clId="Web-{A996C776-C737-4F7D-98C9-2A3FBB9241BF}" dt="2019-05-15T10:00:33.411" v="1"/>
      <pc:docMkLst>
        <pc:docMk/>
      </pc:docMkLst>
    </pc:docChg>
  </pc:docChgLst>
  <pc:docChgLst>
    <pc:chgData name="Eric Schuetz" userId="7700f509e499dea3" providerId="LiveId" clId="{D170F77F-CA57-4694-BC15-49F6331F891F}"/>
    <pc:docChg chg="addSld delSld modSld delSection">
      <pc:chgData name="Eric Schuetz" userId="7700f509e499dea3" providerId="LiveId" clId="{D170F77F-CA57-4694-BC15-49F6331F891F}" dt="2019-05-05T15:22:40.788" v="195" actId="255"/>
      <pc:docMkLst>
        <pc:docMk/>
      </pc:docMkLst>
      <pc:sldChg chg="modSp">
        <pc:chgData name="Eric Schuetz" userId="7700f509e499dea3" providerId="LiveId" clId="{D170F77F-CA57-4694-BC15-49F6331F891F}" dt="2019-04-29T16:55:59.006" v="16"/>
        <pc:sldMkLst>
          <pc:docMk/>
          <pc:sldMk cId="562301773" sldId="284"/>
        </pc:sldMkLst>
        <pc:spChg chg="mod">
          <ac:chgData name="Eric Schuetz" userId="7700f509e499dea3" providerId="LiveId" clId="{D170F77F-CA57-4694-BC15-49F6331F891F}" dt="2019-04-29T16:55:59.006" v="16"/>
          <ac:spMkLst>
            <pc:docMk/>
            <pc:sldMk cId="562301773" sldId="284"/>
            <ac:spMk id="2" creationId="{19CC9602-29EC-4A21-A3FF-4300ADF01AB9}"/>
          </ac:spMkLst>
        </pc:spChg>
      </pc:sldChg>
      <pc:sldChg chg="modSp">
        <pc:chgData name="Eric Schuetz" userId="7700f509e499dea3" providerId="LiveId" clId="{D170F77F-CA57-4694-BC15-49F6331F891F}" dt="2019-04-30T08:25:15.927" v="35" actId="20577"/>
        <pc:sldMkLst>
          <pc:docMk/>
          <pc:sldMk cId="3500940074" sldId="304"/>
        </pc:sldMkLst>
        <pc:spChg chg="mod">
          <ac:chgData name="Eric Schuetz" userId="7700f509e499dea3" providerId="LiveId" clId="{D170F77F-CA57-4694-BC15-49F6331F891F}" dt="2019-04-29T16:55:52.184" v="15" actId="20577"/>
          <ac:spMkLst>
            <pc:docMk/>
            <pc:sldMk cId="3500940074" sldId="304"/>
            <ac:spMk id="2" creationId="{19CC9602-29EC-4A21-A3FF-4300ADF01AB9}"/>
          </ac:spMkLst>
        </pc:spChg>
        <pc:spChg chg="mod">
          <ac:chgData name="Eric Schuetz" userId="7700f509e499dea3" providerId="LiveId" clId="{D170F77F-CA57-4694-BC15-49F6331F891F}" dt="2019-04-30T08:25:15.927" v="35" actId="20577"/>
          <ac:spMkLst>
            <pc:docMk/>
            <pc:sldMk cId="3500940074" sldId="304"/>
            <ac:spMk id="27" creationId="{D245556F-CAB7-4357-938D-B774E04AD353}"/>
          </ac:spMkLst>
        </pc:spChg>
      </pc:sldChg>
    </pc:docChg>
  </pc:docChgLst>
  <pc:docChgLst>
    <pc:chgData name="Michael Lehmann" userId="6cac4e2779018ab4" providerId="LiveId" clId="{D5DED64A-A142-B44D-B8B5-85F881F64278}"/>
    <pc:docChg chg="custSel modSld">
      <pc:chgData name="Michael Lehmann" userId="6cac4e2779018ab4" providerId="LiveId" clId="{D5DED64A-A142-B44D-B8B5-85F881F64278}" dt="2019-05-14T20:30:40.910" v="21" actId="1076"/>
      <pc:docMkLst>
        <pc:docMk/>
      </pc:docMkLst>
      <pc:sldChg chg="addSp delSp modSp modAnim modNotesTx">
        <pc:chgData name="Michael Lehmann" userId="6cac4e2779018ab4" providerId="LiveId" clId="{D5DED64A-A142-B44D-B8B5-85F881F64278}" dt="2019-05-14T20:30:40.910" v="21" actId="1076"/>
        <pc:sldMkLst>
          <pc:docMk/>
          <pc:sldMk cId="1470425993" sldId="287"/>
        </pc:sldMkLst>
        <pc:picChg chg="del">
          <ac:chgData name="Michael Lehmann" userId="6cac4e2779018ab4" providerId="LiveId" clId="{D5DED64A-A142-B44D-B8B5-85F881F64278}" dt="2019-05-14T20:30:09.463" v="11" actId="478"/>
          <ac:picMkLst>
            <pc:docMk/>
            <pc:sldMk cId="1470425993" sldId="287"/>
            <ac:picMk id="3" creationId="{9F41ECC7-3451-4594-8CDF-52D7E5BEA350}"/>
          </ac:picMkLst>
        </pc:picChg>
        <pc:picChg chg="add mod">
          <ac:chgData name="Michael Lehmann" userId="6cac4e2779018ab4" providerId="LiveId" clId="{D5DED64A-A142-B44D-B8B5-85F881F64278}" dt="2019-05-14T20:30:40.910" v="21" actId="1076"/>
          <ac:picMkLst>
            <pc:docMk/>
            <pc:sldMk cId="1470425993" sldId="287"/>
            <ac:picMk id="4" creationId="{08559676-6706-254C-BE51-2C76F45A0842}"/>
          </ac:picMkLst>
        </pc:picChg>
      </pc:sldChg>
    </pc:docChg>
  </pc:docChgLst>
  <pc:docChgLst>
    <pc:chgData name="Eric Schuetz" userId="7700f509e499dea3" providerId="LiveId" clId="{8805C12D-78EB-46A8-BA15-71687962A8FE}"/>
    <pc:docChg chg="undo custSel addSld delSld modSld modSection">
      <pc:chgData name="Eric Schuetz" userId="7700f509e499dea3" providerId="LiveId" clId="{8805C12D-78EB-46A8-BA15-71687962A8FE}" dt="2019-07-07T20:26:13.272" v="764" actId="113"/>
      <pc:docMkLst>
        <pc:docMk/>
      </pc:docMkLst>
      <pc:sldChg chg="add del">
        <pc:chgData name="Eric Schuetz" userId="7700f509e499dea3" providerId="LiveId" clId="{8805C12D-78EB-46A8-BA15-71687962A8FE}" dt="2019-07-07T12:15:17.258" v="3"/>
        <pc:sldMkLst>
          <pc:docMk/>
          <pc:sldMk cId="3046793380" sldId="267"/>
        </pc:sldMkLst>
      </pc:sldChg>
      <pc:sldChg chg="addSp delSp modSp add del">
        <pc:chgData name="Eric Schuetz" userId="7700f509e499dea3" providerId="LiveId" clId="{8805C12D-78EB-46A8-BA15-71687962A8FE}" dt="2019-07-07T20:12:21.923" v="237" actId="20577"/>
        <pc:sldMkLst>
          <pc:docMk/>
          <pc:sldMk cId="983850344" sldId="269"/>
        </pc:sldMkLst>
        <pc:spChg chg="add mod">
          <ac:chgData name="Eric Schuetz" userId="7700f509e499dea3" providerId="LiveId" clId="{8805C12D-78EB-46A8-BA15-71687962A8FE}" dt="2019-07-07T20:12:21.923" v="237" actId="20577"/>
          <ac:spMkLst>
            <pc:docMk/>
            <pc:sldMk cId="983850344" sldId="269"/>
            <ac:spMk id="2" creationId="{36A42B3E-9C31-4AE8-AB9A-2DEFBDCA1F24}"/>
          </ac:spMkLst>
        </pc:spChg>
        <pc:spChg chg="mod">
          <ac:chgData name="Eric Schuetz" userId="7700f509e499dea3" providerId="LiveId" clId="{8805C12D-78EB-46A8-BA15-71687962A8FE}" dt="2019-07-07T20:11:28.803" v="148" actId="1076"/>
          <ac:spMkLst>
            <pc:docMk/>
            <pc:sldMk cId="983850344" sldId="269"/>
            <ac:spMk id="12" creationId="{051525F8-FB56-4584-A7A9-C902B499F42E}"/>
          </ac:spMkLst>
        </pc:spChg>
        <pc:spChg chg="del">
          <ac:chgData name="Eric Schuetz" userId="7700f509e499dea3" providerId="LiveId" clId="{8805C12D-78EB-46A8-BA15-71687962A8FE}" dt="2019-07-07T20:05:58.979" v="6" actId="478"/>
          <ac:spMkLst>
            <pc:docMk/>
            <pc:sldMk cId="983850344" sldId="269"/>
            <ac:spMk id="13" creationId="{3BBCED5E-0E60-42E8-B6C0-FF1848D1BB9E}"/>
          </ac:spMkLst>
        </pc:spChg>
        <pc:spChg chg="mod">
          <ac:chgData name="Eric Schuetz" userId="7700f509e499dea3" providerId="LiveId" clId="{8805C12D-78EB-46A8-BA15-71687962A8FE}" dt="2019-07-07T20:10:17.964" v="107" actId="20577"/>
          <ac:spMkLst>
            <pc:docMk/>
            <pc:sldMk cId="983850344" sldId="269"/>
            <ac:spMk id="83970" creationId="{5B2B32E9-F03E-4C7F-8020-3F8E874B7A22}"/>
          </ac:spMkLst>
        </pc:spChg>
        <pc:picChg chg="del">
          <ac:chgData name="Eric Schuetz" userId="7700f509e499dea3" providerId="LiveId" clId="{8805C12D-78EB-46A8-BA15-71687962A8FE}" dt="2019-07-07T20:05:58.979" v="6" actId="478"/>
          <ac:picMkLst>
            <pc:docMk/>
            <pc:sldMk cId="983850344" sldId="269"/>
            <ac:picMk id="5" creationId="{BD3872BD-FE18-4910-AE4C-CA116FD408ED}"/>
          </ac:picMkLst>
        </pc:picChg>
        <pc:picChg chg="del">
          <ac:chgData name="Eric Schuetz" userId="7700f509e499dea3" providerId="LiveId" clId="{8805C12D-78EB-46A8-BA15-71687962A8FE}" dt="2019-07-07T20:05:58.979" v="6" actId="478"/>
          <ac:picMkLst>
            <pc:docMk/>
            <pc:sldMk cId="983850344" sldId="269"/>
            <ac:picMk id="8" creationId="{14085EFC-05E9-4F36-98B8-4F5150DB9E31}"/>
          </ac:picMkLst>
        </pc:picChg>
        <pc:picChg chg="del mod">
          <ac:chgData name="Eric Schuetz" userId="7700f509e499dea3" providerId="LiveId" clId="{8805C12D-78EB-46A8-BA15-71687962A8FE}" dt="2019-07-07T20:08:09.724" v="18" actId="478"/>
          <ac:picMkLst>
            <pc:docMk/>
            <pc:sldMk cId="983850344" sldId="269"/>
            <ac:picMk id="10" creationId="{97E85270-DF7A-400F-9F0F-F069F7A212A0}"/>
          </ac:picMkLst>
        </pc:picChg>
        <pc:picChg chg="del">
          <ac:chgData name="Eric Schuetz" userId="7700f509e499dea3" providerId="LiveId" clId="{8805C12D-78EB-46A8-BA15-71687962A8FE}" dt="2019-07-07T20:06:01.323" v="7" actId="478"/>
          <ac:picMkLst>
            <pc:docMk/>
            <pc:sldMk cId="983850344" sldId="269"/>
            <ac:picMk id="15" creationId="{51F23E2B-9B09-4121-BB7A-78E055C916FF}"/>
          </ac:picMkLst>
        </pc:picChg>
        <pc:picChg chg="mod ord">
          <ac:chgData name="Eric Schuetz" userId="7700f509e499dea3" providerId="LiveId" clId="{8805C12D-78EB-46A8-BA15-71687962A8FE}" dt="2019-07-07T20:10:04.144" v="94" actId="167"/>
          <ac:picMkLst>
            <pc:docMk/>
            <pc:sldMk cId="983850344" sldId="269"/>
            <ac:picMk id="17" creationId="{717DE09E-90F0-4C82-8B14-778FF52D7F76}"/>
          </ac:picMkLst>
        </pc:picChg>
      </pc:sldChg>
      <pc:sldChg chg="del">
        <pc:chgData name="Eric Schuetz" userId="7700f509e499dea3" providerId="LiveId" clId="{8805C12D-78EB-46A8-BA15-71687962A8FE}" dt="2019-07-07T12:15:20.027" v="4" actId="2696"/>
        <pc:sldMkLst>
          <pc:docMk/>
          <pc:sldMk cId="4267443152" sldId="277"/>
        </pc:sldMkLst>
      </pc:sldChg>
      <pc:sldChg chg="del">
        <pc:chgData name="Eric Schuetz" userId="7700f509e499dea3" providerId="LiveId" clId="{8805C12D-78EB-46A8-BA15-71687962A8FE}" dt="2019-07-07T12:15:15.074" v="1" actId="2696"/>
        <pc:sldMkLst>
          <pc:docMk/>
          <pc:sldMk cId="931880883" sldId="283"/>
        </pc:sldMkLst>
      </pc:sldChg>
      <pc:sldChg chg="add">
        <pc:chgData name="Eric Schuetz" userId="7700f509e499dea3" providerId="LiveId" clId="{8805C12D-78EB-46A8-BA15-71687962A8FE}" dt="2019-07-07T12:15:17.258" v="3"/>
        <pc:sldMkLst>
          <pc:docMk/>
          <pc:sldMk cId="1028014331" sldId="309"/>
        </pc:sldMkLst>
      </pc:sldChg>
      <pc:sldChg chg="add modNotesTx">
        <pc:chgData name="Eric Schuetz" userId="7700f509e499dea3" providerId="LiveId" clId="{8805C12D-78EB-46A8-BA15-71687962A8FE}" dt="2019-07-07T20:07:10.384" v="15" actId="20577"/>
        <pc:sldMkLst>
          <pc:docMk/>
          <pc:sldMk cId="4202302162" sldId="310"/>
        </pc:sldMkLst>
      </pc:sldChg>
      <pc:sldChg chg="addSp delSp modSp add">
        <pc:chgData name="Eric Schuetz" userId="7700f509e499dea3" providerId="LiveId" clId="{8805C12D-78EB-46A8-BA15-71687962A8FE}" dt="2019-07-07T20:26:13.272" v="764" actId="113"/>
        <pc:sldMkLst>
          <pc:docMk/>
          <pc:sldMk cId="231078866" sldId="311"/>
        </pc:sldMkLst>
        <pc:spChg chg="mod">
          <ac:chgData name="Eric Schuetz" userId="7700f509e499dea3" providerId="LiveId" clId="{8805C12D-78EB-46A8-BA15-71687962A8FE}" dt="2019-07-07T20:17:31.173" v="291" actId="113"/>
          <ac:spMkLst>
            <pc:docMk/>
            <pc:sldMk cId="231078866" sldId="311"/>
            <ac:spMk id="2" creationId="{90BC3278-4DB2-4D43-8C87-DDCCE8595CC0}"/>
          </ac:spMkLst>
        </pc:spChg>
        <pc:spChg chg="del mod">
          <ac:chgData name="Eric Schuetz" userId="7700f509e499dea3" providerId="LiveId" clId="{8805C12D-78EB-46A8-BA15-71687962A8FE}" dt="2019-07-07T20:17:34.896" v="293" actId="478"/>
          <ac:spMkLst>
            <pc:docMk/>
            <pc:sldMk cId="231078866" sldId="311"/>
            <ac:spMk id="3" creationId="{95BE58F1-6E85-4905-96C0-3A380A03ABF6}"/>
          </ac:spMkLst>
        </pc:spChg>
        <pc:spChg chg="add mod">
          <ac:chgData name="Eric Schuetz" userId="7700f509e499dea3" providerId="LiveId" clId="{8805C12D-78EB-46A8-BA15-71687962A8FE}" dt="2019-07-07T20:26:06.212" v="758" actId="113"/>
          <ac:spMkLst>
            <pc:docMk/>
            <pc:sldMk cId="231078866" sldId="311"/>
            <ac:spMk id="4" creationId="{DA1B159B-8A54-4A28-9C9D-63C7E9E08B18}"/>
          </ac:spMkLst>
        </pc:spChg>
        <pc:spChg chg="add mod">
          <ac:chgData name="Eric Schuetz" userId="7700f509e499dea3" providerId="LiveId" clId="{8805C12D-78EB-46A8-BA15-71687962A8FE}" dt="2019-07-07T20:26:09.917" v="761" actId="113"/>
          <ac:spMkLst>
            <pc:docMk/>
            <pc:sldMk cId="231078866" sldId="311"/>
            <ac:spMk id="5" creationId="{96B87654-ACB8-4C9A-BE0F-B44081557668}"/>
          </ac:spMkLst>
        </pc:spChg>
        <pc:spChg chg="add mod">
          <ac:chgData name="Eric Schuetz" userId="7700f509e499dea3" providerId="LiveId" clId="{8805C12D-78EB-46A8-BA15-71687962A8FE}" dt="2019-07-07T20:26:13.272" v="764" actId="113"/>
          <ac:spMkLst>
            <pc:docMk/>
            <pc:sldMk cId="231078866" sldId="311"/>
            <ac:spMk id="6" creationId="{0321D207-9F35-422C-8279-12FDE677DA2B}"/>
          </ac:spMkLst>
        </pc:spChg>
        <pc:spChg chg="add mod">
          <ac:chgData name="Eric Schuetz" userId="7700f509e499dea3" providerId="LiveId" clId="{8805C12D-78EB-46A8-BA15-71687962A8FE}" dt="2019-07-07T20:25:18.623" v="750" actId="1076"/>
          <ac:spMkLst>
            <pc:docMk/>
            <pc:sldMk cId="231078866" sldId="311"/>
            <ac:spMk id="7" creationId="{3EDBF855-34D5-4C27-90BA-3DF7D121978D}"/>
          </ac:spMkLst>
        </pc:spChg>
        <pc:spChg chg="add mod">
          <ac:chgData name="Eric Schuetz" userId="7700f509e499dea3" providerId="LiveId" clId="{8805C12D-78EB-46A8-BA15-71687962A8FE}" dt="2019-07-07T20:25:23.322" v="752" actId="1076"/>
          <ac:spMkLst>
            <pc:docMk/>
            <pc:sldMk cId="231078866" sldId="311"/>
            <ac:spMk id="8" creationId="{221056E8-8263-45E9-AAC0-B7D5DEA1F566}"/>
          </ac:spMkLst>
        </pc:spChg>
      </pc:sldChg>
    </pc:docChg>
  </pc:docChgLst>
  <pc:docChgLst>
    <pc:chgData name="Marina Janssen" userId="ad8658ea6c3b3551" providerId="Windows Live" clId="Web-{B3A25D9A-18F2-4738-B4F5-8F2DB6921107}"/>
    <pc:docChg chg="modSld">
      <pc:chgData name="Marina Janssen" userId="ad8658ea6c3b3551" providerId="Windows Live" clId="Web-{B3A25D9A-18F2-4738-B4F5-8F2DB6921107}" dt="2019-07-05T16:15:53.031" v="73"/>
      <pc:docMkLst>
        <pc:docMk/>
      </pc:docMkLst>
      <pc:sldChg chg="modSp">
        <pc:chgData name="Marina Janssen" userId="ad8658ea6c3b3551" providerId="Windows Live" clId="Web-{B3A25D9A-18F2-4738-B4F5-8F2DB6921107}" dt="2019-07-05T15:57:19.536" v="10" actId="20577"/>
        <pc:sldMkLst>
          <pc:docMk/>
          <pc:sldMk cId="0" sldId="256"/>
        </pc:sldMkLst>
        <pc:spChg chg="mod">
          <ac:chgData name="Marina Janssen" userId="ad8658ea6c3b3551" providerId="Windows Live" clId="Web-{B3A25D9A-18F2-4738-B4F5-8F2DB6921107}" dt="2019-07-05T15:57:19.536" v="10" actId="20577"/>
          <ac:spMkLst>
            <pc:docMk/>
            <pc:sldMk cId="0" sldId="256"/>
            <ac:spMk id="4" creationId="{5019A3E1-4C0E-4858-96E4-2DBAB654F079}"/>
          </ac:spMkLst>
        </pc:spChg>
        <pc:spChg chg="mod">
          <ac:chgData name="Marina Janssen" userId="ad8658ea6c3b3551" providerId="Windows Live" clId="Web-{B3A25D9A-18F2-4738-B4F5-8F2DB6921107}" dt="2019-07-05T15:56:47.662" v="5" actId="20577"/>
          <ac:spMkLst>
            <pc:docMk/>
            <pc:sldMk cId="0" sldId="256"/>
            <ac:spMk id="81925" creationId="{DD955809-79DD-410B-84A1-549CB1B4C975}"/>
          </ac:spMkLst>
        </pc:spChg>
      </pc:sldChg>
      <pc:sldChg chg="modSp modNotes">
        <pc:chgData name="Marina Janssen" userId="ad8658ea6c3b3551" providerId="Windows Live" clId="Web-{B3A25D9A-18F2-4738-B4F5-8F2DB6921107}" dt="2019-07-05T16:15:53.031" v="73"/>
        <pc:sldMkLst>
          <pc:docMk/>
          <pc:sldMk cId="201241989" sldId="307"/>
        </pc:sldMkLst>
        <pc:spChg chg="mod">
          <ac:chgData name="Marina Janssen" userId="ad8658ea6c3b3551" providerId="Windows Live" clId="Web-{B3A25D9A-18F2-4738-B4F5-8F2DB6921107}" dt="2019-07-05T16:13:35.036" v="66" actId="20577"/>
          <ac:spMkLst>
            <pc:docMk/>
            <pc:sldMk cId="201241989" sldId="307"/>
            <ac:spMk id="3" creationId="{F68A0B1D-F525-4380-844D-5734F4C25618}"/>
          </ac:spMkLst>
        </pc:spChg>
      </pc:sldChg>
    </pc:docChg>
  </pc:docChgLst>
  <pc:docChgLst>
    <pc:chgData name="Eric Schuetz" userId="7700f509e499dea3" providerId="LiveId" clId="{968C4A63-DFFB-48AB-A9AB-FAFB3C9DC1AD}"/>
    <pc:docChg chg="undo modSld">
      <pc:chgData name="Eric Schuetz" userId="7700f509e499dea3" providerId="LiveId" clId="{968C4A63-DFFB-48AB-A9AB-FAFB3C9DC1AD}" dt="2019-05-29T10:16:55.800" v="7" actId="20577"/>
      <pc:docMkLst>
        <pc:docMk/>
      </pc:docMkLst>
      <pc:sldChg chg="modSp">
        <pc:chgData name="Eric Schuetz" userId="7700f509e499dea3" providerId="LiveId" clId="{968C4A63-DFFB-48AB-A9AB-FAFB3C9DC1AD}" dt="2019-05-29T10:16:44.209" v="2" actId="20577"/>
        <pc:sldMkLst>
          <pc:docMk/>
          <pc:sldMk cId="0" sldId="256"/>
        </pc:sldMkLst>
        <pc:spChg chg="mod">
          <ac:chgData name="Eric Schuetz" userId="7700f509e499dea3" providerId="LiveId" clId="{968C4A63-DFFB-48AB-A9AB-FAFB3C9DC1AD}" dt="2019-05-29T10:16:44.209" v="2" actId="20577"/>
          <ac:spMkLst>
            <pc:docMk/>
            <pc:sldMk cId="0" sldId="256"/>
            <ac:spMk id="4" creationId="{5019A3E1-4C0E-4858-96E4-2DBAB654F079}"/>
          </ac:spMkLst>
        </pc:spChg>
      </pc:sldChg>
      <pc:sldChg chg="modSp">
        <pc:chgData name="Eric Schuetz" userId="7700f509e499dea3" providerId="LiveId" clId="{968C4A63-DFFB-48AB-A9AB-FAFB3C9DC1AD}" dt="2019-05-29T10:16:55.800" v="7" actId="20577"/>
        <pc:sldMkLst>
          <pc:docMk/>
          <pc:sldMk cId="201241989" sldId="307"/>
        </pc:sldMkLst>
        <pc:spChg chg="mod">
          <ac:chgData name="Eric Schuetz" userId="7700f509e499dea3" providerId="LiveId" clId="{968C4A63-DFFB-48AB-A9AB-FAFB3C9DC1AD}" dt="2019-05-29T10:16:55.800" v="7" actId="20577"/>
          <ac:spMkLst>
            <pc:docMk/>
            <pc:sldMk cId="201241989" sldId="307"/>
            <ac:spMk id="3" creationId="{F68A0B1D-F525-4380-844D-5734F4C25618}"/>
          </ac:spMkLst>
        </pc:spChg>
      </pc:sldChg>
    </pc:docChg>
  </pc:docChgLst>
  <pc:docChgLst>
    <pc:chgData name="Marina Janssen" userId="ad8658ea6c3b3551" providerId="Windows Live" clId="Web-{1BF233DF-F7D1-42E4-951B-6816E38391D4}"/>
    <pc:docChg chg="modSld">
      <pc:chgData name="Marina Janssen" userId="ad8658ea6c3b3551" providerId="Windows Live" clId="Web-{1BF233DF-F7D1-42E4-951B-6816E38391D4}" dt="2019-07-15T13:59:46.019" v="5"/>
      <pc:docMkLst>
        <pc:docMk/>
      </pc:docMkLst>
      <pc:sldChg chg="delSp mod setBg">
        <pc:chgData name="Marina Janssen" userId="ad8658ea6c3b3551" providerId="Windows Live" clId="Web-{1BF233DF-F7D1-42E4-951B-6816E38391D4}" dt="2019-07-15T13:59:46.019" v="5"/>
        <pc:sldMkLst>
          <pc:docMk/>
          <pc:sldMk cId="1601057629" sldId="266"/>
        </pc:sldMkLst>
        <pc:spChg chg="del">
          <ac:chgData name="Marina Janssen" userId="ad8658ea6c3b3551" providerId="Windows Live" clId="Web-{1BF233DF-F7D1-42E4-951B-6816E38391D4}" dt="2019-07-15T13:59:41.394" v="4"/>
          <ac:spMkLst>
            <pc:docMk/>
            <pc:sldMk cId="1601057629" sldId="266"/>
            <ac:spMk id="7" creationId="{84D66498-1752-614D-857D-74EF0CC2F419}"/>
          </ac:spMkLst>
        </pc:spChg>
        <pc:picChg chg="del">
          <ac:chgData name="Marina Janssen" userId="ad8658ea6c3b3551" providerId="Windows Live" clId="Web-{1BF233DF-F7D1-42E4-951B-6816E38391D4}" dt="2019-07-15T13:59:39.034" v="3"/>
          <ac:picMkLst>
            <pc:docMk/>
            <pc:sldMk cId="1601057629" sldId="266"/>
            <ac:picMk id="6" creationId="{67E027D1-667D-0940-A181-7B53D054E46E}"/>
          </ac:picMkLst>
        </pc:picChg>
      </pc:sldChg>
      <pc:sldChg chg="delSp mod setBg">
        <pc:chgData name="Marina Janssen" userId="ad8658ea6c3b3551" providerId="Windows Live" clId="Web-{1BF233DF-F7D1-42E4-951B-6816E38391D4}" dt="2019-07-15T13:59:33.878" v="2"/>
        <pc:sldMkLst>
          <pc:docMk/>
          <pc:sldMk cId="1304733096" sldId="272"/>
        </pc:sldMkLst>
        <pc:spChg chg="del">
          <ac:chgData name="Marina Janssen" userId="ad8658ea6c3b3551" providerId="Windows Live" clId="Web-{1BF233DF-F7D1-42E4-951B-6816E38391D4}" dt="2019-07-15T13:59:11.987" v="1"/>
          <ac:spMkLst>
            <pc:docMk/>
            <pc:sldMk cId="1304733096" sldId="272"/>
            <ac:spMk id="19" creationId="{125A7ECD-8888-464D-B203-406F9420A0A2}"/>
          </ac:spMkLst>
        </pc:spChg>
        <pc:picChg chg="del">
          <ac:chgData name="Marina Janssen" userId="ad8658ea6c3b3551" providerId="Windows Live" clId="Web-{1BF233DF-F7D1-42E4-951B-6816E38391D4}" dt="2019-07-15T13:59:10.019" v="0"/>
          <ac:picMkLst>
            <pc:docMk/>
            <pc:sldMk cId="1304733096" sldId="272"/>
            <ac:picMk id="17" creationId="{7090497A-D0F6-F144-B272-1E81299B099E}"/>
          </ac:picMkLst>
        </pc:picChg>
      </pc:sldChg>
    </pc:docChg>
  </pc:docChgLst>
  <pc:docChgLst>
    <pc:chgData name="Marina Janssen" userId="ad8658ea6c3b3551" providerId="Windows Live" clId="Web-{598BEDB5-F556-49B8-8D42-2FB3759BE8F9}"/>
    <pc:docChg chg="modSld sldOrd modSection">
      <pc:chgData name="Marina Janssen" userId="ad8658ea6c3b3551" providerId="Windows Live" clId="Web-{598BEDB5-F556-49B8-8D42-2FB3759BE8F9}" dt="2019-07-07T15:00:37.171" v="604"/>
      <pc:docMkLst>
        <pc:docMk/>
      </pc:docMkLst>
      <pc:sldChg chg="modNotes">
        <pc:chgData name="Marina Janssen" userId="ad8658ea6c3b3551" providerId="Windows Live" clId="Web-{598BEDB5-F556-49B8-8D42-2FB3759BE8F9}" dt="2019-07-07T14:38:58.802" v="4"/>
        <pc:sldMkLst>
          <pc:docMk/>
          <pc:sldMk cId="1470425993" sldId="287"/>
        </pc:sldMkLst>
      </pc:sldChg>
      <pc:sldChg chg="addSp delSp modSp modNotes">
        <pc:chgData name="Marina Janssen" userId="ad8658ea6c3b3551" providerId="Windows Live" clId="Web-{598BEDB5-F556-49B8-8D42-2FB3759BE8F9}" dt="2019-07-07T15:00:37.171" v="604"/>
        <pc:sldMkLst>
          <pc:docMk/>
          <pc:sldMk cId="1611999760" sldId="290"/>
        </pc:sldMkLst>
        <pc:spChg chg="mod">
          <ac:chgData name="Marina Janssen" userId="ad8658ea6c3b3551" providerId="Windows Live" clId="Web-{598BEDB5-F556-49B8-8D42-2FB3759BE8F9}" dt="2019-07-07T14:59:28.091" v="598" actId="20577"/>
          <ac:spMkLst>
            <pc:docMk/>
            <pc:sldMk cId="1611999760" sldId="290"/>
            <ac:spMk id="6" creationId="{530698CB-C7EB-4127-A060-1737C3AF031D}"/>
          </ac:spMkLst>
        </pc:spChg>
        <pc:spChg chg="add del mod">
          <ac:chgData name="Marina Janssen" userId="ad8658ea6c3b3551" providerId="Windows Live" clId="Web-{598BEDB5-F556-49B8-8D42-2FB3759BE8F9}" dt="2019-07-07T14:59:43.060" v="600"/>
          <ac:spMkLst>
            <pc:docMk/>
            <pc:sldMk cId="1611999760" sldId="290"/>
            <ac:spMk id="7" creationId="{80DFEDF4-9525-47B6-810C-E9E1C2B3127B}"/>
          </ac:spMkLst>
        </pc:spChg>
        <pc:picChg chg="del">
          <ac:chgData name="Marina Janssen" userId="ad8658ea6c3b3551" providerId="Windows Live" clId="Web-{598BEDB5-F556-49B8-8D42-2FB3759BE8F9}" dt="2019-07-07T14:59:35.295" v="599"/>
          <ac:picMkLst>
            <pc:docMk/>
            <pc:sldMk cId="1611999760" sldId="290"/>
            <ac:picMk id="10" creationId="{8086C8A5-D468-493E-8E36-CD597E1A042D}"/>
          </ac:picMkLst>
        </pc:picChg>
      </pc:sldChg>
      <pc:sldChg chg="modSp modNotes">
        <pc:chgData name="Marina Janssen" userId="ad8658ea6c3b3551" providerId="Windows Live" clId="Web-{598BEDB5-F556-49B8-8D42-2FB3759BE8F9}" dt="2019-07-07T14:50:57.175" v="407" actId="20577"/>
        <pc:sldMkLst>
          <pc:docMk/>
          <pc:sldMk cId="1320920326" sldId="297"/>
        </pc:sldMkLst>
        <pc:spChg chg="mod">
          <ac:chgData name="Marina Janssen" userId="ad8658ea6c3b3551" providerId="Windows Live" clId="Web-{598BEDB5-F556-49B8-8D42-2FB3759BE8F9}" dt="2019-07-07T14:47:42.343" v="357" actId="1076"/>
          <ac:spMkLst>
            <pc:docMk/>
            <pc:sldMk cId="1320920326" sldId="297"/>
            <ac:spMk id="5" creationId="{00000000-0000-0000-0000-000000000000}"/>
          </ac:spMkLst>
        </pc:spChg>
        <pc:spChg chg="mod">
          <ac:chgData name="Marina Janssen" userId="ad8658ea6c3b3551" providerId="Windows Live" clId="Web-{598BEDB5-F556-49B8-8D42-2FB3759BE8F9}" dt="2019-07-07T14:50:57.175" v="407" actId="20577"/>
          <ac:spMkLst>
            <pc:docMk/>
            <pc:sldMk cId="1320920326" sldId="297"/>
            <ac:spMk id="13" creationId="{00000000-0000-0000-0000-000000000000}"/>
          </ac:spMkLst>
        </pc:spChg>
      </pc:sldChg>
      <pc:sldChg chg="modSp modNotes">
        <pc:chgData name="Marina Janssen" userId="ad8658ea6c3b3551" providerId="Windows Live" clId="Web-{598BEDB5-F556-49B8-8D42-2FB3759BE8F9}" dt="2019-07-07T14:57:58.730" v="541" actId="1076"/>
        <pc:sldMkLst>
          <pc:docMk/>
          <pc:sldMk cId="372775822" sldId="298"/>
        </pc:sldMkLst>
        <pc:spChg chg="mod">
          <ac:chgData name="Marina Janssen" userId="ad8658ea6c3b3551" providerId="Windows Live" clId="Web-{598BEDB5-F556-49B8-8D42-2FB3759BE8F9}" dt="2019-07-07T14:57:58.730" v="541" actId="1076"/>
          <ac:spMkLst>
            <pc:docMk/>
            <pc:sldMk cId="372775822" sldId="298"/>
            <ac:spMk id="9" creationId="{00000000-0000-0000-0000-000000000000}"/>
          </ac:spMkLst>
        </pc:spChg>
        <pc:spChg chg="mod">
          <ac:chgData name="Marina Janssen" userId="ad8658ea6c3b3551" providerId="Windows Live" clId="Web-{598BEDB5-F556-49B8-8D42-2FB3759BE8F9}" dt="2019-07-07T14:51:07.394" v="409" actId="1076"/>
          <ac:spMkLst>
            <pc:docMk/>
            <pc:sldMk cId="372775822" sldId="298"/>
            <ac:spMk id="10" creationId="{00000000-0000-0000-0000-000000000000}"/>
          </ac:spMkLst>
        </pc:spChg>
      </pc:sldChg>
      <pc:sldChg chg="modSp modNotes">
        <pc:chgData name="Marina Janssen" userId="ad8658ea6c3b3551" providerId="Windows Live" clId="Web-{598BEDB5-F556-49B8-8D42-2FB3759BE8F9}" dt="2019-07-07T14:59:14.810" v="568"/>
        <pc:sldMkLst>
          <pc:docMk/>
          <pc:sldMk cId="124316975" sldId="299"/>
        </pc:sldMkLst>
        <pc:spChg chg="mod">
          <ac:chgData name="Marina Janssen" userId="ad8658ea6c3b3551" providerId="Windows Live" clId="Web-{598BEDB5-F556-49B8-8D42-2FB3759BE8F9}" dt="2019-07-07T14:58:28.121" v="557" actId="1076"/>
          <ac:spMkLst>
            <pc:docMk/>
            <pc:sldMk cId="124316975" sldId="299"/>
            <ac:spMk id="10" creationId="{00000000-0000-0000-0000-000000000000}"/>
          </ac:spMkLst>
        </pc:spChg>
        <pc:spChg chg="mod">
          <ac:chgData name="Marina Janssen" userId="ad8658ea6c3b3551" providerId="Windows Live" clId="Web-{598BEDB5-F556-49B8-8D42-2FB3759BE8F9}" dt="2019-07-07T14:58:39.575" v="563" actId="1076"/>
          <ac:spMkLst>
            <pc:docMk/>
            <pc:sldMk cId="124316975" sldId="299"/>
            <ac:spMk id="11" creationId="{00000000-0000-0000-0000-000000000000}"/>
          </ac:spMkLst>
        </pc:spChg>
      </pc:sldChg>
      <pc:sldChg chg="modNotes">
        <pc:chgData name="Marina Janssen" userId="ad8658ea6c3b3551" providerId="Windows Live" clId="Web-{598BEDB5-F556-49B8-8D42-2FB3759BE8F9}" dt="2019-07-07T14:46:20.482" v="349"/>
        <pc:sldMkLst>
          <pc:docMk/>
          <pc:sldMk cId="439364486" sldId="303"/>
        </pc:sldMkLst>
      </pc:sldChg>
      <pc:sldChg chg="ord modNotes">
        <pc:chgData name="Marina Janssen" userId="ad8658ea6c3b3551" providerId="Windows Live" clId="Web-{598BEDB5-F556-49B8-8D42-2FB3759BE8F9}" dt="2019-07-07T14:44:05.121" v="306"/>
        <pc:sldMkLst>
          <pc:docMk/>
          <pc:sldMk cId="816690168" sldId="308"/>
        </pc:sldMkLst>
      </pc:sldChg>
    </pc:docChg>
  </pc:docChgLst>
  <pc:docChgLst>
    <pc:chgData name="Marina Janssen" userId="ad8658ea6c3b3551" providerId="Windows Live" clId="Web-{BCC07636-2F5E-4473-A08E-1F0A6A67B654}"/>
    <pc:docChg chg="modSld">
      <pc:chgData name="Marina Janssen" userId="ad8658ea6c3b3551" providerId="Windows Live" clId="Web-{BCC07636-2F5E-4473-A08E-1F0A6A67B654}" dt="2019-07-11T15:12:28.928" v="70"/>
      <pc:docMkLst>
        <pc:docMk/>
      </pc:docMkLst>
      <pc:sldChg chg="modNotes">
        <pc:chgData name="Marina Janssen" userId="ad8658ea6c3b3551" providerId="Windows Live" clId="Web-{BCC07636-2F5E-4473-A08E-1F0A6A67B654}" dt="2019-07-11T15:09:39.534" v="18"/>
        <pc:sldMkLst>
          <pc:docMk/>
          <pc:sldMk cId="0" sldId="256"/>
        </pc:sldMkLst>
      </pc:sldChg>
      <pc:sldChg chg="modNotes">
        <pc:chgData name="Marina Janssen" userId="ad8658ea6c3b3551" providerId="Windows Live" clId="Web-{BCC07636-2F5E-4473-A08E-1F0A6A67B654}" dt="2019-07-11T15:11:09.403" v="28"/>
        <pc:sldMkLst>
          <pc:docMk/>
          <pc:sldMk cId="3277706448" sldId="262"/>
        </pc:sldMkLst>
      </pc:sldChg>
      <pc:sldChg chg="modNotes">
        <pc:chgData name="Marina Janssen" userId="ad8658ea6c3b3551" providerId="Windows Live" clId="Web-{BCC07636-2F5E-4473-A08E-1F0A6A67B654}" dt="2019-07-11T15:11:40.744" v="45"/>
        <pc:sldMkLst>
          <pc:docMk/>
          <pc:sldMk cId="1601057629" sldId="266"/>
        </pc:sldMkLst>
      </pc:sldChg>
      <pc:sldChg chg="modNotes">
        <pc:chgData name="Marina Janssen" userId="ad8658ea6c3b3551" providerId="Windows Live" clId="Web-{BCC07636-2F5E-4473-A08E-1F0A6A67B654}" dt="2019-07-11T15:12:28.928" v="70"/>
        <pc:sldMkLst>
          <pc:docMk/>
          <pc:sldMk cId="3046793380" sldId="267"/>
        </pc:sldMkLst>
      </pc:sldChg>
      <pc:sldChg chg="modNotes">
        <pc:chgData name="Marina Janssen" userId="ad8658ea6c3b3551" providerId="Windows Live" clId="Web-{BCC07636-2F5E-4473-A08E-1F0A6A67B654}" dt="2019-07-11T15:11:25.573" v="37"/>
        <pc:sldMkLst>
          <pc:docMk/>
          <pc:sldMk cId="1316260137" sldId="268"/>
        </pc:sldMkLst>
      </pc:sldChg>
      <pc:sldChg chg="modNotes">
        <pc:chgData name="Marina Janssen" userId="ad8658ea6c3b3551" providerId="Windows Live" clId="Web-{BCC07636-2F5E-4473-A08E-1F0A6A67B654}" dt="2019-07-11T15:12:13.491" v="59"/>
        <pc:sldMkLst>
          <pc:docMk/>
          <pc:sldMk cId="983850344" sldId="269"/>
        </pc:sldMkLst>
      </pc:sldChg>
      <pc:sldChg chg="modNotes">
        <pc:chgData name="Marina Janssen" userId="ad8658ea6c3b3551" providerId="Windows Live" clId="Web-{BCC07636-2F5E-4473-A08E-1F0A6A67B654}" dt="2019-07-11T15:11:18.699" v="35"/>
        <pc:sldMkLst>
          <pc:docMk/>
          <pc:sldMk cId="1304733096" sldId="272"/>
        </pc:sldMkLst>
      </pc:sldChg>
      <pc:sldChg chg="modNotes">
        <pc:chgData name="Marina Janssen" userId="ad8658ea6c3b3551" providerId="Windows Live" clId="Web-{BCC07636-2F5E-4473-A08E-1F0A6A67B654}" dt="2019-07-11T15:11:56.883" v="52"/>
        <pc:sldMkLst>
          <pc:docMk/>
          <pc:sldMk cId="2820055339" sldId="274"/>
        </pc:sldMkLst>
      </pc:sldChg>
      <pc:sldChg chg="modNotes">
        <pc:chgData name="Marina Janssen" userId="ad8658ea6c3b3551" providerId="Windows Live" clId="Web-{BCC07636-2F5E-4473-A08E-1F0A6A67B654}" dt="2019-07-11T15:11:31.698" v="40"/>
        <pc:sldMkLst>
          <pc:docMk/>
          <pc:sldMk cId="3688969818" sldId="275"/>
        </pc:sldMkLst>
      </pc:sldChg>
      <pc:sldChg chg="modSp">
        <pc:chgData name="Marina Janssen" userId="ad8658ea6c3b3551" providerId="Windows Live" clId="Web-{BCC07636-2F5E-4473-A08E-1F0A6A67B654}" dt="2019-07-11T15:10:11.407" v="27" actId="20577"/>
        <pc:sldMkLst>
          <pc:docMk/>
          <pc:sldMk cId="1028014331" sldId="309"/>
        </pc:sldMkLst>
        <pc:spChg chg="mod">
          <ac:chgData name="Marina Janssen" userId="ad8658ea6c3b3551" providerId="Windows Live" clId="Web-{BCC07636-2F5E-4473-A08E-1F0A6A67B654}" dt="2019-07-11T15:10:11.407" v="27" actId="20577"/>
          <ac:spMkLst>
            <pc:docMk/>
            <pc:sldMk cId="1028014331" sldId="309"/>
            <ac:spMk id="3" creationId="{283A6673-4E84-4DC0-8402-FC79B0C11830}"/>
          </ac:spMkLst>
        </pc:spChg>
      </pc:sldChg>
      <pc:sldChg chg="modNotes">
        <pc:chgData name="Marina Janssen" userId="ad8658ea6c3b3551" providerId="Windows Live" clId="Web-{BCC07636-2F5E-4473-A08E-1F0A6A67B654}" dt="2019-07-11T15:12:04.601" v="56"/>
        <pc:sldMkLst>
          <pc:docMk/>
          <pc:sldMk cId="4202302162" sldId="310"/>
        </pc:sldMkLst>
      </pc:sldChg>
    </pc:docChg>
  </pc:docChgLst>
  <pc:docChgLst>
    <pc:chgData name="Gastbenutzer" providerId="Windows Live" clId="Web-{1DAE4FC1-4DB2-4F74-A36A-79177CA0617D}"/>
    <pc:docChg chg="modSld">
      <pc:chgData name="Gastbenutzer" userId="" providerId="Windows Live" clId="Web-{1DAE4FC1-4DB2-4F74-A36A-79177CA0617D}" dt="2019-05-04T18:36:32.315" v="184"/>
      <pc:docMkLst>
        <pc:docMk/>
      </pc:docMkLst>
      <pc:sldChg chg="modNotes">
        <pc:chgData name="Gastbenutzer" userId="" providerId="Windows Live" clId="Web-{1DAE4FC1-4DB2-4F74-A36A-79177CA0617D}" dt="2019-05-04T18:26:33.822" v="12"/>
        <pc:sldMkLst>
          <pc:docMk/>
          <pc:sldMk cId="3277706448" sldId="262"/>
        </pc:sldMkLst>
      </pc:sldChg>
      <pc:sldChg chg="modSp modNotes">
        <pc:chgData name="Gastbenutzer" userId="" providerId="Windows Live" clId="Web-{1DAE4FC1-4DB2-4F74-A36A-79177CA0617D}" dt="2019-05-04T18:33:03.781" v="172"/>
        <pc:sldMkLst>
          <pc:docMk/>
          <pc:sldMk cId="1601057629" sldId="266"/>
        </pc:sldMkLst>
        <pc:spChg chg="mod">
          <ac:chgData name="Gastbenutzer" userId="" providerId="Windows Live" clId="Web-{1DAE4FC1-4DB2-4F74-A36A-79177CA0617D}" dt="2019-05-04T18:30:43.857" v="122" actId="20577"/>
          <ac:spMkLst>
            <pc:docMk/>
            <pc:sldMk cId="1601057629" sldId="266"/>
            <ac:spMk id="2" creationId="{CDE15F46-8A82-498E-9151-61853E39004D}"/>
          </ac:spMkLst>
        </pc:spChg>
        <pc:spChg chg="mod">
          <ac:chgData name="Gastbenutzer" userId="" providerId="Windows Live" clId="Web-{1DAE4FC1-4DB2-4F74-A36A-79177CA0617D}" dt="2019-05-04T18:30:31.763" v="118" actId="20577"/>
          <ac:spMkLst>
            <pc:docMk/>
            <pc:sldMk cId="1601057629" sldId="266"/>
            <ac:spMk id="3" creationId="{0528FEF1-47B8-425F-A586-FB254EDFA437}"/>
          </ac:spMkLst>
        </pc:spChg>
      </pc:sldChg>
      <pc:sldChg chg="modNotes">
        <pc:chgData name="Gastbenutzer" userId="" providerId="Windows Live" clId="Web-{1DAE4FC1-4DB2-4F74-A36A-79177CA0617D}" dt="2019-05-04T18:36:32.315" v="184"/>
        <pc:sldMkLst>
          <pc:docMk/>
          <pc:sldMk cId="3046793380" sldId="267"/>
        </pc:sldMkLst>
      </pc:sldChg>
      <pc:sldChg chg="modNotes">
        <pc:chgData name="Gastbenutzer" userId="" providerId="Windows Live" clId="Web-{1DAE4FC1-4DB2-4F74-A36A-79177CA0617D}" dt="2019-05-04T18:29:09.231" v="87"/>
        <pc:sldMkLst>
          <pc:docMk/>
          <pc:sldMk cId="1316260137" sldId="268"/>
        </pc:sldMkLst>
      </pc:sldChg>
      <pc:sldChg chg="modSp modNotes">
        <pc:chgData name="Gastbenutzer" userId="" providerId="Windows Live" clId="Web-{1DAE4FC1-4DB2-4F74-A36A-79177CA0617D}" dt="2019-05-04T18:32:57.921" v="171"/>
        <pc:sldMkLst>
          <pc:docMk/>
          <pc:sldMk cId="2911798007" sldId="271"/>
        </pc:sldMkLst>
        <pc:spChg chg="mod">
          <ac:chgData name="Gastbenutzer" userId="" providerId="Windows Live" clId="Web-{1DAE4FC1-4DB2-4F74-A36A-79177CA0617D}" dt="2019-05-04T18:31:47.108" v="129" actId="20577"/>
          <ac:spMkLst>
            <pc:docMk/>
            <pc:sldMk cId="2911798007" sldId="271"/>
            <ac:spMk id="3" creationId="{BB09081F-C058-460C-B597-CCFEBE03BF14}"/>
          </ac:spMkLst>
        </pc:spChg>
      </pc:sldChg>
      <pc:sldChg chg="modNotes">
        <pc:chgData name="Gastbenutzer" userId="" providerId="Windows Live" clId="Web-{1DAE4FC1-4DB2-4F74-A36A-79177CA0617D}" dt="2019-05-04T18:28:51.591" v="77"/>
        <pc:sldMkLst>
          <pc:docMk/>
          <pc:sldMk cId="1304733096" sldId="272"/>
        </pc:sldMkLst>
      </pc:sldChg>
      <pc:sldChg chg="modNotes">
        <pc:chgData name="Gastbenutzer" userId="" providerId="Windows Live" clId="Web-{1DAE4FC1-4DB2-4F74-A36A-79177CA0617D}" dt="2019-05-04T18:29:36.841" v="93"/>
        <pc:sldMkLst>
          <pc:docMk/>
          <pc:sldMk cId="3688969818" sldId="27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C000"/>
            </a:solidFill>
          </c:spPr>
          <c:dPt>
            <c:idx val="0"/>
            <c:bubble3D val="0"/>
            <c:spPr>
              <a:solidFill>
                <a:srgbClr val="A3C662"/>
              </a:solidFill>
              <a:ln w="19050">
                <a:solidFill>
                  <a:schemeClr val="lt1"/>
                </a:solidFill>
              </a:ln>
              <a:effectLst/>
            </c:spPr>
            <c:extLst>
              <c:ext xmlns:c16="http://schemas.microsoft.com/office/drawing/2014/chart" uri="{C3380CC4-5D6E-409C-BE32-E72D297353CC}">
                <c16:uniqueId val="{00000001-4655-4773-86EF-2139942ED73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4655-4773-86EF-2139942ED732}"/>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5B52-4BC2-968A-2847897CD5B0}"/>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5B52-4BC2-968A-2847897CD5B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57</c:v>
                </c:pt>
                <c:pt idx="1">
                  <c:v>43</c:v>
                </c:pt>
              </c:numCache>
            </c:numRef>
          </c:val>
          <c:extLst>
            <c:ext xmlns:c16="http://schemas.microsoft.com/office/drawing/2014/chart" uri="{C3380CC4-5D6E-409C-BE32-E72D297353CC}">
              <c16:uniqueId val="{00000000-4655-4773-86EF-2139942ED73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C757B64-DB33-411F-BA9A-7FA29C06E9E2}"/>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1" name="Rectangle 3">
            <a:extLst>
              <a:ext uri="{FF2B5EF4-FFF2-40B4-BE49-F238E27FC236}">
                <a16:creationId xmlns:a16="http://schemas.microsoft.com/office/drawing/2014/main" id="{A0369B67-10CB-42E1-85FB-2590ECE377B2}"/>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7892" name="Rectangle 4">
            <a:extLst>
              <a:ext uri="{FF2B5EF4-FFF2-40B4-BE49-F238E27FC236}">
                <a16:creationId xmlns:a16="http://schemas.microsoft.com/office/drawing/2014/main" id="{188F3617-5406-448A-A8CA-A63C5F9F44F5}"/>
              </a:ext>
            </a:extLst>
          </p:cNvPr>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3" name="Rectangle 5">
            <a:extLst>
              <a:ext uri="{FF2B5EF4-FFF2-40B4-BE49-F238E27FC236}">
                <a16:creationId xmlns:a16="http://schemas.microsoft.com/office/drawing/2014/main" id="{0968D1F4-43A9-4555-AC6A-2A141516DEAB}"/>
              </a:ext>
            </a:extLst>
          </p:cNvPr>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76468B5D-E9B7-4893-9AD0-A9C00F2CAF89}" type="slidenum">
              <a:rPr lang="en-GB" altLang="de-DE"/>
              <a:pPr/>
              <a:t>‹#›</a:t>
            </a:fld>
            <a:endParaRPr lang="en-GB" altLang="de-DE"/>
          </a:p>
        </p:txBody>
      </p:sp>
    </p:spTree>
    <p:extLst>
      <p:ext uri="{BB962C8B-B14F-4D97-AF65-F5344CB8AC3E}">
        <p14:creationId xmlns:p14="http://schemas.microsoft.com/office/powerpoint/2010/main" val="182652728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1T21:28:17.426"/>
    </inkml:context>
    <inkml:brush xml:id="br0">
      <inkml:brushProperty name="width" value="0.2" units="cm"/>
      <inkml:brushProperty name="height" value="0.2" units="cm"/>
      <inkml:brushProperty name="color" value="#A6A6A6"/>
    </inkml:brush>
  </inkml:definitions>
  <inkml:trace contextRef="#ctx0" brushRef="#br0">1 229 640,'0'-1'100,"0"1"-1,0 0 1,0-1-1,0 1 1,1-1 0,-1 1-1,0 0 1,0-1-1,1 1 1,-1 0 0,0-1-1,0 1 1,1 0-1,-1-1 1,0 1 0,1 0-1,-1 0 1,1-1-1,-1 1 1,0 0 0,1 0-1,-1 0 1,1 0-1,-1-1 1,0 1 0,1 0-1,-1 0 1,1 0 0,-1 0-1,1 0 1,-1 0-1,0 0 1,1 0 0,-1 0-1,1 0-99,23 2 1016,-12 0-137,171-9 822,206-4 651,-292 9-2205,1 4 0,8 5-147,72 11 906,82 23-906,46 7 592,-237-40-507,223 31 252,-228-30-262,65-1-75,66-7 123,-88-2-92,219 10-74,121 2 86,-436-10-44,351 18-30,0-17 106,-317-3-25,233-6-52,177 1-14,-109-6 144,-192 10-44,-117 2-131,56 3-88,20 0 131,-102-3 34,482-11 212,-264 3-208,-105 2 39,49 4-60,62-4-37,-2-5 94,233 18-70,-57-4 85,-52 1 304,-210 0-357,-42-6 44,27-7-76,-91 5 20,381-36 375,-346 32-290,47-2 142,264-29-169,-313 30-97,188-31 280,-122 18-74,-123 19-191,469-60 24,-357 53 111,250-24 788,-372 33-906,35-3 10,0-3 0,9-4-23,-3-3-38,-29 7 10,1 2 0,-1 0-1,2 1 29,11 3-624,-4 0-2520,-25 1 2146,0-1-1,1 1 1,-1-1 0,0 0-1,0 0 1,-1 0-1,4-2 999,2-4-2661,-3-3 965</inkml:trace>
  <inkml:trace contextRef="#ctx0" brushRef="#br0" timeOffset="5211.285">11293 240 2688,'21'24'1228,"-13"-13"-599,1-1 0,1 0-1,10 9-628,-2-5 142,2-1 0,0 0 0,0-1 0,1-1 0,0-1 0,1-1 0,0-1 0,21 4-142,38 6 672,1-3 0,47 0-672,57-3-224,121-9 224,-172-9 125,-1-6-1,0-5 1,92-27-125,172-65-4208,-281 69 1840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E7BC8DF-1116-4C10-AA23-5FA230C078BD}"/>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67" name="Rectangle 3">
            <a:extLst>
              <a:ext uri="{FF2B5EF4-FFF2-40B4-BE49-F238E27FC236}">
                <a16:creationId xmlns:a16="http://schemas.microsoft.com/office/drawing/2014/main" id="{4CE364E3-5148-4625-93BD-80A980CC5A92}"/>
              </a:ext>
            </a:extLst>
          </p:cNvPr>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6868" name="Rectangle 4">
            <a:extLst>
              <a:ext uri="{FF2B5EF4-FFF2-40B4-BE49-F238E27FC236}">
                <a16:creationId xmlns:a16="http://schemas.microsoft.com/office/drawing/2014/main" id="{718DB6FA-82BC-4F50-80AC-DE2C2FAC3A36}"/>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a:extLst>
              <a:ext uri="{FF2B5EF4-FFF2-40B4-BE49-F238E27FC236}">
                <a16:creationId xmlns:a16="http://schemas.microsoft.com/office/drawing/2014/main" id="{74AEF173-A413-40DC-97F3-38A4AD3FE563}"/>
              </a:ext>
            </a:extLst>
          </p:cNvPr>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de-DE"/>
              <a:t>Click to edit Master text styles</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36870" name="Rectangle 6">
            <a:extLst>
              <a:ext uri="{FF2B5EF4-FFF2-40B4-BE49-F238E27FC236}">
                <a16:creationId xmlns:a16="http://schemas.microsoft.com/office/drawing/2014/main" id="{72C7140F-7411-44A0-BDFD-AE394FED80D7}"/>
              </a:ext>
            </a:extLst>
          </p:cNvPr>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71" name="Rectangle 7">
            <a:extLst>
              <a:ext uri="{FF2B5EF4-FFF2-40B4-BE49-F238E27FC236}">
                <a16:creationId xmlns:a16="http://schemas.microsoft.com/office/drawing/2014/main" id="{0EE953CC-F697-4DF4-8E81-26274ED8F823}"/>
              </a:ext>
            </a:extLst>
          </p:cNvPr>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C73E5142-0628-4B72-B7AA-0B514D5F823B}" type="slidenum">
              <a:rPr lang="en-GB" altLang="de-DE"/>
              <a:pPr/>
              <a:t>‹#›</a:t>
            </a:fld>
            <a:endParaRPr lang="en-GB" altLang="de-DE"/>
          </a:p>
        </p:txBody>
      </p:sp>
    </p:spTree>
    <p:extLst>
      <p:ext uri="{BB962C8B-B14F-4D97-AF65-F5344CB8AC3E}">
        <p14:creationId xmlns:p14="http://schemas.microsoft.com/office/powerpoint/2010/main" val="23152129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c.europa.eu/digital-single-market/news-redirect/61239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cs.unu.ed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Ping_(networking_utility)"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en.wikipedia.org/wiki/Global_Internet_usage#cite_note-23" TargetMode="External"/><Relationship Id="rId4" Type="http://schemas.openxmlformats.org/officeDocument/2006/relationships/hyperlink" Target="https://en.wikipedia.org/wiki/Internet_Census_of_201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002/isd2.1208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Overall learning objective module 2: </a:t>
            </a:r>
            <a:r>
              <a:rPr lang="en-US" dirty="0">
                <a:latin typeface="Arial"/>
                <a:cs typeface="Arial"/>
              </a:rPr>
              <a:t>Understand the value </a:t>
            </a:r>
            <a:r>
              <a:rPr lang="en-US" dirty="0" err="1">
                <a:latin typeface="Arial"/>
                <a:cs typeface="Arial"/>
              </a:rPr>
              <a:t>digitalisation</a:t>
            </a:r>
            <a:r>
              <a:rPr lang="en-US" dirty="0">
                <a:latin typeface="Arial"/>
                <a:cs typeface="Arial"/>
              </a:rPr>
              <a:t> brings to development as well as challenges (deep dive: digital divide with focus on access and gender) </a:t>
            </a:r>
            <a:endParaRPr lang="en-US">
              <a:latin typeface="Calibri"/>
              <a:cs typeface="Calibri"/>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a:pPr/>
              <a:t>1</a:t>
            </a:fld>
            <a:endParaRPr lang="en-GB" altLang="de-DE"/>
          </a:p>
        </p:txBody>
      </p:sp>
    </p:spTree>
    <p:extLst>
      <p:ext uri="{BB962C8B-B14F-4D97-AF65-F5344CB8AC3E}">
        <p14:creationId xmlns:p14="http://schemas.microsoft.com/office/powerpoint/2010/main" val="1218866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C73E5142-0628-4B72-B7AA-0B514D5F823B}" type="slidenum">
              <a:rPr lang="en-GB" altLang="de-DE" smtClean="0"/>
              <a:pPr/>
              <a:t>10</a:t>
            </a:fld>
            <a:endParaRPr lang="en-GB" altLang="de-DE"/>
          </a:p>
        </p:txBody>
      </p:sp>
    </p:spTree>
    <p:extLst>
      <p:ext uri="{BB962C8B-B14F-4D97-AF65-F5344CB8AC3E}">
        <p14:creationId xmlns:p14="http://schemas.microsoft.com/office/powerpoint/2010/main" val="3914419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C73E5142-0628-4B72-B7AA-0B514D5F823B}" type="slidenum">
              <a:rPr lang="en-GB" altLang="de-DE" smtClean="0"/>
              <a:pPr/>
              <a:t>11</a:t>
            </a:fld>
            <a:endParaRPr lang="en-GB" altLang="de-DE"/>
          </a:p>
        </p:txBody>
      </p:sp>
    </p:spTree>
    <p:extLst>
      <p:ext uri="{BB962C8B-B14F-4D97-AF65-F5344CB8AC3E}">
        <p14:creationId xmlns:p14="http://schemas.microsoft.com/office/powerpoint/2010/main" val="156405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latin typeface="Arial"/>
                <a:cs typeface="Arial"/>
              </a:rPr>
              <a:t>Procedure</a:t>
            </a:r>
            <a:r>
              <a:rPr lang="de-DE" dirty="0">
                <a:latin typeface="Arial"/>
                <a:cs typeface="Arial"/>
              </a:rPr>
              <a:t>:</a:t>
            </a:r>
            <a:endParaRPr lang="de-DE" b="1" dirty="0">
              <a:cs typeface="Arial" panose="020B0604020202020204" pitchFamily="34" charset="0"/>
            </a:endParaRPr>
          </a:p>
          <a:p>
            <a:pPr marL="171450" indent="-171450">
              <a:buFont typeface="Arial" panose="020B0604020202020204" pitchFamily="34" charset="0"/>
              <a:buChar char="•"/>
            </a:pPr>
            <a:r>
              <a:rPr lang="de-DE" dirty="0" err="1"/>
              <a:t>Shortly</a:t>
            </a:r>
            <a:r>
              <a:rPr lang="de-DE" dirty="0"/>
              <a:t> </a:t>
            </a:r>
            <a:r>
              <a:rPr lang="de-DE" dirty="0" err="1"/>
              <a:t>discuss</a:t>
            </a:r>
            <a:r>
              <a:rPr lang="de-DE" dirty="0"/>
              <a:t> </a:t>
            </a:r>
            <a:r>
              <a:rPr lang="de-DE" dirty="0" err="1"/>
              <a:t>with</a:t>
            </a:r>
            <a:r>
              <a:rPr lang="de-DE" dirty="0"/>
              <a:t> </a:t>
            </a:r>
            <a:r>
              <a:rPr lang="de-DE" dirty="0" err="1"/>
              <a:t>participants</a:t>
            </a:r>
            <a:r>
              <a:rPr lang="de-DE" dirty="0"/>
              <a:t> </a:t>
            </a:r>
            <a:r>
              <a:rPr lang="de-DE" dirty="0" err="1"/>
              <a:t>the</a:t>
            </a:r>
            <a:r>
              <a:rPr lang="de-DE" dirty="0"/>
              <a:t> </a:t>
            </a:r>
            <a:r>
              <a:rPr lang="de-DE" dirty="0" err="1"/>
              <a:t>situation</a:t>
            </a:r>
            <a:r>
              <a:rPr lang="de-DE" dirty="0"/>
              <a:t> </a:t>
            </a:r>
            <a:r>
              <a:rPr lang="de-DE" dirty="0" err="1"/>
              <a:t>governments</a:t>
            </a:r>
            <a:r>
              <a:rPr lang="de-DE" dirty="0"/>
              <a:t> and </a:t>
            </a:r>
            <a:r>
              <a:rPr lang="de-DE" dirty="0" err="1"/>
              <a:t>telecomunications</a:t>
            </a:r>
            <a:r>
              <a:rPr lang="de-DE" dirty="0"/>
              <a:t> </a:t>
            </a:r>
            <a:r>
              <a:rPr lang="de-DE" dirty="0" err="1"/>
              <a:t>companies</a:t>
            </a:r>
            <a:r>
              <a:rPr lang="de-DE" dirty="0"/>
              <a:t> </a:t>
            </a:r>
            <a:r>
              <a:rPr lang="de-DE" dirty="0" err="1"/>
              <a:t>are</a:t>
            </a:r>
            <a:r>
              <a:rPr lang="de-DE" dirty="0"/>
              <a:t> </a:t>
            </a:r>
            <a:r>
              <a:rPr lang="de-DE" dirty="0" err="1"/>
              <a:t>faced</a:t>
            </a:r>
            <a:r>
              <a:rPr lang="de-DE" dirty="0"/>
              <a:t> </a:t>
            </a:r>
            <a:r>
              <a:rPr lang="de-DE" dirty="0" err="1"/>
              <a:t>when</a:t>
            </a:r>
            <a:r>
              <a:rPr lang="de-DE" dirty="0"/>
              <a:t> </a:t>
            </a:r>
            <a:r>
              <a:rPr lang="de-DE" dirty="0" err="1"/>
              <a:t>connecting</a:t>
            </a:r>
            <a:r>
              <a:rPr lang="de-DE" dirty="0"/>
              <a:t> </a:t>
            </a:r>
            <a:r>
              <a:rPr lang="de-DE" dirty="0" err="1"/>
              <a:t>people</a:t>
            </a:r>
            <a:r>
              <a:rPr lang="de-DE" dirty="0"/>
              <a:t>, </a:t>
            </a:r>
            <a:r>
              <a:rPr lang="de-DE" dirty="0" err="1"/>
              <a:t>looking</a:t>
            </a:r>
            <a:r>
              <a:rPr lang="de-DE" dirty="0"/>
              <a:t> at </a:t>
            </a:r>
            <a:r>
              <a:rPr lang="de-DE" dirty="0" err="1"/>
              <a:t>the</a:t>
            </a:r>
            <a:r>
              <a:rPr lang="de-DE" dirty="0"/>
              <a:t> </a:t>
            </a:r>
            <a:r>
              <a:rPr lang="de-DE" dirty="0" err="1"/>
              <a:t>picture</a:t>
            </a:r>
            <a:r>
              <a:rPr lang="de-DE" dirty="0"/>
              <a:t> </a:t>
            </a:r>
            <a:r>
              <a:rPr lang="de-DE" dirty="0" err="1"/>
              <a:t>above</a:t>
            </a:r>
            <a:r>
              <a:rPr lang="de-DE" dirty="0"/>
              <a:t> and rural </a:t>
            </a:r>
            <a:r>
              <a:rPr lang="de-DE" dirty="0" err="1"/>
              <a:t>areas</a:t>
            </a: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b="1" dirty="0"/>
              <a:t>Background Information:</a:t>
            </a:r>
          </a:p>
          <a:p>
            <a:pPr marL="171450" indent="-171450">
              <a:buFont typeface="Arial" panose="020B0604020202020204" pitchFamily="34" charset="0"/>
              <a:buChar char="•"/>
            </a:pPr>
            <a:r>
              <a:rPr lang="de-DE" b="0" dirty="0" err="1"/>
              <a:t>Bringing</a:t>
            </a:r>
            <a:r>
              <a:rPr lang="de-DE" b="0" dirty="0"/>
              <a:t> Connectivity </a:t>
            </a:r>
            <a:r>
              <a:rPr lang="de-DE" b="0" dirty="0" err="1"/>
              <a:t>is</a:t>
            </a:r>
            <a:r>
              <a:rPr lang="de-DE" b="0" dirty="0"/>
              <a:t> expensive: </a:t>
            </a:r>
          </a:p>
          <a:p>
            <a:pPr marL="628650" lvl="1" indent="-171450">
              <a:buFont typeface="Arial" panose="020B0604020202020204" pitchFamily="34" charset="0"/>
              <a:buChar char="•"/>
            </a:pPr>
            <a:r>
              <a:rPr lang="de-DE" b="0" dirty="0" err="1"/>
              <a:t>Wireline</a:t>
            </a:r>
            <a:r>
              <a:rPr lang="de-DE" b="0" dirty="0"/>
              <a:t>: CAPEX and OPEX </a:t>
            </a:r>
            <a:r>
              <a:rPr lang="de-DE" b="0" dirty="0" err="1"/>
              <a:t>for</a:t>
            </a:r>
            <a:r>
              <a:rPr lang="de-DE" b="0" dirty="0"/>
              <a:t> </a:t>
            </a:r>
            <a:r>
              <a:rPr lang="de-DE" b="0" dirty="0" err="1"/>
              <a:t>cables</a:t>
            </a:r>
            <a:r>
              <a:rPr lang="de-DE" b="0" dirty="0"/>
              <a:t>, </a:t>
            </a:r>
            <a:r>
              <a:rPr lang="de-DE" b="0" dirty="0" err="1"/>
              <a:t>digging</a:t>
            </a:r>
            <a:r>
              <a:rPr lang="de-DE" b="0" dirty="0"/>
              <a:t> </a:t>
            </a:r>
            <a:r>
              <a:rPr lang="de-DE" b="0" dirty="0" err="1"/>
              <a:t>the</a:t>
            </a:r>
            <a:r>
              <a:rPr lang="de-DE" b="0" dirty="0"/>
              <a:t> in, </a:t>
            </a:r>
            <a:r>
              <a:rPr lang="de-DE" b="0" dirty="0" err="1"/>
              <a:t>servers</a:t>
            </a:r>
            <a:r>
              <a:rPr lang="de-DE" b="0" dirty="0"/>
              <a:t>, </a:t>
            </a:r>
            <a:r>
              <a:rPr lang="de-DE" b="0" dirty="0" err="1"/>
              <a:t>energy</a:t>
            </a:r>
            <a:endParaRPr lang="de-DE" b="0" dirty="0"/>
          </a:p>
          <a:p>
            <a:pPr marL="628650" lvl="1" indent="-171450">
              <a:buFont typeface="Arial" panose="020B0604020202020204" pitchFamily="34" charset="0"/>
              <a:buChar char="•"/>
            </a:pPr>
            <a:r>
              <a:rPr lang="de-DE" b="0" dirty="0"/>
              <a:t>Wireless: CAPEX and OPEX </a:t>
            </a:r>
            <a:r>
              <a:rPr lang="de-DE" b="0" dirty="0" err="1"/>
              <a:t>for</a:t>
            </a:r>
            <a:r>
              <a:rPr lang="de-DE" b="0" dirty="0"/>
              <a:t> </a:t>
            </a:r>
            <a:r>
              <a:rPr lang="de-DE" b="0" dirty="0" err="1"/>
              <a:t>frequencies</a:t>
            </a:r>
            <a:r>
              <a:rPr lang="de-DE" b="0" dirty="0"/>
              <a:t>, </a:t>
            </a:r>
            <a:r>
              <a:rPr lang="de-DE" b="0" dirty="0" err="1"/>
              <a:t>towers</a:t>
            </a:r>
            <a:r>
              <a:rPr lang="de-DE" b="0" dirty="0"/>
              <a:t>, </a:t>
            </a:r>
            <a:r>
              <a:rPr lang="de-DE" b="0" dirty="0" err="1"/>
              <a:t>energy</a:t>
            </a:r>
            <a:endParaRPr lang="de-DE" b="0" dirty="0"/>
          </a:p>
          <a:p>
            <a:pPr marL="171450" lvl="0" indent="-171450">
              <a:buFont typeface="Arial" panose="020B0604020202020204" pitchFamily="34" charset="0"/>
              <a:buChar char="•"/>
            </a:pPr>
            <a:r>
              <a:rPr lang="de-DE" b="0" dirty="0"/>
              <a:t>Rural Areas </a:t>
            </a:r>
            <a:r>
              <a:rPr lang="de-DE" b="0" dirty="0" err="1"/>
              <a:t>are</a:t>
            </a:r>
            <a:r>
              <a:rPr lang="de-DE" b="0" dirty="0"/>
              <a:t> at a </a:t>
            </a:r>
            <a:r>
              <a:rPr lang="de-DE" b="0" dirty="0" err="1"/>
              <a:t>specific</a:t>
            </a:r>
            <a:r>
              <a:rPr lang="de-DE" b="0" dirty="0"/>
              <a:t> </a:t>
            </a:r>
            <a:r>
              <a:rPr lang="de-DE" b="0" dirty="0" err="1"/>
              <a:t>disadvantage</a:t>
            </a:r>
            <a:endParaRPr lang="de-DE" b="0" dirty="0"/>
          </a:p>
          <a:p>
            <a:pPr marL="628650" lvl="1" indent="-171450">
              <a:buFont typeface="Arial" panose="020B0604020202020204" pitchFamily="34" charset="0"/>
              <a:buChar char="•"/>
            </a:pPr>
            <a:r>
              <a:rPr lang="de-DE" b="0" dirty="0" err="1"/>
              <a:t>Cost</a:t>
            </a:r>
            <a:r>
              <a:rPr lang="de-DE" b="0" dirty="0"/>
              <a:t>: Great </a:t>
            </a:r>
            <a:r>
              <a:rPr lang="de-DE" b="0" dirty="0" err="1"/>
              <a:t>distances</a:t>
            </a:r>
            <a:r>
              <a:rPr lang="de-DE" b="0" dirty="0"/>
              <a:t> </a:t>
            </a:r>
            <a:r>
              <a:rPr lang="de-DE" b="0" dirty="0" err="1"/>
              <a:t>to</a:t>
            </a:r>
            <a:r>
              <a:rPr lang="de-DE" b="0" dirty="0"/>
              <a:t> </a:t>
            </a:r>
            <a:r>
              <a:rPr lang="de-DE" b="0" dirty="0" err="1"/>
              <a:t>be</a:t>
            </a:r>
            <a:r>
              <a:rPr lang="de-DE" b="0" dirty="0"/>
              <a:t> </a:t>
            </a:r>
            <a:r>
              <a:rPr lang="de-DE" b="0" dirty="0" err="1"/>
              <a:t>covered</a:t>
            </a:r>
            <a:r>
              <a:rPr lang="de-DE" b="0" dirty="0"/>
              <a:t>, lack </a:t>
            </a:r>
            <a:r>
              <a:rPr lang="de-DE" b="0" dirty="0" err="1"/>
              <a:t>of</a:t>
            </a:r>
            <a:r>
              <a:rPr lang="de-DE" b="0" dirty="0"/>
              <a:t> </a:t>
            </a:r>
            <a:r>
              <a:rPr lang="de-DE" b="0" dirty="0" err="1"/>
              <a:t>infrastructure</a:t>
            </a:r>
            <a:r>
              <a:rPr lang="de-DE" b="0" dirty="0"/>
              <a:t> (</a:t>
            </a:r>
            <a:r>
              <a:rPr lang="de-DE" b="0" dirty="0" err="1"/>
              <a:t>eneryg</a:t>
            </a:r>
            <a:r>
              <a:rPr lang="de-DE" b="0" dirty="0"/>
              <a:t> </a:t>
            </a:r>
            <a:r>
              <a:rPr lang="de-DE" b="0" dirty="0" err="1"/>
              <a:t>grid</a:t>
            </a:r>
            <a:r>
              <a:rPr lang="de-DE" b="0" dirty="0"/>
              <a:t>), </a:t>
            </a:r>
            <a:r>
              <a:rPr lang="de-DE" b="0" dirty="0" err="1"/>
              <a:t>hills</a:t>
            </a:r>
            <a:r>
              <a:rPr lang="de-DE" b="0" dirty="0"/>
              <a:t>, etc.</a:t>
            </a:r>
          </a:p>
          <a:p>
            <a:pPr marL="628650" lvl="1" indent="-171450">
              <a:buFont typeface="Arial" panose="020B0604020202020204" pitchFamily="34" charset="0"/>
              <a:buChar char="•"/>
            </a:pPr>
            <a:r>
              <a:rPr lang="de-DE" b="0" dirty="0"/>
              <a:t>Revenue: </a:t>
            </a:r>
            <a:r>
              <a:rPr lang="de-DE" b="0" dirty="0" err="1"/>
              <a:t>low</a:t>
            </a:r>
            <a:r>
              <a:rPr lang="de-DE" b="0" dirty="0"/>
              <a:t> </a:t>
            </a:r>
            <a:r>
              <a:rPr lang="de-DE" b="0" dirty="0" err="1"/>
              <a:t>population</a:t>
            </a:r>
            <a:r>
              <a:rPr lang="de-DE" b="0" dirty="0"/>
              <a:t> </a:t>
            </a:r>
            <a:r>
              <a:rPr lang="de-DE" b="0" dirty="0" err="1"/>
              <a:t>density</a:t>
            </a:r>
            <a:r>
              <a:rPr lang="de-DE" b="0" dirty="0"/>
              <a:t>, </a:t>
            </a:r>
            <a:r>
              <a:rPr lang="de-DE" b="0" dirty="0" err="1"/>
              <a:t>low</a:t>
            </a:r>
            <a:r>
              <a:rPr lang="de-DE" b="0" dirty="0"/>
              <a:t> </a:t>
            </a:r>
            <a:r>
              <a:rPr lang="de-DE" b="0" dirty="0" err="1"/>
              <a:t>income</a:t>
            </a:r>
            <a:r>
              <a:rPr lang="de-DE" b="0" dirty="0"/>
              <a:t> </a:t>
            </a:r>
            <a:r>
              <a:rPr lang="de-DE" b="0" dirty="0" err="1"/>
              <a:t>population</a:t>
            </a:r>
            <a:r>
              <a:rPr lang="de-DE" b="0" dirty="0"/>
              <a:t> = </a:t>
            </a:r>
            <a:r>
              <a:rPr lang="de-DE" b="0" dirty="0" err="1"/>
              <a:t>low</a:t>
            </a:r>
            <a:r>
              <a:rPr lang="de-DE" b="0" dirty="0"/>
              <a:t> </a:t>
            </a:r>
            <a:r>
              <a:rPr lang="de-DE" b="0" dirty="0" err="1"/>
              <a:t>income</a:t>
            </a:r>
            <a:r>
              <a:rPr lang="de-DE" b="0" dirty="0"/>
              <a:t> potential </a:t>
            </a:r>
            <a:r>
              <a:rPr lang="de-DE" b="0" dirty="0" err="1"/>
              <a:t>to</a:t>
            </a:r>
            <a:r>
              <a:rPr lang="de-DE" b="0" dirty="0"/>
              <a:t> </a:t>
            </a:r>
            <a:r>
              <a:rPr lang="de-DE" b="0" dirty="0" err="1"/>
              <a:t>cover</a:t>
            </a:r>
            <a:r>
              <a:rPr lang="de-DE" b="0" dirty="0"/>
              <a:t> </a:t>
            </a:r>
            <a:r>
              <a:rPr lang="de-DE" b="0" dirty="0" err="1"/>
              <a:t>the</a:t>
            </a:r>
            <a:r>
              <a:rPr lang="de-DE" b="0" dirty="0"/>
              <a:t> high </a:t>
            </a:r>
            <a:r>
              <a:rPr lang="de-DE" b="0" dirty="0" err="1"/>
              <a:t>costs</a:t>
            </a:r>
            <a:endParaRPr lang="de-DE" b="0" dirty="0"/>
          </a:p>
          <a:p>
            <a:pPr marL="171450" lvl="0" indent="-171450">
              <a:buFont typeface="Arial" panose="020B0604020202020204" pitchFamily="34" charset="0"/>
              <a:buChar char="•"/>
            </a:pPr>
            <a:endParaRPr lang="de-DE" b="0" dirty="0"/>
          </a:p>
          <a:p>
            <a:pPr marL="171450" lvl="0" indent="-171450">
              <a:buFont typeface="Arial" panose="020B0604020202020204" pitchFamily="34" charset="0"/>
              <a:buChar char="•"/>
            </a:pPr>
            <a:r>
              <a:rPr lang="de-DE" b="1" dirty="0"/>
              <a:t>Further </a:t>
            </a:r>
            <a:r>
              <a:rPr lang="de-DE" b="1" dirty="0" err="1"/>
              <a:t>Challenges</a:t>
            </a:r>
            <a:r>
              <a:rPr lang="de-DE" b="1" dirty="0"/>
              <a:t> in </a:t>
            </a:r>
            <a:r>
              <a:rPr lang="de-DE" b="1" dirty="0" err="1"/>
              <a:t>Developing</a:t>
            </a:r>
            <a:r>
              <a:rPr lang="de-DE" b="1" dirty="0"/>
              <a:t> Countries</a:t>
            </a:r>
          </a:p>
          <a:p>
            <a:pPr marL="628650" lvl="1" indent="-171450">
              <a:buFont typeface="Arial" panose="020B0604020202020204" pitchFamily="34" charset="0"/>
              <a:buChar char="•"/>
            </a:pPr>
            <a:r>
              <a:rPr lang="de-DE" b="0" dirty="0"/>
              <a:t>National Infrastructure</a:t>
            </a:r>
          </a:p>
          <a:p>
            <a:pPr marL="1085850" lvl="2" indent="-171450">
              <a:buFont typeface="Arial" panose="020B0604020202020204" pitchFamily="34" charset="0"/>
              <a:buChar char="•"/>
            </a:pPr>
            <a:r>
              <a:rPr lang="de-DE" b="0" dirty="0" err="1"/>
              <a:t>No</a:t>
            </a:r>
            <a:r>
              <a:rPr lang="de-DE" b="0" dirty="0"/>
              <a:t> </a:t>
            </a:r>
            <a:r>
              <a:rPr lang="de-DE" b="0" dirty="0" err="1"/>
              <a:t>or</a:t>
            </a:r>
            <a:r>
              <a:rPr lang="de-DE" b="0" dirty="0"/>
              <a:t> </a:t>
            </a:r>
            <a:r>
              <a:rPr lang="de-DE" b="0" dirty="0" err="1"/>
              <a:t>low</a:t>
            </a:r>
            <a:r>
              <a:rPr lang="de-DE" b="0" dirty="0"/>
              <a:t> </a:t>
            </a:r>
            <a:r>
              <a:rPr lang="de-DE" b="0" dirty="0" err="1"/>
              <a:t>connectivity</a:t>
            </a:r>
            <a:r>
              <a:rPr lang="de-DE" b="0" dirty="0"/>
              <a:t> </a:t>
            </a:r>
            <a:r>
              <a:rPr lang="de-DE" b="0" dirty="0" err="1"/>
              <a:t>to</a:t>
            </a:r>
            <a:r>
              <a:rPr lang="de-DE" b="0" dirty="0"/>
              <a:t> global </a:t>
            </a:r>
            <a:r>
              <a:rPr lang="de-DE" b="0" dirty="0" err="1"/>
              <a:t>backbone</a:t>
            </a:r>
            <a:r>
              <a:rPr lang="de-DE" b="0" dirty="0"/>
              <a:t> (</a:t>
            </a:r>
            <a:r>
              <a:rPr lang="de-DE" b="0" dirty="0" err="1"/>
              <a:t>see</a:t>
            </a:r>
            <a:r>
              <a:rPr lang="de-DE" b="0" dirty="0"/>
              <a:t> </a:t>
            </a:r>
            <a:r>
              <a:rPr lang="de-DE" b="0" dirty="0" err="1"/>
              <a:t>cables</a:t>
            </a:r>
            <a:r>
              <a:rPr lang="de-DE" b="0" dirty="0"/>
              <a:t>) – </a:t>
            </a:r>
            <a:r>
              <a:rPr lang="de-DE" b="0" dirty="0" err="1"/>
              <a:t>landlocked</a:t>
            </a:r>
            <a:r>
              <a:rPr lang="de-DE" b="0" dirty="0"/>
              <a:t> countries </a:t>
            </a:r>
            <a:r>
              <a:rPr lang="de-DE" b="0" dirty="0" err="1"/>
              <a:t>have</a:t>
            </a:r>
            <a:r>
              <a:rPr lang="de-DE" b="0" dirty="0"/>
              <a:t> a </a:t>
            </a:r>
            <a:r>
              <a:rPr lang="de-DE" b="0" dirty="0" err="1"/>
              <a:t>disadvantage</a:t>
            </a:r>
            <a:r>
              <a:rPr lang="de-DE" b="0" dirty="0"/>
              <a:t>, </a:t>
            </a:r>
            <a:r>
              <a:rPr lang="de-DE" b="0" dirty="0" err="1"/>
              <a:t>as</a:t>
            </a:r>
            <a:r>
              <a:rPr lang="de-DE" b="0" dirty="0"/>
              <a:t> </a:t>
            </a:r>
            <a:r>
              <a:rPr lang="de-DE" b="0" dirty="0" err="1"/>
              <a:t>they</a:t>
            </a:r>
            <a:r>
              <a:rPr lang="de-DE" b="0" dirty="0"/>
              <a:t> </a:t>
            </a:r>
            <a:r>
              <a:rPr lang="de-DE" b="0" dirty="0" err="1"/>
              <a:t>are</a:t>
            </a:r>
            <a:r>
              <a:rPr lang="de-DE" b="0" dirty="0"/>
              <a:t> </a:t>
            </a:r>
            <a:r>
              <a:rPr lang="de-DE" b="0" dirty="0" err="1"/>
              <a:t>dependent</a:t>
            </a:r>
            <a:r>
              <a:rPr lang="de-DE" b="0" dirty="0"/>
              <a:t> on </a:t>
            </a:r>
            <a:r>
              <a:rPr lang="de-DE" b="0" dirty="0" err="1"/>
              <a:t>neighbouring</a:t>
            </a:r>
            <a:r>
              <a:rPr lang="de-DE" b="0" dirty="0"/>
              <a:t> countries</a:t>
            </a:r>
          </a:p>
          <a:p>
            <a:pPr marL="1085850" lvl="2" indent="-171450">
              <a:buFont typeface="Arial" panose="020B0604020202020204" pitchFamily="34" charset="0"/>
              <a:buChar char="•"/>
            </a:pPr>
            <a:r>
              <a:rPr lang="de-DE" b="0" dirty="0"/>
              <a:t>Lack </a:t>
            </a:r>
            <a:r>
              <a:rPr lang="de-DE" b="0" dirty="0" err="1"/>
              <a:t>of</a:t>
            </a:r>
            <a:r>
              <a:rPr lang="de-DE" b="0" dirty="0"/>
              <a:t> </a:t>
            </a:r>
            <a:r>
              <a:rPr lang="de-DE" b="0" dirty="0" err="1"/>
              <a:t>energy-grid</a:t>
            </a:r>
            <a:endParaRPr lang="de-DE" b="0" dirty="0"/>
          </a:p>
          <a:p>
            <a:pPr marL="628650" lvl="1" indent="-171450">
              <a:buFont typeface="Arial" panose="020B0604020202020204" pitchFamily="34" charset="0"/>
              <a:buChar char="•"/>
            </a:pPr>
            <a:r>
              <a:rPr lang="de-DE" b="0" dirty="0"/>
              <a:t>Market Regulation / </a:t>
            </a:r>
            <a:r>
              <a:rPr lang="de-DE" b="0" dirty="0" err="1"/>
              <a:t>policies</a:t>
            </a:r>
            <a:endParaRPr lang="de-DE" b="0" dirty="0"/>
          </a:p>
          <a:p>
            <a:pPr marL="1085850" lvl="2" indent="-171450">
              <a:buFont typeface="Arial" panose="020B0604020202020204" pitchFamily="34" charset="0"/>
              <a:buChar char="•"/>
            </a:pPr>
            <a:r>
              <a:rPr lang="de-DE" b="0" dirty="0" err="1"/>
              <a:t>monopols</a:t>
            </a:r>
            <a:r>
              <a:rPr lang="de-DE" b="0" dirty="0"/>
              <a:t> </a:t>
            </a:r>
            <a:r>
              <a:rPr lang="de-DE" b="0" dirty="0" err="1"/>
              <a:t>or</a:t>
            </a:r>
            <a:r>
              <a:rPr lang="de-DE" b="0" dirty="0"/>
              <a:t> </a:t>
            </a:r>
            <a:r>
              <a:rPr lang="de-DE" b="0" dirty="0" err="1"/>
              <a:t>oligopols</a:t>
            </a:r>
            <a:r>
              <a:rPr lang="de-DE" b="0" dirty="0"/>
              <a:t> </a:t>
            </a:r>
            <a:r>
              <a:rPr lang="de-DE" b="0" dirty="0" err="1"/>
              <a:t>exist</a:t>
            </a:r>
            <a:endParaRPr lang="de-DE" b="0" dirty="0"/>
          </a:p>
          <a:p>
            <a:pPr marL="1085850" lvl="2" indent="-171450">
              <a:buFont typeface="Arial" panose="020B0604020202020204" pitchFamily="34" charset="0"/>
              <a:buChar char="•"/>
            </a:pPr>
            <a:r>
              <a:rPr lang="de-DE" b="0" dirty="0" err="1"/>
              <a:t>Incumbants</a:t>
            </a:r>
            <a:r>
              <a:rPr lang="de-DE" b="0" dirty="0"/>
              <a:t> </a:t>
            </a:r>
            <a:r>
              <a:rPr lang="de-DE" b="0" dirty="0" err="1"/>
              <a:t>don‘t</a:t>
            </a:r>
            <a:r>
              <a:rPr lang="de-DE" b="0" dirty="0"/>
              <a:t> </a:t>
            </a:r>
            <a:r>
              <a:rPr lang="de-DE" b="0" dirty="0" err="1"/>
              <a:t>allow</a:t>
            </a:r>
            <a:r>
              <a:rPr lang="de-DE" b="0" dirty="0"/>
              <a:t> </a:t>
            </a:r>
            <a:r>
              <a:rPr lang="de-DE" b="0" dirty="0" err="1"/>
              <a:t>new</a:t>
            </a:r>
            <a:r>
              <a:rPr lang="de-DE" b="0" dirty="0"/>
              <a:t> </a:t>
            </a:r>
            <a:r>
              <a:rPr lang="de-DE" b="0" dirty="0" err="1"/>
              <a:t>entrants</a:t>
            </a:r>
            <a:r>
              <a:rPr lang="de-DE" b="0" dirty="0"/>
              <a:t> </a:t>
            </a:r>
            <a:r>
              <a:rPr lang="de-DE" b="0" dirty="0" err="1"/>
              <a:t>access</a:t>
            </a:r>
            <a:r>
              <a:rPr lang="de-DE" b="0" dirty="0"/>
              <a:t> </a:t>
            </a:r>
            <a:r>
              <a:rPr lang="de-DE" b="0" dirty="0" err="1"/>
              <a:t>to</a:t>
            </a:r>
            <a:r>
              <a:rPr lang="de-DE" b="0" dirty="0"/>
              <a:t> </a:t>
            </a:r>
            <a:r>
              <a:rPr lang="de-DE" b="0" dirty="0" err="1"/>
              <a:t>their</a:t>
            </a:r>
            <a:r>
              <a:rPr lang="de-DE" b="0" dirty="0"/>
              <a:t> </a:t>
            </a:r>
            <a:r>
              <a:rPr lang="de-DE" b="0" dirty="0" err="1"/>
              <a:t>infrastructure</a:t>
            </a:r>
            <a:r>
              <a:rPr lang="de-DE" b="0" dirty="0"/>
              <a:t> (</a:t>
            </a:r>
            <a:r>
              <a:rPr lang="de-DE" b="0" dirty="0" err="1"/>
              <a:t>need</a:t>
            </a:r>
            <a:r>
              <a:rPr lang="de-DE" b="0" dirty="0"/>
              <a:t> </a:t>
            </a:r>
            <a:r>
              <a:rPr lang="de-DE" b="0" dirty="0" err="1"/>
              <a:t>for</a:t>
            </a:r>
            <a:r>
              <a:rPr lang="de-DE" b="0" dirty="0"/>
              <a:t> </a:t>
            </a:r>
            <a:r>
              <a:rPr lang="de-DE" b="0" dirty="0" err="1"/>
              <a:t>regulation</a:t>
            </a:r>
            <a:r>
              <a:rPr lang="de-DE" b="0" dirty="0"/>
              <a:t>)</a:t>
            </a:r>
          </a:p>
          <a:p>
            <a:pPr marL="1085850" lvl="2" indent="-171450">
              <a:buFont typeface="Arial" panose="020B0604020202020204" pitchFamily="34" charset="0"/>
              <a:buChar char="•"/>
            </a:pPr>
            <a:r>
              <a:rPr lang="de-DE" b="0" dirty="0" err="1"/>
              <a:t>Licences</a:t>
            </a:r>
            <a:r>
              <a:rPr lang="de-DE" b="0" dirty="0"/>
              <a:t> </a:t>
            </a:r>
            <a:r>
              <a:rPr lang="de-DE" b="0" dirty="0" err="1"/>
              <a:t>for</a:t>
            </a:r>
            <a:r>
              <a:rPr lang="de-DE" b="0" dirty="0"/>
              <a:t> </a:t>
            </a:r>
            <a:r>
              <a:rPr lang="de-DE" b="0" dirty="0" err="1"/>
              <a:t>radio</a:t>
            </a:r>
            <a:r>
              <a:rPr lang="de-DE" b="0" dirty="0"/>
              <a:t> </a:t>
            </a:r>
            <a:r>
              <a:rPr lang="de-DE" b="0" dirty="0" err="1"/>
              <a:t>frequencies</a:t>
            </a:r>
            <a:r>
              <a:rPr lang="de-DE" b="0" dirty="0"/>
              <a:t> </a:t>
            </a:r>
            <a:r>
              <a:rPr lang="de-DE" b="0" dirty="0" err="1"/>
              <a:t>are</a:t>
            </a:r>
            <a:r>
              <a:rPr lang="de-DE" b="0" dirty="0"/>
              <a:t> </a:t>
            </a:r>
            <a:r>
              <a:rPr lang="de-DE" b="0" dirty="0" err="1"/>
              <a:t>too</a:t>
            </a:r>
            <a:r>
              <a:rPr lang="de-DE" b="0" dirty="0"/>
              <a:t> expensive (Germany </a:t>
            </a:r>
            <a:r>
              <a:rPr lang="de-DE" b="0" dirty="0" err="1"/>
              <a:t>received</a:t>
            </a:r>
            <a:r>
              <a:rPr lang="de-DE" b="0" dirty="0"/>
              <a:t> </a:t>
            </a:r>
            <a:r>
              <a:rPr lang="de-DE" b="0" dirty="0" err="1"/>
              <a:t>much</a:t>
            </a:r>
            <a:r>
              <a:rPr lang="de-DE" b="0" dirty="0"/>
              <a:t> </a:t>
            </a:r>
            <a:r>
              <a:rPr lang="de-DE" b="0" dirty="0" err="1"/>
              <a:t>criticism</a:t>
            </a:r>
            <a:r>
              <a:rPr lang="de-DE" b="0" dirty="0"/>
              <a:t> </a:t>
            </a:r>
            <a:r>
              <a:rPr lang="de-DE" b="0" dirty="0" err="1"/>
              <a:t>because</a:t>
            </a:r>
            <a:r>
              <a:rPr lang="de-DE" b="0" dirty="0"/>
              <a:t> </a:t>
            </a:r>
            <a:r>
              <a:rPr lang="de-DE" b="0" dirty="0" err="1"/>
              <a:t>of</a:t>
            </a:r>
            <a:r>
              <a:rPr lang="de-DE" b="0" dirty="0"/>
              <a:t> </a:t>
            </a:r>
            <a:r>
              <a:rPr lang="de-DE" b="0" dirty="0" err="1"/>
              <a:t>the</a:t>
            </a:r>
            <a:r>
              <a:rPr lang="de-DE" b="0" dirty="0"/>
              <a:t> high </a:t>
            </a:r>
            <a:r>
              <a:rPr lang="de-DE" b="0" dirty="0" err="1"/>
              <a:t>prices</a:t>
            </a:r>
            <a:r>
              <a:rPr lang="de-DE" b="0" dirty="0"/>
              <a:t> </a:t>
            </a:r>
            <a:r>
              <a:rPr lang="de-DE" b="0" dirty="0" err="1"/>
              <a:t>it</a:t>
            </a:r>
            <a:r>
              <a:rPr lang="de-DE" b="0" dirty="0"/>
              <a:t> </a:t>
            </a:r>
            <a:r>
              <a:rPr lang="de-DE" b="0" dirty="0" err="1"/>
              <a:t>achieved</a:t>
            </a:r>
            <a:r>
              <a:rPr lang="de-DE" b="0" dirty="0"/>
              <a:t> </a:t>
            </a:r>
            <a:r>
              <a:rPr lang="de-DE" b="0" dirty="0" err="1"/>
              <a:t>for</a:t>
            </a:r>
            <a:r>
              <a:rPr lang="de-DE" b="0" dirty="0"/>
              <a:t> UMTS </a:t>
            </a:r>
            <a:r>
              <a:rPr lang="de-DE" b="0" dirty="0" err="1"/>
              <a:t>frequencies</a:t>
            </a:r>
            <a:r>
              <a:rPr lang="de-DE" b="0" dirty="0"/>
              <a:t> in </a:t>
            </a:r>
            <a:r>
              <a:rPr lang="de-DE" b="0" dirty="0" err="1"/>
              <a:t>the</a:t>
            </a:r>
            <a:r>
              <a:rPr lang="de-DE" b="0" dirty="0"/>
              <a:t> 2000‘s. A </a:t>
            </a:r>
            <a:r>
              <a:rPr lang="de-DE" b="0" dirty="0" err="1"/>
              <a:t>success</a:t>
            </a:r>
            <a:r>
              <a:rPr lang="de-DE" b="0" dirty="0"/>
              <a:t> </a:t>
            </a:r>
            <a:r>
              <a:rPr lang="de-DE" b="0" dirty="0" err="1"/>
              <a:t>as</a:t>
            </a:r>
            <a:r>
              <a:rPr lang="de-DE" b="0" dirty="0"/>
              <a:t> </a:t>
            </a:r>
            <a:r>
              <a:rPr lang="de-DE" b="0" dirty="0" err="1"/>
              <a:t>it</a:t>
            </a:r>
            <a:r>
              <a:rPr lang="de-DE" b="0" dirty="0"/>
              <a:t> </a:t>
            </a:r>
            <a:r>
              <a:rPr lang="de-DE" b="0" dirty="0" err="1"/>
              <a:t>seems</a:t>
            </a:r>
            <a:r>
              <a:rPr lang="de-DE" b="0" dirty="0"/>
              <a:t> </a:t>
            </a:r>
            <a:r>
              <a:rPr lang="de-DE" b="0" dirty="0" err="1"/>
              <a:t>first</a:t>
            </a:r>
            <a:r>
              <a:rPr lang="de-DE" b="0" dirty="0"/>
              <a:t>. But </a:t>
            </a:r>
            <a:r>
              <a:rPr lang="de-DE" b="0" dirty="0" err="1"/>
              <a:t>this</a:t>
            </a:r>
            <a:r>
              <a:rPr lang="de-DE" b="0" dirty="0"/>
              <a:t> </a:t>
            </a:r>
            <a:r>
              <a:rPr lang="de-DE" b="0" dirty="0" err="1"/>
              <a:t>is</a:t>
            </a:r>
            <a:r>
              <a:rPr lang="de-DE" b="0" dirty="0"/>
              <a:t> </a:t>
            </a:r>
            <a:r>
              <a:rPr lang="de-DE" b="0" dirty="0" err="1"/>
              <a:t>said</a:t>
            </a:r>
            <a:r>
              <a:rPr lang="de-DE" b="0" dirty="0"/>
              <a:t> </a:t>
            </a:r>
            <a:r>
              <a:rPr lang="de-DE" b="0" dirty="0" err="1"/>
              <a:t>to</a:t>
            </a:r>
            <a:r>
              <a:rPr lang="de-DE" b="0" dirty="0"/>
              <a:t> </a:t>
            </a:r>
            <a:r>
              <a:rPr lang="de-DE" b="0" dirty="0" err="1"/>
              <a:t>be</a:t>
            </a:r>
            <a:r>
              <a:rPr lang="de-DE" b="0" dirty="0"/>
              <a:t> </a:t>
            </a:r>
            <a:r>
              <a:rPr lang="de-DE" b="0" dirty="0" err="1"/>
              <a:t>one</a:t>
            </a:r>
            <a:r>
              <a:rPr lang="de-DE" b="0" dirty="0"/>
              <a:t> </a:t>
            </a:r>
            <a:r>
              <a:rPr lang="de-DE" b="0" dirty="0" err="1"/>
              <a:t>of</a:t>
            </a:r>
            <a:r>
              <a:rPr lang="de-DE" b="0" dirty="0"/>
              <a:t> </a:t>
            </a:r>
            <a:r>
              <a:rPr lang="de-DE" b="0" dirty="0" err="1"/>
              <a:t>the</a:t>
            </a:r>
            <a:r>
              <a:rPr lang="de-DE" b="0" dirty="0"/>
              <a:t> </a:t>
            </a:r>
            <a:r>
              <a:rPr lang="de-DE" b="0" dirty="0" err="1"/>
              <a:t>reasons</a:t>
            </a:r>
            <a:r>
              <a:rPr lang="de-DE" b="0" dirty="0"/>
              <a:t>, </a:t>
            </a:r>
            <a:r>
              <a:rPr lang="de-DE" b="0" dirty="0" err="1"/>
              <a:t>why</a:t>
            </a:r>
            <a:r>
              <a:rPr lang="de-DE" b="0" dirty="0"/>
              <a:t> Germanys Mobile </a:t>
            </a:r>
            <a:r>
              <a:rPr lang="de-DE" b="0" dirty="0" err="1"/>
              <a:t>prices</a:t>
            </a:r>
            <a:r>
              <a:rPr lang="de-DE" b="0" dirty="0"/>
              <a:t> </a:t>
            </a:r>
            <a:r>
              <a:rPr lang="de-DE" b="0" dirty="0" err="1"/>
              <a:t>are</a:t>
            </a:r>
            <a:r>
              <a:rPr lang="de-DE" b="0" dirty="0"/>
              <a:t> </a:t>
            </a:r>
            <a:r>
              <a:rPr lang="de-DE" b="0" dirty="0" err="1"/>
              <a:t>quite</a:t>
            </a:r>
            <a:r>
              <a:rPr lang="de-DE" b="0" dirty="0"/>
              <a:t> high </a:t>
            </a:r>
            <a:r>
              <a:rPr lang="de-DE" b="0" dirty="0" err="1"/>
              <a:t>compared</a:t>
            </a:r>
            <a:r>
              <a:rPr lang="de-DE" b="0" dirty="0"/>
              <a:t> </a:t>
            </a:r>
            <a:r>
              <a:rPr lang="de-DE" b="0" dirty="0" err="1"/>
              <a:t>to</a:t>
            </a:r>
            <a:r>
              <a:rPr lang="de-DE" b="0" dirty="0"/>
              <a:t> </a:t>
            </a:r>
            <a:r>
              <a:rPr lang="de-DE" b="0" dirty="0" err="1"/>
              <a:t>other</a:t>
            </a:r>
            <a:r>
              <a:rPr lang="de-DE" b="0" dirty="0"/>
              <a:t> EU countries, </a:t>
            </a:r>
            <a:r>
              <a:rPr lang="de-DE" b="0" dirty="0" err="1"/>
              <a:t>as</a:t>
            </a:r>
            <a:r>
              <a:rPr lang="de-DE" b="0" dirty="0"/>
              <a:t> </a:t>
            </a:r>
            <a:r>
              <a:rPr lang="de-DE" b="0" dirty="0" err="1"/>
              <a:t>companies</a:t>
            </a:r>
            <a:r>
              <a:rPr lang="de-DE" b="0" dirty="0"/>
              <a:t> </a:t>
            </a:r>
            <a:r>
              <a:rPr lang="de-DE" b="0" dirty="0" err="1"/>
              <a:t>had</a:t>
            </a:r>
            <a:r>
              <a:rPr lang="de-DE" b="0" dirty="0"/>
              <a:t> </a:t>
            </a:r>
            <a:r>
              <a:rPr lang="de-DE" b="0" dirty="0" err="1"/>
              <a:t>to</a:t>
            </a:r>
            <a:r>
              <a:rPr lang="de-DE" b="0" dirty="0"/>
              <a:t> </a:t>
            </a:r>
            <a:r>
              <a:rPr lang="de-DE" b="0" dirty="0" err="1"/>
              <a:t>reearn</a:t>
            </a:r>
            <a:r>
              <a:rPr lang="de-DE" b="0" dirty="0"/>
              <a:t> </a:t>
            </a:r>
            <a:r>
              <a:rPr lang="de-DE" b="0" dirty="0" err="1"/>
              <a:t>those</a:t>
            </a:r>
            <a:r>
              <a:rPr lang="de-DE" b="0" dirty="0"/>
              <a:t> </a:t>
            </a:r>
            <a:r>
              <a:rPr lang="de-DE" b="0" dirty="0" err="1"/>
              <a:t>costs</a:t>
            </a:r>
            <a:r>
              <a:rPr lang="de-DE" b="0" dirty="0"/>
              <a:t>) – sensible </a:t>
            </a:r>
            <a:r>
              <a:rPr lang="de-DE" b="0" dirty="0" err="1"/>
              <a:t>management</a:t>
            </a:r>
            <a:r>
              <a:rPr lang="de-DE" b="0" dirty="0"/>
              <a:t> </a:t>
            </a:r>
            <a:r>
              <a:rPr lang="de-DE" b="0" dirty="0" err="1"/>
              <a:t>required</a:t>
            </a:r>
            <a:r>
              <a:rPr lang="de-DE" b="0" dirty="0"/>
              <a:t> </a:t>
            </a:r>
            <a:r>
              <a:rPr lang="de-DE" b="0" dirty="0" err="1"/>
              <a:t>by</a:t>
            </a:r>
            <a:r>
              <a:rPr lang="de-DE" b="0" dirty="0"/>
              <a:t> </a:t>
            </a:r>
            <a:r>
              <a:rPr lang="de-DE" b="0" dirty="0" err="1"/>
              <a:t>the</a:t>
            </a:r>
            <a:r>
              <a:rPr lang="de-DE" b="0" dirty="0"/>
              <a:t> </a:t>
            </a:r>
            <a:r>
              <a:rPr lang="de-DE" b="0" dirty="0" err="1"/>
              <a:t>ministries</a:t>
            </a:r>
            <a:r>
              <a:rPr lang="de-DE" b="0" dirty="0"/>
              <a:t> (</a:t>
            </a:r>
            <a:r>
              <a:rPr lang="de-DE" b="0" dirty="0" err="1"/>
              <a:t>of</a:t>
            </a:r>
            <a:r>
              <a:rPr lang="de-DE" b="0" dirty="0"/>
              <a:t> </a:t>
            </a:r>
            <a:r>
              <a:rPr lang="de-DE" b="0" dirty="0" err="1"/>
              <a:t>telecomunnication</a:t>
            </a:r>
            <a:r>
              <a:rPr lang="de-DE" b="0" dirty="0"/>
              <a:t>)</a:t>
            </a:r>
          </a:p>
          <a:p>
            <a:pPr marL="1085850" lvl="2" indent="-171450">
              <a:buFont typeface="Arial" panose="020B0604020202020204" pitchFamily="34" charset="0"/>
              <a:buChar char="•"/>
            </a:pPr>
            <a:endParaRPr lang="de-DE" b="0" dirty="0"/>
          </a:p>
          <a:p>
            <a:pPr marL="628650" lvl="1" indent="-171450">
              <a:buFont typeface="Arial" panose="020B0604020202020204" pitchFamily="34" charset="0"/>
              <a:buChar char="•"/>
            </a:pPr>
            <a:endParaRPr lang="de-DE" b="0" dirty="0"/>
          </a:p>
          <a:p>
            <a:pPr marL="628650" lvl="1" indent="-171450">
              <a:buFont typeface="Arial" panose="020B0604020202020204" pitchFamily="34" charset="0"/>
              <a:buChar char="•"/>
            </a:pPr>
            <a:endParaRPr lang="de-DE" b="0"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12</a:t>
            </a:fld>
            <a:endParaRPr lang="en-GB" altLang="de-DE"/>
          </a:p>
        </p:txBody>
      </p:sp>
    </p:spTree>
    <p:extLst>
      <p:ext uri="{BB962C8B-B14F-4D97-AF65-F5344CB8AC3E}">
        <p14:creationId xmlns:p14="http://schemas.microsoft.com/office/powerpoint/2010/main" val="4153497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e-DE" b="1" dirty="0">
                <a:latin typeface="Arial"/>
                <a:cs typeface="Arial"/>
              </a:rPr>
              <a:t>Background:</a:t>
            </a:r>
            <a:endParaRPr lang="de-DE" b="1" dirty="0"/>
          </a:p>
          <a:p>
            <a:pPr marL="0" indent="0">
              <a:buFont typeface="Arial" panose="020B0604020202020204" pitchFamily="34" charset="0"/>
              <a:buNone/>
            </a:pPr>
            <a:r>
              <a:rPr lang="de-DE" b="0" dirty="0">
                <a:latin typeface="Arial"/>
                <a:cs typeface="Arial"/>
              </a:rPr>
              <a:t>- More </a:t>
            </a:r>
            <a:r>
              <a:rPr lang="de-DE" b="0" dirty="0" err="1">
                <a:latin typeface="Arial"/>
                <a:cs typeface="Arial"/>
              </a:rPr>
              <a:t>detailed</a:t>
            </a:r>
            <a:r>
              <a:rPr lang="de-DE" b="0" dirty="0">
                <a:latin typeface="Arial"/>
                <a:cs typeface="Arial"/>
              </a:rPr>
              <a:t> </a:t>
            </a:r>
            <a:r>
              <a:rPr lang="de-DE" b="0" dirty="0" err="1">
                <a:latin typeface="Arial"/>
                <a:cs typeface="Arial"/>
              </a:rPr>
              <a:t>look</a:t>
            </a:r>
            <a:r>
              <a:rPr lang="de-DE" b="0" dirty="0">
                <a:latin typeface="Arial"/>
                <a:cs typeface="Arial"/>
              </a:rPr>
              <a:t> at </a:t>
            </a:r>
            <a:r>
              <a:rPr lang="de-DE" b="0" dirty="0" err="1">
                <a:latin typeface="Arial"/>
                <a:cs typeface="Arial"/>
              </a:rPr>
              <a:t>the</a:t>
            </a:r>
            <a:r>
              <a:rPr lang="de-DE" b="0" dirty="0">
                <a:latin typeface="Arial"/>
                <a:cs typeface="Arial"/>
              </a:rPr>
              <a:t> </a:t>
            </a:r>
            <a:r>
              <a:rPr lang="de-DE" b="0" dirty="0" err="1">
                <a:latin typeface="Arial"/>
                <a:cs typeface="Arial"/>
              </a:rPr>
              <a:t>situation</a:t>
            </a:r>
            <a:r>
              <a:rPr lang="de-DE" b="0" dirty="0">
                <a:latin typeface="Arial"/>
                <a:cs typeface="Arial"/>
              </a:rPr>
              <a:t> in </a:t>
            </a:r>
            <a:r>
              <a:rPr lang="de-DE" b="0" dirty="0" err="1">
                <a:latin typeface="Arial"/>
                <a:cs typeface="Arial"/>
              </a:rPr>
              <a:t>Africa</a:t>
            </a:r>
            <a:endParaRPr lang="de-DE" dirty="0">
              <a:latin typeface="Arial"/>
              <a:cs typeface="Arial"/>
            </a:endParaRPr>
          </a:p>
          <a:p>
            <a:endParaRPr lang="de-DE"/>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13</a:t>
            </a:fld>
            <a:endParaRPr lang="en-GB" altLang="de-DE"/>
          </a:p>
        </p:txBody>
      </p:sp>
    </p:spTree>
    <p:extLst>
      <p:ext uri="{BB962C8B-B14F-4D97-AF65-F5344CB8AC3E}">
        <p14:creationId xmlns:p14="http://schemas.microsoft.com/office/powerpoint/2010/main" val="1372742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a:cs typeface="Arial"/>
              </a:rPr>
              <a:t>Background: </a:t>
            </a:r>
            <a:br>
              <a:rPr lang="de-DE" dirty="0">
                <a:cs typeface="Arial"/>
              </a:rPr>
            </a:br>
            <a:r>
              <a:rPr lang="de-DE" dirty="0">
                <a:latin typeface="Arial"/>
                <a:cs typeface="Arial"/>
              </a:rPr>
              <a:t>Access and </a:t>
            </a:r>
            <a:r>
              <a:rPr lang="de-DE" dirty="0" err="1">
                <a:latin typeface="Arial"/>
                <a:cs typeface="Arial"/>
              </a:rPr>
              <a:t>affordability</a:t>
            </a:r>
            <a:r>
              <a:rPr lang="de-DE" dirty="0">
                <a:latin typeface="Arial"/>
                <a:cs typeface="Arial"/>
              </a:rPr>
              <a:t> </a:t>
            </a:r>
            <a:r>
              <a:rPr lang="de-DE" dirty="0" err="1">
                <a:latin typeface="Arial"/>
                <a:cs typeface="Arial"/>
              </a:rPr>
              <a:t>are</a:t>
            </a:r>
            <a:r>
              <a:rPr lang="de-DE" dirty="0">
                <a:latin typeface="Arial"/>
                <a:cs typeface="Arial"/>
              </a:rPr>
              <a:t> </a:t>
            </a:r>
            <a:r>
              <a:rPr lang="de-DE" dirty="0" err="1">
                <a:latin typeface="Arial"/>
                <a:cs typeface="Arial"/>
              </a:rPr>
              <a:t>sometimes</a:t>
            </a:r>
            <a:r>
              <a:rPr lang="de-DE" dirty="0">
                <a:latin typeface="Arial"/>
                <a:cs typeface="Arial"/>
              </a:rPr>
              <a:t> </a:t>
            </a:r>
            <a:r>
              <a:rPr lang="de-DE" dirty="0" err="1">
                <a:latin typeface="Arial"/>
                <a:cs typeface="Arial"/>
              </a:rPr>
              <a:t>hard</a:t>
            </a:r>
            <a:r>
              <a:rPr lang="de-DE" dirty="0">
                <a:latin typeface="Arial"/>
                <a:cs typeface="Arial"/>
              </a:rPr>
              <a:t> </a:t>
            </a:r>
            <a:r>
              <a:rPr lang="de-DE" dirty="0" err="1">
                <a:latin typeface="Arial"/>
                <a:cs typeface="Arial"/>
              </a:rPr>
              <a:t>to</a:t>
            </a:r>
            <a:r>
              <a:rPr lang="de-DE" dirty="0">
                <a:latin typeface="Arial"/>
                <a:cs typeface="Arial"/>
              </a:rPr>
              <a:t> </a:t>
            </a:r>
            <a:r>
              <a:rPr lang="de-DE" dirty="0" err="1">
                <a:latin typeface="Arial"/>
                <a:cs typeface="Arial"/>
              </a:rPr>
              <a:t>distinguich</a:t>
            </a:r>
            <a:r>
              <a:rPr lang="de-DE" dirty="0">
                <a:latin typeface="Arial"/>
                <a:cs typeface="Arial"/>
              </a:rPr>
              <a:t>. As so </a:t>
            </a:r>
            <a:r>
              <a:rPr lang="de-DE" dirty="0" err="1">
                <a:latin typeface="Arial"/>
                <a:cs typeface="Arial"/>
              </a:rPr>
              <a:t>often</a:t>
            </a:r>
            <a:r>
              <a:rPr lang="de-DE" dirty="0">
                <a:latin typeface="Arial"/>
                <a:cs typeface="Arial"/>
              </a:rPr>
              <a:t> </a:t>
            </a:r>
            <a:r>
              <a:rPr lang="de-DE" dirty="0" err="1">
                <a:latin typeface="Arial"/>
                <a:cs typeface="Arial"/>
              </a:rPr>
              <a:t>more</a:t>
            </a:r>
            <a:r>
              <a:rPr lang="de-DE" dirty="0">
                <a:latin typeface="Arial"/>
                <a:cs typeface="Arial"/>
              </a:rPr>
              <a:t> </a:t>
            </a:r>
            <a:r>
              <a:rPr lang="de-DE" dirty="0" err="1">
                <a:latin typeface="Arial"/>
                <a:cs typeface="Arial"/>
              </a:rPr>
              <a:t>availability</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service</a:t>
            </a:r>
            <a:r>
              <a:rPr lang="de-DE" dirty="0">
                <a:latin typeface="Arial"/>
                <a:cs typeface="Arial"/>
              </a:rPr>
              <a:t> and </a:t>
            </a:r>
            <a:r>
              <a:rPr lang="de-DE" dirty="0" err="1">
                <a:latin typeface="Arial"/>
                <a:cs typeface="Arial"/>
              </a:rPr>
              <a:t>infrastructure</a:t>
            </a:r>
            <a:r>
              <a:rPr lang="de-DE" dirty="0">
                <a:latin typeface="Arial"/>
                <a:cs typeface="Arial"/>
              </a:rPr>
              <a:t> (</a:t>
            </a:r>
            <a:r>
              <a:rPr lang="de-DE" dirty="0" err="1">
                <a:latin typeface="Arial"/>
                <a:cs typeface="Arial"/>
              </a:rPr>
              <a:t>bandwidth</a:t>
            </a:r>
            <a:r>
              <a:rPr lang="de-DE" dirty="0">
                <a:latin typeface="Arial"/>
                <a:cs typeface="Arial"/>
              </a:rPr>
              <a:t>) will </a:t>
            </a:r>
            <a:r>
              <a:rPr lang="de-DE" dirty="0" err="1">
                <a:latin typeface="Arial"/>
                <a:cs typeface="Arial"/>
              </a:rPr>
              <a:t>decrease</a:t>
            </a:r>
            <a:r>
              <a:rPr lang="de-DE" dirty="0">
                <a:latin typeface="Arial"/>
                <a:cs typeface="Arial"/>
              </a:rPr>
              <a:t> </a:t>
            </a:r>
            <a:r>
              <a:rPr lang="de-DE" dirty="0" err="1">
                <a:latin typeface="Arial"/>
                <a:cs typeface="Arial"/>
              </a:rPr>
              <a:t>prices</a:t>
            </a:r>
            <a:r>
              <a:rPr lang="de-DE" dirty="0">
                <a:latin typeface="Arial"/>
                <a:cs typeface="Arial"/>
              </a:rPr>
              <a:t> (</a:t>
            </a:r>
            <a:r>
              <a:rPr lang="de-DE" dirty="0" err="1">
                <a:latin typeface="Arial"/>
                <a:cs typeface="Arial"/>
              </a:rPr>
              <a:t>economies</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scale</a:t>
            </a:r>
            <a:r>
              <a:rPr lang="de-DE" dirty="0">
                <a:latin typeface="Arial"/>
                <a:cs typeface="Arial"/>
              </a:rPr>
              <a:t>, etc.)</a:t>
            </a:r>
            <a:endParaRPr lang="de-DE" b="1" dirty="0">
              <a:cs typeface="Arial"/>
            </a:endParaRPr>
          </a:p>
          <a:p>
            <a:pPr marL="0" indent="0">
              <a:buFont typeface="Arial" panose="020B0604020202020204" pitchFamily="34" charset="0"/>
              <a:buNone/>
            </a:pPr>
            <a:endParaRPr lang="de-DE" dirty="0"/>
          </a:p>
          <a:p>
            <a:pPr marL="0" indent="0">
              <a:buNone/>
            </a:pPr>
            <a:r>
              <a:rPr lang="de-DE" sz="1200" b="1" dirty="0"/>
              <a:t>Status</a:t>
            </a:r>
            <a:r>
              <a:rPr lang="de-DE" sz="1200" dirty="0"/>
              <a:t>: 	</a:t>
            </a:r>
            <a:r>
              <a:rPr lang="de-DE" sz="1200" b="1" dirty="0"/>
              <a:t>Access</a:t>
            </a:r>
            <a:r>
              <a:rPr lang="de-DE" sz="1200" dirty="0"/>
              <a:t>: 90% live </a:t>
            </a:r>
            <a:r>
              <a:rPr lang="de-DE" sz="1200" dirty="0" err="1"/>
              <a:t>within</a:t>
            </a:r>
            <a:r>
              <a:rPr lang="de-DE" sz="1200" dirty="0"/>
              <a:t> </a:t>
            </a:r>
            <a:r>
              <a:rPr lang="de-DE" sz="1200" dirty="0" err="1"/>
              <a:t>the</a:t>
            </a:r>
            <a:r>
              <a:rPr lang="de-DE" sz="1200" dirty="0"/>
              <a:t> </a:t>
            </a:r>
            <a:r>
              <a:rPr lang="de-DE" sz="1200" dirty="0" err="1"/>
              <a:t>reach</a:t>
            </a:r>
            <a:r>
              <a:rPr lang="de-DE" sz="1200" dirty="0"/>
              <a:t> </a:t>
            </a:r>
            <a:r>
              <a:rPr lang="de-DE" sz="1200" dirty="0" err="1"/>
              <a:t>of</a:t>
            </a:r>
            <a:r>
              <a:rPr lang="de-DE" sz="1200" dirty="0"/>
              <a:t> a mobile </a:t>
            </a:r>
            <a:r>
              <a:rPr lang="de-DE" sz="1200" dirty="0" err="1"/>
              <a:t>broadband</a:t>
            </a:r>
            <a:r>
              <a:rPr lang="de-DE" sz="1200" dirty="0"/>
              <a:t> network (ITU 2019) </a:t>
            </a:r>
            <a:br>
              <a:rPr lang="de-DE" sz="1200" dirty="0"/>
            </a:br>
            <a:r>
              <a:rPr lang="de-DE" sz="1200" dirty="0"/>
              <a:t>             	But: Quality? </a:t>
            </a:r>
            <a:r>
              <a:rPr lang="de-DE" sz="1200" dirty="0" err="1"/>
              <a:t>Bandwidth</a:t>
            </a:r>
            <a:r>
              <a:rPr lang="de-DE" sz="1200" dirty="0"/>
              <a:t>? </a:t>
            </a:r>
            <a:r>
              <a:rPr lang="de-DE" sz="1200" dirty="0" err="1"/>
              <a:t>Cost</a:t>
            </a:r>
            <a:r>
              <a:rPr lang="de-DE" sz="1200" dirty="0"/>
              <a:t>?</a:t>
            </a:r>
          </a:p>
          <a:p>
            <a:r>
              <a:rPr lang="en-US" sz="1200" dirty="0"/>
              <a:t>	</a:t>
            </a:r>
            <a:r>
              <a:rPr lang="en-US" sz="1200" b="1" dirty="0"/>
              <a:t>Affordability</a:t>
            </a:r>
            <a:r>
              <a:rPr lang="en-US" sz="1200" dirty="0"/>
              <a:t>: 11-25% in developing countries, 1-2% in global north)</a:t>
            </a:r>
          </a:p>
          <a:p>
            <a:pPr marL="0" indent="0">
              <a:buFont typeface="Arial" panose="020B0604020202020204" pitchFamily="34" charset="0"/>
              <a:buNone/>
            </a:pPr>
            <a:endParaRPr lang="de-DE"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14</a:t>
            </a:fld>
            <a:endParaRPr lang="en-GB" altLang="de-DE"/>
          </a:p>
        </p:txBody>
      </p:sp>
    </p:spTree>
    <p:extLst>
      <p:ext uri="{BB962C8B-B14F-4D97-AF65-F5344CB8AC3E}">
        <p14:creationId xmlns:p14="http://schemas.microsoft.com/office/powerpoint/2010/main" val="2235237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15</a:t>
            </a:fld>
            <a:endParaRPr lang="en-GB" altLang="de-DE"/>
          </a:p>
        </p:txBody>
      </p:sp>
    </p:spTree>
    <p:extLst>
      <p:ext uri="{BB962C8B-B14F-4D97-AF65-F5344CB8AC3E}">
        <p14:creationId xmlns:p14="http://schemas.microsoft.com/office/powerpoint/2010/main" val="1485639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err="1"/>
              <a:t>Please</a:t>
            </a:r>
            <a:r>
              <a:rPr lang="de-DE"/>
              <a:t> </a:t>
            </a:r>
            <a:r>
              <a:rPr lang="de-DE" err="1"/>
              <a:t>refer</a:t>
            </a:r>
            <a:r>
              <a:rPr lang="de-DE"/>
              <a:t> </a:t>
            </a:r>
            <a:r>
              <a:rPr lang="de-DE" err="1"/>
              <a:t>to</a:t>
            </a:r>
            <a:r>
              <a:rPr lang="de-DE"/>
              <a:t> </a:t>
            </a:r>
            <a:r>
              <a:rPr lang="de-DE" err="1"/>
              <a:t>short</a:t>
            </a:r>
            <a:r>
              <a:rPr lang="de-DE"/>
              <a:t> Fraunhofer Study </a:t>
            </a:r>
            <a:r>
              <a:rPr lang="de-DE" err="1"/>
              <a:t>for</a:t>
            </a:r>
            <a:r>
              <a:rPr lang="de-DE"/>
              <a:t> </a:t>
            </a:r>
            <a:r>
              <a:rPr lang="de-DE" err="1"/>
              <a:t>insights</a:t>
            </a:r>
            <a:r>
              <a:rPr lang="de-DE"/>
              <a:t> (</a:t>
            </a:r>
            <a:r>
              <a:rPr lang="de-DE" err="1"/>
              <a:t>attached</a:t>
            </a:r>
            <a:r>
              <a:rPr lang="de-DE"/>
              <a:t> </a:t>
            </a:r>
            <a:r>
              <a:rPr lang="de-DE" err="1"/>
              <a:t>to</a:t>
            </a:r>
            <a:r>
              <a:rPr lang="de-DE"/>
              <a:t> </a:t>
            </a:r>
            <a:r>
              <a:rPr lang="de-DE" err="1"/>
              <a:t>training</a:t>
            </a:r>
            <a:r>
              <a:rPr lang="de-DE"/>
              <a:t> material): </a:t>
            </a:r>
          </a:p>
          <a:p>
            <a:r>
              <a:rPr lang="en-US"/>
              <a:t>“Connecting the Unconnected - Tackling the challenge of cost-effective broad band Internet in rural areas”, by Fraunhofer FIT (2019)</a:t>
            </a:r>
            <a:endParaRPr lang="de-DE"/>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16</a:t>
            </a:fld>
            <a:endParaRPr lang="en-GB" altLang="de-DE"/>
          </a:p>
        </p:txBody>
      </p:sp>
    </p:spTree>
    <p:extLst>
      <p:ext uri="{BB962C8B-B14F-4D97-AF65-F5344CB8AC3E}">
        <p14:creationId xmlns:p14="http://schemas.microsoft.com/office/powerpoint/2010/main" val="3761935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Optional:</a:t>
            </a:r>
          </a:p>
          <a:p>
            <a:r>
              <a:rPr lang="de-DE" dirty="0" err="1"/>
              <a:t>Please</a:t>
            </a:r>
            <a:r>
              <a:rPr lang="de-DE" dirty="0"/>
              <a:t> </a:t>
            </a:r>
            <a:r>
              <a:rPr lang="de-DE" dirty="0" err="1"/>
              <a:t>see</a:t>
            </a:r>
            <a:r>
              <a:rPr lang="de-DE" dirty="0"/>
              <a:t> </a:t>
            </a:r>
          </a:p>
          <a:p>
            <a:pPr marL="171450" indent="-171450">
              <a:buFontTx/>
              <a:buChar char="-"/>
            </a:pPr>
            <a:r>
              <a:rPr lang="de-DE" dirty="0"/>
              <a:t>Fraunhofer (2019) </a:t>
            </a:r>
            <a:r>
              <a:rPr lang="de-DE" dirty="0" err="1"/>
              <a:t>Section</a:t>
            </a:r>
            <a:r>
              <a:rPr lang="de-DE" dirty="0"/>
              <a:t> 5.3</a:t>
            </a:r>
          </a:p>
          <a:p>
            <a:pPr marL="171450" indent="-171450">
              <a:buFontTx/>
              <a:buChar char="-"/>
            </a:pPr>
            <a:r>
              <a:rPr lang="de-DE" dirty="0"/>
              <a:t>https://</a:t>
            </a:r>
            <a:r>
              <a:rPr lang="de-DE" dirty="0" err="1"/>
              <a:t>www.internetsociety.org</a:t>
            </a:r>
            <a:r>
              <a:rPr lang="de-DE" dirty="0"/>
              <a:t>/</a:t>
            </a:r>
            <a:r>
              <a:rPr lang="de-DE" dirty="0" err="1"/>
              <a:t>issues</a:t>
            </a:r>
            <a:r>
              <a:rPr lang="de-DE" dirty="0"/>
              <a:t>/</a:t>
            </a:r>
            <a:r>
              <a:rPr lang="de-DE" dirty="0" err="1"/>
              <a:t>community</a:t>
            </a:r>
            <a:r>
              <a:rPr lang="de-DE" dirty="0"/>
              <a:t>-networks/</a:t>
            </a: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17</a:t>
            </a:fld>
            <a:endParaRPr lang="en-GB" altLang="de-DE"/>
          </a:p>
        </p:txBody>
      </p:sp>
    </p:spTree>
    <p:extLst>
      <p:ext uri="{BB962C8B-B14F-4D97-AF65-F5344CB8AC3E}">
        <p14:creationId xmlns:p14="http://schemas.microsoft.com/office/powerpoint/2010/main" val="145641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C73E5142-0628-4B72-B7AA-0B514D5F823B}" type="slidenum">
              <a:rPr lang="en-GB" altLang="de-DE" smtClean="0"/>
              <a:pPr/>
              <a:t>18</a:t>
            </a:fld>
            <a:endParaRPr lang="en-GB" altLang="de-DE"/>
          </a:p>
        </p:txBody>
      </p:sp>
    </p:spTree>
    <p:extLst>
      <p:ext uri="{BB962C8B-B14F-4D97-AF65-F5344CB8AC3E}">
        <p14:creationId xmlns:p14="http://schemas.microsoft.com/office/powerpoint/2010/main" val="1941627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Key Message</a:t>
            </a:r>
            <a:r>
              <a:rPr lang="de-DE" b="1" dirty="0"/>
              <a:t>:</a:t>
            </a:r>
          </a:p>
          <a:p>
            <a:r>
              <a:rPr lang="en-US" dirty="0">
                <a:latin typeface="Arial"/>
                <a:cs typeface="Arial"/>
              </a:rPr>
              <a:t>The gender digital divide limits the access of women and girls to technology and resources, their ability to gain critical skills, and their opportunities </a:t>
            </a:r>
            <a:r>
              <a:rPr lang="en-US" kern="1200" dirty="0">
                <a:effectLst/>
                <a:latin typeface="Arial"/>
                <a:cs typeface="Arial"/>
              </a:rPr>
              <a:t>for </a:t>
            </a:r>
            <a:r>
              <a:rPr lang="en-US" dirty="0">
                <a:latin typeface="Arial"/>
                <a:cs typeface="Arial"/>
              </a:rPr>
              <a:t>leadership in </a:t>
            </a:r>
            <a:r>
              <a:rPr lang="en-US" kern="1200" dirty="0">
                <a:effectLst/>
                <a:latin typeface="Arial"/>
                <a:cs typeface="Arial"/>
              </a:rPr>
              <a:t>the </a:t>
            </a:r>
            <a:r>
              <a:rPr lang="en-US" dirty="0">
                <a:latin typeface="Arial"/>
                <a:cs typeface="Arial"/>
              </a:rPr>
              <a:t>tech sector. </a:t>
            </a:r>
            <a:endParaRPr lang="en-US" dirty="0">
              <a:cs typeface="Arial"/>
            </a:endParaRPr>
          </a:p>
          <a:p>
            <a:endParaRPr lang="de-DE" sz="1200" kern="1200" dirty="0">
              <a:solidFill>
                <a:schemeClr val="tx1"/>
              </a:solidFill>
              <a:effectLst/>
              <a:latin typeface="Arial" panose="020B0604020202020204" pitchFamily="34" charset="0"/>
              <a:cs typeface="Arial"/>
            </a:endParaRPr>
          </a:p>
          <a:p>
            <a:pPr marL="0" marR="0" indent="0" algn="l" defTabSz="914400" rtl="0" eaLnBrk="1" fontAlgn="base" latinLnBrk="0" hangingPunct="1">
              <a:lnSpc>
                <a:spcPct val="100000"/>
              </a:lnSpc>
              <a:spcBef>
                <a:spcPts val="0"/>
              </a:spcBef>
              <a:spcAft>
                <a:spcPts val="0"/>
              </a:spcAft>
              <a:buClrTx/>
              <a:buSzTx/>
              <a:buFontTx/>
              <a:buNone/>
              <a:tabLst/>
              <a:defRPr/>
            </a:pPr>
            <a:r>
              <a:rPr lang="de-DE" b="1" dirty="0"/>
              <a:t>Description:</a:t>
            </a:r>
            <a:endParaRPr lang="en-US" dirty="0">
              <a:latin typeface="Arial"/>
              <a:cs typeface="Arial"/>
            </a:endParaRPr>
          </a:p>
          <a:p>
            <a:pPr>
              <a:spcBef>
                <a:spcPts val="0"/>
              </a:spcBef>
              <a:spcAft>
                <a:spcPts val="0"/>
              </a:spcAft>
            </a:pPr>
            <a:r>
              <a:rPr lang="en-US" dirty="0">
                <a:latin typeface="Arial"/>
                <a:cs typeface="Arial"/>
              </a:rPr>
              <a:t>Video produced a part of Germany´s G20 presidency and the initiative #eSkills4Girls which was set up to support digital skills and employment opportunities for women and girls in developing countries (video presentation is optional, duration: approx. 5min)  </a:t>
            </a:r>
          </a:p>
          <a:p>
            <a:pPr>
              <a:spcBef>
                <a:spcPts val="0"/>
              </a:spcBef>
              <a:spcAft>
                <a:spcPts val="0"/>
              </a:spcAft>
            </a:pPr>
            <a:endParaRPr lang="en-US" dirty="0">
              <a:latin typeface="Arial"/>
              <a:cs typeface="Arial"/>
            </a:endParaRPr>
          </a:p>
          <a:p>
            <a:pPr>
              <a:spcBef>
                <a:spcPts val="0"/>
              </a:spcBef>
              <a:spcAft>
                <a:spcPts val="0"/>
              </a:spcAft>
            </a:pPr>
            <a:r>
              <a:rPr lang="en-US" dirty="0">
                <a:latin typeface="Arial"/>
                <a:cs typeface="Arial"/>
              </a:rPr>
              <a:t>Source: https://vimeo.com/215192520 </a:t>
            </a:r>
            <a:endParaRPr lang="de-DE" dirty="0"/>
          </a:p>
          <a:p>
            <a:endParaRPr lang="en-US" dirty="0">
              <a:latin typeface="Calibri"/>
              <a:cs typeface="Calibri"/>
            </a:endParaRPr>
          </a:p>
        </p:txBody>
      </p:sp>
      <p:sp>
        <p:nvSpPr>
          <p:cNvPr id="4" name="Foliennummernplatzhalter 3"/>
          <p:cNvSpPr>
            <a:spLocks noGrp="1"/>
          </p:cNvSpPr>
          <p:nvPr>
            <p:ph type="sldNum" sz="quarter" idx="5"/>
          </p:nvPr>
        </p:nvSpPr>
        <p:spPr/>
        <p:txBody>
          <a:bodyPr/>
          <a:lstStyle/>
          <a:p>
            <a:fld id="{C73E5142-0628-4B72-B7AA-0B514D5F823B}" type="slidenum">
              <a:rPr lang="en-GB" altLang="de-DE"/>
              <a:pPr/>
              <a:t>19</a:t>
            </a:fld>
            <a:endParaRPr lang="en-GB" altLang="de-DE"/>
          </a:p>
        </p:txBody>
      </p:sp>
    </p:spTree>
    <p:extLst>
      <p:ext uri="{BB962C8B-B14F-4D97-AF65-F5344CB8AC3E}">
        <p14:creationId xmlns:p14="http://schemas.microsoft.com/office/powerpoint/2010/main" val="2085493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Overall learning goal module 2: Understand the value </a:t>
            </a:r>
            <a:r>
              <a:rPr lang="en-US" dirty="0" err="1">
                <a:latin typeface="Arial"/>
                <a:cs typeface="Arial"/>
              </a:rPr>
              <a:t>digitalisation</a:t>
            </a:r>
            <a:r>
              <a:rPr lang="en-US" dirty="0">
                <a:latin typeface="Arial"/>
                <a:cs typeface="Arial"/>
              </a:rPr>
              <a:t> brings to development as well as challenges (deep dive: digital divide with focus on access and gender) </a:t>
            </a:r>
          </a:p>
          <a:p>
            <a:endParaRPr lang="en-US" dirty="0">
              <a:cs typeface="Arial"/>
            </a:endParaRPr>
          </a:p>
          <a:p>
            <a:pPr>
              <a:spcBef>
                <a:spcPct val="20000"/>
              </a:spcBef>
            </a:pPr>
            <a:r>
              <a:rPr lang="fr-BE" dirty="0">
                <a:latin typeface="Arial"/>
                <a:cs typeface="Arial"/>
              </a:rPr>
              <a:t>Introduction: The digital </a:t>
            </a:r>
            <a:r>
              <a:rPr lang="fr-BE" dirty="0" err="1">
                <a:latin typeface="Arial"/>
                <a:cs typeface="Arial"/>
              </a:rPr>
              <a:t>divide</a:t>
            </a:r>
          </a:p>
          <a:p>
            <a:pPr>
              <a:spcBef>
                <a:spcPct val="20000"/>
              </a:spcBef>
            </a:pPr>
            <a:r>
              <a:rPr lang="fr-BE" dirty="0">
                <a:latin typeface="Arial"/>
                <a:cs typeface="Arial"/>
              </a:rPr>
              <a:t>Focus: Access</a:t>
            </a:r>
          </a:p>
          <a:p>
            <a:pPr>
              <a:spcBef>
                <a:spcPct val="20000"/>
              </a:spcBef>
            </a:pPr>
            <a:r>
              <a:rPr lang="fr-BE" dirty="0">
                <a:latin typeface="Arial"/>
                <a:cs typeface="Arial"/>
              </a:rPr>
              <a:t>Focus: </a:t>
            </a:r>
            <a:r>
              <a:rPr lang="fr-BE" dirty="0" err="1">
                <a:latin typeface="Arial"/>
                <a:cs typeface="Arial"/>
              </a:rPr>
              <a:t>Gender</a:t>
            </a:r>
            <a:r>
              <a:rPr lang="fr-BE" dirty="0">
                <a:latin typeface="Arial"/>
                <a:cs typeface="Arial"/>
              </a:rPr>
              <a:t> </a:t>
            </a:r>
            <a:br>
              <a:rPr lang="fr-BE" dirty="0">
                <a:cs typeface="Arial"/>
              </a:rPr>
            </a:br>
            <a:endParaRPr lang="fr-BE" dirty="0">
              <a:cs typeface="Arial" panose="020B0604020202020204" pitchFamily="34" charset="0"/>
            </a:endParaRPr>
          </a:p>
          <a:p>
            <a:br>
              <a:rPr lang="en-US" dirty="0">
                <a:cs typeface="Arial"/>
              </a:rPr>
            </a:br>
            <a:endParaRPr lang="en-US" dirty="0">
              <a:cs typeface="Arial"/>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a:pPr/>
              <a:t>2</a:t>
            </a:fld>
            <a:endParaRPr lang="en-GB" altLang="de-DE"/>
          </a:p>
        </p:txBody>
      </p:sp>
    </p:spTree>
    <p:extLst>
      <p:ext uri="{BB962C8B-B14F-4D97-AF65-F5344CB8AC3E}">
        <p14:creationId xmlns:p14="http://schemas.microsoft.com/office/powerpoint/2010/main" val="2915122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0"/>
              </a:spcBef>
              <a:spcAft>
                <a:spcPts val="0"/>
              </a:spcAft>
            </a:pPr>
            <a:r>
              <a:rPr lang="en-US" b="1" i="0" dirty="0">
                <a:latin typeface="Arial"/>
                <a:cs typeface="Arial"/>
              </a:rPr>
              <a:t>Description/Background:</a:t>
            </a:r>
          </a:p>
          <a:p>
            <a:pPr>
              <a:spcBef>
                <a:spcPts val="0"/>
              </a:spcBef>
              <a:spcAft>
                <a:spcPts val="0"/>
              </a:spcAft>
            </a:pPr>
            <a:r>
              <a:rPr lang="en-US" i="1" dirty="0">
                <a:latin typeface="Arial"/>
                <a:cs typeface="Arial"/>
              </a:rPr>
              <a:t>True or false questions: Ask the participants by giving their answer by raising their hand to True or False </a:t>
            </a:r>
            <a:endParaRPr lang="en-US" i="1" dirty="0">
              <a:cs typeface="Arial"/>
            </a:endParaRPr>
          </a:p>
          <a:p>
            <a:pPr>
              <a:spcBef>
                <a:spcPts val="0"/>
              </a:spcBef>
              <a:spcAft>
                <a:spcPts val="0"/>
              </a:spcAft>
            </a:pPr>
            <a:r>
              <a:rPr lang="en-US" i="1" dirty="0">
                <a:latin typeface="Arial"/>
                <a:cs typeface="Arial"/>
              </a:rPr>
              <a:t>Appraisal question: Ask the participants to say the estimated number aloud in the plenum</a:t>
            </a:r>
          </a:p>
          <a:p>
            <a:pPr>
              <a:spcBef>
                <a:spcPts val="0"/>
              </a:spcBef>
              <a:spcAft>
                <a:spcPts val="0"/>
              </a:spcAft>
            </a:pPr>
            <a:endParaRPr lang="en-US" dirty="0">
              <a:cs typeface="Arial" panose="020B0604020202020204" pitchFamily="34" charset="0"/>
            </a:endParaRPr>
          </a:p>
          <a:p>
            <a:pPr>
              <a:spcBef>
                <a:spcPts val="0"/>
              </a:spcBef>
              <a:spcAft>
                <a:spcPts val="0"/>
              </a:spcAft>
            </a:pPr>
            <a:r>
              <a:rPr lang="en-US" dirty="0">
                <a:latin typeface="Arial"/>
                <a:cs typeface="Arial"/>
              </a:rPr>
              <a:t>Answers:</a:t>
            </a:r>
          </a:p>
          <a:p>
            <a:endParaRPr lang="en-US" dirty="0">
              <a:latin typeface="Verdana"/>
              <a:ea typeface="Verdana"/>
              <a:cs typeface="Verdana"/>
            </a:endParaRPr>
          </a:p>
          <a:p>
            <a:r>
              <a:rPr lang="en-US" dirty="0">
                <a:latin typeface="Arial"/>
                <a:cs typeface="Arial"/>
              </a:rPr>
              <a:t>1) </a:t>
            </a:r>
            <a:r>
              <a:rPr lang="en-US" dirty="0">
                <a:latin typeface="Verdana"/>
                <a:ea typeface="Verdana"/>
                <a:cs typeface="Verdana"/>
              </a:rPr>
              <a:t>Ruth has set up a coding school for girls in Mombasa/Kenya that </a:t>
            </a:r>
            <a:r>
              <a:rPr lang="en-US" dirty="0"/>
              <a:t>aims to bridge the gender gap of women. </a:t>
            </a:r>
            <a:r>
              <a:rPr lang="en-US" dirty="0">
                <a:latin typeface="Arial"/>
                <a:cs typeface="Arial"/>
              </a:rPr>
              <a:t>According to data from the International Telecommunication Union (ITU), the digital divide between men and women has closed at least slightly globally since 2013. </a:t>
            </a:r>
            <a:r>
              <a:rPr lang="en-US" b="1" dirty="0">
                <a:latin typeface="Arial"/>
                <a:cs typeface="Arial"/>
              </a:rPr>
              <a:t>FALSE</a:t>
            </a:r>
          </a:p>
          <a:p>
            <a:r>
              <a:rPr lang="en-US" dirty="0">
                <a:latin typeface="Arial"/>
                <a:cs typeface="Arial"/>
              </a:rPr>
              <a:t> </a:t>
            </a:r>
          </a:p>
          <a:p>
            <a:r>
              <a:rPr lang="en-US" dirty="0">
                <a:latin typeface="Arial"/>
                <a:cs typeface="Arial"/>
              </a:rPr>
              <a:t>According to ITU data, the digital divide between men and women has even widened since 2013: Worldwide from 11% to 11.6% and from 29.9% to 32.9% in the LDCs with the largest gaps in parts of South Asia and sub-Saharan Africa. A study by the World Wide Web Foundation in 2015 shows that women are still almost 50% less likely than men to access the Internet. Although women are online, they are 30-50% less likely than men to use the Internet to increase their income or participate in public life. </a:t>
            </a:r>
          </a:p>
          <a:p>
            <a:endParaRPr lang="en-US" dirty="0">
              <a:latin typeface="Arial"/>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Verdana"/>
                <a:ea typeface="Verdana"/>
                <a:cs typeface="Verdana"/>
              </a:rPr>
              <a:t>2) </a:t>
            </a:r>
            <a:r>
              <a:rPr lang="en-US" dirty="0" err="1">
                <a:latin typeface="Verdana"/>
                <a:ea typeface="Verdana"/>
                <a:cs typeface="Verdana"/>
              </a:rPr>
              <a:t>Amantya</a:t>
            </a:r>
            <a:r>
              <a:rPr lang="en-US" dirty="0">
                <a:latin typeface="Verdana"/>
                <a:ea typeface="Verdana"/>
                <a:cs typeface="Verdana"/>
              </a:rPr>
              <a:t> only learnt how to use computer when she was in university. </a:t>
            </a:r>
            <a:r>
              <a:rPr lang="en-US" dirty="0"/>
              <a:t>UNESCO estimates that men are around two times more likely than women to have advanced ICT skills such as the ability to program computers. </a:t>
            </a:r>
            <a:r>
              <a:rPr lang="en-US" b="1" dirty="0"/>
              <a:t>FALSE</a:t>
            </a:r>
            <a:endParaRPr lang="en-US" b="1" dirty="0">
              <a:latin typeface="Verdana"/>
              <a:ea typeface="Verdana"/>
              <a:cs typeface="Verdana"/>
            </a:endParaRPr>
          </a:p>
          <a:p>
            <a:endParaRPr lang="en-US" dirty="0">
              <a:latin typeface="Arial"/>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UNESCO estimates that men are around four times more likely than women to have advanced ICT skills such as the ability to </a:t>
            </a:r>
            <a:r>
              <a:rPr lang="en-US" sz="1200" kern="1200" dirty="0" err="1">
                <a:solidFill>
                  <a:schemeClr val="tx1"/>
                </a:solidFill>
                <a:effectLst/>
                <a:latin typeface="Arial" panose="020B0604020202020204" pitchFamily="34" charset="0"/>
                <a:ea typeface="+mn-ea"/>
                <a:cs typeface="+mn-cs"/>
              </a:rPr>
              <a:t>programme</a:t>
            </a:r>
            <a:r>
              <a:rPr lang="en-US" sz="1200" kern="1200" dirty="0">
                <a:solidFill>
                  <a:schemeClr val="tx1"/>
                </a:solidFill>
                <a:effectLst/>
                <a:latin typeface="Arial" panose="020B0604020202020204" pitchFamily="34" charset="0"/>
                <a:ea typeface="+mn-ea"/>
                <a:cs typeface="+mn-cs"/>
              </a:rPr>
              <a:t> computers (UNESCO. 2017. Global Education Monitoring Report 2017/8. Accountability in Education: Meeting Our Commitments. Paris, UNESCO)</a:t>
            </a:r>
          </a:p>
          <a:p>
            <a:endParaRPr lang="en-US" dirty="0">
              <a:latin typeface="Arial"/>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3) </a:t>
            </a:r>
            <a:r>
              <a:rPr lang="en-US" dirty="0">
                <a:latin typeface="Verdana"/>
                <a:ea typeface="Verdana"/>
                <a:cs typeface="Verdana"/>
              </a:rPr>
              <a:t>Ruth talks about expanding jobs in the tech sector und the underrepresentation of women in the sector. Worldwide, women hold just 24% of computer science jobs. </a:t>
            </a:r>
            <a:r>
              <a:rPr lang="en-US" b="1" dirty="0">
                <a:latin typeface="Arial"/>
                <a:cs typeface="Arial"/>
              </a:rPr>
              <a:t>TRUE</a:t>
            </a:r>
            <a:r>
              <a:rPr lang="en-US" dirty="0">
                <a:latin typeface="Arial"/>
                <a:cs typeface="Arial"/>
              </a:rPr>
              <a:t> </a:t>
            </a:r>
            <a:endParaRPr lang="en-US" dirty="0">
              <a:cs typeface="Arial"/>
            </a:endParaRPr>
          </a:p>
          <a:p>
            <a:r>
              <a:rPr lang="en-US" dirty="0"/>
              <a:t>In 1995, 37% of computer scientists were women. Today, it’s only 24%. </a:t>
            </a:r>
            <a:r>
              <a:rPr lang="en-US" b="0" dirty="0"/>
              <a:t>If we do nothing, in ten years the number of women in computing will decrease to just 22%. </a:t>
            </a:r>
            <a:endParaRPr lang="en-US" b="0" dirty="0">
              <a:cs typeface="Arial"/>
            </a:endParaRPr>
          </a:p>
          <a:p>
            <a:pPr>
              <a:spcBef>
                <a:spcPct val="0"/>
              </a:spcBef>
            </a:pPr>
            <a:endParaRPr lang="en-US" dirty="0">
              <a:latin typeface="Arial"/>
              <a:cs typeface="Arial"/>
            </a:endParaRPr>
          </a:p>
          <a:p>
            <a:pPr>
              <a:spcBef>
                <a:spcPct val="0"/>
              </a:spcBef>
            </a:pPr>
            <a:r>
              <a:rPr lang="en-US" dirty="0">
                <a:latin typeface="Arial"/>
                <a:cs typeface="Arial"/>
              </a:rPr>
              <a:t>4) </a:t>
            </a:r>
            <a:r>
              <a:rPr lang="en-US" dirty="0">
                <a:latin typeface="Verdana"/>
                <a:ea typeface="Verdana"/>
                <a:cs typeface="Verdana"/>
              </a:rPr>
              <a:t>According to Ana, socio-cultural factors such as parental support and female roles </a:t>
            </a:r>
            <a:r>
              <a:rPr lang="en-US" b="0" dirty="0">
                <a:latin typeface="Verdana"/>
                <a:ea typeface="Verdana"/>
                <a:cs typeface="Verdana"/>
              </a:rPr>
              <a:t>models also influence the decision to pursue a tech career. </a:t>
            </a:r>
            <a:r>
              <a:rPr lang="en-US" b="0" dirty="0"/>
              <a:t>Portrayals of men as computer scientists and engineers in family films outnumber portrayals of women by 14.25 to 1</a:t>
            </a:r>
            <a:r>
              <a:rPr lang="en-US" b="1" dirty="0"/>
              <a:t>. TRUE </a:t>
            </a:r>
            <a:r>
              <a:rPr lang="en-US" b="0" dirty="0"/>
              <a:t>(Accenture:</a:t>
            </a:r>
            <a:r>
              <a:rPr lang="en-US" b="0" baseline="0" dirty="0"/>
              <a:t> Cracking the gender code, 2016)</a:t>
            </a:r>
            <a:endParaRPr lang="en-US" b="0" dirty="0">
              <a:ea typeface="Verdana"/>
              <a:cs typeface="Verdana"/>
            </a:endParaRPr>
          </a:p>
        </p:txBody>
      </p:sp>
      <p:sp>
        <p:nvSpPr>
          <p:cNvPr id="4" name="Foliennummernplatzhalter 3"/>
          <p:cNvSpPr>
            <a:spLocks noGrp="1"/>
          </p:cNvSpPr>
          <p:nvPr>
            <p:ph type="sldNum" sz="quarter" idx="5"/>
          </p:nvPr>
        </p:nvSpPr>
        <p:spPr/>
        <p:txBody>
          <a:bodyPr/>
          <a:lstStyle/>
          <a:p>
            <a:fld id="{C73E5142-0628-4B72-B7AA-0B514D5F823B}" type="slidenum">
              <a:rPr lang="en-GB" altLang="de-DE"/>
              <a:pPr/>
              <a:t>20</a:t>
            </a:fld>
            <a:endParaRPr lang="en-GB" altLang="de-DE"/>
          </a:p>
        </p:txBody>
      </p:sp>
    </p:spTree>
    <p:extLst>
      <p:ext uri="{BB962C8B-B14F-4D97-AF65-F5344CB8AC3E}">
        <p14:creationId xmlns:p14="http://schemas.microsoft.com/office/powerpoint/2010/main" val="2277255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b="1" dirty="0">
              <a:latin typeface="Arial"/>
              <a:cs typeface="Arial"/>
            </a:endParaRPr>
          </a:p>
          <a:p>
            <a:r>
              <a:rPr lang="de-DE" b="1" baseline="0" dirty="0">
                <a:latin typeface="Arial"/>
                <a:cs typeface="Arial"/>
              </a:rPr>
              <a:t>Background:</a:t>
            </a:r>
            <a:r>
              <a:rPr lang="de-DE" b="1" dirty="0">
                <a:latin typeface="Arial"/>
                <a:cs typeface="Arial"/>
              </a:rPr>
              <a:t> </a:t>
            </a:r>
            <a:endParaRPr lang="de-DE" dirty="0"/>
          </a:p>
          <a:p>
            <a:r>
              <a:rPr lang="en-US" sz="1200" b="1" dirty="0">
                <a:latin typeface="Arial"/>
                <a:cs typeface="Arial"/>
              </a:rPr>
              <a:t>The so called gender digital divide is a global phenomenon albeit with different manifestations across regions and even within countries:</a:t>
            </a:r>
            <a:r>
              <a:rPr lang="en-US" sz="1200" dirty="0">
                <a:latin typeface="Arial"/>
                <a:cs typeface="Arial"/>
              </a:rPr>
              <a:t> In developed countries women face systematic underrepresentation in the tech sector, pay gaps and glass ceiling effects in career advancement. Whereas in developing countries, women have to deal with limited access, lack of skills and often deeply rooted socio-cultural barriers and stereotypes.</a:t>
            </a:r>
            <a:r>
              <a:rPr lang="en-US" dirty="0">
                <a:latin typeface="Arial"/>
                <a:cs typeface="Arial"/>
              </a:rPr>
              <a:t> </a:t>
            </a:r>
            <a:endParaRPr lang="de-DE"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a:cs typeface="Arial"/>
              </a:rPr>
              <a:t>But in the end, it all sums up to the common challenge of increasing women´s participation as key for an </a:t>
            </a:r>
            <a:r>
              <a:rPr lang="en-US" sz="1200" b="1" dirty="0">
                <a:latin typeface="Arial"/>
                <a:cs typeface="Arial"/>
              </a:rPr>
              <a:t>inclusive economy and development</a:t>
            </a:r>
            <a:r>
              <a:rPr lang="en-US" sz="1200" dirty="0">
                <a:latin typeface="Arial"/>
                <a:cs typeface="Arial"/>
              </a:rPr>
              <a:t>. </a:t>
            </a:r>
            <a:r>
              <a:rPr lang="en-GB" sz="1200" b="1" dirty="0">
                <a:solidFill>
                  <a:srgbClr val="2D5EC1"/>
                </a:solidFill>
                <a:latin typeface="Arial"/>
                <a:cs typeface="Arial"/>
              </a:rPr>
              <a:t>Closing the global gender leadership gap could generate up to a 0.6% increase in global GDP</a:t>
            </a:r>
            <a:endParaRPr lang="en-GB" sz="1200" b="1" i="1" dirty="0">
              <a:solidFill>
                <a:srgbClr val="2D5EC1"/>
              </a:solidFill>
              <a:latin typeface="Arial"/>
              <a:cs typeface="Arial"/>
            </a:endParaRPr>
          </a:p>
          <a:p>
            <a:pPr lvl="0"/>
            <a:endParaRPr lang="en-US" sz="1200" dirty="0"/>
          </a:p>
          <a:p>
            <a:pPr lvl="0"/>
            <a:r>
              <a:rPr lang="en-US" sz="1200" b="1" dirty="0"/>
              <a:t>Europe: </a:t>
            </a:r>
          </a:p>
          <a:p>
            <a:r>
              <a:rPr lang="en-US" dirty="0">
                <a:latin typeface="Arial"/>
                <a:cs typeface="Arial"/>
              </a:rPr>
              <a:t>Fewer women are interested in participating in the digital sector, be it higher education, jobs or entrepreneurship. The Commission's study </a:t>
            </a:r>
            <a:r>
              <a:rPr lang="en-US" dirty="0">
                <a:latin typeface="Arial"/>
                <a:cs typeface="Arial"/>
                <a:hlinkClick r:id="rId3"/>
              </a:rPr>
              <a:t>Women in the digital age</a:t>
            </a:r>
            <a:r>
              <a:rPr lang="en-US" dirty="0">
                <a:latin typeface="Arial"/>
                <a:cs typeface="Arial"/>
              </a:rPr>
              <a:t> (2018) confirms this trend with only 24 out of every 1000 female tertiary graduates having an ICT related subject - of which only six go on to work in the digital sector. The study's findings show a decrease in this number when compared to 2011. And once in the IT sector women earn 19% less than men. </a:t>
            </a:r>
            <a:endParaRPr lang="en-GB">
              <a:cs typeface="Arial"/>
            </a:endParaRPr>
          </a:p>
          <a:p>
            <a:endParaRPr lang="en-US" dirty="0">
              <a:cs typeface="Arial" panose="020B0604020202020204" pitchFamily="34" charset="0"/>
            </a:endParaRPr>
          </a:p>
          <a:p>
            <a:r>
              <a:rPr lang="en-GB" dirty="0">
                <a:latin typeface="Arial"/>
                <a:cs typeface="Arial"/>
              </a:rPr>
              <a:t>Examples for differences in motivation for ICT-career and education pathways: OECD: At 15 years of age: only 0.5% of girls wish to become ICT professionals, compared to 5% of boys</a:t>
            </a:r>
          </a:p>
          <a:p>
            <a:pPr lvl="0"/>
            <a:endParaRPr lang="en-GB" sz="1200" dirty="0">
              <a:cs typeface="Arial"/>
            </a:endParaRPr>
          </a:p>
          <a:p>
            <a:r>
              <a:rPr lang="en-GB" dirty="0">
                <a:latin typeface="Arial"/>
                <a:cs typeface="Arial"/>
              </a:rPr>
              <a:t>Developing countries: Limited access to high-quality formal ICT-education especially affects women and hinders their full participation in the digital economy. Often women are unaware or unsure of communication services to benefit their </a:t>
            </a:r>
            <a:r>
              <a:rPr lang="en-GB" dirty="0" err="1">
                <a:latin typeface="Arial"/>
                <a:cs typeface="Arial"/>
              </a:rPr>
              <a:t>lifes</a:t>
            </a:r>
            <a:r>
              <a:rPr lang="en-GB" dirty="0">
                <a:latin typeface="Arial"/>
                <a:cs typeface="Arial"/>
              </a:rPr>
              <a:t> (</a:t>
            </a:r>
            <a:r>
              <a:rPr lang="en-GB" dirty="0" err="1">
                <a:latin typeface="Arial"/>
                <a:cs typeface="Arial"/>
              </a:rPr>
              <a:t>eg.</a:t>
            </a:r>
            <a:r>
              <a:rPr lang="en-GB" dirty="0">
                <a:latin typeface="Arial"/>
                <a:cs typeface="Arial"/>
              </a:rPr>
              <a:t> Financial services, eCommerce solutions etc.)  </a:t>
            </a:r>
            <a:endParaRPr lang="en-GB" sz="1200">
              <a:cs typeface="Arial"/>
            </a:endParaRPr>
          </a:p>
          <a:p>
            <a:pPr>
              <a:defRPr/>
            </a:pPr>
            <a:endParaRPr lang="en-US" dirty="0">
              <a:cs typeface="Arial" panose="020B0604020202020204" pitchFamily="34" charset="0"/>
            </a:endParaRPr>
          </a:p>
          <a:p>
            <a:pPr>
              <a:defRPr/>
            </a:pPr>
            <a:r>
              <a:rPr lang="de-DE" sz="1200" kern="1200" dirty="0">
                <a:solidFill>
                  <a:schemeClr val="tx1"/>
                </a:solidFill>
                <a:effectLst/>
                <a:latin typeface="Arial"/>
                <a:cs typeface="Arial"/>
              </a:rPr>
              <a:t>Source: EQUALS</a:t>
            </a:r>
            <a:r>
              <a:rPr lang="de-DE" sz="1200" kern="1200" baseline="0" dirty="0">
                <a:solidFill>
                  <a:schemeClr val="tx1"/>
                </a:solidFill>
                <a:effectLst/>
                <a:latin typeface="Arial"/>
                <a:cs typeface="Arial"/>
              </a:rPr>
              <a:t> (2019): </a:t>
            </a:r>
            <a:r>
              <a:rPr lang="de-DE" sz="1200" kern="1200" baseline="0" dirty="0" err="1">
                <a:solidFill>
                  <a:schemeClr val="tx1"/>
                </a:solidFill>
                <a:effectLst/>
                <a:latin typeface="Arial"/>
                <a:cs typeface="Arial"/>
              </a:rPr>
              <a:t>Taking</a:t>
            </a:r>
            <a:r>
              <a:rPr lang="de-DE" sz="1200" kern="1200" baseline="0" dirty="0">
                <a:solidFill>
                  <a:schemeClr val="tx1"/>
                </a:solidFill>
                <a:effectLst/>
                <a:latin typeface="Arial"/>
                <a:cs typeface="Arial"/>
              </a:rPr>
              <a:t> Stock: Data and </a:t>
            </a:r>
            <a:r>
              <a:rPr lang="de-DE" sz="1200" kern="1200" baseline="0" dirty="0" err="1">
                <a:solidFill>
                  <a:schemeClr val="tx1"/>
                </a:solidFill>
                <a:effectLst/>
                <a:latin typeface="Arial"/>
                <a:cs typeface="Arial"/>
              </a:rPr>
              <a:t>evidence</a:t>
            </a:r>
            <a:r>
              <a:rPr lang="de-DE" sz="1200" kern="1200" baseline="0" dirty="0">
                <a:solidFill>
                  <a:schemeClr val="tx1"/>
                </a:solidFill>
                <a:effectLst/>
                <a:latin typeface="Arial"/>
                <a:cs typeface="Arial"/>
              </a:rPr>
              <a:t> on </a:t>
            </a:r>
            <a:r>
              <a:rPr lang="de-DE" sz="1200" kern="1200" baseline="0" dirty="0" err="1">
                <a:solidFill>
                  <a:schemeClr val="tx1"/>
                </a:solidFill>
                <a:effectLst/>
                <a:latin typeface="Arial"/>
                <a:cs typeface="Arial"/>
              </a:rPr>
              <a:t>gender</a:t>
            </a:r>
            <a:r>
              <a:rPr lang="de-DE" sz="1200" kern="1200" baseline="0" dirty="0">
                <a:solidFill>
                  <a:schemeClr val="tx1"/>
                </a:solidFill>
                <a:effectLst/>
                <a:latin typeface="Arial"/>
                <a:cs typeface="Arial"/>
              </a:rPr>
              <a:t> digital </a:t>
            </a:r>
            <a:r>
              <a:rPr lang="de-DE" sz="1200" kern="1200" baseline="0" dirty="0" err="1">
                <a:solidFill>
                  <a:schemeClr val="tx1"/>
                </a:solidFill>
                <a:effectLst/>
                <a:latin typeface="Arial"/>
                <a:cs typeface="Arial"/>
              </a:rPr>
              <a:t>equality</a:t>
            </a:r>
            <a:r>
              <a:rPr lang="de-DE" dirty="0">
                <a:latin typeface="Arial"/>
                <a:cs typeface="Arial"/>
              </a:rPr>
              <a:t> </a:t>
            </a:r>
            <a:endParaRPr lang="de-DE" sz="1200" kern="1200" dirty="0">
              <a:solidFill>
                <a:schemeClr val="tx1"/>
              </a:solidFill>
              <a:effectLst/>
              <a:latin typeface="Arial" panose="020B0604020202020204" pitchFamily="34" charset="0"/>
              <a:cs typeface="Arial"/>
            </a:endParaRPr>
          </a:p>
          <a:p>
            <a:pPr lvl="0"/>
            <a:endParaRPr lang="de-DE" sz="1200"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21</a:t>
            </a:fld>
            <a:endParaRPr lang="en-GB" altLang="de-DE"/>
          </a:p>
        </p:txBody>
      </p:sp>
    </p:spTree>
    <p:extLst>
      <p:ext uri="{BB962C8B-B14F-4D97-AF65-F5344CB8AC3E}">
        <p14:creationId xmlns:p14="http://schemas.microsoft.com/office/powerpoint/2010/main" val="1543665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i="1" kern="1200" dirty="0" err="1">
                <a:solidFill>
                  <a:schemeClr val="tx1"/>
                </a:solidFill>
                <a:effectLst/>
                <a:latin typeface="Arial" panose="020B0604020202020204" pitchFamily="34" charset="0"/>
                <a:ea typeface="+mn-ea"/>
                <a:cs typeface="+mn-cs"/>
              </a:rPr>
              <a:t>Beware</a:t>
            </a:r>
            <a:r>
              <a:rPr lang="de-DE" sz="1200" i="1" kern="1200" dirty="0">
                <a:solidFill>
                  <a:schemeClr val="tx1"/>
                </a:solidFill>
                <a:effectLst/>
                <a:latin typeface="Arial" panose="020B0604020202020204" pitchFamily="34" charset="0"/>
                <a:ea typeface="+mn-ea"/>
                <a:cs typeface="+mn-cs"/>
              </a:rPr>
              <a:t>:</a:t>
            </a:r>
            <a:r>
              <a:rPr lang="de-DE" sz="1200" i="1" kern="1200" baseline="0" dirty="0">
                <a:solidFill>
                  <a:schemeClr val="tx1"/>
                </a:solidFill>
                <a:effectLst/>
                <a:latin typeface="Arial" panose="020B0604020202020204" pitchFamily="34" charset="0"/>
                <a:ea typeface="+mn-ea"/>
                <a:cs typeface="+mn-cs"/>
              </a:rPr>
              <a:t> This </a:t>
            </a:r>
            <a:r>
              <a:rPr lang="de-DE" sz="1200" i="1" kern="1200" baseline="0" dirty="0" err="1">
                <a:solidFill>
                  <a:schemeClr val="tx1"/>
                </a:solidFill>
                <a:effectLst/>
                <a:latin typeface="Arial" panose="020B0604020202020204" pitchFamily="34" charset="0"/>
                <a:ea typeface="+mn-ea"/>
                <a:cs typeface="+mn-cs"/>
              </a:rPr>
              <a:t>is</a:t>
            </a:r>
            <a:r>
              <a:rPr lang="de-DE" sz="1200" i="1" kern="1200" baseline="0" dirty="0">
                <a:solidFill>
                  <a:schemeClr val="tx1"/>
                </a:solidFill>
                <a:effectLst/>
                <a:latin typeface="Arial" panose="020B0604020202020204" pitchFamily="34" charset="0"/>
                <a:ea typeface="+mn-ea"/>
                <a:cs typeface="+mn-cs"/>
              </a:rPr>
              <a:t> a </a:t>
            </a:r>
            <a:r>
              <a:rPr lang="de-DE" sz="1200" i="1" kern="1200" baseline="0" dirty="0" err="1">
                <a:solidFill>
                  <a:schemeClr val="tx1"/>
                </a:solidFill>
                <a:effectLst/>
                <a:latin typeface="Arial" panose="020B0604020202020204" pitchFamily="34" charset="0"/>
                <a:ea typeface="+mn-ea"/>
                <a:cs typeface="+mn-cs"/>
              </a:rPr>
              <a:t>very</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simplicistic</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representation</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of</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the</a:t>
            </a:r>
            <a:r>
              <a:rPr lang="de-DE" sz="1200" i="1" kern="1200" baseline="0" dirty="0">
                <a:solidFill>
                  <a:schemeClr val="tx1"/>
                </a:solidFill>
                <a:effectLst/>
                <a:latin typeface="Arial" panose="020B0604020202020204" pitchFamily="34" charset="0"/>
                <a:ea typeface="+mn-ea"/>
                <a:cs typeface="+mn-cs"/>
              </a:rPr>
              <a:t> different </a:t>
            </a:r>
            <a:r>
              <a:rPr lang="de-DE" sz="1200" i="1" kern="1200" baseline="0" dirty="0" err="1">
                <a:solidFill>
                  <a:schemeClr val="tx1"/>
                </a:solidFill>
                <a:effectLst/>
                <a:latin typeface="Arial" panose="020B0604020202020204" pitchFamily="34" charset="0"/>
                <a:ea typeface="+mn-ea"/>
                <a:cs typeface="+mn-cs"/>
              </a:rPr>
              <a:t>layers</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of</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the</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gender</a:t>
            </a:r>
            <a:r>
              <a:rPr lang="de-DE" sz="1200" i="1" kern="1200" baseline="0" dirty="0">
                <a:solidFill>
                  <a:schemeClr val="tx1"/>
                </a:solidFill>
                <a:effectLst/>
                <a:latin typeface="Arial" panose="020B0604020202020204" pitchFamily="34" charset="0"/>
                <a:ea typeface="+mn-ea"/>
                <a:cs typeface="+mn-cs"/>
              </a:rPr>
              <a:t> digital divide. </a:t>
            </a:r>
            <a:r>
              <a:rPr lang="de-DE" sz="1200" i="1" kern="1200" baseline="0" dirty="0" err="1">
                <a:solidFill>
                  <a:schemeClr val="tx1"/>
                </a:solidFill>
                <a:effectLst/>
                <a:latin typeface="Arial" panose="020B0604020202020204" pitchFamily="34" charset="0"/>
                <a:ea typeface="+mn-ea"/>
                <a:cs typeface="+mn-cs"/>
              </a:rPr>
              <a:t>It</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does</a:t>
            </a:r>
            <a:r>
              <a:rPr lang="de-DE" sz="1200" i="1" kern="1200" baseline="0" dirty="0">
                <a:solidFill>
                  <a:schemeClr val="tx1"/>
                </a:solidFill>
                <a:effectLst/>
                <a:latin typeface="Arial" panose="020B0604020202020204" pitchFamily="34" charset="0"/>
                <a:ea typeface="+mn-ea"/>
                <a:cs typeface="+mn-cs"/>
              </a:rPr>
              <a:t> not </a:t>
            </a:r>
            <a:r>
              <a:rPr lang="de-DE" sz="1200" i="1" kern="1200" baseline="0" dirty="0" err="1">
                <a:solidFill>
                  <a:schemeClr val="tx1"/>
                </a:solidFill>
                <a:effectLst/>
                <a:latin typeface="Arial" panose="020B0604020202020204" pitchFamily="34" charset="0"/>
                <a:ea typeface="+mn-ea"/>
                <a:cs typeface="+mn-cs"/>
              </a:rPr>
              <a:t>cover</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the</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interdependecies</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between</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the</a:t>
            </a:r>
            <a:r>
              <a:rPr lang="de-DE" sz="1200" i="1" kern="1200" baseline="0" dirty="0">
                <a:solidFill>
                  <a:schemeClr val="tx1"/>
                </a:solidFill>
                <a:effectLst/>
                <a:latin typeface="Arial" panose="020B0604020202020204" pitchFamily="34" charset="0"/>
                <a:ea typeface="+mn-ea"/>
                <a:cs typeface="+mn-cs"/>
              </a:rPr>
              <a:t> different </a:t>
            </a:r>
            <a:r>
              <a:rPr lang="de-DE" sz="1200" i="1" kern="1200" baseline="0" dirty="0" err="1">
                <a:solidFill>
                  <a:schemeClr val="tx1"/>
                </a:solidFill>
                <a:effectLst/>
                <a:latin typeface="Arial" panose="020B0604020202020204" pitchFamily="34" charset="0"/>
                <a:ea typeface="+mn-ea"/>
                <a:cs typeface="+mn-cs"/>
              </a:rPr>
              <a:t>dimensions</a:t>
            </a:r>
            <a:r>
              <a:rPr lang="de-DE" sz="1200" i="1" kern="1200" baseline="0" dirty="0">
                <a:solidFill>
                  <a:schemeClr val="tx1"/>
                </a:solidFill>
                <a:effectLst/>
                <a:latin typeface="Arial" panose="020B0604020202020204" pitchFamily="34" charset="0"/>
                <a:ea typeface="+mn-ea"/>
                <a:cs typeface="+mn-cs"/>
              </a:rPr>
              <a:t> and </a:t>
            </a:r>
            <a:r>
              <a:rPr lang="de-DE" sz="1200" i="1" kern="1200" baseline="0" dirty="0" err="1">
                <a:solidFill>
                  <a:schemeClr val="tx1"/>
                </a:solidFill>
                <a:effectLst/>
                <a:latin typeface="Arial" panose="020B0604020202020204" pitchFamily="34" charset="0"/>
                <a:ea typeface="+mn-ea"/>
                <a:cs typeface="+mn-cs"/>
              </a:rPr>
              <a:t>is</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only</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to</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be</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taken</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as</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general</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overview</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of</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the</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main</a:t>
            </a:r>
            <a:r>
              <a:rPr lang="de-DE" sz="1200" i="1" kern="1200" baseline="0" dirty="0">
                <a:solidFill>
                  <a:schemeClr val="tx1"/>
                </a:solidFill>
                <a:effectLst/>
                <a:latin typeface="Arial" panose="020B0604020202020204" pitchFamily="34" charset="0"/>
                <a:ea typeface="+mn-ea"/>
                <a:cs typeface="+mn-cs"/>
              </a:rPr>
              <a:t> </a:t>
            </a:r>
            <a:r>
              <a:rPr lang="de-DE" sz="1200" i="1" kern="1200" baseline="0" dirty="0" err="1">
                <a:solidFill>
                  <a:schemeClr val="tx1"/>
                </a:solidFill>
                <a:effectLst/>
                <a:latin typeface="Arial" panose="020B0604020202020204" pitchFamily="34" charset="0"/>
                <a:ea typeface="+mn-ea"/>
                <a:cs typeface="+mn-cs"/>
              </a:rPr>
              <a:t>topics</a:t>
            </a:r>
            <a:r>
              <a:rPr lang="de-DE" sz="1200" i="1" kern="1200" baseline="0" dirty="0">
                <a:solidFill>
                  <a:schemeClr val="tx1"/>
                </a:solidFill>
                <a:effectLst/>
                <a:latin typeface="Arial" panose="020B0604020202020204" pitchFamily="34" charset="0"/>
                <a:ea typeface="+mn-ea"/>
                <a:cs typeface="+mn-cs"/>
              </a:rPr>
              <a:t>.  </a:t>
            </a:r>
            <a:endParaRPr lang="de-DE" sz="1200" i="1" kern="1200" dirty="0">
              <a:solidFill>
                <a:schemeClr val="tx1"/>
              </a:solidFill>
              <a:effectLst/>
              <a:latin typeface="Arial" panose="020B0604020202020204" pitchFamily="34" charset="0"/>
              <a:ea typeface="+mn-ea"/>
              <a:cs typeface="+mn-cs"/>
            </a:endParaRPr>
          </a:p>
          <a:p>
            <a:endParaRPr lang="de-DE" sz="1200" kern="1200" dirty="0">
              <a:solidFill>
                <a:schemeClr val="tx1"/>
              </a:solidFill>
              <a:effectLst/>
              <a:latin typeface="Arial" panose="020B0604020202020204" pitchFamily="34" charset="0"/>
              <a:ea typeface="+mn-ea"/>
              <a:cs typeface="+mn-cs"/>
            </a:endParaRPr>
          </a:p>
          <a:p>
            <a:r>
              <a:rPr lang="de-DE" b="1" baseline="0" dirty="0"/>
              <a:t>Background: </a:t>
            </a:r>
          </a:p>
          <a:p>
            <a:r>
              <a:rPr lang="en-GB" b="1" dirty="0">
                <a:latin typeface="Arial"/>
                <a:cs typeface="Arial"/>
              </a:rPr>
              <a:t>Gender gaps cut across three interrelated dimensions: ICT access, skills and leadership</a:t>
            </a:r>
            <a:endParaRPr lang="de-DE" b="1" dirty="0"/>
          </a:p>
          <a:p>
            <a:r>
              <a:rPr lang="de-DE" dirty="0">
                <a:latin typeface="Arial"/>
                <a:cs typeface="Arial"/>
              </a:rPr>
              <a:t>The digital divide </a:t>
            </a:r>
            <a:r>
              <a:rPr lang="de-DE" dirty="0" err="1">
                <a:latin typeface="Arial"/>
                <a:cs typeface="Arial"/>
              </a:rPr>
              <a:t>is</a:t>
            </a:r>
            <a:r>
              <a:rPr lang="de-DE" dirty="0">
                <a:latin typeface="Arial"/>
                <a:cs typeface="Arial"/>
              </a:rPr>
              <a:t> not </a:t>
            </a:r>
            <a:r>
              <a:rPr lang="de-DE" dirty="0" err="1">
                <a:latin typeface="Arial"/>
                <a:cs typeface="Arial"/>
              </a:rPr>
              <a:t>only</a:t>
            </a:r>
            <a:r>
              <a:rPr lang="de-DE" dirty="0">
                <a:latin typeface="Arial"/>
                <a:cs typeface="Arial"/>
              </a:rPr>
              <a:t> a matter </a:t>
            </a:r>
            <a:r>
              <a:rPr lang="de-DE" dirty="0" err="1">
                <a:latin typeface="Arial"/>
                <a:cs typeface="Arial"/>
              </a:rPr>
              <a:t>of</a:t>
            </a:r>
            <a:r>
              <a:rPr lang="de-DE" dirty="0">
                <a:latin typeface="Arial"/>
                <a:cs typeface="Arial"/>
              </a:rPr>
              <a:t> matter </a:t>
            </a:r>
            <a:r>
              <a:rPr lang="de-DE" dirty="0" err="1">
                <a:latin typeface="Arial"/>
                <a:cs typeface="Arial"/>
              </a:rPr>
              <a:t>of</a:t>
            </a:r>
            <a:r>
              <a:rPr lang="de-DE" dirty="0">
                <a:latin typeface="Arial"/>
                <a:cs typeface="Arial"/>
              </a:rPr>
              <a:t> </a:t>
            </a:r>
            <a:r>
              <a:rPr lang="de-DE" b="1" dirty="0" err="1">
                <a:latin typeface="Arial"/>
                <a:cs typeface="Arial"/>
              </a:rPr>
              <a:t>access</a:t>
            </a:r>
            <a:r>
              <a:rPr lang="de-DE" dirty="0">
                <a:latin typeface="Arial"/>
                <a:cs typeface="Arial"/>
              </a:rPr>
              <a:t> </a:t>
            </a:r>
            <a:r>
              <a:rPr lang="de-DE" dirty="0" err="1">
                <a:latin typeface="Arial"/>
                <a:cs typeface="Arial"/>
              </a:rPr>
              <a:t>to</a:t>
            </a:r>
            <a:r>
              <a:rPr lang="de-DE" dirty="0">
                <a:latin typeface="Arial"/>
                <a:cs typeface="Arial"/>
              </a:rPr>
              <a:t> </a:t>
            </a:r>
            <a:r>
              <a:rPr lang="de-DE" dirty="0" err="1">
                <a:latin typeface="Arial"/>
                <a:cs typeface="Arial"/>
              </a:rPr>
              <a:t>infrastructure</a:t>
            </a:r>
            <a:r>
              <a:rPr lang="de-DE" dirty="0">
                <a:latin typeface="Arial"/>
                <a:cs typeface="Arial"/>
              </a:rPr>
              <a:t> and </a:t>
            </a:r>
            <a:r>
              <a:rPr lang="de-DE" dirty="0" err="1">
                <a:latin typeface="Arial"/>
                <a:cs typeface="Arial"/>
              </a:rPr>
              <a:t>adequate</a:t>
            </a:r>
            <a:r>
              <a:rPr lang="de-DE" dirty="0">
                <a:latin typeface="Arial"/>
                <a:cs typeface="Arial"/>
              </a:rPr>
              <a:t> </a:t>
            </a:r>
            <a:r>
              <a:rPr lang="de-DE" dirty="0" err="1">
                <a:latin typeface="Arial"/>
                <a:cs typeface="Arial"/>
              </a:rPr>
              <a:t>frameworks</a:t>
            </a:r>
            <a:r>
              <a:rPr lang="de-DE" dirty="0">
                <a:latin typeface="Arial"/>
                <a:cs typeface="Arial"/>
              </a:rPr>
              <a:t>, </a:t>
            </a:r>
            <a:r>
              <a:rPr lang="de-DE" dirty="0" err="1">
                <a:latin typeface="Arial"/>
                <a:cs typeface="Arial"/>
              </a:rPr>
              <a:t>it</a:t>
            </a:r>
            <a:r>
              <a:rPr lang="de-DE" dirty="0">
                <a:latin typeface="Arial"/>
                <a:cs typeface="Arial"/>
              </a:rPr>
              <a:t> </a:t>
            </a:r>
            <a:r>
              <a:rPr lang="de-DE" dirty="0" err="1">
                <a:latin typeface="Arial"/>
                <a:cs typeface="Arial"/>
              </a:rPr>
              <a:t>is</a:t>
            </a:r>
            <a:r>
              <a:rPr lang="de-DE" dirty="0">
                <a:latin typeface="Arial"/>
                <a:cs typeface="Arial"/>
              </a:rPr>
              <a:t> also a matter </a:t>
            </a:r>
            <a:r>
              <a:rPr lang="de-DE" dirty="0" err="1">
                <a:latin typeface="Arial"/>
                <a:cs typeface="Arial"/>
              </a:rPr>
              <a:t>of</a:t>
            </a:r>
            <a:r>
              <a:rPr lang="de-DE" dirty="0">
                <a:latin typeface="Arial"/>
                <a:cs typeface="Arial"/>
              </a:rPr>
              <a:t> digital </a:t>
            </a:r>
            <a:r>
              <a:rPr lang="de-DE" b="1" dirty="0" err="1">
                <a:latin typeface="Arial"/>
                <a:cs typeface="Arial"/>
              </a:rPr>
              <a:t>skills</a:t>
            </a:r>
            <a:r>
              <a:rPr lang="de-DE" b="1" dirty="0">
                <a:latin typeface="Arial"/>
                <a:cs typeface="Arial"/>
              </a:rPr>
              <a:t>.</a:t>
            </a:r>
            <a:r>
              <a:rPr lang="de-DE" dirty="0">
                <a:latin typeface="Arial"/>
                <a:cs typeface="Arial"/>
              </a:rPr>
              <a:t> </a:t>
            </a:r>
            <a:r>
              <a:rPr lang="de-DE" sz="1200" kern="1200" dirty="0">
                <a:solidFill>
                  <a:schemeClr val="tx1"/>
                </a:solidFill>
                <a:effectLst/>
                <a:latin typeface="Arial"/>
                <a:cs typeface="Arial"/>
              </a:rPr>
              <a:t>Today, </a:t>
            </a:r>
            <a:r>
              <a:rPr lang="de-DE" sz="1200" kern="1200" dirty="0" err="1">
                <a:solidFill>
                  <a:schemeClr val="tx1"/>
                </a:solidFill>
                <a:effectLst/>
                <a:latin typeface="Arial"/>
                <a:cs typeface="Arial"/>
              </a:rPr>
              <a:t>having</a:t>
            </a:r>
            <a:r>
              <a:rPr lang="de-DE" sz="1200" kern="1200" dirty="0">
                <a:solidFill>
                  <a:schemeClr val="tx1"/>
                </a:solidFill>
                <a:effectLst/>
                <a:latin typeface="Arial"/>
                <a:cs typeface="Arial"/>
              </a:rPr>
              <a:t> digital </a:t>
            </a:r>
            <a:r>
              <a:rPr lang="de-DE" sz="1200" kern="1200" dirty="0" err="1">
                <a:solidFill>
                  <a:schemeClr val="tx1"/>
                </a:solidFill>
                <a:effectLst/>
                <a:latin typeface="Arial"/>
                <a:cs typeface="Arial"/>
              </a:rPr>
              <a:t>skills</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having</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personnel</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with</a:t>
            </a:r>
            <a:r>
              <a:rPr lang="de-DE" sz="1200" kern="1200" dirty="0">
                <a:solidFill>
                  <a:schemeClr val="tx1"/>
                </a:solidFill>
                <a:effectLst/>
                <a:latin typeface="Arial"/>
                <a:cs typeface="Arial"/>
              </a:rPr>
              <a:t> ICT </a:t>
            </a:r>
            <a:r>
              <a:rPr lang="de-DE" sz="1200" kern="1200" dirty="0" err="1">
                <a:solidFill>
                  <a:schemeClr val="tx1"/>
                </a:solidFill>
                <a:effectLst/>
                <a:latin typeface="Arial"/>
                <a:cs typeface="Arial"/>
              </a:rPr>
              <a:t>qualifications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something</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required</a:t>
            </a:r>
            <a:r>
              <a:rPr lang="de-DE" sz="1200" kern="1200" dirty="0">
                <a:solidFill>
                  <a:schemeClr val="tx1"/>
                </a:solidFill>
                <a:effectLst/>
                <a:latin typeface="Arial"/>
                <a:cs typeface="Arial"/>
              </a:rPr>
              <a:t> in all </a:t>
            </a:r>
            <a:r>
              <a:rPr lang="de-DE" sz="1200" kern="1200" dirty="0" err="1">
                <a:solidFill>
                  <a:schemeClr val="tx1"/>
                </a:solidFill>
                <a:effectLst/>
                <a:latin typeface="Arial"/>
                <a:cs typeface="Arial"/>
              </a:rPr>
              <a:t>sectors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economy</a:t>
            </a:r>
            <a:r>
              <a:rPr lang="de-DE" sz="1200" kern="1200" dirty="0">
                <a:solidFill>
                  <a:schemeClr val="tx1"/>
                </a:solidFill>
                <a:effectLst/>
                <a:latin typeface="Arial"/>
                <a:cs typeface="Arial"/>
              </a:rPr>
              <a:t>, not </a:t>
            </a:r>
            <a:r>
              <a:rPr lang="de-DE" sz="1200" kern="1200" dirty="0" err="1">
                <a:solidFill>
                  <a:schemeClr val="tx1"/>
                </a:solidFill>
                <a:effectLst/>
                <a:latin typeface="Arial"/>
                <a:cs typeface="Arial"/>
              </a:rPr>
              <a:t>only</a:t>
            </a:r>
            <a:r>
              <a:rPr lang="de-DE" sz="1200" kern="1200" dirty="0">
                <a:solidFill>
                  <a:schemeClr val="tx1"/>
                </a:solidFill>
                <a:effectLst/>
                <a:latin typeface="Arial"/>
                <a:cs typeface="Arial"/>
              </a:rPr>
              <a:t> in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ICT </a:t>
            </a:r>
            <a:r>
              <a:rPr lang="de-DE" sz="1200" kern="1200" dirty="0" err="1">
                <a:solidFill>
                  <a:schemeClr val="tx1"/>
                </a:solidFill>
                <a:effectLst/>
                <a:latin typeface="Arial"/>
                <a:cs typeface="Arial"/>
              </a:rPr>
              <a:t>sector</a:t>
            </a:r>
            <a:r>
              <a:rPr lang="de-DE" sz="1200" kern="1200" dirty="0">
                <a:solidFill>
                  <a:schemeClr val="tx1"/>
                </a:solidFill>
                <a:effectLst/>
                <a:latin typeface="Arial"/>
                <a:cs typeface="Arial"/>
              </a:rPr>
              <a:t>. </a:t>
            </a:r>
            <a:r>
              <a:rPr lang="de-DE" dirty="0">
                <a:latin typeface="Arial"/>
                <a:cs typeface="Arial"/>
              </a:rPr>
              <a:t>Digital </a:t>
            </a:r>
            <a:r>
              <a:rPr lang="de-DE" dirty="0" err="1">
                <a:latin typeface="Arial"/>
                <a:cs typeface="Arial"/>
              </a:rPr>
              <a:t>skills</a:t>
            </a:r>
            <a:r>
              <a:rPr lang="de-DE" dirty="0">
                <a:latin typeface="Arial"/>
                <a:cs typeface="Arial"/>
              </a:rPr>
              <a:t> and </a:t>
            </a:r>
            <a:r>
              <a:rPr lang="de-DE" dirty="0" err="1">
                <a:latin typeface="Arial"/>
                <a:cs typeface="Arial"/>
              </a:rPr>
              <a:t>knowledge</a:t>
            </a:r>
            <a:r>
              <a:rPr lang="de-DE" dirty="0">
                <a:latin typeface="Arial"/>
                <a:cs typeface="Arial"/>
              </a:rPr>
              <a:t> </a:t>
            </a:r>
            <a:r>
              <a:rPr lang="de-DE" dirty="0" err="1">
                <a:latin typeface="Arial"/>
                <a:cs typeface="Arial"/>
              </a:rPr>
              <a:t>of</a:t>
            </a:r>
            <a:r>
              <a:rPr lang="de-DE" dirty="0">
                <a:latin typeface="Arial"/>
                <a:cs typeface="Arial"/>
              </a:rPr>
              <a:t> digital </a:t>
            </a:r>
            <a:r>
              <a:rPr lang="de-DE" dirty="0" err="1">
                <a:latin typeface="Arial"/>
                <a:cs typeface="Arial"/>
              </a:rPr>
              <a:t>technologies</a:t>
            </a:r>
            <a:r>
              <a:rPr lang="de-DE" dirty="0">
                <a:latin typeface="Arial"/>
                <a:cs typeface="Arial"/>
              </a:rPr>
              <a:t> </a:t>
            </a:r>
            <a:r>
              <a:rPr lang="de-DE" dirty="0" err="1">
                <a:latin typeface="Arial"/>
                <a:cs typeface="Arial"/>
              </a:rPr>
              <a:t>enable</a:t>
            </a:r>
            <a:r>
              <a:rPr lang="de-DE" dirty="0">
                <a:latin typeface="Arial"/>
                <a:cs typeface="Arial"/>
              </a:rPr>
              <a:t> </a:t>
            </a:r>
            <a:r>
              <a:rPr lang="de-DE" dirty="0" err="1">
                <a:latin typeface="Arial"/>
                <a:cs typeface="Arial"/>
              </a:rPr>
              <a:t>women</a:t>
            </a:r>
            <a:r>
              <a:rPr lang="de-DE" dirty="0">
                <a:latin typeface="Arial"/>
                <a:cs typeface="Arial"/>
              </a:rPr>
              <a:t> </a:t>
            </a:r>
            <a:r>
              <a:rPr lang="de-DE" dirty="0" err="1">
                <a:latin typeface="Arial"/>
                <a:cs typeface="Arial"/>
              </a:rPr>
              <a:t>to</a:t>
            </a:r>
            <a:r>
              <a:rPr lang="de-DE" dirty="0">
                <a:latin typeface="Arial"/>
                <a:cs typeface="Arial"/>
              </a:rPr>
              <a:t> </a:t>
            </a:r>
            <a:r>
              <a:rPr lang="de-DE" dirty="0" err="1">
                <a:latin typeface="Arial"/>
                <a:cs typeface="Arial"/>
              </a:rPr>
              <a:t>shape</a:t>
            </a:r>
            <a:r>
              <a:rPr lang="de-DE" dirty="0">
                <a:latin typeface="Arial"/>
                <a:cs typeface="Arial"/>
              </a:rPr>
              <a:t> </a:t>
            </a:r>
            <a:r>
              <a:rPr lang="de-DE" dirty="0" err="1">
                <a:latin typeface="Arial"/>
                <a:cs typeface="Arial"/>
              </a:rPr>
              <a:t>their</a:t>
            </a:r>
            <a:r>
              <a:rPr lang="de-DE" dirty="0">
                <a:latin typeface="Arial"/>
                <a:cs typeface="Arial"/>
              </a:rPr>
              <a:t> own digital </a:t>
            </a:r>
            <a:r>
              <a:rPr lang="de-DE" dirty="0" err="1">
                <a:latin typeface="Arial"/>
                <a:cs typeface="Arial"/>
              </a:rPr>
              <a:t>future</a:t>
            </a:r>
            <a:r>
              <a:rPr lang="de-DE" dirty="0">
                <a:latin typeface="Arial"/>
                <a:cs typeface="Arial"/>
              </a:rPr>
              <a:t> – </a:t>
            </a:r>
            <a:r>
              <a:rPr lang="de-DE" dirty="0" err="1">
                <a:latin typeface="Arial"/>
                <a:cs typeface="Arial"/>
              </a:rPr>
              <a:t>as</a:t>
            </a:r>
            <a:r>
              <a:rPr lang="de-DE" dirty="0">
                <a:latin typeface="Arial"/>
                <a:cs typeface="Arial"/>
              </a:rPr>
              <a:t> </a:t>
            </a:r>
            <a:r>
              <a:rPr lang="de-DE" dirty="0" err="1">
                <a:latin typeface="Arial"/>
                <a:cs typeface="Arial"/>
              </a:rPr>
              <a:t>learners</a:t>
            </a:r>
            <a:r>
              <a:rPr lang="de-DE" dirty="0">
                <a:latin typeface="Arial"/>
                <a:cs typeface="Arial"/>
              </a:rPr>
              <a:t>, </a:t>
            </a:r>
            <a:r>
              <a:rPr lang="de-DE" dirty="0" err="1">
                <a:latin typeface="Arial"/>
                <a:cs typeface="Arial"/>
              </a:rPr>
              <a:t>as</a:t>
            </a:r>
            <a:r>
              <a:rPr lang="de-DE" dirty="0">
                <a:latin typeface="Arial"/>
                <a:cs typeface="Arial"/>
              </a:rPr>
              <a:t> </a:t>
            </a:r>
            <a:r>
              <a:rPr lang="de-DE" dirty="0" err="1">
                <a:latin typeface="Arial"/>
                <a:cs typeface="Arial"/>
              </a:rPr>
              <a:t>users</a:t>
            </a:r>
            <a:r>
              <a:rPr lang="de-DE" dirty="0">
                <a:latin typeface="Arial"/>
                <a:cs typeface="Arial"/>
              </a:rPr>
              <a:t>, </a:t>
            </a:r>
            <a:r>
              <a:rPr lang="de-DE" dirty="0" err="1">
                <a:latin typeface="Arial"/>
                <a:cs typeface="Arial"/>
              </a:rPr>
              <a:t>as</a:t>
            </a:r>
            <a:r>
              <a:rPr lang="de-DE" dirty="0">
                <a:latin typeface="Arial"/>
                <a:cs typeface="Arial"/>
              </a:rPr>
              <a:t> </a:t>
            </a:r>
            <a:r>
              <a:rPr lang="de-DE" dirty="0" err="1">
                <a:latin typeface="Arial"/>
                <a:cs typeface="Arial"/>
              </a:rPr>
              <a:t>employees</a:t>
            </a:r>
            <a:r>
              <a:rPr lang="de-DE" dirty="0">
                <a:latin typeface="Arial"/>
                <a:cs typeface="Arial"/>
              </a:rPr>
              <a:t>, </a:t>
            </a:r>
            <a:r>
              <a:rPr lang="de-DE" dirty="0" err="1">
                <a:latin typeface="Arial"/>
                <a:cs typeface="Arial"/>
              </a:rPr>
              <a:t>as</a:t>
            </a:r>
            <a:r>
              <a:rPr lang="de-DE" dirty="0">
                <a:latin typeface="Arial"/>
                <a:cs typeface="Arial"/>
              </a:rPr>
              <a:t> </a:t>
            </a:r>
            <a:r>
              <a:rPr lang="de-DE" dirty="0" err="1">
                <a:latin typeface="Arial"/>
                <a:cs typeface="Arial"/>
              </a:rPr>
              <a:t>entrepreneurs</a:t>
            </a:r>
            <a:r>
              <a:rPr lang="de-DE" dirty="0">
                <a:latin typeface="Arial"/>
                <a:cs typeface="Arial"/>
              </a:rPr>
              <a:t>, and </a:t>
            </a:r>
            <a:r>
              <a:rPr lang="de-DE" dirty="0" err="1">
                <a:latin typeface="Arial"/>
                <a:cs typeface="Arial"/>
              </a:rPr>
              <a:t>as</a:t>
            </a:r>
            <a:r>
              <a:rPr lang="de-DE" dirty="0">
                <a:latin typeface="Arial"/>
                <a:cs typeface="Arial"/>
              </a:rPr>
              <a:t> </a:t>
            </a:r>
            <a:r>
              <a:rPr lang="de-DE" dirty="0" err="1">
                <a:latin typeface="Arial"/>
                <a:cs typeface="Arial"/>
              </a:rPr>
              <a:t>leaders</a:t>
            </a:r>
            <a:r>
              <a:rPr lang="de-DE" dirty="0">
                <a:latin typeface="Arial"/>
                <a:cs typeface="Arial"/>
              </a:rPr>
              <a:t>. </a:t>
            </a:r>
            <a:r>
              <a:rPr lang="de-DE" dirty="0" err="1">
                <a:latin typeface="Arial"/>
                <a:cs typeface="Arial"/>
              </a:rPr>
              <a:t>With</a:t>
            </a:r>
            <a:r>
              <a:rPr lang="de-DE" dirty="0">
                <a:latin typeface="Arial"/>
                <a:cs typeface="Arial"/>
              </a:rPr>
              <a:t> </a:t>
            </a:r>
            <a:r>
              <a:rPr lang="de-DE" dirty="0" err="1">
                <a:latin typeface="Arial"/>
                <a:cs typeface="Arial"/>
              </a:rPr>
              <a:t>women</a:t>
            </a:r>
            <a:r>
              <a:rPr lang="de-DE" dirty="0">
                <a:latin typeface="Arial"/>
                <a:cs typeface="Arial"/>
              </a:rPr>
              <a:t> </a:t>
            </a:r>
            <a:r>
              <a:rPr lang="de-DE" dirty="0" err="1">
                <a:latin typeface="Arial"/>
                <a:cs typeface="Arial"/>
              </a:rPr>
              <a:t>having</a:t>
            </a:r>
            <a:r>
              <a:rPr lang="de-DE" dirty="0">
                <a:latin typeface="Arial"/>
                <a:cs typeface="Arial"/>
              </a:rPr>
              <a:t> </a:t>
            </a:r>
            <a:r>
              <a:rPr lang="de-DE" dirty="0" err="1">
                <a:latin typeface="Arial"/>
                <a:cs typeface="Arial"/>
              </a:rPr>
              <a:t>lesser</a:t>
            </a:r>
            <a:r>
              <a:rPr lang="de-DE" dirty="0">
                <a:latin typeface="Arial"/>
                <a:cs typeface="Arial"/>
              </a:rPr>
              <a:t> </a:t>
            </a:r>
            <a:r>
              <a:rPr lang="de-DE" dirty="0" err="1">
                <a:latin typeface="Arial"/>
                <a:cs typeface="Arial"/>
              </a:rPr>
              <a:t>educational</a:t>
            </a:r>
            <a:r>
              <a:rPr lang="de-DE" dirty="0">
                <a:latin typeface="Arial"/>
                <a:cs typeface="Arial"/>
              </a:rPr>
              <a:t> </a:t>
            </a:r>
            <a:r>
              <a:rPr lang="de-DE" dirty="0" err="1">
                <a:latin typeface="Arial"/>
                <a:cs typeface="Arial"/>
              </a:rPr>
              <a:t>opportunities</a:t>
            </a:r>
            <a:r>
              <a:rPr lang="de-DE" baseline="0" dirty="0">
                <a:latin typeface="Arial"/>
                <a:cs typeface="Arial"/>
              </a:rPr>
              <a:t>, </a:t>
            </a:r>
            <a:r>
              <a:rPr lang="de-DE" baseline="0" dirty="0" err="1">
                <a:latin typeface="Arial"/>
                <a:cs typeface="Arial"/>
              </a:rPr>
              <a:t>they</a:t>
            </a:r>
            <a:r>
              <a:rPr lang="de-DE" baseline="0" dirty="0">
                <a:latin typeface="Arial"/>
                <a:cs typeface="Arial"/>
              </a:rPr>
              <a:t> also </a:t>
            </a:r>
            <a:r>
              <a:rPr lang="de-DE" baseline="0" dirty="0" err="1">
                <a:latin typeface="Arial"/>
                <a:cs typeface="Arial"/>
              </a:rPr>
              <a:t>have</a:t>
            </a:r>
            <a:r>
              <a:rPr lang="de-DE" baseline="0" dirty="0">
                <a:latin typeface="Arial"/>
                <a:cs typeface="Arial"/>
              </a:rPr>
              <a:t> </a:t>
            </a:r>
            <a:r>
              <a:rPr lang="de-DE" baseline="0" dirty="0" err="1">
                <a:latin typeface="Arial"/>
                <a:cs typeface="Arial"/>
              </a:rPr>
              <a:t>lesser</a:t>
            </a:r>
            <a:r>
              <a:rPr lang="de-DE" baseline="0" dirty="0">
                <a:latin typeface="Arial"/>
                <a:cs typeface="Arial"/>
              </a:rPr>
              <a:t> </a:t>
            </a:r>
            <a:r>
              <a:rPr lang="de-DE" baseline="0" dirty="0" err="1">
                <a:latin typeface="Arial"/>
                <a:cs typeface="Arial"/>
              </a:rPr>
              <a:t>chances</a:t>
            </a:r>
            <a:r>
              <a:rPr lang="de-DE" baseline="0" dirty="0">
                <a:latin typeface="Arial"/>
                <a:cs typeface="Arial"/>
              </a:rPr>
              <a:t> </a:t>
            </a:r>
            <a:r>
              <a:rPr lang="de-DE" baseline="0" dirty="0" err="1">
                <a:latin typeface="Arial"/>
                <a:cs typeface="Arial"/>
              </a:rPr>
              <a:t>of</a:t>
            </a:r>
            <a:r>
              <a:rPr lang="de-DE" baseline="0" dirty="0">
                <a:latin typeface="Arial"/>
                <a:cs typeface="Arial"/>
              </a:rPr>
              <a:t> </a:t>
            </a:r>
            <a:r>
              <a:rPr lang="de-DE" baseline="0" dirty="0" err="1">
                <a:latin typeface="Arial"/>
                <a:cs typeface="Arial"/>
              </a:rPr>
              <a:t>acquiring</a:t>
            </a:r>
            <a:r>
              <a:rPr lang="de-DE" baseline="0" dirty="0">
                <a:latin typeface="Arial"/>
                <a:cs typeface="Arial"/>
              </a:rPr>
              <a:t> digital </a:t>
            </a:r>
            <a:r>
              <a:rPr lang="de-DE" baseline="0" dirty="0" err="1">
                <a:latin typeface="Arial"/>
                <a:cs typeface="Arial"/>
              </a:rPr>
              <a:t>skills</a:t>
            </a:r>
            <a:r>
              <a:rPr lang="de-DE" baseline="0" dirty="0">
                <a:latin typeface="Arial"/>
                <a:cs typeface="Arial"/>
              </a:rPr>
              <a:t> </a:t>
            </a:r>
            <a:r>
              <a:rPr lang="de-DE" baseline="0" dirty="0" err="1">
                <a:latin typeface="Arial"/>
                <a:cs typeface="Arial"/>
              </a:rPr>
              <a:t>eventually</a:t>
            </a:r>
            <a:r>
              <a:rPr lang="de-DE" baseline="0" dirty="0">
                <a:latin typeface="Arial"/>
                <a:cs typeface="Arial"/>
              </a:rPr>
              <a:t> </a:t>
            </a:r>
            <a:r>
              <a:rPr lang="de-DE" baseline="0" dirty="0" err="1">
                <a:latin typeface="Arial"/>
                <a:cs typeface="Arial"/>
              </a:rPr>
              <a:t>leading</a:t>
            </a:r>
            <a:r>
              <a:rPr lang="de-DE" baseline="0" dirty="0">
                <a:latin typeface="Arial"/>
                <a:cs typeface="Arial"/>
              </a:rPr>
              <a:t> </a:t>
            </a:r>
            <a:r>
              <a:rPr lang="de-DE" baseline="0" dirty="0" err="1">
                <a:latin typeface="Arial"/>
                <a:cs typeface="Arial"/>
              </a:rPr>
              <a:t>to</a:t>
            </a:r>
            <a:r>
              <a:rPr lang="de-DE" baseline="0" dirty="0">
                <a:latin typeface="Arial"/>
                <a:cs typeface="Arial"/>
              </a:rPr>
              <a:t> an </a:t>
            </a:r>
            <a:r>
              <a:rPr lang="de-DE" baseline="0" dirty="0" err="1">
                <a:latin typeface="Arial"/>
                <a:cs typeface="Arial"/>
              </a:rPr>
              <a:t>enrolment</a:t>
            </a:r>
            <a:r>
              <a:rPr lang="de-DE" baseline="0" dirty="0">
                <a:latin typeface="Arial"/>
                <a:cs typeface="Arial"/>
              </a:rPr>
              <a:t> in ICT-</a:t>
            </a:r>
            <a:r>
              <a:rPr lang="de-DE" baseline="0" dirty="0" err="1">
                <a:latin typeface="Arial"/>
                <a:cs typeface="Arial"/>
              </a:rPr>
              <a:t>related</a:t>
            </a:r>
            <a:r>
              <a:rPr lang="de-DE" baseline="0" dirty="0">
                <a:latin typeface="Arial"/>
                <a:cs typeface="Arial"/>
              </a:rPr>
              <a:t> </a:t>
            </a:r>
            <a:r>
              <a:rPr lang="de-DE" baseline="0" dirty="0" err="1">
                <a:latin typeface="Arial"/>
                <a:cs typeface="Arial"/>
              </a:rPr>
              <a:t>studies</a:t>
            </a:r>
            <a:r>
              <a:rPr lang="de-DE" baseline="0" dirty="0">
                <a:latin typeface="Arial"/>
                <a:cs typeface="Arial"/>
              </a:rPr>
              <a:t> and </a:t>
            </a:r>
            <a:r>
              <a:rPr lang="de-DE" b="1" baseline="0" dirty="0" err="1">
                <a:latin typeface="Arial"/>
                <a:cs typeface="Arial"/>
              </a:rPr>
              <a:t>careers</a:t>
            </a:r>
            <a:r>
              <a:rPr lang="de-DE" b="1" baseline="0" dirty="0">
                <a:latin typeface="Arial"/>
                <a:cs typeface="Arial"/>
              </a:rPr>
              <a:t> </a:t>
            </a:r>
            <a:r>
              <a:rPr lang="de-DE" b="1" dirty="0">
                <a:latin typeface="Arial"/>
                <a:cs typeface="Arial"/>
              </a:rPr>
              <a:t>and </a:t>
            </a:r>
            <a:r>
              <a:rPr lang="de-DE" b="1" dirty="0" err="1">
                <a:latin typeface="Arial"/>
                <a:cs typeface="Arial"/>
              </a:rPr>
              <a:t>leadership</a:t>
            </a:r>
            <a:r>
              <a:rPr lang="de-DE" dirty="0">
                <a:latin typeface="Arial"/>
                <a:cs typeface="Arial"/>
              </a:rPr>
              <a:t> in</a:t>
            </a:r>
            <a:r>
              <a:rPr lang="de-DE" baseline="0" dirty="0">
                <a:latin typeface="Arial"/>
                <a:cs typeface="Arial"/>
              </a:rPr>
              <a:t> ICT-</a:t>
            </a:r>
            <a:r>
              <a:rPr lang="de-DE" baseline="0" dirty="0" err="1">
                <a:latin typeface="Arial"/>
                <a:cs typeface="Arial"/>
              </a:rPr>
              <a:t>related</a:t>
            </a:r>
            <a:r>
              <a:rPr lang="de-DE" baseline="0" dirty="0">
                <a:latin typeface="Arial"/>
                <a:cs typeface="Arial"/>
              </a:rPr>
              <a:t> </a:t>
            </a:r>
            <a:r>
              <a:rPr lang="de-DE" baseline="0" dirty="0" err="1">
                <a:latin typeface="Arial"/>
                <a:cs typeface="Arial"/>
              </a:rPr>
              <a:t>sectors</a:t>
            </a:r>
            <a:r>
              <a:rPr lang="de-DE" dirty="0">
                <a:latin typeface="Arial"/>
                <a:cs typeface="Arial"/>
              </a:rPr>
              <a:t> and </a:t>
            </a:r>
            <a:r>
              <a:rPr lang="de-DE" dirty="0" err="1">
                <a:latin typeface="Arial"/>
                <a:cs typeface="Arial"/>
              </a:rPr>
              <a:t>policymaking</a:t>
            </a:r>
            <a:r>
              <a:rPr lang="de-DE" baseline="0" dirty="0">
                <a:latin typeface="Arial"/>
                <a:cs typeface="Arial"/>
              </a:rPr>
              <a:t>.</a:t>
            </a:r>
            <a:r>
              <a:rPr lang="de-DE" dirty="0">
                <a:latin typeface="Arial"/>
                <a:cs typeface="Arial"/>
              </a:rPr>
              <a:t> </a:t>
            </a:r>
            <a:endParaRPr lang="de-DE" baseline="0" dirty="0">
              <a:cs typeface="Arial"/>
            </a:endParaRPr>
          </a:p>
          <a:p>
            <a:endParaRPr lang="de-DE" baseline="0" dirty="0"/>
          </a:p>
          <a:p>
            <a:r>
              <a:rPr lang="de-DE" sz="1200" kern="1200" dirty="0" err="1">
                <a:solidFill>
                  <a:schemeClr val="tx1"/>
                </a:solidFill>
                <a:effectLst/>
                <a:latin typeface="Arial"/>
                <a:cs typeface="Arial"/>
              </a:rPr>
              <a:t>There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are</a:t>
            </a:r>
            <a:r>
              <a:rPr lang="de-DE" sz="1200" kern="1200" dirty="0">
                <a:solidFill>
                  <a:schemeClr val="tx1"/>
                </a:solidFill>
                <a:effectLst/>
                <a:latin typeface="Arial"/>
                <a:cs typeface="Arial"/>
              </a:rPr>
              <a:t> large regional </a:t>
            </a:r>
            <a:r>
              <a:rPr lang="de-DE" sz="1200" kern="1200" dirty="0" err="1">
                <a:solidFill>
                  <a:schemeClr val="tx1"/>
                </a:solidFill>
                <a:effectLst/>
                <a:latin typeface="Arial"/>
                <a:cs typeface="Arial"/>
              </a:rPr>
              <a:t>variations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some</a:t>
            </a:r>
            <a:r>
              <a:rPr lang="de-DE" sz="1200" kern="1200" dirty="0">
                <a:solidFill>
                  <a:schemeClr val="tx1"/>
                </a:solidFill>
                <a:effectLst/>
                <a:latin typeface="Arial"/>
                <a:cs typeface="Arial"/>
              </a:rPr>
              <a:t> countries </a:t>
            </a:r>
            <a:r>
              <a:rPr lang="de-DE" sz="1200" kern="1200" dirty="0" err="1">
                <a:solidFill>
                  <a:schemeClr val="tx1"/>
                </a:solidFill>
                <a:effectLst/>
                <a:latin typeface="Arial"/>
                <a:cs typeface="Arial"/>
              </a:rPr>
              <a:t>are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close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parity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have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even</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reversed</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gender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gap</a:t>
            </a:r>
            <a:r>
              <a:rPr lang="de-DE" sz="1200" kern="1200" dirty="0">
                <a:solidFill>
                  <a:schemeClr val="tx1"/>
                </a:solidFill>
                <a:effectLst/>
                <a:latin typeface="Arial"/>
                <a:cs typeface="Arial"/>
              </a:rPr>
              <a:t> on </a:t>
            </a:r>
            <a:r>
              <a:rPr lang="de-DE" sz="1200" kern="1200" dirty="0" err="1">
                <a:solidFill>
                  <a:schemeClr val="tx1"/>
                </a:solidFill>
                <a:effectLst/>
                <a:latin typeface="Arial"/>
                <a:cs typeface="Arial"/>
              </a:rPr>
              <a:t>some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indicators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while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others</a:t>
            </a:r>
            <a:r>
              <a:rPr lang="de-DE" sz="1200" kern="1200" dirty="0">
                <a:solidFill>
                  <a:schemeClr val="tx1"/>
                </a:solidFill>
                <a:effectLst/>
                <a:latin typeface="Arial"/>
                <a:cs typeface="Arial"/>
              </a:rPr>
              <a:t> still </a:t>
            </a:r>
            <a:r>
              <a:rPr lang="de-DE" sz="1200" kern="1200" dirty="0" err="1">
                <a:solidFill>
                  <a:schemeClr val="tx1"/>
                </a:solidFill>
                <a:effectLst/>
                <a:latin typeface="Arial"/>
                <a:cs typeface="Arial"/>
              </a:rPr>
              <a:t>have</a:t>
            </a:r>
            <a:r>
              <a:rPr lang="de-DE" sz="1200" kern="1200" dirty="0">
                <a:solidFill>
                  <a:schemeClr val="tx1"/>
                </a:solidFill>
                <a:effectLst/>
                <a:latin typeface="Arial"/>
                <a:cs typeface="Arial"/>
              </a:rPr>
              <a:t> persistent </a:t>
            </a:r>
            <a:r>
              <a:rPr lang="de-DE" sz="1200" kern="1200" dirty="0" err="1">
                <a:solidFill>
                  <a:schemeClr val="tx1"/>
                </a:solidFill>
                <a:effectLst/>
                <a:latin typeface="Arial"/>
                <a:cs typeface="Arial"/>
              </a:rPr>
              <a:t>gaps</a:t>
            </a:r>
            <a:r>
              <a:rPr lang="de-DE" sz="1200" kern="1200" dirty="0">
                <a:solidFill>
                  <a:schemeClr val="tx1"/>
                </a:solidFill>
                <a:effectLst/>
                <a:latin typeface="Arial"/>
                <a:cs typeface="Arial"/>
              </a:rPr>
              <a:t>. Individual countries </a:t>
            </a:r>
            <a:r>
              <a:rPr lang="de-DE" sz="1200" kern="1200" dirty="0" err="1">
                <a:solidFill>
                  <a:schemeClr val="tx1"/>
                </a:solidFill>
                <a:effectLst/>
                <a:latin typeface="Arial"/>
                <a:cs typeface="Arial"/>
              </a:rPr>
              <a:t>can</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have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both</a:t>
            </a:r>
            <a:r>
              <a:rPr lang="de-DE" sz="1200" kern="1200" dirty="0">
                <a:solidFill>
                  <a:schemeClr val="tx1"/>
                </a:solidFill>
                <a:effectLst/>
                <a:latin typeface="Arial"/>
                <a:cs typeface="Arial"/>
              </a:rPr>
              <a:t> large and </a:t>
            </a:r>
            <a:r>
              <a:rPr lang="de-DE" sz="1200" kern="1200" dirty="0" err="1">
                <a:solidFill>
                  <a:schemeClr val="tx1"/>
                </a:solidFill>
                <a:effectLst/>
                <a:latin typeface="Arial"/>
                <a:cs typeface="Arial"/>
              </a:rPr>
              <a:t>small</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gaps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depending</a:t>
            </a:r>
            <a:r>
              <a:rPr lang="de-DE" sz="1200" kern="1200" dirty="0">
                <a:solidFill>
                  <a:schemeClr val="tx1"/>
                </a:solidFill>
                <a:effectLst/>
                <a:latin typeface="Arial"/>
                <a:cs typeface="Arial"/>
              </a:rPr>
              <a:t> on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indicator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being</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measured</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Interpreting</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gaps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requires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careful</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contextualised</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analysis</a:t>
            </a:r>
            <a:r>
              <a:rPr lang="de-DE" sz="1200" kern="1200" dirty="0">
                <a:solidFill>
                  <a:schemeClr val="tx1"/>
                </a:solidFill>
                <a:effectLst/>
                <a:latin typeface="Arial"/>
                <a:cs typeface="Arial"/>
              </a:rPr>
              <a:t>.</a:t>
            </a:r>
            <a:endParaRPr lang="de-DE" dirty="0">
              <a:latin typeface="Arial"/>
              <a:cs typeface="Arial"/>
            </a:endParaRPr>
          </a:p>
          <a:p>
            <a:endParaRPr lang="de-DE" baseline="0" dirty="0">
              <a:cs typeface="Arial"/>
            </a:endParaRPr>
          </a:p>
          <a:p>
            <a:r>
              <a:rPr lang="en-GB" b="1" dirty="0">
                <a:latin typeface="Arial"/>
                <a:cs typeface="Arial"/>
              </a:rPr>
              <a:t>It is important to overcome the barriers because being online increases access to information, education and economic and political participation.</a:t>
            </a:r>
            <a:endParaRPr lang="de-DE" dirty="0">
              <a:latin typeface="Arial"/>
              <a:cs typeface="Arial"/>
            </a:endParaRPr>
          </a:p>
          <a:p>
            <a:endParaRPr lang="de-DE" dirty="0">
              <a:cs typeface="Arial" panose="020B0604020202020204" pitchFamily="34" charset="0"/>
            </a:endParaRPr>
          </a:p>
          <a:p>
            <a:r>
              <a:rPr lang="de-DE" baseline="0" dirty="0">
                <a:latin typeface="Arial"/>
                <a:cs typeface="Arial"/>
              </a:rPr>
              <a:t>In </a:t>
            </a:r>
            <a:r>
              <a:rPr lang="de-DE" baseline="0" dirty="0" err="1">
                <a:latin typeface="Arial"/>
                <a:cs typeface="Arial"/>
              </a:rPr>
              <a:t>the</a:t>
            </a:r>
            <a:r>
              <a:rPr lang="de-DE" baseline="0" dirty="0">
                <a:latin typeface="Arial"/>
                <a:cs typeface="Arial"/>
              </a:rPr>
              <a:t> </a:t>
            </a:r>
            <a:r>
              <a:rPr lang="de-DE" baseline="0" dirty="0" err="1">
                <a:latin typeface="Arial"/>
                <a:cs typeface="Arial"/>
              </a:rPr>
              <a:t>next</a:t>
            </a:r>
            <a:r>
              <a:rPr lang="de-DE" baseline="0" dirty="0">
                <a:latin typeface="Arial"/>
                <a:cs typeface="Arial"/>
              </a:rPr>
              <a:t> </a:t>
            </a:r>
            <a:r>
              <a:rPr lang="de-DE" baseline="0" dirty="0" err="1">
                <a:latin typeface="Arial"/>
                <a:cs typeface="Arial"/>
              </a:rPr>
              <a:t>slides</a:t>
            </a:r>
            <a:r>
              <a:rPr lang="de-DE" baseline="0" dirty="0">
                <a:latin typeface="Arial"/>
                <a:cs typeface="Arial"/>
              </a:rPr>
              <a:t>, </a:t>
            </a:r>
            <a:r>
              <a:rPr lang="de-DE" baseline="0" dirty="0" err="1">
                <a:latin typeface="Arial"/>
                <a:cs typeface="Arial"/>
              </a:rPr>
              <a:t>we</a:t>
            </a:r>
            <a:r>
              <a:rPr lang="de-DE" baseline="0" dirty="0">
                <a:latin typeface="Arial"/>
                <a:cs typeface="Arial"/>
              </a:rPr>
              <a:t> will </a:t>
            </a:r>
            <a:r>
              <a:rPr lang="de-DE" baseline="0" dirty="0" err="1">
                <a:latin typeface="Arial"/>
                <a:cs typeface="Arial"/>
              </a:rPr>
              <a:t>have</a:t>
            </a:r>
            <a:r>
              <a:rPr lang="de-DE" baseline="0" dirty="0">
                <a:latin typeface="Arial"/>
                <a:cs typeface="Arial"/>
              </a:rPr>
              <a:t> a </a:t>
            </a:r>
            <a:r>
              <a:rPr lang="de-DE" baseline="0" dirty="0" err="1">
                <a:latin typeface="Arial"/>
                <a:cs typeface="Arial"/>
              </a:rPr>
              <a:t>closer</a:t>
            </a:r>
            <a:r>
              <a:rPr lang="de-DE" baseline="0" dirty="0">
                <a:latin typeface="Arial"/>
                <a:cs typeface="Arial"/>
              </a:rPr>
              <a:t> </a:t>
            </a:r>
            <a:r>
              <a:rPr lang="de-DE" baseline="0" dirty="0" err="1">
                <a:latin typeface="Arial"/>
                <a:cs typeface="Arial"/>
              </a:rPr>
              <a:t>look</a:t>
            </a:r>
            <a:r>
              <a:rPr lang="de-DE" baseline="0" dirty="0">
                <a:latin typeface="Arial"/>
                <a:cs typeface="Arial"/>
              </a:rPr>
              <a:t> at </a:t>
            </a:r>
            <a:r>
              <a:rPr lang="de-DE" baseline="0" dirty="0" err="1">
                <a:latin typeface="Arial"/>
                <a:cs typeface="Arial"/>
              </a:rPr>
              <a:t>each</a:t>
            </a:r>
            <a:r>
              <a:rPr lang="de-DE" baseline="0" dirty="0">
                <a:latin typeface="Arial"/>
                <a:cs typeface="Arial"/>
              </a:rPr>
              <a:t> </a:t>
            </a:r>
            <a:r>
              <a:rPr lang="de-DE" baseline="0" dirty="0" err="1">
                <a:latin typeface="Arial"/>
                <a:cs typeface="Arial"/>
              </a:rPr>
              <a:t>of</a:t>
            </a:r>
            <a:r>
              <a:rPr lang="de-DE" baseline="0" dirty="0">
                <a:latin typeface="Arial"/>
                <a:cs typeface="Arial"/>
              </a:rPr>
              <a:t> </a:t>
            </a:r>
            <a:r>
              <a:rPr lang="de-DE" baseline="0" dirty="0" err="1">
                <a:latin typeface="Arial"/>
                <a:cs typeface="Arial"/>
              </a:rPr>
              <a:t>the</a:t>
            </a:r>
            <a:r>
              <a:rPr lang="de-DE" baseline="0" dirty="0">
                <a:latin typeface="Arial"/>
                <a:cs typeface="Arial"/>
              </a:rPr>
              <a:t> </a:t>
            </a:r>
            <a:r>
              <a:rPr lang="de-DE" baseline="0" dirty="0" err="1">
                <a:latin typeface="Arial"/>
                <a:cs typeface="Arial"/>
              </a:rPr>
              <a:t>dimensions</a:t>
            </a:r>
            <a:r>
              <a:rPr lang="de-DE" baseline="0" dirty="0">
                <a:latin typeface="Arial"/>
                <a:cs typeface="Arial"/>
              </a:rPr>
              <a:t> and </a:t>
            </a:r>
            <a:r>
              <a:rPr lang="de-DE" baseline="0" dirty="0" err="1">
                <a:latin typeface="Arial"/>
                <a:cs typeface="Arial"/>
              </a:rPr>
              <a:t>discuss</a:t>
            </a:r>
            <a:r>
              <a:rPr lang="de-DE" baseline="0" dirty="0">
                <a:latin typeface="Arial"/>
                <a:cs typeface="Arial"/>
              </a:rPr>
              <a:t> </a:t>
            </a:r>
            <a:r>
              <a:rPr lang="de-DE" baseline="0" dirty="0" err="1">
                <a:latin typeface="Arial"/>
                <a:cs typeface="Arial"/>
              </a:rPr>
              <a:t>the</a:t>
            </a:r>
            <a:r>
              <a:rPr lang="de-DE" baseline="0" dirty="0">
                <a:latin typeface="Arial"/>
                <a:cs typeface="Arial"/>
              </a:rPr>
              <a:t> </a:t>
            </a:r>
            <a:r>
              <a:rPr lang="de-DE" baseline="0" dirty="0" err="1">
                <a:latin typeface="Arial"/>
                <a:cs typeface="Arial"/>
              </a:rPr>
              <a:t>causes</a:t>
            </a:r>
            <a:r>
              <a:rPr lang="de-DE" baseline="0" dirty="0">
                <a:latin typeface="Arial"/>
                <a:cs typeface="Arial"/>
              </a:rPr>
              <a:t> </a:t>
            </a:r>
            <a:r>
              <a:rPr lang="de-DE" baseline="0" dirty="0" err="1">
                <a:latin typeface="Arial"/>
                <a:cs typeface="Arial"/>
              </a:rPr>
              <a:t>for</a:t>
            </a:r>
            <a:r>
              <a:rPr lang="de-DE" baseline="0" dirty="0">
                <a:latin typeface="Arial"/>
                <a:cs typeface="Arial"/>
              </a:rPr>
              <a:t> </a:t>
            </a:r>
            <a:r>
              <a:rPr lang="de-DE" baseline="0" dirty="0" err="1">
                <a:latin typeface="Arial"/>
                <a:cs typeface="Arial"/>
              </a:rPr>
              <a:t>the</a:t>
            </a:r>
            <a:r>
              <a:rPr lang="de-DE" baseline="0" dirty="0">
                <a:latin typeface="Arial"/>
                <a:cs typeface="Arial"/>
              </a:rPr>
              <a:t> </a:t>
            </a:r>
            <a:r>
              <a:rPr lang="de-DE" baseline="0" dirty="0" err="1">
                <a:latin typeface="Arial"/>
                <a:cs typeface="Arial"/>
              </a:rPr>
              <a:t>gender</a:t>
            </a:r>
            <a:r>
              <a:rPr lang="de-DE" baseline="0" dirty="0">
                <a:latin typeface="Arial"/>
                <a:cs typeface="Arial"/>
              </a:rPr>
              <a:t> digital divide.</a:t>
            </a:r>
            <a:r>
              <a:rPr lang="de-DE" dirty="0">
                <a:latin typeface="Arial"/>
                <a:cs typeface="Arial"/>
              </a:rPr>
              <a:t> </a:t>
            </a:r>
            <a:endParaRPr lang="de-DE" baseline="0" dirty="0">
              <a:cs typeface="Arial"/>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22</a:t>
            </a:fld>
            <a:endParaRPr lang="en-GB" altLang="de-DE"/>
          </a:p>
        </p:txBody>
      </p:sp>
    </p:spTree>
    <p:extLst>
      <p:ext uri="{BB962C8B-B14F-4D97-AF65-F5344CB8AC3E}">
        <p14:creationId xmlns:p14="http://schemas.microsoft.com/office/powerpoint/2010/main" val="1350137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baseline="0" dirty="0"/>
              <a:t>Background: </a:t>
            </a:r>
            <a:endParaRPr lang="de-DE" b="1" dirty="0"/>
          </a:p>
          <a:p>
            <a:pPr marL="0" marR="0" indent="0" algn="l" defTabSz="914400" rtl="0" eaLnBrk="1" fontAlgn="base" latinLnBrk="0" hangingPunct="1">
              <a:lnSpc>
                <a:spcPct val="100000"/>
              </a:lnSpc>
              <a:spcBef>
                <a:spcPct val="30000"/>
              </a:spcBef>
              <a:spcAft>
                <a:spcPct val="0"/>
              </a:spcAft>
              <a:buClrTx/>
              <a:buSzTx/>
              <a:buFontTx/>
              <a:buNone/>
              <a:tabLst/>
              <a:defRPr/>
            </a:pPr>
            <a:r>
              <a:rPr lang="de-DE" i="0" dirty="0"/>
              <a:t>The Gender </a:t>
            </a:r>
            <a:r>
              <a:rPr lang="de-DE" i="0" dirty="0" err="1"/>
              <a:t>gap</a:t>
            </a:r>
            <a:r>
              <a:rPr lang="de-DE" i="0" dirty="0"/>
              <a:t> </a:t>
            </a:r>
            <a:r>
              <a:rPr lang="de-DE" i="0" dirty="0" err="1"/>
              <a:t>represents</a:t>
            </a:r>
            <a:r>
              <a:rPr lang="de-DE" i="0" baseline="0" dirty="0"/>
              <a:t> </a:t>
            </a:r>
            <a:r>
              <a:rPr lang="de-DE" i="0" baseline="0" dirty="0" err="1"/>
              <a:t>the</a:t>
            </a:r>
            <a:r>
              <a:rPr lang="de-DE" i="0" baseline="0" dirty="0"/>
              <a:t> </a:t>
            </a:r>
            <a:r>
              <a:rPr lang="de-DE" i="0" baseline="0" dirty="0" err="1"/>
              <a:t>difference</a:t>
            </a:r>
            <a:r>
              <a:rPr lang="de-DE" i="0" baseline="0" dirty="0"/>
              <a:t> </a:t>
            </a:r>
            <a:r>
              <a:rPr lang="de-DE" i="0" baseline="0" dirty="0" err="1"/>
              <a:t>between</a:t>
            </a:r>
            <a:r>
              <a:rPr lang="de-DE" i="0" baseline="0" dirty="0"/>
              <a:t> </a:t>
            </a:r>
            <a:r>
              <a:rPr lang="de-DE" i="0" baseline="0" dirty="0" err="1"/>
              <a:t>the</a:t>
            </a:r>
            <a:r>
              <a:rPr lang="de-DE" i="0" baseline="0" dirty="0"/>
              <a:t> </a:t>
            </a:r>
            <a:r>
              <a:rPr lang="de-DE" i="0" baseline="0" dirty="0" err="1"/>
              <a:t>internet</a:t>
            </a:r>
            <a:r>
              <a:rPr lang="de-DE" i="0" baseline="0" dirty="0"/>
              <a:t> </a:t>
            </a:r>
            <a:r>
              <a:rPr lang="de-DE" i="0" baseline="0" dirty="0" err="1"/>
              <a:t>use</a:t>
            </a:r>
            <a:r>
              <a:rPr lang="de-DE" i="0" baseline="0" dirty="0"/>
              <a:t> </a:t>
            </a:r>
            <a:r>
              <a:rPr lang="de-DE" i="0" baseline="0" dirty="0" err="1"/>
              <a:t>rates</a:t>
            </a:r>
            <a:r>
              <a:rPr lang="de-DE" i="0" baseline="0" dirty="0"/>
              <a:t> </a:t>
            </a:r>
            <a:r>
              <a:rPr lang="de-DE" i="0" baseline="0" dirty="0" err="1"/>
              <a:t>for</a:t>
            </a:r>
            <a:r>
              <a:rPr lang="de-DE" i="0" baseline="0" dirty="0"/>
              <a:t> </a:t>
            </a:r>
            <a:r>
              <a:rPr lang="de-DE" i="0" baseline="0" dirty="0" err="1"/>
              <a:t>males</a:t>
            </a:r>
            <a:r>
              <a:rPr lang="de-DE" i="0" baseline="0" dirty="0"/>
              <a:t> and </a:t>
            </a:r>
            <a:r>
              <a:rPr lang="de-DE" i="0" baseline="0" dirty="0" err="1"/>
              <a:t>females</a:t>
            </a:r>
            <a:r>
              <a:rPr lang="de-DE" i="0" baseline="0" dirty="0"/>
              <a:t> relative </a:t>
            </a:r>
            <a:r>
              <a:rPr lang="de-DE" i="0" baseline="0" dirty="0" err="1"/>
              <a:t>to</a:t>
            </a:r>
            <a:r>
              <a:rPr lang="de-DE" i="0" baseline="0" dirty="0"/>
              <a:t> </a:t>
            </a:r>
            <a:r>
              <a:rPr lang="de-DE" i="0" baseline="0" dirty="0" err="1"/>
              <a:t>the</a:t>
            </a:r>
            <a:r>
              <a:rPr lang="de-DE" i="0" baseline="0" dirty="0"/>
              <a:t> </a:t>
            </a:r>
            <a:r>
              <a:rPr lang="de-DE" i="0" baseline="0" dirty="0" err="1"/>
              <a:t>internet</a:t>
            </a:r>
            <a:r>
              <a:rPr lang="de-DE" i="0" baseline="0" dirty="0"/>
              <a:t> </a:t>
            </a:r>
            <a:r>
              <a:rPr lang="de-DE" i="0" baseline="0" dirty="0" err="1"/>
              <a:t>use</a:t>
            </a:r>
            <a:r>
              <a:rPr lang="de-DE" i="0" baseline="0" dirty="0"/>
              <a:t> rate </a:t>
            </a:r>
            <a:r>
              <a:rPr lang="de-DE" i="0" baseline="0" dirty="0" err="1"/>
              <a:t>for</a:t>
            </a:r>
            <a:r>
              <a:rPr lang="de-DE" i="0" baseline="0" dirty="0"/>
              <a:t> </a:t>
            </a:r>
            <a:r>
              <a:rPr lang="de-DE" i="0" baseline="0" dirty="0" err="1"/>
              <a:t>males</a:t>
            </a:r>
            <a:r>
              <a:rPr lang="de-DE" i="0" baseline="0" dirty="0"/>
              <a:t>, </a:t>
            </a:r>
            <a:r>
              <a:rPr lang="de-DE" i="0" baseline="0" dirty="0" err="1"/>
              <a:t>expressed</a:t>
            </a:r>
            <a:r>
              <a:rPr lang="de-DE" i="0" baseline="0" dirty="0"/>
              <a:t> </a:t>
            </a:r>
            <a:r>
              <a:rPr lang="de-DE" i="0" baseline="0" dirty="0" err="1"/>
              <a:t>as</a:t>
            </a:r>
            <a:r>
              <a:rPr lang="de-DE" i="0" baseline="0" dirty="0"/>
              <a:t> a </a:t>
            </a:r>
            <a:r>
              <a:rPr lang="de-DE" i="0" baseline="0" dirty="0" err="1"/>
              <a:t>percentage</a:t>
            </a:r>
            <a:r>
              <a:rPr lang="de-DE" i="0" baseline="0" dirty="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de-DE" i="0" baseline="0" dirty="0"/>
          </a:p>
          <a:p>
            <a:r>
              <a:rPr lang="de-DE" sz="1200" kern="1200" dirty="0">
                <a:solidFill>
                  <a:schemeClr val="tx1"/>
                </a:solidFill>
                <a:effectLst/>
                <a:latin typeface="Arial"/>
                <a:cs typeface="Arial"/>
              </a:rPr>
              <a:t>The lack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access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affordable</a:t>
            </a:r>
            <a:r>
              <a:rPr lang="de-DE" sz="1200" kern="1200" dirty="0">
                <a:solidFill>
                  <a:schemeClr val="tx1"/>
                </a:solidFill>
                <a:effectLst/>
                <a:latin typeface="Arial"/>
                <a:cs typeface="Arial"/>
              </a:rPr>
              <a:t> and reliable </a:t>
            </a:r>
            <a:r>
              <a:rPr lang="de-DE" sz="1200" kern="1200" dirty="0" err="1">
                <a:solidFill>
                  <a:schemeClr val="tx1"/>
                </a:solidFill>
                <a:effectLst/>
                <a:latin typeface="Arial"/>
                <a:cs typeface="Arial"/>
              </a:rPr>
              <a:t>technologies</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services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disproportionally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affects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women</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girls</a:t>
            </a:r>
            <a:r>
              <a:rPr lang="de-DE" sz="1200" kern="1200" dirty="0">
                <a:solidFill>
                  <a:schemeClr val="tx1"/>
                </a:solidFill>
                <a:effectLst/>
                <a:latin typeface="Arial"/>
                <a:cs typeface="Arial"/>
              </a:rPr>
              <a:t> in </a:t>
            </a:r>
            <a:r>
              <a:rPr lang="de-DE" sz="1200" kern="1200" dirty="0" err="1">
                <a:solidFill>
                  <a:schemeClr val="tx1"/>
                </a:solidFill>
                <a:effectLst/>
                <a:latin typeface="Arial"/>
                <a:cs typeface="Arial"/>
              </a:rPr>
              <a:t>developing</a:t>
            </a:r>
            <a:r>
              <a:rPr lang="de-DE" sz="1200" kern="1200" dirty="0">
                <a:solidFill>
                  <a:schemeClr val="tx1"/>
                </a:solidFill>
                <a:effectLst/>
                <a:latin typeface="Arial"/>
                <a:cs typeface="Arial"/>
              </a:rPr>
              <a:t> countries due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lower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access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resources</a:t>
            </a:r>
            <a:r>
              <a:rPr lang="de-DE" sz="1200" kern="1200" dirty="0">
                <a:solidFill>
                  <a:schemeClr val="tx1"/>
                </a:solidFill>
                <a:effectLst/>
                <a:latin typeface="Arial"/>
                <a:cs typeface="Arial"/>
              </a:rPr>
              <a:t>, lack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financial</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means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affordability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well</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discrimination</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marginalization</a:t>
            </a:r>
            <a:r>
              <a:rPr lang="de-DE" sz="1200" kern="1200" dirty="0">
                <a:solidFill>
                  <a:schemeClr val="tx1"/>
                </a:solidFill>
                <a:effectLst/>
                <a:latin typeface="Arial"/>
                <a:cs typeface="Arial"/>
              </a:rPr>
              <a:t> due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cultural</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economic</a:t>
            </a:r>
            <a:r>
              <a:rPr lang="de-DE" sz="1200" kern="1200" dirty="0">
                <a:solidFill>
                  <a:schemeClr val="tx1"/>
                </a:solidFill>
                <a:effectLst/>
                <a:latin typeface="Arial"/>
                <a:cs typeface="Arial"/>
              </a:rPr>
              <a:t> and social </a:t>
            </a:r>
            <a:r>
              <a:rPr lang="de-DE" sz="1200" kern="1200" dirty="0" err="1">
                <a:solidFill>
                  <a:schemeClr val="tx1"/>
                </a:solidFill>
                <a:effectLst/>
                <a:latin typeface="Arial"/>
                <a:cs typeface="Arial"/>
              </a:rPr>
              <a:t>barriers</a:t>
            </a:r>
            <a:r>
              <a:rPr lang="de-DE" sz="1200" kern="1200" dirty="0">
                <a:solidFill>
                  <a:schemeClr val="tx1"/>
                </a:solidFill>
                <a:effectLst/>
                <a:latin typeface="Arial"/>
                <a:cs typeface="Arial"/>
              </a:rPr>
              <a:t>.</a:t>
            </a:r>
          </a:p>
          <a:p>
            <a:endParaRPr lang="de-DE" sz="1200" kern="1200" dirty="0">
              <a:solidFill>
                <a:schemeClr val="tx1"/>
              </a:solidFill>
              <a:effectLst/>
              <a:latin typeface="Arial" panose="020B0604020202020204" pitchFamily="34" charset="0"/>
              <a:ea typeface="+mn-ea"/>
              <a:cs typeface="+mn-cs"/>
            </a:endParaRPr>
          </a:p>
          <a:p>
            <a:r>
              <a:rPr lang="en-US" sz="1200" b="1" kern="1200" dirty="0">
                <a:solidFill>
                  <a:schemeClr val="tx1"/>
                </a:solidFill>
                <a:effectLst/>
                <a:latin typeface="Arial"/>
                <a:cs typeface="Arial"/>
              </a:rPr>
              <a:t>But: Access</a:t>
            </a:r>
            <a:r>
              <a:rPr lang="en-US" sz="1200" b="1" kern="1200" baseline="0" dirty="0">
                <a:solidFill>
                  <a:schemeClr val="tx1"/>
                </a:solidFill>
                <a:effectLst/>
                <a:latin typeface="Arial"/>
                <a:cs typeface="Arial"/>
              </a:rPr>
              <a:t> is not enough:</a:t>
            </a:r>
            <a:r>
              <a:rPr lang="de-DE" sz="1200" b="1" kern="1200" baseline="0" dirty="0">
                <a:solidFill>
                  <a:schemeClr val="tx1"/>
                </a:solidFill>
                <a:effectLst/>
                <a:latin typeface="Arial"/>
                <a:cs typeface="Arial"/>
              </a:rPr>
              <a:t> </a:t>
            </a:r>
            <a:r>
              <a:rPr lang="en-US" sz="1200" kern="1200" dirty="0">
                <a:solidFill>
                  <a:schemeClr val="tx1"/>
                </a:solidFill>
                <a:effectLst/>
                <a:latin typeface="Arial"/>
                <a:cs typeface="Arial"/>
              </a:rPr>
              <a:t>Once online, there may be noticeable differences in usage patterns between men and women.</a:t>
            </a:r>
            <a:r>
              <a:rPr lang="en-US" dirty="0">
                <a:latin typeface="Arial"/>
                <a:cs typeface="Arial"/>
              </a:rPr>
              <a:t> </a:t>
            </a:r>
            <a:endParaRPr lang="en-US" sz="1200" kern="1200" dirty="0">
              <a:solidFill>
                <a:schemeClr val="tx1"/>
              </a:solidFill>
              <a:effectLst/>
              <a:latin typeface="Arial" panose="020B0604020202020204" pitchFamily="34" charset="0"/>
              <a:cs typeface="Arial"/>
            </a:endParaRPr>
          </a:p>
          <a:p>
            <a:pPr lvl="0"/>
            <a:r>
              <a:rPr lang="en-US" sz="1200" kern="1200" dirty="0">
                <a:solidFill>
                  <a:schemeClr val="tx1"/>
                </a:solidFill>
                <a:effectLst/>
                <a:latin typeface="Arial" panose="020B0604020202020204" pitchFamily="34" charset="0"/>
                <a:ea typeface="+mn-ea"/>
                <a:cs typeface="+mn-cs"/>
              </a:rPr>
              <a:t>There is growing recognition that basic access to ICTs is not enough to empower women.</a:t>
            </a:r>
          </a:p>
          <a:p>
            <a:pPr lvl="0"/>
            <a:r>
              <a:rPr lang="en-US" sz="1200" kern="1200" dirty="0">
                <a:solidFill>
                  <a:schemeClr val="tx1"/>
                </a:solidFill>
                <a:effectLst/>
                <a:latin typeface="Arial" panose="020B0604020202020204" pitchFamily="34" charset="0"/>
                <a:ea typeface="+mn-ea"/>
                <a:cs typeface="+mn-cs"/>
              </a:rPr>
              <a:t> For both mobile and internet use, the gender digital divide widens as the technology gets more sophisticated and expensive (</a:t>
            </a:r>
            <a:r>
              <a:rPr lang="en-US" sz="1200" kern="1200" dirty="0" err="1">
                <a:solidFill>
                  <a:schemeClr val="tx1"/>
                </a:solidFill>
                <a:effectLst/>
                <a:latin typeface="Arial" panose="020B0604020202020204" pitchFamily="34" charset="0"/>
                <a:ea typeface="+mn-ea"/>
                <a:cs typeface="+mn-cs"/>
              </a:rPr>
              <a:t>Highet</a:t>
            </a:r>
            <a:r>
              <a:rPr lang="en-US" sz="1200" kern="1200" dirty="0">
                <a:solidFill>
                  <a:schemeClr val="tx1"/>
                </a:solidFill>
                <a:effectLst/>
                <a:latin typeface="Arial" panose="020B0604020202020204" pitchFamily="34" charset="0"/>
                <a:ea typeface="+mn-ea"/>
                <a:cs typeface="+mn-cs"/>
              </a:rPr>
              <a:t>, 2017; </a:t>
            </a:r>
            <a:r>
              <a:rPr lang="en-US" sz="1200" kern="1200" dirty="0" err="1">
                <a:solidFill>
                  <a:schemeClr val="tx1"/>
                </a:solidFill>
                <a:effectLst/>
                <a:latin typeface="Arial" panose="020B0604020202020204" pitchFamily="34" charset="0"/>
                <a:ea typeface="+mn-ea"/>
                <a:cs typeface="+mn-cs"/>
              </a:rPr>
              <a:t>Deen-Swarray</a:t>
            </a:r>
            <a:r>
              <a:rPr lang="en-US" sz="1200" kern="1200" dirty="0">
                <a:solidFill>
                  <a:schemeClr val="tx1"/>
                </a:solidFill>
                <a:effectLst/>
                <a:latin typeface="Arial" panose="020B0604020202020204" pitchFamily="34" charset="0"/>
                <a:ea typeface="+mn-ea"/>
                <a:cs typeface="+mn-cs"/>
              </a:rPr>
              <a:t> et al., 2012). </a:t>
            </a:r>
          </a:p>
          <a:p>
            <a:pPr lvl="0"/>
            <a:r>
              <a:rPr lang="en-US" sz="1200" kern="1200" dirty="0">
                <a:solidFill>
                  <a:schemeClr val="tx1"/>
                </a:solidFill>
                <a:effectLst/>
                <a:latin typeface="Arial" panose="020B0604020202020204" pitchFamily="34" charset="0"/>
                <a:ea typeface="+mn-ea"/>
                <a:cs typeface="+mn-cs"/>
              </a:rPr>
              <a:t>The gender gap does not end at mobile phone ownership but increases when we look at usage patterns, especially for more transformational services. (Transition to  next slide/topic skills) </a:t>
            </a:r>
            <a:endParaRPr lang="de-DE" sz="1200" kern="1200" dirty="0">
              <a:solidFill>
                <a:schemeClr val="tx1"/>
              </a:solidFill>
              <a:effectLst/>
              <a:latin typeface="Arial" panose="020B0604020202020204" pitchFamily="34" charset="0"/>
              <a:ea typeface="+mn-ea"/>
              <a:cs typeface="+mn-cs"/>
            </a:endParaRPr>
          </a:p>
          <a:p>
            <a:endParaRPr lang="de-DE" sz="1200" kern="1200" dirty="0">
              <a:solidFill>
                <a:schemeClr val="tx1"/>
              </a:solidFill>
              <a:effectLst/>
              <a:latin typeface="Arial" panose="020B0604020202020204" pitchFamily="34" charset="0"/>
              <a:ea typeface="+mn-ea"/>
              <a:cs typeface="+mn-cs"/>
            </a:endParaRPr>
          </a:p>
          <a:p>
            <a:r>
              <a:rPr lang="de-DE" sz="1200" kern="1200" dirty="0">
                <a:solidFill>
                  <a:schemeClr val="tx1"/>
                </a:solidFill>
                <a:effectLst/>
                <a:latin typeface="Arial"/>
                <a:cs typeface="Arial"/>
              </a:rPr>
              <a:t>Cultural </a:t>
            </a:r>
            <a:r>
              <a:rPr lang="de-DE" sz="1200" kern="1200" dirty="0" err="1">
                <a:solidFill>
                  <a:schemeClr val="tx1"/>
                </a:solidFill>
                <a:effectLst/>
                <a:latin typeface="Arial"/>
                <a:cs typeface="Arial"/>
              </a:rPr>
              <a:t>factors</a:t>
            </a:r>
            <a:r>
              <a:rPr lang="de-DE" sz="1200" kern="1200" dirty="0">
                <a:solidFill>
                  <a:schemeClr val="tx1"/>
                </a:solidFill>
                <a:effectLst/>
                <a:latin typeface="Arial"/>
                <a:cs typeface="Arial"/>
              </a:rPr>
              <a:t> stretch </a:t>
            </a:r>
            <a:r>
              <a:rPr lang="de-DE" sz="1200" kern="1200" dirty="0" err="1">
                <a:solidFill>
                  <a:schemeClr val="tx1"/>
                </a:solidFill>
                <a:effectLst/>
                <a:latin typeface="Arial"/>
                <a:cs typeface="Arial"/>
              </a:rPr>
              <a:t>across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access</a:t>
            </a:r>
            <a:r>
              <a:rPr lang="de-DE" sz="1200" kern="1200" dirty="0">
                <a:solidFill>
                  <a:schemeClr val="tx1"/>
                </a:solidFill>
                <a:effectLst/>
                <a:latin typeface="Arial"/>
                <a:cs typeface="Arial"/>
              </a:rPr>
              <a:t>,</a:t>
            </a:r>
            <a:r>
              <a:rPr lang="de-DE" sz="1200" kern="1200" baseline="0" dirty="0">
                <a:solidFill>
                  <a:schemeClr val="tx1"/>
                </a:solidFill>
                <a:effectLst/>
                <a:latin typeface="Arial"/>
                <a:cs typeface="Arial"/>
              </a:rPr>
              <a:t> </a:t>
            </a:r>
            <a:r>
              <a:rPr lang="de-DE" sz="1200" kern="1200" baseline="0" dirty="0" err="1">
                <a:solidFill>
                  <a:schemeClr val="tx1"/>
                </a:solidFill>
                <a:effectLst/>
                <a:latin typeface="Arial"/>
                <a:cs typeface="Arial"/>
              </a:rPr>
              <a:t>skills</a:t>
            </a:r>
            <a:r>
              <a:rPr lang="de-DE" sz="1200" kern="1200" baseline="0" dirty="0">
                <a:solidFill>
                  <a:schemeClr val="tx1"/>
                </a:solidFill>
                <a:effectLst/>
                <a:latin typeface="Arial"/>
                <a:cs typeface="Arial"/>
              </a:rPr>
              <a:t> and </a:t>
            </a:r>
            <a:r>
              <a:rPr lang="de-DE" sz="1200" kern="1200" baseline="0" dirty="0" err="1">
                <a:solidFill>
                  <a:schemeClr val="tx1"/>
                </a:solidFill>
                <a:effectLst/>
                <a:latin typeface="Arial"/>
                <a:cs typeface="Arial"/>
              </a:rPr>
              <a:t>leadership</a:t>
            </a:r>
            <a:r>
              <a:rPr lang="de-DE" sz="1200" kern="1200" baseline="0" dirty="0">
                <a:solidFill>
                  <a:schemeClr val="tx1"/>
                </a:solidFill>
                <a:effectLst/>
                <a:latin typeface="Arial"/>
                <a:cs typeface="Arial"/>
              </a:rPr>
              <a:t>. </a:t>
            </a:r>
            <a:r>
              <a:rPr lang="de-DE" sz="1200" kern="1200" baseline="0" dirty="0" err="1">
                <a:solidFill>
                  <a:schemeClr val="tx1"/>
                </a:solidFill>
                <a:effectLst/>
                <a:latin typeface="Arial"/>
                <a:cs typeface="Arial"/>
              </a:rPr>
              <a:t>They</a:t>
            </a:r>
            <a:r>
              <a:rPr lang="de-DE" sz="1200" kern="1200" baseline="0" dirty="0">
                <a:solidFill>
                  <a:schemeClr val="tx1"/>
                </a:solidFill>
                <a:effectLst/>
                <a:latin typeface="Arial"/>
                <a:cs typeface="Arial"/>
              </a:rPr>
              <a:t> </a:t>
            </a:r>
            <a:r>
              <a:rPr lang="de-DE" sz="1200" kern="1200" dirty="0" err="1">
                <a:solidFill>
                  <a:schemeClr val="tx1"/>
                </a:solidFill>
                <a:effectLst/>
                <a:latin typeface="Arial"/>
                <a:cs typeface="Arial"/>
              </a:rPr>
              <a:t>act</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barriers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digital </a:t>
            </a:r>
            <a:r>
              <a:rPr lang="de-DE" sz="1200" kern="1200" dirty="0" err="1">
                <a:solidFill>
                  <a:schemeClr val="tx1"/>
                </a:solidFill>
                <a:effectLst/>
                <a:latin typeface="Arial"/>
                <a:cs typeface="Arial"/>
              </a:rPr>
              <a:t>technologies</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are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difficult</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address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deeply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entrenched</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often</a:t>
            </a:r>
            <a:r>
              <a:rPr lang="de-DE" sz="1200" kern="1200" dirty="0">
                <a:solidFill>
                  <a:schemeClr val="tx1"/>
                </a:solidFill>
                <a:effectLst/>
                <a:latin typeface="Arial"/>
                <a:cs typeface="Arial"/>
              </a:rPr>
              <a:t> so </a:t>
            </a:r>
            <a:r>
              <a:rPr lang="de-DE" sz="1200" kern="1200" dirty="0" err="1">
                <a:solidFill>
                  <a:schemeClr val="tx1"/>
                </a:solidFill>
                <a:effectLst/>
                <a:latin typeface="Arial"/>
                <a:cs typeface="Arial"/>
              </a:rPr>
              <a:t>subtle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that</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it</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hard</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recognize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their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impact</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Examples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such </a:t>
            </a:r>
            <a:r>
              <a:rPr lang="de-DE" sz="1200" kern="1200" dirty="0" err="1">
                <a:solidFill>
                  <a:schemeClr val="tx1"/>
                </a:solidFill>
                <a:effectLst/>
                <a:latin typeface="Arial"/>
                <a:cs typeface="Arial"/>
              </a:rPr>
              <a:t>barriers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are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for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example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prioritization</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boys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education</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over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that</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girls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women’s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fear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Internet </a:t>
            </a:r>
            <a:r>
              <a:rPr lang="de-DE" sz="1200" kern="1200" dirty="0" err="1">
                <a:solidFill>
                  <a:schemeClr val="tx1"/>
                </a:solidFill>
                <a:effectLst/>
                <a:latin typeface="Arial"/>
                <a:cs typeface="Arial"/>
              </a:rPr>
              <a:t>because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believe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content</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may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be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inappropriate</a:t>
            </a:r>
            <a:r>
              <a:rPr lang="de-DE" sz="1200" kern="1200" dirty="0">
                <a:solidFill>
                  <a:schemeClr val="tx1"/>
                </a:solidFill>
                <a:effectLst/>
                <a:latin typeface="Arial"/>
                <a:cs typeface="Arial"/>
              </a:rPr>
              <a:t>, offensive </a:t>
            </a:r>
            <a:r>
              <a:rPr lang="de-DE" sz="1200" kern="1200" dirty="0" err="1">
                <a:solidFill>
                  <a:schemeClr val="tx1"/>
                </a:solidFill>
                <a:effectLst/>
                <a:latin typeface="Arial"/>
                <a:cs typeface="Arial"/>
              </a:rPr>
              <a:t>or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harmful</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them</a:t>
            </a:r>
            <a:r>
              <a:rPr lang="de-DE" sz="1200" kern="1200" dirty="0">
                <a:solidFill>
                  <a:schemeClr val="tx1"/>
                </a:solidFill>
                <a:effectLst/>
                <a:latin typeface="Arial"/>
                <a:cs typeface="Arial"/>
              </a:rPr>
              <a:t>.</a:t>
            </a:r>
          </a:p>
          <a:p>
            <a:endParaRPr lang="de-DE" sz="1200" kern="1200" dirty="0">
              <a:solidFill>
                <a:schemeClr val="tx1"/>
              </a:solidFill>
              <a:effectLst/>
              <a:latin typeface="Arial" panose="020B0604020202020204" pitchFamily="34" charset="0"/>
              <a:ea typeface="+mn-ea"/>
              <a:cs typeface="+mn-cs"/>
            </a:endParaRPr>
          </a:p>
          <a:p>
            <a:r>
              <a:rPr lang="de-DE" b="1" dirty="0"/>
              <a:t>Background (additional</a:t>
            </a:r>
            <a:r>
              <a:rPr lang="de-DE" b="1" baseline="0" dirty="0"/>
              <a:t> </a:t>
            </a:r>
            <a:r>
              <a:rPr lang="de-DE" b="1" baseline="0" dirty="0" err="1"/>
              <a:t>stats</a:t>
            </a:r>
            <a:r>
              <a:rPr lang="de-DE" b="1" baseline="0" dirty="0"/>
              <a:t>)</a:t>
            </a:r>
            <a:r>
              <a:rPr lang="de-DE" b="1" dirty="0"/>
              <a:t>:</a:t>
            </a:r>
            <a:r>
              <a:rPr lang="de-DE" b="1" baseline="0" dirty="0"/>
              <a:t> </a:t>
            </a:r>
            <a:endParaRPr lang="de-DE" b="1" dirty="0"/>
          </a:p>
          <a:p>
            <a:pPr lvl="0"/>
            <a:r>
              <a:rPr lang="en-US" sz="1200" kern="1200" dirty="0">
                <a:solidFill>
                  <a:schemeClr val="tx1"/>
                </a:solidFill>
                <a:effectLst/>
                <a:latin typeface="Arial" panose="020B0604020202020204" pitchFamily="34" charset="0"/>
                <a:ea typeface="+mn-ea"/>
                <a:cs typeface="+mn-cs"/>
              </a:rPr>
              <a:t>While the internet is increasingly being accessed over mobile devices, data on use of mobile internet is not one of the indicators that ITU regularly collates. The private sector is taking the lead in measuring the gender gap in this area: the GSMA conducts surveys across different countries; it creates models to estimate the gender digital gap in mobile internet use, even in countries where a survey was not conducted. </a:t>
            </a:r>
          </a:p>
          <a:p>
            <a:pPr lvl="0"/>
            <a:endParaRPr lang="en-US"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a:cs typeface="Arial"/>
              </a:rPr>
              <a:t>GSMA’s Mobile Gender Gap Report 2018 notes</a:t>
            </a:r>
            <a:r>
              <a:rPr lang="de-DE" sz="1200" kern="1200" baseline="0" dirty="0">
                <a:solidFill>
                  <a:schemeClr val="tx1"/>
                </a:solidFill>
                <a:effectLst/>
                <a:latin typeface="Arial"/>
                <a:cs typeface="Arial"/>
              </a:rPr>
              <a:t> </a:t>
            </a:r>
            <a:r>
              <a:rPr lang="en-US" sz="1200" kern="1200" dirty="0">
                <a:solidFill>
                  <a:schemeClr val="tx1"/>
                </a:solidFill>
                <a:effectLst/>
                <a:latin typeface="Arial"/>
                <a:cs typeface="Arial"/>
              </a:rPr>
              <a:t>that on average, women are 26% less likely to use mobile internet than men.</a:t>
            </a:r>
            <a:r>
              <a:rPr lang="en-US" dirty="0">
                <a:latin typeface="Arial"/>
                <a:cs typeface="Arial"/>
              </a:rPr>
              <a:t> </a:t>
            </a:r>
            <a:endParaRPr lang="en-US" sz="1200" kern="1200" dirty="0">
              <a:solidFill>
                <a:schemeClr val="tx1"/>
              </a:solidFill>
              <a:effectLst/>
              <a:latin typeface="Arial" panose="020B0604020202020204" pitchFamily="34" charset="0"/>
              <a:cs typeface="Arial"/>
            </a:endParaRPr>
          </a:p>
          <a:p>
            <a:pPr lvl="0"/>
            <a:endParaRPr lang="en-US" sz="1200" kern="1200" dirty="0">
              <a:solidFill>
                <a:schemeClr val="tx1"/>
              </a:solidFill>
              <a:effectLst/>
              <a:latin typeface="Arial" panose="020B0604020202020204" pitchFamily="34" charset="0"/>
              <a:ea typeface="+mn-ea"/>
              <a:cs typeface="+mn-cs"/>
            </a:endParaRPr>
          </a:p>
          <a:p>
            <a:pPr lvl="0"/>
            <a:r>
              <a:rPr lang="en-US" sz="1200" kern="1200" dirty="0">
                <a:solidFill>
                  <a:schemeClr val="tx1"/>
                </a:solidFill>
                <a:effectLst/>
                <a:latin typeface="Arial" panose="020B0604020202020204" pitchFamily="34" charset="0"/>
                <a:ea typeface="+mn-ea"/>
                <a:cs typeface="+mn-cs"/>
              </a:rPr>
              <a:t>The report also notes regional differences across low- and middle-income countries, ranging as high as 70% in South Asia to as low as 4% in East Asia &amp; Pacific and Latin America &amp; Caribbean.</a:t>
            </a:r>
          </a:p>
          <a:p>
            <a:pPr lvl="0"/>
            <a:endParaRPr lang="en-US" sz="1200" kern="1200" dirty="0">
              <a:solidFill>
                <a:schemeClr val="tx1"/>
              </a:solidFill>
              <a:effectLst/>
              <a:latin typeface="Arial" panose="020B0604020202020204" pitchFamily="34" charset="0"/>
              <a:ea typeface="+mn-ea"/>
              <a:cs typeface="+mn-cs"/>
            </a:endParaRPr>
          </a:p>
          <a:p>
            <a:pPr lvl="0"/>
            <a:endParaRPr lang="en-US" sz="1200" kern="1200" dirty="0">
              <a:solidFill>
                <a:schemeClr val="tx1"/>
              </a:solidFill>
              <a:effectLst/>
              <a:latin typeface="Arial" panose="020B0604020202020204" pitchFamily="34" charset="0"/>
              <a:ea typeface="+mn-ea"/>
              <a:cs typeface="+mn-cs"/>
            </a:endParaRPr>
          </a:p>
          <a:p>
            <a:pPr>
              <a:defRPr/>
            </a:pPr>
            <a:r>
              <a:rPr lang="de-DE" sz="1200" kern="1200" dirty="0">
                <a:solidFill>
                  <a:schemeClr val="tx1"/>
                </a:solidFill>
                <a:effectLst/>
                <a:latin typeface="Arial"/>
                <a:cs typeface="Arial"/>
              </a:rPr>
              <a:t>Source: EQUALS</a:t>
            </a:r>
            <a:r>
              <a:rPr lang="de-DE" sz="1200" kern="1200" baseline="0" dirty="0">
                <a:solidFill>
                  <a:schemeClr val="tx1"/>
                </a:solidFill>
                <a:effectLst/>
                <a:latin typeface="Arial"/>
                <a:cs typeface="Arial"/>
              </a:rPr>
              <a:t> (2019): </a:t>
            </a:r>
            <a:r>
              <a:rPr lang="de-DE" sz="1200" kern="1200" baseline="0" dirty="0" err="1">
                <a:solidFill>
                  <a:schemeClr val="tx1"/>
                </a:solidFill>
                <a:effectLst/>
                <a:latin typeface="Arial"/>
                <a:cs typeface="Arial"/>
              </a:rPr>
              <a:t>Taking</a:t>
            </a:r>
            <a:r>
              <a:rPr lang="de-DE" sz="1200" kern="1200" baseline="0" dirty="0">
                <a:solidFill>
                  <a:schemeClr val="tx1"/>
                </a:solidFill>
                <a:effectLst/>
                <a:latin typeface="Arial"/>
                <a:cs typeface="Arial"/>
              </a:rPr>
              <a:t> Stock: Data and </a:t>
            </a:r>
            <a:r>
              <a:rPr lang="de-DE" sz="1200" kern="1200" baseline="0" dirty="0" err="1">
                <a:solidFill>
                  <a:schemeClr val="tx1"/>
                </a:solidFill>
                <a:effectLst/>
                <a:latin typeface="Arial"/>
                <a:cs typeface="Arial"/>
              </a:rPr>
              <a:t>evidence</a:t>
            </a:r>
            <a:r>
              <a:rPr lang="de-DE" sz="1200" kern="1200" baseline="0" dirty="0">
                <a:solidFill>
                  <a:schemeClr val="tx1"/>
                </a:solidFill>
                <a:effectLst/>
                <a:latin typeface="Arial"/>
                <a:cs typeface="Arial"/>
              </a:rPr>
              <a:t> on </a:t>
            </a:r>
            <a:r>
              <a:rPr lang="de-DE" sz="1200" kern="1200" baseline="0" dirty="0" err="1">
                <a:solidFill>
                  <a:schemeClr val="tx1"/>
                </a:solidFill>
                <a:effectLst/>
                <a:latin typeface="Arial"/>
                <a:cs typeface="Arial"/>
              </a:rPr>
              <a:t>gender</a:t>
            </a:r>
            <a:r>
              <a:rPr lang="de-DE" sz="1200" kern="1200" baseline="0" dirty="0">
                <a:solidFill>
                  <a:schemeClr val="tx1"/>
                </a:solidFill>
                <a:effectLst/>
                <a:latin typeface="Arial"/>
                <a:cs typeface="Arial"/>
              </a:rPr>
              <a:t> digital </a:t>
            </a:r>
            <a:r>
              <a:rPr lang="de-DE" sz="1200" kern="1200" baseline="0" dirty="0" err="1">
                <a:solidFill>
                  <a:schemeClr val="tx1"/>
                </a:solidFill>
                <a:effectLst/>
                <a:latin typeface="Arial"/>
                <a:cs typeface="Arial"/>
              </a:rPr>
              <a:t>equality</a:t>
            </a:r>
            <a:r>
              <a:rPr lang="de-DE" sz="1200" kern="1200" baseline="0" dirty="0">
                <a:solidFill>
                  <a:schemeClr val="tx1"/>
                </a:solidFill>
                <a:effectLst/>
                <a:latin typeface="Arial"/>
                <a:cs typeface="Arial"/>
              </a:rPr>
              <a:t>; </a:t>
            </a:r>
            <a:r>
              <a:rPr lang="de-DE" sz="1200" kern="1200" baseline="0" dirty="0" err="1">
                <a:solidFill>
                  <a:schemeClr val="tx1"/>
                </a:solidFill>
                <a:effectLst/>
                <a:latin typeface="Arial"/>
                <a:cs typeface="Arial"/>
              </a:rPr>
              <a:t>I´d</a:t>
            </a:r>
            <a:r>
              <a:rPr lang="de-DE" sz="1200" kern="1200" baseline="0" dirty="0">
                <a:solidFill>
                  <a:schemeClr val="tx1"/>
                </a:solidFill>
                <a:effectLst/>
                <a:latin typeface="Arial"/>
                <a:cs typeface="Arial"/>
              </a:rPr>
              <a:t> </a:t>
            </a:r>
            <a:r>
              <a:rPr lang="de-DE" sz="1200" kern="1200" baseline="0" dirty="0" err="1">
                <a:solidFill>
                  <a:schemeClr val="tx1"/>
                </a:solidFill>
                <a:effectLst/>
                <a:latin typeface="Arial"/>
                <a:cs typeface="Arial"/>
              </a:rPr>
              <a:t>blush</a:t>
            </a:r>
            <a:r>
              <a:rPr lang="de-DE" sz="1200" kern="1200" baseline="0" dirty="0">
                <a:solidFill>
                  <a:schemeClr val="tx1"/>
                </a:solidFill>
                <a:effectLst/>
                <a:latin typeface="Arial"/>
                <a:cs typeface="Arial"/>
              </a:rPr>
              <a:t> </a:t>
            </a:r>
            <a:r>
              <a:rPr lang="de-DE" sz="1200" kern="1200" baseline="0" dirty="0" err="1">
                <a:solidFill>
                  <a:schemeClr val="tx1"/>
                </a:solidFill>
                <a:effectLst/>
                <a:latin typeface="Arial"/>
                <a:cs typeface="Arial"/>
              </a:rPr>
              <a:t>if</a:t>
            </a:r>
            <a:r>
              <a:rPr lang="de-DE" sz="1200" kern="1200" baseline="0" dirty="0">
                <a:solidFill>
                  <a:schemeClr val="tx1"/>
                </a:solidFill>
                <a:effectLst/>
                <a:latin typeface="Arial"/>
                <a:cs typeface="Arial"/>
              </a:rPr>
              <a:t> I </a:t>
            </a:r>
            <a:r>
              <a:rPr lang="de-DE" sz="1200" kern="1200" baseline="0" dirty="0" err="1">
                <a:solidFill>
                  <a:schemeClr val="tx1"/>
                </a:solidFill>
                <a:effectLst/>
                <a:latin typeface="Arial"/>
                <a:cs typeface="Arial"/>
              </a:rPr>
              <a:t>could</a:t>
            </a:r>
            <a:r>
              <a:rPr lang="de-DE" sz="1200" kern="1200" baseline="0" dirty="0">
                <a:solidFill>
                  <a:schemeClr val="tx1"/>
                </a:solidFill>
                <a:effectLst/>
                <a:latin typeface="Arial"/>
                <a:cs typeface="Arial"/>
              </a:rPr>
              <a:t> (2019)</a:t>
            </a:r>
            <a:r>
              <a:rPr lang="de-DE" dirty="0">
                <a:latin typeface="Arial"/>
                <a:cs typeface="Arial"/>
              </a:rPr>
              <a:t> </a:t>
            </a:r>
            <a:endParaRPr lang="de-DE" sz="1200" kern="1200" dirty="0">
              <a:solidFill>
                <a:schemeClr val="tx1"/>
              </a:solidFill>
              <a:effectLst/>
              <a:latin typeface="Arial" panose="020B0604020202020204" pitchFamily="34" charset="0"/>
              <a:cs typeface="Arial"/>
            </a:endParaRPr>
          </a:p>
          <a:p>
            <a:pPr lvl="0"/>
            <a:endParaRPr lang="de-DE"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de-DE" i="0" dirty="0"/>
          </a:p>
          <a:p>
            <a:endParaRPr lang="de-DE"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23</a:t>
            </a:fld>
            <a:endParaRPr lang="en-GB" altLang="de-DE"/>
          </a:p>
        </p:txBody>
      </p:sp>
    </p:spTree>
    <p:extLst>
      <p:ext uri="{BB962C8B-B14F-4D97-AF65-F5344CB8AC3E}">
        <p14:creationId xmlns:p14="http://schemas.microsoft.com/office/powerpoint/2010/main" val="1617623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mn-cs"/>
              </a:rPr>
              <a:t>Background:</a:t>
            </a:r>
            <a:r>
              <a:rPr lang="en-US" sz="1200" b="1" kern="1200" baseline="0" dirty="0">
                <a:solidFill>
                  <a:schemeClr val="tx1"/>
                </a:solidFill>
                <a:effectLst/>
                <a:latin typeface="Arial" panose="020B0604020202020204" pitchFamily="34" charset="0"/>
                <a:ea typeface="+mn-ea"/>
                <a:cs typeface="+mn-cs"/>
              </a:rPr>
              <a:t> </a:t>
            </a:r>
          </a:p>
          <a:p>
            <a:r>
              <a:rPr lang="en-GB" b="1" dirty="0">
                <a:latin typeface="Arial"/>
                <a:cs typeface="Arial"/>
              </a:rPr>
              <a:t>Women lack digital skills and confidence needed to engage with digital technologies</a:t>
            </a:r>
            <a:endParaRPr lang="en-US" b="1" dirty="0">
              <a:latin typeface="Arial"/>
              <a:cs typeface="Arial"/>
            </a:endParaRPr>
          </a:p>
          <a:p>
            <a:endParaRPr lang="en-US" b="1" dirty="0">
              <a:latin typeface="Arial"/>
              <a:cs typeface="Arial"/>
            </a:endParaRPr>
          </a:p>
          <a:p>
            <a:r>
              <a:rPr lang="en-US" sz="1200" i="0" dirty="0"/>
              <a:t>Digital Skills are the literacy of the 21</a:t>
            </a:r>
            <a:r>
              <a:rPr lang="en-US" sz="1200" i="0" baseline="30000" dirty="0"/>
              <a:t>st</a:t>
            </a:r>
            <a:r>
              <a:rPr lang="en-US" sz="1200" i="0" dirty="0"/>
              <a:t> century and key for employment and participation in the digital world</a:t>
            </a:r>
          </a:p>
          <a:p>
            <a:pPr>
              <a:defRPr/>
            </a:pPr>
            <a:r>
              <a:rPr lang="de-DE" sz="1200" kern="1200" dirty="0">
                <a:solidFill>
                  <a:schemeClr val="tx1"/>
                </a:solidFill>
                <a:effectLst/>
                <a:latin typeface="Arial"/>
                <a:cs typeface="Arial"/>
              </a:rPr>
              <a:t>The </a:t>
            </a:r>
            <a:r>
              <a:rPr lang="de-DE" sz="1200" kern="1200" dirty="0" err="1">
                <a:solidFill>
                  <a:schemeClr val="tx1"/>
                </a:solidFill>
                <a:effectLst/>
                <a:latin typeface="Arial"/>
                <a:cs typeface="Arial"/>
              </a:rPr>
              <a:t>higher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education</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level</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women</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girls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more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likely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are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use</a:t>
            </a:r>
            <a:r>
              <a:rPr lang="de-DE" sz="1200" kern="1200" dirty="0">
                <a:solidFill>
                  <a:schemeClr val="tx1"/>
                </a:solidFill>
                <a:effectLst/>
                <a:latin typeface="Arial"/>
                <a:cs typeface="Arial"/>
              </a:rPr>
              <a:t> ICT. Girls </a:t>
            </a:r>
            <a:r>
              <a:rPr lang="de-DE" sz="1200" kern="1200" dirty="0" err="1">
                <a:solidFill>
                  <a:schemeClr val="tx1"/>
                </a:solidFill>
                <a:effectLst/>
                <a:latin typeface="Arial"/>
                <a:cs typeface="Arial"/>
              </a:rPr>
              <a:t>need</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learn</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from</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primary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school</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onwards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how</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use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technology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competently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interpret</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understand</a:t>
            </a:r>
            <a:r>
              <a:rPr lang="de-DE" sz="1200" kern="1200" dirty="0">
                <a:solidFill>
                  <a:schemeClr val="tx1"/>
                </a:solidFill>
                <a:effectLst/>
                <a:latin typeface="Arial"/>
                <a:cs typeface="Arial"/>
              </a:rPr>
              <a:t> digital </a:t>
            </a:r>
            <a:r>
              <a:rPr lang="de-DE" sz="1200" kern="1200" dirty="0" err="1">
                <a:solidFill>
                  <a:schemeClr val="tx1"/>
                </a:solidFill>
                <a:effectLst/>
                <a:latin typeface="Arial"/>
                <a:cs typeface="Arial"/>
              </a:rPr>
              <a:t>content</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assess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its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credibility</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create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research</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communicate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with</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appropriate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tools</a:t>
            </a:r>
            <a:r>
              <a:rPr lang="de-DE" sz="1200" kern="1200" dirty="0">
                <a:solidFill>
                  <a:schemeClr val="tx1"/>
                </a:solidFill>
                <a:effectLst/>
                <a:latin typeface="Arial"/>
                <a:cs typeface="Arial"/>
              </a:rPr>
              <a:t>.</a:t>
            </a:r>
            <a:r>
              <a:rPr lang="de-DE" dirty="0">
                <a:latin typeface="Arial"/>
                <a:cs typeface="Arial"/>
              </a:rPr>
              <a:t> </a:t>
            </a:r>
          </a:p>
          <a:p>
            <a:pPr>
              <a:defRPr/>
            </a:pPr>
            <a:r>
              <a:rPr lang="de-DE" sz="1200" b="1" kern="1200" dirty="0">
                <a:solidFill>
                  <a:schemeClr val="tx1"/>
                </a:solidFill>
                <a:effectLst/>
                <a:latin typeface="Arial"/>
                <a:cs typeface="Arial"/>
              </a:rPr>
              <a:t>But: in </a:t>
            </a:r>
            <a:r>
              <a:rPr lang="de-DE" sz="1200" b="1" kern="1200" dirty="0" err="1">
                <a:solidFill>
                  <a:schemeClr val="tx1"/>
                </a:solidFill>
                <a:effectLst/>
                <a:latin typeface="Arial"/>
                <a:cs typeface="Arial"/>
              </a:rPr>
              <a:t>man</a:t>
            </a:r>
            <a:r>
              <a:rPr lang="de-DE" sz="1200" b="1" kern="1200" baseline="0" dirty="0" err="1">
                <a:solidFill>
                  <a:schemeClr val="tx1"/>
                </a:solidFill>
                <a:effectLst/>
                <a:latin typeface="Arial"/>
                <a:cs typeface="Arial"/>
              </a:rPr>
              <a:t>y</a:t>
            </a:r>
            <a:r>
              <a:rPr lang="de-DE" sz="1200" b="1" kern="1200" baseline="0" dirty="0">
                <a:solidFill>
                  <a:schemeClr val="tx1"/>
                </a:solidFill>
                <a:effectLst/>
                <a:latin typeface="Arial"/>
                <a:cs typeface="Arial"/>
              </a:rPr>
              <a:t> countries, </a:t>
            </a:r>
            <a:r>
              <a:rPr lang="en-US" sz="1200" b="1" dirty="0">
                <a:latin typeface="Arial"/>
                <a:cs typeface="Arial"/>
              </a:rPr>
              <a:t>girls have poorer access to education than boys and, as a result, more are illiterate.</a:t>
            </a:r>
            <a:r>
              <a:rPr lang="en-US" b="1" dirty="0">
                <a:latin typeface="Arial"/>
                <a:cs typeface="Arial"/>
              </a:rPr>
              <a:t> </a:t>
            </a:r>
            <a:r>
              <a:rPr lang="en-US" dirty="0">
                <a:latin typeface="Arial"/>
                <a:cs typeface="Arial"/>
              </a:rPr>
              <a:t>In</a:t>
            </a:r>
            <a:r>
              <a:rPr lang="en-US" sz="1200" dirty="0">
                <a:latin typeface="Arial"/>
                <a:cs typeface="Arial"/>
              </a:rPr>
              <a:t> developing countries, lack of educational opportunities is one of the root causes of the problem: girls and women have significantly less access to secondary and tertiary education and thus fewer opportunities to acquire the skills they need</a:t>
            </a:r>
            <a:r>
              <a:rPr lang="de-DE" sz="1200" dirty="0">
                <a:latin typeface="Arial"/>
                <a:cs typeface="Arial"/>
              </a:rPr>
              <a:t>.</a:t>
            </a:r>
            <a:r>
              <a:rPr lang="de-DE" sz="1200" baseline="0" dirty="0">
                <a:latin typeface="Arial"/>
                <a:cs typeface="Arial"/>
              </a:rPr>
              <a:t> </a:t>
            </a:r>
            <a:r>
              <a:rPr lang="en-US" sz="1200" i="0" dirty="0">
                <a:latin typeface="Arial"/>
                <a:cs typeface="Arial"/>
              </a:rPr>
              <a:t>The gap is apparent from the lowest skill proficiency levels, such as using apps on a mobile phone, to the most advanced skills like coding computer software to support the analysis of large data sets.</a:t>
            </a:r>
            <a:endParaRPr lang="en-US" sz="1200" i="0">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a:t>Limited literacy leads on to lack of digital skills and lack of confidence, reducing women’s ability to take advantage of online resources and pursue a career in ICT-related fields.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In many national contexts, men are four times more likely than women to have advanced ICT skills such as the ability to program computers, and similar divides are apparent for basic tasks such as using email or a spreadsheet. </a:t>
            </a:r>
            <a:r>
              <a:rPr lang="en-US" sz="1200" i="0" dirty="0"/>
              <a:t>Girls in secondary education also tend to have lower self-efficacy and interests in studying STEM subjects as well as lower aspirations for STEM careers. AT</a:t>
            </a:r>
            <a:r>
              <a:rPr lang="en-US" sz="1200" i="0" baseline="0" dirty="0"/>
              <a:t> this point also the lack of female role models from the tech sector kicks. </a:t>
            </a:r>
            <a:endParaRPr lang="en-US" sz="1200" i="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These skills gaps carry serious repercussions for employment. Leading consulting companies estimate that 90% of all future jobs will have a digital component. Despite this, the number of women choosing to pursue technology studies and careers has been declining globally since the 1980s. </a:t>
            </a:r>
            <a:r>
              <a:rPr lang="en-US" sz="1200" i="0" dirty="0"/>
              <a:t>On average, women constitute less than </a:t>
            </a:r>
            <a:r>
              <a:rPr lang="en-US" sz="1400" b="1" i="0" dirty="0">
                <a:solidFill>
                  <a:srgbClr val="E872E2"/>
                </a:solidFill>
              </a:rPr>
              <a:t>35% </a:t>
            </a:r>
            <a:r>
              <a:rPr lang="en-US" sz="1200" i="0" dirty="0"/>
              <a:t>of ICT and related professions. This means,</a:t>
            </a:r>
            <a:r>
              <a:rPr lang="en-US" sz="1200" i="0" baseline="0" dirty="0"/>
              <a:t> the key technologies of the future (e.g. in Artificial intelligence, Robotics, Virtual Reality) are developed out of an extremely homogenous community. In the hyped AI sector this so called “white guy” problem is even more obvious: </a:t>
            </a:r>
            <a:r>
              <a:rPr lang="en-US" dirty="0"/>
              <a:t>According to a 2018 study by the World Economic Forum, 78% of AI ​​experts are male, a gender gap three times larger than that in other industries.</a:t>
            </a:r>
            <a:r>
              <a:rPr lang="en-US" sz="1200" i="0" dirty="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i="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dirty="0"/>
              <a:t>Examples: </a:t>
            </a:r>
            <a:r>
              <a:rPr lang="en-US" dirty="0"/>
              <a:t>Mostly female-voiced virtual assistants or discriminating job recruiting mechanisms are just two examples for manifestations of patriarchal stereotypes based upon AI. This is why addressing the shortage of women in</a:t>
            </a:r>
            <a:r>
              <a:rPr lang="en-US" baseline="0" dirty="0"/>
              <a:t> digital </a:t>
            </a:r>
            <a:r>
              <a:rPr lang="en-US" dirty="0"/>
              <a:t>workforce is not only an economic need, but it is also a matter of equality given the predicted influence of AI and other key technologies on economies and societies as a whole.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i="0" dirty="0">
              <a:cs typeface="Arial"/>
            </a:endParaRPr>
          </a:p>
          <a:p>
            <a:pPr>
              <a:defRPr/>
            </a:pPr>
            <a:r>
              <a:rPr lang="en-US" b="1" dirty="0">
                <a:latin typeface="Arial"/>
                <a:cs typeface="Arial"/>
              </a:rPr>
              <a:t>Additional stats:</a:t>
            </a:r>
          </a:p>
          <a:p>
            <a:pPr marL="285750" indent="-285750">
              <a:spcBef>
                <a:spcPct val="0"/>
              </a:spcBef>
              <a:buFont typeface="Arial,Sans-Serif"/>
              <a:buChar char="•"/>
              <a:defRPr/>
            </a:pPr>
            <a:r>
              <a:rPr lang="en-US" dirty="0">
                <a:latin typeface="Arial"/>
                <a:cs typeface="Arial"/>
              </a:rPr>
              <a:t>Only 35% of women major in STEM subjects at higher education; within STEM majors, they tend to study natural sciences more than applied sciences related to ICT</a:t>
            </a:r>
            <a:endParaRPr lang="en-US">
              <a:latin typeface="Arial"/>
              <a:cs typeface="Arial"/>
            </a:endParaRPr>
          </a:p>
          <a:p>
            <a:pPr marL="285750" indent="-285750">
              <a:spcBef>
                <a:spcPct val="0"/>
              </a:spcBef>
              <a:buFont typeface="Arial,Sans-Serif"/>
              <a:buChar char="•"/>
              <a:defRPr/>
            </a:pPr>
            <a:r>
              <a:rPr lang="en-US" dirty="0">
                <a:latin typeface="Arial"/>
                <a:cs typeface="Arial"/>
              </a:rPr>
              <a:t>“Boys only” associations of computing influence all stages of a girl’s journey en route to a career, but they have relatively more influence on younger girls</a:t>
            </a:r>
          </a:p>
          <a:p>
            <a:pPr marL="285750" indent="-285750">
              <a:spcBef>
                <a:spcPct val="0"/>
              </a:spcBef>
              <a:buFont typeface="Arial,Sans-Serif"/>
              <a:buChar char="•"/>
              <a:defRPr/>
            </a:pPr>
            <a:endParaRPr lang="en-US" b="1" i="1" dirty="0">
              <a:latin typeface="Arial"/>
              <a:cs typeface="Arial"/>
            </a:endParaRPr>
          </a:p>
          <a:p>
            <a:pPr>
              <a:defRPr/>
            </a:pPr>
            <a:r>
              <a:rPr lang="de-DE" sz="1200" kern="1200" dirty="0">
                <a:solidFill>
                  <a:schemeClr val="tx1"/>
                </a:solidFill>
                <a:effectLst/>
                <a:latin typeface="Arial"/>
                <a:cs typeface="Arial"/>
              </a:rPr>
              <a:t>Source: EQUALS</a:t>
            </a:r>
            <a:r>
              <a:rPr lang="de-DE" sz="1200" kern="1200" baseline="0" dirty="0">
                <a:solidFill>
                  <a:schemeClr val="tx1"/>
                </a:solidFill>
                <a:effectLst/>
                <a:latin typeface="Arial"/>
                <a:cs typeface="Arial"/>
              </a:rPr>
              <a:t> (2019): </a:t>
            </a:r>
            <a:r>
              <a:rPr lang="de-DE" sz="1200" kern="1200" baseline="0" dirty="0" err="1">
                <a:solidFill>
                  <a:schemeClr val="tx1"/>
                </a:solidFill>
                <a:effectLst/>
                <a:latin typeface="Arial"/>
                <a:cs typeface="Arial"/>
              </a:rPr>
              <a:t>Taking</a:t>
            </a:r>
            <a:r>
              <a:rPr lang="de-DE" sz="1200" kern="1200" baseline="0" dirty="0">
                <a:solidFill>
                  <a:schemeClr val="tx1"/>
                </a:solidFill>
                <a:effectLst/>
                <a:latin typeface="Arial"/>
                <a:cs typeface="Arial"/>
              </a:rPr>
              <a:t> Stock: Data and </a:t>
            </a:r>
            <a:r>
              <a:rPr lang="de-DE" sz="1200" kern="1200" baseline="0" dirty="0" err="1">
                <a:solidFill>
                  <a:schemeClr val="tx1"/>
                </a:solidFill>
                <a:effectLst/>
                <a:latin typeface="Arial"/>
                <a:cs typeface="Arial"/>
              </a:rPr>
              <a:t>evidence</a:t>
            </a:r>
            <a:r>
              <a:rPr lang="de-DE" sz="1200" kern="1200" baseline="0" dirty="0">
                <a:solidFill>
                  <a:schemeClr val="tx1"/>
                </a:solidFill>
                <a:effectLst/>
                <a:latin typeface="Arial"/>
                <a:cs typeface="Arial"/>
              </a:rPr>
              <a:t> on </a:t>
            </a:r>
            <a:r>
              <a:rPr lang="de-DE" sz="1200" kern="1200" baseline="0" dirty="0" err="1">
                <a:solidFill>
                  <a:schemeClr val="tx1"/>
                </a:solidFill>
                <a:effectLst/>
                <a:latin typeface="Arial"/>
                <a:cs typeface="Arial"/>
              </a:rPr>
              <a:t>gender</a:t>
            </a:r>
            <a:r>
              <a:rPr lang="de-DE" sz="1200" kern="1200" baseline="0" dirty="0">
                <a:solidFill>
                  <a:schemeClr val="tx1"/>
                </a:solidFill>
                <a:effectLst/>
                <a:latin typeface="Arial"/>
                <a:cs typeface="Arial"/>
              </a:rPr>
              <a:t> digital </a:t>
            </a:r>
            <a:r>
              <a:rPr lang="de-DE" sz="1200" kern="1200" baseline="0" dirty="0" err="1">
                <a:solidFill>
                  <a:schemeClr val="tx1"/>
                </a:solidFill>
                <a:effectLst/>
                <a:latin typeface="Arial"/>
                <a:cs typeface="Arial"/>
              </a:rPr>
              <a:t>equality</a:t>
            </a:r>
            <a:r>
              <a:rPr lang="de-DE" sz="1200" kern="1200" baseline="0" dirty="0">
                <a:solidFill>
                  <a:schemeClr val="tx1"/>
                </a:solidFill>
                <a:effectLst/>
                <a:latin typeface="Arial"/>
                <a:cs typeface="Arial"/>
              </a:rPr>
              <a:t>; </a:t>
            </a:r>
            <a:r>
              <a:rPr lang="de-DE" sz="1200" kern="1200" baseline="0" dirty="0" err="1">
                <a:solidFill>
                  <a:schemeClr val="tx1"/>
                </a:solidFill>
                <a:effectLst/>
                <a:latin typeface="Arial"/>
                <a:cs typeface="Arial"/>
              </a:rPr>
              <a:t>I´d</a:t>
            </a:r>
            <a:r>
              <a:rPr lang="de-DE" sz="1200" kern="1200" baseline="0" dirty="0">
                <a:solidFill>
                  <a:schemeClr val="tx1"/>
                </a:solidFill>
                <a:effectLst/>
                <a:latin typeface="Arial"/>
                <a:cs typeface="Arial"/>
              </a:rPr>
              <a:t> </a:t>
            </a:r>
            <a:r>
              <a:rPr lang="de-DE" sz="1200" kern="1200" baseline="0" dirty="0" err="1">
                <a:solidFill>
                  <a:schemeClr val="tx1"/>
                </a:solidFill>
                <a:effectLst/>
                <a:latin typeface="Arial"/>
                <a:cs typeface="Arial"/>
              </a:rPr>
              <a:t>blush</a:t>
            </a:r>
            <a:r>
              <a:rPr lang="de-DE" sz="1200" kern="1200" baseline="0" dirty="0">
                <a:solidFill>
                  <a:schemeClr val="tx1"/>
                </a:solidFill>
                <a:effectLst/>
                <a:latin typeface="Arial"/>
                <a:cs typeface="Arial"/>
              </a:rPr>
              <a:t> </a:t>
            </a:r>
            <a:r>
              <a:rPr lang="de-DE" sz="1200" kern="1200" baseline="0" dirty="0" err="1">
                <a:solidFill>
                  <a:schemeClr val="tx1"/>
                </a:solidFill>
                <a:effectLst/>
                <a:latin typeface="Arial"/>
                <a:cs typeface="Arial"/>
              </a:rPr>
              <a:t>if</a:t>
            </a:r>
            <a:r>
              <a:rPr lang="de-DE" sz="1200" kern="1200" baseline="0" dirty="0">
                <a:solidFill>
                  <a:schemeClr val="tx1"/>
                </a:solidFill>
                <a:effectLst/>
                <a:latin typeface="Arial"/>
                <a:cs typeface="Arial"/>
              </a:rPr>
              <a:t> I </a:t>
            </a:r>
            <a:r>
              <a:rPr lang="de-DE" sz="1200" kern="1200" baseline="0" dirty="0" err="1">
                <a:solidFill>
                  <a:schemeClr val="tx1"/>
                </a:solidFill>
                <a:effectLst/>
                <a:latin typeface="Arial"/>
                <a:cs typeface="Arial"/>
              </a:rPr>
              <a:t>could</a:t>
            </a:r>
            <a:r>
              <a:rPr lang="de-DE" sz="1200" kern="1200" baseline="0" dirty="0">
                <a:solidFill>
                  <a:schemeClr val="tx1"/>
                </a:solidFill>
                <a:effectLst/>
                <a:latin typeface="Arial"/>
                <a:cs typeface="Arial"/>
              </a:rPr>
              <a:t> (2019)</a:t>
            </a:r>
            <a:r>
              <a:rPr lang="de-DE" dirty="0">
                <a:latin typeface="Arial"/>
                <a:cs typeface="Arial"/>
              </a:rPr>
              <a:t> </a:t>
            </a:r>
            <a:endParaRPr lang="de-DE" sz="1200" kern="1200" dirty="0">
              <a:solidFill>
                <a:schemeClr val="tx1"/>
              </a:solidFill>
              <a:effectLst/>
              <a:latin typeface="Arial" panose="020B0604020202020204" pitchFamily="34" charset="0"/>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mn-cs"/>
            </a:endParaRPr>
          </a:p>
          <a:p>
            <a:endParaRPr lang="en-US" sz="1200" kern="1200" dirty="0">
              <a:solidFill>
                <a:schemeClr val="tx1"/>
              </a:solidFill>
              <a:effectLst/>
              <a:latin typeface="Arial" panose="020B0604020202020204"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24</a:t>
            </a:fld>
            <a:endParaRPr lang="en-GB" altLang="de-DE"/>
          </a:p>
        </p:txBody>
      </p:sp>
    </p:spTree>
    <p:extLst>
      <p:ext uri="{BB962C8B-B14F-4D97-AF65-F5344CB8AC3E}">
        <p14:creationId xmlns:p14="http://schemas.microsoft.com/office/powerpoint/2010/main" val="934706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mn-cs"/>
              </a:rPr>
              <a:t>Background:</a:t>
            </a:r>
            <a:r>
              <a:rPr lang="en-US" sz="1200" b="1" kern="1200" baseline="0" dirty="0">
                <a:solidFill>
                  <a:schemeClr val="tx1"/>
                </a:solidFill>
                <a:effectLst/>
                <a:latin typeface="Arial" panose="020B0604020202020204" pitchFamily="34" charset="0"/>
                <a:ea typeface="+mn-ea"/>
                <a:cs typeface="+mn-cs"/>
              </a:rPr>
              <a:t> </a:t>
            </a:r>
          </a:p>
          <a:p>
            <a:pPr>
              <a:defRPr/>
            </a:pPr>
            <a:r>
              <a:rPr lang="en-GB" b="1" dirty="0">
                <a:latin typeface="Arial"/>
                <a:cs typeface="Arial"/>
              </a:rPr>
              <a:t>Increasing women’s representation in the ICT sector</a:t>
            </a:r>
            <a:r>
              <a:rPr lang="de-DE" b="1" dirty="0">
                <a:latin typeface="Arial"/>
                <a:cs typeface="Arial"/>
              </a:rPr>
              <a:t> </a:t>
            </a:r>
            <a:r>
              <a:rPr lang="de-DE" b="1" dirty="0" err="1">
                <a:latin typeface="Arial"/>
                <a:cs typeface="Arial"/>
              </a:rPr>
              <a:t>has</a:t>
            </a:r>
            <a:r>
              <a:rPr lang="de-DE" b="1" dirty="0">
                <a:latin typeface="Arial"/>
                <a:cs typeface="Arial"/>
              </a:rPr>
              <a:t> </a:t>
            </a:r>
            <a:r>
              <a:rPr lang="de-DE" b="1" dirty="0" err="1">
                <a:latin typeface="Arial"/>
                <a:cs typeface="Arial"/>
              </a:rPr>
              <a:t>ethical</a:t>
            </a:r>
            <a:r>
              <a:rPr lang="de-DE" b="1" dirty="0">
                <a:latin typeface="Arial"/>
                <a:cs typeface="Arial"/>
              </a:rPr>
              <a:t> and </a:t>
            </a:r>
            <a:r>
              <a:rPr lang="de-DE" b="1" dirty="0" err="1">
                <a:latin typeface="Arial"/>
                <a:cs typeface="Arial"/>
              </a:rPr>
              <a:t>economic</a:t>
            </a:r>
            <a:r>
              <a:rPr lang="de-DE" b="1" dirty="0">
                <a:latin typeface="Arial"/>
                <a:cs typeface="Arial"/>
              </a:rPr>
              <a:t> </a:t>
            </a:r>
            <a:r>
              <a:rPr lang="de-DE" b="1" dirty="0" err="1">
                <a:latin typeface="Arial"/>
                <a:cs typeface="Arial"/>
              </a:rPr>
              <a:t>benefits</a:t>
            </a:r>
            <a:r>
              <a:rPr lang="de-DE" dirty="0">
                <a:latin typeface="Arial"/>
                <a:cs typeface="Arial"/>
              </a:rPr>
              <a:t> </a:t>
            </a:r>
            <a:br>
              <a:rPr lang="de-DE" dirty="0">
                <a:cs typeface="Arial"/>
              </a:rPr>
            </a:br>
            <a:endParaRPr lang="de-DE">
              <a:cs typeface="Arial"/>
            </a:endParaRPr>
          </a:p>
          <a:p>
            <a:pPr>
              <a:defRPr/>
            </a:pPr>
            <a:r>
              <a:rPr lang="de-DE" dirty="0">
                <a:latin typeface="Arial"/>
                <a:cs typeface="Arial"/>
              </a:rPr>
              <a:t>The </a:t>
            </a:r>
            <a:r>
              <a:rPr lang="de-DE" dirty="0" err="1">
                <a:latin typeface="Arial"/>
                <a:cs typeface="Arial"/>
              </a:rPr>
              <a:t>case</a:t>
            </a:r>
            <a:r>
              <a:rPr lang="de-DE" dirty="0">
                <a:latin typeface="Arial"/>
                <a:cs typeface="Arial"/>
              </a:rPr>
              <a:t> </a:t>
            </a:r>
            <a:r>
              <a:rPr lang="de-DE" dirty="0" err="1">
                <a:latin typeface="Arial"/>
                <a:cs typeface="Arial"/>
              </a:rPr>
              <a:t>for</a:t>
            </a:r>
            <a:r>
              <a:rPr lang="de-DE" dirty="0">
                <a:latin typeface="Arial"/>
                <a:cs typeface="Arial"/>
              </a:rPr>
              <a:t> </a:t>
            </a:r>
            <a:r>
              <a:rPr lang="de-DE" dirty="0" err="1">
                <a:latin typeface="Arial"/>
                <a:cs typeface="Arial"/>
              </a:rPr>
              <a:t>gender</a:t>
            </a:r>
            <a:r>
              <a:rPr lang="de-DE" dirty="0">
                <a:latin typeface="Arial"/>
                <a:cs typeface="Arial"/>
              </a:rPr>
              <a:t> </a:t>
            </a:r>
            <a:r>
              <a:rPr lang="de-DE" dirty="0" err="1">
                <a:latin typeface="Arial"/>
                <a:cs typeface="Arial"/>
              </a:rPr>
              <a:t>equality</a:t>
            </a:r>
            <a:r>
              <a:rPr lang="de-DE" dirty="0">
                <a:latin typeface="Arial"/>
                <a:cs typeface="Arial"/>
              </a:rPr>
              <a:t> in </a:t>
            </a:r>
            <a:r>
              <a:rPr lang="de-DE" dirty="0" err="1">
                <a:latin typeface="Arial"/>
                <a:cs typeface="Arial"/>
              </a:rPr>
              <a:t>technology</a:t>
            </a:r>
            <a:r>
              <a:rPr lang="de-DE" dirty="0">
                <a:latin typeface="Arial"/>
                <a:cs typeface="Arial"/>
              </a:rPr>
              <a:t> </a:t>
            </a:r>
            <a:r>
              <a:rPr lang="de-DE" dirty="0" err="1">
                <a:latin typeface="Arial"/>
                <a:cs typeface="Arial"/>
              </a:rPr>
              <a:t>leadership</a:t>
            </a:r>
            <a:r>
              <a:rPr lang="de-DE" dirty="0">
                <a:latin typeface="Arial"/>
                <a:cs typeface="Arial"/>
              </a:rPr>
              <a:t> </a:t>
            </a:r>
            <a:r>
              <a:rPr lang="de-DE" dirty="0" err="1">
                <a:latin typeface="Arial"/>
                <a:cs typeface="Arial"/>
              </a:rPr>
              <a:t>is</a:t>
            </a:r>
            <a:r>
              <a:rPr lang="de-DE" dirty="0">
                <a:latin typeface="Arial"/>
                <a:cs typeface="Arial"/>
              </a:rPr>
              <a:t> </a:t>
            </a:r>
            <a:r>
              <a:rPr lang="de-DE" dirty="0" err="1">
                <a:latin typeface="Arial"/>
                <a:cs typeface="Arial"/>
              </a:rPr>
              <a:t>usually</a:t>
            </a:r>
            <a:r>
              <a:rPr lang="de-DE" dirty="0">
                <a:latin typeface="Arial"/>
                <a:cs typeface="Arial"/>
              </a:rPr>
              <a:t> </a:t>
            </a:r>
            <a:r>
              <a:rPr lang="de-DE" dirty="0" err="1">
                <a:latin typeface="Arial"/>
                <a:cs typeface="Arial"/>
              </a:rPr>
              <a:t>presented</a:t>
            </a:r>
            <a:r>
              <a:rPr lang="de-DE" dirty="0">
                <a:latin typeface="Arial"/>
                <a:cs typeface="Arial"/>
              </a:rPr>
              <a:t> </a:t>
            </a:r>
            <a:r>
              <a:rPr lang="de-DE" dirty="0" err="1">
                <a:latin typeface="Arial"/>
                <a:cs typeface="Arial"/>
              </a:rPr>
              <a:t>either</a:t>
            </a:r>
            <a:r>
              <a:rPr lang="de-DE" dirty="0">
                <a:latin typeface="Arial"/>
                <a:cs typeface="Arial"/>
              </a:rPr>
              <a:t> </a:t>
            </a:r>
            <a:r>
              <a:rPr lang="de-DE" dirty="0" err="1">
                <a:latin typeface="Arial"/>
                <a:cs typeface="Arial"/>
              </a:rPr>
              <a:t>as</a:t>
            </a:r>
            <a:r>
              <a:rPr lang="de-DE" dirty="0">
                <a:latin typeface="Arial"/>
                <a:cs typeface="Arial"/>
              </a:rPr>
              <a:t> an </a:t>
            </a:r>
            <a:r>
              <a:rPr lang="de-DE" dirty="0" err="1">
                <a:latin typeface="Arial"/>
                <a:cs typeface="Arial"/>
              </a:rPr>
              <a:t>ethical</a:t>
            </a:r>
            <a:r>
              <a:rPr lang="de-DE" dirty="0">
                <a:latin typeface="Arial"/>
                <a:cs typeface="Arial"/>
              </a:rPr>
              <a:t> </a:t>
            </a:r>
            <a:r>
              <a:rPr lang="de-DE" dirty="0" err="1">
                <a:latin typeface="Arial"/>
                <a:cs typeface="Arial"/>
              </a:rPr>
              <a:t>argument</a:t>
            </a:r>
            <a:r>
              <a:rPr lang="de-DE" dirty="0">
                <a:latin typeface="Arial"/>
                <a:cs typeface="Arial"/>
              </a:rPr>
              <a:t> </a:t>
            </a:r>
            <a:r>
              <a:rPr lang="de-DE" dirty="0" err="1">
                <a:latin typeface="Arial"/>
                <a:cs typeface="Arial"/>
              </a:rPr>
              <a:t>or</a:t>
            </a:r>
            <a:r>
              <a:rPr lang="de-DE" dirty="0">
                <a:latin typeface="Arial"/>
                <a:cs typeface="Arial"/>
              </a:rPr>
              <a:t> a </a:t>
            </a:r>
            <a:r>
              <a:rPr lang="de-DE" dirty="0" err="1">
                <a:latin typeface="Arial"/>
                <a:cs typeface="Arial"/>
              </a:rPr>
              <a:t>business</a:t>
            </a:r>
            <a:r>
              <a:rPr lang="de-DE" dirty="0">
                <a:latin typeface="Arial"/>
                <a:cs typeface="Arial"/>
              </a:rPr>
              <a:t> </a:t>
            </a:r>
            <a:r>
              <a:rPr lang="de-DE" dirty="0" err="1">
                <a:latin typeface="Arial"/>
                <a:cs typeface="Arial"/>
              </a:rPr>
              <a:t>argument</a:t>
            </a:r>
            <a:r>
              <a:rPr lang="de-DE" dirty="0">
                <a:latin typeface="Arial"/>
                <a:cs typeface="Arial"/>
              </a:rPr>
              <a:t>. </a:t>
            </a:r>
            <a:r>
              <a:rPr lang="de-DE" dirty="0" err="1">
                <a:latin typeface="Arial"/>
                <a:cs typeface="Arial"/>
              </a:rPr>
              <a:t>From</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ethical</a:t>
            </a:r>
            <a:r>
              <a:rPr lang="de-DE" dirty="0">
                <a:latin typeface="Arial"/>
                <a:cs typeface="Arial"/>
              </a:rPr>
              <a:t> </a:t>
            </a:r>
            <a:r>
              <a:rPr lang="de-DE" dirty="0" err="1">
                <a:latin typeface="Arial"/>
                <a:cs typeface="Arial"/>
              </a:rPr>
              <a:t>perspective</a:t>
            </a:r>
            <a:r>
              <a:rPr lang="de-DE" dirty="0">
                <a:latin typeface="Arial"/>
                <a:cs typeface="Arial"/>
              </a:rPr>
              <a:t>, </a:t>
            </a:r>
            <a:r>
              <a:rPr lang="de-DE" dirty="0" err="1">
                <a:latin typeface="Arial"/>
                <a:cs typeface="Arial"/>
              </a:rPr>
              <a:t>advocates</a:t>
            </a:r>
            <a:r>
              <a:rPr lang="de-DE" dirty="0">
                <a:latin typeface="Arial"/>
                <a:cs typeface="Arial"/>
              </a:rPr>
              <a:t> </a:t>
            </a:r>
            <a:r>
              <a:rPr lang="de-DE" dirty="0" err="1">
                <a:latin typeface="Arial"/>
                <a:cs typeface="Arial"/>
              </a:rPr>
              <a:t>note</a:t>
            </a:r>
            <a:r>
              <a:rPr lang="de-DE" dirty="0">
                <a:latin typeface="Arial"/>
                <a:cs typeface="Arial"/>
              </a:rPr>
              <a:t> </a:t>
            </a:r>
            <a:r>
              <a:rPr lang="de-DE" dirty="0" err="1">
                <a:latin typeface="Arial"/>
                <a:cs typeface="Arial"/>
              </a:rPr>
              <a:t>that</a:t>
            </a:r>
            <a:r>
              <a:rPr lang="de-DE" dirty="0">
                <a:latin typeface="Arial"/>
                <a:cs typeface="Arial"/>
              </a:rPr>
              <a:t> in </a:t>
            </a:r>
            <a:r>
              <a:rPr lang="de-DE" dirty="0" err="1">
                <a:latin typeface="Arial"/>
                <a:cs typeface="Arial"/>
              </a:rPr>
              <a:t>the</a:t>
            </a:r>
            <a:r>
              <a:rPr lang="de-DE" dirty="0">
                <a:latin typeface="Arial"/>
                <a:cs typeface="Arial"/>
              </a:rPr>
              <a:t> digital </a:t>
            </a:r>
            <a:r>
              <a:rPr lang="de-DE" dirty="0" err="1">
                <a:latin typeface="Arial"/>
                <a:cs typeface="Arial"/>
              </a:rPr>
              <a:t>age</a:t>
            </a:r>
            <a:r>
              <a:rPr lang="de-DE" dirty="0">
                <a:latin typeface="Arial"/>
                <a:cs typeface="Arial"/>
              </a:rPr>
              <a:t>, </a:t>
            </a:r>
            <a:r>
              <a:rPr lang="de-DE" dirty="0" err="1">
                <a:latin typeface="Arial"/>
                <a:cs typeface="Arial"/>
              </a:rPr>
              <a:t>technology</a:t>
            </a:r>
            <a:r>
              <a:rPr lang="de-DE" dirty="0">
                <a:latin typeface="Arial"/>
                <a:cs typeface="Arial"/>
              </a:rPr>
              <a:t> </a:t>
            </a:r>
            <a:r>
              <a:rPr lang="de-DE" dirty="0" err="1">
                <a:latin typeface="Arial"/>
                <a:cs typeface="Arial"/>
              </a:rPr>
              <a:t>jobs</a:t>
            </a:r>
            <a:r>
              <a:rPr lang="de-DE" dirty="0">
                <a:latin typeface="Arial"/>
                <a:cs typeface="Arial"/>
              </a:rPr>
              <a:t> </a:t>
            </a:r>
            <a:r>
              <a:rPr lang="de-DE" dirty="0" err="1">
                <a:latin typeface="Arial"/>
                <a:cs typeface="Arial"/>
              </a:rPr>
              <a:t>usually</a:t>
            </a:r>
            <a:r>
              <a:rPr lang="de-DE" dirty="0">
                <a:latin typeface="Arial"/>
                <a:cs typeface="Arial"/>
              </a:rPr>
              <a:t> </a:t>
            </a:r>
            <a:r>
              <a:rPr lang="de-DE" dirty="0" err="1">
                <a:latin typeface="Arial"/>
                <a:cs typeface="Arial"/>
              </a:rPr>
              <a:t>command</a:t>
            </a:r>
            <a:r>
              <a:rPr lang="de-DE" dirty="0">
                <a:latin typeface="Arial"/>
                <a:cs typeface="Arial"/>
              </a:rPr>
              <a:t> </a:t>
            </a:r>
            <a:r>
              <a:rPr lang="de-DE" dirty="0" err="1">
                <a:latin typeface="Arial"/>
                <a:cs typeface="Arial"/>
              </a:rPr>
              <a:t>more</a:t>
            </a:r>
            <a:r>
              <a:rPr lang="de-DE" dirty="0">
                <a:latin typeface="Arial"/>
                <a:cs typeface="Arial"/>
              </a:rPr>
              <a:t> power, </a:t>
            </a:r>
            <a:r>
              <a:rPr lang="de-DE" dirty="0" err="1">
                <a:latin typeface="Arial"/>
                <a:cs typeface="Arial"/>
              </a:rPr>
              <a:t>prestige</a:t>
            </a:r>
            <a:r>
              <a:rPr lang="de-DE" dirty="0">
                <a:latin typeface="Arial"/>
                <a:cs typeface="Arial"/>
              </a:rPr>
              <a:t> and </a:t>
            </a:r>
            <a:r>
              <a:rPr lang="de-DE" dirty="0" err="1">
                <a:latin typeface="Arial"/>
                <a:cs typeface="Arial"/>
              </a:rPr>
              <a:t>higher</a:t>
            </a:r>
            <a:r>
              <a:rPr lang="de-DE" dirty="0">
                <a:latin typeface="Arial"/>
                <a:cs typeface="Arial"/>
              </a:rPr>
              <a:t> </a:t>
            </a:r>
            <a:r>
              <a:rPr lang="de-DE" dirty="0" err="1">
                <a:latin typeface="Arial"/>
                <a:cs typeface="Arial"/>
              </a:rPr>
              <a:t>pay</a:t>
            </a:r>
            <a:r>
              <a:rPr lang="de-DE" dirty="0">
                <a:latin typeface="Arial"/>
                <a:cs typeface="Arial"/>
              </a:rPr>
              <a:t>. </a:t>
            </a:r>
            <a:r>
              <a:rPr lang="de-DE" dirty="0" err="1">
                <a:latin typeface="Arial"/>
                <a:cs typeface="Arial"/>
              </a:rPr>
              <a:t>They</a:t>
            </a:r>
            <a:r>
              <a:rPr lang="de-DE" dirty="0">
                <a:latin typeface="Arial"/>
                <a:cs typeface="Arial"/>
              </a:rPr>
              <a:t> </a:t>
            </a:r>
            <a:r>
              <a:rPr lang="de-DE" dirty="0" err="1">
                <a:latin typeface="Arial"/>
                <a:cs typeface="Arial"/>
              </a:rPr>
              <a:t>are</a:t>
            </a:r>
            <a:r>
              <a:rPr lang="de-DE" dirty="0">
                <a:latin typeface="Arial"/>
                <a:cs typeface="Arial"/>
              </a:rPr>
              <a:t> also </a:t>
            </a:r>
            <a:r>
              <a:rPr lang="de-DE" dirty="0" err="1">
                <a:latin typeface="Arial"/>
                <a:cs typeface="Arial"/>
              </a:rPr>
              <a:t>more</a:t>
            </a:r>
            <a:r>
              <a:rPr lang="de-DE" dirty="0">
                <a:latin typeface="Arial"/>
                <a:cs typeface="Arial"/>
              </a:rPr>
              <a:t> </a:t>
            </a:r>
            <a:r>
              <a:rPr lang="de-DE" dirty="0" err="1">
                <a:latin typeface="Arial"/>
                <a:cs typeface="Arial"/>
              </a:rPr>
              <a:t>influential</a:t>
            </a:r>
            <a:r>
              <a:rPr lang="de-DE" dirty="0">
                <a:latin typeface="Arial"/>
                <a:cs typeface="Arial"/>
              </a:rPr>
              <a:t> in </a:t>
            </a:r>
            <a:r>
              <a:rPr lang="de-DE" dirty="0" err="1">
                <a:latin typeface="Arial"/>
                <a:cs typeface="Arial"/>
              </a:rPr>
              <a:t>driving</a:t>
            </a:r>
            <a:r>
              <a:rPr lang="de-DE" dirty="0">
                <a:latin typeface="Arial"/>
                <a:cs typeface="Arial"/>
              </a:rPr>
              <a:t> </a:t>
            </a:r>
            <a:r>
              <a:rPr lang="de-DE" dirty="0" err="1">
                <a:latin typeface="Arial"/>
                <a:cs typeface="Arial"/>
              </a:rPr>
              <a:t>economic</a:t>
            </a:r>
            <a:r>
              <a:rPr lang="de-DE" dirty="0">
                <a:latin typeface="Arial"/>
                <a:cs typeface="Arial"/>
              </a:rPr>
              <a:t> </a:t>
            </a:r>
            <a:r>
              <a:rPr lang="de-DE" dirty="0" err="1">
                <a:latin typeface="Arial"/>
                <a:cs typeface="Arial"/>
              </a:rPr>
              <a:t>development</a:t>
            </a:r>
            <a:r>
              <a:rPr lang="de-DE" dirty="0">
                <a:latin typeface="Arial"/>
                <a:cs typeface="Arial"/>
              </a:rPr>
              <a:t> and </a:t>
            </a:r>
            <a:r>
              <a:rPr lang="de-DE" dirty="0" err="1">
                <a:latin typeface="Arial"/>
                <a:cs typeface="Arial"/>
              </a:rPr>
              <a:t>producing</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systems</a:t>
            </a:r>
            <a:r>
              <a:rPr lang="de-DE" dirty="0">
                <a:latin typeface="Arial"/>
                <a:cs typeface="Arial"/>
              </a:rPr>
              <a:t> and </a:t>
            </a:r>
            <a:r>
              <a:rPr lang="de-DE" dirty="0" err="1">
                <a:latin typeface="Arial"/>
                <a:cs typeface="Arial"/>
              </a:rPr>
              <a:t>tools</a:t>
            </a:r>
            <a:r>
              <a:rPr lang="de-DE" dirty="0">
                <a:latin typeface="Arial"/>
                <a:cs typeface="Arial"/>
              </a:rPr>
              <a:t> </a:t>
            </a:r>
            <a:r>
              <a:rPr lang="de-DE" dirty="0" err="1">
                <a:latin typeface="Arial"/>
                <a:cs typeface="Arial"/>
              </a:rPr>
              <a:t>that</a:t>
            </a:r>
            <a:r>
              <a:rPr lang="de-DE" dirty="0">
                <a:latin typeface="Arial"/>
                <a:cs typeface="Arial"/>
              </a:rPr>
              <a:t> </a:t>
            </a:r>
            <a:r>
              <a:rPr lang="de-DE" dirty="0" err="1">
                <a:latin typeface="Arial"/>
                <a:cs typeface="Arial"/>
              </a:rPr>
              <a:t>shape</a:t>
            </a:r>
            <a:r>
              <a:rPr lang="de-DE" dirty="0">
                <a:latin typeface="Arial"/>
                <a:cs typeface="Arial"/>
              </a:rPr>
              <a:t> </a:t>
            </a:r>
            <a:r>
              <a:rPr lang="de-DE" dirty="0" err="1">
                <a:latin typeface="Arial"/>
                <a:cs typeface="Arial"/>
              </a:rPr>
              <a:t>people's</a:t>
            </a:r>
            <a:r>
              <a:rPr lang="de-DE" dirty="0">
                <a:latin typeface="Arial"/>
                <a:cs typeface="Arial"/>
              </a:rPr>
              <a:t> </a:t>
            </a:r>
            <a:r>
              <a:rPr lang="de-DE" dirty="0" err="1">
                <a:latin typeface="Arial"/>
                <a:cs typeface="Arial"/>
              </a:rPr>
              <a:t>lives</a:t>
            </a:r>
            <a:r>
              <a:rPr lang="de-DE" dirty="0">
                <a:latin typeface="Arial"/>
                <a:cs typeface="Arial"/>
              </a:rPr>
              <a:t>.</a:t>
            </a:r>
          </a:p>
          <a:p>
            <a:pPr>
              <a:defRPr/>
            </a:pPr>
            <a:endParaRPr lang="de-DE" dirty="0">
              <a:latin typeface="Arial"/>
              <a:cs typeface="Arial"/>
            </a:endParaRPr>
          </a:p>
          <a:p>
            <a:pPr>
              <a:defRPr/>
            </a:pPr>
            <a:r>
              <a:rPr lang="de-DE" dirty="0">
                <a:latin typeface="Arial"/>
                <a:cs typeface="Arial"/>
              </a:rPr>
              <a:t>Low </a:t>
            </a:r>
            <a:r>
              <a:rPr lang="de-DE" dirty="0" err="1">
                <a:latin typeface="Arial"/>
                <a:cs typeface="Arial"/>
              </a:rPr>
              <a:t>proportions</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women</a:t>
            </a:r>
            <a:r>
              <a:rPr lang="de-DE" dirty="0">
                <a:latin typeface="Arial"/>
                <a:cs typeface="Arial"/>
              </a:rPr>
              <a:t> in </a:t>
            </a:r>
            <a:r>
              <a:rPr lang="de-DE" dirty="0" err="1">
                <a:latin typeface="Arial"/>
                <a:cs typeface="Arial"/>
              </a:rPr>
              <a:t>leadership</a:t>
            </a:r>
            <a:r>
              <a:rPr lang="de-DE" dirty="0">
                <a:latin typeface="Arial"/>
                <a:cs typeface="Arial"/>
              </a:rPr>
              <a:t> </a:t>
            </a:r>
            <a:r>
              <a:rPr lang="de-DE" dirty="0" err="1">
                <a:latin typeface="Arial"/>
                <a:cs typeface="Arial"/>
              </a:rPr>
              <a:t>means</a:t>
            </a:r>
            <a:r>
              <a:rPr lang="de-DE" dirty="0">
                <a:latin typeface="Arial"/>
                <a:cs typeface="Arial"/>
              </a:rPr>
              <a:t> </a:t>
            </a:r>
            <a:r>
              <a:rPr lang="de-DE" dirty="0" err="1">
                <a:latin typeface="Arial"/>
                <a:cs typeface="Arial"/>
              </a:rPr>
              <a:t>that</a:t>
            </a:r>
            <a:r>
              <a:rPr lang="de-DE" dirty="0">
                <a:latin typeface="Arial"/>
                <a:cs typeface="Arial"/>
              </a:rPr>
              <a:t> </a:t>
            </a:r>
            <a:r>
              <a:rPr lang="de-DE" dirty="0" err="1">
                <a:latin typeface="Arial"/>
                <a:cs typeface="Arial"/>
              </a:rPr>
              <a:t>women's</a:t>
            </a:r>
            <a:r>
              <a:rPr lang="de-DE" dirty="0">
                <a:latin typeface="Arial"/>
                <a:cs typeface="Arial"/>
              </a:rPr>
              <a:t> </a:t>
            </a:r>
            <a:r>
              <a:rPr lang="de-DE" dirty="0" err="1">
                <a:latin typeface="Arial"/>
                <a:cs typeface="Arial"/>
              </a:rPr>
              <a:t>ability</a:t>
            </a:r>
            <a:r>
              <a:rPr lang="de-DE" dirty="0">
                <a:latin typeface="Arial"/>
                <a:cs typeface="Arial"/>
              </a:rPr>
              <a:t> </a:t>
            </a:r>
            <a:r>
              <a:rPr lang="de-DE" dirty="0" err="1">
                <a:latin typeface="Arial"/>
                <a:cs typeface="Arial"/>
              </a:rPr>
              <a:t>to</a:t>
            </a:r>
            <a:r>
              <a:rPr lang="de-DE" dirty="0">
                <a:latin typeface="Arial"/>
                <a:cs typeface="Arial"/>
              </a:rPr>
              <a:t> </a:t>
            </a:r>
            <a:r>
              <a:rPr lang="de-DE" dirty="0" err="1">
                <a:latin typeface="Arial"/>
                <a:cs typeface="Arial"/>
              </a:rPr>
              <a:t>have</a:t>
            </a:r>
            <a:r>
              <a:rPr lang="de-DE" dirty="0">
                <a:latin typeface="Arial"/>
                <a:cs typeface="Arial"/>
              </a:rPr>
              <a:t> </a:t>
            </a:r>
            <a:r>
              <a:rPr lang="de-DE" dirty="0" err="1">
                <a:latin typeface="Arial"/>
                <a:cs typeface="Arial"/>
              </a:rPr>
              <a:t>decision-making</a:t>
            </a:r>
            <a:r>
              <a:rPr lang="de-DE" dirty="0">
                <a:latin typeface="Arial"/>
                <a:cs typeface="Arial"/>
              </a:rPr>
              <a:t> </a:t>
            </a:r>
            <a:r>
              <a:rPr lang="de-DE" dirty="0" err="1">
                <a:latin typeface="Arial"/>
                <a:cs typeface="Arial"/>
              </a:rPr>
              <a:t>impact</a:t>
            </a:r>
            <a:r>
              <a:rPr lang="de-DE" dirty="0">
                <a:latin typeface="Arial"/>
                <a:cs typeface="Arial"/>
              </a:rPr>
              <a:t> </a:t>
            </a:r>
            <a:r>
              <a:rPr lang="de-DE" dirty="0" err="1">
                <a:latin typeface="Arial"/>
                <a:cs typeface="Arial"/>
              </a:rPr>
              <a:t>within</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industry</a:t>
            </a:r>
            <a:r>
              <a:rPr lang="de-DE" dirty="0">
                <a:latin typeface="Arial"/>
                <a:cs typeface="Arial"/>
              </a:rPr>
              <a:t> </a:t>
            </a:r>
            <a:r>
              <a:rPr lang="de-DE" dirty="0" err="1">
                <a:latin typeface="Arial"/>
                <a:cs typeface="Arial"/>
              </a:rPr>
              <a:t>is</a:t>
            </a:r>
            <a:r>
              <a:rPr lang="de-DE" dirty="0">
                <a:latin typeface="Arial"/>
                <a:cs typeface="Arial"/>
              </a:rPr>
              <a:t> limited. This </a:t>
            </a:r>
            <a:r>
              <a:rPr lang="de-DE" dirty="0" err="1">
                <a:latin typeface="Arial"/>
                <a:cs typeface="Arial"/>
              </a:rPr>
              <a:t>argument</a:t>
            </a:r>
            <a:r>
              <a:rPr lang="de-DE" dirty="0">
                <a:latin typeface="Arial"/>
                <a:cs typeface="Arial"/>
              </a:rPr>
              <a:t> </a:t>
            </a:r>
            <a:r>
              <a:rPr lang="de-DE" dirty="0" err="1">
                <a:latin typeface="Arial"/>
                <a:cs typeface="Arial"/>
              </a:rPr>
              <a:t>aligns</a:t>
            </a:r>
            <a:r>
              <a:rPr lang="de-DE" dirty="0">
                <a:latin typeface="Arial"/>
                <a:cs typeface="Arial"/>
              </a:rPr>
              <a:t> </a:t>
            </a:r>
            <a:r>
              <a:rPr lang="de-DE" dirty="0" err="1">
                <a:latin typeface="Arial"/>
                <a:cs typeface="Arial"/>
              </a:rPr>
              <a:t>with</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UN’s</a:t>
            </a:r>
            <a:r>
              <a:rPr lang="de-DE" dirty="0">
                <a:latin typeface="Arial"/>
                <a:cs typeface="Arial"/>
              </a:rPr>
              <a:t> </a:t>
            </a:r>
            <a:r>
              <a:rPr lang="de-DE" dirty="0" err="1">
                <a:latin typeface="Arial"/>
                <a:cs typeface="Arial"/>
              </a:rPr>
              <a:t>Sustainable</a:t>
            </a:r>
            <a:r>
              <a:rPr lang="de-DE" dirty="0">
                <a:latin typeface="Arial"/>
                <a:cs typeface="Arial"/>
              </a:rPr>
              <a:t> Development Goals, </a:t>
            </a:r>
            <a:r>
              <a:rPr lang="de-DE" dirty="0" err="1">
                <a:latin typeface="Arial"/>
                <a:cs typeface="Arial"/>
              </a:rPr>
              <a:t>several</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which</a:t>
            </a:r>
            <a:r>
              <a:rPr lang="de-DE" dirty="0">
                <a:latin typeface="Arial"/>
                <a:cs typeface="Arial"/>
              </a:rPr>
              <a:t> </a:t>
            </a:r>
            <a:r>
              <a:rPr lang="de-DE" dirty="0" err="1">
                <a:latin typeface="Arial"/>
                <a:cs typeface="Arial"/>
              </a:rPr>
              <a:t>advocate</a:t>
            </a:r>
            <a:r>
              <a:rPr lang="de-DE" dirty="0">
                <a:latin typeface="Arial"/>
                <a:cs typeface="Arial"/>
              </a:rPr>
              <a:t> </a:t>
            </a:r>
            <a:r>
              <a:rPr lang="de-DE" dirty="0" err="1">
                <a:latin typeface="Arial"/>
                <a:cs typeface="Arial"/>
              </a:rPr>
              <a:t>gender</a:t>
            </a:r>
            <a:r>
              <a:rPr lang="de-DE" dirty="0">
                <a:latin typeface="Arial"/>
                <a:cs typeface="Arial"/>
              </a:rPr>
              <a:t> </a:t>
            </a:r>
            <a:r>
              <a:rPr lang="de-DE" dirty="0" err="1">
                <a:latin typeface="Arial"/>
                <a:cs typeface="Arial"/>
              </a:rPr>
              <a:t>equality</a:t>
            </a:r>
            <a:r>
              <a:rPr lang="de-DE" dirty="0">
                <a:latin typeface="Arial"/>
                <a:cs typeface="Arial"/>
              </a:rPr>
              <a:t> in </a:t>
            </a:r>
            <a:r>
              <a:rPr lang="de-DE" dirty="0" err="1">
                <a:latin typeface="Arial"/>
                <a:cs typeface="Arial"/>
              </a:rPr>
              <a:t>the</a:t>
            </a:r>
            <a:r>
              <a:rPr lang="de-DE" dirty="0">
                <a:latin typeface="Arial"/>
                <a:cs typeface="Arial"/>
              </a:rPr>
              <a:t> </a:t>
            </a:r>
            <a:r>
              <a:rPr lang="de-DE" dirty="0" err="1">
                <a:latin typeface="Arial"/>
                <a:cs typeface="Arial"/>
              </a:rPr>
              <a:t>labour</a:t>
            </a:r>
            <a:r>
              <a:rPr lang="de-DE" dirty="0">
                <a:latin typeface="Arial"/>
                <a:cs typeface="Arial"/>
              </a:rPr>
              <a:t> </a:t>
            </a:r>
            <a:r>
              <a:rPr lang="de-DE" dirty="0" err="1">
                <a:latin typeface="Arial"/>
                <a:cs typeface="Arial"/>
              </a:rPr>
              <a:t>force</a:t>
            </a:r>
            <a:r>
              <a:rPr lang="de-DE" dirty="0">
                <a:latin typeface="Arial"/>
                <a:cs typeface="Arial"/>
              </a:rPr>
              <a:t>.</a:t>
            </a:r>
          </a:p>
          <a:p>
            <a:pPr>
              <a:defRPr/>
            </a:pPr>
            <a:endParaRPr lang="de-DE" dirty="0">
              <a:latin typeface="Arial"/>
              <a:cs typeface="Arial"/>
            </a:endParaRPr>
          </a:p>
          <a:p>
            <a:pPr>
              <a:defRPr/>
            </a:pPr>
            <a:r>
              <a:rPr lang="de-DE" dirty="0" err="1">
                <a:latin typeface="Arial"/>
                <a:cs typeface="Arial"/>
              </a:rPr>
              <a:t>There</a:t>
            </a:r>
            <a:r>
              <a:rPr lang="de-DE" dirty="0">
                <a:latin typeface="Arial"/>
                <a:cs typeface="Arial"/>
              </a:rPr>
              <a:t> </a:t>
            </a:r>
            <a:r>
              <a:rPr lang="de-DE" dirty="0" err="1">
                <a:latin typeface="Arial"/>
                <a:cs typeface="Arial"/>
              </a:rPr>
              <a:t>are</a:t>
            </a:r>
            <a:r>
              <a:rPr lang="de-DE" dirty="0">
                <a:latin typeface="Arial"/>
                <a:cs typeface="Arial"/>
              </a:rPr>
              <a:t> also </a:t>
            </a:r>
            <a:r>
              <a:rPr lang="de-DE" dirty="0" err="1">
                <a:latin typeface="Arial"/>
                <a:cs typeface="Arial"/>
              </a:rPr>
              <a:t>economic</a:t>
            </a:r>
            <a:r>
              <a:rPr lang="de-DE" dirty="0">
                <a:latin typeface="Arial"/>
                <a:cs typeface="Arial"/>
              </a:rPr>
              <a:t> </a:t>
            </a:r>
            <a:r>
              <a:rPr lang="de-DE" dirty="0" err="1">
                <a:latin typeface="Arial"/>
                <a:cs typeface="Arial"/>
              </a:rPr>
              <a:t>arguments</a:t>
            </a:r>
            <a:r>
              <a:rPr lang="de-DE" dirty="0">
                <a:latin typeface="Arial"/>
                <a:cs typeface="Arial"/>
              </a:rPr>
              <a:t>: </a:t>
            </a:r>
            <a:r>
              <a:rPr lang="de-DE" dirty="0" err="1">
                <a:latin typeface="Arial"/>
                <a:cs typeface="Arial"/>
              </a:rPr>
              <a:t>Scholars</a:t>
            </a:r>
            <a:r>
              <a:rPr lang="de-DE" dirty="0">
                <a:latin typeface="Arial"/>
                <a:cs typeface="Arial"/>
              </a:rPr>
              <a:t> </a:t>
            </a:r>
            <a:r>
              <a:rPr lang="de-DE" dirty="0" err="1">
                <a:latin typeface="Arial"/>
                <a:cs typeface="Arial"/>
              </a:rPr>
              <a:t>argue</a:t>
            </a:r>
            <a:r>
              <a:rPr lang="de-DE" dirty="0">
                <a:latin typeface="Arial"/>
                <a:cs typeface="Arial"/>
              </a:rPr>
              <a:t> </a:t>
            </a:r>
            <a:r>
              <a:rPr lang="de-DE" dirty="0" err="1">
                <a:latin typeface="Arial"/>
                <a:cs typeface="Arial"/>
              </a:rPr>
              <a:t>that</a:t>
            </a:r>
            <a:r>
              <a:rPr lang="de-DE" dirty="0">
                <a:latin typeface="Arial"/>
                <a:cs typeface="Arial"/>
              </a:rPr>
              <a:t> </a:t>
            </a:r>
            <a:r>
              <a:rPr lang="de-DE" dirty="0" err="1">
                <a:latin typeface="Arial"/>
                <a:cs typeface="Arial"/>
              </a:rPr>
              <a:t>diversity</a:t>
            </a:r>
            <a:r>
              <a:rPr lang="de-DE" dirty="0">
                <a:latin typeface="Arial"/>
                <a:cs typeface="Arial"/>
              </a:rPr>
              <a:t> </a:t>
            </a:r>
            <a:r>
              <a:rPr lang="de-DE" dirty="0" err="1">
                <a:latin typeface="Arial"/>
                <a:cs typeface="Arial"/>
              </a:rPr>
              <a:t>leads</a:t>
            </a:r>
            <a:r>
              <a:rPr lang="de-DE" dirty="0">
                <a:latin typeface="Arial"/>
                <a:cs typeface="Arial"/>
              </a:rPr>
              <a:t> </a:t>
            </a:r>
            <a:r>
              <a:rPr lang="de-DE" dirty="0" err="1">
                <a:latin typeface="Arial"/>
                <a:cs typeface="Arial"/>
              </a:rPr>
              <a:t>to</a:t>
            </a:r>
            <a:r>
              <a:rPr lang="de-DE" dirty="0">
                <a:latin typeface="Arial"/>
                <a:cs typeface="Arial"/>
              </a:rPr>
              <a:t> organisational </a:t>
            </a:r>
            <a:r>
              <a:rPr lang="de-DE" dirty="0" err="1">
                <a:latin typeface="Arial"/>
                <a:cs typeface="Arial"/>
              </a:rPr>
              <a:t>benefits</a:t>
            </a:r>
            <a:r>
              <a:rPr lang="de-DE" dirty="0">
                <a:latin typeface="Arial"/>
                <a:cs typeface="Arial"/>
              </a:rPr>
              <a:t> such </a:t>
            </a:r>
            <a:r>
              <a:rPr lang="de-DE" dirty="0" err="1">
                <a:latin typeface="Arial"/>
                <a:cs typeface="Arial"/>
              </a:rPr>
              <a:t>as</a:t>
            </a:r>
            <a:r>
              <a:rPr lang="de-DE" dirty="0">
                <a:latin typeface="Arial"/>
                <a:cs typeface="Arial"/>
              </a:rPr>
              <a:t> </a:t>
            </a:r>
            <a:r>
              <a:rPr lang="de-DE" dirty="0" err="1">
                <a:latin typeface="Arial"/>
                <a:cs typeface="Arial"/>
              </a:rPr>
              <a:t>improved</a:t>
            </a:r>
            <a:r>
              <a:rPr lang="de-DE" dirty="0">
                <a:latin typeface="Arial"/>
                <a:cs typeface="Arial"/>
              </a:rPr>
              <a:t> </a:t>
            </a:r>
            <a:r>
              <a:rPr lang="de-DE" dirty="0" err="1">
                <a:latin typeface="Arial"/>
                <a:cs typeface="Arial"/>
              </a:rPr>
              <a:t>financial</a:t>
            </a:r>
            <a:r>
              <a:rPr lang="de-DE" dirty="0">
                <a:latin typeface="Arial"/>
                <a:cs typeface="Arial"/>
              </a:rPr>
              <a:t> </a:t>
            </a:r>
            <a:r>
              <a:rPr lang="de-DE" dirty="0" err="1">
                <a:latin typeface="Arial"/>
                <a:cs typeface="Arial"/>
              </a:rPr>
              <a:t>health</a:t>
            </a:r>
            <a:r>
              <a:rPr lang="de-DE" dirty="0">
                <a:latin typeface="Arial"/>
                <a:cs typeface="Arial"/>
              </a:rPr>
              <a:t> and </a:t>
            </a:r>
            <a:r>
              <a:rPr lang="de-DE" dirty="0" err="1">
                <a:latin typeface="Arial"/>
                <a:cs typeface="Arial"/>
              </a:rPr>
              <a:t>returns</a:t>
            </a:r>
            <a:r>
              <a:rPr lang="de-DE" dirty="0">
                <a:latin typeface="Arial"/>
                <a:cs typeface="Arial"/>
              </a:rPr>
              <a:t> on </a:t>
            </a:r>
            <a:r>
              <a:rPr lang="de-DE" dirty="0" err="1">
                <a:latin typeface="Arial"/>
                <a:cs typeface="Arial"/>
              </a:rPr>
              <a:t>investment</a:t>
            </a:r>
            <a:r>
              <a:rPr lang="de-DE" dirty="0">
                <a:latin typeface="Arial"/>
                <a:cs typeface="Arial"/>
              </a:rPr>
              <a:t>, </a:t>
            </a:r>
            <a:r>
              <a:rPr lang="de-DE" dirty="0" err="1">
                <a:latin typeface="Arial"/>
                <a:cs typeface="Arial"/>
              </a:rPr>
              <a:t>higher</a:t>
            </a:r>
            <a:r>
              <a:rPr lang="de-DE" dirty="0">
                <a:latin typeface="Arial"/>
                <a:cs typeface="Arial"/>
              </a:rPr>
              <a:t> </a:t>
            </a:r>
            <a:r>
              <a:rPr lang="de-DE" dirty="0" err="1">
                <a:latin typeface="Arial"/>
                <a:cs typeface="Arial"/>
              </a:rPr>
              <a:t>staff</a:t>
            </a:r>
            <a:r>
              <a:rPr lang="de-DE" dirty="0">
                <a:latin typeface="Arial"/>
                <a:cs typeface="Arial"/>
              </a:rPr>
              <a:t> </a:t>
            </a:r>
            <a:r>
              <a:rPr lang="de-DE" dirty="0" err="1">
                <a:latin typeface="Arial"/>
                <a:cs typeface="Arial"/>
              </a:rPr>
              <a:t>productivity</a:t>
            </a:r>
            <a:r>
              <a:rPr lang="de-DE" dirty="0">
                <a:latin typeface="Arial"/>
                <a:cs typeface="Arial"/>
              </a:rPr>
              <a:t>, a </a:t>
            </a:r>
            <a:r>
              <a:rPr lang="de-DE" dirty="0" err="1">
                <a:latin typeface="Arial"/>
                <a:cs typeface="Arial"/>
              </a:rPr>
              <a:t>healthier</a:t>
            </a:r>
            <a:r>
              <a:rPr lang="de-DE" dirty="0">
                <a:latin typeface="Arial"/>
                <a:cs typeface="Arial"/>
              </a:rPr>
              <a:t> </a:t>
            </a:r>
            <a:r>
              <a:rPr lang="de-DE" dirty="0" err="1">
                <a:latin typeface="Arial"/>
                <a:cs typeface="Arial"/>
              </a:rPr>
              <a:t>workforce</a:t>
            </a:r>
            <a:r>
              <a:rPr lang="de-DE" dirty="0">
                <a:latin typeface="Arial"/>
                <a:cs typeface="Arial"/>
              </a:rPr>
              <a:t> and </a:t>
            </a:r>
            <a:r>
              <a:rPr lang="de-DE" dirty="0" err="1">
                <a:latin typeface="Arial"/>
                <a:cs typeface="Arial"/>
              </a:rPr>
              <a:t>more</a:t>
            </a:r>
            <a:r>
              <a:rPr lang="de-DE" dirty="0">
                <a:latin typeface="Arial"/>
                <a:cs typeface="Arial"/>
              </a:rPr>
              <a:t> </a:t>
            </a:r>
            <a:r>
              <a:rPr lang="de-DE" dirty="0" err="1">
                <a:latin typeface="Arial"/>
                <a:cs typeface="Arial"/>
              </a:rPr>
              <a:t>creative</a:t>
            </a:r>
            <a:r>
              <a:rPr lang="de-DE" dirty="0">
                <a:latin typeface="Arial"/>
                <a:cs typeface="Arial"/>
              </a:rPr>
              <a:t> problem-</a:t>
            </a:r>
            <a:r>
              <a:rPr lang="de-DE" dirty="0" err="1">
                <a:latin typeface="Arial"/>
                <a:cs typeface="Arial"/>
              </a:rPr>
              <a:t>solving</a:t>
            </a:r>
            <a:r>
              <a:rPr lang="de-DE" dirty="0">
                <a:latin typeface="Arial"/>
                <a:cs typeface="Arial"/>
              </a:rPr>
              <a:t>. </a:t>
            </a:r>
            <a:r>
              <a:rPr lang="de-DE" dirty="0" err="1">
                <a:latin typeface="Arial"/>
                <a:cs typeface="Arial"/>
              </a:rPr>
              <a:t>Some</a:t>
            </a:r>
            <a:r>
              <a:rPr lang="de-DE" dirty="0">
                <a:latin typeface="Arial"/>
                <a:cs typeface="Arial"/>
              </a:rPr>
              <a:t> </a:t>
            </a:r>
            <a:r>
              <a:rPr lang="de-DE" dirty="0" err="1">
                <a:latin typeface="Arial"/>
                <a:cs typeface="Arial"/>
              </a:rPr>
              <a:t>studies</a:t>
            </a:r>
            <a:r>
              <a:rPr lang="de-DE" dirty="0">
                <a:latin typeface="Arial"/>
                <a:cs typeface="Arial"/>
              </a:rPr>
              <a:t> </a:t>
            </a:r>
            <a:r>
              <a:rPr lang="de-DE" dirty="0" err="1">
                <a:latin typeface="Arial"/>
                <a:cs typeface="Arial"/>
              </a:rPr>
              <a:t>found</a:t>
            </a:r>
            <a:r>
              <a:rPr lang="de-DE" dirty="0">
                <a:latin typeface="Arial"/>
                <a:cs typeface="Arial"/>
              </a:rPr>
              <a:t> a </a:t>
            </a:r>
            <a:r>
              <a:rPr lang="de-DE" dirty="0" err="1">
                <a:latin typeface="Arial"/>
                <a:cs typeface="Arial"/>
              </a:rPr>
              <a:t>correlation</a:t>
            </a:r>
            <a:r>
              <a:rPr lang="de-DE" dirty="0">
                <a:latin typeface="Arial"/>
                <a:cs typeface="Arial"/>
              </a:rPr>
              <a:t> </a:t>
            </a:r>
            <a:r>
              <a:rPr lang="de-DE" dirty="0" err="1">
                <a:latin typeface="Arial"/>
                <a:cs typeface="Arial"/>
              </a:rPr>
              <a:t>between</a:t>
            </a:r>
            <a:r>
              <a:rPr lang="de-DE" dirty="0">
                <a:latin typeface="Arial"/>
                <a:cs typeface="Arial"/>
              </a:rPr>
              <a:t> </a:t>
            </a:r>
            <a:r>
              <a:rPr lang="de-DE" dirty="0" err="1">
                <a:latin typeface="Arial"/>
                <a:cs typeface="Arial"/>
              </a:rPr>
              <a:t>diversity</a:t>
            </a:r>
            <a:r>
              <a:rPr lang="de-DE" dirty="0">
                <a:latin typeface="Arial"/>
                <a:cs typeface="Arial"/>
              </a:rPr>
              <a:t> in </a:t>
            </a:r>
            <a:r>
              <a:rPr lang="de-DE" dirty="0" err="1">
                <a:latin typeface="Arial"/>
                <a:cs typeface="Arial"/>
              </a:rPr>
              <a:t>tech</a:t>
            </a:r>
            <a:r>
              <a:rPr lang="de-DE" dirty="0">
                <a:latin typeface="Arial"/>
                <a:cs typeface="Arial"/>
              </a:rPr>
              <a:t> </a:t>
            </a:r>
            <a:r>
              <a:rPr lang="de-DE" dirty="0" err="1">
                <a:latin typeface="Arial"/>
                <a:cs typeface="Arial"/>
              </a:rPr>
              <a:t>company</a:t>
            </a:r>
            <a:r>
              <a:rPr lang="de-DE" dirty="0">
                <a:latin typeface="Arial"/>
                <a:cs typeface="Arial"/>
              </a:rPr>
              <a:t> </a:t>
            </a:r>
            <a:r>
              <a:rPr lang="de-DE" dirty="0" err="1">
                <a:latin typeface="Arial"/>
                <a:cs typeface="Arial"/>
              </a:rPr>
              <a:t>workforces</a:t>
            </a:r>
            <a:r>
              <a:rPr lang="de-DE" dirty="0">
                <a:latin typeface="Arial"/>
                <a:cs typeface="Arial"/>
              </a:rPr>
              <a:t> and </a:t>
            </a:r>
            <a:r>
              <a:rPr lang="de-DE" dirty="0" err="1">
                <a:latin typeface="Arial"/>
                <a:cs typeface="Arial"/>
              </a:rPr>
              <a:t>higher</a:t>
            </a:r>
            <a:r>
              <a:rPr lang="de-DE" dirty="0">
                <a:latin typeface="Arial"/>
                <a:cs typeface="Arial"/>
              </a:rPr>
              <a:t> </a:t>
            </a:r>
            <a:r>
              <a:rPr lang="de-DE" dirty="0" err="1">
                <a:latin typeface="Arial"/>
                <a:cs typeface="Arial"/>
              </a:rPr>
              <a:t>revenues</a:t>
            </a:r>
            <a:r>
              <a:rPr lang="de-DE" dirty="0">
                <a:latin typeface="Arial"/>
                <a:cs typeface="Arial"/>
              </a:rPr>
              <a:t>, </a:t>
            </a:r>
            <a:r>
              <a:rPr lang="de-DE" dirty="0" err="1">
                <a:latin typeface="Arial"/>
                <a:cs typeface="Arial"/>
              </a:rPr>
              <a:t>profits</a:t>
            </a:r>
            <a:r>
              <a:rPr lang="de-DE" dirty="0">
                <a:latin typeface="Arial"/>
                <a:cs typeface="Arial"/>
              </a:rPr>
              <a:t> and </a:t>
            </a:r>
            <a:r>
              <a:rPr lang="de-DE" dirty="0" err="1">
                <a:latin typeface="Arial"/>
                <a:cs typeface="Arial"/>
              </a:rPr>
              <a:t>market</a:t>
            </a:r>
            <a:r>
              <a:rPr lang="de-DE" dirty="0">
                <a:latin typeface="Arial"/>
                <a:cs typeface="Arial"/>
              </a:rPr>
              <a:t> </a:t>
            </a:r>
            <a:r>
              <a:rPr lang="de-DE" dirty="0" err="1">
                <a:latin typeface="Arial"/>
                <a:cs typeface="Arial"/>
              </a:rPr>
              <a:t>value</a:t>
            </a:r>
            <a:r>
              <a:rPr lang="de-DE" dirty="0">
                <a:latin typeface="Arial"/>
                <a:cs typeface="Arial"/>
              </a:rPr>
              <a:t>. </a:t>
            </a:r>
            <a:r>
              <a:rPr lang="de-DE" dirty="0" err="1">
                <a:latin typeface="Arial"/>
                <a:cs typeface="Arial"/>
              </a:rPr>
              <a:t>They</a:t>
            </a:r>
            <a:r>
              <a:rPr lang="de-DE" dirty="0">
                <a:latin typeface="Arial"/>
                <a:cs typeface="Arial"/>
              </a:rPr>
              <a:t> </a:t>
            </a:r>
            <a:r>
              <a:rPr lang="de-DE" dirty="0" err="1">
                <a:latin typeface="Arial"/>
                <a:cs typeface="Arial"/>
              </a:rPr>
              <a:t>estimated</a:t>
            </a:r>
            <a:r>
              <a:rPr lang="de-DE" dirty="0">
                <a:latin typeface="Arial"/>
                <a:cs typeface="Arial"/>
              </a:rPr>
              <a:t> </a:t>
            </a:r>
            <a:r>
              <a:rPr lang="de-DE" dirty="0" err="1">
                <a:latin typeface="Arial"/>
                <a:cs typeface="Arial"/>
              </a:rPr>
              <a:t>that</a:t>
            </a:r>
            <a:r>
              <a:rPr lang="de-DE" dirty="0">
                <a:latin typeface="Arial"/>
                <a:cs typeface="Arial"/>
              </a:rPr>
              <a:t> </a:t>
            </a:r>
            <a:r>
              <a:rPr lang="de-DE" dirty="0" err="1">
                <a:latin typeface="Arial"/>
                <a:cs typeface="Arial"/>
              </a:rPr>
              <a:t>closing</a:t>
            </a:r>
            <a:r>
              <a:rPr lang="de-DE" dirty="0">
                <a:latin typeface="Arial"/>
                <a:cs typeface="Arial"/>
              </a:rPr>
              <a:t> </a:t>
            </a:r>
            <a:r>
              <a:rPr lang="de-DE" dirty="0" err="1">
                <a:latin typeface="Arial"/>
                <a:cs typeface="Arial"/>
              </a:rPr>
              <a:t>the</a:t>
            </a:r>
            <a:r>
              <a:rPr lang="de-DE" dirty="0">
                <a:latin typeface="Arial"/>
                <a:cs typeface="Arial"/>
              </a:rPr>
              <a:t> global </a:t>
            </a:r>
            <a:r>
              <a:rPr lang="de-DE" dirty="0" err="1">
                <a:latin typeface="Arial"/>
                <a:cs typeface="Arial"/>
              </a:rPr>
              <a:t>gender</a:t>
            </a:r>
            <a:r>
              <a:rPr lang="de-DE" dirty="0">
                <a:latin typeface="Arial"/>
                <a:cs typeface="Arial"/>
              </a:rPr>
              <a:t> </a:t>
            </a:r>
            <a:r>
              <a:rPr lang="de-DE" dirty="0" err="1">
                <a:latin typeface="Arial"/>
                <a:cs typeface="Arial"/>
              </a:rPr>
              <a:t>leadership</a:t>
            </a:r>
            <a:r>
              <a:rPr lang="de-DE" dirty="0">
                <a:latin typeface="Arial"/>
                <a:cs typeface="Arial"/>
              </a:rPr>
              <a:t> </a:t>
            </a:r>
            <a:r>
              <a:rPr lang="de-DE" dirty="0" err="1">
                <a:latin typeface="Arial"/>
                <a:cs typeface="Arial"/>
              </a:rPr>
              <a:t>gap</a:t>
            </a:r>
            <a:r>
              <a:rPr lang="de-DE" dirty="0">
                <a:latin typeface="Arial"/>
                <a:cs typeface="Arial"/>
              </a:rPr>
              <a:t> </a:t>
            </a:r>
            <a:r>
              <a:rPr lang="de-DE" dirty="0" err="1">
                <a:latin typeface="Arial"/>
                <a:cs typeface="Arial"/>
              </a:rPr>
              <a:t>could</a:t>
            </a:r>
            <a:r>
              <a:rPr lang="de-DE" dirty="0">
                <a:latin typeface="Arial"/>
                <a:cs typeface="Arial"/>
              </a:rPr>
              <a:t> </a:t>
            </a:r>
            <a:r>
              <a:rPr lang="de-DE" dirty="0" err="1">
                <a:latin typeface="Arial"/>
                <a:cs typeface="Arial"/>
              </a:rPr>
              <a:t>generate</a:t>
            </a:r>
            <a:r>
              <a:rPr lang="de-DE" dirty="0">
                <a:latin typeface="Arial"/>
                <a:cs typeface="Arial"/>
              </a:rPr>
              <a:t> </a:t>
            </a:r>
            <a:r>
              <a:rPr lang="de-DE" dirty="0" err="1">
                <a:latin typeface="Arial"/>
                <a:cs typeface="Arial"/>
              </a:rPr>
              <a:t>up</a:t>
            </a:r>
            <a:r>
              <a:rPr lang="de-DE" dirty="0">
                <a:latin typeface="Arial"/>
                <a:cs typeface="Arial"/>
              </a:rPr>
              <a:t> </a:t>
            </a:r>
            <a:r>
              <a:rPr lang="de-DE" dirty="0" err="1">
                <a:latin typeface="Arial"/>
                <a:cs typeface="Arial"/>
              </a:rPr>
              <a:t>to</a:t>
            </a:r>
            <a:r>
              <a:rPr lang="de-DE" dirty="0">
                <a:latin typeface="Arial"/>
                <a:cs typeface="Arial"/>
              </a:rPr>
              <a:t> 0.6% </a:t>
            </a:r>
            <a:r>
              <a:rPr lang="de-DE" dirty="0" err="1">
                <a:latin typeface="Arial"/>
                <a:cs typeface="Arial"/>
              </a:rPr>
              <a:t>increase</a:t>
            </a:r>
            <a:r>
              <a:rPr lang="de-DE" dirty="0">
                <a:latin typeface="Arial"/>
                <a:cs typeface="Arial"/>
              </a:rPr>
              <a:t> in global GDP.</a:t>
            </a:r>
          </a:p>
          <a:p>
            <a:pPr>
              <a:defRPr/>
            </a:pPr>
            <a:endParaRPr lang="de-DE" dirty="0">
              <a:latin typeface="Arial"/>
              <a:cs typeface="Arial"/>
            </a:endParaRPr>
          </a:p>
          <a:p>
            <a:pPr>
              <a:defRPr/>
            </a:pPr>
            <a:endParaRPr lang="en-US" dirty="0"/>
          </a:p>
          <a:p>
            <a:pPr>
              <a:defRPr/>
            </a:pPr>
            <a:r>
              <a:rPr lang="en-US" b="1" dirty="0">
                <a:latin typeface="Arial"/>
                <a:cs typeface="Arial"/>
              </a:rPr>
              <a:t>Additional stats:</a:t>
            </a:r>
            <a:endParaRPr lang="en-US" dirty="0">
              <a:latin typeface="Arial"/>
              <a:cs typeface="Arial"/>
            </a:endParaRPr>
          </a:p>
          <a:p>
            <a:pPr>
              <a:defRPr/>
            </a:pPr>
            <a:endParaRPr lang="en-US" b="1" dirty="0">
              <a:latin typeface="Arial"/>
              <a:cs typeface="Arial"/>
            </a:endParaRPr>
          </a:p>
          <a:p>
            <a:pPr marL="0" marR="0" indent="0" algn="l" defTabSz="914400">
              <a:lnSpc>
                <a:spcPct val="100000"/>
              </a:lnSpc>
              <a:spcBef>
                <a:spcPct val="30000"/>
              </a:spcBef>
              <a:spcAft>
                <a:spcPct val="0"/>
              </a:spcAft>
              <a:buClrTx/>
              <a:buSzTx/>
              <a:buFontTx/>
              <a:buNone/>
              <a:tabLst/>
              <a:defRPr/>
            </a:pPr>
            <a:r>
              <a:rPr lang="en-US" sz="1200" b="1" kern="1200" dirty="0">
                <a:solidFill>
                  <a:schemeClr val="tx1"/>
                </a:solidFill>
                <a:effectLst/>
                <a:latin typeface="Arial"/>
                <a:cs typeface="Arial"/>
              </a:rPr>
              <a:t>Women </a:t>
            </a:r>
            <a:r>
              <a:rPr lang="en-US" sz="1200" b="1" i="0" dirty="0">
                <a:latin typeface="Arial"/>
                <a:cs typeface="Arial"/>
              </a:rPr>
              <a:t>in ICT tend to be in junior and support rather than managerial roles</a:t>
            </a:r>
            <a:endParaRPr lang="en-US" dirty="0"/>
          </a:p>
          <a:p>
            <a:r>
              <a:rPr lang="de-DE" sz="1200" kern="1200" dirty="0" err="1">
                <a:solidFill>
                  <a:schemeClr val="tx1"/>
                </a:solidFill>
                <a:effectLst/>
                <a:latin typeface="Arial"/>
                <a:cs typeface="Arial"/>
              </a:rPr>
              <a:t>Within</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ICT </a:t>
            </a:r>
            <a:r>
              <a:rPr lang="de-DE" sz="1200" kern="1200" dirty="0" err="1">
                <a:solidFill>
                  <a:schemeClr val="tx1"/>
                </a:solidFill>
                <a:effectLst/>
                <a:latin typeface="Arial"/>
                <a:cs typeface="Arial"/>
              </a:rPr>
              <a:t>industry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well</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as</a:t>
            </a:r>
            <a:r>
              <a:rPr lang="de-DE" sz="1200" kern="1200" dirty="0">
                <a:solidFill>
                  <a:schemeClr val="tx1"/>
                </a:solidFill>
                <a:effectLst/>
                <a:latin typeface="Arial"/>
                <a:cs typeface="Arial"/>
              </a:rPr>
              <a:t> in </a:t>
            </a:r>
            <a:r>
              <a:rPr lang="de-DE" sz="1200" kern="1200" dirty="0" err="1">
                <a:solidFill>
                  <a:schemeClr val="tx1"/>
                </a:solidFill>
                <a:effectLst/>
                <a:latin typeface="Arial"/>
                <a:cs typeface="Arial"/>
              </a:rPr>
              <a:t>academia</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data</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sparse</a:t>
            </a:r>
            <a:r>
              <a:rPr lang="de-DE" sz="1200" kern="1200" dirty="0">
                <a:solidFill>
                  <a:schemeClr val="tx1"/>
                </a:solidFill>
                <a:effectLst/>
                <a:latin typeface="Arial"/>
                <a:cs typeface="Arial"/>
              </a:rPr>
              <a:t>, but </a:t>
            </a:r>
            <a:r>
              <a:rPr lang="de-DE" sz="1200" kern="1200" dirty="0" err="1">
                <a:solidFill>
                  <a:schemeClr val="tx1"/>
                </a:solidFill>
                <a:effectLst/>
                <a:latin typeface="Arial"/>
                <a:cs typeface="Arial"/>
              </a:rPr>
              <a:t>indications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are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that</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women</a:t>
            </a:r>
            <a:r>
              <a:rPr lang="de-DE" sz="1200" kern="1200" baseline="0" dirty="0">
                <a:solidFill>
                  <a:schemeClr val="tx1"/>
                </a:solidFill>
                <a:effectLst/>
                <a:latin typeface="Arial"/>
                <a:cs typeface="Arial"/>
              </a:rPr>
              <a:t> </a:t>
            </a:r>
            <a:r>
              <a:rPr lang="de-DE" sz="1200" kern="1200" baseline="0" dirty="0" err="1">
                <a:solidFill>
                  <a:schemeClr val="tx1"/>
                </a:solidFill>
                <a:effectLst/>
                <a:latin typeface="Arial"/>
                <a:cs typeface="Arial"/>
              </a:rPr>
              <a:t>t</a:t>
            </a:r>
            <a:r>
              <a:rPr lang="de-DE" sz="1200" kern="1200" dirty="0" err="1">
                <a:solidFill>
                  <a:schemeClr val="tx1"/>
                </a:solidFill>
                <a:effectLst/>
                <a:latin typeface="Arial"/>
                <a:cs typeface="Arial"/>
              </a:rPr>
              <a:t>end</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be</a:t>
            </a:r>
            <a:r>
              <a:rPr lang="de-DE" sz="1200" kern="1200" dirty="0">
                <a:solidFill>
                  <a:schemeClr val="tx1"/>
                </a:solidFill>
                <a:effectLst/>
                <a:latin typeface="Arial"/>
                <a:cs typeface="Arial"/>
              </a:rPr>
              <a:t> in </a:t>
            </a:r>
            <a:r>
              <a:rPr lang="de-DE" sz="1200" kern="1200" dirty="0" err="1">
                <a:solidFill>
                  <a:schemeClr val="tx1"/>
                </a:solidFill>
                <a:effectLst/>
                <a:latin typeface="Arial"/>
                <a:cs typeface="Arial"/>
              </a:rPr>
              <a:t>junior</a:t>
            </a:r>
            <a:r>
              <a:rPr lang="de-DE" sz="1200" kern="1200" dirty="0">
                <a:solidFill>
                  <a:schemeClr val="tx1"/>
                </a:solidFill>
                <a:effectLst/>
                <a:latin typeface="Arial"/>
                <a:cs typeface="Arial"/>
              </a:rPr>
              <a:t> and support </a:t>
            </a:r>
            <a:r>
              <a:rPr lang="de-DE" sz="1200" kern="1200" dirty="0" err="1">
                <a:solidFill>
                  <a:schemeClr val="tx1"/>
                </a:solidFill>
                <a:effectLst/>
                <a:latin typeface="Arial"/>
                <a:cs typeface="Arial"/>
              </a:rPr>
              <a:t>rather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than</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managerial</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roles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Where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women</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have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made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inroads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management</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are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often</a:t>
            </a:r>
            <a:r>
              <a:rPr lang="de-DE" sz="1200" kern="1200" dirty="0">
                <a:solidFill>
                  <a:schemeClr val="tx1"/>
                </a:solidFill>
                <a:effectLst/>
                <a:latin typeface="Arial"/>
                <a:cs typeface="Arial"/>
              </a:rPr>
              <a:t> in </a:t>
            </a:r>
            <a:r>
              <a:rPr lang="de-DE" sz="1200" kern="1200" dirty="0" err="1">
                <a:solidFill>
                  <a:schemeClr val="tx1"/>
                </a:solidFill>
                <a:effectLst/>
                <a:latin typeface="Arial"/>
                <a:cs typeface="Arial"/>
              </a:rPr>
              <a:t>staff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positions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rather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than</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baseline="0" dirty="0">
                <a:solidFill>
                  <a:schemeClr val="tx1"/>
                </a:solidFill>
                <a:effectLst/>
                <a:latin typeface="Arial"/>
                <a:cs typeface="Arial"/>
              </a:rPr>
              <a:t> </a:t>
            </a:r>
            <a:r>
              <a:rPr lang="de-DE" sz="1200" kern="1200" dirty="0" err="1">
                <a:solidFill>
                  <a:schemeClr val="tx1"/>
                </a:solidFill>
                <a:effectLst/>
                <a:latin typeface="Arial"/>
                <a:cs typeface="Arial"/>
              </a:rPr>
              <a:t>line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positions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which</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constitute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main</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pathway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executive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roles</a:t>
            </a:r>
            <a:r>
              <a:rPr lang="de-DE" dirty="0">
                <a:latin typeface="Arial"/>
                <a:cs typeface="Arial"/>
              </a:rPr>
              <a:t>.</a:t>
            </a:r>
            <a:r>
              <a:rPr lang="de-DE" sz="1200" kern="1200" dirty="0">
                <a:solidFill>
                  <a:schemeClr val="tx1"/>
                </a:solidFill>
                <a:effectLst/>
                <a:latin typeface="Arial"/>
                <a:cs typeface="Arial"/>
              </a:rPr>
              <a:t> These </a:t>
            </a:r>
            <a:r>
              <a:rPr lang="de-DE" sz="1200" kern="1200" dirty="0" err="1">
                <a:solidFill>
                  <a:schemeClr val="tx1"/>
                </a:solidFill>
                <a:effectLst/>
                <a:latin typeface="Arial"/>
                <a:cs typeface="Arial"/>
              </a:rPr>
              <a:t>trends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appear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be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repeating</a:t>
            </a:r>
            <a:r>
              <a:rPr lang="de-DE" sz="1200" kern="1200" dirty="0">
                <a:solidFill>
                  <a:schemeClr val="tx1"/>
                </a:solidFill>
                <a:effectLst/>
                <a:latin typeface="Arial"/>
                <a:cs typeface="Arial"/>
              </a:rPr>
              <a:t> in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new</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industries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developing</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around</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artificial</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intelligence</a:t>
            </a:r>
            <a:endParaRPr lang="de-DE" sz="1200" kern="1200" dirty="0">
              <a:solidFill>
                <a:schemeClr val="tx1"/>
              </a:solidFill>
              <a:effectLst/>
              <a:latin typeface="Arial"/>
              <a:cs typeface="Arial"/>
            </a:endParaRPr>
          </a:p>
          <a:p>
            <a:endParaRPr lang="en-US" sz="1200" b="1" kern="1200" baseline="0" dirty="0">
              <a:solidFill>
                <a:schemeClr val="tx1"/>
              </a:solidFill>
              <a:effectLst/>
              <a:latin typeface="Arial" panose="020B0604020202020204" pitchFamily="34" charset="0"/>
              <a:ea typeface="+mn-ea"/>
              <a:cs typeface="+mn-cs"/>
            </a:endParaRPr>
          </a:p>
          <a:p>
            <a:r>
              <a:rPr lang="en-US" sz="1200" b="1" i="0" dirty="0"/>
              <a:t>Although gains have been made, women’s representation remains low across different dimensions of ICT employment, entrepreneurship, and policymaking</a:t>
            </a:r>
          </a:p>
          <a:p>
            <a:r>
              <a:rPr lang="en-US" sz="1200" kern="1200" dirty="0">
                <a:solidFill>
                  <a:schemeClr val="tx1"/>
                </a:solidFill>
                <a:effectLst/>
                <a:latin typeface="Arial"/>
                <a:cs typeface="Arial"/>
              </a:rPr>
              <a:t>On average, women constitute less than 35% of ICT and related professions. However, there is wide variation by country and by ICT sub-sector, ranging from as low as 2% to as high as 60%.</a:t>
            </a:r>
            <a:r>
              <a:rPr lang="en-US" dirty="0">
                <a:latin typeface="Arial"/>
                <a:cs typeface="Arial"/>
              </a:rPr>
              <a:t> </a:t>
            </a:r>
            <a:endParaRPr lang="en-US" sz="1200" kern="1200" dirty="0">
              <a:solidFill>
                <a:schemeClr val="tx1"/>
              </a:solidFill>
              <a:effectLst/>
              <a:latin typeface="Arial"/>
              <a:cs typeface="Arial"/>
            </a:endParaRPr>
          </a:p>
          <a:p>
            <a:endParaRPr lang="en-US" sz="1200" b="1" i="0" dirty="0"/>
          </a:p>
          <a:p>
            <a:r>
              <a:rPr lang="en-US" sz="1200" b="1" i="0" dirty="0"/>
              <a:t>Evidence from North America and Europe indicates that women leave science and engineering jobs at higher rates than men.</a:t>
            </a:r>
            <a:endParaRPr lang="de-DE" b="0" dirty="0">
              <a:effectLst/>
            </a:endParaRPr>
          </a:p>
          <a:p>
            <a:r>
              <a:rPr lang="de-DE" sz="1200" kern="1200" dirty="0" err="1">
                <a:solidFill>
                  <a:schemeClr val="tx1"/>
                </a:solidFill>
                <a:effectLst/>
                <a:latin typeface="Arial"/>
                <a:cs typeface="Arial"/>
              </a:rPr>
              <a:t>Moreover</a:t>
            </a:r>
            <a:r>
              <a:rPr lang="de-DE" sz="1200" kern="1200" dirty="0">
                <a:solidFill>
                  <a:schemeClr val="tx1"/>
                </a:solidFill>
                <a:effectLst/>
                <a:latin typeface="Arial"/>
                <a:cs typeface="Arial"/>
              </a:rPr>
              <a:t>,</a:t>
            </a:r>
            <a:r>
              <a:rPr lang="de-DE" sz="1200" kern="1200" baseline="0" dirty="0">
                <a:solidFill>
                  <a:schemeClr val="tx1"/>
                </a:solidFill>
                <a:effectLst/>
                <a:latin typeface="Arial"/>
                <a:cs typeface="Arial"/>
              </a:rPr>
              <a:t> i</a:t>
            </a:r>
            <a:r>
              <a:rPr lang="de-DE" sz="1200" kern="1200" dirty="0">
                <a:solidFill>
                  <a:schemeClr val="tx1"/>
                </a:solidFill>
                <a:effectLst/>
                <a:latin typeface="Arial"/>
                <a:cs typeface="Arial"/>
              </a:rPr>
              <a:t>n </a:t>
            </a:r>
            <a:r>
              <a:rPr lang="de-DE" sz="1200" kern="1200" dirty="0" err="1">
                <a:solidFill>
                  <a:schemeClr val="tx1"/>
                </a:solidFill>
                <a:effectLst/>
                <a:latin typeface="Arial"/>
                <a:cs typeface="Arial"/>
              </a:rPr>
              <a:t>terms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career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advancement</a:t>
            </a:r>
            <a:r>
              <a:rPr lang="de-DE" sz="1200" kern="1200" dirty="0">
                <a:solidFill>
                  <a:schemeClr val="tx1"/>
                </a:solidFill>
                <a:effectLst/>
                <a:latin typeface="Arial"/>
                <a:cs typeface="Arial"/>
              </a:rPr>
              <a:t>, at all </a:t>
            </a:r>
            <a:r>
              <a:rPr lang="de-DE" sz="1200" kern="1200" dirty="0" err="1">
                <a:solidFill>
                  <a:schemeClr val="tx1"/>
                </a:solidFill>
                <a:effectLst/>
                <a:latin typeface="Arial"/>
                <a:cs typeface="Arial"/>
              </a:rPr>
              <a:t>levels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leadership</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lower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management</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upper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management</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executive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boards</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across</a:t>
            </a:r>
            <a:r>
              <a:rPr lang="de-DE" sz="1200" kern="1200" dirty="0">
                <a:solidFill>
                  <a:schemeClr val="tx1"/>
                </a:solidFill>
                <a:effectLst/>
                <a:latin typeface="Arial"/>
                <a:cs typeface="Arial"/>
              </a:rPr>
              <a:t> diverse </a:t>
            </a:r>
            <a:r>
              <a:rPr lang="de-DE" sz="1200" kern="1200" dirty="0" err="1">
                <a:solidFill>
                  <a:schemeClr val="tx1"/>
                </a:solidFill>
                <a:effectLst/>
                <a:latin typeface="Arial"/>
                <a:cs typeface="Arial"/>
              </a:rPr>
              <a:t>types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institutions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industry</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academic</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available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evidence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indicates</a:t>
            </a:r>
            <a:r>
              <a:rPr lang="de-DE" sz="1200" kern="1200" baseline="0" dirty="0">
                <a:solidFill>
                  <a:schemeClr val="tx1"/>
                </a:solidFill>
                <a:effectLst/>
                <a:latin typeface="Arial"/>
                <a:cs typeface="Arial"/>
              </a:rPr>
              <a:t> </a:t>
            </a:r>
            <a:r>
              <a:rPr lang="de-DE" sz="1200" kern="1200" dirty="0" err="1">
                <a:solidFill>
                  <a:schemeClr val="tx1"/>
                </a:solidFill>
                <a:effectLst/>
                <a:latin typeface="Arial"/>
                <a:cs typeface="Arial"/>
              </a:rPr>
              <a:t>that</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men</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outnumber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women</a:t>
            </a:r>
            <a:r>
              <a:rPr lang="de-DE" sz="1200" kern="1200" dirty="0">
                <a:solidFill>
                  <a:schemeClr val="tx1"/>
                </a:solidFill>
                <a:effectLst/>
                <a:latin typeface="Arial"/>
                <a:cs typeface="Arial"/>
              </a:rPr>
              <a:t>. </a:t>
            </a:r>
          </a:p>
          <a:p>
            <a:endParaRPr lang="de-DE" sz="1200" kern="1200" dirty="0">
              <a:solidFill>
                <a:schemeClr val="tx1"/>
              </a:solidFill>
              <a:effectLst/>
              <a:latin typeface="Arial" panose="020B0604020202020204" pitchFamily="34" charset="0"/>
              <a:ea typeface="+mn-ea"/>
              <a:cs typeface="+mn-cs"/>
            </a:endParaRPr>
          </a:p>
          <a:p>
            <a:pPr>
              <a:defRPr/>
            </a:pPr>
            <a:r>
              <a:rPr lang="de-DE" sz="1200" kern="1200" dirty="0">
                <a:solidFill>
                  <a:schemeClr val="tx1"/>
                </a:solidFill>
                <a:effectLst/>
                <a:latin typeface="Arial"/>
                <a:cs typeface="Arial"/>
              </a:rPr>
              <a:t>Source: EQUALS</a:t>
            </a:r>
            <a:r>
              <a:rPr lang="de-DE" sz="1200" kern="1200" baseline="0" dirty="0">
                <a:solidFill>
                  <a:schemeClr val="tx1"/>
                </a:solidFill>
                <a:effectLst/>
                <a:latin typeface="Arial"/>
                <a:cs typeface="Arial"/>
              </a:rPr>
              <a:t> (2019): </a:t>
            </a:r>
            <a:r>
              <a:rPr lang="de-DE" sz="1200" kern="1200" baseline="0" dirty="0" err="1">
                <a:solidFill>
                  <a:schemeClr val="tx1"/>
                </a:solidFill>
                <a:effectLst/>
                <a:latin typeface="Arial"/>
                <a:cs typeface="Arial"/>
              </a:rPr>
              <a:t>Taking</a:t>
            </a:r>
            <a:r>
              <a:rPr lang="de-DE" sz="1200" kern="1200" baseline="0" dirty="0">
                <a:solidFill>
                  <a:schemeClr val="tx1"/>
                </a:solidFill>
                <a:effectLst/>
                <a:latin typeface="Arial"/>
                <a:cs typeface="Arial"/>
              </a:rPr>
              <a:t> Stock: Data and </a:t>
            </a:r>
            <a:r>
              <a:rPr lang="de-DE" sz="1200" kern="1200" baseline="0" dirty="0" err="1">
                <a:solidFill>
                  <a:schemeClr val="tx1"/>
                </a:solidFill>
                <a:effectLst/>
                <a:latin typeface="Arial"/>
                <a:cs typeface="Arial"/>
              </a:rPr>
              <a:t>evidence</a:t>
            </a:r>
            <a:r>
              <a:rPr lang="de-DE" sz="1200" kern="1200" baseline="0" dirty="0">
                <a:solidFill>
                  <a:schemeClr val="tx1"/>
                </a:solidFill>
                <a:effectLst/>
                <a:latin typeface="Arial"/>
                <a:cs typeface="Arial"/>
              </a:rPr>
              <a:t> on </a:t>
            </a:r>
            <a:r>
              <a:rPr lang="de-DE" sz="1200" kern="1200" baseline="0" dirty="0" err="1">
                <a:solidFill>
                  <a:schemeClr val="tx1"/>
                </a:solidFill>
                <a:effectLst/>
                <a:latin typeface="Arial"/>
                <a:cs typeface="Arial"/>
              </a:rPr>
              <a:t>gender</a:t>
            </a:r>
            <a:r>
              <a:rPr lang="de-DE" sz="1200" kern="1200" baseline="0" dirty="0">
                <a:solidFill>
                  <a:schemeClr val="tx1"/>
                </a:solidFill>
                <a:effectLst/>
                <a:latin typeface="Arial"/>
                <a:cs typeface="Arial"/>
              </a:rPr>
              <a:t> digital </a:t>
            </a:r>
            <a:r>
              <a:rPr lang="de-DE" sz="1200" kern="1200" baseline="0" dirty="0" err="1">
                <a:solidFill>
                  <a:schemeClr val="tx1"/>
                </a:solidFill>
                <a:effectLst/>
                <a:latin typeface="Arial"/>
                <a:cs typeface="Arial"/>
              </a:rPr>
              <a:t>equality</a:t>
            </a:r>
            <a:r>
              <a:rPr lang="de-DE" sz="1200" kern="1200" baseline="0" dirty="0">
                <a:solidFill>
                  <a:schemeClr val="tx1"/>
                </a:solidFill>
                <a:effectLst/>
                <a:latin typeface="Arial"/>
                <a:cs typeface="Arial"/>
              </a:rPr>
              <a:t>; </a:t>
            </a:r>
            <a:r>
              <a:rPr lang="de-DE" sz="1200" kern="1200" baseline="0" dirty="0" err="1">
                <a:solidFill>
                  <a:schemeClr val="tx1"/>
                </a:solidFill>
                <a:effectLst/>
                <a:latin typeface="Arial"/>
                <a:cs typeface="Arial"/>
              </a:rPr>
              <a:t>I´d</a:t>
            </a:r>
            <a:r>
              <a:rPr lang="de-DE" sz="1200" kern="1200" baseline="0" dirty="0">
                <a:solidFill>
                  <a:schemeClr val="tx1"/>
                </a:solidFill>
                <a:effectLst/>
                <a:latin typeface="Arial"/>
                <a:cs typeface="Arial"/>
              </a:rPr>
              <a:t> </a:t>
            </a:r>
            <a:r>
              <a:rPr lang="de-DE" sz="1200" kern="1200" baseline="0" dirty="0" err="1">
                <a:solidFill>
                  <a:schemeClr val="tx1"/>
                </a:solidFill>
                <a:effectLst/>
                <a:latin typeface="Arial"/>
                <a:cs typeface="Arial"/>
              </a:rPr>
              <a:t>blush</a:t>
            </a:r>
            <a:r>
              <a:rPr lang="de-DE" sz="1200" kern="1200" baseline="0" dirty="0">
                <a:solidFill>
                  <a:schemeClr val="tx1"/>
                </a:solidFill>
                <a:effectLst/>
                <a:latin typeface="Arial"/>
                <a:cs typeface="Arial"/>
              </a:rPr>
              <a:t> </a:t>
            </a:r>
            <a:r>
              <a:rPr lang="de-DE" sz="1200" kern="1200" baseline="0" dirty="0" err="1">
                <a:solidFill>
                  <a:schemeClr val="tx1"/>
                </a:solidFill>
                <a:effectLst/>
                <a:latin typeface="Arial"/>
                <a:cs typeface="Arial"/>
              </a:rPr>
              <a:t>if</a:t>
            </a:r>
            <a:r>
              <a:rPr lang="de-DE" sz="1200" kern="1200" baseline="0" dirty="0">
                <a:solidFill>
                  <a:schemeClr val="tx1"/>
                </a:solidFill>
                <a:effectLst/>
                <a:latin typeface="Arial"/>
                <a:cs typeface="Arial"/>
              </a:rPr>
              <a:t> I </a:t>
            </a:r>
            <a:r>
              <a:rPr lang="de-DE" sz="1200" kern="1200" baseline="0" dirty="0" err="1">
                <a:solidFill>
                  <a:schemeClr val="tx1"/>
                </a:solidFill>
                <a:effectLst/>
                <a:latin typeface="Arial"/>
                <a:cs typeface="Arial"/>
              </a:rPr>
              <a:t>could</a:t>
            </a:r>
            <a:r>
              <a:rPr lang="de-DE" sz="1200" kern="1200" baseline="0" dirty="0">
                <a:solidFill>
                  <a:schemeClr val="tx1"/>
                </a:solidFill>
                <a:effectLst/>
                <a:latin typeface="Arial"/>
                <a:cs typeface="Arial"/>
              </a:rPr>
              <a:t> (2019)</a:t>
            </a:r>
            <a:r>
              <a:rPr lang="de-DE" dirty="0">
                <a:latin typeface="Arial"/>
                <a:cs typeface="Arial"/>
              </a:rPr>
              <a:t> </a:t>
            </a:r>
            <a:endParaRPr lang="de-DE" sz="1200" kern="1200" dirty="0">
              <a:solidFill>
                <a:schemeClr val="tx1"/>
              </a:solidFill>
              <a:effectLst/>
              <a:latin typeface="Arial" panose="020B0604020202020204" pitchFamily="34" charset="0"/>
              <a:cs typeface="Arial"/>
            </a:endParaRPr>
          </a:p>
          <a:p>
            <a:endParaRPr lang="de-DE" b="0" dirty="0">
              <a:effectLst/>
            </a:endParaRPr>
          </a:p>
          <a:p>
            <a:endParaRPr lang="de-DE" b="0"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25</a:t>
            </a:fld>
            <a:endParaRPr lang="en-GB" altLang="de-DE"/>
          </a:p>
        </p:txBody>
      </p:sp>
    </p:spTree>
    <p:extLst>
      <p:ext uri="{BB962C8B-B14F-4D97-AF65-F5344CB8AC3E}">
        <p14:creationId xmlns:p14="http://schemas.microsoft.com/office/powerpoint/2010/main" val="24402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baseline="0" dirty="0">
                <a:solidFill>
                  <a:schemeClr val="tx1"/>
                </a:solidFill>
                <a:effectLst/>
                <a:latin typeface="Arial" panose="020B0604020202020204" pitchFamily="34" charset="0"/>
                <a:ea typeface="+mn-ea"/>
                <a:cs typeface="+mn-cs"/>
              </a:rPr>
              <a:t>Background:</a:t>
            </a:r>
          </a:p>
          <a:p>
            <a:r>
              <a:rPr lang="en-GB" b="1" dirty="0">
                <a:latin typeface="Arial"/>
                <a:cs typeface="Arial"/>
              </a:rPr>
              <a:t>Without data equality there is no gender equality</a:t>
            </a:r>
            <a:endParaRPr lang="de-DE" b="1" dirty="0">
              <a:latin typeface="Arial"/>
              <a:cs typeface="Arial"/>
            </a:endParaRPr>
          </a:p>
          <a:p>
            <a:endParaRPr lang="de-DE" b="1" dirty="0">
              <a:latin typeface="Arial"/>
              <a:cs typeface="Arial"/>
            </a:endParaRPr>
          </a:p>
          <a:p>
            <a:r>
              <a:rPr lang="de-DE" sz="1200" kern="1200" dirty="0" err="1">
                <a:solidFill>
                  <a:schemeClr val="tx1"/>
                </a:solidFill>
                <a:effectLst/>
                <a:latin typeface="Arial"/>
                <a:cs typeface="Arial"/>
              </a:rPr>
              <a:t>Our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ability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assess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where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we</a:t>
            </a:r>
            <a:r>
              <a:rPr lang="de-DE" sz="1200" kern="1200" dirty="0">
                <a:solidFill>
                  <a:schemeClr val="tx1"/>
                </a:solidFill>
                <a:effectLst/>
                <a:latin typeface="Arial"/>
                <a:cs typeface="Arial"/>
              </a:rPr>
              <a:t> stand </a:t>
            </a:r>
            <a:r>
              <a:rPr lang="de-DE" sz="1200" kern="1200" dirty="0" err="1">
                <a:solidFill>
                  <a:schemeClr val="tx1"/>
                </a:solidFill>
                <a:effectLst/>
                <a:latin typeface="Arial"/>
                <a:cs typeface="Arial"/>
              </a:rPr>
              <a:t>currently</a:t>
            </a:r>
            <a:r>
              <a:rPr lang="de-DE" sz="1200" kern="1200" dirty="0">
                <a:solidFill>
                  <a:schemeClr val="tx1"/>
                </a:solidFill>
                <a:effectLst/>
                <a:latin typeface="Arial"/>
                <a:cs typeface="Arial"/>
              </a:rPr>
              <a:t> in </a:t>
            </a:r>
            <a:r>
              <a:rPr lang="de-DE" sz="1200" kern="1200" dirty="0" err="1">
                <a:solidFill>
                  <a:schemeClr val="tx1"/>
                </a:solidFill>
                <a:effectLst/>
                <a:latin typeface="Arial"/>
                <a:cs typeface="Arial"/>
              </a:rPr>
              <a:t>relation</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access</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use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internet</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measure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progress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toward</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achieving</a:t>
            </a:r>
            <a:r>
              <a:rPr lang="de-DE" sz="1200" kern="1200" dirty="0">
                <a:solidFill>
                  <a:schemeClr val="tx1"/>
                </a:solidFill>
                <a:effectLst/>
                <a:latin typeface="Arial"/>
                <a:cs typeface="Arial"/>
              </a:rPr>
              <a:t> SDG </a:t>
            </a:r>
            <a:r>
              <a:rPr lang="de-DE" sz="1200" kern="1200" dirty="0" err="1">
                <a:solidFill>
                  <a:schemeClr val="tx1"/>
                </a:solidFill>
                <a:effectLst/>
                <a:latin typeface="Arial"/>
                <a:cs typeface="Arial"/>
              </a:rPr>
              <a:t>targets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related</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ICT and </a:t>
            </a:r>
            <a:r>
              <a:rPr lang="de-DE" sz="1200" kern="1200" dirty="0" err="1">
                <a:solidFill>
                  <a:schemeClr val="tx1"/>
                </a:solidFill>
                <a:effectLst/>
                <a:latin typeface="Arial"/>
                <a:cs typeface="Arial"/>
              </a:rPr>
              <a:t>gender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equality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further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constrained</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by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lack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reliable </a:t>
            </a:r>
            <a:r>
              <a:rPr lang="de-DE" sz="1200" kern="1200" dirty="0" err="1">
                <a:solidFill>
                  <a:schemeClr val="tx1"/>
                </a:solidFill>
                <a:effectLst/>
                <a:latin typeface="Arial"/>
                <a:cs typeface="Arial"/>
              </a:rPr>
              <a:t>data</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Critial</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lack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disaggregated</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data</a:t>
            </a:r>
            <a:r>
              <a:rPr lang="de-DE" sz="1200" kern="1200" dirty="0">
                <a:solidFill>
                  <a:schemeClr val="tx1"/>
                </a:solidFill>
                <a:effectLst/>
                <a:latin typeface="Arial"/>
                <a:cs typeface="Arial"/>
              </a:rPr>
              <a:t> essential </a:t>
            </a:r>
            <a:r>
              <a:rPr lang="de-DE" sz="1200" kern="1200" dirty="0" err="1">
                <a:solidFill>
                  <a:schemeClr val="tx1"/>
                </a:solidFill>
                <a:effectLst/>
                <a:latin typeface="Arial"/>
                <a:cs typeface="Arial"/>
              </a:rPr>
              <a:t>to</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assess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unevenness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of</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internet</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access</a:t>
            </a:r>
            <a:r>
              <a:rPr lang="de-DE" sz="1200" kern="1200" dirty="0">
                <a:solidFill>
                  <a:schemeClr val="tx1"/>
                </a:solidFill>
                <a:effectLst/>
                <a:latin typeface="Arial"/>
                <a:cs typeface="Arial"/>
              </a:rPr>
              <a:t> and </a:t>
            </a:r>
            <a:r>
              <a:rPr lang="de-DE" sz="1200" kern="1200" dirty="0" err="1">
                <a:solidFill>
                  <a:schemeClr val="tx1"/>
                </a:solidFill>
                <a:effectLst/>
                <a:latin typeface="Arial"/>
                <a:cs typeface="Arial"/>
              </a:rPr>
              <a:t>use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particularly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for</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the</a:t>
            </a:r>
            <a:r>
              <a:rPr lang="de-DE" sz="1200" kern="1200" dirty="0">
                <a:solidFill>
                  <a:schemeClr val="tx1"/>
                </a:solidFill>
                <a:effectLst/>
                <a:latin typeface="Arial"/>
                <a:cs typeface="Arial"/>
              </a:rPr>
              <a:t> Global South, </a:t>
            </a:r>
            <a:r>
              <a:rPr lang="de-DE" sz="1200" kern="1200" dirty="0" err="1">
                <a:solidFill>
                  <a:schemeClr val="tx1"/>
                </a:solidFill>
                <a:effectLst/>
                <a:latin typeface="Arial"/>
                <a:cs typeface="Arial"/>
              </a:rPr>
              <a:t>where</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inequality</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is</a:t>
            </a:r>
            <a:r>
              <a:rPr lang="de-DE" sz="1200" kern="1200" dirty="0">
                <a:solidFill>
                  <a:schemeClr val="tx1"/>
                </a:solidFill>
                <a:effectLst/>
                <a:latin typeface="Arial"/>
                <a:cs typeface="Arial"/>
              </a:rPr>
              <a:t> </a:t>
            </a:r>
            <a:r>
              <a:rPr lang="de-DE" sz="1200" kern="1200" dirty="0" err="1">
                <a:solidFill>
                  <a:schemeClr val="tx1"/>
                </a:solidFill>
                <a:effectLst/>
                <a:latin typeface="Arial"/>
                <a:cs typeface="Arial"/>
              </a:rPr>
              <a:t>greatest</a:t>
            </a:r>
            <a:r>
              <a:rPr lang="de-DE" sz="1200" kern="1200" dirty="0">
                <a:solidFill>
                  <a:schemeClr val="tx1"/>
                </a:solidFill>
                <a:effectLst/>
                <a:latin typeface="Arial"/>
                <a:cs typeface="Arial"/>
              </a:rPr>
              <a:t>.</a:t>
            </a:r>
            <a:r>
              <a:rPr lang="de-DE" dirty="0">
                <a:latin typeface="Arial"/>
                <a:cs typeface="Arial"/>
              </a:rPr>
              <a:t> </a:t>
            </a:r>
            <a:endParaRPr lang="de-DE" sz="1200" kern="1200" dirty="0">
              <a:solidFill>
                <a:schemeClr val="tx1"/>
              </a:solidFill>
              <a:effectLst/>
              <a:latin typeface="Arial" panose="020B0604020202020204" pitchFamily="34" charset="0"/>
              <a:cs typeface="Arial"/>
            </a:endParaRPr>
          </a:p>
          <a:p>
            <a:endParaRPr lang="de-DE" sz="1200" kern="1200" dirty="0">
              <a:solidFill>
                <a:schemeClr val="tx1"/>
              </a:solidFill>
              <a:effectLst/>
              <a:latin typeface="Arial" panose="020B0604020202020204" pitchFamily="34" charset="0"/>
              <a:ea typeface="+mn-ea"/>
              <a:cs typeface="+mn-cs"/>
            </a:endParaRPr>
          </a:p>
          <a:p>
            <a:pPr marL="0" indent="0">
              <a:spcBef>
                <a:spcPts val="0"/>
              </a:spcBef>
              <a:spcAft>
                <a:spcPts val="0"/>
              </a:spcAft>
              <a:buFont typeface="Arial"/>
              <a:buNone/>
            </a:pPr>
            <a:r>
              <a:rPr lang="en-US" dirty="0">
                <a:latin typeface="Arial"/>
                <a:cs typeface="Arial"/>
              </a:rPr>
              <a:t>A fundamental challenge for the formulation of measures to overcome the gender digital divide is the lack of sex-disaggregated statistical data, due both to the lack of </a:t>
            </a:r>
            <a:r>
              <a:rPr lang="en-US" dirty="0" err="1">
                <a:latin typeface="Arial"/>
                <a:cs typeface="Arial"/>
              </a:rPr>
              <a:t>prioritisation</a:t>
            </a:r>
            <a:r>
              <a:rPr lang="en-US" dirty="0">
                <a:latin typeface="Arial"/>
                <a:cs typeface="Arial"/>
              </a:rPr>
              <a:t> of gender equality in data collection and to a lack of resources for data collection and analysis. </a:t>
            </a:r>
          </a:p>
          <a:p>
            <a:pPr marL="0" indent="0">
              <a:spcBef>
                <a:spcPts val="0"/>
              </a:spcBef>
              <a:spcAft>
                <a:spcPts val="0"/>
              </a:spcAft>
              <a:buFont typeface="Arial"/>
              <a:buNone/>
            </a:pPr>
            <a:endParaRPr lang="en-US" dirty="0">
              <a:latin typeface="Arial"/>
              <a:cs typeface="Arial"/>
            </a:endParaRPr>
          </a:p>
          <a:p>
            <a:pPr marL="0" marR="0" indent="0" algn="l" defTabSz="914400" rtl="0" eaLnBrk="1" fontAlgn="base" latinLnBrk="0" hangingPunct="1">
              <a:lnSpc>
                <a:spcPct val="100000"/>
              </a:lnSpc>
              <a:spcBef>
                <a:spcPts val="0"/>
              </a:spcBef>
              <a:spcAft>
                <a:spcPts val="0"/>
              </a:spcAft>
              <a:buClrTx/>
              <a:buSzTx/>
              <a:buFont typeface="Arial"/>
              <a:buNone/>
              <a:tabLst/>
              <a:defRPr/>
            </a:pPr>
            <a:r>
              <a:rPr lang="en-US" sz="1200" dirty="0">
                <a:latin typeface="Arial"/>
                <a:cs typeface="Arial"/>
              </a:rPr>
              <a:t>Reasons: Lack of prioritization of gender equality in data collection, lack for resources, no internationally accepted standards, irregular collection </a:t>
            </a:r>
            <a:endParaRPr lang="en-US" dirty="0">
              <a:latin typeface="Arial"/>
              <a:cs typeface="Arial"/>
            </a:endParaRPr>
          </a:p>
          <a:p>
            <a:pPr marL="0" indent="0">
              <a:spcBef>
                <a:spcPts val="0"/>
              </a:spcBef>
              <a:spcAft>
                <a:spcPts val="0"/>
              </a:spcAft>
              <a:buFont typeface="Arial"/>
              <a:buNone/>
            </a:pPr>
            <a:r>
              <a:rPr lang="en-US" dirty="0">
                <a:latin typeface="Arial"/>
                <a:cs typeface="Arial"/>
              </a:rPr>
              <a:t>According to a 2018 UN Women study, only three of the 14 proposed indicators for monitoring SDG 5 have internationally accepted measurement standards for which most countries also regularly collect data (Tier I indicators). Of the remaining 11 indicators, five have internationally accepted standards, but data collection by most countries is largely irregular. For the remaining six, international standards do not yet exist and most countries do not collect data on a regular basis</a:t>
            </a:r>
            <a:r>
              <a:rPr lang="de-DE" dirty="0">
                <a:latin typeface="Arial"/>
                <a:cs typeface="Arial"/>
              </a:rPr>
              <a:t>.</a:t>
            </a:r>
          </a:p>
          <a:p>
            <a:pPr marL="0" indent="0">
              <a:spcBef>
                <a:spcPts val="0"/>
              </a:spcBef>
              <a:spcAft>
                <a:spcPts val="0"/>
              </a:spcAft>
              <a:buFont typeface="Arial"/>
              <a:buNone/>
            </a:pPr>
            <a:endParaRPr lang="de-DE" dirty="0">
              <a:latin typeface="Arial"/>
              <a:cs typeface="Arial"/>
            </a:endParaRPr>
          </a:p>
          <a:p>
            <a:pPr marL="0" marR="0" indent="0" algn="l" defTabSz="914400" rtl="0" eaLnBrk="1" fontAlgn="base" latinLnBrk="0" hangingPunct="1">
              <a:lnSpc>
                <a:spcPct val="100000"/>
              </a:lnSpc>
              <a:spcBef>
                <a:spcPts val="0"/>
              </a:spcBef>
              <a:spcAft>
                <a:spcPts val="0"/>
              </a:spcAft>
              <a:buClrTx/>
              <a:buSzTx/>
              <a:buFont typeface="Arial"/>
              <a:buNone/>
              <a:tabLst/>
              <a:defRPr/>
            </a:pPr>
            <a:r>
              <a:rPr lang="en-US" sz="1200" dirty="0">
                <a:latin typeface="Arial"/>
                <a:cs typeface="Arial"/>
              </a:rPr>
              <a:t>New forms of data generation (e.g. via mobile phones</a:t>
            </a:r>
            <a:r>
              <a:rPr lang="en-US" sz="1200" baseline="0" dirty="0">
                <a:latin typeface="Arial"/>
                <a:cs typeface="Arial"/>
              </a:rPr>
              <a:t> and the Internet of things  but also social media and citizen-generated data) </a:t>
            </a:r>
            <a:r>
              <a:rPr lang="en-US" sz="1200" dirty="0">
                <a:latin typeface="Arial"/>
                <a:cs typeface="Arial"/>
              </a:rPr>
              <a:t>and analysis present opportunities (but also risks</a:t>
            </a:r>
            <a:r>
              <a:rPr lang="en-US" sz="1200" baseline="0" dirty="0">
                <a:latin typeface="Arial"/>
                <a:cs typeface="Arial"/>
              </a:rPr>
              <a:t> with regards to privacy) </a:t>
            </a:r>
            <a:r>
              <a:rPr lang="en-US" sz="1200" dirty="0">
                <a:latin typeface="Arial"/>
                <a:cs typeface="Arial"/>
              </a:rPr>
              <a:t>for improved programming and implementation and for closing </a:t>
            </a:r>
            <a:r>
              <a:rPr lang="en-US" sz="1200" b="0" dirty="0">
                <a:latin typeface="Arial"/>
                <a:cs typeface="Arial"/>
              </a:rPr>
              <a:t>the </a:t>
            </a:r>
            <a:r>
              <a:rPr lang="en-US" sz="1600" b="0" dirty="0">
                <a:solidFill>
                  <a:srgbClr val="FFC000"/>
                </a:solidFill>
                <a:latin typeface="Arial"/>
                <a:cs typeface="Arial"/>
              </a:rPr>
              <a:t>gender data gap.</a:t>
            </a:r>
          </a:p>
          <a:p>
            <a:pPr marL="0" marR="0" indent="0" algn="l" defTabSz="914400" rtl="0" eaLnBrk="1" fontAlgn="base" latinLnBrk="0" hangingPunct="1">
              <a:lnSpc>
                <a:spcPct val="100000"/>
              </a:lnSpc>
              <a:spcBef>
                <a:spcPts val="0"/>
              </a:spcBef>
              <a:spcAft>
                <a:spcPts val="0"/>
              </a:spcAft>
              <a:buClrTx/>
              <a:buSzTx/>
              <a:buFont typeface="Arial"/>
              <a:buNone/>
              <a:tabLst/>
              <a:defRPr/>
            </a:pPr>
            <a:endParaRPr lang="en-US" sz="1600" b="0" dirty="0">
              <a:solidFill>
                <a:srgbClr val="FFC000"/>
              </a:solidFill>
              <a:latin typeface="Arial"/>
              <a:cs typeface="Arial"/>
            </a:endParaRPr>
          </a:p>
          <a:p>
            <a:pPr marL="0" marR="0" indent="0" algn="l" defTabSz="914400" rtl="0" eaLnBrk="1" fontAlgn="base" latinLnBrk="0" hangingPunct="1">
              <a:lnSpc>
                <a:spcPct val="100000"/>
              </a:lnSpc>
              <a:spcBef>
                <a:spcPts val="0"/>
              </a:spcBef>
              <a:spcAft>
                <a:spcPts val="0"/>
              </a:spcAft>
              <a:buClrTx/>
              <a:buSzTx/>
              <a:buFont typeface="Arial"/>
              <a:buNone/>
              <a:tabLst/>
              <a:defRPr/>
            </a:pPr>
            <a:r>
              <a:rPr lang="en-US" sz="1600" b="1" dirty="0">
                <a:solidFill>
                  <a:srgbClr val="FFC000"/>
                </a:solidFill>
                <a:latin typeface="Arial"/>
                <a:cs typeface="Arial"/>
              </a:rPr>
              <a:t>Example</a:t>
            </a:r>
            <a:r>
              <a:rPr lang="en-US" sz="1600" b="0" baseline="0" dirty="0">
                <a:solidFill>
                  <a:srgbClr val="FFC000"/>
                </a:solidFill>
                <a:latin typeface="Arial"/>
                <a:cs typeface="Arial"/>
              </a:rPr>
              <a:t> from UN Women report on Gender Equality and Big Data: </a:t>
            </a:r>
            <a:r>
              <a:rPr lang="en-US" sz="1200" b="0" kern="1200" baseline="0" dirty="0">
                <a:solidFill>
                  <a:schemeClr val="tx1"/>
                </a:solidFill>
                <a:effectLst/>
                <a:latin typeface="Arial" panose="020B0604020202020204" pitchFamily="34" charset="0"/>
                <a:ea typeface="+mn-ea"/>
                <a:cs typeface="+mn-cs"/>
              </a:rPr>
              <a:t>Shows</a:t>
            </a:r>
            <a:r>
              <a:rPr lang="en-US" sz="1200" kern="1200" dirty="0">
                <a:solidFill>
                  <a:schemeClr val="tx1"/>
                </a:solidFill>
                <a:effectLst/>
                <a:latin typeface="Arial" panose="020B0604020202020204" pitchFamily="34" charset="0"/>
                <a:ea typeface="+mn-ea"/>
                <a:cs typeface="+mn-cs"/>
              </a:rPr>
              <a:t> gender-related indicators in the 2030 Agenda could benefit from new data analytics;</a:t>
            </a:r>
            <a:r>
              <a:rPr lang="en-US" sz="1200" kern="1200" baseline="0" dirty="0">
                <a:solidFill>
                  <a:schemeClr val="tx1"/>
                </a:solidFill>
                <a:effectLst/>
                <a:latin typeface="Arial" panose="020B0604020202020204" pitchFamily="34" charset="0"/>
                <a:ea typeface="+mn-ea"/>
                <a:cs typeface="+mn-cs"/>
              </a:rPr>
              <a:t> here: alternative data sources for the collection of data for violence against women.</a:t>
            </a:r>
          </a:p>
          <a:p>
            <a:pPr marL="0" marR="0" indent="0" algn="l" defTabSz="914400" rtl="0" eaLnBrk="1" fontAlgn="base" latinLnBrk="0" hangingPunct="1">
              <a:lnSpc>
                <a:spcPct val="100000"/>
              </a:lnSpc>
              <a:spcBef>
                <a:spcPts val="0"/>
              </a:spcBef>
              <a:spcAft>
                <a:spcPts val="0"/>
              </a:spcAft>
              <a:buClrTx/>
              <a:buSzTx/>
              <a:buFont typeface="Arial"/>
              <a:buNone/>
              <a:tabLst/>
              <a:defRPr/>
            </a:pPr>
            <a:endParaRPr lang="en-US" sz="1200" kern="1200" baseline="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ts val="0"/>
              </a:spcBef>
              <a:spcAft>
                <a:spcPts val="0"/>
              </a:spcAft>
              <a:buClrTx/>
              <a:buSzTx/>
              <a:buFont typeface="Arial"/>
              <a:buNone/>
              <a:tabLst/>
              <a:defRPr/>
            </a:pPr>
            <a:r>
              <a:rPr lang="en-US" sz="1200" kern="1200" baseline="0" dirty="0">
                <a:solidFill>
                  <a:schemeClr val="tx1"/>
                </a:solidFill>
                <a:effectLst/>
                <a:latin typeface="Arial" panose="020B0604020202020204" pitchFamily="34" charset="0"/>
                <a:ea typeface="+mn-ea"/>
                <a:cs typeface="+mn-cs"/>
              </a:rPr>
              <a:t>There is an abundance of data innovation projects, e.g. from Data2X and Global Pulse institute: </a:t>
            </a:r>
            <a:r>
              <a:rPr lang="en-US" sz="1200" kern="1200" dirty="0">
                <a:solidFill>
                  <a:schemeClr val="tx1"/>
                </a:solidFill>
                <a:effectLst/>
                <a:latin typeface="Arial" panose="020B0604020202020204" pitchFamily="34" charset="0"/>
                <a:ea typeface="+mn-ea"/>
                <a:cs typeface="+mn-cs"/>
              </a:rPr>
              <a:t>UN Global Pulse collaborated with Data2X and the University of Leiden to develop and prototype a tool to infer the sex of users. Using open source software, the sex-disaggregation tool automates the process of looking up public information from Twitter profiles by </a:t>
            </a:r>
            <a:r>
              <a:rPr lang="en-US" sz="1200" kern="1200" dirty="0" err="1">
                <a:solidFill>
                  <a:schemeClr val="tx1"/>
                </a:solidFill>
                <a:effectLst/>
                <a:latin typeface="Arial" panose="020B0604020202020204" pitchFamily="34" charset="0"/>
                <a:ea typeface="+mn-ea"/>
                <a:cs typeface="+mn-cs"/>
              </a:rPr>
              <a:t>analysing</a:t>
            </a:r>
            <a:r>
              <a:rPr lang="en-US" sz="1200" kern="1200" dirty="0">
                <a:solidFill>
                  <a:schemeClr val="tx1"/>
                </a:solidFill>
                <a:effectLst/>
                <a:latin typeface="Arial" panose="020B0604020202020204" pitchFamily="34" charset="0"/>
                <a:ea typeface="+mn-ea"/>
                <a:cs typeface="+mn-cs"/>
              </a:rPr>
              <a:t> user-names from a built-in database of predefined names (from sources such as official statistics) that contain gender information. As in most cases user name is insufficient to discern sex, the tool also analyses profile photos, using face recognition software. UN Global Pulse used the tool to improve an existing real-time online dashboard showing the volume of tweets around priority topics related to SDGs. The tool was tested on more than 50 million Twitter accounts.</a:t>
            </a:r>
            <a:endParaRPr lang="en-US" sz="1200" kern="1200" baseline="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ts val="0"/>
              </a:spcBef>
              <a:spcAft>
                <a:spcPts val="0"/>
              </a:spcAft>
              <a:buClrTx/>
              <a:buSzTx/>
              <a:buFont typeface="Arial"/>
              <a:buNone/>
              <a:tabLst/>
              <a:defRPr/>
            </a:pPr>
            <a:endParaRPr lang="en-US" sz="1200" b="0" kern="1200" baseline="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ts val="0"/>
              </a:spcBef>
              <a:spcAft>
                <a:spcPts val="0"/>
              </a:spcAft>
              <a:buClrTx/>
              <a:buSzTx/>
              <a:buFont typeface="Arial"/>
              <a:buNone/>
              <a:tabLst/>
              <a:defRPr/>
            </a:pPr>
            <a:endParaRPr lang="en-US" sz="1600" b="0" dirty="0">
              <a:solidFill>
                <a:srgbClr val="FFC000"/>
              </a:solidFill>
              <a:latin typeface="Arial"/>
              <a:cs typeface="Arial"/>
            </a:endParaRPr>
          </a:p>
          <a:p>
            <a:pPr marL="0" indent="0">
              <a:spcBef>
                <a:spcPts val="0"/>
              </a:spcBef>
              <a:spcAft>
                <a:spcPts val="0"/>
              </a:spcAft>
              <a:buFont typeface="Arial"/>
              <a:buNone/>
            </a:pPr>
            <a:endParaRPr lang="de-DE" dirty="0">
              <a:latin typeface="Arial"/>
              <a:cs typeface="Arial"/>
            </a:endParaRPr>
          </a:p>
          <a:p>
            <a:pPr marL="0" indent="0">
              <a:spcBef>
                <a:spcPts val="0"/>
              </a:spcBef>
              <a:spcAft>
                <a:spcPts val="0"/>
              </a:spcAft>
              <a:buFont typeface="Arial"/>
              <a:buNone/>
            </a:pPr>
            <a:endParaRPr lang="de-DE" dirty="0">
              <a:latin typeface="Arial"/>
              <a:cs typeface="Arial"/>
            </a:endParaRPr>
          </a:p>
          <a:p>
            <a:pPr marL="0" indent="0">
              <a:spcBef>
                <a:spcPts val="0"/>
              </a:spcBef>
              <a:spcAft>
                <a:spcPts val="0"/>
              </a:spcAft>
              <a:buFont typeface="Arial"/>
              <a:buNone/>
            </a:pPr>
            <a:endParaRPr lang="de-DE" dirty="0">
              <a:latin typeface="Arial"/>
              <a:cs typeface="Arial"/>
            </a:endParaRPr>
          </a:p>
          <a:p>
            <a:endParaRPr lang="en-US" dirty="0">
              <a:latin typeface="Calibri"/>
              <a:cs typeface="Calibri"/>
            </a:endParaRPr>
          </a:p>
        </p:txBody>
      </p:sp>
      <p:sp>
        <p:nvSpPr>
          <p:cNvPr id="4" name="Foliennummernplatzhalter 3"/>
          <p:cNvSpPr>
            <a:spLocks noGrp="1"/>
          </p:cNvSpPr>
          <p:nvPr>
            <p:ph type="sldNum" sz="quarter" idx="5"/>
          </p:nvPr>
        </p:nvSpPr>
        <p:spPr/>
        <p:txBody>
          <a:bodyPr/>
          <a:lstStyle/>
          <a:p>
            <a:fld id="{C73E5142-0628-4B72-B7AA-0B514D5F823B}" type="slidenum">
              <a:rPr lang="en-GB" altLang="de-DE"/>
              <a:pPr/>
              <a:t>26</a:t>
            </a:fld>
            <a:endParaRPr lang="en-GB" altLang="de-DE"/>
          </a:p>
        </p:txBody>
      </p:sp>
    </p:spTree>
    <p:extLst>
      <p:ext uri="{BB962C8B-B14F-4D97-AF65-F5344CB8AC3E}">
        <p14:creationId xmlns:p14="http://schemas.microsoft.com/office/powerpoint/2010/main" val="536648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kern="1200" dirty="0">
                <a:solidFill>
                  <a:schemeClr val="tx1"/>
                </a:solidFill>
                <a:effectLst/>
                <a:latin typeface="Arial"/>
                <a:cs typeface="Arial"/>
              </a:rPr>
              <a:t>Background:</a:t>
            </a:r>
            <a:r>
              <a:rPr lang="en-US" b="1" dirty="0">
                <a:latin typeface="Arial"/>
                <a:cs typeface="Arial"/>
              </a:rPr>
              <a:t> </a:t>
            </a:r>
            <a:endParaRPr lang="en-US" sz="1200" b="1" kern="1200" dirty="0">
              <a:solidFill>
                <a:schemeClr val="tx1"/>
              </a:solidFill>
              <a:effectLst/>
              <a:latin typeface="Arial" panose="020B0604020202020204" pitchFamily="34" charset="0"/>
              <a:cs typeface="Arial"/>
            </a:endParaRPr>
          </a:p>
          <a:p>
            <a:r>
              <a:rPr lang="en-US" dirty="0">
                <a:latin typeface="Arial"/>
                <a:cs typeface="Arial"/>
              </a:rPr>
              <a:t>Never before have there been as many movements for women in tech as there were in recent years and entrepreneurs, policy makers and activists worldwide advocate for the empowerment of women in technology. Digital skills and knowledge of digital technologies are key to provide access to information and to give women a voice online and offline. To this end, women develop innovative platforms which strengthen participation and women’s rights, support digital skills trainings for girls and young women at schools and universities and found start-ups enabling employment and future prospects. </a:t>
            </a:r>
            <a:endParaRPr lang="en-US" dirty="0">
              <a:cs typeface="Arial"/>
            </a:endParaRPr>
          </a:p>
          <a:p>
            <a:endParaRPr lang="en-US" dirty="0">
              <a:cs typeface="Arial"/>
            </a:endParaRPr>
          </a:p>
          <a:p>
            <a:r>
              <a:rPr lang="en-US" dirty="0">
                <a:latin typeface="Arial"/>
                <a:cs typeface="Arial"/>
              </a:rPr>
              <a:t>The EQUALS Global Partnership conducted research to identify initiatives to bridge the gender digital divide. The research found 857 gender tech projects (as of May 2018), including 143 projects from 70 organizations in 56 countries that provide coding education for girls and women</a:t>
            </a:r>
            <a:br>
              <a:rPr lang="en-US" dirty="0">
                <a:cs typeface="Arial"/>
              </a:rPr>
            </a:br>
            <a:endParaRPr lang="en-US" dirty="0">
              <a:cs typeface="Arial"/>
            </a:endParaRPr>
          </a:p>
          <a:p>
            <a:pPr>
              <a:spcBef>
                <a:spcPct val="0"/>
              </a:spcBef>
            </a:pPr>
            <a:r>
              <a:rPr lang="en-US" dirty="0">
                <a:latin typeface="Arial"/>
                <a:cs typeface="Arial"/>
              </a:rPr>
              <a:t>The initiatives presented here stand representative for a variety of projects engaging in different fields (mentoring, funding, networking...) with the common goal of tackling the digital gender divide</a:t>
            </a:r>
            <a:endParaRPr lang="en-US" b="1" dirty="0">
              <a:latin typeface="Arial"/>
              <a:cs typeface="Arial"/>
            </a:endParaRPr>
          </a:p>
          <a:p>
            <a:pPr>
              <a:spcBef>
                <a:spcPct val="0"/>
              </a:spcBef>
            </a:pPr>
            <a:endParaRPr lang="en-US" dirty="0">
              <a:latin typeface="Arial"/>
              <a:cs typeface="Arial"/>
            </a:endParaRPr>
          </a:p>
          <a:p>
            <a:endParaRPr lang="de-DE" sz="1200" b="1" kern="1200" dirty="0">
              <a:solidFill>
                <a:schemeClr val="tx1"/>
              </a:solidFill>
              <a:effectLst/>
              <a:latin typeface="Arial" panose="020B0604020202020204" pitchFamily="34" charset="0"/>
              <a:ea typeface="+mn-ea"/>
              <a:cs typeface="+mn-cs"/>
            </a:endParaRPr>
          </a:p>
          <a:p>
            <a:endParaRPr lang="de-DE" sz="1200" kern="1200" dirty="0">
              <a:solidFill>
                <a:schemeClr val="tx1"/>
              </a:solidFill>
              <a:effectLst/>
              <a:cs typeface="Arial" panose="020B0604020202020204" pitchFamily="34" charset="0"/>
            </a:endParaRPr>
          </a:p>
          <a:p>
            <a:endParaRPr lang="en-US" dirty="0">
              <a:latin typeface="Arial"/>
              <a:cs typeface="Arial"/>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27</a:t>
            </a:fld>
            <a:endParaRPr lang="en-GB" altLang="de-DE"/>
          </a:p>
        </p:txBody>
      </p:sp>
    </p:spTree>
    <p:extLst>
      <p:ext uri="{BB962C8B-B14F-4D97-AF65-F5344CB8AC3E}">
        <p14:creationId xmlns:p14="http://schemas.microsoft.com/office/powerpoint/2010/main" val="142682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Background:</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the </a:t>
            </a:r>
            <a:r>
              <a:rPr lang="en-US" b="1" dirty="0">
                <a:latin typeface="Arial"/>
                <a:cs typeface="Arial"/>
              </a:rPr>
              <a:t>Multi-stakeholder Partnership EQUALS </a:t>
            </a:r>
            <a:r>
              <a:rPr lang="en-US" dirty="0">
                <a:latin typeface="Arial"/>
                <a:cs typeface="Arial"/>
              </a:rPr>
              <a:t>- Global Partnership for Gender Equality in the Digital Age </a:t>
            </a:r>
            <a:r>
              <a:rPr lang="en-US" sz="1200" kern="1200" baseline="0" dirty="0">
                <a:solidFill>
                  <a:schemeClr val="tx1"/>
                </a:solidFill>
                <a:effectLst/>
                <a:latin typeface="Arial"/>
                <a:cs typeface="Arial"/>
              </a:rPr>
              <a:t>is a</a:t>
            </a:r>
            <a:r>
              <a:rPr lang="en-US" sz="1200" kern="1200" dirty="0">
                <a:solidFill>
                  <a:schemeClr val="tx1"/>
                </a:solidFill>
                <a:effectLst/>
                <a:latin typeface="Arial"/>
                <a:cs typeface="Arial"/>
              </a:rPr>
              <a:t> network of 90+ organizations, companies, UN agencies and research institutions – whose founding partners include the International Telecommunication Union (ITU), UN Women, International Trade Centre, GSMA, and United Nations University. </a:t>
            </a:r>
            <a:r>
              <a:rPr lang="en-US" sz="1200" kern="1200" dirty="0">
                <a:solidFill>
                  <a:schemeClr val="tx1"/>
                </a:solidFill>
                <a:effectLst/>
                <a:latin typeface="Arial" panose="020B0604020202020204" pitchFamily="34" charset="0"/>
                <a:ea typeface="+mn-ea"/>
                <a:cs typeface="+mn-cs"/>
              </a:rPr>
              <a:t>a multi-stakeholder partnership to achieve gender equality in the digital age.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The</a:t>
            </a:r>
            <a:r>
              <a:rPr lang="en-US" sz="1200" kern="1200" baseline="0" dirty="0">
                <a:solidFill>
                  <a:schemeClr val="tx1"/>
                </a:solidFill>
                <a:effectLst/>
                <a:latin typeface="Arial" panose="020B0604020202020204" pitchFamily="34" charset="0"/>
                <a:ea typeface="+mn-ea"/>
                <a:cs typeface="+mn-cs"/>
              </a:rPr>
              <a:t> steering committee consists of </a:t>
            </a:r>
            <a:r>
              <a:rPr lang="en-US" sz="1200" kern="1200" baseline="0" dirty="0" err="1">
                <a:solidFill>
                  <a:schemeClr val="tx1"/>
                </a:solidFill>
                <a:effectLst/>
                <a:latin typeface="Arial" panose="020B0604020202020204" pitchFamily="34" charset="0"/>
                <a:ea typeface="+mn-ea"/>
                <a:cs typeface="+mn-cs"/>
              </a:rPr>
              <a:t>organisations</a:t>
            </a:r>
            <a:r>
              <a:rPr lang="en-US" sz="1200" kern="1200" baseline="0" dirty="0">
                <a:solidFill>
                  <a:schemeClr val="tx1"/>
                </a:solidFill>
                <a:effectLst/>
                <a:latin typeface="Arial" panose="020B0604020202020204" pitchFamily="34" charset="0"/>
                <a:ea typeface="+mn-ea"/>
                <a:cs typeface="+mn-cs"/>
              </a:rPr>
              <a:t> like ITU, UN Women, BMZ, GSMA, Internet Society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Arial" panose="020B0604020202020204" pitchFamily="34" charset="0"/>
                <a:ea typeface="+mn-ea"/>
                <a:cs typeface="+mn-cs"/>
              </a:rPr>
              <a:t>The partner network (+90 </a:t>
            </a:r>
            <a:r>
              <a:rPr lang="en-US" sz="1200" kern="1200" baseline="0" dirty="0" err="1">
                <a:solidFill>
                  <a:schemeClr val="tx1"/>
                </a:solidFill>
                <a:effectLst/>
                <a:latin typeface="Arial" panose="020B0604020202020204" pitchFamily="34" charset="0"/>
                <a:ea typeface="+mn-ea"/>
                <a:cs typeface="+mn-cs"/>
              </a:rPr>
              <a:t>organisations</a:t>
            </a:r>
            <a:r>
              <a:rPr lang="en-US" sz="1200" kern="1200" baseline="0" dirty="0">
                <a:solidFill>
                  <a:schemeClr val="tx1"/>
                </a:solidFill>
                <a:effectLst/>
                <a:latin typeface="Arial" panose="020B0604020202020204" pitchFamily="34" charset="0"/>
                <a:ea typeface="+mn-ea"/>
                <a:cs typeface="+mn-cs"/>
              </a:rPr>
              <a:t> currently) consists of </a:t>
            </a:r>
            <a:r>
              <a:rPr lang="en-US" sz="1200" kern="1200" baseline="0" dirty="0" err="1">
                <a:solidFill>
                  <a:schemeClr val="tx1"/>
                </a:solidFill>
                <a:effectLst/>
                <a:latin typeface="Arial" panose="020B0604020202020204" pitchFamily="34" charset="0"/>
                <a:ea typeface="+mn-ea"/>
                <a:cs typeface="+mn-cs"/>
              </a:rPr>
              <a:t>organisations</a:t>
            </a:r>
            <a:r>
              <a:rPr lang="en-US" sz="1200" kern="1200" baseline="0" dirty="0">
                <a:solidFill>
                  <a:schemeClr val="tx1"/>
                </a:solidFill>
                <a:effectLst/>
                <a:latin typeface="Arial" panose="020B0604020202020204" pitchFamily="34" charset="0"/>
                <a:ea typeface="+mn-ea"/>
                <a:cs typeface="+mn-cs"/>
              </a:rPr>
              <a:t> like African Development Bank, Ernst &amp; Young, OECD, Mozilla Foundation, SAP, </a:t>
            </a:r>
            <a:r>
              <a:rPr lang="en-US" sz="1200" b="0" kern="1200" dirty="0">
                <a:solidFill>
                  <a:schemeClr val="tx1"/>
                </a:solidFill>
                <a:effectLst/>
                <a:latin typeface="Arial" panose="020B0604020202020204" pitchFamily="34" charset="0"/>
                <a:ea typeface="+mn-ea"/>
                <a:cs typeface="+mn-cs"/>
              </a:rPr>
              <a:t>UNITED NATIONS CONFERENCE ON TRADE AND DEVELOPMENT, World Bank and World Economic</a:t>
            </a:r>
            <a:r>
              <a:rPr lang="en-US" sz="1200" b="0" kern="1200" baseline="0" dirty="0">
                <a:solidFill>
                  <a:schemeClr val="tx1"/>
                </a:solidFill>
                <a:effectLst/>
                <a:latin typeface="Arial" panose="020B0604020202020204" pitchFamily="34" charset="0"/>
                <a:ea typeface="+mn-ea"/>
                <a:cs typeface="+mn-cs"/>
              </a:rPr>
              <a:t> Forum</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kern="1200" baseline="0" dirty="0">
                <a:solidFill>
                  <a:schemeClr val="tx1"/>
                </a:solidFill>
                <a:effectLst/>
                <a:latin typeface="Arial" panose="020B0604020202020204" pitchFamily="34" charset="0"/>
                <a:ea typeface="+mn-ea"/>
                <a:cs typeface="+mn-cs"/>
              </a:rPr>
              <a:t>Partner roles:</a:t>
            </a:r>
          </a:p>
          <a:p>
            <a:r>
              <a:rPr lang="en-US" sz="1200" b="0" kern="1200" dirty="0">
                <a:solidFill>
                  <a:schemeClr val="tx1"/>
                </a:solidFill>
                <a:effectLst/>
                <a:latin typeface="Arial" panose="020B0604020202020204" pitchFamily="34" charset="0"/>
                <a:ea typeface="+mn-ea"/>
                <a:cs typeface="+mn-cs"/>
              </a:rPr>
              <a:t>Contribution to the EQUALS partnership can include:</a:t>
            </a:r>
            <a:endParaRPr lang="en-US" b="1" dirty="0">
              <a:effectLst/>
            </a:endParaRPr>
          </a:p>
          <a:p>
            <a:r>
              <a:rPr lang="en-US" sz="1200" kern="1200" dirty="0">
                <a:solidFill>
                  <a:schemeClr val="tx1"/>
                </a:solidFill>
                <a:effectLst/>
                <a:latin typeface="Arial" panose="020B0604020202020204" pitchFamily="34" charset="0"/>
                <a:ea typeface="+mn-ea"/>
                <a:cs typeface="+mn-cs"/>
              </a:rPr>
              <a:t>Strengthening global data collection, reporting and sharing on tech gender equality issues;</a:t>
            </a:r>
          </a:p>
          <a:p>
            <a:r>
              <a:rPr lang="en-US" sz="1200" kern="1200" dirty="0">
                <a:solidFill>
                  <a:schemeClr val="tx1"/>
                </a:solidFill>
                <a:effectLst/>
                <a:latin typeface="Arial" panose="020B0604020202020204" pitchFamily="34" charset="0"/>
                <a:ea typeface="+mn-ea"/>
                <a:cs typeface="+mn-cs"/>
              </a:rPr>
              <a:t>Using big data to guide smart investments in women’s tech access, skills, roles;</a:t>
            </a:r>
          </a:p>
          <a:p>
            <a:r>
              <a:rPr lang="en-US" sz="1200" kern="1200" dirty="0">
                <a:solidFill>
                  <a:schemeClr val="tx1"/>
                </a:solidFill>
                <a:effectLst/>
                <a:latin typeface="Arial" panose="020B0604020202020204" pitchFamily="34" charset="0"/>
                <a:ea typeface="+mn-ea"/>
                <a:cs typeface="+mn-cs"/>
              </a:rPr>
              <a:t>Volunteering staff resources – technical, marketing, communication, research, etc.;</a:t>
            </a:r>
          </a:p>
          <a:p>
            <a:r>
              <a:rPr lang="en-US" sz="1200" kern="1200" dirty="0">
                <a:solidFill>
                  <a:schemeClr val="tx1"/>
                </a:solidFill>
                <a:effectLst/>
                <a:latin typeface="Arial" panose="020B0604020202020204" pitchFamily="34" charset="0"/>
                <a:ea typeface="+mn-ea"/>
                <a:cs typeface="+mn-cs"/>
              </a:rPr>
              <a:t>Joining an EQUALS Coalition to make progress and implement core activities; and</a:t>
            </a:r>
          </a:p>
          <a:p>
            <a:r>
              <a:rPr lang="en-US" sz="1200" kern="1200" dirty="0">
                <a:solidFill>
                  <a:schemeClr val="tx1"/>
                </a:solidFill>
                <a:effectLst/>
                <a:latin typeface="Arial" panose="020B0604020202020204" pitchFamily="34" charset="0"/>
                <a:ea typeface="+mn-ea"/>
                <a:cs typeface="+mn-cs"/>
              </a:rPr>
              <a:t>Donating or contributing work to scale-up the critical efforts of the EQUALS Global Partnership.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dirty="0">
              <a:effectLs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The EQUALS</a:t>
            </a:r>
            <a:r>
              <a:rPr lang="en-US" sz="1200" kern="1200" baseline="0" dirty="0">
                <a:solidFill>
                  <a:schemeClr val="tx1"/>
                </a:solidFill>
                <a:effectLst/>
                <a:latin typeface="Arial" panose="020B0604020202020204" pitchFamily="34" charset="0"/>
                <a:ea typeface="+mn-ea"/>
                <a:cs typeface="+mn-cs"/>
              </a:rPr>
              <a:t> Access </a:t>
            </a:r>
            <a:r>
              <a:rPr lang="en-US" sz="1200" kern="1200" baseline="0" dirty="0" err="1">
                <a:solidFill>
                  <a:schemeClr val="tx1"/>
                </a:solidFill>
                <a:effectLst/>
                <a:latin typeface="Arial" panose="020B0604020202020204" pitchFamily="34" charset="0"/>
                <a:ea typeface="+mn-ea"/>
                <a:cs typeface="+mn-cs"/>
              </a:rPr>
              <a:t>Coaltion</a:t>
            </a:r>
            <a:endParaRPr lang="en-US" sz="1200" kern="1200" baseline="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The Access Coalition led by the GSMA focuses on reducing the gender gap in internet access and use to empower women and reduce inequality. Through its activities the Access coalition aims to increase women’s access to and use of the internet in countries where targeted action has been taken by EQUALS partners and to share insights and evidence based case studies which provide examples of how to increase women’s access to and use of the internet.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Activities: The GSMA supports the Connected Women Commitment Initiative through which mobile operators have made formal commitments to increase the proportion of women in their mobile internet and/or mobile money customer base by 2020. Through this initiative, mobile operator partners have already reached millions of women, acquiring over 12 million new female mobile internet or mobile money customers since making their commitment.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The GSMA integrated the Broadband Commission Working Group on the Digital Gender Divide’s recommendations for governments into a practical training course for government officials and regulators. This “Women and Mobile: Bridging the Gender Gap” course is being delivered free of charge online and as a one-day face-to-face training course for policymakers on an ongoing basis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The EQUALS Skills Coalition (lead: UNESCO/BMZ) aims at ensuring that digital skills are taught to all children and girls in particular. The members work on improving the data base on women’s digital skills and develop principles for gender-inclusive digital trainings. The Digital Skills Fund supports grassroots initiatives in scaling their digital skills trainings. In the first call, 10 initiatives from Africa, Latin America and Asia received support. the so-called #eSkills4Policymakers Workshops, which are </a:t>
            </a:r>
            <a:r>
              <a:rPr lang="en-US" sz="1200" kern="1200" dirty="0" err="1">
                <a:solidFill>
                  <a:schemeClr val="tx1"/>
                </a:solidFill>
                <a:effectLst/>
                <a:latin typeface="Arial" panose="020B0604020202020204" pitchFamily="34" charset="0"/>
                <a:ea typeface="+mn-ea"/>
                <a:cs typeface="+mn-cs"/>
              </a:rPr>
              <a:t>organised</a:t>
            </a:r>
            <a:r>
              <a:rPr lang="en-US" sz="1200" kern="1200" dirty="0">
                <a:solidFill>
                  <a:schemeClr val="tx1"/>
                </a:solidFill>
                <a:effectLst/>
                <a:latin typeface="Arial" panose="020B0604020202020204" pitchFamily="34" charset="0"/>
                <a:ea typeface="+mn-ea"/>
                <a:cs typeface="+mn-cs"/>
              </a:rPr>
              <a:t> by the World Wide Web Foundation in cooperation with experts from civil society and </a:t>
            </a:r>
            <a:r>
              <a:rPr lang="en-US" sz="1200" kern="1200" dirty="0" err="1">
                <a:solidFill>
                  <a:schemeClr val="tx1"/>
                </a:solidFill>
                <a:effectLst/>
                <a:latin typeface="Arial" panose="020B0604020202020204" pitchFamily="34" charset="0"/>
                <a:ea typeface="+mn-ea"/>
                <a:cs typeface="+mn-cs"/>
              </a:rPr>
              <a:t>organisations</a:t>
            </a:r>
            <a:r>
              <a:rPr lang="en-US" sz="1200" kern="1200" dirty="0">
                <a:solidFill>
                  <a:schemeClr val="tx1"/>
                </a:solidFill>
                <a:effectLst/>
                <a:latin typeface="Arial" panose="020B0604020202020204" pitchFamily="34" charset="0"/>
                <a:ea typeface="+mn-ea"/>
                <a:cs typeface="+mn-cs"/>
              </a:rPr>
              <a:t> such as UNESCO and the African Development Bank (</a:t>
            </a:r>
            <a:r>
              <a:rPr lang="en-US" sz="1200" kern="1200" dirty="0" err="1">
                <a:solidFill>
                  <a:schemeClr val="tx1"/>
                </a:solidFill>
                <a:effectLst/>
                <a:latin typeface="Arial" panose="020B0604020202020204" pitchFamily="34" charset="0"/>
                <a:ea typeface="+mn-ea"/>
                <a:cs typeface="+mn-cs"/>
              </a:rPr>
              <a:t>AfDB</a:t>
            </a:r>
            <a:r>
              <a:rPr lang="en-US" sz="1200" kern="1200" dirty="0">
                <a:solidFill>
                  <a:schemeClr val="tx1"/>
                </a:solidFill>
                <a:effectLst/>
                <a:latin typeface="Arial" panose="020B0604020202020204" pitchFamily="34" charset="0"/>
                <a:ea typeface="+mn-ea"/>
                <a:cs typeface="+mn-cs"/>
              </a:rPr>
              <a:t>) with the support of BMZ. The central element of the policymaker</a:t>
            </a:r>
            <a:r>
              <a:rPr lang="en-US" sz="1200" kern="1200" baseline="0" dirty="0">
                <a:solidFill>
                  <a:schemeClr val="tx1"/>
                </a:solidFill>
                <a:effectLst/>
                <a:latin typeface="Arial" panose="020B0604020202020204" pitchFamily="34" charset="0"/>
                <a:ea typeface="+mn-ea"/>
                <a:cs typeface="+mn-cs"/>
              </a:rPr>
              <a:t> </a:t>
            </a:r>
            <a:r>
              <a:rPr lang="en-US" sz="1200" kern="1200" dirty="0">
                <a:solidFill>
                  <a:schemeClr val="tx1"/>
                </a:solidFill>
                <a:effectLst/>
                <a:latin typeface="Arial" panose="020B0604020202020204" pitchFamily="34" charset="0"/>
                <a:ea typeface="+mn-ea"/>
                <a:cs typeface="+mn-cs"/>
              </a:rPr>
              <a:t>workshops is not only to inform political decision-makers about topics such as gender-sensitive education policy. It is equally important to bring politicians into contact with women and girls, so that they can contribute their perspectives to political decision-making processes. First</a:t>
            </a:r>
            <a:r>
              <a:rPr lang="en-US" sz="1200" kern="1200" baseline="0" dirty="0">
                <a:solidFill>
                  <a:schemeClr val="tx1"/>
                </a:solidFill>
                <a:effectLst/>
                <a:latin typeface="Arial" panose="020B0604020202020204" pitchFamily="34" charset="0"/>
                <a:ea typeface="+mn-ea"/>
                <a:cs typeface="+mn-cs"/>
              </a:rPr>
              <a:t> workshop took place in Mozambique in April 2019. More to follow.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kern="1200" baseline="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baseline="0" dirty="0">
                <a:solidFill>
                  <a:schemeClr val="tx1"/>
                </a:solidFill>
                <a:effectLst/>
                <a:latin typeface="Arial" panose="020B0604020202020204" pitchFamily="34" charset="0"/>
                <a:ea typeface="+mn-ea"/>
                <a:cs typeface="+mn-cs"/>
              </a:rPr>
              <a:t>The EQUALS Leadership Coalition </a:t>
            </a:r>
            <a:r>
              <a:rPr lang="en-US" sz="1200" b="0" kern="1200" baseline="0" dirty="0">
                <a:solidFill>
                  <a:schemeClr val="tx1"/>
                </a:solidFill>
                <a:effectLst/>
                <a:latin typeface="Arial" panose="020B0604020202020204" pitchFamily="34" charset="0"/>
                <a:ea typeface="+mn-ea"/>
                <a:cs typeface="+mn-cs"/>
              </a:rPr>
              <a:t>(lead: International Trade Center, UN Women) </a:t>
            </a:r>
          </a:p>
          <a:p>
            <a:r>
              <a:rPr lang="en-US" dirty="0">
                <a:effectLst/>
              </a:rPr>
              <a:t>The EQUALS Leadership Coalition aims to </a:t>
            </a:r>
            <a:r>
              <a:rPr lang="en-US" b="1" dirty="0">
                <a:effectLst/>
              </a:rPr>
              <a:t>address the barriers that prevent women from rising to the top of their chosen technology field</a:t>
            </a:r>
            <a:r>
              <a:rPr lang="en-US" dirty="0">
                <a:effectLst/>
              </a:rPr>
              <a:t>. Coalition members from leading private and public sector organizations will strive to empower women as ICT leaders, creators, and entrepreneurs through a range of actions that leverage their global presence and build on their own success stories including:</a:t>
            </a:r>
          </a:p>
          <a:p>
            <a:r>
              <a:rPr lang="en-US" dirty="0">
                <a:effectLst/>
              </a:rPr>
              <a:t>​</a:t>
            </a:r>
          </a:p>
          <a:p>
            <a:r>
              <a:rPr lang="en-US" b="1" dirty="0">
                <a:effectLst/>
              </a:rPr>
              <a:t>Training and mentoring women</a:t>
            </a:r>
            <a:r>
              <a:rPr lang="en-US" dirty="0">
                <a:effectLst/>
              </a:rPr>
              <a:t> to create tech businesses and readily assume leadership roles</a:t>
            </a:r>
          </a:p>
          <a:p>
            <a:r>
              <a:rPr lang="en-US" b="1" dirty="0">
                <a:effectLst/>
              </a:rPr>
              <a:t>Facilitating better access to finance and funding</a:t>
            </a:r>
            <a:r>
              <a:rPr lang="en-US" dirty="0">
                <a:effectLst/>
              </a:rPr>
              <a:t> through venture capital opportunities, angel investors and impact investors</a:t>
            </a:r>
          </a:p>
          <a:p>
            <a:r>
              <a:rPr lang="en-US" b="1" dirty="0">
                <a:effectLst/>
              </a:rPr>
              <a:t>Identifying regulatory and policy barriers</a:t>
            </a:r>
            <a:r>
              <a:rPr lang="en-US" dirty="0">
                <a:effectLst/>
              </a:rPr>
              <a:t> that are limiting women’s ability to access and monetize opportunities</a:t>
            </a:r>
            <a:endParaRPr lang="en-US" sz="1200" b="1" kern="1200" baseline="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mn-ea"/>
                <a:cs typeface="+mn-cs"/>
              </a:rPr>
              <a:t>Activities:</a:t>
            </a:r>
            <a:r>
              <a:rPr lang="en-US" sz="1200" b="0" kern="1200" baseline="0" dirty="0">
                <a:solidFill>
                  <a:schemeClr val="tx1"/>
                </a:solidFill>
                <a:effectLst/>
                <a:latin typeface="Arial" panose="020B0604020202020204" pitchFamily="34" charset="0"/>
                <a:ea typeface="+mn-ea"/>
                <a:cs typeface="+mn-cs"/>
              </a:rPr>
              <a:t> </a:t>
            </a:r>
            <a:r>
              <a:rPr lang="en-US" sz="1200" b="0" kern="1200" dirty="0">
                <a:solidFill>
                  <a:schemeClr val="tx1"/>
                </a:solidFill>
                <a:effectLst/>
                <a:latin typeface="Arial" panose="020B0604020202020204" pitchFamily="34" charset="0"/>
                <a:ea typeface="+mn-ea"/>
                <a:cs typeface="+mn-cs"/>
              </a:rPr>
              <a:t>Capacity-Building Course on “Business and Leadership for Women in the Technology Sector.” The course goal is to </a:t>
            </a:r>
            <a:r>
              <a:rPr lang="en-US" sz="1200" b="1" kern="1200" dirty="0">
                <a:solidFill>
                  <a:schemeClr val="tx1"/>
                </a:solidFill>
                <a:effectLst/>
                <a:latin typeface="Arial" panose="020B0604020202020204" pitchFamily="34" charset="0"/>
                <a:ea typeface="+mn-ea"/>
                <a:cs typeface="+mn-cs"/>
              </a:rPr>
              <a:t>develop the leadership, knowledge and skills of women entrepreneurs and women working in the technology sector</a:t>
            </a:r>
            <a:r>
              <a:rPr lang="en-US" sz="1200" b="0" kern="1200" dirty="0">
                <a:solidFill>
                  <a:schemeClr val="tx1"/>
                </a:solidFill>
                <a:effectLst/>
                <a:latin typeface="Arial" panose="020B0604020202020204" pitchFamily="34" charset="0"/>
                <a:ea typeface="+mn-ea"/>
                <a:cs typeface="+mn-cs"/>
              </a:rPr>
              <a:t> so that they can increase the competitiveness of their companies and motivate their own teams.​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mn-ea"/>
              <a:cs typeface="+mn-cs"/>
            </a:endParaRPr>
          </a:p>
          <a:p>
            <a:r>
              <a:rPr lang="en-US" sz="1200" b="1" kern="1200" dirty="0">
                <a:solidFill>
                  <a:schemeClr val="tx1"/>
                </a:solidFill>
                <a:effectLst/>
                <a:latin typeface="Arial" panose="020B0604020202020204" pitchFamily="34" charset="0"/>
                <a:ea typeface="+mn-ea"/>
                <a:cs typeface="+mn-cs"/>
              </a:rPr>
              <a:t>Research</a:t>
            </a:r>
            <a:r>
              <a:rPr lang="en-US" sz="1200" b="1" kern="1200" baseline="0" dirty="0">
                <a:solidFill>
                  <a:schemeClr val="tx1"/>
                </a:solidFill>
                <a:effectLst/>
                <a:latin typeface="Arial" panose="020B0604020202020204" pitchFamily="34" charset="0"/>
                <a:ea typeface="+mn-ea"/>
                <a:cs typeface="+mn-cs"/>
              </a:rPr>
              <a:t> Group: </a:t>
            </a:r>
            <a:r>
              <a:rPr lang="en-US" dirty="0">
                <a:effectLst/>
              </a:rPr>
              <a:t> </a:t>
            </a:r>
          </a:p>
          <a:p>
            <a:r>
              <a:rPr lang="en-US" dirty="0">
                <a:effectLst/>
              </a:rPr>
              <a:t>Supporting the work of the three EQUALS Coalitions, the Research Group – led by the </a:t>
            </a:r>
            <a:r>
              <a:rPr lang="en-US" u="sng" dirty="0">
                <a:effectLst/>
                <a:hlinkClick r:id="rId3"/>
              </a:rPr>
              <a:t>UN University Institute for Computing &amp; Society</a:t>
            </a:r>
            <a:r>
              <a:rPr lang="en-US" dirty="0">
                <a:effectLst/>
              </a:rPr>
              <a:t> – is fundamental to our emphasis on evidence-driven actions.</a:t>
            </a:r>
          </a:p>
          <a:p>
            <a:endParaRPr lang="en-US" dirty="0">
              <a:effectLst/>
            </a:endParaRPr>
          </a:p>
          <a:p>
            <a:r>
              <a:rPr lang="en-US" dirty="0">
                <a:effectLst/>
              </a:rPr>
              <a:t>Composed of experts in information gathering and analysis, the group focuses on </a:t>
            </a:r>
            <a:r>
              <a:rPr lang="en-US" b="1" dirty="0">
                <a:effectLst/>
              </a:rPr>
              <a:t>generating knowledge about the existence, causes and remedies for gender tech inequalities</a:t>
            </a:r>
            <a:r>
              <a:rPr lang="en-US" dirty="0">
                <a:effectLst/>
              </a:rPr>
              <a:t>, and on motivating key stakeholder groups, including private sector companies, government departments, regulatory agencies, and academia, to collect and share gender-relevant data.</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ffectLst/>
              </a:rPr>
              <a:t>Activities:</a:t>
            </a:r>
            <a:r>
              <a:rPr lang="en-US" baseline="0" dirty="0">
                <a:effectLst/>
              </a:rPr>
              <a:t> </a:t>
            </a:r>
            <a:r>
              <a:rPr lang="en-US" sz="1200" b="0" kern="1200" dirty="0">
                <a:solidFill>
                  <a:schemeClr val="tx1"/>
                </a:solidFill>
                <a:effectLst/>
                <a:latin typeface="Arial" panose="020B0604020202020204" pitchFamily="34" charset="0"/>
                <a:ea typeface="+mn-ea"/>
                <a:cs typeface="+mn-cs"/>
              </a:rPr>
              <a:t>The report, </a:t>
            </a:r>
            <a:r>
              <a:rPr lang="en-US" sz="1200" b="0" i="1" kern="1200" dirty="0">
                <a:solidFill>
                  <a:schemeClr val="tx1"/>
                </a:solidFill>
                <a:effectLst/>
                <a:latin typeface="Arial" panose="020B0604020202020204" pitchFamily="34" charset="0"/>
                <a:ea typeface="+mn-ea"/>
                <a:cs typeface="+mn-cs"/>
              </a:rPr>
              <a:t>Taking Stock: Data and Evidence on Gender Equality in Digital Access, Skills and Leadership</a:t>
            </a:r>
            <a:r>
              <a:rPr lang="en-US" sz="1200" b="0" kern="1200" dirty="0">
                <a:solidFill>
                  <a:schemeClr val="tx1"/>
                </a:solidFill>
                <a:effectLst/>
                <a:latin typeface="Arial" panose="020B0604020202020204" pitchFamily="34" charset="0"/>
                <a:ea typeface="+mn-ea"/>
                <a:cs typeface="+mn-cs"/>
              </a:rPr>
              <a:t>, highlights the implications of persistent gaps across different facets of digital technologies. It also presents a compilation of case studies written by more than 25 leading experts and researchers that tell the story of how technology impacts women and girls in various contexts, including jobs and wages, security and privacy, cyber threats, and new technologies such as artificial intelligence (AI).</a:t>
            </a:r>
            <a:endParaRPr lang="en-US" b="1" dirty="0">
              <a:effectLst/>
            </a:endParaRPr>
          </a:p>
          <a:p>
            <a:endParaRPr lang="en-US" dirty="0">
              <a:effectLst/>
            </a:endParaRPr>
          </a:p>
          <a:p>
            <a:r>
              <a:rPr lang="en-US" b="1" dirty="0">
                <a:effectLst/>
              </a:rPr>
              <a:t>Recommendations (just a few</a:t>
            </a:r>
            <a:r>
              <a:rPr lang="en-US" b="1" baseline="0" dirty="0">
                <a:effectLst/>
              </a:rPr>
              <a:t> examples)</a:t>
            </a:r>
            <a:r>
              <a:rPr lang="en-US" b="1" dirty="0">
                <a:effectLst/>
              </a:rPr>
              <a:t>:</a:t>
            </a:r>
          </a:p>
          <a:p>
            <a:r>
              <a:rPr lang="en-US" sz="1200" b="1" kern="1200" dirty="0">
                <a:solidFill>
                  <a:schemeClr val="tx1"/>
                </a:solidFill>
                <a:effectLst/>
                <a:latin typeface="Arial" panose="020B0604020202020204" pitchFamily="34" charset="0"/>
                <a:ea typeface="+mn-ea"/>
                <a:cs typeface="+mn-cs"/>
              </a:rPr>
              <a:t>Facilitate</a:t>
            </a:r>
            <a:r>
              <a:rPr lang="en-US" sz="1200" b="1" kern="1200" baseline="0" dirty="0">
                <a:solidFill>
                  <a:schemeClr val="tx1"/>
                </a:solidFill>
                <a:effectLst/>
                <a:latin typeface="Arial" panose="020B0604020202020204" pitchFamily="34" charset="0"/>
                <a:ea typeface="+mn-ea"/>
                <a:cs typeface="+mn-cs"/>
              </a:rPr>
              <a:t> digital skills learning alongside the whole educational pathway: </a:t>
            </a:r>
            <a:r>
              <a:rPr lang="en-US" sz="1200" kern="1200" dirty="0">
                <a:solidFill>
                  <a:schemeClr val="tx1"/>
                </a:solidFill>
                <a:effectLst/>
                <a:latin typeface="Arial" panose="020B0604020202020204" pitchFamily="34" charset="0"/>
                <a:ea typeface="+mn-ea"/>
                <a:cs typeface="+mn-cs"/>
              </a:rPr>
              <a:t>Increasing girls’ and women’s digital skills involves early, varied and sustained exposure to digital technologies.125 Interventions must not be limited to formal education settings but rather should reflect a multifaceted approach, enabling women and girls to acquire skills in a variety of formal and informal contexts – at home, in school, in their communities and in the workplace. In addition, because the digital divide cuts across age groups, solutions need to assume a lifelong learning orientation.</a:t>
            </a:r>
          </a:p>
          <a:p>
            <a:endParaRPr lang="en-US" sz="1200" b="1" kern="1200" dirty="0">
              <a:solidFill>
                <a:schemeClr val="tx1"/>
              </a:solidFill>
              <a:effectLst/>
              <a:latin typeface="Arial" panose="020B0604020202020204" pitchFamily="34" charset="0"/>
              <a:ea typeface="+mn-ea"/>
              <a:cs typeface="+mn-cs"/>
            </a:endParaRPr>
          </a:p>
          <a:p>
            <a:r>
              <a:rPr lang="en-US" sz="1200" b="1" kern="1200" dirty="0">
                <a:solidFill>
                  <a:schemeClr val="tx1"/>
                </a:solidFill>
                <a:effectLst/>
                <a:latin typeface="Arial" panose="020B0604020202020204" pitchFamily="34" charset="0"/>
                <a:ea typeface="+mn-ea"/>
                <a:cs typeface="+mn-cs"/>
              </a:rPr>
              <a:t>Embed</a:t>
            </a:r>
            <a:r>
              <a:rPr lang="en-US" sz="1200" b="1" kern="1200" baseline="0" dirty="0">
                <a:solidFill>
                  <a:schemeClr val="tx1"/>
                </a:solidFill>
                <a:effectLst/>
                <a:latin typeface="Arial" panose="020B0604020202020204" pitchFamily="34" charset="0"/>
                <a:ea typeface="+mn-ea"/>
                <a:cs typeface="+mn-cs"/>
              </a:rPr>
              <a:t> ICT in formal education: </a:t>
            </a:r>
            <a:r>
              <a:rPr lang="en-US" sz="1200" kern="1200" dirty="0">
                <a:solidFill>
                  <a:schemeClr val="tx1"/>
                </a:solidFill>
                <a:effectLst/>
                <a:latin typeface="Arial" panose="020B0604020202020204" pitchFamily="34" charset="0"/>
                <a:ea typeface="+mn-ea"/>
                <a:cs typeface="+mn-cs"/>
              </a:rPr>
              <a:t>One of the most notable gender trends in digital skills education in the formal sector is the sharp decline in girls’ interest that starts around the lower secondary levels and becomes more pronounced as education levels increase. One solution to this issue is to make technology classes mandatory at the secondary education level, to avoid the ‘secondary school trap’ that causes many girls to lose their interest in digital skills. A growing number of countries are making computer science a core subject and instituting graduation requirements that necessitate at least some ICT subjects.</a:t>
            </a:r>
          </a:p>
          <a:p>
            <a:endParaRPr lang="en-US" sz="1200" kern="1200" dirty="0">
              <a:solidFill>
                <a:schemeClr val="tx1"/>
              </a:solidFill>
              <a:effectLst/>
              <a:latin typeface="Arial" panose="020B0604020202020204" pitchFamily="34" charset="0"/>
              <a:ea typeface="+mn-ea"/>
              <a:cs typeface="+mn-cs"/>
            </a:endParaRPr>
          </a:p>
          <a:p>
            <a:r>
              <a:rPr lang="en-US" sz="1200" b="1" kern="1200" dirty="0">
                <a:solidFill>
                  <a:schemeClr val="tx1"/>
                </a:solidFill>
                <a:effectLst/>
                <a:latin typeface="Arial" panose="020B0604020202020204" pitchFamily="34" charset="0"/>
                <a:ea typeface="+mn-ea"/>
                <a:cs typeface="+mn-cs"/>
              </a:rPr>
              <a:t>Safe spaces:</a:t>
            </a:r>
            <a:r>
              <a:rPr lang="en-US" sz="1200" b="1" kern="1200" baseline="0" dirty="0">
                <a:solidFill>
                  <a:schemeClr val="tx1"/>
                </a:solidFill>
                <a:effectLst/>
                <a:latin typeface="Arial" panose="020B0604020202020204" pitchFamily="34" charset="0"/>
                <a:ea typeface="+mn-ea"/>
                <a:cs typeface="+mn-cs"/>
              </a:rPr>
              <a:t> </a:t>
            </a:r>
            <a:r>
              <a:rPr lang="en-US" sz="1200" kern="1200" dirty="0">
                <a:solidFill>
                  <a:schemeClr val="tx1"/>
                </a:solidFill>
                <a:effectLst/>
                <a:latin typeface="Arial" panose="020B0604020202020204" pitchFamily="34" charset="0"/>
                <a:ea typeface="+mn-ea"/>
                <a:cs typeface="+mn-cs"/>
              </a:rPr>
              <a:t>For adult women, informal learning may be the only pathway available to them for developing digital skills. Interventions targeted at adult women should take into account cultural norms as well as women’s domestic responsibilities. For instance, internet cafes and other ICT access hubs are often male-dominated spaces that are off-limits to women, or located far from women’s homes or in unsafe areas. Public access points that are female-friendly, such as specially-designed libraries, parks and community </a:t>
            </a:r>
            <a:r>
              <a:rPr lang="en-US" sz="1200" kern="1200" dirty="0" err="1">
                <a:solidFill>
                  <a:schemeClr val="tx1"/>
                </a:solidFill>
                <a:effectLst/>
                <a:latin typeface="Arial" panose="020B0604020202020204" pitchFamily="34" charset="0"/>
                <a:ea typeface="+mn-ea"/>
                <a:cs typeface="+mn-cs"/>
              </a:rPr>
              <a:t>centres</a:t>
            </a:r>
            <a:r>
              <a:rPr lang="en-US" sz="1200" kern="1200" dirty="0">
                <a:solidFill>
                  <a:schemeClr val="tx1"/>
                </a:solidFill>
                <a:effectLst/>
                <a:latin typeface="Arial" panose="020B0604020202020204" pitchFamily="34" charset="0"/>
                <a:ea typeface="+mn-ea"/>
                <a:cs typeface="+mn-cs"/>
              </a:rPr>
              <a:t>, are particularly important in these contexts.181 Governments might consider designating women-only spaces for internet access in these locations to further accommodate women’s needs.</a:t>
            </a:r>
          </a:p>
          <a:p>
            <a:endParaRPr lang="en-US" sz="1200" kern="1200" dirty="0">
              <a:solidFill>
                <a:schemeClr val="tx1"/>
              </a:solidFill>
              <a:effectLst/>
              <a:latin typeface="Arial" panose="020B0604020202020204" pitchFamily="34" charset="0"/>
              <a:ea typeface="+mn-ea"/>
              <a:cs typeface="+mn-cs"/>
            </a:endParaRPr>
          </a:p>
          <a:p>
            <a:r>
              <a:rPr lang="en-US" sz="1200" b="1" kern="1200" dirty="0">
                <a:solidFill>
                  <a:schemeClr val="tx1"/>
                </a:solidFill>
                <a:effectLst/>
                <a:latin typeface="Arial" panose="020B0604020202020204" pitchFamily="34" charset="0"/>
                <a:ea typeface="+mn-ea"/>
                <a:cs typeface="+mn-cs"/>
              </a:rPr>
              <a:t>Use universal access funds:</a:t>
            </a:r>
          </a:p>
          <a:p>
            <a:r>
              <a:rPr lang="en-US" sz="1200" kern="1200" dirty="0">
                <a:solidFill>
                  <a:schemeClr val="tx1"/>
                </a:solidFill>
                <a:effectLst/>
                <a:latin typeface="Arial" panose="020B0604020202020204" pitchFamily="34" charset="0"/>
                <a:ea typeface="+mn-ea"/>
                <a:cs typeface="+mn-cs"/>
              </a:rPr>
              <a:t>Governments may consider using universal service and access funds (USAFs) for investments in closing the digital skills gender gap. While these funds are usually used purely to extend networks and coverage, they can and should be reoriented towards skills training, as education – not wires and networks – is the major barrier in many communities. In Pakistan in 2015, for example, the national Universal Service Fund partnered with Microsoft and Bait-</a:t>
            </a:r>
            <a:r>
              <a:rPr lang="en-US" sz="1200" kern="1200" dirty="0" err="1">
                <a:solidFill>
                  <a:schemeClr val="tx1"/>
                </a:solidFill>
                <a:effectLst/>
                <a:latin typeface="Arial" panose="020B0604020202020204" pitchFamily="34" charset="0"/>
                <a:ea typeface="+mn-ea"/>
                <a:cs typeface="+mn-cs"/>
              </a:rPr>
              <a:t>ul</a:t>
            </a:r>
            <a:r>
              <a:rPr lang="en-US" sz="1200" kern="1200" dirty="0">
                <a:solidFill>
                  <a:schemeClr val="tx1"/>
                </a:solidFill>
                <a:effectLst/>
                <a:latin typeface="Arial" panose="020B0604020202020204" pitchFamily="34" charset="0"/>
                <a:ea typeface="+mn-ea"/>
                <a:cs typeface="+mn-cs"/>
              </a:rPr>
              <a:t>-Mal, a Pakistani social welfare organization, to launch a </a:t>
            </a:r>
            <a:r>
              <a:rPr lang="en-US" sz="1200" kern="1200" dirty="0" err="1">
                <a:solidFill>
                  <a:schemeClr val="tx1"/>
                </a:solidFill>
                <a:effectLst/>
                <a:latin typeface="Arial" panose="020B0604020202020204" pitchFamily="34" charset="0"/>
                <a:ea typeface="+mn-ea"/>
                <a:cs typeface="+mn-cs"/>
              </a:rPr>
              <a:t>programme</a:t>
            </a:r>
            <a:r>
              <a:rPr lang="en-US" sz="1200" kern="1200" dirty="0">
                <a:solidFill>
                  <a:schemeClr val="tx1"/>
                </a:solidFill>
                <a:effectLst/>
                <a:latin typeface="Arial" panose="020B0604020202020204" pitchFamily="34" charset="0"/>
                <a:ea typeface="+mn-ea"/>
                <a:cs typeface="+mn-cs"/>
              </a:rPr>
              <a:t> to train girls in ICT.242 As of spring 2018, the Ministry of IT had used USAFs to establish 226 computer labs for girls and provide training for over 100,000 girls and more than 200 teachers.243 At the 2018 Mobile World Congress, the Pakistan Universal Service Fund signed a memorandum of understanding with Huawei to further expand and improve the </a:t>
            </a:r>
            <a:r>
              <a:rPr lang="en-US" sz="1200" kern="1200" dirty="0" err="1">
                <a:solidFill>
                  <a:schemeClr val="tx1"/>
                </a:solidFill>
                <a:effectLst/>
                <a:latin typeface="Arial" panose="020B0604020202020204" pitchFamily="34" charset="0"/>
                <a:ea typeface="+mn-ea"/>
                <a:cs typeface="+mn-cs"/>
              </a:rPr>
              <a:t>programme</a:t>
            </a:r>
            <a:endParaRPr lang="en-US" sz="1200" kern="1200" dirty="0">
              <a:solidFill>
                <a:schemeClr val="tx1"/>
              </a:solidFill>
              <a:effectLst/>
              <a:latin typeface="Arial" panose="020B0604020202020204" pitchFamily="34" charset="0"/>
              <a:ea typeface="+mn-ea"/>
              <a:cs typeface="+mn-cs"/>
            </a:endParaRPr>
          </a:p>
          <a:p>
            <a:endParaRPr lang="en-US" sz="1200" kern="1200" dirty="0">
              <a:solidFill>
                <a:schemeClr val="tx1"/>
              </a:solidFill>
              <a:effectLst/>
              <a:latin typeface="Arial" panose="020B0604020202020204" pitchFamily="34" charset="0"/>
              <a:ea typeface="+mn-ea"/>
              <a:cs typeface="+mn-cs"/>
            </a:endParaRPr>
          </a:p>
          <a:p>
            <a:r>
              <a:rPr lang="en-US" sz="1200" b="1" kern="1200" dirty="0">
                <a:solidFill>
                  <a:schemeClr val="tx1"/>
                </a:solidFill>
                <a:effectLst/>
                <a:latin typeface="Arial" panose="020B0604020202020204" pitchFamily="34" charset="0"/>
                <a:ea typeface="+mn-ea"/>
                <a:cs typeface="+mn-cs"/>
              </a:rPr>
              <a:t>Collect and use data:</a:t>
            </a:r>
          </a:p>
          <a:p>
            <a:r>
              <a:rPr lang="en-US" sz="1200" kern="1200" dirty="0">
                <a:solidFill>
                  <a:schemeClr val="tx1"/>
                </a:solidFill>
                <a:effectLst/>
                <a:latin typeface="Arial" panose="020B0604020202020204" pitchFamily="34" charset="0"/>
                <a:ea typeface="+mn-ea"/>
                <a:cs typeface="+mn-cs"/>
              </a:rPr>
              <a:t>Sex-disaggregated statistics about digital skills acquisition is thin in developed countries and non-existent in many developing countries, as is the longitudinal data needed to gain insights into trends.249 At the regional level, Europe and North America have the most robust data on ICT skills, followed by Asia, whereas Africa has the least. Many countries are still working to develop frameworks and methodologies to measure digital skills, and in some cases there is confusion regarding which government ministries are accountable.</a:t>
            </a:r>
          </a:p>
          <a:p>
            <a:endParaRPr lang="en-US"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Resources: https://</a:t>
            </a:r>
            <a:r>
              <a:rPr lang="en-US" sz="1200" kern="1200" dirty="0" err="1">
                <a:solidFill>
                  <a:schemeClr val="tx1"/>
                </a:solidFill>
                <a:effectLst/>
                <a:latin typeface="Arial" panose="020B0604020202020204" pitchFamily="34" charset="0"/>
                <a:ea typeface="+mn-ea"/>
                <a:cs typeface="+mn-cs"/>
              </a:rPr>
              <a:t>docs.wixstatic.com</a:t>
            </a:r>
            <a:r>
              <a:rPr lang="en-US" sz="1200" kern="1200" dirty="0">
                <a:solidFill>
                  <a:schemeClr val="tx1"/>
                </a:solidFill>
                <a:effectLst/>
                <a:latin typeface="Arial" panose="020B0604020202020204" pitchFamily="34" charset="0"/>
                <a:ea typeface="+mn-ea"/>
                <a:cs typeface="+mn-cs"/>
              </a:rPr>
              <a:t>/</a:t>
            </a:r>
            <a:r>
              <a:rPr lang="en-US" sz="1200" kern="1200" dirty="0" err="1">
                <a:solidFill>
                  <a:schemeClr val="tx1"/>
                </a:solidFill>
                <a:effectLst/>
                <a:latin typeface="Arial" panose="020B0604020202020204" pitchFamily="34" charset="0"/>
                <a:ea typeface="+mn-ea"/>
                <a:cs typeface="+mn-cs"/>
              </a:rPr>
              <a:t>ugd</a:t>
            </a:r>
            <a:r>
              <a:rPr lang="en-US" sz="1200" kern="1200">
                <a:solidFill>
                  <a:schemeClr val="tx1"/>
                </a:solidFill>
                <a:effectLst/>
                <a:latin typeface="Arial" panose="020B0604020202020204" pitchFamily="34" charset="0"/>
                <a:ea typeface="+mn-ea"/>
                <a:cs typeface="+mn-cs"/>
              </a:rPr>
              <a:t>/04bfff_06ba0716e0604f51a40b4474d4829ba8.pdf </a:t>
            </a:r>
            <a:endParaRPr lang="en-US" sz="1200" kern="1200" dirty="0">
              <a:solidFill>
                <a:schemeClr val="tx1"/>
              </a:solidFill>
              <a:effectLst/>
              <a:latin typeface="Arial" panose="020B0604020202020204" pitchFamily="34" charset="0"/>
              <a:ea typeface="+mn-ea"/>
              <a:cs typeface="+mn-cs"/>
            </a:endParaRPr>
          </a:p>
          <a:p>
            <a:endParaRPr lang="en-US" sz="1200" b="1" kern="1200" dirty="0">
              <a:solidFill>
                <a:schemeClr val="tx1"/>
              </a:solidFill>
              <a:effectLst/>
              <a:latin typeface="Arial" panose="020B0604020202020204" pitchFamily="34" charset="0"/>
              <a:ea typeface="+mn-ea"/>
              <a:cs typeface="+mn-cs"/>
            </a:endParaRPr>
          </a:p>
          <a:p>
            <a:endParaRPr lang="en-US" sz="1200" b="1" kern="1200" dirty="0">
              <a:solidFill>
                <a:schemeClr val="tx1"/>
              </a:solidFill>
              <a:effectLst/>
              <a:latin typeface="Arial"/>
              <a:cs typeface="Arial"/>
            </a:endParaRPr>
          </a:p>
          <a:p>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28</a:t>
            </a:fld>
            <a:endParaRPr lang="en-GB" altLang="de-DE"/>
          </a:p>
        </p:txBody>
      </p:sp>
    </p:spTree>
    <p:extLst>
      <p:ext uri="{BB962C8B-B14F-4D97-AF65-F5344CB8AC3E}">
        <p14:creationId xmlns:p14="http://schemas.microsoft.com/office/powerpoint/2010/main" val="59151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r>
              <a:rPr lang="en-US" b="1" dirty="0">
                <a:latin typeface="Arial"/>
                <a:cs typeface="Arial"/>
              </a:rPr>
              <a:t>Key message: </a:t>
            </a:r>
            <a:r>
              <a:rPr lang="en-US" dirty="0">
                <a:latin typeface="Arial"/>
                <a:cs typeface="Arial"/>
              </a:rPr>
              <a:t>The potentials of </a:t>
            </a:r>
            <a:r>
              <a:rPr lang="en-US" dirty="0" err="1">
                <a:latin typeface="Arial"/>
                <a:cs typeface="Arial"/>
              </a:rPr>
              <a:t>digitalisation</a:t>
            </a:r>
            <a:r>
              <a:rPr lang="en-US" dirty="0">
                <a:latin typeface="Arial"/>
                <a:cs typeface="Arial"/>
              </a:rPr>
              <a:t> are not accessible for everyone. </a:t>
            </a:r>
            <a:endParaRPr lang="en-US" b="1" dirty="0">
              <a:latin typeface="Arial"/>
              <a:cs typeface="Arial"/>
            </a:endParaRPr>
          </a:p>
          <a:p>
            <a:pPr>
              <a:buFont typeface="Arial" panose="020B0604020202020204" pitchFamily="34" charset="0"/>
            </a:pPr>
            <a:endParaRPr lang="en-US" dirty="0">
              <a:cs typeface="Arial"/>
            </a:endParaRPr>
          </a:p>
          <a:p>
            <a:pPr>
              <a:buFont typeface="Arial" panose="020B0604020202020204" pitchFamily="34" charset="0"/>
            </a:pPr>
            <a:r>
              <a:rPr lang="en-US" b="1" dirty="0">
                <a:latin typeface="Arial"/>
                <a:cs typeface="Arial"/>
              </a:rPr>
              <a:t>Procedure:</a:t>
            </a:r>
            <a:endParaRPr lang="en-US" b="1" dirty="0">
              <a:cs typeface="Arial" panose="020B0604020202020204" pitchFamily="34" charset="0"/>
            </a:endParaRPr>
          </a:p>
          <a:p>
            <a:pPr marL="171450" indent="-171450">
              <a:buFontTx/>
              <a:buChar char="-"/>
            </a:pPr>
            <a:r>
              <a:rPr lang="en-US" dirty="0">
                <a:latin typeface="Arial"/>
                <a:cs typeface="Arial"/>
              </a:rPr>
              <a:t>Ask participants to interpret the visualization</a:t>
            </a:r>
          </a:p>
          <a:p>
            <a:pPr marL="171450" indent="-171450">
              <a:buFontTx/>
              <a:buChar char="-"/>
            </a:pPr>
            <a:r>
              <a:rPr lang="en-US" dirty="0">
                <a:latin typeface="Arial"/>
                <a:cs typeface="Arial"/>
              </a:rPr>
              <a:t>Ask for reasons of low internet use / adoption e.g. in Africa; </a:t>
            </a:r>
            <a:r>
              <a:rPr lang="en-US" sz="1200" i="0" dirty="0">
                <a:latin typeface="Arial"/>
                <a:cs typeface="Arial"/>
              </a:rPr>
              <a:t>The trainer captures the points on a flipchart</a:t>
            </a:r>
            <a:r>
              <a:rPr lang="en-US" dirty="0">
                <a:latin typeface="Arial"/>
                <a:cs typeface="Arial"/>
              </a:rPr>
              <a:t> </a:t>
            </a:r>
          </a:p>
          <a:p>
            <a:pPr marL="171450" indent="-171450">
              <a:buFontTx/>
              <a:buChar char="-"/>
            </a:pPr>
            <a:r>
              <a:rPr lang="en-US" dirty="0">
                <a:latin typeface="Arial"/>
                <a:cs typeface="Arial"/>
              </a:rPr>
              <a:t>Reasons are to be discussed in the following section</a:t>
            </a:r>
          </a:p>
          <a:p>
            <a:pPr marL="0" indent="0">
              <a:buFontTx/>
              <a:buNone/>
            </a:pPr>
            <a:endParaRPr lang="en-US" dirty="0"/>
          </a:p>
          <a:p>
            <a:pPr marL="0" indent="0">
              <a:buFontTx/>
              <a:buNone/>
            </a:pPr>
            <a:r>
              <a:rPr lang="en-US" b="1" dirty="0">
                <a:latin typeface="Arial"/>
                <a:cs typeface="Arial"/>
              </a:rPr>
              <a:t>Background:</a:t>
            </a:r>
            <a:endParaRPr lang="en-US" b="1" dirty="0">
              <a:cs typeface="Arial"/>
            </a:endParaRPr>
          </a:p>
          <a:p>
            <a:pPr marL="0" indent="0">
              <a:buFont typeface="Arial" panose="020B0604020202020204" pitchFamily="34" charset="0"/>
              <a:buNone/>
            </a:pPr>
            <a:r>
              <a:rPr lang="en-US" dirty="0">
                <a:latin typeface="Arial"/>
                <a:cs typeface="Arial"/>
              </a:rPr>
              <a:t>Shown: World map of 24-hour relative average utilization of IPv4 addresses observed using </a:t>
            </a:r>
            <a:r>
              <a:rPr lang="en-US" dirty="0">
                <a:latin typeface="Arial"/>
                <a:cs typeface="Arial"/>
                <a:hlinkClick r:id="rId3" tooltip="Ping (networking utility)"/>
              </a:rPr>
              <a:t>ICMP ping</a:t>
            </a:r>
            <a:r>
              <a:rPr lang="en-US" dirty="0">
                <a:latin typeface="Arial"/>
                <a:cs typeface="Arial"/>
              </a:rPr>
              <a:t> requests as part of the </a:t>
            </a:r>
            <a:r>
              <a:rPr lang="en-US" dirty="0">
                <a:latin typeface="Arial"/>
                <a:cs typeface="Arial"/>
                <a:hlinkClick r:id="rId4" tooltip="Internet Census of 2012"/>
              </a:rPr>
              <a:t>Internet Census of 2012</a:t>
            </a:r>
            <a:r>
              <a:rPr lang="en-US" dirty="0">
                <a:latin typeface="Arial"/>
                <a:cs typeface="Arial"/>
              </a:rPr>
              <a:t> (</a:t>
            </a:r>
            <a:r>
              <a:rPr lang="en-US" dirty="0" err="1">
                <a:latin typeface="Arial"/>
                <a:cs typeface="Arial"/>
              </a:rPr>
              <a:t>Carna</a:t>
            </a:r>
            <a:r>
              <a:rPr lang="en-US" dirty="0">
                <a:latin typeface="Arial"/>
                <a:cs typeface="Arial"/>
              </a:rPr>
              <a:t> Botnet), June - October 2012.</a:t>
            </a:r>
            <a:r>
              <a:rPr lang="en-US" baseline="30000" dirty="0">
                <a:latin typeface="Arial"/>
                <a:cs typeface="Arial"/>
                <a:hlinkClick r:id="rId5"/>
              </a:rPr>
              <a:t>[23]</a:t>
            </a:r>
            <a:r>
              <a:rPr lang="en-US" dirty="0">
                <a:latin typeface="Arial"/>
                <a:cs typeface="Arial"/>
              </a:rPr>
              <a:t> Key: from red (high), to yellow, green (average), light blue, and dark blue (low). (Copied from Wikipedia, CC)</a:t>
            </a:r>
          </a:p>
          <a:p>
            <a:pPr marL="0" indent="0">
              <a:buFont typeface="Arial" panose="020B0604020202020204" pitchFamily="34" charset="0"/>
              <a:buNone/>
            </a:pPr>
            <a:endParaRPr lang="en-US" b="0" dirty="0"/>
          </a:p>
          <a:p>
            <a:pPr marL="0" indent="0">
              <a:buFont typeface="Arial" panose="020B0604020202020204" pitchFamily="34" charset="0"/>
              <a:buNone/>
            </a:pPr>
            <a:endParaRPr lang="de-DE" b="0"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3</a:t>
            </a:fld>
            <a:endParaRPr lang="en-GB" altLang="de-DE"/>
          </a:p>
        </p:txBody>
      </p:sp>
    </p:spTree>
    <p:extLst>
      <p:ext uri="{BB962C8B-B14F-4D97-AF65-F5344CB8AC3E}">
        <p14:creationId xmlns:p14="http://schemas.microsoft.com/office/powerpoint/2010/main" val="2537628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a:cs typeface="Arial"/>
              </a:rPr>
              <a:t>Background:</a:t>
            </a:r>
            <a:endParaRPr lang="en-GB" b="1" dirty="0">
              <a:cs typeface="Arial"/>
            </a:endParaRPr>
          </a:p>
          <a:p>
            <a:pPr marL="171450" indent="-171450">
              <a:buFont typeface="Arial" panose="020B0604020202020204" pitchFamily="34" charset="0"/>
              <a:buChar char="•"/>
            </a:pPr>
            <a:r>
              <a:rPr lang="en-GB" b="0" dirty="0">
                <a:latin typeface="Arial"/>
                <a:cs typeface="Arial"/>
              </a:rPr>
              <a:t>A Digital Divide is </a:t>
            </a:r>
            <a:r>
              <a:rPr lang="en-GB" dirty="0">
                <a:latin typeface="Arial"/>
                <a:cs typeface="Arial"/>
              </a:rPr>
              <a:t>opening</a:t>
            </a:r>
            <a:r>
              <a:rPr lang="en-GB" b="0" dirty="0">
                <a:latin typeface="Arial"/>
                <a:cs typeface="Arial"/>
              </a:rPr>
              <a:t> between users and </a:t>
            </a:r>
            <a:r>
              <a:rPr lang="en-GB" dirty="0">
                <a:latin typeface="Arial"/>
                <a:cs typeface="Arial"/>
              </a:rPr>
              <a:t>non-users</a:t>
            </a:r>
            <a:endParaRPr lang="en-GB" b="0" dirty="0">
              <a:latin typeface="Arial"/>
              <a:cs typeface="Arial"/>
            </a:endParaRPr>
          </a:p>
          <a:p>
            <a:pPr marL="171450" indent="-171450">
              <a:buFont typeface="Arial" panose="020B0604020202020204" pitchFamily="34" charset="0"/>
              <a:buChar char="•"/>
              <a:defRPr/>
            </a:pPr>
            <a:r>
              <a:rPr lang="en-GB" b="0" dirty="0">
                <a:latin typeface="Arial"/>
                <a:cs typeface="Arial"/>
              </a:rPr>
              <a:t>Non users are excluded from the advantages of </a:t>
            </a:r>
            <a:r>
              <a:rPr lang="en-GB" dirty="0">
                <a:latin typeface="Arial"/>
                <a:cs typeface="Arial"/>
              </a:rPr>
              <a:t>digitalisation</a:t>
            </a:r>
            <a:r>
              <a:rPr lang="en-GB" b="0" dirty="0">
                <a:latin typeface="Arial"/>
                <a:cs typeface="Arial"/>
              </a:rPr>
              <a:t> (see 1.2) and</a:t>
            </a:r>
            <a:r>
              <a:rPr lang="en-GB" dirty="0">
                <a:latin typeface="Arial"/>
                <a:cs typeface="Arial"/>
              </a:rPr>
              <a:t> </a:t>
            </a:r>
            <a:endParaRPr lang="en-GB" b="0" dirty="0">
              <a:cs typeface="Arial"/>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b="0" dirty="0">
                <a:latin typeface="Arial"/>
                <a:cs typeface="Arial"/>
              </a:rPr>
              <a:t>fall back behind those connected (generally those more developed anyways). This is due again to the advantages (access to knowledge, markets, faster development, etc.) connected regions and people have access to</a:t>
            </a:r>
          </a:p>
          <a:p>
            <a:pPr marL="171450" indent="-171450">
              <a:buFont typeface="Arial" panose="020B0604020202020204" pitchFamily="34" charset="0"/>
              <a:buChar char="•"/>
            </a:pPr>
            <a:endParaRPr lang="en-GB" b="1" dirty="0">
              <a:cs typeface="Arial"/>
            </a:endParaRPr>
          </a:p>
          <a:p>
            <a:r>
              <a:rPr lang="en-GB" b="1" dirty="0">
                <a:latin typeface="Arial"/>
                <a:cs typeface="Arial"/>
              </a:rPr>
              <a:t>Resources</a:t>
            </a:r>
            <a:r>
              <a:rPr lang="en-GB" dirty="0">
                <a:latin typeface="Arial"/>
                <a:cs typeface="Arial"/>
              </a:rPr>
              <a:t>: Global Digital Report 2019 (https://wearesocial.com/blog/2019/01/digital-2019-global-internet-use-accelerates), ITU ICT Facts and Figures 2017 (newest available)</a:t>
            </a:r>
            <a:endParaRPr lang="en-GB" b="1" dirty="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1" dirty="0">
                <a:latin typeface="Arial"/>
                <a:cs typeface="Arial"/>
              </a:rPr>
              <a:t>Definition: </a:t>
            </a:r>
            <a:r>
              <a:rPr lang="en-GB" b="0" dirty="0">
                <a:latin typeface="Arial"/>
                <a:cs typeface="Arial"/>
              </a:rPr>
              <a:t>A</a:t>
            </a:r>
            <a:r>
              <a:rPr lang="en-GB" b="0" dirty="0">
                <a:effectLst/>
                <a:latin typeface="Arial"/>
                <a:cs typeface="Arial"/>
              </a:rPr>
              <a:t>n internet user is someone who used the internet by any device and location within the last 3 months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0" dirty="0">
              <a:effectLst/>
              <a:cs typeface="Arial"/>
            </a:endParaRPr>
          </a:p>
          <a:p>
            <a:pPr>
              <a:defRPr/>
            </a:pPr>
            <a:r>
              <a:rPr lang="en-GB" b="1" dirty="0">
                <a:solidFill>
                  <a:srgbClr val="00B050"/>
                </a:solidFill>
                <a:latin typeface="Arial"/>
                <a:cs typeface="Arial"/>
              </a:rPr>
              <a:t>Group work (optional</a:t>
            </a:r>
            <a:r>
              <a:rPr lang="en-GB" b="1" baseline="0" dirty="0">
                <a:solidFill>
                  <a:srgbClr val="00B050"/>
                </a:solidFill>
                <a:latin typeface="Arial"/>
                <a:cs typeface="Arial"/>
              </a:rPr>
              <a:t> – also included in slide 3)</a:t>
            </a:r>
            <a:endParaRPr lang="en-GB" b="1" dirty="0">
              <a:solidFill>
                <a:srgbClr val="00B050"/>
              </a:solidFill>
              <a:cs typeface="Arial"/>
            </a:endParaRPr>
          </a:p>
          <a:p>
            <a:pPr>
              <a:defRPr/>
            </a:pPr>
            <a:r>
              <a:rPr lang="en-GB" sz="1200" i="0" dirty="0">
                <a:solidFill>
                  <a:srgbClr val="00B050"/>
                </a:solidFill>
                <a:latin typeface="Arial"/>
                <a:cs typeface="Arial"/>
              </a:rPr>
              <a:t>Start with an exercise to make participants move. Create a matrix, or circles on the floor with masking tape or duct tape. One area is for </a:t>
            </a:r>
            <a:r>
              <a:rPr lang="en-GB" sz="1200" i="0" dirty="0" err="1">
                <a:solidFill>
                  <a:srgbClr val="00B050"/>
                </a:solidFill>
                <a:latin typeface="Arial"/>
                <a:cs typeface="Arial"/>
              </a:rPr>
              <a:t>non users</a:t>
            </a:r>
            <a:r>
              <a:rPr lang="en-GB" sz="1200" i="0" dirty="0">
                <a:solidFill>
                  <a:srgbClr val="00B050"/>
                </a:solidFill>
                <a:latin typeface="Arial"/>
                <a:cs typeface="Arial"/>
              </a:rPr>
              <a:t> from developing countries.</a:t>
            </a:r>
            <a:r>
              <a:rPr lang="en-GB" sz="1200" i="0" baseline="0" dirty="0">
                <a:solidFill>
                  <a:srgbClr val="00B050"/>
                </a:solidFill>
                <a:latin typeface="Arial"/>
                <a:cs typeface="Arial"/>
              </a:rPr>
              <a:t> </a:t>
            </a:r>
            <a:r>
              <a:rPr lang="en-GB" sz="1200" i="0" dirty="0">
                <a:solidFill>
                  <a:srgbClr val="00B050"/>
                </a:solidFill>
                <a:latin typeface="Arial"/>
                <a:cs typeface="Arial"/>
              </a:rPr>
              <a:t>Mark also other areas for instance non users from rural areas. Tell them that the class is a is a representation of the world. How many participants are the </a:t>
            </a:r>
            <a:r>
              <a:rPr lang="en-GB" dirty="0">
                <a:solidFill>
                  <a:srgbClr val="00B050"/>
                </a:solidFill>
                <a:latin typeface="Arial"/>
                <a:cs typeface="Arial"/>
              </a:rPr>
              <a:t>non-users</a:t>
            </a:r>
            <a:r>
              <a:rPr lang="en-GB" sz="1200" i="0" dirty="0">
                <a:solidFill>
                  <a:srgbClr val="00B050"/>
                </a:solidFill>
                <a:latin typeface="Arial"/>
                <a:cs typeface="Arial"/>
              </a:rPr>
              <a:t> from developing countries? How many are the </a:t>
            </a:r>
            <a:r>
              <a:rPr lang="en-GB" dirty="0">
                <a:solidFill>
                  <a:srgbClr val="00B050"/>
                </a:solidFill>
                <a:latin typeface="Arial"/>
                <a:cs typeface="Arial"/>
              </a:rPr>
              <a:t>non-users</a:t>
            </a:r>
            <a:r>
              <a:rPr lang="en-GB" sz="1200" i="0" dirty="0">
                <a:solidFill>
                  <a:srgbClr val="00B050"/>
                </a:solidFill>
                <a:latin typeface="Arial"/>
                <a:cs typeface="Arial"/>
              </a:rPr>
              <a:t> from western countries? Ask them to move to the assigned area. Calculate the ration. Don’t give them the answer yet. Write it down on paper.</a:t>
            </a:r>
            <a:r>
              <a:rPr lang="en-GB" dirty="0">
                <a:solidFill>
                  <a:srgbClr val="00B050"/>
                </a:solidFill>
                <a:latin typeface="Arial"/>
                <a:cs typeface="Arial"/>
              </a:rPr>
              <a:t> Presentation: Now</a:t>
            </a:r>
            <a:r>
              <a:rPr lang="en-GB" sz="1200" i="0" dirty="0">
                <a:solidFill>
                  <a:srgbClr val="00B050"/>
                </a:solidFill>
                <a:latin typeface="Arial"/>
                <a:cs typeface="Arial"/>
              </a:rPr>
              <a:t> use the slide to present the barriers to internet use.</a:t>
            </a:r>
            <a:r>
              <a:rPr lang="en-US" dirty="0">
                <a:solidFill>
                  <a:srgbClr val="00B050"/>
                </a:solidFill>
                <a:latin typeface="Arial"/>
                <a:cs typeface="Arial"/>
              </a:rPr>
              <a:t> </a:t>
            </a:r>
            <a:r>
              <a:rPr lang="en-US" sz="1200" i="0" dirty="0">
                <a:solidFill>
                  <a:srgbClr val="00B050"/>
                </a:solidFill>
                <a:latin typeface="Arial"/>
                <a:cs typeface="Arial"/>
              </a:rPr>
              <a:t>Now you can give them the correct answers: how many are the </a:t>
            </a:r>
            <a:r>
              <a:rPr lang="en-US" dirty="0">
                <a:solidFill>
                  <a:srgbClr val="00B050"/>
                </a:solidFill>
                <a:latin typeface="Arial"/>
                <a:cs typeface="Arial"/>
              </a:rPr>
              <a:t>non-users</a:t>
            </a:r>
            <a:r>
              <a:rPr lang="en-US" sz="1200" i="0" dirty="0">
                <a:solidFill>
                  <a:srgbClr val="00B050"/>
                </a:solidFill>
                <a:latin typeface="Arial"/>
                <a:cs typeface="Arial"/>
              </a:rPr>
              <a:t> from developing countries (in the room)</a:t>
            </a:r>
            <a:r>
              <a:rPr lang="en-US" dirty="0">
                <a:solidFill>
                  <a:srgbClr val="00B050"/>
                </a:solidFill>
                <a:latin typeface="Arial"/>
                <a:cs typeface="Arial"/>
              </a:rPr>
              <a:t> brainstorming, ask</a:t>
            </a:r>
            <a:r>
              <a:rPr lang="en-US" sz="1200" i="0" dirty="0">
                <a:solidFill>
                  <a:srgbClr val="00B050"/>
                </a:solidFill>
                <a:latin typeface="Arial"/>
                <a:cs typeface="Arial"/>
              </a:rPr>
              <a:t> participants what are the barriers to </a:t>
            </a:r>
            <a:r>
              <a:rPr lang="en-US" sz="1200" i="0" dirty="0" err="1">
                <a:solidFill>
                  <a:srgbClr val="00B050"/>
                </a:solidFill>
                <a:latin typeface="Arial"/>
                <a:cs typeface="Arial"/>
              </a:rPr>
              <a:t>digitalisation</a:t>
            </a:r>
            <a:r>
              <a:rPr lang="en-US" sz="1200" i="0" dirty="0">
                <a:solidFill>
                  <a:srgbClr val="00B050"/>
                </a:solidFill>
                <a:latin typeface="Arial"/>
                <a:cs typeface="Arial"/>
              </a:rPr>
              <a:t>? The trainer captures the points on a flipchart and then uses the PPT to add, clarify</a:t>
            </a:r>
            <a:endParaRPr lang="de-DE" sz="1200" i="0" dirty="0">
              <a:solidFill>
                <a:srgbClr val="00B050"/>
              </a:solidFill>
              <a:latin typeface="Arial"/>
              <a:cs typeface="Arial"/>
            </a:endParaRPr>
          </a:p>
          <a:p>
            <a:endParaRPr lang="de-DE" dirty="0"/>
          </a:p>
          <a:p>
            <a:endParaRPr lang="de-DE" dirty="0"/>
          </a:p>
          <a:p>
            <a:endParaRPr lang="de-DE"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4</a:t>
            </a:fld>
            <a:endParaRPr lang="en-GB" altLang="de-DE"/>
          </a:p>
        </p:txBody>
      </p:sp>
    </p:spTree>
    <p:extLst>
      <p:ext uri="{BB962C8B-B14F-4D97-AF65-F5344CB8AC3E}">
        <p14:creationId xmlns:p14="http://schemas.microsoft.com/office/powerpoint/2010/main" val="2766994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a:cs typeface="Arial"/>
              </a:rPr>
              <a:t>Background:</a:t>
            </a:r>
          </a:p>
          <a:p>
            <a:r>
              <a:rPr lang="de-DE" dirty="0" err="1">
                <a:latin typeface="Arial"/>
                <a:cs typeface="Arial"/>
              </a:rPr>
              <a:t>Visualisation</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the</a:t>
            </a:r>
            <a:r>
              <a:rPr lang="de-DE" dirty="0">
                <a:latin typeface="Arial"/>
                <a:cs typeface="Arial"/>
              </a:rPr>
              <a:t> Digital Divide </a:t>
            </a:r>
            <a:r>
              <a:rPr lang="de-DE" dirty="0" err="1">
                <a:latin typeface="Arial"/>
                <a:cs typeface="Arial"/>
              </a:rPr>
              <a:t>between</a:t>
            </a:r>
            <a:r>
              <a:rPr lang="de-DE" dirty="0">
                <a:latin typeface="Arial"/>
                <a:cs typeface="Arial"/>
              </a:rPr>
              <a:t> </a:t>
            </a:r>
            <a:r>
              <a:rPr lang="de-DE" dirty="0" err="1">
                <a:latin typeface="Arial"/>
                <a:cs typeface="Arial"/>
              </a:rPr>
              <a:t>regions</a:t>
            </a:r>
            <a:r>
              <a:rPr lang="de-DE" dirty="0">
                <a:latin typeface="Arial"/>
                <a:cs typeface="Arial"/>
              </a:rPr>
              <a:t> (global North vs. Global South)</a:t>
            </a: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5</a:t>
            </a:fld>
            <a:endParaRPr lang="en-GB" altLang="de-DE"/>
          </a:p>
        </p:txBody>
      </p:sp>
    </p:spTree>
    <p:extLst>
      <p:ext uri="{BB962C8B-B14F-4D97-AF65-F5344CB8AC3E}">
        <p14:creationId xmlns:p14="http://schemas.microsoft.com/office/powerpoint/2010/main" val="2782445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a:cs typeface="Arial"/>
              </a:rPr>
              <a:t>Background: </a:t>
            </a:r>
          </a:p>
          <a:p>
            <a:r>
              <a:rPr lang="de-DE" dirty="0" err="1">
                <a:latin typeface="Arial"/>
                <a:cs typeface="Arial"/>
              </a:rPr>
              <a:t>Visualisation</a:t>
            </a:r>
            <a:r>
              <a:rPr lang="de-DE" dirty="0">
                <a:latin typeface="Arial"/>
                <a:cs typeface="Arial"/>
              </a:rPr>
              <a:t> </a:t>
            </a:r>
            <a:r>
              <a:rPr lang="de-DE" dirty="0" err="1">
                <a:latin typeface="Arial"/>
                <a:cs typeface="Arial"/>
              </a:rPr>
              <a:t>of</a:t>
            </a:r>
            <a:r>
              <a:rPr lang="de-DE" dirty="0">
                <a:latin typeface="Arial"/>
                <a:cs typeface="Arial"/>
              </a:rPr>
              <a:t> Digital Divide </a:t>
            </a:r>
            <a:r>
              <a:rPr lang="de-DE" dirty="0" err="1">
                <a:latin typeface="Arial"/>
                <a:cs typeface="Arial"/>
              </a:rPr>
              <a:t>between</a:t>
            </a:r>
            <a:r>
              <a:rPr lang="de-DE" dirty="0">
                <a:latin typeface="Arial"/>
                <a:cs typeface="Arial"/>
              </a:rPr>
              <a:t> countries (global North vs. Global South)</a:t>
            </a:r>
          </a:p>
          <a:p>
            <a:endParaRPr lang="de-DE"/>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6</a:t>
            </a:fld>
            <a:endParaRPr lang="en-GB" altLang="de-DE"/>
          </a:p>
        </p:txBody>
      </p:sp>
    </p:spTree>
    <p:extLst>
      <p:ext uri="{BB962C8B-B14F-4D97-AF65-F5344CB8AC3E}">
        <p14:creationId xmlns:p14="http://schemas.microsoft.com/office/powerpoint/2010/main" val="4073173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latin typeface="Arial"/>
                <a:cs typeface="Arial"/>
              </a:rPr>
              <a:t>Procedure</a:t>
            </a:r>
            <a:r>
              <a:rPr lang="de-DE" b="1" dirty="0">
                <a:latin typeface="Arial"/>
                <a:cs typeface="Arial"/>
              </a:rPr>
              <a:t>:</a:t>
            </a:r>
            <a:endParaRPr lang="de-DE" b="1" dirty="0">
              <a:cs typeface="Arial" panose="020B0604020202020204" pitchFamily="34" charset="0"/>
            </a:endParaRPr>
          </a:p>
          <a:p>
            <a:pPr marL="0" indent="0">
              <a:buFontTx/>
              <a:buNone/>
            </a:pPr>
            <a:r>
              <a:rPr lang="de-DE" dirty="0">
                <a:latin typeface="Arial"/>
                <a:cs typeface="Arial"/>
              </a:rPr>
              <a:t>- </a:t>
            </a:r>
            <a:r>
              <a:rPr lang="de-DE" dirty="0" err="1">
                <a:latin typeface="Arial"/>
                <a:cs typeface="Arial"/>
              </a:rPr>
              <a:t>Ask</a:t>
            </a:r>
            <a:r>
              <a:rPr lang="de-DE" dirty="0">
                <a:latin typeface="Arial"/>
                <a:cs typeface="Arial"/>
              </a:rPr>
              <a:t> </a:t>
            </a:r>
            <a:r>
              <a:rPr lang="de-DE" dirty="0" err="1">
                <a:latin typeface="Arial"/>
                <a:cs typeface="Arial"/>
              </a:rPr>
              <a:t>participants</a:t>
            </a:r>
            <a:r>
              <a:rPr lang="de-DE" dirty="0">
                <a:latin typeface="Arial"/>
                <a:cs typeface="Arial"/>
              </a:rPr>
              <a:t> </a:t>
            </a:r>
            <a:r>
              <a:rPr lang="de-DE" dirty="0" err="1">
                <a:latin typeface="Arial"/>
                <a:cs typeface="Arial"/>
              </a:rPr>
              <a:t>about</a:t>
            </a:r>
            <a:r>
              <a:rPr lang="de-DE" dirty="0">
                <a:latin typeface="Arial"/>
                <a:cs typeface="Arial"/>
              </a:rPr>
              <a:t> </a:t>
            </a:r>
            <a:r>
              <a:rPr lang="de-DE" dirty="0" err="1">
                <a:latin typeface="Arial"/>
                <a:cs typeface="Arial"/>
              </a:rPr>
              <a:t>their</a:t>
            </a:r>
            <a:r>
              <a:rPr lang="de-DE" dirty="0">
                <a:latin typeface="Arial"/>
                <a:cs typeface="Arial"/>
              </a:rPr>
              <a:t> </a:t>
            </a:r>
            <a:r>
              <a:rPr lang="de-DE" dirty="0" err="1">
                <a:latin typeface="Arial"/>
                <a:cs typeface="Arial"/>
              </a:rPr>
              <a:t>experience</a:t>
            </a:r>
            <a:r>
              <a:rPr lang="de-DE" dirty="0">
                <a:latin typeface="Arial"/>
                <a:cs typeface="Arial"/>
              </a:rPr>
              <a:t> </a:t>
            </a:r>
            <a:r>
              <a:rPr lang="de-DE" dirty="0" err="1">
                <a:latin typeface="Arial"/>
                <a:cs typeface="Arial"/>
              </a:rPr>
              <a:t>with</a:t>
            </a:r>
            <a:r>
              <a:rPr lang="de-DE" dirty="0">
                <a:latin typeface="Arial"/>
                <a:cs typeface="Arial"/>
              </a:rPr>
              <a:t> </a:t>
            </a:r>
            <a:r>
              <a:rPr lang="de-DE" dirty="0" err="1">
                <a:latin typeface="Arial"/>
                <a:cs typeface="Arial"/>
              </a:rPr>
              <a:t>internet</a:t>
            </a:r>
            <a:r>
              <a:rPr lang="de-DE" dirty="0">
                <a:latin typeface="Arial"/>
                <a:cs typeface="Arial"/>
              </a:rPr>
              <a:t> </a:t>
            </a:r>
            <a:r>
              <a:rPr lang="de-DE" dirty="0" err="1">
                <a:latin typeface="Arial"/>
                <a:cs typeface="Arial"/>
              </a:rPr>
              <a:t>access</a:t>
            </a:r>
            <a:r>
              <a:rPr lang="de-DE" dirty="0">
                <a:latin typeface="Arial"/>
                <a:cs typeface="Arial"/>
              </a:rPr>
              <a:t>. Even at </a:t>
            </a:r>
            <a:r>
              <a:rPr lang="de-DE" dirty="0" err="1">
                <a:latin typeface="Arial"/>
                <a:cs typeface="Arial"/>
              </a:rPr>
              <a:t>home</a:t>
            </a:r>
            <a:r>
              <a:rPr lang="de-DE" dirty="0">
                <a:latin typeface="Arial"/>
                <a:cs typeface="Arial"/>
              </a:rPr>
              <a:t> (</a:t>
            </a:r>
            <a:r>
              <a:rPr lang="de-DE" dirty="0" err="1">
                <a:latin typeface="Arial"/>
                <a:cs typeface="Arial"/>
              </a:rPr>
              <a:t>this</a:t>
            </a:r>
            <a:r>
              <a:rPr lang="de-DE" dirty="0">
                <a:latin typeface="Arial"/>
                <a:cs typeface="Arial"/>
              </a:rPr>
              <a:t> </a:t>
            </a:r>
            <a:r>
              <a:rPr lang="de-DE" dirty="0" err="1">
                <a:latin typeface="Arial"/>
                <a:cs typeface="Arial"/>
              </a:rPr>
              <a:t>living</a:t>
            </a:r>
            <a:r>
              <a:rPr lang="de-DE" dirty="0">
                <a:latin typeface="Arial"/>
                <a:cs typeface="Arial"/>
              </a:rPr>
              <a:t> in rural </a:t>
            </a:r>
            <a:r>
              <a:rPr lang="de-DE" dirty="0" err="1">
                <a:latin typeface="Arial"/>
                <a:cs typeface="Arial"/>
              </a:rPr>
              <a:t>areas</a:t>
            </a:r>
            <a:r>
              <a:rPr lang="de-DE" dirty="0">
                <a:latin typeface="Arial"/>
                <a:cs typeface="Arial"/>
              </a:rPr>
              <a:t>)</a:t>
            </a:r>
          </a:p>
          <a:p>
            <a:pPr marL="171450" indent="-171450">
              <a:buFontTx/>
              <a:buChar char="-"/>
            </a:pPr>
            <a:endParaRPr lang="de-DE" dirty="0"/>
          </a:p>
          <a:p>
            <a:pPr marL="0" indent="0">
              <a:buFontTx/>
              <a:buNone/>
            </a:pPr>
            <a:r>
              <a:rPr lang="de-DE" b="1" dirty="0">
                <a:latin typeface="Arial"/>
                <a:cs typeface="Arial"/>
              </a:rPr>
              <a:t>Background:</a:t>
            </a:r>
          </a:p>
          <a:p>
            <a:pPr marL="0" indent="0">
              <a:buFontTx/>
              <a:buNone/>
            </a:pPr>
            <a:r>
              <a:rPr lang="de-DE" dirty="0">
                <a:latin typeface="Arial"/>
                <a:cs typeface="Arial"/>
              </a:rPr>
              <a:t>- Topics Access rural / urban and Gender Divide </a:t>
            </a:r>
            <a:r>
              <a:rPr lang="de-DE" dirty="0" err="1">
                <a:latin typeface="Arial"/>
                <a:cs typeface="Arial"/>
              </a:rPr>
              <a:t>are</a:t>
            </a:r>
            <a:r>
              <a:rPr lang="de-DE" dirty="0">
                <a:latin typeface="Arial"/>
                <a:cs typeface="Arial"/>
              </a:rPr>
              <a:t> </a:t>
            </a:r>
            <a:r>
              <a:rPr lang="de-DE" dirty="0" err="1">
                <a:latin typeface="Arial"/>
                <a:cs typeface="Arial"/>
              </a:rPr>
              <a:t>discussed</a:t>
            </a:r>
            <a:r>
              <a:rPr lang="de-DE" dirty="0">
                <a:latin typeface="Arial"/>
                <a:cs typeface="Arial"/>
              </a:rPr>
              <a:t> in </a:t>
            </a:r>
            <a:r>
              <a:rPr lang="de-DE" dirty="0" err="1">
                <a:latin typeface="Arial"/>
                <a:cs typeface="Arial"/>
              </a:rPr>
              <a:t>more</a:t>
            </a:r>
            <a:r>
              <a:rPr lang="de-DE" dirty="0">
                <a:latin typeface="Arial"/>
                <a:cs typeface="Arial"/>
              </a:rPr>
              <a:t> </a:t>
            </a:r>
            <a:r>
              <a:rPr lang="de-DE" dirty="0" err="1">
                <a:latin typeface="Arial"/>
                <a:cs typeface="Arial"/>
              </a:rPr>
              <a:t>detail</a:t>
            </a:r>
            <a:r>
              <a:rPr lang="de-DE" dirty="0">
                <a:latin typeface="Arial"/>
                <a:cs typeface="Arial"/>
              </a:rPr>
              <a:t> in </a:t>
            </a:r>
            <a:r>
              <a:rPr lang="de-DE" dirty="0" err="1">
                <a:latin typeface="Arial"/>
                <a:cs typeface="Arial"/>
              </a:rPr>
              <a:t>the</a:t>
            </a:r>
            <a:r>
              <a:rPr lang="de-DE" dirty="0">
                <a:latin typeface="Arial"/>
                <a:cs typeface="Arial"/>
              </a:rPr>
              <a:t> </a:t>
            </a:r>
            <a:r>
              <a:rPr lang="de-DE" dirty="0" err="1">
                <a:latin typeface="Arial"/>
                <a:cs typeface="Arial"/>
              </a:rPr>
              <a:t>following</a:t>
            </a:r>
            <a:endParaRPr lang="de-DE" dirty="0">
              <a:latin typeface="Arial"/>
              <a:cs typeface="Arial"/>
            </a:endParaRPr>
          </a:p>
          <a:p>
            <a:endParaRPr lang="de-DE" dirty="0">
              <a:cs typeface="Arial" panose="020B0604020202020204" pitchFamily="34" charset="0"/>
            </a:endParaRPr>
          </a:p>
          <a:p>
            <a:pPr marL="342900" indent="-342900">
              <a:spcBef>
                <a:spcPct val="20000"/>
              </a:spcBef>
              <a:buFont typeface="Arial"/>
              <a:buChar char="•"/>
            </a:pPr>
            <a:r>
              <a:rPr lang="de-DE" b="1" dirty="0">
                <a:latin typeface="Arial"/>
                <a:cs typeface="Arial"/>
              </a:rPr>
              <a:t>90% </a:t>
            </a:r>
            <a:r>
              <a:rPr lang="de-DE" dirty="0" err="1">
                <a:latin typeface="Arial"/>
                <a:cs typeface="Arial"/>
              </a:rPr>
              <a:t>of</a:t>
            </a:r>
            <a:r>
              <a:rPr lang="de-DE" dirty="0">
                <a:latin typeface="Arial"/>
                <a:cs typeface="Arial"/>
              </a:rPr>
              <a:t> all non </a:t>
            </a:r>
            <a:r>
              <a:rPr lang="de-DE" dirty="0" err="1">
                <a:latin typeface="Arial"/>
                <a:cs typeface="Arial"/>
              </a:rPr>
              <a:t>users</a:t>
            </a:r>
            <a:r>
              <a:rPr lang="de-DE" dirty="0">
                <a:latin typeface="Arial"/>
                <a:cs typeface="Arial"/>
              </a:rPr>
              <a:t> live in </a:t>
            </a:r>
            <a:r>
              <a:rPr lang="de-DE" dirty="0" err="1">
                <a:latin typeface="Arial"/>
                <a:cs typeface="Arial"/>
              </a:rPr>
              <a:t>developing</a:t>
            </a:r>
            <a:r>
              <a:rPr lang="de-DE" dirty="0">
                <a:latin typeface="Arial"/>
                <a:cs typeface="Arial"/>
              </a:rPr>
              <a:t> countries</a:t>
            </a:r>
            <a:endParaRPr lang="en-US" dirty="0">
              <a:latin typeface="Arial"/>
              <a:cs typeface="Arial"/>
            </a:endParaRPr>
          </a:p>
          <a:p>
            <a:pPr marL="342900" indent="-342900">
              <a:spcBef>
                <a:spcPct val="20000"/>
              </a:spcBef>
              <a:buFont typeface="Arial"/>
              <a:buChar char="•"/>
            </a:pPr>
            <a:r>
              <a:rPr lang="de-DE" b="1" dirty="0">
                <a:latin typeface="Arial"/>
                <a:cs typeface="Arial"/>
              </a:rPr>
              <a:t>60% </a:t>
            </a:r>
            <a:r>
              <a:rPr lang="de-DE" dirty="0" err="1">
                <a:latin typeface="Arial"/>
                <a:cs typeface="Arial"/>
              </a:rPr>
              <a:t>are</a:t>
            </a:r>
            <a:r>
              <a:rPr lang="de-DE" dirty="0">
                <a:latin typeface="Arial"/>
                <a:cs typeface="Arial"/>
              </a:rPr>
              <a:t> </a:t>
            </a:r>
            <a:r>
              <a:rPr lang="de-DE" dirty="0" err="1">
                <a:latin typeface="Arial"/>
                <a:cs typeface="Arial"/>
              </a:rPr>
              <a:t>living</a:t>
            </a:r>
            <a:r>
              <a:rPr lang="de-DE" dirty="0">
                <a:latin typeface="Arial"/>
                <a:cs typeface="Arial"/>
              </a:rPr>
              <a:t> in rural </a:t>
            </a:r>
            <a:r>
              <a:rPr lang="de-DE" dirty="0" err="1">
                <a:latin typeface="Arial"/>
                <a:cs typeface="Arial"/>
              </a:rPr>
              <a:t>areas</a:t>
            </a:r>
            <a:r>
              <a:rPr lang="de-DE" dirty="0">
                <a:latin typeface="Arial"/>
                <a:cs typeface="Arial"/>
              </a:rPr>
              <a:t>, </a:t>
            </a:r>
            <a:r>
              <a:rPr lang="de-DE" dirty="0" err="1">
                <a:latin typeface="Arial"/>
                <a:cs typeface="Arial"/>
              </a:rPr>
              <a:t>where</a:t>
            </a:r>
            <a:r>
              <a:rPr lang="de-DE" dirty="0">
                <a:latin typeface="Arial"/>
                <a:cs typeface="Arial"/>
              </a:rPr>
              <a:t> network </a:t>
            </a:r>
            <a:r>
              <a:rPr lang="de-DE" dirty="0" err="1">
                <a:latin typeface="Arial"/>
                <a:cs typeface="Arial"/>
              </a:rPr>
              <a:t>coverage</a:t>
            </a:r>
            <a:r>
              <a:rPr lang="de-DE" dirty="0">
                <a:latin typeface="Arial"/>
                <a:cs typeface="Arial"/>
              </a:rPr>
              <a:t> </a:t>
            </a:r>
            <a:r>
              <a:rPr lang="de-DE" dirty="0" err="1">
                <a:latin typeface="Arial"/>
                <a:cs typeface="Arial"/>
              </a:rPr>
              <a:t>is</a:t>
            </a:r>
            <a:r>
              <a:rPr lang="de-DE" dirty="0">
                <a:latin typeface="Arial"/>
                <a:cs typeface="Arial"/>
              </a:rPr>
              <a:t> </a:t>
            </a:r>
            <a:r>
              <a:rPr lang="de-DE" dirty="0" err="1">
                <a:latin typeface="Arial"/>
                <a:cs typeface="Arial"/>
              </a:rPr>
              <a:t>poor</a:t>
            </a:r>
            <a:r>
              <a:rPr lang="de-DE" dirty="0">
                <a:latin typeface="Arial"/>
                <a:cs typeface="Arial"/>
              </a:rPr>
              <a:t> and expensive</a:t>
            </a:r>
            <a:endParaRPr lang="en-US" dirty="0">
              <a:latin typeface="Arial"/>
              <a:cs typeface="Arial"/>
            </a:endParaRPr>
          </a:p>
          <a:p>
            <a:pPr marL="342900" indent="-342900">
              <a:spcBef>
                <a:spcPct val="20000"/>
              </a:spcBef>
              <a:buFont typeface="Arial"/>
              <a:buChar char="•"/>
            </a:pPr>
            <a:r>
              <a:rPr lang="de-DE" b="1" dirty="0">
                <a:latin typeface="Arial"/>
                <a:cs typeface="Arial"/>
              </a:rPr>
              <a:t>58% </a:t>
            </a:r>
            <a:r>
              <a:rPr lang="de-DE" dirty="0" err="1">
                <a:latin typeface="Arial"/>
                <a:cs typeface="Arial"/>
              </a:rPr>
              <a:t>are</a:t>
            </a:r>
            <a:r>
              <a:rPr lang="de-DE" dirty="0">
                <a:latin typeface="Arial"/>
                <a:cs typeface="Arial"/>
              </a:rPr>
              <a:t> </a:t>
            </a:r>
            <a:r>
              <a:rPr lang="de-DE" dirty="0" err="1">
                <a:latin typeface="Arial"/>
                <a:cs typeface="Arial"/>
              </a:rPr>
              <a:t>women</a:t>
            </a:r>
            <a:r>
              <a:rPr lang="de-DE" dirty="0">
                <a:latin typeface="Arial"/>
                <a:cs typeface="Arial"/>
              </a:rPr>
              <a:t> </a:t>
            </a:r>
            <a:endParaRPr lang="en-US" dirty="0">
              <a:latin typeface="Arial"/>
              <a:cs typeface="Arial"/>
            </a:endParaRPr>
          </a:p>
          <a:p>
            <a:pPr marL="342900" indent="-342900">
              <a:spcBef>
                <a:spcPct val="20000"/>
              </a:spcBef>
              <a:buFont typeface="Arial"/>
              <a:buChar char="•"/>
            </a:pPr>
            <a:r>
              <a:rPr lang="de-DE" dirty="0">
                <a:latin typeface="Arial"/>
                <a:cs typeface="Arial"/>
              </a:rPr>
              <a:t>Age and </a:t>
            </a:r>
            <a:r>
              <a:rPr lang="de-DE" dirty="0" err="1">
                <a:latin typeface="Arial"/>
                <a:cs typeface="Arial"/>
              </a:rPr>
              <a:t>wealth</a:t>
            </a:r>
            <a:r>
              <a:rPr lang="de-DE" dirty="0">
                <a:latin typeface="Arial"/>
                <a:cs typeface="Arial"/>
              </a:rPr>
              <a:t> </a:t>
            </a:r>
            <a:r>
              <a:rPr lang="de-DE" dirty="0" err="1">
                <a:latin typeface="Arial"/>
                <a:cs typeface="Arial"/>
              </a:rPr>
              <a:t>are</a:t>
            </a:r>
            <a:r>
              <a:rPr lang="de-DE" dirty="0">
                <a:latin typeface="Arial"/>
                <a:cs typeface="Arial"/>
              </a:rPr>
              <a:t> </a:t>
            </a:r>
            <a:r>
              <a:rPr lang="de-DE" dirty="0" err="1">
                <a:latin typeface="Arial"/>
                <a:cs typeface="Arial"/>
              </a:rPr>
              <a:t>further</a:t>
            </a:r>
            <a:r>
              <a:rPr lang="de-DE" dirty="0">
                <a:latin typeface="Arial"/>
                <a:cs typeface="Arial"/>
              </a:rPr>
              <a:t> </a:t>
            </a:r>
            <a:r>
              <a:rPr lang="de-DE" dirty="0" err="1">
                <a:latin typeface="Arial"/>
                <a:cs typeface="Arial"/>
              </a:rPr>
              <a:t>influencing</a:t>
            </a:r>
            <a:r>
              <a:rPr lang="de-DE" dirty="0">
                <a:latin typeface="Arial"/>
                <a:cs typeface="Arial"/>
              </a:rPr>
              <a:t> </a:t>
            </a:r>
            <a:r>
              <a:rPr lang="de-DE" dirty="0" err="1">
                <a:latin typeface="Arial"/>
                <a:cs typeface="Arial"/>
              </a:rPr>
              <a:t>factors</a:t>
            </a:r>
            <a:r>
              <a:rPr lang="de-DE" dirty="0">
                <a:latin typeface="Arial"/>
                <a:cs typeface="Arial"/>
              </a:rPr>
              <a:t> </a:t>
            </a:r>
            <a:r>
              <a:rPr lang="de-DE" dirty="0" err="1">
                <a:latin typeface="Arial"/>
                <a:cs typeface="Arial"/>
              </a:rPr>
              <a:t>increasing</a:t>
            </a:r>
            <a:r>
              <a:rPr lang="de-DE" dirty="0">
                <a:latin typeface="Arial"/>
                <a:cs typeface="Arial"/>
              </a:rPr>
              <a:t> </a:t>
            </a:r>
            <a:r>
              <a:rPr lang="de-DE" dirty="0" err="1">
                <a:latin typeface="Arial"/>
                <a:cs typeface="Arial"/>
              </a:rPr>
              <a:t>or</a:t>
            </a:r>
            <a:r>
              <a:rPr lang="de-DE" dirty="0">
                <a:latin typeface="Arial"/>
                <a:cs typeface="Arial"/>
              </a:rPr>
              <a:t> </a:t>
            </a:r>
            <a:r>
              <a:rPr lang="de-DE" dirty="0" err="1">
                <a:latin typeface="Arial"/>
                <a:cs typeface="Arial"/>
              </a:rPr>
              <a:t>lowering</a:t>
            </a:r>
            <a:r>
              <a:rPr lang="de-DE" dirty="0">
                <a:latin typeface="Arial"/>
                <a:cs typeface="Arial"/>
              </a:rPr>
              <a:t> </a:t>
            </a:r>
            <a:r>
              <a:rPr lang="de-DE" dirty="0" err="1">
                <a:latin typeface="Arial"/>
                <a:cs typeface="Arial"/>
              </a:rPr>
              <a:t>ones</a:t>
            </a:r>
            <a:r>
              <a:rPr lang="de-DE" dirty="0">
                <a:latin typeface="Arial"/>
                <a:cs typeface="Arial"/>
              </a:rPr>
              <a:t> </a:t>
            </a:r>
            <a:r>
              <a:rPr lang="de-DE" dirty="0" err="1">
                <a:latin typeface="Arial"/>
                <a:cs typeface="Arial"/>
              </a:rPr>
              <a:t>chances</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access</a:t>
            </a:r>
            <a:endParaRPr lang="de-DE" dirty="0">
              <a:latin typeface="Arial"/>
              <a:cs typeface="Arial"/>
            </a:endParaRPr>
          </a:p>
          <a:p>
            <a:pPr marL="0" indent="0">
              <a:buFontTx/>
              <a:buNone/>
            </a:pPr>
            <a:endParaRPr lang="de-DE" dirty="0">
              <a:cs typeface="Arial"/>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7</a:t>
            </a:fld>
            <a:endParaRPr lang="en-GB" altLang="de-DE"/>
          </a:p>
        </p:txBody>
      </p:sp>
    </p:spTree>
    <p:extLst>
      <p:ext uri="{BB962C8B-B14F-4D97-AF65-F5344CB8AC3E}">
        <p14:creationId xmlns:p14="http://schemas.microsoft.com/office/powerpoint/2010/main" val="2284781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a:cs typeface="Arial"/>
              </a:rPr>
              <a:t>Goals: </a:t>
            </a:r>
            <a:endParaRPr lang="en-GB" b="1" dirty="0">
              <a:cs typeface="Arial"/>
            </a:endParaRPr>
          </a:p>
          <a:p>
            <a:pPr marL="171450" indent="-171450">
              <a:buFont typeface="Arial" panose="020B0604020202020204" pitchFamily="34" charset="0"/>
              <a:buChar char="•"/>
            </a:pPr>
            <a:r>
              <a:rPr lang="en-GB" dirty="0">
                <a:latin typeface="Arial"/>
                <a:cs typeface="Arial"/>
              </a:rPr>
              <a:t>The audience is aware that the digital divide „is not binary“, but is the result of several hurdles</a:t>
            </a:r>
          </a:p>
          <a:p>
            <a:pPr marL="171450" indent="-171450">
              <a:buFont typeface="Arial" panose="020B0604020202020204" pitchFamily="34" charset="0"/>
              <a:buChar char="•"/>
            </a:pPr>
            <a:r>
              <a:rPr lang="en-GB" dirty="0">
                <a:latin typeface="Arial"/>
                <a:cs typeface="Arial"/>
              </a:rPr>
              <a:t>The audience has understood and will be able to remember the 5 As</a:t>
            </a:r>
          </a:p>
          <a:p>
            <a:pPr marL="171450" indent="-171450">
              <a:buFont typeface="Arial" panose="020B0604020202020204" pitchFamily="34" charset="0"/>
              <a:buChar char="•"/>
            </a:pPr>
            <a:r>
              <a:rPr lang="en-GB" dirty="0">
                <a:latin typeface="Arial"/>
                <a:cs typeface="Arial"/>
              </a:rPr>
              <a:t>The audiences is aware, that the Development</a:t>
            </a:r>
            <a:r>
              <a:rPr lang="en-GB" baseline="0" dirty="0">
                <a:latin typeface="Arial"/>
                <a:cs typeface="Arial"/>
              </a:rPr>
              <a:t> Cooperation</a:t>
            </a:r>
            <a:r>
              <a:rPr lang="en-GB" dirty="0">
                <a:latin typeface="Arial"/>
                <a:cs typeface="Arial"/>
              </a:rPr>
              <a:t> has to act accordingly:</a:t>
            </a:r>
          </a:p>
          <a:p>
            <a:pPr marL="685800" lvl="1" indent="-228600">
              <a:buFont typeface="+mj-lt"/>
              <a:buAutoNum type="arabicPeriod"/>
            </a:pPr>
            <a:r>
              <a:rPr lang="en-GB" dirty="0">
                <a:latin typeface="Arial"/>
                <a:cs typeface="Arial"/>
              </a:rPr>
              <a:t>Design projects according to the levels of access, ability etc. of their target group and area </a:t>
            </a:r>
          </a:p>
          <a:p>
            <a:pPr marL="685800" lvl="1" indent="-228600">
              <a:buFont typeface="+mj-lt"/>
              <a:buAutoNum type="arabicPeriod"/>
            </a:pPr>
            <a:r>
              <a:rPr lang="en-GB" dirty="0">
                <a:latin typeface="Arial"/>
                <a:cs typeface="Arial"/>
              </a:rPr>
              <a:t>Help overcome the digital divide</a:t>
            </a:r>
          </a:p>
          <a:p>
            <a:pPr marL="0" indent="0">
              <a:buFont typeface="Arial" panose="020B0604020202020204" pitchFamily="34" charset="0"/>
              <a:buNone/>
            </a:pPr>
            <a:endParaRPr lang="en-GB" dirty="0">
              <a:cs typeface="Arial"/>
            </a:endParaRPr>
          </a:p>
          <a:p>
            <a:pPr marL="0" indent="0">
              <a:buFontTx/>
              <a:buNone/>
            </a:pPr>
            <a:r>
              <a:rPr lang="en-GB" b="1" dirty="0">
                <a:latin typeface="Arial"/>
                <a:cs typeface="Arial"/>
              </a:rPr>
              <a:t>Background:</a:t>
            </a:r>
            <a:endParaRPr lang="en-GB" b="1" dirty="0">
              <a:cs typeface="Arial" panose="020B0604020202020204" pitchFamily="34" charset="0"/>
            </a:endParaRPr>
          </a:p>
          <a:p>
            <a:pPr marL="171450" indent="-171450">
              <a:buFont typeface="Arial" panose="020B0604020202020204" pitchFamily="34" charset="0"/>
              <a:buChar char="•"/>
            </a:pPr>
            <a:r>
              <a:rPr lang="en-GB" dirty="0">
                <a:latin typeface="Arial"/>
                <a:cs typeface="Arial"/>
              </a:rPr>
              <a:t>Dimensions</a:t>
            </a:r>
            <a:r>
              <a:rPr lang="en-GB" b="0" dirty="0">
                <a:latin typeface="Arial"/>
                <a:cs typeface="Arial"/>
              </a:rPr>
              <a:t> according to Roberts (2017). Other models are similar, but name barriers differently.</a:t>
            </a:r>
            <a:r>
              <a:rPr lang="en-GB" dirty="0">
                <a:latin typeface="Arial"/>
                <a:cs typeface="Arial"/>
              </a:rPr>
              <a:t> </a:t>
            </a:r>
            <a:endParaRPr lang="en-GB" b="0" dirty="0">
              <a:cs typeface="Arial"/>
            </a:endParaRPr>
          </a:p>
          <a:p>
            <a:pPr marL="628650" lvl="1" indent="-171450">
              <a:buFont typeface="Arial" panose="020B0604020202020204" pitchFamily="34" charset="0"/>
              <a:buChar char="•"/>
            </a:pPr>
            <a:r>
              <a:rPr lang="en-GB" b="0" dirty="0">
                <a:latin typeface="Arial"/>
                <a:cs typeface="Arial"/>
              </a:rPr>
              <a:t>Ability is also called Capabilities</a:t>
            </a:r>
          </a:p>
          <a:p>
            <a:pPr marL="628650" lvl="1" indent="-171450">
              <a:buFont typeface="Arial" panose="020B0604020202020204" pitchFamily="34" charset="0"/>
              <a:buChar char="•"/>
            </a:pPr>
            <a:r>
              <a:rPr lang="en-GB" b="0" dirty="0">
                <a:latin typeface="Arial"/>
                <a:cs typeface="Arial"/>
              </a:rPr>
              <a:t>Awareness = Motivation</a:t>
            </a:r>
          </a:p>
          <a:p>
            <a:pPr marL="171450" lvl="0" indent="-171450">
              <a:buFont typeface="Arial" panose="020B0604020202020204" pitchFamily="34" charset="0"/>
              <a:buChar char="•"/>
            </a:pPr>
            <a:r>
              <a:rPr lang="en-GB" b="1" dirty="0">
                <a:latin typeface="Arial"/>
                <a:cs typeface="Arial"/>
              </a:rPr>
              <a:t>The ITU ICT Development Index (IDI)</a:t>
            </a:r>
            <a:r>
              <a:rPr lang="en-GB" b="0" dirty="0">
                <a:latin typeface="Arial"/>
                <a:cs typeface="Arial"/>
              </a:rPr>
              <a:t> can give an indication of how far developed countries are regarding digitalization. This can help designing programmes accordingly. It does use similar, but not the same dimensions.</a:t>
            </a:r>
          </a:p>
          <a:p>
            <a:endParaRPr lang="en-GB" dirty="0">
              <a:cs typeface="Arial"/>
            </a:endParaRPr>
          </a:p>
          <a:p>
            <a:r>
              <a:rPr lang="en-GB" b="1" dirty="0">
                <a:latin typeface="Arial"/>
                <a:cs typeface="Arial"/>
              </a:rPr>
              <a:t>Brainstorming </a:t>
            </a:r>
            <a:r>
              <a:rPr lang="en-GB" b="1" dirty="0" err="1">
                <a:latin typeface="Arial"/>
                <a:cs typeface="Arial"/>
              </a:rPr>
              <a:t>Groupwork</a:t>
            </a:r>
            <a:r>
              <a:rPr lang="en-GB" b="1" dirty="0">
                <a:latin typeface="Arial"/>
                <a:cs typeface="Arial"/>
              </a:rPr>
              <a:t> (Optional)</a:t>
            </a:r>
          </a:p>
          <a:p>
            <a:pPr algn="l"/>
            <a:r>
              <a:rPr lang="en-GB" dirty="0">
                <a:latin typeface="Arial"/>
                <a:cs typeface="Arial"/>
              </a:rPr>
              <a:t>Ask participants what the barriers to digitalisation are. The trainer captures the points on a flipchart and may group them in different categories (access, affordability, ability, agency, awareness) and then uses the PPT clarify </a:t>
            </a:r>
            <a:r>
              <a:rPr lang="en-GB" dirty="0" err="1">
                <a:latin typeface="Arial"/>
                <a:cs typeface="Arial"/>
              </a:rPr>
              <a:t>etc</a:t>
            </a:r>
            <a:r>
              <a:rPr lang="en-GB" dirty="0">
                <a:latin typeface="Arial"/>
                <a:cs typeface="Arial"/>
              </a:rPr>
              <a:t>… </a:t>
            </a:r>
            <a:br>
              <a:rPr lang="en-GB" dirty="0">
                <a:cs typeface="Arial"/>
              </a:rPr>
            </a:br>
            <a:endParaRPr lang="en-GB" dirty="0">
              <a:cs typeface="Arial"/>
            </a:endParaRPr>
          </a:p>
          <a:p>
            <a:r>
              <a:rPr lang="en-GB" dirty="0">
                <a:latin typeface="Arial"/>
                <a:cs typeface="Arial"/>
              </a:rPr>
              <a:t>Resources: Roberts T, Hernandez K. Digital Access is not Binary: The 5’A’s of Technology Access in the Philippines. E J Info Sys Dev Countries. 2019;e12084. </a:t>
            </a:r>
            <a:r>
              <a:rPr lang="en-GB" dirty="0">
                <a:latin typeface="Arial"/>
                <a:cs typeface="Arial"/>
                <a:hlinkClick r:id="rId3"/>
              </a:rPr>
              <a:t>https://doi.org/10.1002/isd2.12084</a:t>
            </a:r>
            <a:endParaRPr lang="en-GB" dirty="0">
              <a:latin typeface="Arial"/>
              <a:cs typeface="Arial"/>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8</a:t>
            </a:fld>
            <a:endParaRPr lang="en-GB" altLang="de-DE"/>
          </a:p>
        </p:txBody>
      </p:sp>
    </p:spTree>
    <p:extLst>
      <p:ext uri="{BB962C8B-B14F-4D97-AF65-F5344CB8AC3E}">
        <p14:creationId xmlns:p14="http://schemas.microsoft.com/office/powerpoint/2010/main" val="1104097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e-DE" b="1" dirty="0">
                <a:latin typeface="Arial"/>
                <a:cs typeface="Arial"/>
              </a:rPr>
              <a:t>Background:</a:t>
            </a:r>
            <a:endParaRPr lang="de-DE" b="1" dirty="0">
              <a:cs typeface="Arial"/>
            </a:endParaRPr>
          </a:p>
          <a:p>
            <a:pPr marL="0" indent="0">
              <a:buFont typeface="Arial" panose="020B0604020202020204" pitchFamily="34" charset="0"/>
              <a:buNone/>
            </a:pPr>
            <a:r>
              <a:rPr lang="de-DE" b="0" dirty="0">
                <a:latin typeface="Arial"/>
                <a:cs typeface="Arial"/>
              </a:rPr>
              <a:t>Transition-</a:t>
            </a:r>
            <a:r>
              <a:rPr lang="de-DE" b="0" dirty="0" err="1">
                <a:latin typeface="Arial"/>
                <a:cs typeface="Arial"/>
              </a:rPr>
              <a:t>slide</a:t>
            </a:r>
            <a:r>
              <a:rPr lang="de-DE" b="0" dirty="0">
                <a:latin typeface="Arial"/>
                <a:cs typeface="Arial"/>
              </a:rPr>
              <a:t>. Access and Gender Digital Gap </a:t>
            </a:r>
            <a:r>
              <a:rPr lang="de-DE" b="0" dirty="0" err="1">
                <a:latin typeface="Arial"/>
                <a:cs typeface="Arial"/>
              </a:rPr>
              <a:t>are</a:t>
            </a:r>
            <a:r>
              <a:rPr lang="de-DE" b="0" dirty="0">
                <a:latin typeface="Arial"/>
                <a:cs typeface="Arial"/>
              </a:rPr>
              <a:t> </a:t>
            </a:r>
            <a:r>
              <a:rPr lang="de-DE" b="0" dirty="0" err="1">
                <a:latin typeface="Arial"/>
                <a:cs typeface="Arial"/>
              </a:rPr>
              <a:t>looked</a:t>
            </a:r>
            <a:r>
              <a:rPr lang="de-DE" b="0" dirty="0">
                <a:latin typeface="Arial"/>
                <a:cs typeface="Arial"/>
              </a:rPr>
              <a:t> at </a:t>
            </a:r>
            <a:r>
              <a:rPr lang="de-DE" b="0" dirty="0" err="1">
                <a:latin typeface="Arial"/>
                <a:cs typeface="Arial"/>
              </a:rPr>
              <a:t>more</a:t>
            </a:r>
            <a:r>
              <a:rPr lang="de-DE" b="0" dirty="0">
                <a:latin typeface="Arial"/>
                <a:cs typeface="Arial"/>
              </a:rPr>
              <a:t> </a:t>
            </a:r>
            <a:r>
              <a:rPr lang="de-DE" b="0" dirty="0" err="1">
                <a:latin typeface="Arial"/>
                <a:cs typeface="Arial"/>
              </a:rPr>
              <a:t>specifically</a:t>
            </a:r>
            <a:r>
              <a:rPr lang="de-DE" b="0" dirty="0">
                <a:latin typeface="Arial"/>
                <a:cs typeface="Arial"/>
              </a:rPr>
              <a:t> in </a:t>
            </a:r>
            <a:r>
              <a:rPr lang="de-DE" b="0" dirty="0" err="1">
                <a:latin typeface="Arial"/>
                <a:cs typeface="Arial"/>
              </a:rPr>
              <a:t>the</a:t>
            </a:r>
            <a:r>
              <a:rPr lang="de-DE" b="0" dirty="0">
                <a:latin typeface="Arial"/>
                <a:cs typeface="Arial"/>
              </a:rPr>
              <a:t> </a:t>
            </a:r>
            <a:r>
              <a:rPr lang="de-DE" b="0" dirty="0" err="1">
                <a:latin typeface="Arial"/>
                <a:cs typeface="Arial"/>
              </a:rPr>
              <a:t>following</a:t>
            </a:r>
            <a:r>
              <a:rPr lang="de-DE" b="0" dirty="0">
                <a:latin typeface="Arial"/>
                <a:cs typeface="Arial"/>
              </a:rPr>
              <a:t> </a:t>
            </a:r>
            <a:r>
              <a:rPr lang="de-DE" b="0" dirty="0" err="1">
                <a:latin typeface="Arial"/>
                <a:cs typeface="Arial"/>
              </a:rPr>
              <a:t>sections</a:t>
            </a:r>
            <a:endParaRPr lang="de-DE" b="0" dirty="0">
              <a:latin typeface="Arial"/>
              <a:cs typeface="Arial"/>
            </a:endParaRPr>
          </a:p>
          <a:p>
            <a:pPr marL="0" indent="0">
              <a:buFont typeface="Arial" panose="020B0604020202020204" pitchFamily="34" charset="0"/>
              <a:buNone/>
            </a:pPr>
            <a:endParaRPr lang="de-DE" b="1" dirty="0"/>
          </a:p>
          <a:p>
            <a:endParaRPr lang="de-DE"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9</a:t>
            </a:fld>
            <a:endParaRPr lang="en-GB" altLang="de-DE"/>
          </a:p>
        </p:txBody>
      </p:sp>
    </p:spTree>
    <p:extLst>
      <p:ext uri="{BB962C8B-B14F-4D97-AF65-F5344CB8AC3E}">
        <p14:creationId xmlns:p14="http://schemas.microsoft.com/office/powerpoint/2010/main" val="3563884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55514-A2A5-4F94-AC54-4B9B77E3BCFD}"/>
              </a:ext>
            </a:extLst>
          </p:cNvPr>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chemeClr val="lt1"/>
              </a:solidFill>
              <a:latin typeface="+mn-lt"/>
            </a:endParaRPr>
          </a:p>
        </p:txBody>
      </p:sp>
      <p:pic>
        <p:nvPicPr>
          <p:cNvPr id="3086" name="Picture 6" descr="LOGO CE-EN-quadri.eps">
            <a:extLst>
              <a:ext uri="{FF2B5EF4-FFF2-40B4-BE49-F238E27FC236}">
                <a16:creationId xmlns:a16="http://schemas.microsoft.com/office/drawing/2014/main" id="{1583E31F-8E5B-4064-9CF5-C9914FA45A7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a:extLst>
              <a:ext uri="{FF2B5EF4-FFF2-40B4-BE49-F238E27FC236}">
                <a16:creationId xmlns:a16="http://schemas.microsoft.com/office/drawing/2014/main" id="{DEE163B0-4EBF-4888-9BB8-A6EB44A50A48}"/>
              </a:ext>
            </a:extLst>
          </p:cNvPr>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fr-BE" altLang="de-DE" noProof="0"/>
              <a:t>Title</a:t>
            </a:r>
            <a:endParaRPr lang="en-GB" altLang="de-DE" noProof="0"/>
          </a:p>
        </p:txBody>
      </p:sp>
      <p:sp>
        <p:nvSpPr>
          <p:cNvPr id="3077" name="Rectangle 5">
            <a:extLst>
              <a:ext uri="{FF2B5EF4-FFF2-40B4-BE49-F238E27FC236}">
                <a16:creationId xmlns:a16="http://schemas.microsoft.com/office/drawing/2014/main" id="{3C0923F8-875A-4132-8749-238C7B52640C}"/>
              </a:ext>
            </a:extLst>
          </p:cNvPr>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fr-BE" altLang="de-DE" noProof="0"/>
              <a:t>Subtitle</a:t>
            </a:r>
            <a:endParaRPr lang="en-GB" altLang="de-DE" noProof="0"/>
          </a:p>
        </p:txBody>
      </p:sp>
      <p:sp>
        <p:nvSpPr>
          <p:cNvPr id="3078" name="Rectangle 6">
            <a:extLst>
              <a:ext uri="{FF2B5EF4-FFF2-40B4-BE49-F238E27FC236}">
                <a16:creationId xmlns:a16="http://schemas.microsoft.com/office/drawing/2014/main" id="{ED918BF4-6F9D-4150-AEBF-D5B53E4C7DA2}"/>
              </a:ext>
            </a:extLst>
          </p:cNvPr>
          <p:cNvSpPr>
            <a:spLocks noGrp="1" noChangeArrowheads="1"/>
          </p:cNvSpPr>
          <p:nvPr>
            <p:ph type="dt" sz="half" idx="2"/>
          </p:nvPr>
        </p:nvSpPr>
        <p:spPr/>
        <p:txBody>
          <a:bodyPr/>
          <a:lstStyle>
            <a:lvl1pPr>
              <a:defRPr sz="1200" b="1">
                <a:solidFill>
                  <a:schemeClr val="bg1"/>
                </a:solidFill>
                <a:latin typeface="+mn-lt"/>
              </a:defRPr>
            </a:lvl1pPr>
          </a:lstStyle>
          <a:p>
            <a:endParaRPr lang="en-GB" altLang="de-DE"/>
          </a:p>
        </p:txBody>
      </p:sp>
      <p:sp>
        <p:nvSpPr>
          <p:cNvPr id="3079" name="Rectangle 7">
            <a:extLst>
              <a:ext uri="{FF2B5EF4-FFF2-40B4-BE49-F238E27FC236}">
                <a16:creationId xmlns:a16="http://schemas.microsoft.com/office/drawing/2014/main" id="{1E81A32E-44B5-421F-9B21-E2ACAB281152}"/>
              </a:ext>
            </a:extLst>
          </p:cNvPr>
          <p:cNvSpPr>
            <a:spLocks noGrp="1" noChangeArrowheads="1"/>
          </p:cNvSpPr>
          <p:nvPr>
            <p:ph type="ftr" sz="quarter" idx="3"/>
          </p:nvPr>
        </p:nvSpPr>
        <p:spPr/>
        <p:txBody>
          <a:bodyPr/>
          <a:lstStyle>
            <a:lvl1pPr>
              <a:defRPr>
                <a:solidFill>
                  <a:schemeClr val="bg1"/>
                </a:solidFill>
                <a:latin typeface="+mn-lt"/>
              </a:defRPr>
            </a:lvl1pPr>
          </a:lstStyle>
          <a:p>
            <a:endParaRPr lang="en-GB" altLang="de-DE"/>
          </a:p>
        </p:txBody>
      </p:sp>
      <p:sp>
        <p:nvSpPr>
          <p:cNvPr id="3080" name="Rectangle 8">
            <a:extLst>
              <a:ext uri="{FF2B5EF4-FFF2-40B4-BE49-F238E27FC236}">
                <a16:creationId xmlns:a16="http://schemas.microsoft.com/office/drawing/2014/main" id="{D50B47DA-CD35-4F9A-A9E2-B17296ABC62A}"/>
              </a:ext>
            </a:extLst>
          </p:cNvPr>
          <p:cNvSpPr>
            <a:spLocks noGrp="1" noChangeArrowheads="1"/>
          </p:cNvSpPr>
          <p:nvPr>
            <p:ph type="sldNum" sz="quarter" idx="4"/>
          </p:nvPr>
        </p:nvSpPr>
        <p:spPr/>
        <p:txBody>
          <a:bodyPr/>
          <a:lstStyle>
            <a:lvl1pPr>
              <a:defRPr>
                <a:solidFill>
                  <a:schemeClr val="bg1"/>
                </a:solidFill>
                <a:latin typeface="+mn-lt"/>
              </a:defRPr>
            </a:lvl1pPr>
          </a:lstStyle>
          <a:p>
            <a:fld id="{C084B897-2EE1-4FE7-BA2B-3853FA0F8153}" type="slidenum">
              <a:rPr lang="en-GB" altLang="de-DE"/>
              <a:pPr/>
              <a:t>‹#›</a:t>
            </a:fld>
            <a:endParaRPr lang="en-GB" altLang="de-DE"/>
          </a:p>
        </p:txBody>
      </p:sp>
      <p:sp>
        <p:nvSpPr>
          <p:cNvPr id="7" name="Rectangle 6">
            <a:extLst>
              <a:ext uri="{FF2B5EF4-FFF2-40B4-BE49-F238E27FC236}">
                <a16:creationId xmlns:a16="http://schemas.microsoft.com/office/drawing/2014/main" id="{B5E9E3ED-6418-46EB-B1B0-07BE776E88AC}"/>
              </a:ext>
            </a:extLst>
          </p:cNvPr>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C5CE-9359-42FC-B68E-37DA08D5EB74}"/>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3CFAE95C-AEB2-48E2-B643-1757ECFAB7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5868AB8-0593-43D3-BE2A-A5E6EFCAB9D7}"/>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1986D55B-2A08-41F9-8D1F-2DDB7E129682}"/>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EC7D18F7-E1B0-400A-9854-A95D3FE2F866}"/>
              </a:ext>
            </a:extLst>
          </p:cNvPr>
          <p:cNvSpPr>
            <a:spLocks noGrp="1"/>
          </p:cNvSpPr>
          <p:nvPr>
            <p:ph type="sldNum" sz="quarter" idx="12"/>
          </p:nvPr>
        </p:nvSpPr>
        <p:spPr/>
        <p:txBody>
          <a:bodyPr/>
          <a:lstStyle>
            <a:lvl1pPr>
              <a:defRPr/>
            </a:lvl1pPr>
          </a:lstStyle>
          <a:p>
            <a:fld id="{8393734C-E00B-4836-AF7B-AC2A5DC2F8B6}" type="slidenum">
              <a:rPr lang="en-GB" altLang="de-DE"/>
              <a:pPr/>
              <a:t>‹#›</a:t>
            </a:fld>
            <a:endParaRPr lang="en-GB" altLang="de-DE"/>
          </a:p>
        </p:txBody>
      </p:sp>
    </p:spTree>
    <p:extLst>
      <p:ext uri="{BB962C8B-B14F-4D97-AF65-F5344CB8AC3E}">
        <p14:creationId xmlns:p14="http://schemas.microsoft.com/office/powerpoint/2010/main" val="2514311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22E8E-DA4D-48A3-BB8E-CE78D7A7F2CF}"/>
              </a:ext>
            </a:extLst>
          </p:cNvPr>
          <p:cNvSpPr>
            <a:spLocks noGrp="1"/>
          </p:cNvSpPr>
          <p:nvPr>
            <p:ph type="title" orient="vert"/>
          </p:nvPr>
        </p:nvSpPr>
        <p:spPr>
          <a:xfrm>
            <a:off x="6615113" y="1339850"/>
            <a:ext cx="2071687" cy="46815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9EAA99EA-A32A-4327-B024-BDEEFF2677B6}"/>
              </a:ext>
            </a:extLst>
          </p:cNvPr>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9A539CB-3995-4963-8FCB-EDDD84B1EAD2}"/>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71FAD5ED-AC53-44B4-AEC2-53ED4E0BBBE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89308C26-EFEC-403F-AA26-6A80F0ABBAD2}"/>
              </a:ext>
            </a:extLst>
          </p:cNvPr>
          <p:cNvSpPr>
            <a:spLocks noGrp="1"/>
          </p:cNvSpPr>
          <p:nvPr>
            <p:ph type="sldNum" sz="quarter" idx="12"/>
          </p:nvPr>
        </p:nvSpPr>
        <p:spPr/>
        <p:txBody>
          <a:bodyPr/>
          <a:lstStyle>
            <a:lvl1pPr>
              <a:defRPr/>
            </a:lvl1pPr>
          </a:lstStyle>
          <a:p>
            <a:fld id="{0D42A5E9-BE54-43DE-AAD9-FB9F21D1930E}" type="slidenum">
              <a:rPr lang="en-GB" altLang="de-DE"/>
              <a:pPr/>
              <a:t>‹#›</a:t>
            </a:fld>
            <a:endParaRPr lang="en-GB" altLang="de-DE"/>
          </a:p>
        </p:txBody>
      </p:sp>
    </p:spTree>
    <p:extLst>
      <p:ext uri="{BB962C8B-B14F-4D97-AF65-F5344CB8AC3E}">
        <p14:creationId xmlns:p14="http://schemas.microsoft.com/office/powerpoint/2010/main" val="17032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DDD7-E8AE-42EE-A7F4-F6F814AC0AA7}"/>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583FBD55-738A-4D0B-AC76-9B47ABC9963B}"/>
              </a:ext>
            </a:extLst>
          </p:cNvPr>
          <p:cNvSpPr>
            <a:spLocks noGrp="1"/>
          </p:cNvSpPr>
          <p:nvPr>
            <p:ph idx="1"/>
          </p:nvPr>
        </p:nvSpPr>
        <p:spPr/>
        <p:txBody>
          <a:bodyPr/>
          <a:lstStyle>
            <a:lvl1pPr>
              <a:buClrTx/>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A535F1A-C23B-40BF-8090-2036D89E2EF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844A968C-53F4-4C58-B303-3548923C85C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A5DD86C4-1101-4167-A473-C789496D911D}"/>
              </a:ext>
            </a:extLst>
          </p:cNvPr>
          <p:cNvSpPr>
            <a:spLocks noGrp="1"/>
          </p:cNvSpPr>
          <p:nvPr>
            <p:ph type="sldNum" sz="quarter" idx="12"/>
          </p:nvPr>
        </p:nvSpPr>
        <p:spPr/>
        <p:txBody>
          <a:bodyPr/>
          <a:lstStyle>
            <a:lvl1pPr>
              <a:defRPr/>
            </a:lvl1pPr>
          </a:lstStyle>
          <a:p>
            <a:fld id="{95538D66-4D80-449D-9AE2-B2F2899C329A}" type="slidenum">
              <a:rPr lang="en-GB" altLang="de-DE"/>
              <a:pPr/>
              <a:t>‹#›</a:t>
            </a:fld>
            <a:endParaRPr lang="en-GB" altLang="de-DE"/>
          </a:p>
        </p:txBody>
      </p:sp>
    </p:spTree>
    <p:extLst>
      <p:ext uri="{BB962C8B-B14F-4D97-AF65-F5344CB8AC3E}">
        <p14:creationId xmlns:p14="http://schemas.microsoft.com/office/powerpoint/2010/main" val="257458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C5E7A-B491-4062-9B31-2A8BE9B79D6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DD03A340-1002-48A0-B1EA-1E68D5DC5C7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7408253-CEC9-4F72-9759-E29EFAF5D9E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D830FD58-78DD-4BA1-8F4A-E91A18D32BE5}"/>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9B21919C-48CD-4A0B-A83B-C4DBE82DA255}"/>
              </a:ext>
            </a:extLst>
          </p:cNvPr>
          <p:cNvSpPr>
            <a:spLocks noGrp="1"/>
          </p:cNvSpPr>
          <p:nvPr>
            <p:ph type="sldNum" sz="quarter" idx="12"/>
          </p:nvPr>
        </p:nvSpPr>
        <p:spPr/>
        <p:txBody>
          <a:bodyPr/>
          <a:lstStyle>
            <a:lvl1pPr>
              <a:defRPr/>
            </a:lvl1pPr>
          </a:lstStyle>
          <a:p>
            <a:fld id="{F0C58CE3-5AFC-432B-83D3-937242B3313E}" type="slidenum">
              <a:rPr lang="en-GB" altLang="de-DE"/>
              <a:pPr/>
              <a:t>‹#›</a:t>
            </a:fld>
            <a:endParaRPr lang="en-GB" altLang="de-DE"/>
          </a:p>
        </p:txBody>
      </p:sp>
    </p:spTree>
    <p:extLst>
      <p:ext uri="{BB962C8B-B14F-4D97-AF65-F5344CB8AC3E}">
        <p14:creationId xmlns:p14="http://schemas.microsoft.com/office/powerpoint/2010/main" val="224526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6F69-D2D7-4C73-890C-65D11EE9777E}"/>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0EF1A47F-BCCE-4C13-9465-32188E9A06B5}"/>
              </a:ext>
            </a:extLst>
          </p:cNvPr>
          <p:cNvSpPr>
            <a:spLocks noGrp="1"/>
          </p:cNvSpPr>
          <p:nvPr>
            <p:ph sz="half" idx="1"/>
          </p:nvPr>
        </p:nvSpPr>
        <p:spPr>
          <a:xfrm>
            <a:off x="457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D08CBFED-1D18-4C0E-B96E-54696B9FBC95}"/>
              </a:ext>
            </a:extLst>
          </p:cNvPr>
          <p:cNvSpPr>
            <a:spLocks noGrp="1"/>
          </p:cNvSpPr>
          <p:nvPr>
            <p:ph sz="half" idx="2"/>
          </p:nvPr>
        </p:nvSpPr>
        <p:spPr>
          <a:xfrm>
            <a:off x="4648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D4B5AB01-AF5E-4CA9-97CE-E38CBFED43E9}"/>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F53F97F0-951D-4492-B039-9B98E25D3D7C}"/>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99F7A6C1-7C91-4704-A1BF-4A93FF3022E7}"/>
              </a:ext>
            </a:extLst>
          </p:cNvPr>
          <p:cNvSpPr>
            <a:spLocks noGrp="1"/>
          </p:cNvSpPr>
          <p:nvPr>
            <p:ph type="sldNum" sz="quarter" idx="12"/>
          </p:nvPr>
        </p:nvSpPr>
        <p:spPr/>
        <p:txBody>
          <a:bodyPr/>
          <a:lstStyle>
            <a:lvl1pPr>
              <a:defRPr/>
            </a:lvl1pPr>
          </a:lstStyle>
          <a:p>
            <a:fld id="{C9DEFC9A-432F-4319-AA17-F041AFAE899A}" type="slidenum">
              <a:rPr lang="en-GB" altLang="de-DE"/>
              <a:pPr/>
              <a:t>‹#›</a:t>
            </a:fld>
            <a:endParaRPr lang="en-GB" altLang="de-DE"/>
          </a:p>
        </p:txBody>
      </p:sp>
    </p:spTree>
    <p:extLst>
      <p:ext uri="{BB962C8B-B14F-4D97-AF65-F5344CB8AC3E}">
        <p14:creationId xmlns:p14="http://schemas.microsoft.com/office/powerpoint/2010/main" val="391662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4898-0728-4455-8BD2-53F2775465F6}"/>
              </a:ext>
            </a:extLst>
          </p:cNvPr>
          <p:cNvSpPr>
            <a:spLocks noGrp="1"/>
          </p:cNvSpPr>
          <p:nvPr>
            <p:ph type="title"/>
          </p:nvPr>
        </p:nvSpPr>
        <p:spPr>
          <a:xfrm>
            <a:off x="630238" y="365125"/>
            <a:ext cx="78867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6DA1F6DB-0773-47FE-B218-470EB51C3AD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A923A-A68D-4DE4-BC6E-AF08192283F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4F8A8259-23B0-4353-B89D-1E656503203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7547A3-8A18-4C9C-8993-5869A5AEAAB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DD3F0B0F-8870-44FA-9488-F7788CA3B5A0}"/>
              </a:ext>
            </a:extLst>
          </p:cNvPr>
          <p:cNvSpPr>
            <a:spLocks noGrp="1"/>
          </p:cNvSpPr>
          <p:nvPr>
            <p:ph type="dt" sz="half" idx="10"/>
          </p:nvPr>
        </p:nvSpPr>
        <p:spPr/>
        <p:txBody>
          <a:bodyPr/>
          <a:lstStyle>
            <a:lvl1pPr>
              <a:defRPr/>
            </a:lvl1pPr>
          </a:lstStyle>
          <a:p>
            <a:endParaRPr lang="en-GB" altLang="de-DE"/>
          </a:p>
        </p:txBody>
      </p:sp>
      <p:sp>
        <p:nvSpPr>
          <p:cNvPr id="8" name="Footer Placeholder 7">
            <a:extLst>
              <a:ext uri="{FF2B5EF4-FFF2-40B4-BE49-F238E27FC236}">
                <a16:creationId xmlns:a16="http://schemas.microsoft.com/office/drawing/2014/main" id="{78FB92CD-F3DA-4F56-9690-7CEDCD63894C}"/>
              </a:ext>
            </a:extLst>
          </p:cNvPr>
          <p:cNvSpPr>
            <a:spLocks noGrp="1"/>
          </p:cNvSpPr>
          <p:nvPr>
            <p:ph type="ftr" sz="quarter" idx="11"/>
          </p:nvPr>
        </p:nvSpPr>
        <p:spPr/>
        <p:txBody>
          <a:bodyPr/>
          <a:lstStyle>
            <a:lvl1pPr>
              <a:defRPr/>
            </a:lvl1pPr>
          </a:lstStyle>
          <a:p>
            <a:endParaRPr lang="en-GB" altLang="de-DE"/>
          </a:p>
        </p:txBody>
      </p:sp>
      <p:sp>
        <p:nvSpPr>
          <p:cNvPr id="9" name="Slide Number Placeholder 8">
            <a:extLst>
              <a:ext uri="{FF2B5EF4-FFF2-40B4-BE49-F238E27FC236}">
                <a16:creationId xmlns:a16="http://schemas.microsoft.com/office/drawing/2014/main" id="{18F835E0-0118-466A-A722-07FAD4EABA77}"/>
              </a:ext>
            </a:extLst>
          </p:cNvPr>
          <p:cNvSpPr>
            <a:spLocks noGrp="1"/>
          </p:cNvSpPr>
          <p:nvPr>
            <p:ph type="sldNum" sz="quarter" idx="12"/>
          </p:nvPr>
        </p:nvSpPr>
        <p:spPr/>
        <p:txBody>
          <a:bodyPr/>
          <a:lstStyle>
            <a:lvl1pPr>
              <a:defRPr/>
            </a:lvl1pPr>
          </a:lstStyle>
          <a:p>
            <a:fld id="{3003BA0A-D366-4A4C-8FD4-580328E3E3E0}" type="slidenum">
              <a:rPr lang="en-GB" altLang="de-DE"/>
              <a:pPr/>
              <a:t>‹#›</a:t>
            </a:fld>
            <a:endParaRPr lang="en-GB" altLang="de-DE"/>
          </a:p>
        </p:txBody>
      </p:sp>
    </p:spTree>
    <p:extLst>
      <p:ext uri="{BB962C8B-B14F-4D97-AF65-F5344CB8AC3E}">
        <p14:creationId xmlns:p14="http://schemas.microsoft.com/office/powerpoint/2010/main" val="389631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1D71-C8DE-47D8-BC88-74201A0D9A96}"/>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7FB44C13-6A97-49CC-A2EA-46BADC1781D1}"/>
              </a:ext>
            </a:extLst>
          </p:cNvPr>
          <p:cNvSpPr>
            <a:spLocks noGrp="1"/>
          </p:cNvSpPr>
          <p:nvPr>
            <p:ph type="dt" sz="half" idx="10"/>
          </p:nvPr>
        </p:nvSpPr>
        <p:spPr/>
        <p:txBody>
          <a:bodyPr/>
          <a:lstStyle>
            <a:lvl1pPr>
              <a:defRPr/>
            </a:lvl1pPr>
          </a:lstStyle>
          <a:p>
            <a:endParaRPr lang="en-GB" altLang="de-DE"/>
          </a:p>
        </p:txBody>
      </p:sp>
      <p:sp>
        <p:nvSpPr>
          <p:cNvPr id="4" name="Footer Placeholder 3">
            <a:extLst>
              <a:ext uri="{FF2B5EF4-FFF2-40B4-BE49-F238E27FC236}">
                <a16:creationId xmlns:a16="http://schemas.microsoft.com/office/drawing/2014/main" id="{2D81282A-B718-4049-9A6C-AD445DB22E5F}"/>
              </a:ext>
            </a:extLst>
          </p:cNvPr>
          <p:cNvSpPr>
            <a:spLocks noGrp="1"/>
          </p:cNvSpPr>
          <p:nvPr>
            <p:ph type="ftr" sz="quarter" idx="11"/>
          </p:nvPr>
        </p:nvSpPr>
        <p:spPr/>
        <p:txBody>
          <a:bodyPr/>
          <a:lstStyle>
            <a:lvl1pPr>
              <a:defRPr/>
            </a:lvl1pPr>
          </a:lstStyle>
          <a:p>
            <a:endParaRPr lang="en-GB" altLang="de-DE"/>
          </a:p>
        </p:txBody>
      </p:sp>
      <p:sp>
        <p:nvSpPr>
          <p:cNvPr id="5" name="Slide Number Placeholder 4">
            <a:extLst>
              <a:ext uri="{FF2B5EF4-FFF2-40B4-BE49-F238E27FC236}">
                <a16:creationId xmlns:a16="http://schemas.microsoft.com/office/drawing/2014/main" id="{D844C249-E923-4CD2-9CB8-112DC8400C9A}"/>
              </a:ext>
            </a:extLst>
          </p:cNvPr>
          <p:cNvSpPr>
            <a:spLocks noGrp="1"/>
          </p:cNvSpPr>
          <p:nvPr>
            <p:ph type="sldNum" sz="quarter" idx="12"/>
          </p:nvPr>
        </p:nvSpPr>
        <p:spPr/>
        <p:txBody>
          <a:bodyPr/>
          <a:lstStyle>
            <a:lvl1pPr>
              <a:defRPr/>
            </a:lvl1pPr>
          </a:lstStyle>
          <a:p>
            <a:fld id="{DF74376C-1FFA-4B06-BC44-A140360117FE}" type="slidenum">
              <a:rPr lang="en-GB" altLang="de-DE"/>
              <a:pPr/>
              <a:t>‹#›</a:t>
            </a:fld>
            <a:endParaRPr lang="en-GB" altLang="de-DE"/>
          </a:p>
        </p:txBody>
      </p:sp>
    </p:spTree>
    <p:extLst>
      <p:ext uri="{BB962C8B-B14F-4D97-AF65-F5344CB8AC3E}">
        <p14:creationId xmlns:p14="http://schemas.microsoft.com/office/powerpoint/2010/main" val="5373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1DD3A-040B-4E4D-BE43-6CD9E8FC148E}"/>
              </a:ext>
            </a:extLst>
          </p:cNvPr>
          <p:cNvSpPr>
            <a:spLocks noGrp="1"/>
          </p:cNvSpPr>
          <p:nvPr>
            <p:ph type="dt" sz="half" idx="10"/>
          </p:nvPr>
        </p:nvSpPr>
        <p:spPr/>
        <p:txBody>
          <a:bodyPr/>
          <a:lstStyle>
            <a:lvl1pPr>
              <a:defRPr/>
            </a:lvl1pPr>
          </a:lstStyle>
          <a:p>
            <a:endParaRPr lang="en-GB" altLang="de-DE"/>
          </a:p>
        </p:txBody>
      </p:sp>
      <p:sp>
        <p:nvSpPr>
          <p:cNvPr id="3" name="Footer Placeholder 2">
            <a:extLst>
              <a:ext uri="{FF2B5EF4-FFF2-40B4-BE49-F238E27FC236}">
                <a16:creationId xmlns:a16="http://schemas.microsoft.com/office/drawing/2014/main" id="{05A23D65-4716-4716-B639-91BCA2C6463E}"/>
              </a:ext>
            </a:extLst>
          </p:cNvPr>
          <p:cNvSpPr>
            <a:spLocks noGrp="1"/>
          </p:cNvSpPr>
          <p:nvPr>
            <p:ph type="ftr" sz="quarter" idx="11"/>
          </p:nvPr>
        </p:nvSpPr>
        <p:spPr/>
        <p:txBody>
          <a:bodyPr/>
          <a:lstStyle>
            <a:lvl1pPr>
              <a:defRPr/>
            </a:lvl1pPr>
          </a:lstStyle>
          <a:p>
            <a:endParaRPr lang="en-GB" altLang="de-DE"/>
          </a:p>
        </p:txBody>
      </p:sp>
      <p:sp>
        <p:nvSpPr>
          <p:cNvPr id="4" name="Slide Number Placeholder 3">
            <a:extLst>
              <a:ext uri="{FF2B5EF4-FFF2-40B4-BE49-F238E27FC236}">
                <a16:creationId xmlns:a16="http://schemas.microsoft.com/office/drawing/2014/main" id="{858B990F-819D-406E-B6DA-3663AFAD68E4}"/>
              </a:ext>
            </a:extLst>
          </p:cNvPr>
          <p:cNvSpPr>
            <a:spLocks noGrp="1"/>
          </p:cNvSpPr>
          <p:nvPr>
            <p:ph type="sldNum" sz="quarter" idx="12"/>
          </p:nvPr>
        </p:nvSpPr>
        <p:spPr/>
        <p:txBody>
          <a:bodyPr/>
          <a:lstStyle>
            <a:lvl1pPr>
              <a:defRPr/>
            </a:lvl1pPr>
          </a:lstStyle>
          <a:p>
            <a:fld id="{0800358B-284E-4E68-B6A7-4FA999A4A438}" type="slidenum">
              <a:rPr lang="en-GB" altLang="de-DE"/>
              <a:pPr/>
              <a:t>‹#›</a:t>
            </a:fld>
            <a:endParaRPr lang="en-GB" altLang="de-DE"/>
          </a:p>
        </p:txBody>
      </p:sp>
    </p:spTree>
    <p:extLst>
      <p:ext uri="{BB962C8B-B14F-4D97-AF65-F5344CB8AC3E}">
        <p14:creationId xmlns:p14="http://schemas.microsoft.com/office/powerpoint/2010/main" val="15220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10E7-EB7F-45AB-9AB4-647728FDD06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1034CB3F-8B8B-4144-9AA3-7633D8DDB5B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9C981C8E-C8BB-4FBB-8F04-1FBEC9CF6A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382B4B-9FAD-4BCB-8043-D1CE89C41815}"/>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EB8FB3B3-DC1E-4848-B9F1-65937B41824F}"/>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530DB81A-D3D3-4429-A067-6C9E3A4E959D}"/>
              </a:ext>
            </a:extLst>
          </p:cNvPr>
          <p:cNvSpPr>
            <a:spLocks noGrp="1"/>
          </p:cNvSpPr>
          <p:nvPr>
            <p:ph type="sldNum" sz="quarter" idx="12"/>
          </p:nvPr>
        </p:nvSpPr>
        <p:spPr/>
        <p:txBody>
          <a:bodyPr/>
          <a:lstStyle>
            <a:lvl1pPr>
              <a:defRPr/>
            </a:lvl1pPr>
          </a:lstStyle>
          <a:p>
            <a:fld id="{54D476D9-66B2-4086-8B9E-BF54B16DAD45}" type="slidenum">
              <a:rPr lang="en-GB" altLang="de-DE"/>
              <a:pPr/>
              <a:t>‹#›</a:t>
            </a:fld>
            <a:endParaRPr lang="en-GB" altLang="de-DE"/>
          </a:p>
        </p:txBody>
      </p:sp>
    </p:spTree>
    <p:extLst>
      <p:ext uri="{BB962C8B-B14F-4D97-AF65-F5344CB8AC3E}">
        <p14:creationId xmlns:p14="http://schemas.microsoft.com/office/powerpoint/2010/main" val="396459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80C8-4698-4FAC-A8C4-AFD5CE5545A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85003105-2608-48AA-8C8B-848ABFFBCA3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32CF1564-D05C-4A55-9288-58AECDFDC7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54602-AD1C-4D2F-B596-344791948FCF}"/>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1F355762-50CE-4092-B51F-E1BB2D6AA033}"/>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18740C51-8680-41D1-BE47-A99579793D40}"/>
              </a:ext>
            </a:extLst>
          </p:cNvPr>
          <p:cNvSpPr>
            <a:spLocks noGrp="1"/>
          </p:cNvSpPr>
          <p:nvPr>
            <p:ph type="sldNum" sz="quarter" idx="12"/>
          </p:nvPr>
        </p:nvSpPr>
        <p:spPr/>
        <p:txBody>
          <a:bodyPr/>
          <a:lstStyle>
            <a:lvl1pPr>
              <a:defRPr/>
            </a:lvl1pPr>
          </a:lstStyle>
          <a:p>
            <a:fld id="{AB8AD4E6-8259-4E09-AB56-D8A59E2EE81B}" type="slidenum">
              <a:rPr lang="en-GB" altLang="de-DE"/>
              <a:pPr/>
              <a:t>‹#›</a:t>
            </a:fld>
            <a:endParaRPr lang="en-GB" altLang="de-DE"/>
          </a:p>
        </p:txBody>
      </p:sp>
    </p:spTree>
    <p:extLst>
      <p:ext uri="{BB962C8B-B14F-4D97-AF65-F5344CB8AC3E}">
        <p14:creationId xmlns:p14="http://schemas.microsoft.com/office/powerpoint/2010/main" val="141821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16F8B5-BD9D-4A50-B2AE-855EAAD11B25}"/>
              </a:ext>
            </a:extLst>
          </p:cNvPr>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de-DE"/>
              <a:t>Title</a:t>
            </a:r>
          </a:p>
        </p:txBody>
      </p:sp>
      <p:sp>
        <p:nvSpPr>
          <p:cNvPr id="1027" name="Rectangle 3">
            <a:extLst>
              <a:ext uri="{FF2B5EF4-FFF2-40B4-BE49-F238E27FC236}">
                <a16:creationId xmlns:a16="http://schemas.microsoft.com/office/drawing/2014/main" id="{C6640EC8-01C1-4460-93B1-6F8FC01FEAC9}"/>
              </a:ext>
            </a:extLst>
          </p:cNvPr>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de-DE"/>
              <a:t>Second level</a:t>
            </a:r>
            <a:endParaRPr lang="en-GB" altLang="de-DE"/>
          </a:p>
          <a:p>
            <a:pPr lvl="1"/>
            <a:r>
              <a:rPr lang="en-GB" altLang="de-DE"/>
              <a:t>Third level</a:t>
            </a:r>
          </a:p>
          <a:p>
            <a:pPr lvl="2"/>
            <a:r>
              <a:rPr lang="en-GB" altLang="de-DE"/>
              <a:t>- Fourth level</a:t>
            </a:r>
          </a:p>
        </p:txBody>
      </p:sp>
      <p:sp>
        <p:nvSpPr>
          <p:cNvPr id="1028" name="Rectangle 4">
            <a:extLst>
              <a:ext uri="{FF2B5EF4-FFF2-40B4-BE49-F238E27FC236}">
                <a16:creationId xmlns:a16="http://schemas.microsoft.com/office/drawing/2014/main" id="{9EE89C9F-5E9F-46CC-BEBF-F8677DBB300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anose="020B0604020202020204" pitchFamily="34" charset="0"/>
              </a:defRPr>
            </a:lvl1pPr>
          </a:lstStyle>
          <a:p>
            <a:endParaRPr lang="en-GB" altLang="de-DE"/>
          </a:p>
        </p:txBody>
      </p:sp>
      <p:sp>
        <p:nvSpPr>
          <p:cNvPr id="1029" name="Rectangle 5">
            <a:extLst>
              <a:ext uri="{FF2B5EF4-FFF2-40B4-BE49-F238E27FC236}">
                <a16:creationId xmlns:a16="http://schemas.microsoft.com/office/drawing/2014/main" id="{745F7EA1-0388-476B-B41F-A1CF6E60B9B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anose="020B0604020202020204" pitchFamily="34" charset="0"/>
              </a:defRPr>
            </a:lvl1pPr>
          </a:lstStyle>
          <a:p>
            <a:endParaRPr lang="en-GB" altLang="de-DE"/>
          </a:p>
        </p:txBody>
      </p:sp>
      <p:sp>
        <p:nvSpPr>
          <p:cNvPr id="1030" name="Rectangle 6">
            <a:extLst>
              <a:ext uri="{FF2B5EF4-FFF2-40B4-BE49-F238E27FC236}">
                <a16:creationId xmlns:a16="http://schemas.microsoft.com/office/drawing/2014/main" id="{D7DA3606-6A06-4DC1-839D-DE61D441213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anose="020B0604020202020204" pitchFamily="34" charset="0"/>
              </a:defRPr>
            </a:lvl1pPr>
          </a:lstStyle>
          <a:p>
            <a:fld id="{11F0D3F5-DE49-480C-A089-E662FB295645}" type="slidenum">
              <a:rPr lang="en-GB" altLang="de-DE"/>
              <a:pPr/>
              <a:t>‹#›</a:t>
            </a:fld>
            <a:endParaRPr lang="en-GB" altLang="de-DE"/>
          </a:p>
        </p:txBody>
      </p:sp>
      <p:sp>
        <p:nvSpPr>
          <p:cNvPr id="15" name="Rectangle 14">
            <a:extLst>
              <a:ext uri="{FF2B5EF4-FFF2-40B4-BE49-F238E27FC236}">
                <a16:creationId xmlns:a16="http://schemas.microsoft.com/office/drawing/2014/main" id="{4E6D3F77-9054-495F-992C-AB2F2FB88687}"/>
              </a:ext>
            </a:extLst>
          </p:cNvPr>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7" name="Rectangle 6">
            <a:extLst>
              <a:ext uri="{FF2B5EF4-FFF2-40B4-BE49-F238E27FC236}">
                <a16:creationId xmlns:a16="http://schemas.microsoft.com/office/drawing/2014/main" id="{A59D3968-5B4C-4BCC-B5FF-7651A98E0F6C}"/>
              </a:ext>
            </a:extLst>
          </p:cNvPr>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1041" name="Picture 17" descr="LOGO CE_Vertical_EN_NEG_quadri_HR">
            <a:extLst>
              <a:ext uri="{FF2B5EF4-FFF2-40B4-BE49-F238E27FC236}">
                <a16:creationId xmlns:a16="http://schemas.microsoft.com/office/drawing/2014/main" id="{BF265B60-B89D-474B-BB21-8FD92CF1AD51}"/>
              </a:ext>
            </a:extLst>
          </p:cNvPr>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p:titleStyle>
    <p:bodyStyle>
      <a:lvl1pPr marL="342900" indent="-342900" algn="l" rtl="0" fontAlgn="base">
        <a:spcBef>
          <a:spcPct val="20000"/>
        </a:spcBef>
        <a:spcAft>
          <a:spcPct val="0"/>
        </a:spcAft>
        <a:buClr>
          <a:schemeClr val="bg1"/>
        </a:buClr>
        <a:buChar char="•"/>
        <a:defRPr sz="2400" i="1" kern="1200">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kern="1200">
          <a:solidFill>
            <a:srgbClr val="0F5494"/>
          </a:solidFill>
          <a:latin typeface="+mn-lt"/>
          <a:ea typeface="+mn-ea"/>
          <a:cs typeface="+mn-cs"/>
        </a:defRPr>
      </a:lvl2pPr>
      <a:lvl3pPr marL="1143000" indent="-228600" algn="l" rtl="0" fontAlgn="base">
        <a:spcBef>
          <a:spcPct val="20000"/>
        </a:spcBef>
        <a:spcAft>
          <a:spcPct val="0"/>
        </a:spcAft>
        <a:defRPr sz="1400" kern="1200">
          <a:solidFill>
            <a:srgbClr val="0F5494"/>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62.png"/><Relationship Id="rId5" Type="http://schemas.openxmlformats.org/officeDocument/2006/relationships/image" Target="../media/image43.png"/><Relationship Id="rId10" Type="http://schemas.openxmlformats.org/officeDocument/2006/relationships/customXml" Target="../ink/ink1.xml"/><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jpe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27.xml"/><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68.jpe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chart" Target="../charts/chart1.xml"/><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notesSlide" Target="../notesSlides/notesSlide4.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a:extLst>
              <a:ext uri="{FF2B5EF4-FFF2-40B4-BE49-F238E27FC236}">
                <a16:creationId xmlns:a16="http://schemas.microsoft.com/office/drawing/2014/main" id="{DD955809-79DD-410B-84A1-549CB1B4C975}"/>
              </a:ext>
            </a:extLst>
          </p:cNvPr>
          <p:cNvSpPr>
            <a:spLocks noGrp="1" noChangeArrowheads="1"/>
          </p:cNvSpPr>
          <p:nvPr>
            <p:ph type="ctrTitle"/>
          </p:nvPr>
        </p:nvSpPr>
        <p:spPr>
          <a:xfrm>
            <a:off x="665163" y="2564904"/>
            <a:ext cx="8424862" cy="790575"/>
          </a:xfrm>
        </p:spPr>
        <p:txBody>
          <a:bodyPr>
            <a:noAutofit/>
          </a:bodyPr>
          <a:lstStyle/>
          <a:p>
            <a:r>
              <a:rPr lang="en-GB" sz="2800" dirty="0"/>
              <a:t>Introduction to the dimensions of digitalisation </a:t>
            </a:r>
            <a:endParaRPr lang="en-GB" sz="2800" dirty="0">
              <a:ea typeface="Verdana"/>
            </a:endParaRPr>
          </a:p>
        </p:txBody>
      </p:sp>
      <p:sp>
        <p:nvSpPr>
          <p:cNvPr id="4" name="Rectangle 6">
            <a:extLst>
              <a:ext uri="{FF2B5EF4-FFF2-40B4-BE49-F238E27FC236}">
                <a16:creationId xmlns:a16="http://schemas.microsoft.com/office/drawing/2014/main" id="{5019A3E1-4C0E-4858-96E4-2DBAB654F079}"/>
              </a:ext>
            </a:extLst>
          </p:cNvPr>
          <p:cNvSpPr>
            <a:spLocks noGrp="1" noChangeArrowheads="1"/>
          </p:cNvSpPr>
          <p:nvPr>
            <p:ph type="subTitle" idx="1"/>
          </p:nvPr>
        </p:nvSpPr>
        <p:spPr>
          <a:xfrm>
            <a:off x="611188" y="3716338"/>
            <a:ext cx="8532812" cy="1728787"/>
          </a:xfrm>
        </p:spPr>
        <p:txBody>
          <a:bodyPr/>
          <a:lstStyle/>
          <a:p>
            <a:r>
              <a:rPr lang="fr-BE" altLang="de-DE" sz="2000" dirty="0"/>
              <a:t>Module 2.2: </a:t>
            </a:r>
            <a:br>
              <a:rPr lang="fr-BE" altLang="de-DE" sz="2000" dirty="0"/>
            </a:br>
            <a:r>
              <a:rPr lang="fr-BE" altLang="de-DE" sz="2000" dirty="0"/>
              <a:t>The Digital </a:t>
            </a:r>
            <a:r>
              <a:rPr lang="fr-BE" altLang="de-DE" sz="2000" dirty="0" err="1"/>
              <a:t>Divide</a:t>
            </a:r>
            <a:r>
              <a:rPr lang="fr-BE" altLang="de-DE" sz="2000" dirty="0"/>
              <a:t> </a:t>
            </a:r>
            <a:endParaRPr lang="en-GB" altLang="de-DE"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3A6673-4E84-4DC0-8402-FC79B0C11830}"/>
              </a:ext>
            </a:extLst>
          </p:cNvPr>
          <p:cNvSpPr>
            <a:spLocks noGrp="1"/>
          </p:cNvSpPr>
          <p:nvPr>
            <p:ph idx="1"/>
          </p:nvPr>
        </p:nvSpPr>
        <p:spPr>
          <a:xfrm>
            <a:off x="2971575" y="3429000"/>
            <a:ext cx="5200649" cy="936626"/>
          </a:xfrm>
          <a:solidFill>
            <a:schemeClr val="bg1"/>
          </a:solidFill>
        </p:spPr>
        <p:txBody>
          <a:bodyPr/>
          <a:lstStyle/>
          <a:p>
            <a:pPr marL="0" indent="0">
              <a:buNone/>
            </a:pPr>
            <a:r>
              <a:rPr lang="de-DE" sz="3600" b="1" i="0" dirty="0" err="1">
                <a:solidFill>
                  <a:schemeClr val="accent2"/>
                </a:solidFill>
                <a:ea typeface="Verdana"/>
              </a:rPr>
              <a:t>Deep</a:t>
            </a:r>
            <a:r>
              <a:rPr lang="de-DE" sz="3600" b="1" i="0" dirty="0">
                <a:solidFill>
                  <a:schemeClr val="accent2"/>
                </a:solidFill>
                <a:ea typeface="Verdana"/>
              </a:rPr>
              <a:t> </a:t>
            </a:r>
            <a:r>
              <a:rPr lang="de-DE" sz="3600" b="1" i="0" dirty="0" err="1">
                <a:solidFill>
                  <a:schemeClr val="accent2"/>
                </a:solidFill>
                <a:ea typeface="Verdana"/>
              </a:rPr>
              <a:t>Dive</a:t>
            </a:r>
            <a:r>
              <a:rPr lang="de-DE" sz="3600" b="1" i="0" dirty="0">
                <a:solidFill>
                  <a:schemeClr val="accent2"/>
                </a:solidFill>
                <a:ea typeface="Verdana"/>
              </a:rPr>
              <a:t>: Access</a:t>
            </a:r>
          </a:p>
        </p:txBody>
      </p:sp>
      <p:pic>
        <p:nvPicPr>
          <p:cNvPr id="9" name="Grafik 8" descr="Pfeil: 180-Grad, vertikal">
            <a:extLst>
              <a:ext uri="{FF2B5EF4-FFF2-40B4-BE49-F238E27FC236}">
                <a16:creationId xmlns:a16="http://schemas.microsoft.com/office/drawing/2014/main" id="{78354B4B-F066-D840-893A-377C13E93F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1575" y="2997313"/>
            <a:ext cx="1800000" cy="1800000"/>
          </a:xfrm>
          <a:prstGeom prst="rect">
            <a:avLst/>
          </a:prstGeom>
        </p:spPr>
      </p:pic>
    </p:spTree>
    <p:extLst>
      <p:ext uri="{BB962C8B-B14F-4D97-AF65-F5344CB8AC3E}">
        <p14:creationId xmlns:p14="http://schemas.microsoft.com/office/powerpoint/2010/main" val="1028014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C5FC0-1713-4D5E-B072-E7CB7C8FC4A9}"/>
              </a:ext>
            </a:extLst>
          </p:cNvPr>
          <p:cNvSpPr>
            <a:spLocks noGrp="1"/>
          </p:cNvSpPr>
          <p:nvPr>
            <p:ph type="title"/>
          </p:nvPr>
        </p:nvSpPr>
        <p:spPr/>
        <p:txBody>
          <a:bodyPr/>
          <a:lstStyle/>
          <a:p>
            <a:r>
              <a:rPr lang="de-DE" dirty="0"/>
              <a:t>Focus on: Access</a:t>
            </a:r>
          </a:p>
        </p:txBody>
      </p:sp>
      <p:sp>
        <p:nvSpPr>
          <p:cNvPr id="3" name="Content Placeholder 2">
            <a:extLst>
              <a:ext uri="{FF2B5EF4-FFF2-40B4-BE49-F238E27FC236}">
                <a16:creationId xmlns:a16="http://schemas.microsoft.com/office/drawing/2014/main" id="{283A6673-4E84-4DC0-8402-FC79B0C11830}"/>
              </a:ext>
            </a:extLst>
          </p:cNvPr>
          <p:cNvSpPr>
            <a:spLocks noGrp="1"/>
          </p:cNvSpPr>
          <p:nvPr>
            <p:ph idx="1"/>
          </p:nvPr>
        </p:nvSpPr>
        <p:spPr>
          <a:xfrm>
            <a:off x="638397" y="2997711"/>
            <a:ext cx="8048402" cy="3529013"/>
          </a:xfrm>
          <a:solidFill>
            <a:srgbClr val="FDDC05"/>
          </a:solidFill>
        </p:spPr>
        <p:txBody>
          <a:bodyPr/>
          <a:lstStyle/>
          <a:p>
            <a:r>
              <a:rPr lang="de-DE" i="0" dirty="0" err="1"/>
              <a:t>What</a:t>
            </a:r>
            <a:r>
              <a:rPr lang="de-DE" i="0" dirty="0"/>
              <a:t> </a:t>
            </a:r>
            <a:r>
              <a:rPr lang="de-DE" i="0" dirty="0" err="1"/>
              <a:t>are</a:t>
            </a:r>
            <a:r>
              <a:rPr lang="de-DE" i="0" dirty="0"/>
              <a:t> </a:t>
            </a:r>
            <a:r>
              <a:rPr lang="de-DE" i="0" dirty="0" err="1"/>
              <a:t>reasons</a:t>
            </a:r>
            <a:r>
              <a:rPr lang="de-DE" i="0" dirty="0"/>
              <a:t> </a:t>
            </a:r>
            <a:r>
              <a:rPr lang="de-DE" i="0" dirty="0" err="1"/>
              <a:t>for</a:t>
            </a:r>
            <a:r>
              <a:rPr lang="de-DE" i="0" dirty="0"/>
              <a:t> lack </a:t>
            </a:r>
            <a:r>
              <a:rPr lang="de-DE" i="0" dirty="0" err="1"/>
              <a:t>of</a:t>
            </a:r>
            <a:r>
              <a:rPr lang="de-DE" i="0" dirty="0"/>
              <a:t> Access?</a:t>
            </a:r>
            <a:endParaRPr lang="de-DE" i="0" dirty="0">
              <a:ea typeface="Verdana"/>
            </a:endParaRPr>
          </a:p>
          <a:p>
            <a:r>
              <a:rPr lang="de-DE" i="0" dirty="0" err="1"/>
              <a:t>What</a:t>
            </a:r>
            <a:r>
              <a:rPr lang="de-DE" i="0" dirty="0"/>
              <a:t> </a:t>
            </a:r>
            <a:r>
              <a:rPr lang="de-DE" i="0" dirty="0" err="1"/>
              <a:t>are</a:t>
            </a:r>
            <a:r>
              <a:rPr lang="de-DE" i="0" dirty="0"/>
              <a:t> </a:t>
            </a:r>
            <a:r>
              <a:rPr lang="de-DE" i="0" dirty="0" err="1"/>
              <a:t>the</a:t>
            </a:r>
            <a:r>
              <a:rPr lang="de-DE" i="0" dirty="0"/>
              <a:t> </a:t>
            </a:r>
            <a:r>
              <a:rPr lang="de-DE" i="0" dirty="0" err="1"/>
              <a:t>strategies</a:t>
            </a:r>
            <a:r>
              <a:rPr lang="de-DE" i="0" dirty="0"/>
              <a:t> </a:t>
            </a:r>
            <a:r>
              <a:rPr lang="de-DE" i="0" dirty="0" err="1"/>
              <a:t>to</a:t>
            </a:r>
            <a:r>
              <a:rPr lang="de-DE" i="0" dirty="0"/>
              <a:t> promote Access?</a:t>
            </a:r>
            <a:endParaRPr lang="de-DE" i="0" dirty="0">
              <a:ea typeface="Verdana"/>
            </a:endParaRPr>
          </a:p>
          <a:p>
            <a:r>
              <a:rPr lang="de-DE" i="0" dirty="0" err="1"/>
              <a:t>What</a:t>
            </a:r>
            <a:r>
              <a:rPr lang="de-DE" i="0" dirty="0"/>
              <a:t> </a:t>
            </a:r>
            <a:r>
              <a:rPr lang="de-DE" i="0" dirty="0" err="1"/>
              <a:t>role</a:t>
            </a:r>
            <a:r>
              <a:rPr lang="de-DE" i="0" dirty="0"/>
              <a:t> do </a:t>
            </a:r>
            <a:r>
              <a:rPr lang="de-DE" i="0" dirty="0" err="1"/>
              <a:t>policy-actors</a:t>
            </a:r>
            <a:r>
              <a:rPr lang="de-DE" i="0" dirty="0"/>
              <a:t> </a:t>
            </a:r>
            <a:r>
              <a:rPr lang="de-DE" i="0" dirty="0" err="1"/>
              <a:t>play</a:t>
            </a:r>
            <a:r>
              <a:rPr lang="de-DE" i="0" dirty="0"/>
              <a:t>?</a:t>
            </a:r>
            <a:endParaRPr lang="de-DE" i="0" dirty="0">
              <a:ea typeface="Verdana"/>
            </a:endParaRPr>
          </a:p>
        </p:txBody>
      </p:sp>
      <p:pic>
        <p:nvPicPr>
          <p:cNvPr id="6" name="Bild 7">
            <a:extLst>
              <a:ext uri="{FF2B5EF4-FFF2-40B4-BE49-F238E27FC236}">
                <a16:creationId xmlns:a16="http://schemas.microsoft.com/office/drawing/2014/main" id="{DB1DA577-471B-F648-9451-BA29D02DC850}"/>
              </a:ext>
            </a:extLst>
          </p:cNvPr>
          <p:cNvPicPr>
            <a:picLocks noChangeAspect="1"/>
          </p:cNvPicPr>
          <p:nvPr/>
        </p:nvPicPr>
        <p:blipFill>
          <a:blip r:embed="rId3"/>
          <a:stretch>
            <a:fillRect/>
          </a:stretch>
        </p:blipFill>
        <p:spPr>
          <a:xfrm>
            <a:off x="638397" y="5374724"/>
            <a:ext cx="1152000" cy="1152000"/>
          </a:xfrm>
          <a:prstGeom prst="rect">
            <a:avLst/>
          </a:prstGeom>
        </p:spPr>
      </p:pic>
      <p:sp>
        <p:nvSpPr>
          <p:cNvPr id="7" name="Textfeld 6">
            <a:extLst>
              <a:ext uri="{FF2B5EF4-FFF2-40B4-BE49-F238E27FC236}">
                <a16:creationId xmlns:a16="http://schemas.microsoft.com/office/drawing/2014/main" id="{820B1583-6A7C-0B4D-9AAB-AEA8EC7C5850}"/>
              </a:ext>
            </a:extLst>
          </p:cNvPr>
          <p:cNvSpPr txBox="1"/>
          <p:nvPr/>
        </p:nvSpPr>
        <p:spPr>
          <a:xfrm>
            <a:off x="1790397" y="5719891"/>
            <a:ext cx="1380506" cy="461665"/>
          </a:xfrm>
          <a:prstGeom prst="rect">
            <a:avLst/>
          </a:prstGeom>
          <a:noFill/>
        </p:spPr>
        <p:txBody>
          <a:bodyPr wrap="none" rtlCol="0">
            <a:spAutoFit/>
          </a:bodyPr>
          <a:lstStyle/>
          <a:p>
            <a:r>
              <a:rPr lang="en-GB" sz="2400" b="1" dirty="0"/>
              <a:t>10 min</a:t>
            </a:r>
          </a:p>
        </p:txBody>
      </p:sp>
    </p:spTree>
    <p:extLst>
      <p:ext uri="{BB962C8B-B14F-4D97-AF65-F5344CB8AC3E}">
        <p14:creationId xmlns:p14="http://schemas.microsoft.com/office/powerpoint/2010/main" val="2307219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98F4B-9F5D-4287-9273-DE3F7EEBAAB5}"/>
              </a:ext>
            </a:extLst>
          </p:cNvPr>
          <p:cNvSpPr>
            <a:spLocks noGrp="1"/>
          </p:cNvSpPr>
          <p:nvPr>
            <p:ph type="title"/>
          </p:nvPr>
        </p:nvSpPr>
        <p:spPr/>
        <p:txBody>
          <a:bodyPr/>
          <a:lstStyle/>
          <a:p>
            <a:r>
              <a:rPr lang="de-DE"/>
              <a:t>Focus on: Access</a:t>
            </a:r>
            <a:br>
              <a:rPr lang="de-DE"/>
            </a:br>
            <a:r>
              <a:rPr lang="de-DE" sz="2400" b="0"/>
              <a:t>Connecting rural areas</a:t>
            </a:r>
            <a:endParaRPr lang="de-DE" b="0"/>
          </a:p>
        </p:txBody>
      </p:sp>
      <p:pic>
        <p:nvPicPr>
          <p:cNvPr id="3" name="Picture 2">
            <a:extLst>
              <a:ext uri="{FF2B5EF4-FFF2-40B4-BE49-F238E27FC236}">
                <a16:creationId xmlns:a16="http://schemas.microsoft.com/office/drawing/2014/main" id="{8F95B90D-D28E-4D9D-8FE2-D7D0B05B0062}"/>
              </a:ext>
            </a:extLst>
          </p:cNvPr>
          <p:cNvPicPr>
            <a:picLocks noChangeAspect="1"/>
          </p:cNvPicPr>
          <p:nvPr/>
        </p:nvPicPr>
        <p:blipFill>
          <a:blip r:embed="rId3"/>
          <a:stretch>
            <a:fillRect/>
          </a:stretch>
        </p:blipFill>
        <p:spPr>
          <a:xfrm>
            <a:off x="869798" y="2531154"/>
            <a:ext cx="7415048" cy="3350503"/>
          </a:xfrm>
          <a:prstGeom prst="rect">
            <a:avLst/>
          </a:prstGeom>
        </p:spPr>
      </p:pic>
    </p:spTree>
    <p:extLst>
      <p:ext uri="{BB962C8B-B14F-4D97-AF65-F5344CB8AC3E}">
        <p14:creationId xmlns:p14="http://schemas.microsoft.com/office/powerpoint/2010/main" val="4202302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Cell Tower">
            <a:extLst>
              <a:ext uri="{FF2B5EF4-FFF2-40B4-BE49-F238E27FC236}">
                <a16:creationId xmlns:a16="http://schemas.microsoft.com/office/drawing/2014/main" id="{717DE09E-90F0-4C82-8B14-778FF52D7F7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44799" y="2255263"/>
            <a:ext cx="3499201" cy="3499201"/>
          </a:xfrm>
          <a:prstGeom prst="rect">
            <a:avLst/>
          </a:prstGeom>
        </p:spPr>
      </p:pic>
      <p:sp>
        <p:nvSpPr>
          <p:cNvPr id="83970" name="Rectangle 2">
            <a:extLst>
              <a:ext uri="{FF2B5EF4-FFF2-40B4-BE49-F238E27FC236}">
                <a16:creationId xmlns:a16="http://schemas.microsoft.com/office/drawing/2014/main" id="{5B2B32E9-F03E-4C7F-8020-3F8E874B7A22}"/>
              </a:ext>
            </a:extLst>
          </p:cNvPr>
          <p:cNvSpPr>
            <a:spLocks noGrp="1" noChangeArrowheads="1"/>
          </p:cNvSpPr>
          <p:nvPr>
            <p:ph type="title"/>
          </p:nvPr>
        </p:nvSpPr>
        <p:spPr/>
        <p:txBody>
          <a:bodyPr/>
          <a:lstStyle/>
          <a:p>
            <a:r>
              <a:rPr lang="de-DE" altLang="de-DE" dirty="0"/>
              <a:t>The Digital Divide(s) </a:t>
            </a:r>
            <a:br>
              <a:rPr lang="de-DE" altLang="de-DE" dirty="0"/>
            </a:br>
            <a:r>
              <a:rPr lang="de-DE" altLang="de-DE" sz="2400" b="0" dirty="0"/>
              <a:t>Status Access</a:t>
            </a:r>
          </a:p>
        </p:txBody>
      </p:sp>
      <p:sp>
        <p:nvSpPr>
          <p:cNvPr id="12" name="TextBox 11">
            <a:extLst>
              <a:ext uri="{FF2B5EF4-FFF2-40B4-BE49-F238E27FC236}">
                <a16:creationId xmlns:a16="http://schemas.microsoft.com/office/drawing/2014/main" id="{051525F8-FB56-4584-A7A9-C902B499F42E}"/>
              </a:ext>
            </a:extLst>
          </p:cNvPr>
          <p:cNvSpPr txBox="1"/>
          <p:nvPr/>
        </p:nvSpPr>
        <p:spPr>
          <a:xfrm>
            <a:off x="750171" y="5012551"/>
            <a:ext cx="7643658" cy="1077218"/>
          </a:xfrm>
          <a:prstGeom prst="rect">
            <a:avLst/>
          </a:prstGeom>
          <a:noFill/>
        </p:spPr>
        <p:txBody>
          <a:bodyPr wrap="square" rtlCol="0">
            <a:spAutoFit/>
          </a:bodyPr>
          <a:lstStyle/>
          <a:p>
            <a:pPr marL="285750" indent="-285750">
              <a:buFont typeface="Arial" panose="020B0604020202020204" pitchFamily="34" charset="0"/>
              <a:buChar char="•"/>
            </a:pPr>
            <a:r>
              <a:rPr lang="de-DE" sz="1600" b="1" dirty="0"/>
              <a:t>Also: </a:t>
            </a:r>
            <a:r>
              <a:rPr lang="de-DE" sz="1600" b="1" dirty="0" err="1"/>
              <a:t>Specifics</a:t>
            </a:r>
            <a:r>
              <a:rPr lang="de-DE" sz="1600" b="1" dirty="0"/>
              <a:t> </a:t>
            </a:r>
            <a:r>
              <a:rPr lang="de-DE" sz="1600" b="1" dirty="0" err="1"/>
              <a:t>of</a:t>
            </a:r>
            <a:r>
              <a:rPr lang="de-DE" sz="1600" b="1" dirty="0"/>
              <a:t> </a:t>
            </a:r>
            <a:r>
              <a:rPr lang="de-DE" sz="1600" b="1" dirty="0" err="1"/>
              <a:t>internetuse</a:t>
            </a:r>
            <a:r>
              <a:rPr lang="de-DE" sz="1600" b="1" dirty="0"/>
              <a:t> in </a:t>
            </a:r>
            <a:r>
              <a:rPr lang="de-DE" sz="1600" b="1" dirty="0" err="1"/>
              <a:t>developing</a:t>
            </a:r>
            <a:r>
              <a:rPr lang="de-DE" sz="1600" b="1" dirty="0"/>
              <a:t> countries:</a:t>
            </a:r>
          </a:p>
          <a:p>
            <a:pPr marL="628650" lvl="1" indent="-171450">
              <a:buFont typeface="Arial" panose="020B0604020202020204" pitchFamily="34" charset="0"/>
              <a:buChar char="•"/>
            </a:pPr>
            <a:r>
              <a:rPr lang="de-DE" sz="1600" dirty="0" err="1"/>
              <a:t>Only</a:t>
            </a:r>
            <a:r>
              <a:rPr lang="de-DE" sz="1600" dirty="0"/>
              <a:t> 7% </a:t>
            </a:r>
            <a:r>
              <a:rPr lang="de-DE" sz="1600" dirty="0" err="1"/>
              <a:t>of</a:t>
            </a:r>
            <a:r>
              <a:rPr lang="de-DE" sz="1600" dirty="0"/>
              <a:t> </a:t>
            </a:r>
            <a:r>
              <a:rPr lang="de-DE" sz="1600" dirty="0" err="1"/>
              <a:t>households</a:t>
            </a:r>
            <a:r>
              <a:rPr lang="de-DE" sz="1600" dirty="0"/>
              <a:t> </a:t>
            </a:r>
            <a:r>
              <a:rPr lang="de-DE" sz="1600" dirty="0" err="1"/>
              <a:t>have</a:t>
            </a:r>
            <a:r>
              <a:rPr lang="de-DE" sz="1600" dirty="0"/>
              <a:t> </a:t>
            </a:r>
            <a:r>
              <a:rPr lang="de-DE" sz="1600" dirty="0" err="1"/>
              <a:t>fixed</a:t>
            </a:r>
            <a:r>
              <a:rPr lang="de-DE" sz="1600" dirty="0"/>
              <a:t> </a:t>
            </a:r>
            <a:r>
              <a:rPr lang="de-DE" sz="1600" dirty="0" err="1"/>
              <a:t>line</a:t>
            </a:r>
            <a:r>
              <a:rPr lang="de-DE" sz="1600" dirty="0"/>
              <a:t> </a:t>
            </a:r>
            <a:r>
              <a:rPr lang="de-DE" sz="1600" dirty="0" err="1"/>
              <a:t>broadband</a:t>
            </a:r>
            <a:r>
              <a:rPr lang="de-DE" sz="1600" dirty="0"/>
              <a:t> </a:t>
            </a:r>
            <a:r>
              <a:rPr lang="de-DE" sz="1600" dirty="0" err="1"/>
              <a:t>access</a:t>
            </a:r>
            <a:endParaRPr lang="de-DE" sz="1600" dirty="0"/>
          </a:p>
          <a:p>
            <a:pPr marL="628650" lvl="1" indent="-171450">
              <a:buFont typeface="Arial" panose="020B0604020202020204" pitchFamily="34" charset="0"/>
              <a:buChar char="•"/>
            </a:pPr>
            <a:r>
              <a:rPr lang="de-DE" sz="1600" dirty="0" err="1"/>
              <a:t>Only</a:t>
            </a:r>
            <a:r>
              <a:rPr lang="de-DE" sz="1600" dirty="0"/>
              <a:t> 9.2% </a:t>
            </a:r>
            <a:r>
              <a:rPr lang="de-DE" sz="1600" dirty="0" err="1"/>
              <a:t>have</a:t>
            </a:r>
            <a:r>
              <a:rPr lang="de-DE" sz="1600" dirty="0"/>
              <a:t> a </a:t>
            </a:r>
            <a:r>
              <a:rPr lang="de-DE" sz="1600" dirty="0" err="1"/>
              <a:t>computer</a:t>
            </a:r>
            <a:r>
              <a:rPr lang="de-DE" sz="1600" dirty="0"/>
              <a:t> at </a:t>
            </a:r>
            <a:r>
              <a:rPr lang="de-DE" sz="1600" dirty="0" err="1"/>
              <a:t>home</a:t>
            </a:r>
            <a:endParaRPr lang="de-DE" sz="1600" dirty="0"/>
          </a:p>
          <a:p>
            <a:endParaRPr lang="de-DE" sz="1600" dirty="0"/>
          </a:p>
        </p:txBody>
      </p:sp>
      <p:sp>
        <p:nvSpPr>
          <p:cNvPr id="2" name="Rectangle 1">
            <a:extLst>
              <a:ext uri="{FF2B5EF4-FFF2-40B4-BE49-F238E27FC236}">
                <a16:creationId xmlns:a16="http://schemas.microsoft.com/office/drawing/2014/main" id="{36A42B3E-9C31-4AE8-AB9A-2DEFBDCA1F24}"/>
              </a:ext>
            </a:extLst>
          </p:cNvPr>
          <p:cNvSpPr/>
          <p:nvPr/>
        </p:nvSpPr>
        <p:spPr>
          <a:xfrm>
            <a:off x="699436" y="2640439"/>
            <a:ext cx="7925452" cy="2308324"/>
          </a:xfrm>
          <a:prstGeom prst="rect">
            <a:avLst/>
          </a:prstGeom>
        </p:spPr>
        <p:txBody>
          <a:bodyPr wrap="square">
            <a:spAutoFit/>
          </a:bodyPr>
          <a:lstStyle/>
          <a:p>
            <a:pPr marL="171450" indent="-171450">
              <a:buFont typeface="Arial" panose="020B0604020202020204" pitchFamily="34" charset="0"/>
              <a:buChar char="•"/>
            </a:pPr>
            <a:r>
              <a:rPr lang="de-DE" sz="1600" b="1" dirty="0" err="1"/>
              <a:t>Isn‘t</a:t>
            </a:r>
            <a:r>
              <a:rPr lang="de-DE" sz="1600" b="1" dirty="0"/>
              <a:t> </a:t>
            </a:r>
            <a:r>
              <a:rPr lang="de-DE" sz="1600" b="1" dirty="0" err="1"/>
              <a:t>there</a:t>
            </a:r>
            <a:r>
              <a:rPr lang="de-DE" sz="1600" b="1" dirty="0"/>
              <a:t> network </a:t>
            </a:r>
            <a:r>
              <a:rPr lang="de-DE" sz="1600" b="1" dirty="0" err="1"/>
              <a:t>everywhere</a:t>
            </a:r>
            <a:r>
              <a:rPr lang="de-DE" sz="1600" b="1" dirty="0"/>
              <a:t>?</a:t>
            </a:r>
          </a:p>
          <a:p>
            <a:pPr marL="628650" lvl="1" indent="-171450">
              <a:buFont typeface="Arial" panose="020B0604020202020204" pitchFamily="34" charset="0"/>
              <a:buChar char="•"/>
            </a:pPr>
            <a:r>
              <a:rPr lang="de-DE" sz="1600" dirty="0"/>
              <a:t>90% </a:t>
            </a:r>
            <a:r>
              <a:rPr lang="de-DE" sz="1600" dirty="0" err="1"/>
              <a:t>of</a:t>
            </a:r>
            <a:r>
              <a:rPr lang="de-DE" sz="1600" dirty="0"/>
              <a:t> </a:t>
            </a:r>
            <a:r>
              <a:rPr lang="de-DE" sz="1600" dirty="0" err="1"/>
              <a:t>the</a:t>
            </a:r>
            <a:r>
              <a:rPr lang="de-DE" sz="1600" dirty="0"/>
              <a:t> global </a:t>
            </a:r>
            <a:r>
              <a:rPr lang="de-DE" sz="1600" dirty="0" err="1"/>
              <a:t>population</a:t>
            </a:r>
            <a:r>
              <a:rPr lang="de-DE" sz="1600" dirty="0"/>
              <a:t> live </a:t>
            </a:r>
            <a:r>
              <a:rPr lang="de-DE" sz="1600" dirty="0" err="1"/>
              <a:t>within</a:t>
            </a:r>
            <a:r>
              <a:rPr lang="de-DE" sz="1600" dirty="0"/>
              <a:t> </a:t>
            </a:r>
            <a:r>
              <a:rPr lang="de-DE" sz="1600" dirty="0" err="1"/>
              <a:t>the</a:t>
            </a:r>
            <a:r>
              <a:rPr lang="de-DE" sz="1600" dirty="0"/>
              <a:t> </a:t>
            </a:r>
            <a:r>
              <a:rPr lang="de-DE" sz="1600" dirty="0" err="1"/>
              <a:t>reach</a:t>
            </a:r>
            <a:r>
              <a:rPr lang="de-DE" sz="1600" dirty="0"/>
              <a:t> </a:t>
            </a:r>
            <a:r>
              <a:rPr lang="de-DE" sz="1600" dirty="0" err="1"/>
              <a:t>of</a:t>
            </a:r>
            <a:r>
              <a:rPr lang="de-DE" sz="1600" dirty="0"/>
              <a:t> a mobile </a:t>
            </a:r>
            <a:r>
              <a:rPr lang="de-DE" sz="1600" dirty="0" err="1"/>
              <a:t>broadband</a:t>
            </a:r>
            <a:r>
              <a:rPr lang="de-DE" sz="1600" dirty="0"/>
              <a:t> network (ITU 2019) </a:t>
            </a:r>
          </a:p>
          <a:p>
            <a:pPr marL="171450" indent="-171450">
              <a:buFont typeface="Arial" panose="020B0604020202020204" pitchFamily="34" charset="0"/>
              <a:buChar char="•"/>
            </a:pPr>
            <a:endParaRPr lang="de-DE" sz="1600" b="1" dirty="0"/>
          </a:p>
          <a:p>
            <a:pPr marL="171450" indent="-171450">
              <a:buFont typeface="Arial" panose="020B0604020202020204" pitchFamily="34" charset="0"/>
              <a:buChar char="•"/>
            </a:pPr>
            <a:r>
              <a:rPr lang="de-DE" sz="1600" b="1" dirty="0"/>
              <a:t>but</a:t>
            </a:r>
            <a:r>
              <a:rPr lang="de-DE" sz="1600" dirty="0"/>
              <a:t>: </a:t>
            </a:r>
          </a:p>
          <a:p>
            <a:pPr marL="628650" lvl="1" indent="-171450">
              <a:buFont typeface="Arial" panose="020B0604020202020204" pitchFamily="34" charset="0"/>
              <a:buChar char="•"/>
            </a:pPr>
            <a:r>
              <a:rPr lang="de-DE" sz="1600" dirty="0" err="1"/>
              <a:t>Bandwidth</a:t>
            </a:r>
            <a:r>
              <a:rPr lang="de-DE" sz="1600" dirty="0"/>
              <a:t>: Broadband =  3G</a:t>
            </a:r>
          </a:p>
          <a:p>
            <a:pPr marL="628650" lvl="1" indent="-171450">
              <a:buFont typeface="Arial" panose="020B0604020202020204" pitchFamily="34" charset="0"/>
              <a:buChar char="•"/>
            </a:pPr>
            <a:r>
              <a:rPr lang="en-US" sz="1600" dirty="0"/>
              <a:t>Affordability: 11-25% (1-2% in global north)</a:t>
            </a:r>
          </a:p>
          <a:p>
            <a:pPr marL="628650" lvl="1" indent="-171450">
              <a:buFont typeface="Arial" panose="020B0604020202020204" pitchFamily="34" charset="0"/>
              <a:buChar char="•"/>
            </a:pPr>
            <a:r>
              <a:rPr lang="en-US" sz="1600" dirty="0"/>
              <a:t>Reliability? Throughput?</a:t>
            </a:r>
          </a:p>
          <a:p>
            <a:pPr marL="171450" indent="-171450">
              <a:buFont typeface="Arial" panose="020B0604020202020204" pitchFamily="34" charset="0"/>
              <a:buChar char="•"/>
            </a:pPr>
            <a:endParaRPr lang="de-DE" sz="1600" dirty="0"/>
          </a:p>
        </p:txBody>
      </p:sp>
    </p:spTree>
    <p:extLst>
      <p:ext uri="{BB962C8B-B14F-4D97-AF65-F5344CB8AC3E}">
        <p14:creationId xmlns:p14="http://schemas.microsoft.com/office/powerpoint/2010/main" val="983850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193FC-A706-4C98-A6D4-5D72A72EF10A}"/>
              </a:ext>
            </a:extLst>
          </p:cNvPr>
          <p:cNvSpPr>
            <a:spLocks noGrp="1"/>
          </p:cNvSpPr>
          <p:nvPr>
            <p:ph type="title"/>
          </p:nvPr>
        </p:nvSpPr>
        <p:spPr/>
        <p:txBody>
          <a:bodyPr/>
          <a:lstStyle/>
          <a:p>
            <a:r>
              <a:rPr lang="de-DE" dirty="0"/>
              <a:t>Focus on: Access</a:t>
            </a:r>
            <a:br>
              <a:rPr lang="de-DE" dirty="0"/>
            </a:br>
            <a:r>
              <a:rPr lang="de-DE" sz="2400" b="0" dirty="0">
                <a:solidFill>
                  <a:srgbClr val="FF0000"/>
                </a:solidFill>
              </a:rPr>
              <a:t>The </a:t>
            </a:r>
            <a:r>
              <a:rPr lang="de-DE" sz="2400" b="0" dirty="0" err="1">
                <a:solidFill>
                  <a:srgbClr val="FF0000"/>
                </a:solidFill>
              </a:rPr>
              <a:t>market</a:t>
            </a:r>
            <a:r>
              <a:rPr lang="de-DE" sz="2400" b="0" dirty="0">
                <a:solidFill>
                  <a:srgbClr val="FF0000"/>
                </a:solidFill>
              </a:rPr>
              <a:t> will </a:t>
            </a:r>
            <a:r>
              <a:rPr lang="de-DE" sz="2400" b="0" dirty="0" err="1">
                <a:solidFill>
                  <a:srgbClr val="FF0000"/>
                </a:solidFill>
              </a:rPr>
              <a:t>take</a:t>
            </a:r>
            <a:r>
              <a:rPr lang="de-DE" sz="2400" b="0" dirty="0">
                <a:solidFill>
                  <a:srgbClr val="FF0000"/>
                </a:solidFill>
              </a:rPr>
              <a:t> care </a:t>
            </a:r>
            <a:r>
              <a:rPr lang="de-DE" sz="2400" b="0" dirty="0" err="1">
                <a:solidFill>
                  <a:srgbClr val="FF0000"/>
                </a:solidFill>
              </a:rPr>
              <a:t>of</a:t>
            </a:r>
            <a:r>
              <a:rPr lang="de-DE" sz="2400" b="0" dirty="0">
                <a:solidFill>
                  <a:srgbClr val="FF0000"/>
                </a:solidFill>
              </a:rPr>
              <a:t> </a:t>
            </a:r>
            <a:r>
              <a:rPr lang="de-DE" sz="2400" b="0" dirty="0" err="1">
                <a:solidFill>
                  <a:srgbClr val="FF0000"/>
                </a:solidFill>
              </a:rPr>
              <a:t>it!</a:t>
            </a:r>
            <a:endParaRPr lang="de-DE" b="0" dirty="0">
              <a:solidFill>
                <a:srgbClr val="FF0000"/>
              </a:solidFill>
            </a:endParaRPr>
          </a:p>
        </p:txBody>
      </p:sp>
      <p:sp>
        <p:nvSpPr>
          <p:cNvPr id="3" name="Content Placeholder 2">
            <a:extLst>
              <a:ext uri="{FF2B5EF4-FFF2-40B4-BE49-F238E27FC236}">
                <a16:creationId xmlns:a16="http://schemas.microsoft.com/office/drawing/2014/main" id="{1712E318-FEA6-4AD0-BE4F-AF133D4AB265}"/>
              </a:ext>
            </a:extLst>
          </p:cNvPr>
          <p:cNvSpPr>
            <a:spLocks noGrp="1"/>
          </p:cNvSpPr>
          <p:nvPr>
            <p:ph idx="1"/>
          </p:nvPr>
        </p:nvSpPr>
        <p:spPr>
          <a:xfrm>
            <a:off x="1787344" y="3104606"/>
            <a:ext cx="7008740" cy="2304877"/>
          </a:xfrm>
        </p:spPr>
        <p:txBody>
          <a:bodyPr/>
          <a:lstStyle/>
          <a:p>
            <a:pPr marL="0" indent="0">
              <a:buNone/>
            </a:pPr>
            <a:r>
              <a:rPr lang="de-DE" sz="1400" dirty="0"/>
              <a:t>„</a:t>
            </a:r>
            <a:r>
              <a:rPr lang="en-US" sz="1400" dirty="0"/>
              <a:t>Significantly increase access to information and communication technologies and strive to provide universal and affordable access to the Internet in least developed countries by 2020” (9.c)</a:t>
            </a:r>
            <a:br>
              <a:rPr lang="en-US" sz="1400" dirty="0"/>
            </a:br>
            <a:endParaRPr lang="en-US" sz="1400" dirty="0"/>
          </a:p>
          <a:p>
            <a:pPr marL="0" indent="0">
              <a:buNone/>
            </a:pPr>
            <a:r>
              <a:rPr lang="en-US" sz="1400" dirty="0"/>
              <a:t>Bridge the digital divide and provide broadband for all​ (15% of household in LDCs should have access to the internet) (Connect 2020 Agenda, Goal 2) </a:t>
            </a:r>
          </a:p>
          <a:p>
            <a:pPr marL="0" indent="0">
              <a:buNone/>
            </a:pPr>
            <a:endParaRPr lang="en-US" sz="1400" dirty="0"/>
          </a:p>
          <a:p>
            <a:pPr marL="0" indent="0">
              <a:buNone/>
            </a:pPr>
            <a:r>
              <a:rPr lang="en-US" sz="1400" dirty="0"/>
              <a:t>1GB of mobile internet is available for 2% or less of average monthly income (1 for 2 target)</a:t>
            </a:r>
            <a:endParaRPr lang="en-US" sz="1400" b="1" dirty="0"/>
          </a:p>
          <a:p>
            <a:pPr marL="0" indent="0">
              <a:buNone/>
            </a:pPr>
            <a:endParaRPr lang="en-US" sz="1400" dirty="0"/>
          </a:p>
          <a:p>
            <a:pPr marL="0" indent="0">
              <a:buNone/>
            </a:pPr>
            <a:br>
              <a:rPr lang="en-US" sz="1400" dirty="0"/>
            </a:br>
            <a:endParaRPr lang="de-DE" sz="1400" i="0" dirty="0"/>
          </a:p>
        </p:txBody>
      </p:sp>
      <p:pic>
        <p:nvPicPr>
          <p:cNvPr id="5" name="Picture 4" descr="A picture containing text&#10;&#10;Description automatically generated">
            <a:extLst>
              <a:ext uri="{FF2B5EF4-FFF2-40B4-BE49-F238E27FC236}">
                <a16:creationId xmlns:a16="http://schemas.microsoft.com/office/drawing/2014/main" id="{A2A48325-A9A0-4091-B169-3FFBE6B7EE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5799" y="3226370"/>
            <a:ext cx="590903" cy="590903"/>
          </a:xfrm>
          <a:prstGeom prst="rect">
            <a:avLst/>
          </a:prstGeom>
        </p:spPr>
      </p:pic>
      <p:pic>
        <p:nvPicPr>
          <p:cNvPr id="9" name="Picture 8">
            <a:extLst>
              <a:ext uri="{FF2B5EF4-FFF2-40B4-BE49-F238E27FC236}">
                <a16:creationId xmlns:a16="http://schemas.microsoft.com/office/drawing/2014/main" id="{EB59AF96-A2E4-4929-9084-C6F577C6D3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3330" y="4786160"/>
            <a:ext cx="606109" cy="606109"/>
          </a:xfrm>
          <a:prstGeom prst="rect">
            <a:avLst/>
          </a:prstGeom>
        </p:spPr>
      </p:pic>
      <p:sp>
        <p:nvSpPr>
          <p:cNvPr id="12" name="Rectangle 11">
            <a:extLst>
              <a:ext uri="{FF2B5EF4-FFF2-40B4-BE49-F238E27FC236}">
                <a16:creationId xmlns:a16="http://schemas.microsoft.com/office/drawing/2014/main" id="{3EE51A76-E38B-41BD-BC40-DF14F84A6962}"/>
              </a:ext>
            </a:extLst>
          </p:cNvPr>
          <p:cNvSpPr/>
          <p:nvPr/>
        </p:nvSpPr>
        <p:spPr>
          <a:xfrm>
            <a:off x="547864" y="2479415"/>
            <a:ext cx="8138936" cy="523220"/>
          </a:xfrm>
          <a:prstGeom prst="rect">
            <a:avLst/>
          </a:prstGeom>
        </p:spPr>
        <p:txBody>
          <a:bodyPr wrap="square">
            <a:spAutoFit/>
          </a:bodyPr>
          <a:lstStyle/>
          <a:p>
            <a:pPr marL="0" indent="0">
              <a:buNone/>
            </a:pPr>
            <a:r>
              <a:rPr lang="de-DE" sz="1400" b="1" dirty="0"/>
              <a:t>Challenge: </a:t>
            </a:r>
            <a:r>
              <a:rPr lang="de-DE" sz="1400" dirty="0" err="1"/>
              <a:t>No</a:t>
            </a:r>
            <a:r>
              <a:rPr lang="de-DE" sz="1400" dirty="0"/>
              <a:t> </a:t>
            </a:r>
            <a:r>
              <a:rPr lang="de-DE" sz="1400" dirty="0" err="1"/>
              <a:t>or</a:t>
            </a:r>
            <a:r>
              <a:rPr lang="de-DE" sz="1400" dirty="0"/>
              <a:t> </a:t>
            </a:r>
            <a:r>
              <a:rPr lang="de-DE" sz="1400" dirty="0" err="1"/>
              <a:t>too</a:t>
            </a:r>
            <a:r>
              <a:rPr lang="de-DE" sz="1400" dirty="0"/>
              <a:t> </a:t>
            </a:r>
            <a:r>
              <a:rPr lang="de-DE" sz="1400" dirty="0" err="1"/>
              <a:t>costly</a:t>
            </a:r>
            <a:r>
              <a:rPr lang="de-DE" sz="1400" dirty="0"/>
              <a:t> </a:t>
            </a:r>
            <a:r>
              <a:rPr lang="de-DE" sz="1400" dirty="0" err="1"/>
              <a:t>access</a:t>
            </a:r>
            <a:r>
              <a:rPr lang="de-DE" sz="1400" dirty="0"/>
              <a:t> </a:t>
            </a:r>
            <a:r>
              <a:rPr lang="de-DE" sz="1400" dirty="0" err="1"/>
              <a:t>for</a:t>
            </a:r>
            <a:r>
              <a:rPr lang="de-DE" sz="1400" dirty="0"/>
              <a:t> </a:t>
            </a:r>
            <a:r>
              <a:rPr lang="de-DE" sz="1400" dirty="0" err="1"/>
              <a:t>many</a:t>
            </a:r>
            <a:r>
              <a:rPr lang="de-DE" sz="1400" dirty="0"/>
              <a:t>. Market </a:t>
            </a:r>
            <a:r>
              <a:rPr lang="de-DE" sz="1400" dirty="0" err="1"/>
              <a:t>does</a:t>
            </a:r>
            <a:r>
              <a:rPr lang="de-DE" sz="1400" dirty="0"/>
              <a:t> not </a:t>
            </a:r>
            <a:r>
              <a:rPr lang="de-DE" sz="1400" dirty="0" err="1"/>
              <a:t>cater</a:t>
            </a:r>
            <a:r>
              <a:rPr lang="de-DE" sz="1400" dirty="0"/>
              <a:t> </a:t>
            </a:r>
            <a:r>
              <a:rPr lang="de-DE" sz="1400" dirty="0" err="1"/>
              <a:t>to</a:t>
            </a:r>
            <a:r>
              <a:rPr lang="de-DE" sz="1400" dirty="0"/>
              <a:t> </a:t>
            </a:r>
            <a:r>
              <a:rPr lang="de-DE" sz="1400" dirty="0" err="1"/>
              <a:t>low</a:t>
            </a:r>
            <a:r>
              <a:rPr lang="de-DE" sz="1400" dirty="0"/>
              <a:t> </a:t>
            </a:r>
            <a:r>
              <a:rPr lang="de-DE" sz="1400" dirty="0" err="1"/>
              <a:t>profit</a:t>
            </a:r>
            <a:r>
              <a:rPr lang="de-DE" sz="1400" dirty="0"/>
              <a:t> </a:t>
            </a:r>
            <a:r>
              <a:rPr lang="de-DE" sz="1400" dirty="0" err="1"/>
              <a:t>areas</a:t>
            </a:r>
            <a:r>
              <a:rPr lang="de-DE" sz="1400" dirty="0"/>
              <a:t>. </a:t>
            </a:r>
          </a:p>
          <a:p>
            <a:pPr marL="0" indent="0">
              <a:buNone/>
            </a:pPr>
            <a:r>
              <a:rPr lang="de-DE" sz="1400" b="1" dirty="0"/>
              <a:t>Goals:        </a:t>
            </a:r>
            <a:r>
              <a:rPr lang="de-DE" sz="1400" dirty="0"/>
              <a:t>Policy </a:t>
            </a:r>
            <a:r>
              <a:rPr lang="de-DE" sz="1400" dirty="0" err="1"/>
              <a:t>actors</a:t>
            </a:r>
            <a:r>
              <a:rPr lang="de-DE" sz="1400" dirty="0"/>
              <a:t> </a:t>
            </a:r>
            <a:r>
              <a:rPr lang="de-DE" sz="1400" dirty="0" err="1"/>
              <a:t>have</a:t>
            </a:r>
            <a:r>
              <a:rPr lang="de-DE" sz="1400" dirty="0"/>
              <a:t> </a:t>
            </a:r>
            <a:r>
              <a:rPr lang="de-DE" sz="1400" dirty="0" err="1"/>
              <a:t>recently</a:t>
            </a:r>
            <a:r>
              <a:rPr lang="de-DE" sz="1400" dirty="0"/>
              <a:t> </a:t>
            </a:r>
            <a:r>
              <a:rPr lang="de-DE" sz="1400" dirty="0" err="1"/>
              <a:t>recognized</a:t>
            </a:r>
            <a:r>
              <a:rPr lang="de-DE" sz="1400" dirty="0"/>
              <a:t> </a:t>
            </a:r>
            <a:r>
              <a:rPr lang="de-DE" sz="1400" dirty="0" err="1"/>
              <a:t>need</a:t>
            </a:r>
            <a:r>
              <a:rPr lang="de-DE" sz="1400" dirty="0"/>
              <a:t> </a:t>
            </a:r>
            <a:r>
              <a:rPr lang="de-DE" sz="1400" dirty="0" err="1"/>
              <a:t>to</a:t>
            </a:r>
            <a:r>
              <a:rPr lang="de-DE" sz="1400" dirty="0"/>
              <a:t> </a:t>
            </a:r>
            <a:r>
              <a:rPr lang="de-DE" sz="1400" dirty="0" err="1"/>
              <a:t>act</a:t>
            </a:r>
            <a:r>
              <a:rPr lang="de-DE" sz="1400" dirty="0"/>
              <a:t> and </a:t>
            </a:r>
            <a:r>
              <a:rPr lang="de-DE" sz="1400" dirty="0" err="1"/>
              <a:t>set</a:t>
            </a:r>
            <a:r>
              <a:rPr lang="de-DE" sz="1400" dirty="0"/>
              <a:t> </a:t>
            </a:r>
            <a:r>
              <a:rPr lang="de-DE" sz="1400" dirty="0" err="1"/>
              <a:t>ambitious</a:t>
            </a:r>
            <a:r>
              <a:rPr lang="de-DE" sz="1400" dirty="0"/>
              <a:t> </a:t>
            </a:r>
            <a:r>
              <a:rPr lang="de-DE" sz="1400" dirty="0" err="1"/>
              <a:t>goals</a:t>
            </a:r>
            <a:endParaRPr lang="de-DE" sz="1400" dirty="0"/>
          </a:p>
        </p:txBody>
      </p:sp>
      <p:pic>
        <p:nvPicPr>
          <p:cNvPr id="6" name="Picture 5" descr="A close up of a sign&#10;&#10;Description automatically generated">
            <a:extLst>
              <a:ext uri="{FF2B5EF4-FFF2-40B4-BE49-F238E27FC236}">
                <a16:creationId xmlns:a16="http://schemas.microsoft.com/office/drawing/2014/main" id="{670D6A22-0DDA-4797-872C-4DE476134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55" y="3961185"/>
            <a:ext cx="526547" cy="590903"/>
          </a:xfrm>
          <a:prstGeom prst="rect">
            <a:avLst/>
          </a:prstGeom>
        </p:spPr>
      </p:pic>
      <p:pic>
        <p:nvPicPr>
          <p:cNvPr id="8" name="Picture 7" descr="A close up of a sign&#10;&#10;Description automatically generated">
            <a:extLst>
              <a:ext uri="{FF2B5EF4-FFF2-40B4-BE49-F238E27FC236}">
                <a16:creationId xmlns:a16="http://schemas.microsoft.com/office/drawing/2014/main" id="{F8765EC2-0212-40E8-BF54-A53A623951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021" y="4786160"/>
            <a:ext cx="526547" cy="566330"/>
          </a:xfrm>
          <a:prstGeom prst="rect">
            <a:avLst/>
          </a:prstGeom>
        </p:spPr>
      </p:pic>
      <p:sp>
        <p:nvSpPr>
          <p:cNvPr id="22" name="Rectangle 21">
            <a:extLst>
              <a:ext uri="{FF2B5EF4-FFF2-40B4-BE49-F238E27FC236}">
                <a16:creationId xmlns:a16="http://schemas.microsoft.com/office/drawing/2014/main" id="{929A2665-A098-4F98-B914-3663A666C4D2}"/>
              </a:ext>
            </a:extLst>
          </p:cNvPr>
          <p:cNvSpPr/>
          <p:nvPr/>
        </p:nvSpPr>
        <p:spPr>
          <a:xfrm>
            <a:off x="1787344" y="5695468"/>
            <a:ext cx="7008740" cy="954107"/>
          </a:xfrm>
          <a:prstGeom prst="rect">
            <a:avLst/>
          </a:prstGeom>
        </p:spPr>
        <p:txBody>
          <a:bodyPr wrap="square">
            <a:spAutoFit/>
          </a:bodyPr>
          <a:lstStyle/>
          <a:p>
            <a:pPr marL="285750" indent="-285750">
              <a:buFont typeface="Arial" panose="020B0604020202020204" pitchFamily="34" charset="0"/>
              <a:buChar char="•"/>
            </a:pPr>
            <a:r>
              <a:rPr lang="de-DE" sz="1400" b="1" dirty="0"/>
              <a:t>SDG Goal 9.c will </a:t>
            </a:r>
            <a:r>
              <a:rPr lang="de-DE" sz="1400" b="1" dirty="0" err="1"/>
              <a:t>be</a:t>
            </a:r>
            <a:r>
              <a:rPr lang="de-DE" sz="1400" b="1" dirty="0"/>
              <a:t> </a:t>
            </a:r>
            <a:r>
              <a:rPr lang="de-DE" sz="1400" b="1" dirty="0" err="1"/>
              <a:t>missed</a:t>
            </a:r>
            <a:r>
              <a:rPr lang="de-DE" sz="1400" b="1" dirty="0"/>
              <a:t> </a:t>
            </a:r>
            <a:r>
              <a:rPr lang="de-DE" sz="1400" b="1" dirty="0" err="1"/>
              <a:t>by</a:t>
            </a:r>
            <a:r>
              <a:rPr lang="de-DE" sz="1400" b="1" dirty="0"/>
              <a:t> at least 20 </a:t>
            </a:r>
            <a:r>
              <a:rPr lang="de-DE" sz="1400" b="1" dirty="0" err="1"/>
              <a:t>years</a:t>
            </a:r>
            <a:r>
              <a:rPr lang="de-DE" sz="1400" b="1" dirty="0"/>
              <a:t> </a:t>
            </a:r>
            <a:r>
              <a:rPr lang="de-DE" dirty="0"/>
              <a:t>(</a:t>
            </a:r>
            <a:r>
              <a:rPr lang="de-DE" dirty="0" err="1"/>
              <a:t>According</a:t>
            </a:r>
            <a:r>
              <a:rPr lang="de-DE" dirty="0"/>
              <a:t> </a:t>
            </a:r>
            <a:r>
              <a:rPr lang="de-DE" dirty="0" err="1"/>
              <a:t>to</a:t>
            </a:r>
            <a:r>
              <a:rPr lang="de-DE" dirty="0"/>
              <a:t> A4AI)</a:t>
            </a:r>
          </a:p>
          <a:p>
            <a:pPr marL="285750" indent="-285750">
              <a:buFont typeface="Arial" panose="020B0604020202020204" pitchFamily="34" charset="0"/>
              <a:buChar char="•"/>
            </a:pPr>
            <a:r>
              <a:rPr lang="de-DE" sz="1400" dirty="0"/>
              <a:t>Also </a:t>
            </a:r>
            <a:r>
              <a:rPr lang="de-DE" sz="1400" dirty="0" err="1"/>
              <a:t>the</a:t>
            </a:r>
            <a:r>
              <a:rPr lang="de-DE" sz="1400" dirty="0"/>
              <a:t> </a:t>
            </a:r>
            <a:r>
              <a:rPr lang="de-DE" sz="1400" dirty="0" err="1"/>
              <a:t>industry</a:t>
            </a:r>
            <a:r>
              <a:rPr lang="de-DE" sz="1400" dirty="0"/>
              <a:t> (GSMA) </a:t>
            </a:r>
            <a:r>
              <a:rPr lang="de-DE" sz="1400" dirty="0" err="1"/>
              <a:t>recognizes</a:t>
            </a:r>
            <a:r>
              <a:rPr lang="de-DE" sz="1400" dirty="0"/>
              <a:t> </a:t>
            </a:r>
            <a:r>
              <a:rPr lang="de-DE" sz="1400" dirty="0" err="1"/>
              <a:t>the</a:t>
            </a:r>
            <a:r>
              <a:rPr lang="de-DE" sz="1400" dirty="0"/>
              <a:t> rate </a:t>
            </a:r>
            <a:r>
              <a:rPr lang="de-DE" sz="1400" dirty="0" err="1"/>
              <a:t>of</a:t>
            </a:r>
            <a:r>
              <a:rPr lang="de-DE" sz="1400" dirty="0"/>
              <a:t> </a:t>
            </a:r>
            <a:r>
              <a:rPr lang="de-DE" sz="1400" dirty="0" err="1"/>
              <a:t>bringing</a:t>
            </a:r>
            <a:r>
              <a:rPr lang="de-DE" sz="1400" dirty="0"/>
              <a:t> </a:t>
            </a:r>
            <a:r>
              <a:rPr lang="de-DE" sz="1400" dirty="0" err="1"/>
              <a:t>people</a:t>
            </a:r>
            <a:r>
              <a:rPr lang="de-DE" sz="1400" dirty="0"/>
              <a:t> online </a:t>
            </a:r>
            <a:r>
              <a:rPr lang="de-DE" sz="1400" dirty="0" err="1"/>
              <a:t>is</a:t>
            </a:r>
            <a:r>
              <a:rPr lang="de-DE" sz="1400" dirty="0"/>
              <a:t> </a:t>
            </a:r>
            <a:r>
              <a:rPr lang="de-DE" sz="1400" dirty="0" err="1"/>
              <a:t>slowing</a:t>
            </a:r>
            <a:r>
              <a:rPr lang="de-DE" sz="1400" dirty="0"/>
              <a:t>. New </a:t>
            </a:r>
            <a:r>
              <a:rPr lang="de-DE" sz="1400" dirty="0" err="1"/>
              <a:t>approaches</a:t>
            </a:r>
            <a:r>
              <a:rPr lang="de-DE" sz="1400" dirty="0"/>
              <a:t> </a:t>
            </a:r>
            <a:r>
              <a:rPr lang="de-DE" sz="1400" dirty="0" err="1"/>
              <a:t>need</a:t>
            </a:r>
            <a:r>
              <a:rPr lang="de-DE" sz="1400" dirty="0"/>
              <a:t> </a:t>
            </a:r>
            <a:r>
              <a:rPr lang="de-DE" sz="1400" dirty="0" err="1"/>
              <a:t>to</a:t>
            </a:r>
            <a:r>
              <a:rPr lang="de-DE" sz="1400" dirty="0"/>
              <a:t> </a:t>
            </a:r>
            <a:r>
              <a:rPr lang="de-DE" sz="1400" dirty="0" err="1"/>
              <a:t>be</a:t>
            </a:r>
            <a:r>
              <a:rPr lang="de-DE" sz="1400" dirty="0"/>
              <a:t> </a:t>
            </a:r>
            <a:r>
              <a:rPr lang="de-DE" sz="1400" dirty="0" err="1"/>
              <a:t>identified</a:t>
            </a:r>
            <a:r>
              <a:rPr lang="de-DE" sz="1400" dirty="0"/>
              <a:t> </a:t>
            </a:r>
            <a:r>
              <a:rPr lang="de-DE" sz="1400" dirty="0" err="1"/>
              <a:t>if</a:t>
            </a:r>
            <a:r>
              <a:rPr lang="de-DE" sz="1400" dirty="0"/>
              <a:t> </a:t>
            </a:r>
            <a:r>
              <a:rPr lang="de-DE" sz="1400" dirty="0" err="1"/>
              <a:t>to</a:t>
            </a:r>
            <a:r>
              <a:rPr lang="de-DE" sz="1400" dirty="0"/>
              <a:t> </a:t>
            </a:r>
            <a:r>
              <a:rPr lang="de-DE" sz="1400" dirty="0" err="1"/>
              <a:t>brigde</a:t>
            </a:r>
            <a:r>
              <a:rPr lang="de-DE" sz="1400" dirty="0"/>
              <a:t> </a:t>
            </a:r>
            <a:r>
              <a:rPr lang="de-DE" sz="1400" dirty="0" err="1"/>
              <a:t>the</a:t>
            </a:r>
            <a:r>
              <a:rPr lang="de-DE" sz="1400" dirty="0"/>
              <a:t> divide.</a:t>
            </a:r>
          </a:p>
          <a:p>
            <a:pPr marL="895350" indent="-895350">
              <a:buNone/>
            </a:pPr>
            <a:r>
              <a:rPr lang="de-DE" sz="1400" b="1" dirty="0"/>
              <a:t>  </a:t>
            </a:r>
          </a:p>
        </p:txBody>
      </p:sp>
      <p:sp>
        <p:nvSpPr>
          <p:cNvPr id="24" name="Rectangle 23">
            <a:extLst>
              <a:ext uri="{FF2B5EF4-FFF2-40B4-BE49-F238E27FC236}">
                <a16:creationId xmlns:a16="http://schemas.microsoft.com/office/drawing/2014/main" id="{198ACD65-88D8-4160-B639-94BFBB868258}"/>
              </a:ext>
            </a:extLst>
          </p:cNvPr>
          <p:cNvSpPr/>
          <p:nvPr/>
        </p:nvSpPr>
        <p:spPr>
          <a:xfrm>
            <a:off x="555245" y="5703856"/>
            <a:ext cx="1107996" cy="307777"/>
          </a:xfrm>
          <a:prstGeom prst="rect">
            <a:avLst/>
          </a:prstGeom>
        </p:spPr>
        <p:txBody>
          <a:bodyPr wrap="none">
            <a:spAutoFit/>
          </a:bodyPr>
          <a:lstStyle/>
          <a:p>
            <a:r>
              <a:rPr lang="de-DE" sz="1400" b="1" dirty="0"/>
              <a:t>Outlook: </a:t>
            </a:r>
            <a:endParaRPr lang="de-DE" dirty="0"/>
          </a:p>
        </p:txBody>
      </p:sp>
    </p:spTree>
    <p:extLst>
      <p:ext uri="{BB962C8B-B14F-4D97-AF65-F5344CB8AC3E}">
        <p14:creationId xmlns:p14="http://schemas.microsoft.com/office/powerpoint/2010/main" val="3046793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3278-4DB2-4D43-8C87-DDCCE8595CC0}"/>
              </a:ext>
            </a:extLst>
          </p:cNvPr>
          <p:cNvSpPr>
            <a:spLocks noGrp="1"/>
          </p:cNvSpPr>
          <p:nvPr>
            <p:ph type="title"/>
          </p:nvPr>
        </p:nvSpPr>
        <p:spPr/>
        <p:txBody>
          <a:bodyPr/>
          <a:lstStyle/>
          <a:p>
            <a:r>
              <a:rPr lang="de-DE" dirty="0"/>
              <a:t>Focus on: Access</a:t>
            </a:r>
            <a:br>
              <a:rPr lang="de-DE" dirty="0"/>
            </a:br>
            <a:r>
              <a:rPr lang="de-DE" sz="2400" b="0" dirty="0" err="1"/>
              <a:t>Approaches</a:t>
            </a:r>
            <a:r>
              <a:rPr lang="de-DE" sz="2400" b="0" dirty="0"/>
              <a:t> </a:t>
            </a:r>
            <a:r>
              <a:rPr lang="de-DE" sz="2400" b="0" dirty="0" err="1"/>
              <a:t>for</a:t>
            </a:r>
            <a:r>
              <a:rPr lang="de-DE" sz="2400" b="0" dirty="0"/>
              <a:t> Development </a:t>
            </a:r>
            <a:r>
              <a:rPr lang="de-DE" sz="2400" b="0" dirty="0" err="1"/>
              <a:t>Cooperation</a:t>
            </a:r>
            <a:endParaRPr lang="de-DE" sz="2400" b="0" dirty="0"/>
          </a:p>
        </p:txBody>
      </p:sp>
      <p:sp>
        <p:nvSpPr>
          <p:cNvPr id="4" name="Rectangle: Rounded Corners 3">
            <a:extLst>
              <a:ext uri="{FF2B5EF4-FFF2-40B4-BE49-F238E27FC236}">
                <a16:creationId xmlns:a16="http://schemas.microsoft.com/office/drawing/2014/main" id="{DA1B159B-8A54-4A28-9C9D-63C7E9E08B18}"/>
              </a:ext>
            </a:extLst>
          </p:cNvPr>
          <p:cNvSpPr/>
          <p:nvPr/>
        </p:nvSpPr>
        <p:spPr bwMode="auto">
          <a:xfrm>
            <a:off x="771993" y="2413416"/>
            <a:ext cx="2128604" cy="3650105"/>
          </a:xfrm>
          <a:prstGeom prst="roundRect">
            <a:avLst>
              <a:gd name="adj" fmla="val 7271"/>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de-DE" sz="1200" b="1" i="0" u="none" strike="noStrike" normalizeH="0" baseline="0" dirty="0" err="1">
                <a:latin typeface="Verdana" panose="020B0604030504040204" pitchFamily="34" charset="0"/>
              </a:rPr>
              <a:t>Cost</a:t>
            </a:r>
            <a:r>
              <a:rPr kumimoji="0" lang="de-DE" sz="1200" i="0" u="none" strike="noStrike" normalizeH="0" baseline="0" dirty="0">
                <a:latin typeface="Verdana" panose="020B0604030504040204" pitchFamily="34" charset="0"/>
              </a:rPr>
              <a:t> </a:t>
            </a:r>
          </a:p>
          <a:p>
            <a:pPr marL="174625" marR="0" indent="-171450" algn="l" defTabSz="914400" rtl="0" eaLnBrk="1" fontAlgn="base" latinLnBrk="0" hangingPunct="1">
              <a:lnSpc>
                <a:spcPct val="100000"/>
              </a:lnSpc>
              <a:spcBef>
                <a:spcPct val="0"/>
              </a:spcBef>
              <a:spcAft>
                <a:spcPct val="0"/>
              </a:spcAft>
              <a:buClrTx/>
              <a:buSzTx/>
              <a:buFontTx/>
              <a:buChar char="-"/>
              <a:tabLst/>
            </a:pPr>
            <a:r>
              <a:rPr kumimoji="0" lang="de-DE" sz="1200" i="0" u="none" strike="noStrike" normalizeH="0" baseline="0" dirty="0">
                <a:latin typeface="Verdana" panose="020B0604030504040204" pitchFamily="34" charset="0"/>
              </a:rPr>
              <a:t>High Costs (Fiber, 4G, Towers)</a:t>
            </a:r>
          </a:p>
          <a:p>
            <a:pPr marL="174625" marR="0" indent="-171450" algn="l" defTabSz="914400" rtl="0" eaLnBrk="1" fontAlgn="base" latinLnBrk="0" hangingPunct="1">
              <a:lnSpc>
                <a:spcPct val="100000"/>
              </a:lnSpc>
              <a:spcBef>
                <a:spcPct val="0"/>
              </a:spcBef>
              <a:spcAft>
                <a:spcPct val="0"/>
              </a:spcAft>
              <a:buClrTx/>
              <a:buSzTx/>
              <a:buFontTx/>
              <a:buChar char="-"/>
              <a:tabLst/>
            </a:pPr>
            <a:r>
              <a:rPr kumimoji="0" lang="de-DE" sz="1200" i="0" u="none" strike="noStrike" normalizeH="0" baseline="0" dirty="0" err="1">
                <a:latin typeface="Verdana" panose="020B0604030504040204" pitchFamily="34" charset="0"/>
              </a:rPr>
              <a:t>Complexity</a:t>
            </a:r>
            <a:r>
              <a:rPr kumimoji="0" lang="de-DE" sz="1200" i="0" u="none" strike="noStrike" normalizeH="0" baseline="0" dirty="0">
                <a:latin typeface="Verdana" panose="020B0604030504040204" pitchFamily="34" charset="0"/>
              </a:rPr>
              <a:t> -: lack </a:t>
            </a:r>
            <a:r>
              <a:rPr kumimoji="0" lang="de-DE" sz="1200" i="0" u="none" strike="noStrike" normalizeH="0" baseline="0" dirty="0" err="1">
                <a:latin typeface="Verdana" panose="020B0604030504040204" pitchFamily="34" charset="0"/>
              </a:rPr>
              <a:t>of</a:t>
            </a:r>
            <a:r>
              <a:rPr kumimoji="0" lang="de-DE" sz="1200" i="0" u="none" strike="noStrike" normalizeH="0" baseline="0" dirty="0">
                <a:latin typeface="Verdana" panose="020B0604030504040204" pitchFamily="34" charset="0"/>
              </a:rPr>
              <a:t> </a:t>
            </a:r>
            <a:r>
              <a:rPr kumimoji="0" lang="de-DE" sz="1200" i="0" u="none" strike="noStrike" normalizeH="0" baseline="0" dirty="0" err="1">
                <a:latin typeface="Verdana" panose="020B0604030504040204" pitchFamily="34" charset="0"/>
              </a:rPr>
              <a:t>skilled</a:t>
            </a:r>
            <a:r>
              <a:rPr kumimoji="0" lang="de-DE" sz="1200" i="0" u="none" strike="noStrike" normalizeH="0" baseline="0" dirty="0">
                <a:latin typeface="Verdana" panose="020B0604030504040204" pitchFamily="34" charset="0"/>
              </a:rPr>
              <a:t> </a:t>
            </a:r>
            <a:r>
              <a:rPr kumimoji="0" lang="de-DE" sz="1200" i="0" u="none" strike="noStrike" normalizeH="0" baseline="0" dirty="0" err="1">
                <a:latin typeface="Verdana" panose="020B0604030504040204" pitchFamily="34" charset="0"/>
              </a:rPr>
              <a:t>workers</a:t>
            </a:r>
            <a:endParaRPr kumimoji="0" lang="de-DE" sz="1200" i="0" u="none" strike="noStrike" normalizeH="0" baseline="0" dirty="0">
              <a:latin typeface="Verdana" panose="020B0604030504040204" pitchFamily="34" charset="0"/>
            </a:endParaRPr>
          </a:p>
          <a:p>
            <a:pPr marL="3175" marR="0" algn="l" defTabSz="914400" rtl="0" eaLnBrk="1" fontAlgn="base" latinLnBrk="0" hangingPunct="1">
              <a:lnSpc>
                <a:spcPct val="100000"/>
              </a:lnSpc>
              <a:spcBef>
                <a:spcPct val="0"/>
              </a:spcBef>
              <a:spcAft>
                <a:spcPct val="0"/>
              </a:spcAft>
              <a:buClrTx/>
              <a:buSzTx/>
              <a:tabLst/>
            </a:pPr>
            <a:endParaRPr lang="de-DE" b="0" cap="none" dirty="0">
              <a:ln>
                <a:noFill/>
              </a:ln>
              <a:solidFill>
                <a:srgbClr val="0F5494"/>
              </a:solidFill>
              <a:effectLst/>
            </a:endParaRPr>
          </a:p>
          <a:p>
            <a:pPr marL="3175" marR="0" algn="l" defTabSz="914400" rtl="0" eaLnBrk="1" fontAlgn="base" latinLnBrk="0" hangingPunct="1">
              <a:lnSpc>
                <a:spcPct val="100000"/>
              </a:lnSpc>
              <a:spcBef>
                <a:spcPct val="0"/>
              </a:spcBef>
              <a:spcAft>
                <a:spcPct val="0"/>
              </a:spcAft>
              <a:buClrTx/>
              <a:buSzTx/>
              <a:tabLst/>
            </a:pPr>
            <a:r>
              <a:rPr kumimoji="0" lang="de-DE" sz="1200" b="1" i="0" u="none" strike="noStrike" normalizeH="0" baseline="0" dirty="0">
                <a:latin typeface="Verdana" panose="020B0604030504040204" pitchFamily="34" charset="0"/>
              </a:rPr>
              <a:t>Regulation</a:t>
            </a:r>
            <a:r>
              <a:rPr kumimoji="0" lang="de-DE" sz="1200" i="0" u="none" strike="noStrike" normalizeH="0" baseline="0" dirty="0">
                <a:latin typeface="Verdana" panose="020B0604030504040204" pitchFamily="34" charset="0"/>
              </a:rPr>
              <a:t>:</a:t>
            </a:r>
          </a:p>
          <a:p>
            <a:pPr marL="174625" marR="0" indent="-171450" algn="l" defTabSz="914400" rtl="0" eaLnBrk="1" fontAlgn="base" latinLnBrk="0" hangingPunct="1">
              <a:lnSpc>
                <a:spcPct val="100000"/>
              </a:lnSpc>
              <a:spcBef>
                <a:spcPct val="0"/>
              </a:spcBef>
              <a:spcAft>
                <a:spcPct val="0"/>
              </a:spcAft>
              <a:buClrTx/>
              <a:buSzTx/>
              <a:buFontTx/>
              <a:buChar char="-"/>
              <a:tabLst/>
            </a:pPr>
            <a:r>
              <a:rPr lang="de-DE" b="0" cap="none" dirty="0">
                <a:ln>
                  <a:noFill/>
                </a:ln>
                <a:solidFill>
                  <a:srgbClr val="0F5494"/>
                </a:solidFill>
                <a:effectLst/>
              </a:rPr>
              <a:t>Market</a:t>
            </a:r>
          </a:p>
          <a:p>
            <a:pPr marL="174625" marR="0" indent="-171450" algn="l" defTabSz="914400" rtl="0" eaLnBrk="1" fontAlgn="base" latinLnBrk="0" hangingPunct="1">
              <a:lnSpc>
                <a:spcPct val="100000"/>
              </a:lnSpc>
              <a:spcBef>
                <a:spcPct val="0"/>
              </a:spcBef>
              <a:spcAft>
                <a:spcPct val="0"/>
              </a:spcAft>
              <a:buClrTx/>
              <a:buSzTx/>
              <a:buFontTx/>
              <a:buChar char="-"/>
              <a:tabLst/>
            </a:pPr>
            <a:r>
              <a:rPr kumimoji="0" lang="de-DE" sz="1200" i="0" u="none" strike="noStrike" normalizeH="0" baseline="0" dirty="0" err="1">
                <a:latin typeface="Verdana" panose="020B0604030504040204" pitchFamily="34" charset="0"/>
              </a:rPr>
              <a:t>Frequencies</a:t>
            </a:r>
            <a:endParaRPr kumimoji="0" lang="de-DE" sz="1200" i="0" u="none" strike="noStrike" normalizeH="0" baseline="0" dirty="0">
              <a:latin typeface="Verdana" panose="020B0604030504040204" pitchFamily="34" charset="0"/>
            </a:endParaRPr>
          </a:p>
          <a:p>
            <a:pPr marL="174625" marR="0" indent="-171450" algn="l" defTabSz="914400" rtl="0" eaLnBrk="1" fontAlgn="base" latinLnBrk="0" hangingPunct="1">
              <a:lnSpc>
                <a:spcPct val="100000"/>
              </a:lnSpc>
              <a:spcBef>
                <a:spcPct val="0"/>
              </a:spcBef>
              <a:spcAft>
                <a:spcPct val="0"/>
              </a:spcAft>
              <a:buClrTx/>
              <a:buSzTx/>
              <a:buFontTx/>
              <a:buChar char="-"/>
              <a:tabLst/>
            </a:pPr>
            <a:endParaRPr lang="de-DE" dirty="0"/>
          </a:p>
          <a:p>
            <a:pPr marL="3175" marR="0" algn="l" defTabSz="914400" rtl="0" eaLnBrk="1" fontAlgn="base" latinLnBrk="0" hangingPunct="1">
              <a:lnSpc>
                <a:spcPct val="100000"/>
              </a:lnSpc>
              <a:spcBef>
                <a:spcPct val="0"/>
              </a:spcBef>
              <a:spcAft>
                <a:spcPct val="0"/>
              </a:spcAft>
              <a:buClrTx/>
              <a:buSzTx/>
              <a:tabLst/>
            </a:pPr>
            <a:r>
              <a:rPr kumimoji="0" lang="de-DE" sz="1200" b="1" i="0" u="none" strike="noStrike" normalizeH="0" baseline="0" dirty="0">
                <a:latin typeface="Verdana" panose="020B0604030504040204" pitchFamily="34" charset="0"/>
              </a:rPr>
              <a:t>Infrastructure</a:t>
            </a:r>
          </a:p>
          <a:p>
            <a:pPr marL="174625" marR="0" indent="-171450" algn="l" defTabSz="914400" rtl="0" eaLnBrk="1" fontAlgn="base" latinLnBrk="0" hangingPunct="1">
              <a:lnSpc>
                <a:spcPct val="100000"/>
              </a:lnSpc>
              <a:spcBef>
                <a:spcPct val="0"/>
              </a:spcBef>
              <a:spcAft>
                <a:spcPct val="0"/>
              </a:spcAft>
              <a:buClrTx/>
              <a:buSzTx/>
              <a:buFontTx/>
              <a:buChar char="-"/>
              <a:tabLst/>
            </a:pPr>
            <a:r>
              <a:rPr lang="de-DE" dirty="0"/>
              <a:t>Grid</a:t>
            </a:r>
          </a:p>
          <a:p>
            <a:pPr marL="174625" marR="0" indent="-171450" algn="l" defTabSz="914400" rtl="0" eaLnBrk="1" fontAlgn="base" latinLnBrk="0" hangingPunct="1">
              <a:lnSpc>
                <a:spcPct val="100000"/>
              </a:lnSpc>
              <a:spcBef>
                <a:spcPct val="0"/>
              </a:spcBef>
              <a:spcAft>
                <a:spcPct val="0"/>
              </a:spcAft>
              <a:buClrTx/>
              <a:buSzTx/>
              <a:buFontTx/>
              <a:buChar char="-"/>
              <a:tabLst/>
            </a:pPr>
            <a:r>
              <a:rPr kumimoji="0" lang="de-DE" sz="1200" i="0" u="none" strike="noStrike" normalizeH="0" baseline="0" dirty="0" err="1">
                <a:latin typeface="Verdana" panose="020B0604030504040204" pitchFamily="34" charset="0"/>
              </a:rPr>
              <a:t>Purchasing</a:t>
            </a:r>
            <a:r>
              <a:rPr kumimoji="0" lang="de-DE" sz="1200" i="0" u="none" strike="noStrike" normalizeH="0" baseline="0" dirty="0">
                <a:latin typeface="Verdana" panose="020B0604030504040204" pitchFamily="34" charset="0"/>
              </a:rPr>
              <a:t> power</a:t>
            </a:r>
          </a:p>
          <a:p>
            <a:pPr marL="174625" marR="0" indent="-171450" algn="l" defTabSz="914400" rtl="0" eaLnBrk="1" fontAlgn="base" latinLnBrk="0" hangingPunct="1">
              <a:lnSpc>
                <a:spcPct val="100000"/>
              </a:lnSpc>
              <a:spcBef>
                <a:spcPct val="0"/>
              </a:spcBef>
              <a:spcAft>
                <a:spcPct val="0"/>
              </a:spcAft>
              <a:buClrTx/>
              <a:buSzTx/>
              <a:buFontTx/>
              <a:buChar char="-"/>
              <a:tabLst/>
            </a:pPr>
            <a:endParaRPr kumimoji="0" lang="de-DE" sz="1200" b="0" i="0" u="none" strike="noStrike" cap="none" normalizeH="0" baseline="0" dirty="0">
              <a:ln>
                <a:noFill/>
              </a:ln>
              <a:solidFill>
                <a:srgbClr val="0F5494"/>
              </a:solidFill>
              <a:effectLst/>
              <a:latin typeface="Verdana" panose="020B0604030504040204" pitchFamily="34" charset="0"/>
            </a:endParaRPr>
          </a:p>
        </p:txBody>
      </p:sp>
      <p:sp>
        <p:nvSpPr>
          <p:cNvPr id="5" name="Rectangle: Rounded Corners 4">
            <a:extLst>
              <a:ext uri="{FF2B5EF4-FFF2-40B4-BE49-F238E27FC236}">
                <a16:creationId xmlns:a16="http://schemas.microsoft.com/office/drawing/2014/main" id="{96B87654-ACB8-4C9A-BE0F-B44081557668}"/>
              </a:ext>
            </a:extLst>
          </p:cNvPr>
          <p:cNvSpPr/>
          <p:nvPr/>
        </p:nvSpPr>
        <p:spPr bwMode="auto">
          <a:xfrm>
            <a:off x="3570157" y="2413415"/>
            <a:ext cx="2128604" cy="3650105"/>
          </a:xfrm>
          <a:prstGeom prst="roundRect">
            <a:avLst>
              <a:gd name="adj" fmla="val 7271"/>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algn="l" defTabSz="914400" rtl="0" eaLnBrk="1" fontAlgn="base" latinLnBrk="0" hangingPunct="1">
              <a:lnSpc>
                <a:spcPct val="100000"/>
              </a:lnSpc>
              <a:spcBef>
                <a:spcPct val="0"/>
              </a:spcBef>
              <a:spcAft>
                <a:spcPct val="0"/>
              </a:spcAft>
              <a:buClrTx/>
              <a:buSzTx/>
              <a:tabLst/>
            </a:pPr>
            <a:endParaRPr kumimoji="0" lang="de-DE" sz="1200" b="1" i="0" u="none" strike="noStrike" normalizeH="0" baseline="0" dirty="0">
              <a:latin typeface="Verdana" panose="020B0604030504040204" pitchFamily="34" charset="0"/>
            </a:endParaRPr>
          </a:p>
          <a:p>
            <a:pPr marL="3175" marR="0" algn="l" defTabSz="914400" rtl="0" eaLnBrk="1" fontAlgn="base" latinLnBrk="0" hangingPunct="1">
              <a:lnSpc>
                <a:spcPct val="100000"/>
              </a:lnSpc>
              <a:spcBef>
                <a:spcPct val="0"/>
              </a:spcBef>
              <a:spcAft>
                <a:spcPct val="0"/>
              </a:spcAft>
              <a:buClrTx/>
              <a:buSzTx/>
              <a:tabLst/>
            </a:pPr>
            <a:r>
              <a:rPr kumimoji="0" lang="de-DE" sz="1200" b="1" i="0" u="none" strike="noStrike" normalizeH="0" baseline="0" dirty="0">
                <a:latin typeface="Verdana" panose="020B0604030504040204" pitchFamily="34" charset="0"/>
              </a:rPr>
              <a:t>Regulation</a:t>
            </a:r>
            <a:r>
              <a:rPr kumimoji="0" lang="de-DE" sz="1200" i="0" u="none" strike="noStrike" normalizeH="0" baseline="0" dirty="0">
                <a:latin typeface="Verdana" panose="020B0604030504040204" pitchFamily="34" charset="0"/>
              </a:rPr>
              <a:t>:</a:t>
            </a:r>
          </a:p>
          <a:p>
            <a:pPr marL="174625" marR="0" indent="-171450" algn="l" defTabSz="914400" rtl="0" eaLnBrk="1" fontAlgn="base" latinLnBrk="0" hangingPunct="1">
              <a:lnSpc>
                <a:spcPct val="100000"/>
              </a:lnSpc>
              <a:spcBef>
                <a:spcPct val="0"/>
              </a:spcBef>
              <a:spcAft>
                <a:spcPct val="0"/>
              </a:spcAft>
              <a:buClrTx/>
              <a:buSzTx/>
              <a:buFontTx/>
              <a:buChar char="-"/>
              <a:tabLst/>
            </a:pPr>
            <a:r>
              <a:rPr lang="de-DE" b="0" cap="none" dirty="0">
                <a:ln>
                  <a:noFill/>
                </a:ln>
                <a:solidFill>
                  <a:srgbClr val="0F5494"/>
                </a:solidFill>
                <a:effectLst/>
              </a:rPr>
              <a:t>Market </a:t>
            </a:r>
            <a:r>
              <a:rPr lang="de-DE" dirty="0"/>
              <a:t>R</a:t>
            </a:r>
            <a:r>
              <a:rPr lang="de-DE" b="0" cap="none" dirty="0">
                <a:ln>
                  <a:noFill/>
                </a:ln>
                <a:solidFill>
                  <a:srgbClr val="0F5494"/>
                </a:solidFill>
                <a:effectLst/>
              </a:rPr>
              <a:t>egulation</a:t>
            </a:r>
            <a:endParaRPr kumimoji="0" lang="de-DE" sz="1200" i="0" u="none" strike="noStrike" normalizeH="0" baseline="0" dirty="0">
              <a:latin typeface="Verdana" panose="020B0604030504040204" pitchFamily="34" charset="0"/>
            </a:endParaRPr>
          </a:p>
          <a:p>
            <a:pPr marL="174625" marR="0" indent="-171450" algn="l" defTabSz="914400" rtl="0" eaLnBrk="1" fontAlgn="base" latinLnBrk="0" hangingPunct="1">
              <a:lnSpc>
                <a:spcPct val="100000"/>
              </a:lnSpc>
              <a:spcBef>
                <a:spcPct val="0"/>
              </a:spcBef>
              <a:spcAft>
                <a:spcPct val="0"/>
              </a:spcAft>
              <a:buClrTx/>
              <a:buSzTx/>
              <a:buFontTx/>
              <a:buChar char="-"/>
              <a:tabLst/>
            </a:pPr>
            <a:r>
              <a:rPr kumimoji="0" lang="de-DE" sz="1200" i="0" u="none" strike="noStrike" normalizeH="0" baseline="0" dirty="0">
                <a:latin typeface="Verdana" panose="020B0604030504040204" pitchFamily="34" charset="0"/>
              </a:rPr>
              <a:t>Digital Dividend</a:t>
            </a:r>
          </a:p>
          <a:p>
            <a:pPr marL="174625" indent="-171450">
              <a:buFontTx/>
              <a:buChar char="-"/>
            </a:pPr>
            <a:r>
              <a:rPr lang="de-DE" dirty="0"/>
              <a:t>Universal Service Funds (USF)</a:t>
            </a:r>
          </a:p>
          <a:p>
            <a:pPr marL="174625" indent="-171450">
              <a:buFontTx/>
              <a:buChar char="-"/>
            </a:pPr>
            <a:endParaRPr lang="de-DE" dirty="0"/>
          </a:p>
          <a:p>
            <a:pPr marL="3175"/>
            <a:r>
              <a:rPr lang="de-DE" b="1" dirty="0"/>
              <a:t>HCD</a:t>
            </a:r>
            <a:r>
              <a:rPr lang="de-DE" dirty="0"/>
              <a:t> </a:t>
            </a:r>
          </a:p>
          <a:p>
            <a:pPr marL="174625" indent="-171450">
              <a:buFontTx/>
              <a:buChar char="-"/>
            </a:pPr>
            <a:r>
              <a:rPr lang="de-DE" dirty="0" err="1"/>
              <a:t>Technicians</a:t>
            </a:r>
            <a:endParaRPr lang="de-DE" dirty="0"/>
          </a:p>
          <a:p>
            <a:pPr marL="174625" indent="-171450">
              <a:buFontTx/>
              <a:buChar char="-"/>
            </a:pPr>
            <a:endParaRPr lang="de-DE" dirty="0"/>
          </a:p>
          <a:p>
            <a:pPr marL="3175"/>
            <a:r>
              <a:rPr lang="de-DE" b="1" dirty="0"/>
              <a:t>Infrastructure</a:t>
            </a:r>
          </a:p>
          <a:p>
            <a:pPr marL="174625" indent="-171450">
              <a:buFontTx/>
              <a:buChar char="-"/>
            </a:pPr>
            <a:r>
              <a:rPr lang="de-DE" dirty="0" err="1"/>
              <a:t>Sea</a:t>
            </a:r>
            <a:r>
              <a:rPr lang="de-DE" dirty="0"/>
              <a:t> Cables</a:t>
            </a:r>
          </a:p>
          <a:p>
            <a:pPr marL="174625" indent="-171450">
              <a:buFontTx/>
              <a:buChar char="-"/>
            </a:pPr>
            <a:r>
              <a:rPr lang="de-DE" dirty="0"/>
              <a:t>Open Access Infrastructure</a:t>
            </a:r>
          </a:p>
          <a:p>
            <a:pPr marL="174625" indent="-171450">
              <a:buFontTx/>
              <a:buChar char="-"/>
            </a:pPr>
            <a:r>
              <a:rPr lang="de-DE" dirty="0"/>
              <a:t>IXPs / Data Centers</a:t>
            </a:r>
          </a:p>
          <a:p>
            <a:pPr marL="174625" indent="-171450">
              <a:buFontTx/>
              <a:buChar char="-"/>
            </a:pPr>
            <a:r>
              <a:rPr lang="de-DE" dirty="0"/>
              <a:t>Energy </a:t>
            </a:r>
            <a:r>
              <a:rPr lang="de-DE" dirty="0" err="1"/>
              <a:t>infrastructure</a:t>
            </a:r>
            <a:endParaRPr lang="de-DE" dirty="0"/>
          </a:p>
        </p:txBody>
      </p:sp>
      <p:sp>
        <p:nvSpPr>
          <p:cNvPr id="6" name="Rectangle: Rounded Corners 5">
            <a:extLst>
              <a:ext uri="{FF2B5EF4-FFF2-40B4-BE49-F238E27FC236}">
                <a16:creationId xmlns:a16="http://schemas.microsoft.com/office/drawing/2014/main" id="{0321D207-9F35-422C-8279-12FDE677DA2B}"/>
              </a:ext>
            </a:extLst>
          </p:cNvPr>
          <p:cNvSpPr/>
          <p:nvPr/>
        </p:nvSpPr>
        <p:spPr bwMode="auto">
          <a:xfrm>
            <a:off x="6350833" y="2413416"/>
            <a:ext cx="2128604" cy="3650105"/>
          </a:xfrm>
          <a:prstGeom prst="roundRect">
            <a:avLst>
              <a:gd name="adj" fmla="val 7271"/>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de-DE" sz="1200" b="1" i="0" u="none" strike="noStrike" normalizeH="0" baseline="0" dirty="0" err="1">
                <a:latin typeface="Verdana" panose="020B0604030504040204" pitchFamily="34" charset="0"/>
              </a:rPr>
              <a:t>Cost</a:t>
            </a:r>
            <a:r>
              <a:rPr kumimoji="0" lang="de-DE" sz="1200" i="0" u="none" strike="noStrike" normalizeH="0" baseline="0" dirty="0">
                <a:latin typeface="Verdana" panose="020B0604030504040204" pitchFamily="34" charset="0"/>
              </a:rPr>
              <a:t> </a:t>
            </a:r>
          </a:p>
          <a:p>
            <a:pPr marL="174625" indent="-171450">
              <a:buFontTx/>
              <a:buChar char="-"/>
            </a:pPr>
            <a:r>
              <a:rPr lang="de-DE" dirty="0"/>
              <a:t>Voucher </a:t>
            </a:r>
            <a:r>
              <a:rPr lang="de-DE" dirty="0" err="1"/>
              <a:t>system</a:t>
            </a:r>
            <a:endParaRPr lang="de-DE" dirty="0"/>
          </a:p>
          <a:p>
            <a:pPr marL="174625" indent="-171450">
              <a:buFontTx/>
              <a:buChar char="-"/>
            </a:pPr>
            <a:r>
              <a:rPr lang="de-DE" dirty="0"/>
              <a:t>Tower </a:t>
            </a:r>
            <a:r>
              <a:rPr lang="de-DE" dirty="0" err="1"/>
              <a:t>sharing</a:t>
            </a:r>
            <a:endParaRPr kumimoji="0" lang="de-DE" sz="1200" i="0" u="none" strike="noStrike" normalizeH="0" baseline="0" dirty="0">
              <a:latin typeface="Verdana" panose="020B0604030504040204" pitchFamily="34" charset="0"/>
            </a:endParaRPr>
          </a:p>
          <a:p>
            <a:pPr marL="174625" marR="0" indent="-171450" algn="l" defTabSz="914400" rtl="0" eaLnBrk="1" fontAlgn="base" latinLnBrk="0" hangingPunct="1">
              <a:lnSpc>
                <a:spcPct val="100000"/>
              </a:lnSpc>
              <a:spcBef>
                <a:spcPct val="0"/>
              </a:spcBef>
              <a:spcAft>
                <a:spcPct val="0"/>
              </a:spcAft>
              <a:buClrTx/>
              <a:buSzTx/>
              <a:buFontTx/>
              <a:buChar char="-"/>
              <a:tabLst/>
            </a:pPr>
            <a:endParaRPr kumimoji="0" lang="de-DE" sz="1200" i="0" u="none" strike="noStrike" normalizeH="0" baseline="0" dirty="0">
              <a:latin typeface="Verdana" panose="020B0604030504040204" pitchFamily="34" charset="0"/>
            </a:endParaRPr>
          </a:p>
          <a:p>
            <a:pPr marL="3175" marR="0" algn="l" defTabSz="914400" rtl="0" eaLnBrk="1" fontAlgn="base" latinLnBrk="0" hangingPunct="1">
              <a:lnSpc>
                <a:spcPct val="100000"/>
              </a:lnSpc>
              <a:spcBef>
                <a:spcPct val="0"/>
              </a:spcBef>
              <a:spcAft>
                <a:spcPct val="0"/>
              </a:spcAft>
              <a:buClrTx/>
              <a:buSzTx/>
              <a:tabLst/>
            </a:pPr>
            <a:endParaRPr lang="de-DE" b="0" cap="none" dirty="0">
              <a:ln>
                <a:noFill/>
              </a:ln>
              <a:solidFill>
                <a:srgbClr val="0F5494"/>
              </a:solidFill>
              <a:effectLst/>
            </a:endParaRPr>
          </a:p>
          <a:p>
            <a:pPr marL="3175" marR="0" algn="l" defTabSz="914400" rtl="0" eaLnBrk="1" fontAlgn="base" latinLnBrk="0" hangingPunct="1">
              <a:lnSpc>
                <a:spcPct val="100000"/>
              </a:lnSpc>
              <a:spcBef>
                <a:spcPct val="0"/>
              </a:spcBef>
              <a:spcAft>
                <a:spcPct val="0"/>
              </a:spcAft>
              <a:buClrTx/>
              <a:buSzTx/>
              <a:tabLst/>
            </a:pPr>
            <a:r>
              <a:rPr kumimoji="0" lang="de-DE" sz="1200" b="1" i="0" u="none" strike="noStrike" normalizeH="0" baseline="0" dirty="0">
                <a:latin typeface="Verdana" panose="020B0604030504040204" pitchFamily="34" charset="0"/>
              </a:rPr>
              <a:t>Regulation</a:t>
            </a:r>
            <a:r>
              <a:rPr kumimoji="0" lang="de-DE" sz="1200" i="0" u="none" strike="noStrike" normalizeH="0" baseline="0" dirty="0">
                <a:latin typeface="Verdana" panose="020B0604030504040204" pitchFamily="34" charset="0"/>
              </a:rPr>
              <a:t>:</a:t>
            </a:r>
          </a:p>
          <a:p>
            <a:pPr marL="174625" marR="0" indent="-171450" algn="l" defTabSz="914400" rtl="0" eaLnBrk="1" fontAlgn="base" latinLnBrk="0" hangingPunct="1">
              <a:lnSpc>
                <a:spcPct val="100000"/>
              </a:lnSpc>
              <a:spcBef>
                <a:spcPct val="0"/>
              </a:spcBef>
              <a:spcAft>
                <a:spcPct val="0"/>
              </a:spcAft>
              <a:buClrTx/>
              <a:buSzTx/>
              <a:buFontTx/>
              <a:buChar char="-"/>
              <a:tabLst/>
            </a:pPr>
            <a:r>
              <a:rPr lang="de-DE" b="0" cap="none" dirty="0">
                <a:ln>
                  <a:noFill/>
                </a:ln>
                <a:solidFill>
                  <a:srgbClr val="0F5494"/>
                </a:solidFill>
                <a:effectLst/>
              </a:rPr>
              <a:t>Set legal </a:t>
            </a:r>
            <a:r>
              <a:rPr lang="de-DE" b="0" cap="none" dirty="0" err="1">
                <a:ln>
                  <a:noFill/>
                </a:ln>
                <a:solidFill>
                  <a:srgbClr val="0F5494"/>
                </a:solidFill>
                <a:effectLst/>
              </a:rPr>
              <a:t>environment</a:t>
            </a:r>
            <a:r>
              <a:rPr lang="de-DE" b="0" cap="none" dirty="0">
                <a:ln>
                  <a:noFill/>
                </a:ln>
                <a:solidFill>
                  <a:srgbClr val="0F5494"/>
                </a:solidFill>
                <a:effectLst/>
              </a:rPr>
              <a:t> </a:t>
            </a:r>
            <a:r>
              <a:rPr lang="de-DE" b="0" cap="none" dirty="0" err="1">
                <a:ln>
                  <a:noFill/>
                </a:ln>
                <a:solidFill>
                  <a:srgbClr val="0F5494"/>
                </a:solidFill>
                <a:effectLst/>
              </a:rPr>
              <a:t>for</a:t>
            </a:r>
            <a:r>
              <a:rPr lang="de-DE" b="0" cap="none" dirty="0">
                <a:ln>
                  <a:noFill/>
                </a:ln>
                <a:solidFill>
                  <a:srgbClr val="0F5494"/>
                </a:solidFill>
                <a:effectLst/>
              </a:rPr>
              <a:t> </a:t>
            </a:r>
            <a:r>
              <a:rPr lang="de-DE" b="0" cap="none" dirty="0" err="1">
                <a:ln>
                  <a:noFill/>
                </a:ln>
                <a:solidFill>
                  <a:srgbClr val="0F5494"/>
                </a:solidFill>
                <a:effectLst/>
              </a:rPr>
              <a:t>establishment</a:t>
            </a:r>
            <a:r>
              <a:rPr lang="de-DE" b="0" cap="none" dirty="0">
                <a:ln>
                  <a:noFill/>
                </a:ln>
                <a:solidFill>
                  <a:srgbClr val="0F5494"/>
                </a:solidFill>
                <a:effectLst/>
              </a:rPr>
              <a:t> </a:t>
            </a:r>
            <a:r>
              <a:rPr lang="de-DE" b="0" cap="none" dirty="0" err="1">
                <a:ln>
                  <a:noFill/>
                </a:ln>
                <a:solidFill>
                  <a:srgbClr val="0F5494"/>
                </a:solidFill>
                <a:effectLst/>
              </a:rPr>
              <a:t>of</a:t>
            </a:r>
            <a:r>
              <a:rPr lang="de-DE" b="0" cap="none" dirty="0">
                <a:ln>
                  <a:noFill/>
                </a:ln>
                <a:solidFill>
                  <a:srgbClr val="0F5494"/>
                </a:solidFill>
                <a:effectLst/>
              </a:rPr>
              <a:t> innovative </a:t>
            </a:r>
            <a:r>
              <a:rPr lang="de-DE" b="0" cap="none" dirty="0" err="1">
                <a:ln>
                  <a:noFill/>
                </a:ln>
                <a:solidFill>
                  <a:srgbClr val="0F5494"/>
                </a:solidFill>
                <a:effectLst/>
              </a:rPr>
              <a:t>technologies</a:t>
            </a:r>
            <a:endParaRPr lang="de-DE" b="0" cap="none" dirty="0">
              <a:ln>
                <a:noFill/>
              </a:ln>
              <a:solidFill>
                <a:srgbClr val="0F5494"/>
              </a:solidFill>
              <a:effectLst/>
            </a:endParaRPr>
          </a:p>
          <a:p>
            <a:pPr marL="174625" marR="0" indent="-171450" algn="l" defTabSz="914400" rtl="0" eaLnBrk="1" fontAlgn="base" latinLnBrk="0" hangingPunct="1">
              <a:lnSpc>
                <a:spcPct val="100000"/>
              </a:lnSpc>
              <a:spcBef>
                <a:spcPct val="0"/>
              </a:spcBef>
              <a:spcAft>
                <a:spcPct val="0"/>
              </a:spcAft>
              <a:buClrTx/>
              <a:buSzTx/>
              <a:buFontTx/>
              <a:buChar char="-"/>
              <a:tabLst/>
            </a:pPr>
            <a:endParaRPr lang="de-DE" dirty="0"/>
          </a:p>
          <a:p>
            <a:pPr marL="3175" marR="0" algn="l" defTabSz="914400" rtl="0" eaLnBrk="1" fontAlgn="base" latinLnBrk="0" hangingPunct="1">
              <a:lnSpc>
                <a:spcPct val="100000"/>
              </a:lnSpc>
              <a:spcBef>
                <a:spcPct val="0"/>
              </a:spcBef>
              <a:spcAft>
                <a:spcPct val="0"/>
              </a:spcAft>
              <a:buClrTx/>
              <a:buSzTx/>
              <a:tabLst/>
            </a:pPr>
            <a:r>
              <a:rPr kumimoji="0" lang="de-DE" sz="1200" b="1" i="0" u="none" strike="noStrike" normalizeH="0" baseline="0" dirty="0">
                <a:latin typeface="Verdana" panose="020B0604030504040204" pitchFamily="34" charset="0"/>
              </a:rPr>
              <a:t>Infrastructure</a:t>
            </a:r>
          </a:p>
          <a:p>
            <a:pPr marL="90488" marR="0" indent="-87313" algn="l" defTabSz="914400" rtl="0" eaLnBrk="1" fontAlgn="base" latinLnBrk="0" hangingPunct="1">
              <a:lnSpc>
                <a:spcPct val="100000"/>
              </a:lnSpc>
              <a:spcBef>
                <a:spcPct val="0"/>
              </a:spcBef>
              <a:spcAft>
                <a:spcPct val="0"/>
              </a:spcAft>
              <a:buClrTx/>
              <a:buSzTx/>
              <a:tabLst/>
            </a:pPr>
            <a:r>
              <a:rPr lang="de-DE" dirty="0"/>
              <a:t>- Pilot </a:t>
            </a:r>
            <a:r>
              <a:rPr lang="de-DE" dirty="0" err="1"/>
              <a:t>new</a:t>
            </a:r>
            <a:r>
              <a:rPr lang="de-DE" dirty="0"/>
              <a:t> </a:t>
            </a:r>
            <a:r>
              <a:rPr lang="de-DE" dirty="0" err="1"/>
              <a:t>technologies</a:t>
            </a:r>
            <a:br>
              <a:rPr lang="de-DE" dirty="0"/>
            </a:br>
            <a:r>
              <a:rPr lang="de-DE" dirty="0"/>
              <a:t>e.g. </a:t>
            </a:r>
            <a:r>
              <a:rPr lang="de-DE" dirty="0" err="1"/>
              <a:t>communal</a:t>
            </a:r>
            <a:r>
              <a:rPr lang="de-DE" dirty="0"/>
              <a:t> </a:t>
            </a:r>
            <a:r>
              <a:rPr lang="de-DE" dirty="0" err="1"/>
              <a:t>networks</a:t>
            </a:r>
            <a:endParaRPr kumimoji="0" lang="de-DE" i="0" u="none" strike="noStrike" normalizeH="0" baseline="0" dirty="0">
              <a:latin typeface="Verdana" panose="020B0604030504040204" pitchFamily="34" charset="0"/>
            </a:endParaRPr>
          </a:p>
        </p:txBody>
      </p:sp>
      <p:sp>
        <p:nvSpPr>
          <p:cNvPr id="7" name="Isosceles Triangle 6">
            <a:extLst>
              <a:ext uri="{FF2B5EF4-FFF2-40B4-BE49-F238E27FC236}">
                <a16:creationId xmlns:a16="http://schemas.microsoft.com/office/drawing/2014/main" id="{3EDBF855-34D5-4C27-90BA-3DF7D121978D}"/>
              </a:ext>
            </a:extLst>
          </p:cNvPr>
          <p:cNvSpPr/>
          <p:nvPr/>
        </p:nvSpPr>
        <p:spPr bwMode="auto">
          <a:xfrm rot="5400000">
            <a:off x="1970973" y="3983873"/>
            <a:ext cx="2546296" cy="319791"/>
          </a:xfrm>
          <a:prstGeom prst="triangl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8" name="Isosceles Triangle 7">
            <a:extLst>
              <a:ext uri="{FF2B5EF4-FFF2-40B4-BE49-F238E27FC236}">
                <a16:creationId xmlns:a16="http://schemas.microsoft.com/office/drawing/2014/main" id="{221056E8-8263-45E9-AAC0-B7D5DEA1F566}"/>
              </a:ext>
            </a:extLst>
          </p:cNvPr>
          <p:cNvSpPr/>
          <p:nvPr/>
        </p:nvSpPr>
        <p:spPr bwMode="auto">
          <a:xfrm rot="5400000">
            <a:off x="4751648" y="3983874"/>
            <a:ext cx="2546296" cy="319791"/>
          </a:xfrm>
          <a:prstGeom prst="triangl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3" name="TextBox 2">
            <a:extLst>
              <a:ext uri="{FF2B5EF4-FFF2-40B4-BE49-F238E27FC236}">
                <a16:creationId xmlns:a16="http://schemas.microsoft.com/office/drawing/2014/main" id="{F625ABB5-A672-483B-AF2A-979596B0D582}"/>
              </a:ext>
            </a:extLst>
          </p:cNvPr>
          <p:cNvSpPr txBox="1"/>
          <p:nvPr/>
        </p:nvSpPr>
        <p:spPr>
          <a:xfrm>
            <a:off x="846944" y="2525523"/>
            <a:ext cx="1806315" cy="276999"/>
          </a:xfrm>
          <a:prstGeom prst="rect">
            <a:avLst/>
          </a:prstGeom>
          <a:noFill/>
        </p:spPr>
        <p:txBody>
          <a:bodyPr wrap="square" rtlCol="0">
            <a:spAutoFit/>
          </a:bodyPr>
          <a:lstStyle/>
          <a:p>
            <a:r>
              <a:rPr lang="de-DE" b="1" dirty="0">
                <a:solidFill>
                  <a:schemeClr val="tx1"/>
                </a:solidFill>
              </a:rPr>
              <a:t>Challenge</a:t>
            </a:r>
          </a:p>
        </p:txBody>
      </p:sp>
      <p:sp>
        <p:nvSpPr>
          <p:cNvPr id="9" name="TextBox 8">
            <a:extLst>
              <a:ext uri="{FF2B5EF4-FFF2-40B4-BE49-F238E27FC236}">
                <a16:creationId xmlns:a16="http://schemas.microsoft.com/office/drawing/2014/main" id="{C8C7CE24-B288-4925-AB93-C5912B450FDA}"/>
              </a:ext>
            </a:extLst>
          </p:cNvPr>
          <p:cNvSpPr txBox="1"/>
          <p:nvPr/>
        </p:nvSpPr>
        <p:spPr>
          <a:xfrm>
            <a:off x="3552669" y="2436973"/>
            <a:ext cx="2146092" cy="461665"/>
          </a:xfrm>
          <a:prstGeom prst="rect">
            <a:avLst/>
          </a:prstGeom>
          <a:noFill/>
        </p:spPr>
        <p:txBody>
          <a:bodyPr wrap="square" rtlCol="0">
            <a:spAutoFit/>
          </a:bodyPr>
          <a:lstStyle/>
          <a:p>
            <a:r>
              <a:rPr lang="de-DE" b="1" dirty="0">
                <a:solidFill>
                  <a:schemeClr val="tx1"/>
                </a:solidFill>
              </a:rPr>
              <a:t>Development </a:t>
            </a:r>
            <a:r>
              <a:rPr lang="de-DE" b="1" dirty="0" err="1">
                <a:solidFill>
                  <a:schemeClr val="tx1"/>
                </a:solidFill>
              </a:rPr>
              <a:t>Cooperation</a:t>
            </a:r>
            <a:r>
              <a:rPr lang="de-DE" b="1" dirty="0">
                <a:solidFill>
                  <a:schemeClr val="tx1"/>
                </a:solidFill>
              </a:rPr>
              <a:t> </a:t>
            </a:r>
            <a:r>
              <a:rPr lang="de-DE" b="1" dirty="0" err="1">
                <a:solidFill>
                  <a:schemeClr val="tx1"/>
                </a:solidFill>
              </a:rPr>
              <a:t>now</a:t>
            </a:r>
            <a:endParaRPr lang="de-DE" b="1" dirty="0">
              <a:solidFill>
                <a:schemeClr val="tx1"/>
              </a:solidFill>
            </a:endParaRPr>
          </a:p>
        </p:txBody>
      </p:sp>
      <p:sp>
        <p:nvSpPr>
          <p:cNvPr id="10" name="TextBox 9">
            <a:extLst>
              <a:ext uri="{FF2B5EF4-FFF2-40B4-BE49-F238E27FC236}">
                <a16:creationId xmlns:a16="http://schemas.microsoft.com/office/drawing/2014/main" id="{B32EB7C8-5CFC-4D04-8862-EAAC31C52394}"/>
              </a:ext>
            </a:extLst>
          </p:cNvPr>
          <p:cNvSpPr txBox="1"/>
          <p:nvPr/>
        </p:nvSpPr>
        <p:spPr>
          <a:xfrm>
            <a:off x="6350832" y="2436973"/>
            <a:ext cx="2128604" cy="461665"/>
          </a:xfrm>
          <a:prstGeom prst="rect">
            <a:avLst/>
          </a:prstGeom>
          <a:noFill/>
        </p:spPr>
        <p:txBody>
          <a:bodyPr wrap="square" rtlCol="0">
            <a:spAutoFit/>
          </a:bodyPr>
          <a:lstStyle/>
          <a:p>
            <a:r>
              <a:rPr lang="de-DE" b="1" dirty="0">
                <a:solidFill>
                  <a:schemeClr val="tx1"/>
                </a:solidFill>
              </a:rPr>
              <a:t>Development </a:t>
            </a:r>
            <a:r>
              <a:rPr lang="de-DE" b="1" dirty="0" err="1">
                <a:solidFill>
                  <a:schemeClr val="tx1"/>
                </a:solidFill>
              </a:rPr>
              <a:t>Cooperation</a:t>
            </a:r>
            <a:r>
              <a:rPr lang="de-DE" b="1" dirty="0">
                <a:solidFill>
                  <a:schemeClr val="tx1"/>
                </a:solidFill>
              </a:rPr>
              <a:t> </a:t>
            </a:r>
            <a:r>
              <a:rPr lang="de-DE" b="1" dirty="0" err="1">
                <a:solidFill>
                  <a:schemeClr val="tx1"/>
                </a:solidFill>
              </a:rPr>
              <a:t>next</a:t>
            </a:r>
            <a:endParaRPr lang="de-DE" b="1" dirty="0">
              <a:solidFill>
                <a:schemeClr val="tx1"/>
              </a:solidFill>
            </a:endParaRPr>
          </a:p>
        </p:txBody>
      </p:sp>
    </p:spTree>
    <p:extLst>
      <p:ext uri="{BB962C8B-B14F-4D97-AF65-F5344CB8AC3E}">
        <p14:creationId xmlns:p14="http://schemas.microsoft.com/office/powerpoint/2010/main" val="231078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AC4BF-825A-46D7-8E39-1543278C7985}"/>
              </a:ext>
            </a:extLst>
          </p:cNvPr>
          <p:cNvSpPr>
            <a:spLocks noGrp="1"/>
          </p:cNvSpPr>
          <p:nvPr>
            <p:ph type="title"/>
          </p:nvPr>
        </p:nvSpPr>
        <p:spPr/>
        <p:txBody>
          <a:bodyPr/>
          <a:lstStyle/>
          <a:p>
            <a:r>
              <a:rPr lang="de-DE" dirty="0"/>
              <a:t>Focus on: Access</a:t>
            </a:r>
            <a:br>
              <a:rPr lang="de-DE" dirty="0"/>
            </a:br>
            <a:r>
              <a:rPr lang="de-DE" sz="2400" b="0" dirty="0"/>
              <a:t>Technological Options </a:t>
            </a:r>
          </a:p>
        </p:txBody>
      </p:sp>
      <p:grpSp>
        <p:nvGrpSpPr>
          <p:cNvPr id="26" name="Group 25">
            <a:extLst>
              <a:ext uri="{FF2B5EF4-FFF2-40B4-BE49-F238E27FC236}">
                <a16:creationId xmlns:a16="http://schemas.microsoft.com/office/drawing/2014/main" id="{95CE4758-A42B-47E6-A24E-98E36A3AADA8}"/>
              </a:ext>
            </a:extLst>
          </p:cNvPr>
          <p:cNvGrpSpPr/>
          <p:nvPr/>
        </p:nvGrpSpPr>
        <p:grpSpPr>
          <a:xfrm>
            <a:off x="2443485" y="2215011"/>
            <a:ext cx="1541963" cy="1120675"/>
            <a:chOff x="2785806" y="1191690"/>
            <a:chExt cx="1741348" cy="1482654"/>
          </a:xfrm>
        </p:grpSpPr>
        <p:pic>
          <p:nvPicPr>
            <p:cNvPr id="27" name="Picture 8" descr="Bildergebnis für drone icon">
              <a:extLst>
                <a:ext uri="{FF2B5EF4-FFF2-40B4-BE49-F238E27FC236}">
                  <a16:creationId xmlns:a16="http://schemas.microsoft.com/office/drawing/2014/main" id="{4A2C3293-87A4-450B-A922-908CBBD9EB52}"/>
                </a:ext>
              </a:extLst>
            </p:cNvPr>
            <p:cNvPicPr>
              <a:picLocks noChangeAspect="1" noChangeArrowheads="1"/>
            </p:cNvPicPr>
            <p:nvPr/>
          </p:nvPicPr>
          <p:blipFill rotWithShape="1">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b="15688"/>
            <a:stretch/>
          </p:blipFill>
          <p:spPr bwMode="auto">
            <a:xfrm>
              <a:off x="2785806" y="1577946"/>
              <a:ext cx="1205527" cy="10963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DE18587-0568-4B3B-BD5C-B5DC1C004C64}"/>
                </a:ext>
              </a:extLst>
            </p:cNvPr>
            <p:cNvPicPr>
              <a:picLocks noChangeAspect="1"/>
            </p:cNvPicPr>
            <p:nvPr/>
          </p:nvPicPr>
          <p:blipFill>
            <a:blip r:embed="rId4"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452070" y="1191690"/>
              <a:ext cx="1075084" cy="1075084"/>
            </a:xfrm>
            <a:prstGeom prst="rect">
              <a:avLst/>
            </a:prstGeom>
          </p:spPr>
        </p:pic>
      </p:grpSp>
      <p:pic>
        <p:nvPicPr>
          <p:cNvPr id="29" name="Picture 6" descr="Bildergebnis für sat icon">
            <a:extLst>
              <a:ext uri="{FF2B5EF4-FFF2-40B4-BE49-F238E27FC236}">
                <a16:creationId xmlns:a16="http://schemas.microsoft.com/office/drawing/2014/main" id="{7A7AD820-96F9-4DB1-86FD-0FBC6E8C7C61}"/>
              </a:ext>
            </a:extLst>
          </p:cNvPr>
          <p:cNvPicPr>
            <a:picLocks noChangeAspect="1" noChangeArrowheads="1"/>
          </p:cNvPicPr>
          <p:nvPr/>
        </p:nvPicPr>
        <p:blipFill>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27336" y="2320093"/>
            <a:ext cx="982135" cy="98213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Bildergebnis für icon village">
            <a:extLst>
              <a:ext uri="{FF2B5EF4-FFF2-40B4-BE49-F238E27FC236}">
                <a16:creationId xmlns:a16="http://schemas.microsoft.com/office/drawing/2014/main" id="{C51B8779-21F7-4D62-B477-F6DB0838B6F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80645" y="443711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09F32F0D-C4C1-4E8E-A3BA-E7B6148B02DF}"/>
              </a:ext>
            </a:extLst>
          </p:cNvPr>
          <p:cNvPicPr>
            <a:picLocks noChangeAspect="1"/>
          </p:cNvPicPr>
          <p:nvPr/>
        </p:nvPicPr>
        <p:blipFill>
          <a:blip r:embed="rId7"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743610" y="4493738"/>
            <a:ext cx="778020" cy="778020"/>
          </a:xfrm>
          <a:prstGeom prst="rect">
            <a:avLst/>
          </a:prstGeom>
        </p:spPr>
      </p:pic>
      <p:pic>
        <p:nvPicPr>
          <p:cNvPr id="35" name="Picture 34">
            <a:extLst>
              <a:ext uri="{FF2B5EF4-FFF2-40B4-BE49-F238E27FC236}">
                <a16:creationId xmlns:a16="http://schemas.microsoft.com/office/drawing/2014/main" id="{E68E9295-144B-4BF9-980A-CDFE63942F30}"/>
              </a:ext>
            </a:extLst>
          </p:cNvPr>
          <p:cNvPicPr>
            <a:picLocks noChangeAspect="1"/>
          </p:cNvPicPr>
          <p:nvPr/>
        </p:nvPicPr>
        <p:blipFill rotWithShape="1">
          <a:blip r:embed="rId8" cstate="print">
            <a:duotone>
              <a:prstClr val="black"/>
              <a:schemeClr val="accent3">
                <a:tint val="45000"/>
                <a:satMod val="400000"/>
              </a:schemeClr>
            </a:duotone>
            <a:extLst>
              <a:ext uri="{28A0092B-C50C-407E-A947-70E740481C1C}">
                <a14:useLocalDpi xmlns:a14="http://schemas.microsoft.com/office/drawing/2010/main"/>
              </a:ext>
            </a:extLst>
          </a:blip>
          <a:srcRect l="44804" t="19827" r="44834" b="50175"/>
          <a:stretch/>
        </p:blipFill>
        <p:spPr>
          <a:xfrm>
            <a:off x="2485824" y="4365104"/>
            <a:ext cx="626659" cy="940029"/>
          </a:xfrm>
          <a:prstGeom prst="rect">
            <a:avLst/>
          </a:prstGeom>
        </p:spPr>
      </p:pic>
      <p:pic>
        <p:nvPicPr>
          <p:cNvPr id="36" name="Picture 35">
            <a:extLst>
              <a:ext uri="{FF2B5EF4-FFF2-40B4-BE49-F238E27FC236}">
                <a16:creationId xmlns:a16="http://schemas.microsoft.com/office/drawing/2014/main" id="{5474FC4C-C04E-43FC-B157-2E26A16630A3}"/>
              </a:ext>
            </a:extLst>
          </p:cNvPr>
          <p:cNvPicPr>
            <a:picLocks noChangeAspect="1"/>
          </p:cNvPicPr>
          <p:nvPr/>
        </p:nvPicPr>
        <p:blipFill rotWithShape="1">
          <a:blip r:embed="rId8"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l="44804" t="19827" r="44834" b="50175"/>
          <a:stretch/>
        </p:blipFill>
        <p:spPr>
          <a:xfrm flipH="1">
            <a:off x="3545331" y="4365104"/>
            <a:ext cx="460773" cy="940029"/>
          </a:xfrm>
          <a:prstGeom prst="rect">
            <a:avLst/>
          </a:prstGeom>
        </p:spPr>
      </p:pic>
      <p:pic>
        <p:nvPicPr>
          <p:cNvPr id="37" name="Picture 36">
            <a:extLst>
              <a:ext uri="{FF2B5EF4-FFF2-40B4-BE49-F238E27FC236}">
                <a16:creationId xmlns:a16="http://schemas.microsoft.com/office/drawing/2014/main" id="{15A2E805-C434-4DC1-9434-61EC56C1871E}"/>
              </a:ext>
            </a:extLst>
          </p:cNvPr>
          <p:cNvPicPr>
            <a:picLocks noChangeAspect="1"/>
          </p:cNvPicPr>
          <p:nvPr/>
        </p:nvPicPr>
        <p:blipFill rotWithShape="1">
          <a:blip r:embed="rId9" cstate="print">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a:xfrm rot="8991727">
            <a:off x="3249127" y="3087659"/>
            <a:ext cx="565521" cy="374494"/>
          </a:xfrm>
          <a:prstGeom prst="rect">
            <a:avLst/>
          </a:prstGeom>
        </p:spPr>
      </p:pic>
      <p:sp>
        <p:nvSpPr>
          <p:cNvPr id="40" name="Rectangle: Rounded Corners 39">
            <a:extLst>
              <a:ext uri="{FF2B5EF4-FFF2-40B4-BE49-F238E27FC236}">
                <a16:creationId xmlns:a16="http://schemas.microsoft.com/office/drawing/2014/main" id="{A71F5D68-8E43-46C1-AFA0-91CA59F3ACB0}"/>
              </a:ext>
            </a:extLst>
          </p:cNvPr>
          <p:cNvSpPr/>
          <p:nvPr/>
        </p:nvSpPr>
        <p:spPr bwMode="auto">
          <a:xfrm>
            <a:off x="323528" y="2479342"/>
            <a:ext cx="2520279" cy="1597730"/>
          </a:xfrm>
          <a:prstGeom prst="roundRect">
            <a:avLst>
              <a:gd name="adj" fmla="val 5644"/>
            </a:avLst>
          </a:prstGeom>
          <a:noFill/>
          <a:ln>
            <a:solidFill>
              <a:schemeClr val="bg1">
                <a:lumMod val="50000"/>
              </a:schemeClr>
            </a:solidFill>
          </a:ln>
          <a:effectLst/>
        </p:spPr>
        <p:txBody>
          <a:bodyPr vert="horz" wrap="square" lIns="91440" tIns="45720" rIns="91440" bIns="45720" numCol="1" rtlCol="0" anchor="ctr" anchorCtr="0" compatLnSpc="1">
            <a:prstTxWarp prst="textNoShape">
              <a:avLst/>
            </a:prstTxWarp>
          </a:bodyPr>
          <a:lstStyle/>
          <a:p>
            <a:pPr marL="174625"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de-DE" sz="1050" b="1"/>
              <a:t>Pro: </a:t>
            </a:r>
            <a:r>
              <a:rPr lang="de-DE" sz="1050"/>
              <a:t>Less need for infrastruc-ture, can reach all areas</a:t>
            </a:r>
          </a:p>
          <a:p>
            <a:pPr marL="174625"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de-DE" sz="1050" b="1"/>
              <a:t>Con: </a:t>
            </a:r>
            <a:r>
              <a:rPr lang="de-DE" sz="1050"/>
              <a:t>Capacity? Business Model? Technical viability?</a:t>
            </a:r>
          </a:p>
          <a:p>
            <a:pPr marL="174625"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de-DE" sz="1050" b="1"/>
              <a:t>Challenges</a:t>
            </a:r>
            <a:r>
              <a:rPr lang="de-DE" sz="1050"/>
              <a:t>: Technology, regulation</a:t>
            </a:r>
          </a:p>
        </p:txBody>
      </p:sp>
      <p:sp>
        <p:nvSpPr>
          <p:cNvPr id="41" name="Rectangle: Rounded Corners 40">
            <a:extLst>
              <a:ext uri="{FF2B5EF4-FFF2-40B4-BE49-F238E27FC236}">
                <a16:creationId xmlns:a16="http://schemas.microsoft.com/office/drawing/2014/main" id="{54D51DB4-38AA-4948-BAA3-B5CC85925D46}"/>
              </a:ext>
            </a:extLst>
          </p:cNvPr>
          <p:cNvSpPr/>
          <p:nvPr/>
        </p:nvSpPr>
        <p:spPr bwMode="auto">
          <a:xfrm>
            <a:off x="323529" y="4286382"/>
            <a:ext cx="2520278" cy="1597730"/>
          </a:xfrm>
          <a:prstGeom prst="roundRect">
            <a:avLst>
              <a:gd name="adj" fmla="val 5644"/>
            </a:avLst>
          </a:prstGeom>
          <a:noFill/>
          <a:ln>
            <a:solidFill>
              <a:schemeClr val="bg1">
                <a:lumMod val="50000"/>
              </a:schemeClr>
            </a:solidFill>
          </a:ln>
          <a:effectLst/>
        </p:spPr>
        <p:txBody>
          <a:bodyPr vert="horz" wrap="square" lIns="91440" tIns="45720" rIns="91440" bIns="45720" numCol="1" rtlCol="0" anchor="ctr" anchorCtr="0" compatLnSpc="1">
            <a:prstTxWarp prst="textNoShape">
              <a:avLst/>
            </a:prstTxWarp>
          </a:bodyPr>
          <a:lstStyle/>
          <a:p>
            <a:pPr marL="174625" indent="-171450">
              <a:buFont typeface="Arial" panose="020B0604020202020204" pitchFamily="34" charset="0"/>
              <a:buChar char="•"/>
            </a:pPr>
            <a:endParaRPr lang="de-DE" sz="1050" b="1"/>
          </a:p>
          <a:p>
            <a:pPr marL="174625" indent="-171450">
              <a:buFont typeface="Arial" panose="020B0604020202020204" pitchFamily="34" charset="0"/>
              <a:buChar char="•"/>
            </a:pPr>
            <a:r>
              <a:rPr lang="de-DE" sz="1050" b="1"/>
              <a:t>Pro: </a:t>
            </a:r>
            <a:r>
              <a:rPr lang="de-DE" sz="1050"/>
              <a:t>low cost, decentral communal networks</a:t>
            </a:r>
            <a:br>
              <a:rPr lang="de-DE" sz="1050" b="1"/>
            </a:br>
            <a:r>
              <a:rPr lang="de-DE" sz="1050" b="1"/>
              <a:t>Contra: </a:t>
            </a:r>
            <a:r>
              <a:rPr lang="de-DE" sz="1050"/>
              <a:t>Challenging</a:t>
            </a:r>
            <a:r>
              <a:rPr lang="de-DE" sz="1050" b="1"/>
              <a:t> r</a:t>
            </a:r>
            <a:r>
              <a:rPr lang="de-DE" sz="1050"/>
              <a:t>egulatory environment</a:t>
            </a:r>
          </a:p>
          <a:p>
            <a:pPr marL="174625" indent="-171450">
              <a:buFont typeface="Arial" panose="020B0604020202020204" pitchFamily="34" charset="0"/>
              <a:buChar char="•"/>
            </a:pPr>
            <a:r>
              <a:rPr lang="de-DE" sz="1050" b="1"/>
              <a:t>Challenges: </a:t>
            </a:r>
            <a:r>
              <a:rPr lang="de-DE" sz="1050"/>
              <a:t>Regulation, access to infrastructure, lack of finance options, trust</a:t>
            </a:r>
            <a:endParaRPr lang="de-DE" sz="1050" b="1"/>
          </a:p>
        </p:txBody>
      </p:sp>
      <p:sp>
        <p:nvSpPr>
          <p:cNvPr id="16" name="Rectangle: Rounded Corners 15">
            <a:extLst>
              <a:ext uri="{FF2B5EF4-FFF2-40B4-BE49-F238E27FC236}">
                <a16:creationId xmlns:a16="http://schemas.microsoft.com/office/drawing/2014/main" id="{0CFCF40C-4675-4F9A-A6BC-DE6F753A446F}"/>
              </a:ext>
            </a:extLst>
          </p:cNvPr>
          <p:cNvSpPr/>
          <p:nvPr/>
        </p:nvSpPr>
        <p:spPr bwMode="auto">
          <a:xfrm>
            <a:off x="6444208" y="2496163"/>
            <a:ext cx="2520278" cy="1597730"/>
          </a:xfrm>
          <a:prstGeom prst="roundRect">
            <a:avLst>
              <a:gd name="adj" fmla="val 5644"/>
            </a:avLst>
          </a:prstGeom>
          <a:noFill/>
          <a:ln>
            <a:solidFill>
              <a:schemeClr val="bg1">
                <a:lumMod val="50000"/>
              </a:schemeClr>
            </a:solidFill>
          </a:ln>
          <a:effectLst/>
        </p:spPr>
        <p:txBody>
          <a:bodyPr vert="horz" wrap="square" lIns="91440" tIns="45720" rIns="91440" bIns="45720" numCol="1" rtlCol="0" anchor="ctr" anchorCtr="0" compatLnSpc="1">
            <a:prstTxWarp prst="textNoShape">
              <a:avLst/>
            </a:prstTxWarp>
          </a:bodyPr>
          <a:lstStyle/>
          <a:p>
            <a:pPr marL="174625" indent="-171450">
              <a:buFont typeface="Arial" panose="020B0604020202020204" pitchFamily="34" charset="0"/>
              <a:buChar char="•"/>
            </a:pPr>
            <a:r>
              <a:rPr lang="de-DE" sz="1050" b="1"/>
              <a:t>Pro: </a:t>
            </a:r>
            <a:r>
              <a:rPr lang="de-DE" sz="1050"/>
              <a:t>little ground infrastructure needed</a:t>
            </a:r>
            <a:br>
              <a:rPr lang="de-DE" sz="1050" b="1"/>
            </a:br>
            <a:r>
              <a:rPr lang="de-DE" sz="1050" b="1"/>
              <a:t>Contra: </a:t>
            </a:r>
            <a:r>
              <a:rPr lang="de-DE" sz="1050"/>
              <a:t>Cost? Business Case? Space is full? Capacity?</a:t>
            </a:r>
          </a:p>
          <a:p>
            <a:pPr marL="174625" indent="-171450">
              <a:buFont typeface="Arial" panose="020B0604020202020204" pitchFamily="34" charset="0"/>
              <a:buChar char="•"/>
            </a:pPr>
            <a:r>
              <a:rPr lang="de-DE" sz="1050" b="1"/>
              <a:t>Challenges: </a:t>
            </a:r>
            <a:r>
              <a:rPr lang="de-DE" sz="1050"/>
              <a:t>Business Case, Technology</a:t>
            </a:r>
            <a:endParaRPr lang="de-DE" sz="1050" b="1"/>
          </a:p>
        </p:txBody>
      </p:sp>
      <p:sp>
        <p:nvSpPr>
          <p:cNvPr id="17" name="Rectangle: Rounded Corners 16">
            <a:extLst>
              <a:ext uri="{FF2B5EF4-FFF2-40B4-BE49-F238E27FC236}">
                <a16:creationId xmlns:a16="http://schemas.microsoft.com/office/drawing/2014/main" id="{9122D4D2-4667-40EC-B600-B087B235881D}"/>
              </a:ext>
            </a:extLst>
          </p:cNvPr>
          <p:cNvSpPr/>
          <p:nvPr/>
        </p:nvSpPr>
        <p:spPr bwMode="auto">
          <a:xfrm>
            <a:off x="6444208" y="4286382"/>
            <a:ext cx="2520278" cy="1597730"/>
          </a:xfrm>
          <a:prstGeom prst="roundRect">
            <a:avLst>
              <a:gd name="adj" fmla="val 5644"/>
            </a:avLst>
          </a:prstGeom>
          <a:noFill/>
          <a:ln>
            <a:solidFill>
              <a:schemeClr val="bg1">
                <a:lumMod val="50000"/>
              </a:schemeClr>
            </a:solidFill>
          </a:ln>
          <a:effectLst/>
        </p:spPr>
        <p:txBody>
          <a:bodyPr vert="horz" wrap="square" lIns="91440" tIns="45720" rIns="91440" bIns="45720" numCol="1" rtlCol="0" anchor="ctr" anchorCtr="0" compatLnSpc="1">
            <a:prstTxWarp prst="textNoShape">
              <a:avLst/>
            </a:prstTxWarp>
          </a:bodyPr>
          <a:lstStyle/>
          <a:p>
            <a:pPr marL="174625" indent="-171450">
              <a:buFont typeface="Arial" panose="020B0604020202020204" pitchFamily="34" charset="0"/>
              <a:buChar char="•"/>
            </a:pPr>
            <a:r>
              <a:rPr lang="de-DE" sz="1050" b="1"/>
              <a:t>Pro: </a:t>
            </a:r>
            <a:r>
              <a:rPr lang="de-DE" sz="1050"/>
              <a:t>proven technology</a:t>
            </a:r>
            <a:br>
              <a:rPr lang="de-DE" sz="1050" b="1"/>
            </a:br>
            <a:r>
              <a:rPr lang="de-DE" sz="1050" b="1"/>
              <a:t>Contra: </a:t>
            </a:r>
            <a:r>
              <a:rPr lang="de-DE" sz="1050"/>
              <a:t>Frequency costs</a:t>
            </a:r>
          </a:p>
          <a:p>
            <a:pPr marL="174625" indent="-171450">
              <a:buFont typeface="Arial" panose="020B0604020202020204" pitchFamily="34" charset="0"/>
              <a:buChar char="•"/>
            </a:pPr>
            <a:r>
              <a:rPr lang="de-DE" sz="1050" b="1"/>
              <a:t>Challenges: </a:t>
            </a:r>
            <a:r>
              <a:rPr lang="de-DE" sz="1050"/>
              <a:t>Business Case for Rural if quality access to be provided</a:t>
            </a:r>
            <a:endParaRPr lang="de-DE" sz="1050" b="1"/>
          </a:p>
        </p:txBody>
      </p:sp>
      <p:sp>
        <p:nvSpPr>
          <p:cNvPr id="3" name="Rectangle 2">
            <a:extLst>
              <a:ext uri="{FF2B5EF4-FFF2-40B4-BE49-F238E27FC236}">
                <a16:creationId xmlns:a16="http://schemas.microsoft.com/office/drawing/2014/main" id="{477B8053-2124-47CF-954B-A08AA4E534F6}"/>
              </a:ext>
            </a:extLst>
          </p:cNvPr>
          <p:cNvSpPr/>
          <p:nvPr/>
        </p:nvSpPr>
        <p:spPr>
          <a:xfrm>
            <a:off x="312911" y="2481185"/>
            <a:ext cx="1595309" cy="276999"/>
          </a:xfrm>
          <a:prstGeom prst="rect">
            <a:avLst/>
          </a:prstGeom>
        </p:spPr>
        <p:txBody>
          <a:bodyPr wrap="none">
            <a:spAutoFit/>
          </a:bodyPr>
          <a:lstStyle/>
          <a:p>
            <a:pPr marL="3175"/>
            <a:r>
              <a:rPr lang="de-DE" b="1" err="1"/>
              <a:t>Baloons</a:t>
            </a:r>
            <a:r>
              <a:rPr lang="de-DE" b="1"/>
              <a:t>, </a:t>
            </a:r>
            <a:r>
              <a:rPr lang="de-DE" b="1" err="1"/>
              <a:t>Drones</a:t>
            </a:r>
            <a:endParaRPr lang="de-DE"/>
          </a:p>
        </p:txBody>
      </p:sp>
      <p:sp>
        <p:nvSpPr>
          <p:cNvPr id="4" name="Rectangle 3">
            <a:extLst>
              <a:ext uri="{FF2B5EF4-FFF2-40B4-BE49-F238E27FC236}">
                <a16:creationId xmlns:a16="http://schemas.microsoft.com/office/drawing/2014/main" id="{EE769C87-0214-4E63-B054-E91EB3AEAADF}"/>
              </a:ext>
            </a:extLst>
          </p:cNvPr>
          <p:cNvSpPr/>
          <p:nvPr/>
        </p:nvSpPr>
        <p:spPr>
          <a:xfrm>
            <a:off x="318068" y="4279939"/>
            <a:ext cx="2334293" cy="276999"/>
          </a:xfrm>
          <a:prstGeom prst="rect">
            <a:avLst/>
          </a:prstGeom>
        </p:spPr>
        <p:txBody>
          <a:bodyPr wrap="none">
            <a:spAutoFit/>
          </a:bodyPr>
          <a:lstStyle/>
          <a:p>
            <a:pPr marL="3175"/>
            <a:r>
              <a:rPr lang="de-DE" b="1"/>
              <a:t>Mesh / </a:t>
            </a:r>
            <a:r>
              <a:rPr lang="de-DE" b="1" err="1"/>
              <a:t>Directional</a:t>
            </a:r>
            <a:r>
              <a:rPr lang="de-DE" b="1"/>
              <a:t> Radio</a:t>
            </a:r>
            <a:endParaRPr lang="de-DE"/>
          </a:p>
        </p:txBody>
      </p:sp>
      <p:sp>
        <p:nvSpPr>
          <p:cNvPr id="5" name="Rectangle 4">
            <a:extLst>
              <a:ext uri="{FF2B5EF4-FFF2-40B4-BE49-F238E27FC236}">
                <a16:creationId xmlns:a16="http://schemas.microsoft.com/office/drawing/2014/main" id="{5D2CFE6E-F36E-4E3C-8AD3-F3540EE64F84}"/>
              </a:ext>
            </a:extLst>
          </p:cNvPr>
          <p:cNvSpPr/>
          <p:nvPr/>
        </p:nvSpPr>
        <p:spPr>
          <a:xfrm>
            <a:off x="6444208" y="4327080"/>
            <a:ext cx="2536785" cy="276999"/>
          </a:xfrm>
          <a:prstGeom prst="rect">
            <a:avLst/>
          </a:prstGeom>
        </p:spPr>
        <p:txBody>
          <a:bodyPr wrap="none">
            <a:spAutoFit/>
          </a:bodyPr>
          <a:lstStyle/>
          <a:p>
            <a:pPr marL="3175"/>
            <a:r>
              <a:rPr lang="de-DE" b="1"/>
              <a:t>3G / 4G </a:t>
            </a:r>
            <a:r>
              <a:rPr lang="de-DE"/>
              <a:t>(5G not rural option)</a:t>
            </a:r>
          </a:p>
        </p:txBody>
      </p:sp>
      <p:sp>
        <p:nvSpPr>
          <p:cNvPr id="6" name="Rectangle 5">
            <a:extLst>
              <a:ext uri="{FF2B5EF4-FFF2-40B4-BE49-F238E27FC236}">
                <a16:creationId xmlns:a16="http://schemas.microsoft.com/office/drawing/2014/main" id="{EE44C0BF-E4DA-45A6-BD85-279012C47C30}"/>
              </a:ext>
            </a:extLst>
          </p:cNvPr>
          <p:cNvSpPr/>
          <p:nvPr/>
        </p:nvSpPr>
        <p:spPr>
          <a:xfrm>
            <a:off x="6423299" y="2546913"/>
            <a:ext cx="1895071" cy="276999"/>
          </a:xfrm>
          <a:prstGeom prst="rect">
            <a:avLst/>
          </a:prstGeom>
        </p:spPr>
        <p:txBody>
          <a:bodyPr wrap="none">
            <a:spAutoFit/>
          </a:bodyPr>
          <a:lstStyle/>
          <a:p>
            <a:pPr marL="3175"/>
            <a:r>
              <a:rPr lang="de-DE" b="1"/>
              <a:t>Low Orbit Satellites</a:t>
            </a:r>
            <a:endParaRPr lang="de-DE"/>
          </a:p>
        </p:txBody>
      </p:sp>
      <p:sp>
        <p:nvSpPr>
          <p:cNvPr id="22" name="Rectangle: Rounded Corners 21">
            <a:extLst>
              <a:ext uri="{FF2B5EF4-FFF2-40B4-BE49-F238E27FC236}">
                <a16:creationId xmlns:a16="http://schemas.microsoft.com/office/drawing/2014/main" id="{FF93EA34-D20D-4896-9FEE-EC97C4529447}"/>
              </a:ext>
            </a:extLst>
          </p:cNvPr>
          <p:cNvSpPr/>
          <p:nvPr/>
        </p:nvSpPr>
        <p:spPr bwMode="auto">
          <a:xfrm>
            <a:off x="323528" y="6172144"/>
            <a:ext cx="8640957" cy="470472"/>
          </a:xfrm>
          <a:prstGeom prst="roundRect">
            <a:avLst>
              <a:gd name="adj" fmla="val 5644"/>
            </a:avLst>
          </a:prstGeom>
          <a:noFill/>
          <a:ln>
            <a:solidFill>
              <a:schemeClr val="bg1">
                <a:lumMod val="50000"/>
              </a:schemeClr>
            </a:solidFill>
          </a:ln>
          <a:effectLst/>
        </p:spPr>
        <p:txBody>
          <a:bodyPr vert="horz" wrap="square" lIns="91440" tIns="45720" rIns="91440" bIns="45720" numCol="1" rtlCol="0" anchor="ctr" anchorCtr="0" compatLnSpc="1">
            <a:prstTxWarp prst="textNoShape">
              <a:avLst/>
            </a:prstTxWarp>
          </a:bodyPr>
          <a:lstStyle/>
          <a:p>
            <a:pPr marL="3175"/>
            <a:endParaRPr lang="de-DE" sz="1050" b="1"/>
          </a:p>
        </p:txBody>
      </p:sp>
      <p:sp>
        <p:nvSpPr>
          <p:cNvPr id="7" name="Rectangle 6">
            <a:extLst>
              <a:ext uri="{FF2B5EF4-FFF2-40B4-BE49-F238E27FC236}">
                <a16:creationId xmlns:a16="http://schemas.microsoft.com/office/drawing/2014/main" id="{2AA092C4-185C-4EEF-9B22-6324FB325D99}"/>
              </a:ext>
            </a:extLst>
          </p:cNvPr>
          <p:cNvSpPr/>
          <p:nvPr/>
        </p:nvSpPr>
        <p:spPr>
          <a:xfrm>
            <a:off x="338686" y="6268880"/>
            <a:ext cx="1645002" cy="276999"/>
          </a:xfrm>
          <a:prstGeom prst="rect">
            <a:avLst/>
          </a:prstGeom>
        </p:spPr>
        <p:txBody>
          <a:bodyPr wrap="none">
            <a:spAutoFit/>
          </a:bodyPr>
          <a:lstStyle/>
          <a:p>
            <a:pPr marL="3175"/>
            <a:r>
              <a:rPr lang="de-DE" b="1" err="1"/>
              <a:t>Fibreoptic</a:t>
            </a:r>
            <a:r>
              <a:rPr lang="de-DE" b="1"/>
              <a:t> Cable:</a:t>
            </a:r>
            <a:endParaRPr lang="de-DE"/>
          </a:p>
        </p:txBody>
      </p:sp>
      <p:sp>
        <p:nvSpPr>
          <p:cNvPr id="8" name="Rectangle 7">
            <a:extLst>
              <a:ext uri="{FF2B5EF4-FFF2-40B4-BE49-F238E27FC236}">
                <a16:creationId xmlns:a16="http://schemas.microsoft.com/office/drawing/2014/main" id="{B08DBA8C-A774-4A98-BFCA-FD51C0880892}"/>
              </a:ext>
            </a:extLst>
          </p:cNvPr>
          <p:cNvSpPr/>
          <p:nvPr/>
        </p:nvSpPr>
        <p:spPr>
          <a:xfrm>
            <a:off x="1908219" y="6210581"/>
            <a:ext cx="7056265" cy="415498"/>
          </a:xfrm>
          <a:prstGeom prst="rect">
            <a:avLst/>
          </a:prstGeom>
        </p:spPr>
        <p:txBody>
          <a:bodyPr wrap="square">
            <a:spAutoFit/>
          </a:bodyPr>
          <a:lstStyle/>
          <a:p>
            <a:pPr marL="171450" indent="-171450">
              <a:buFont typeface="Arial" panose="020B0604020202020204" pitchFamily="34" charset="0"/>
              <a:buChar char="•"/>
            </a:pPr>
            <a:r>
              <a:rPr lang="de-DE" sz="1050"/>
              <a:t>Best technological option, but too expensive to reach every village any time soon</a:t>
            </a:r>
          </a:p>
          <a:p>
            <a:pPr marL="171450" indent="-171450">
              <a:buFont typeface="Arial" panose="020B0604020202020204" pitchFamily="34" charset="0"/>
              <a:buChar char="•"/>
            </a:pPr>
            <a:r>
              <a:rPr lang="de-DE" sz="1050"/>
              <a:t>Used for backbone network and backhaul in more urban areas</a:t>
            </a:r>
          </a:p>
        </p:txBody>
      </p:sp>
      <mc:AlternateContent xmlns:mc="http://schemas.openxmlformats.org/markup-compatibility/2006" xmlns:p14="http://schemas.microsoft.com/office/powerpoint/2010/main">
        <mc:Choice Requires="p14">
          <p:contentPart p14:bwMode="auto" r:id="rId10">
            <p14:nvContentPartPr>
              <p14:cNvPr id="30" name="Ink 29">
                <a:extLst>
                  <a:ext uri="{FF2B5EF4-FFF2-40B4-BE49-F238E27FC236}">
                    <a16:creationId xmlns:a16="http://schemas.microsoft.com/office/drawing/2014/main" id="{B350DBE9-4673-4955-8562-85D02B61EF24}"/>
                  </a:ext>
                </a:extLst>
              </p14:cNvPr>
              <p14:cNvContentPartPr/>
              <p14:nvPr/>
            </p14:nvContentPartPr>
            <p14:xfrm>
              <a:off x="24877" y="5906910"/>
              <a:ext cx="4858920" cy="172800"/>
            </p14:xfrm>
          </p:contentPart>
        </mc:Choice>
        <mc:Fallback xmlns="">
          <p:pic>
            <p:nvPicPr>
              <p:cNvPr id="30" name="Ink 29">
                <a:extLst>
                  <a:ext uri="{FF2B5EF4-FFF2-40B4-BE49-F238E27FC236}">
                    <a16:creationId xmlns:a16="http://schemas.microsoft.com/office/drawing/2014/main" id="{B350DBE9-4673-4955-8562-85D02B61EF24}"/>
                  </a:ext>
                </a:extLst>
              </p:cNvPr>
              <p:cNvPicPr/>
              <p:nvPr/>
            </p:nvPicPr>
            <p:blipFill>
              <a:blip r:embed="rId11"/>
              <a:stretch>
                <a:fillRect/>
              </a:stretch>
            </p:blipFill>
            <p:spPr>
              <a:xfrm>
                <a:off x="-11123" y="5870835"/>
                <a:ext cx="4930560" cy="244590"/>
              </a:xfrm>
              <a:prstGeom prst="rect">
                <a:avLst/>
              </a:prstGeom>
            </p:spPr>
          </p:pic>
        </mc:Fallback>
      </mc:AlternateContent>
      <p:cxnSp>
        <p:nvCxnSpPr>
          <p:cNvPr id="46" name="Straight Connector 45">
            <a:extLst>
              <a:ext uri="{FF2B5EF4-FFF2-40B4-BE49-F238E27FC236}">
                <a16:creationId xmlns:a16="http://schemas.microsoft.com/office/drawing/2014/main" id="{1C62A80B-65E5-414B-8005-7ED77CB307C8}"/>
              </a:ext>
            </a:extLst>
          </p:cNvPr>
          <p:cNvCxnSpPr>
            <a:stCxn id="35" idx="3"/>
            <a:endCxn id="36" idx="3"/>
          </p:cNvCxnSpPr>
          <p:nvPr/>
        </p:nvCxnSpPr>
        <p:spPr bwMode="auto">
          <a:xfrm>
            <a:off x="3112483" y="4835119"/>
            <a:ext cx="432848" cy="0"/>
          </a:xfrm>
          <a:prstGeom prst="line">
            <a:avLst/>
          </a:prstGeom>
          <a:noFill/>
          <a:ln w="19050"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a:extLst>
              <a:ext uri="{FF2B5EF4-FFF2-40B4-BE49-F238E27FC236}">
                <a16:creationId xmlns:a16="http://schemas.microsoft.com/office/drawing/2014/main" id="{D5621213-0849-4607-A2F2-E689FF3C7785}"/>
              </a:ext>
            </a:extLst>
          </p:cNvPr>
          <p:cNvCxnSpPr/>
          <p:nvPr/>
        </p:nvCxnSpPr>
        <p:spPr bwMode="auto">
          <a:xfrm>
            <a:off x="3096716" y="4955381"/>
            <a:ext cx="319547" cy="509799"/>
          </a:xfrm>
          <a:prstGeom prst="line">
            <a:avLst/>
          </a:prstGeom>
          <a:noFill/>
          <a:ln w="19050"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FF710C37-9A2D-4C86-85C0-61A4A885EF3A}"/>
              </a:ext>
            </a:extLst>
          </p:cNvPr>
          <p:cNvCxnSpPr/>
          <p:nvPr/>
        </p:nvCxnSpPr>
        <p:spPr bwMode="auto">
          <a:xfrm flipH="1">
            <a:off x="3491308" y="4922421"/>
            <a:ext cx="69757" cy="514476"/>
          </a:xfrm>
          <a:prstGeom prst="line">
            <a:avLst/>
          </a:prstGeom>
          <a:noFill/>
          <a:ln w="19050"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8" name="Picture 37">
            <a:extLst>
              <a:ext uri="{FF2B5EF4-FFF2-40B4-BE49-F238E27FC236}">
                <a16:creationId xmlns:a16="http://schemas.microsoft.com/office/drawing/2014/main" id="{E94D263F-344E-4FEF-AC77-2607CE649677}"/>
              </a:ext>
            </a:extLst>
          </p:cNvPr>
          <p:cNvPicPr>
            <a:picLocks noChangeAspect="1"/>
          </p:cNvPicPr>
          <p:nvPr/>
        </p:nvPicPr>
        <p:blipFill rotWithShape="1">
          <a:blip r:embed="rId8"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l="44804" t="19827" r="44834" b="50175"/>
          <a:stretch/>
        </p:blipFill>
        <p:spPr>
          <a:xfrm flipH="1">
            <a:off x="3482968" y="5088099"/>
            <a:ext cx="460773" cy="940029"/>
          </a:xfrm>
          <a:prstGeom prst="rect">
            <a:avLst/>
          </a:prstGeom>
        </p:spPr>
      </p:pic>
    </p:spTree>
    <p:extLst>
      <p:ext uri="{BB962C8B-B14F-4D97-AF65-F5344CB8AC3E}">
        <p14:creationId xmlns:p14="http://schemas.microsoft.com/office/powerpoint/2010/main" val="4024263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9CCA-CE8F-43B7-B9A3-2AC1DD09422D}"/>
              </a:ext>
            </a:extLst>
          </p:cNvPr>
          <p:cNvSpPr>
            <a:spLocks noGrp="1"/>
          </p:cNvSpPr>
          <p:nvPr>
            <p:ph type="title"/>
          </p:nvPr>
        </p:nvSpPr>
        <p:spPr>
          <a:xfrm>
            <a:off x="395288" y="1339850"/>
            <a:ext cx="8229600" cy="936625"/>
          </a:xfrm>
        </p:spPr>
        <p:txBody>
          <a:bodyPr/>
          <a:lstStyle/>
          <a:p>
            <a:r>
              <a:rPr lang="de-DE"/>
              <a:t>Case Study: Communal Networks</a:t>
            </a:r>
          </a:p>
        </p:txBody>
      </p:sp>
      <p:pic>
        <p:nvPicPr>
          <p:cNvPr id="4" name="Grafik 5">
            <a:extLst>
              <a:ext uri="{FF2B5EF4-FFF2-40B4-BE49-F238E27FC236}">
                <a16:creationId xmlns:a16="http://schemas.microsoft.com/office/drawing/2014/main" id="{D0EC621C-DC2E-4C79-964C-D4B1526EA9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1350" y="2132856"/>
            <a:ext cx="7677475" cy="4104456"/>
          </a:xfrm>
          <a:prstGeom prst="rect">
            <a:avLst/>
          </a:prstGeom>
          <a:ln>
            <a:noFill/>
          </a:ln>
          <a:effectLst>
            <a:softEdge rad="112500"/>
          </a:effectLst>
        </p:spPr>
      </p:pic>
      <p:sp>
        <p:nvSpPr>
          <p:cNvPr id="5" name="Cross 4">
            <a:extLst>
              <a:ext uri="{FF2B5EF4-FFF2-40B4-BE49-F238E27FC236}">
                <a16:creationId xmlns:a16="http://schemas.microsoft.com/office/drawing/2014/main" id="{841FA99A-BE0A-4FC3-914B-693A29AE2BF1}"/>
              </a:ext>
            </a:extLst>
          </p:cNvPr>
          <p:cNvSpPr/>
          <p:nvPr/>
        </p:nvSpPr>
        <p:spPr bwMode="auto">
          <a:xfrm>
            <a:off x="8229600" y="133916"/>
            <a:ext cx="734400" cy="734400"/>
          </a:xfrm>
          <a:prstGeom prst="plus">
            <a:avLst>
              <a:gd name="adj" fmla="val 33239"/>
            </a:avLst>
          </a:prstGeom>
          <a:solidFill>
            <a:srgbClr val="B08E00"/>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Tree>
    <p:extLst>
      <p:ext uri="{BB962C8B-B14F-4D97-AF65-F5344CB8AC3E}">
        <p14:creationId xmlns:p14="http://schemas.microsoft.com/office/powerpoint/2010/main" val="1234867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3A6673-4E84-4DC0-8402-FC79B0C11830}"/>
              </a:ext>
            </a:extLst>
          </p:cNvPr>
          <p:cNvSpPr>
            <a:spLocks noGrp="1"/>
          </p:cNvSpPr>
          <p:nvPr>
            <p:ph idx="1"/>
          </p:nvPr>
        </p:nvSpPr>
        <p:spPr>
          <a:xfrm>
            <a:off x="2971575" y="3429000"/>
            <a:ext cx="5200649" cy="936626"/>
          </a:xfrm>
          <a:solidFill>
            <a:schemeClr val="bg1"/>
          </a:solidFill>
        </p:spPr>
        <p:txBody>
          <a:bodyPr/>
          <a:lstStyle/>
          <a:p>
            <a:pPr marL="0" indent="0">
              <a:buNone/>
            </a:pPr>
            <a:r>
              <a:rPr lang="de-DE" sz="3600" b="1" i="0" dirty="0" err="1">
                <a:solidFill>
                  <a:schemeClr val="accent2"/>
                </a:solidFill>
                <a:ea typeface="Verdana"/>
              </a:rPr>
              <a:t>Deep</a:t>
            </a:r>
            <a:r>
              <a:rPr lang="de-DE" sz="3600" b="1" i="0" dirty="0">
                <a:solidFill>
                  <a:schemeClr val="accent2"/>
                </a:solidFill>
                <a:ea typeface="Verdana"/>
              </a:rPr>
              <a:t> </a:t>
            </a:r>
            <a:r>
              <a:rPr lang="de-DE" sz="3600" b="1" i="0" dirty="0" err="1">
                <a:solidFill>
                  <a:schemeClr val="accent2"/>
                </a:solidFill>
                <a:ea typeface="Verdana"/>
              </a:rPr>
              <a:t>Dive</a:t>
            </a:r>
            <a:r>
              <a:rPr lang="de-DE" sz="3600" b="1" i="0" dirty="0">
                <a:solidFill>
                  <a:schemeClr val="accent2"/>
                </a:solidFill>
                <a:ea typeface="Verdana"/>
              </a:rPr>
              <a:t>: Gender</a:t>
            </a:r>
          </a:p>
        </p:txBody>
      </p:sp>
      <p:pic>
        <p:nvPicPr>
          <p:cNvPr id="9" name="Grafik 8" descr="Pfeil: 180-Grad, vertikal">
            <a:extLst>
              <a:ext uri="{FF2B5EF4-FFF2-40B4-BE49-F238E27FC236}">
                <a16:creationId xmlns:a16="http://schemas.microsoft.com/office/drawing/2014/main" id="{78354B4B-F066-D840-893A-377C13E93F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1575" y="2997313"/>
            <a:ext cx="1800000" cy="1800000"/>
          </a:xfrm>
          <a:prstGeom prst="rect">
            <a:avLst/>
          </a:prstGeom>
        </p:spPr>
      </p:pic>
    </p:spTree>
    <p:extLst>
      <p:ext uri="{BB962C8B-B14F-4D97-AF65-F5344CB8AC3E}">
        <p14:creationId xmlns:p14="http://schemas.microsoft.com/office/powerpoint/2010/main" val="3267352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98CB-C7EB-4127-A060-1737C3AF031D}"/>
              </a:ext>
            </a:extLst>
          </p:cNvPr>
          <p:cNvSpPr>
            <a:spLocks noGrp="1"/>
          </p:cNvSpPr>
          <p:nvPr>
            <p:ph type="title"/>
          </p:nvPr>
        </p:nvSpPr>
        <p:spPr/>
        <p:txBody>
          <a:bodyPr/>
          <a:lstStyle/>
          <a:p>
            <a:r>
              <a:rPr lang="de-DE" dirty="0"/>
              <a:t>Focus: Gender Digital </a:t>
            </a:r>
            <a:r>
              <a:rPr lang="de-DE" dirty="0" err="1"/>
              <a:t>Divide</a:t>
            </a:r>
            <a:br>
              <a:rPr lang="de-DE" dirty="0"/>
            </a:br>
            <a:r>
              <a:rPr lang="de-DE" sz="2400" b="0" dirty="0" err="1"/>
              <a:t>Introduction</a:t>
            </a:r>
            <a:endParaRPr lang="de-DE" sz="2400" b="0" dirty="0"/>
          </a:p>
        </p:txBody>
      </p:sp>
      <p:pic>
        <p:nvPicPr>
          <p:cNvPr id="4" name="1.3_S21_Closing the Gender-gap - eSkills4Girls (360p).mp4">
            <a:hlinkClick r:id="" action="ppaction://media"/>
            <a:extLst>
              <a:ext uri="{FF2B5EF4-FFF2-40B4-BE49-F238E27FC236}">
                <a16:creationId xmlns:a16="http://schemas.microsoft.com/office/drawing/2014/main" id="{08559676-6706-254C-BE51-2C76F45A08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1877" y="2356339"/>
            <a:ext cx="7440246" cy="4185138"/>
          </a:xfrm>
          <a:prstGeom prst="rect">
            <a:avLst/>
          </a:prstGeom>
        </p:spPr>
      </p:pic>
    </p:spTree>
    <p:extLst>
      <p:ext uri="{BB962C8B-B14F-4D97-AF65-F5344CB8AC3E}">
        <p14:creationId xmlns:p14="http://schemas.microsoft.com/office/powerpoint/2010/main" val="147042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086B-AA59-44A1-A568-D9399E4B24CF}"/>
              </a:ext>
            </a:extLst>
          </p:cNvPr>
          <p:cNvSpPr>
            <a:spLocks noGrp="1"/>
          </p:cNvSpPr>
          <p:nvPr>
            <p:ph type="title"/>
          </p:nvPr>
        </p:nvSpPr>
        <p:spPr/>
        <p:txBody>
          <a:bodyPr/>
          <a:lstStyle/>
          <a:p>
            <a:r>
              <a:rPr lang="de-DE"/>
              <a:t>Agenda</a:t>
            </a:r>
          </a:p>
        </p:txBody>
      </p:sp>
      <p:sp>
        <p:nvSpPr>
          <p:cNvPr id="3" name="Content Placeholder 2">
            <a:extLst>
              <a:ext uri="{FF2B5EF4-FFF2-40B4-BE49-F238E27FC236}">
                <a16:creationId xmlns:a16="http://schemas.microsoft.com/office/drawing/2014/main" id="{F68A0B1D-F525-4380-844D-5734F4C25618}"/>
              </a:ext>
            </a:extLst>
          </p:cNvPr>
          <p:cNvSpPr>
            <a:spLocks noGrp="1"/>
          </p:cNvSpPr>
          <p:nvPr>
            <p:ph idx="1"/>
          </p:nvPr>
        </p:nvSpPr>
        <p:spPr/>
        <p:txBody>
          <a:bodyPr/>
          <a:lstStyle/>
          <a:p>
            <a:pPr marL="0" indent="0">
              <a:buNone/>
            </a:pPr>
            <a:r>
              <a:rPr lang="fr-BE" b="1" i="0" dirty="0">
                <a:ea typeface="+mn-lt"/>
                <a:cs typeface="+mn-lt"/>
              </a:rPr>
              <a:t>Module 2.2: The Digital </a:t>
            </a:r>
            <a:r>
              <a:rPr lang="fr-BE" b="1" i="0" dirty="0" err="1">
                <a:ea typeface="+mn-lt"/>
                <a:cs typeface="+mn-lt"/>
              </a:rPr>
              <a:t>Divide</a:t>
            </a:r>
            <a:endParaRPr lang="fr-BE" b="1" i="0" dirty="0">
              <a:ea typeface="Verdana"/>
            </a:endParaRPr>
          </a:p>
          <a:p>
            <a:pPr>
              <a:buFont typeface="Arial"/>
              <a:buChar char="•"/>
            </a:pPr>
            <a:r>
              <a:rPr lang="fr-BE" i="0" dirty="0">
                <a:ea typeface="+mn-lt"/>
                <a:cs typeface="+mn-lt"/>
              </a:rPr>
              <a:t>Introduction and </a:t>
            </a:r>
            <a:r>
              <a:rPr lang="fr-BE" i="0" dirty="0" err="1">
                <a:ea typeface="+mn-lt"/>
                <a:cs typeface="+mn-lt"/>
              </a:rPr>
              <a:t>Status</a:t>
            </a:r>
            <a:r>
              <a:rPr lang="fr-BE" i="0" dirty="0">
                <a:ea typeface="+mn-lt"/>
                <a:cs typeface="+mn-lt"/>
              </a:rPr>
              <a:t> Quo: The digital </a:t>
            </a:r>
            <a:r>
              <a:rPr lang="fr-BE" i="0" dirty="0" err="1">
                <a:ea typeface="+mn-lt"/>
                <a:cs typeface="+mn-lt"/>
              </a:rPr>
              <a:t>divide</a:t>
            </a:r>
            <a:endParaRPr lang="fr-BE" dirty="0">
              <a:ea typeface="+mn-lt"/>
              <a:cs typeface="+mn-lt"/>
            </a:endParaRPr>
          </a:p>
          <a:p>
            <a:pPr>
              <a:buFont typeface="Arial"/>
              <a:buChar char="•"/>
            </a:pPr>
            <a:r>
              <a:rPr lang="fr-BE" i="0" dirty="0" err="1">
                <a:ea typeface="+mn-lt"/>
                <a:cs typeface="+mn-lt"/>
              </a:rPr>
              <a:t>Deep</a:t>
            </a:r>
            <a:r>
              <a:rPr lang="fr-BE" i="0" dirty="0">
                <a:ea typeface="+mn-lt"/>
                <a:cs typeface="+mn-lt"/>
              </a:rPr>
              <a:t> Dive: Access</a:t>
            </a:r>
            <a:endParaRPr lang="fr-BE" dirty="0">
              <a:ea typeface="+mn-lt"/>
              <a:cs typeface="+mn-lt"/>
            </a:endParaRPr>
          </a:p>
          <a:p>
            <a:pPr>
              <a:buFont typeface="Arial"/>
              <a:buChar char="•"/>
            </a:pPr>
            <a:r>
              <a:rPr lang="fr-BE" i="0" dirty="0" err="1">
                <a:ea typeface="+mn-lt"/>
                <a:cs typeface="+mn-lt"/>
              </a:rPr>
              <a:t>Deep</a:t>
            </a:r>
            <a:r>
              <a:rPr lang="fr-BE" i="0" dirty="0">
                <a:ea typeface="+mn-lt"/>
                <a:cs typeface="+mn-lt"/>
              </a:rPr>
              <a:t> Dive: </a:t>
            </a:r>
            <a:r>
              <a:rPr lang="fr-BE" i="0" dirty="0" err="1">
                <a:ea typeface="+mn-lt"/>
                <a:cs typeface="+mn-lt"/>
              </a:rPr>
              <a:t>Gender</a:t>
            </a:r>
            <a:r>
              <a:rPr lang="fr-BE" i="0" dirty="0">
                <a:ea typeface="+mn-lt"/>
                <a:cs typeface="+mn-lt"/>
              </a:rPr>
              <a:t> </a:t>
            </a:r>
            <a:endParaRPr lang="fr-BE" i="0" dirty="0">
              <a:ea typeface="Verdana"/>
            </a:endParaRPr>
          </a:p>
          <a:p>
            <a:pPr>
              <a:buNone/>
            </a:pPr>
            <a:endParaRPr lang="fr-BE" b="1" i="0" dirty="0">
              <a:ea typeface="Verdana"/>
            </a:endParaRPr>
          </a:p>
          <a:p>
            <a:pPr>
              <a:buNone/>
            </a:pPr>
            <a:endParaRPr lang="fr-BE" b="1" i="0" dirty="0">
              <a:ea typeface="Verdana"/>
            </a:endParaRPr>
          </a:p>
          <a:p>
            <a:pPr>
              <a:buNone/>
            </a:pPr>
            <a:endParaRPr lang="fr-BE" b="1" i="0" dirty="0">
              <a:ea typeface="Verdana"/>
            </a:endParaRPr>
          </a:p>
          <a:p>
            <a:pPr marL="0" indent="0">
              <a:buNone/>
            </a:pPr>
            <a:endParaRPr lang="de-DE" b="1" i="0" dirty="0">
              <a:ea typeface="Verdana"/>
            </a:endParaRPr>
          </a:p>
        </p:txBody>
      </p:sp>
    </p:spTree>
    <p:extLst>
      <p:ext uri="{BB962C8B-B14F-4D97-AF65-F5344CB8AC3E}">
        <p14:creationId xmlns:p14="http://schemas.microsoft.com/office/powerpoint/2010/main" val="201241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98CB-C7EB-4127-A060-1737C3AF031D}"/>
              </a:ext>
            </a:extLst>
          </p:cNvPr>
          <p:cNvSpPr>
            <a:spLocks noGrp="1"/>
          </p:cNvSpPr>
          <p:nvPr>
            <p:ph type="title"/>
          </p:nvPr>
        </p:nvSpPr>
        <p:spPr>
          <a:xfrm>
            <a:off x="3746492" y="1301841"/>
            <a:ext cx="8229600" cy="936625"/>
          </a:xfrm>
        </p:spPr>
        <p:txBody>
          <a:bodyPr/>
          <a:lstStyle/>
          <a:p>
            <a:r>
              <a:rPr lang="de-DE" dirty="0"/>
              <a:t>Gender Digital </a:t>
            </a:r>
            <a:r>
              <a:rPr lang="de-DE" dirty="0" err="1"/>
              <a:t>Divide</a:t>
            </a:r>
            <a:br>
              <a:rPr lang="de-DE" dirty="0"/>
            </a:br>
            <a:r>
              <a:rPr lang="de-DE" sz="2400" i="1" dirty="0">
                <a:ea typeface="Verdana"/>
                <a:cs typeface="Verdana"/>
              </a:rPr>
              <a:t>True </a:t>
            </a:r>
            <a:r>
              <a:rPr lang="de-DE" sz="2400" i="1" dirty="0" err="1">
                <a:ea typeface="Verdana"/>
                <a:cs typeface="Verdana"/>
              </a:rPr>
              <a:t>or</a:t>
            </a:r>
            <a:r>
              <a:rPr lang="de-DE" sz="2400" i="1" dirty="0">
                <a:ea typeface="Verdana"/>
                <a:cs typeface="Verdana"/>
              </a:rPr>
              <a:t> </a:t>
            </a:r>
            <a:r>
              <a:rPr lang="de-DE" sz="2400" i="1" dirty="0" err="1">
                <a:ea typeface="Verdana"/>
                <a:cs typeface="Verdana"/>
              </a:rPr>
              <a:t>false</a:t>
            </a:r>
            <a:r>
              <a:rPr lang="de-DE" sz="2400" i="1" dirty="0">
                <a:ea typeface="Verdana"/>
                <a:cs typeface="Verdana"/>
              </a:rPr>
              <a:t>? </a:t>
            </a:r>
          </a:p>
        </p:txBody>
      </p:sp>
      <p:pic>
        <p:nvPicPr>
          <p:cNvPr id="4" name="Grafik 4" descr="Ein Bild, das Text enthält.&#10;&#10;Mit hoher Zuverlässigkeit generierte Beschreibung">
            <a:extLst>
              <a:ext uri="{FF2B5EF4-FFF2-40B4-BE49-F238E27FC236}">
                <a16:creationId xmlns:a16="http://schemas.microsoft.com/office/drawing/2014/main" id="{772D5CB8-FA21-4B6E-8869-622D2A14C9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3" y="1770154"/>
            <a:ext cx="3957838" cy="3957838"/>
          </a:xfrm>
          <a:prstGeom prst="rect">
            <a:avLst/>
          </a:prstGeom>
        </p:spPr>
      </p:pic>
      <p:sp>
        <p:nvSpPr>
          <p:cNvPr id="15" name="Textfeld 14">
            <a:extLst>
              <a:ext uri="{FF2B5EF4-FFF2-40B4-BE49-F238E27FC236}">
                <a16:creationId xmlns:a16="http://schemas.microsoft.com/office/drawing/2014/main" id="{E6C4BF1D-D423-491D-8C41-3E05102EE4FD}"/>
              </a:ext>
            </a:extLst>
          </p:cNvPr>
          <p:cNvSpPr txBox="1"/>
          <p:nvPr/>
        </p:nvSpPr>
        <p:spPr>
          <a:xfrm>
            <a:off x="4180350" y="1996033"/>
            <a:ext cx="4586362"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Verdana"/>
              <a:ea typeface="Verdana"/>
              <a:cs typeface="Verdana"/>
            </a:endParaRPr>
          </a:p>
          <a:p>
            <a:pPr marL="228600" indent="-228600">
              <a:buAutoNum type="arabicParenR"/>
            </a:pPr>
            <a:r>
              <a:rPr lang="en-US" dirty="0">
                <a:latin typeface="Verdana"/>
                <a:ea typeface="Verdana"/>
                <a:cs typeface="Verdana"/>
              </a:rPr>
              <a:t>Ruth has set up a coding school for girls in Mombasa/Kenya that </a:t>
            </a:r>
            <a:r>
              <a:rPr lang="en-US" dirty="0"/>
              <a:t>aims to bridge the gender gap of women. </a:t>
            </a:r>
            <a:r>
              <a:rPr lang="en-US" b="1" dirty="0">
                <a:latin typeface="Verdana"/>
                <a:ea typeface="Verdana"/>
                <a:cs typeface="Verdana"/>
              </a:rPr>
              <a:t>According to data from the International Telecommunication Union (ITU), the digital divide between men and women has closed at least slightly globally since 2013.</a:t>
            </a:r>
          </a:p>
          <a:p>
            <a:pPr marL="228600" indent="-228600">
              <a:buAutoNum type="arabicParenR"/>
            </a:pPr>
            <a:endParaRPr lang="en-US" dirty="0">
              <a:latin typeface="Verdana"/>
              <a:ea typeface="Verdana"/>
              <a:cs typeface="Verdana"/>
            </a:endParaRPr>
          </a:p>
          <a:p>
            <a:pPr marL="228600" indent="-228600">
              <a:buFontTx/>
              <a:buAutoNum type="arabicParenR"/>
            </a:pPr>
            <a:r>
              <a:rPr lang="en-US" dirty="0" err="1">
                <a:latin typeface="Verdana"/>
                <a:ea typeface="Verdana"/>
                <a:cs typeface="Verdana"/>
              </a:rPr>
              <a:t>Amantya</a:t>
            </a:r>
            <a:r>
              <a:rPr lang="en-US" dirty="0">
                <a:latin typeface="Verdana"/>
                <a:ea typeface="Verdana"/>
                <a:cs typeface="Verdana"/>
              </a:rPr>
              <a:t> only learnt how to use computer when she was in university. </a:t>
            </a:r>
            <a:r>
              <a:rPr lang="en-US" dirty="0"/>
              <a:t>UNESCO estimates that </a:t>
            </a:r>
            <a:r>
              <a:rPr lang="en-US" b="1" dirty="0"/>
              <a:t>men are around two times more likely than women to have advanced ICT skills such as the ability to </a:t>
            </a:r>
            <a:r>
              <a:rPr lang="en-US" b="1" dirty="0" err="1"/>
              <a:t>programme</a:t>
            </a:r>
            <a:r>
              <a:rPr lang="en-US" b="1" dirty="0"/>
              <a:t> computers.</a:t>
            </a:r>
          </a:p>
          <a:p>
            <a:pPr marL="228600" indent="-228600">
              <a:buFontTx/>
              <a:buAutoNum type="arabicParenR"/>
            </a:pPr>
            <a:endParaRPr lang="en-US" b="1" dirty="0">
              <a:latin typeface="Verdana"/>
              <a:ea typeface="Verdana"/>
              <a:cs typeface="Verdana"/>
            </a:endParaRPr>
          </a:p>
          <a:p>
            <a:pPr marL="228600" indent="-228600">
              <a:buFontTx/>
              <a:buAutoNum type="arabicParenR"/>
            </a:pPr>
            <a:r>
              <a:rPr lang="en-US" dirty="0">
                <a:latin typeface="Verdana"/>
                <a:ea typeface="Verdana"/>
                <a:cs typeface="Verdana"/>
              </a:rPr>
              <a:t>Ruth talks about job opportunities in the tech sector und the underrepresentation of women in the sector. </a:t>
            </a:r>
            <a:r>
              <a:rPr lang="en-US" b="1" dirty="0">
                <a:latin typeface="Verdana"/>
                <a:ea typeface="Verdana"/>
                <a:cs typeface="Verdana"/>
              </a:rPr>
              <a:t>Worldwide, women hold just 24% of computer science jobs.</a:t>
            </a:r>
          </a:p>
          <a:p>
            <a:pPr marL="228600" indent="-228600">
              <a:buFontTx/>
              <a:buAutoNum type="arabicParenR"/>
            </a:pPr>
            <a:endParaRPr lang="en-US" b="1" dirty="0">
              <a:latin typeface="Verdana"/>
              <a:ea typeface="Verdana"/>
              <a:cs typeface="Verdana"/>
            </a:endParaRPr>
          </a:p>
          <a:p>
            <a:pPr marL="228600" indent="-228600">
              <a:buFontTx/>
              <a:buAutoNum type="arabicParenR"/>
            </a:pPr>
            <a:r>
              <a:rPr lang="en-US" dirty="0">
                <a:latin typeface="Verdana"/>
                <a:ea typeface="Verdana"/>
                <a:cs typeface="Verdana"/>
              </a:rPr>
              <a:t>According to Ana, socio-cultural factors such as parental support and female roles models also influence the decision to pursue a tech career. </a:t>
            </a:r>
            <a:r>
              <a:rPr lang="en-US" b="1" dirty="0"/>
              <a:t>Portrayals of men as computer scientists and engineers in family films outnumber portrayals of women by 14.25 to 1.</a:t>
            </a:r>
            <a:endParaRPr lang="en-US" b="1" dirty="0">
              <a:ea typeface="Verdana"/>
              <a:cs typeface="Verdana"/>
            </a:endParaRPr>
          </a:p>
          <a:p>
            <a:endParaRPr lang="en-US" dirty="0">
              <a:latin typeface="Verdana"/>
              <a:ea typeface="Verdana"/>
              <a:cs typeface="Verdana"/>
            </a:endParaRPr>
          </a:p>
          <a:p>
            <a:endParaRPr lang="en-US" dirty="0">
              <a:ea typeface="Verdana"/>
              <a:cs typeface="Verdana"/>
            </a:endParaRPr>
          </a:p>
          <a:p>
            <a:pPr algn="l"/>
            <a:endParaRPr lang="de-DE" dirty="0">
              <a:latin typeface="Verdana"/>
              <a:ea typeface="Verdana"/>
              <a:cs typeface="Verdana"/>
            </a:endParaRPr>
          </a:p>
        </p:txBody>
      </p:sp>
    </p:spTree>
    <p:extLst>
      <p:ext uri="{BB962C8B-B14F-4D97-AF65-F5344CB8AC3E}">
        <p14:creationId xmlns:p14="http://schemas.microsoft.com/office/powerpoint/2010/main" val="429430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p:cNvPicPr>
            <a:picLocks noChangeAspect="1"/>
          </p:cNvPicPr>
          <p:nvPr/>
        </p:nvPicPr>
        <p:blipFill>
          <a:blip r:embed="rId3">
            <a:alphaModFix amt="35000"/>
          </a:blip>
          <a:stretch>
            <a:fillRect/>
          </a:stretch>
        </p:blipFill>
        <p:spPr>
          <a:xfrm>
            <a:off x="1079647" y="2122626"/>
            <a:ext cx="6150847" cy="4783992"/>
          </a:xfrm>
          <a:prstGeom prst="rect">
            <a:avLst/>
          </a:prstGeom>
        </p:spPr>
      </p:pic>
      <p:sp>
        <p:nvSpPr>
          <p:cNvPr id="2" name="Titel 1"/>
          <p:cNvSpPr>
            <a:spLocks noGrp="1"/>
          </p:cNvSpPr>
          <p:nvPr>
            <p:ph type="title"/>
          </p:nvPr>
        </p:nvSpPr>
        <p:spPr>
          <a:xfrm>
            <a:off x="388144" y="1693793"/>
            <a:ext cx="8229600" cy="936625"/>
          </a:xfrm>
        </p:spPr>
        <p:txBody>
          <a:bodyPr/>
          <a:lstStyle/>
          <a:p>
            <a:r>
              <a:rPr lang="de-DE" dirty="0"/>
              <a:t>The Gender Digital </a:t>
            </a:r>
            <a:r>
              <a:rPr lang="de-DE" dirty="0" err="1"/>
              <a:t>Divide</a:t>
            </a:r>
            <a:br>
              <a:rPr lang="de-DE" dirty="0"/>
            </a:br>
            <a:r>
              <a:rPr lang="en-GB" sz="2400" b="0" dirty="0"/>
              <a:t>The divide is a global phenomenon albeit with different manifestations </a:t>
            </a:r>
            <a:endParaRPr lang="en-GB" b="0" dirty="0"/>
          </a:p>
        </p:txBody>
      </p:sp>
      <p:sp>
        <p:nvSpPr>
          <p:cNvPr id="17" name="Textfeld 16"/>
          <p:cNvSpPr txBox="1"/>
          <p:nvPr/>
        </p:nvSpPr>
        <p:spPr>
          <a:xfrm>
            <a:off x="268218" y="5967659"/>
            <a:ext cx="8229600" cy="646331"/>
          </a:xfrm>
          <a:prstGeom prst="rect">
            <a:avLst/>
          </a:prstGeom>
          <a:noFill/>
          <a:ln w="12700">
            <a:solidFill>
              <a:srgbClr val="3E6FD2"/>
            </a:solidFill>
          </a:ln>
        </p:spPr>
        <p:txBody>
          <a:bodyPr wrap="square" rtlCol="0">
            <a:spAutoFit/>
          </a:bodyPr>
          <a:lstStyle/>
          <a:p>
            <a:pPr algn="ctr"/>
            <a:r>
              <a:rPr lang="en-GB" sz="1800" b="1" dirty="0">
                <a:solidFill>
                  <a:srgbClr val="2D5EC1"/>
                </a:solidFill>
              </a:rPr>
              <a:t>Closing the global gender leadership gap could generate up to a 0.6% increase in global GDP</a:t>
            </a:r>
            <a:endParaRPr lang="en-GB" sz="1800" b="1" i="1" dirty="0">
              <a:solidFill>
                <a:srgbClr val="2D5EC1"/>
              </a:solidFill>
            </a:endParaRPr>
          </a:p>
        </p:txBody>
      </p:sp>
      <p:grpSp>
        <p:nvGrpSpPr>
          <p:cNvPr id="12" name="Gruppierung 11"/>
          <p:cNvGrpSpPr/>
          <p:nvPr/>
        </p:nvGrpSpPr>
        <p:grpSpPr>
          <a:xfrm>
            <a:off x="6386591" y="2534124"/>
            <a:ext cx="1899138" cy="1261643"/>
            <a:chOff x="5134708" y="2637816"/>
            <a:chExt cx="1899138" cy="1261643"/>
          </a:xfrm>
        </p:grpSpPr>
        <p:sp>
          <p:nvSpPr>
            <p:cNvPr id="9" name="Rechteckige Legende 8"/>
            <p:cNvSpPr/>
            <p:nvPr/>
          </p:nvSpPr>
          <p:spPr bwMode="auto">
            <a:xfrm>
              <a:off x="5134708" y="2637816"/>
              <a:ext cx="1899138" cy="1254245"/>
            </a:xfrm>
            <a:prstGeom prst="wedgeRectCallout">
              <a:avLst/>
            </a:prstGeom>
            <a:noFill/>
            <a:ln w="28575" cap="flat" cmpd="sng" algn="ctr">
              <a:solidFill>
                <a:srgbClr val="2D5EC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0" name="Textfeld 9"/>
            <p:cNvSpPr txBox="1"/>
            <p:nvPr/>
          </p:nvSpPr>
          <p:spPr>
            <a:xfrm>
              <a:off x="5287108" y="2699130"/>
              <a:ext cx="1594338" cy="1200329"/>
            </a:xfrm>
            <a:prstGeom prst="rect">
              <a:avLst/>
            </a:prstGeom>
            <a:noFill/>
          </p:spPr>
          <p:txBody>
            <a:bodyPr wrap="square" rtlCol="0">
              <a:spAutoFit/>
            </a:bodyPr>
            <a:lstStyle/>
            <a:p>
              <a:r>
                <a:rPr lang="en-GB" dirty="0"/>
                <a:t>Europe: Number of female graduates in ICT-related subjects decreases since 2011.</a:t>
              </a:r>
            </a:p>
          </p:txBody>
        </p:sp>
      </p:grpSp>
      <p:grpSp>
        <p:nvGrpSpPr>
          <p:cNvPr id="19" name="Gruppierung 18"/>
          <p:cNvGrpSpPr/>
          <p:nvPr/>
        </p:nvGrpSpPr>
        <p:grpSpPr>
          <a:xfrm>
            <a:off x="4144108" y="2747955"/>
            <a:ext cx="2166283" cy="1154051"/>
            <a:chOff x="5134708" y="2637816"/>
            <a:chExt cx="1899138" cy="1254245"/>
          </a:xfrm>
        </p:grpSpPr>
        <p:sp>
          <p:nvSpPr>
            <p:cNvPr id="20" name="Rechteckige Legende 19"/>
            <p:cNvSpPr/>
            <p:nvPr/>
          </p:nvSpPr>
          <p:spPr bwMode="auto">
            <a:xfrm>
              <a:off x="5134708" y="2637816"/>
              <a:ext cx="1899138" cy="1254245"/>
            </a:xfrm>
            <a:prstGeom prst="wedgeRectCallout">
              <a:avLst/>
            </a:prstGeom>
            <a:noFill/>
            <a:ln w="28575" cap="flat" cmpd="sng" algn="ctr">
              <a:solidFill>
                <a:srgbClr val="2D5EC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21" name="Textfeld 20"/>
            <p:cNvSpPr txBox="1"/>
            <p:nvPr/>
          </p:nvSpPr>
          <p:spPr>
            <a:xfrm>
              <a:off x="5287108" y="2699130"/>
              <a:ext cx="1594338" cy="646331"/>
            </a:xfrm>
            <a:prstGeom prst="rect">
              <a:avLst/>
            </a:prstGeom>
            <a:noFill/>
          </p:spPr>
          <p:txBody>
            <a:bodyPr wrap="square" rtlCol="0">
              <a:spAutoFit/>
            </a:bodyPr>
            <a:lstStyle/>
            <a:p>
              <a:r>
                <a:rPr lang="en-GB" dirty="0"/>
                <a:t>Europe: Women in ICT earn 19% less than men.</a:t>
              </a:r>
            </a:p>
          </p:txBody>
        </p:sp>
      </p:grpSp>
      <p:grpSp>
        <p:nvGrpSpPr>
          <p:cNvPr id="23" name="Gruppierung 22"/>
          <p:cNvGrpSpPr/>
          <p:nvPr/>
        </p:nvGrpSpPr>
        <p:grpSpPr>
          <a:xfrm>
            <a:off x="1077072" y="3015398"/>
            <a:ext cx="2563585" cy="1137583"/>
            <a:chOff x="5134708" y="2637816"/>
            <a:chExt cx="1899138" cy="1254245"/>
          </a:xfrm>
        </p:grpSpPr>
        <p:sp>
          <p:nvSpPr>
            <p:cNvPr id="24" name="Rechteckige Legende 23"/>
            <p:cNvSpPr/>
            <p:nvPr/>
          </p:nvSpPr>
          <p:spPr bwMode="auto">
            <a:xfrm>
              <a:off x="5134708" y="2637816"/>
              <a:ext cx="1899138" cy="1254245"/>
            </a:xfrm>
            <a:prstGeom prst="wedgeRectCallout">
              <a:avLst/>
            </a:prstGeom>
            <a:noFill/>
            <a:ln w="28575" cap="flat" cmpd="sng" algn="ctr">
              <a:solidFill>
                <a:srgbClr val="2D5EC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25" name="Textfeld 24"/>
            <p:cNvSpPr txBox="1"/>
            <p:nvPr/>
          </p:nvSpPr>
          <p:spPr>
            <a:xfrm>
              <a:off x="5287108" y="2699130"/>
              <a:ext cx="1594338" cy="916218"/>
            </a:xfrm>
            <a:prstGeom prst="rect">
              <a:avLst/>
            </a:prstGeom>
            <a:noFill/>
          </p:spPr>
          <p:txBody>
            <a:bodyPr wrap="square" rtlCol="0">
              <a:spAutoFit/>
            </a:bodyPr>
            <a:lstStyle/>
            <a:p>
              <a:r>
                <a:rPr lang="en-GB" dirty="0">
                  <a:solidFill>
                    <a:srgbClr val="2D5EC1"/>
                  </a:solidFill>
                  <a:latin typeface="Arial" charset="0"/>
                </a:rPr>
                <a:t>OECD: At 15 years of age: only 0.5% of girls wish to become ICT professionals, compared to 5% of boys</a:t>
              </a:r>
              <a:endParaRPr lang="en-GB" dirty="0">
                <a:solidFill>
                  <a:srgbClr val="2D5EC1"/>
                </a:solidFill>
              </a:endParaRPr>
            </a:p>
          </p:txBody>
        </p:sp>
      </p:grpSp>
      <p:grpSp>
        <p:nvGrpSpPr>
          <p:cNvPr id="26" name="Gruppierung 25"/>
          <p:cNvGrpSpPr/>
          <p:nvPr/>
        </p:nvGrpSpPr>
        <p:grpSpPr>
          <a:xfrm>
            <a:off x="4854761" y="4333844"/>
            <a:ext cx="2563585" cy="1137583"/>
            <a:chOff x="5134708" y="2637816"/>
            <a:chExt cx="1899138" cy="1254245"/>
          </a:xfrm>
        </p:grpSpPr>
        <p:sp>
          <p:nvSpPr>
            <p:cNvPr id="27" name="Rechteckige Legende 26"/>
            <p:cNvSpPr/>
            <p:nvPr/>
          </p:nvSpPr>
          <p:spPr bwMode="auto">
            <a:xfrm>
              <a:off x="5134708" y="2637816"/>
              <a:ext cx="1899138" cy="1254245"/>
            </a:xfrm>
            <a:prstGeom prst="wedgeRectCallout">
              <a:avLst/>
            </a:prstGeom>
            <a:noFill/>
            <a:ln w="28575" cap="flat" cmpd="sng" algn="ctr">
              <a:solidFill>
                <a:srgbClr val="2D5EC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28" name="Textfeld 27"/>
            <p:cNvSpPr txBox="1"/>
            <p:nvPr/>
          </p:nvSpPr>
          <p:spPr>
            <a:xfrm>
              <a:off x="5287108" y="2699130"/>
              <a:ext cx="1594338" cy="916218"/>
            </a:xfrm>
            <a:prstGeom prst="rect">
              <a:avLst/>
            </a:prstGeom>
            <a:noFill/>
          </p:spPr>
          <p:txBody>
            <a:bodyPr wrap="square" rtlCol="0">
              <a:spAutoFit/>
            </a:bodyPr>
            <a:lstStyle/>
            <a:p>
              <a:r>
                <a:rPr lang="en-GB" dirty="0"/>
                <a:t>Developing countries: Limited access to high-quality formal ICT education</a:t>
              </a:r>
              <a:endParaRPr lang="en-GB" dirty="0">
                <a:solidFill>
                  <a:srgbClr val="2D5EC1"/>
                </a:solidFill>
              </a:endParaRPr>
            </a:p>
          </p:txBody>
        </p:sp>
      </p:grpSp>
      <p:grpSp>
        <p:nvGrpSpPr>
          <p:cNvPr id="32" name="Gruppierung 31"/>
          <p:cNvGrpSpPr/>
          <p:nvPr/>
        </p:nvGrpSpPr>
        <p:grpSpPr>
          <a:xfrm>
            <a:off x="1622031" y="4367246"/>
            <a:ext cx="2760987" cy="1520355"/>
            <a:chOff x="5134708" y="2637816"/>
            <a:chExt cx="1899138" cy="1384739"/>
          </a:xfrm>
        </p:grpSpPr>
        <p:sp>
          <p:nvSpPr>
            <p:cNvPr id="33" name="Rechteckige Legende 32"/>
            <p:cNvSpPr/>
            <p:nvPr/>
          </p:nvSpPr>
          <p:spPr bwMode="auto">
            <a:xfrm>
              <a:off x="5134708" y="2637816"/>
              <a:ext cx="1899138" cy="1254245"/>
            </a:xfrm>
            <a:prstGeom prst="wedgeRectCallout">
              <a:avLst/>
            </a:prstGeom>
            <a:noFill/>
            <a:ln w="28575" cap="flat" cmpd="sng" algn="ctr">
              <a:solidFill>
                <a:srgbClr val="2D5EC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34" name="Textfeld 33"/>
            <p:cNvSpPr txBox="1"/>
            <p:nvPr/>
          </p:nvSpPr>
          <p:spPr>
            <a:xfrm>
              <a:off x="5287108" y="2699129"/>
              <a:ext cx="1622958" cy="1323426"/>
            </a:xfrm>
            <a:prstGeom prst="rect">
              <a:avLst/>
            </a:prstGeom>
            <a:noFill/>
          </p:spPr>
          <p:txBody>
            <a:bodyPr wrap="square" rtlCol="0">
              <a:spAutoFit/>
            </a:bodyPr>
            <a:lstStyle/>
            <a:p>
              <a:r>
                <a:rPr lang="en-GB" dirty="0"/>
                <a:t>Developing countries</a:t>
              </a:r>
              <a:r>
                <a:rPr lang="en-GB"/>
                <a:t>: Many </a:t>
              </a:r>
              <a:r>
                <a:rPr lang="en-GB" dirty="0"/>
                <a:t>women are unsure or unaware of the potential of communications services to benefit their lives. </a:t>
              </a:r>
              <a:endParaRPr lang="en-GB" dirty="0">
                <a:solidFill>
                  <a:srgbClr val="2D5EC1"/>
                </a:solidFill>
              </a:endParaRPr>
            </a:p>
          </p:txBody>
        </p:sp>
      </p:grpSp>
    </p:spTree>
    <p:extLst>
      <p:ext uri="{BB962C8B-B14F-4D97-AF65-F5344CB8AC3E}">
        <p14:creationId xmlns:p14="http://schemas.microsoft.com/office/powerpoint/2010/main" val="816690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8144" y="1693793"/>
            <a:ext cx="8229600" cy="936625"/>
          </a:xfrm>
        </p:spPr>
        <p:txBody>
          <a:bodyPr/>
          <a:lstStyle/>
          <a:p>
            <a:r>
              <a:rPr lang="de-DE" dirty="0" err="1"/>
              <a:t>Barriers</a:t>
            </a:r>
            <a:r>
              <a:rPr lang="de-DE" dirty="0"/>
              <a:t> </a:t>
            </a:r>
            <a:r>
              <a:rPr lang="de-DE" dirty="0" err="1"/>
              <a:t>to</a:t>
            </a:r>
            <a:r>
              <a:rPr lang="de-DE" dirty="0"/>
              <a:t> Gender Digital </a:t>
            </a:r>
            <a:r>
              <a:rPr lang="de-DE" dirty="0" err="1"/>
              <a:t>Equality</a:t>
            </a:r>
            <a:br>
              <a:rPr lang="de-DE" dirty="0"/>
            </a:br>
            <a:r>
              <a:rPr lang="en-GB" sz="2400" b="0" dirty="0"/>
              <a:t>Gender gaps cut across three interrelated dimensions: ICT access, skills and leadership</a:t>
            </a:r>
            <a:br>
              <a:rPr lang="de-DE" sz="2400" b="0" dirty="0"/>
            </a:br>
            <a:endParaRPr lang="de-DE" b="0" dirty="0"/>
          </a:p>
        </p:txBody>
      </p:sp>
      <p:sp>
        <p:nvSpPr>
          <p:cNvPr id="4" name="Textfeld 3"/>
          <p:cNvSpPr txBox="1"/>
          <p:nvPr/>
        </p:nvSpPr>
        <p:spPr>
          <a:xfrm>
            <a:off x="819853" y="2664260"/>
            <a:ext cx="2360216" cy="707886"/>
          </a:xfrm>
          <a:prstGeom prst="rect">
            <a:avLst/>
          </a:prstGeom>
          <a:solidFill>
            <a:srgbClr val="FF0000"/>
          </a:solidFill>
          <a:ln w="1905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2000" b="1" dirty="0">
                <a:solidFill>
                  <a:schemeClr val="bg1"/>
                </a:solidFill>
              </a:rPr>
              <a:t>ICT </a:t>
            </a:r>
            <a:r>
              <a:rPr lang="de-DE" sz="2000" b="1" dirty="0" err="1">
                <a:solidFill>
                  <a:schemeClr val="bg1"/>
                </a:solidFill>
              </a:rPr>
              <a:t>access</a:t>
            </a:r>
            <a:r>
              <a:rPr lang="de-DE" sz="2000" b="1" dirty="0">
                <a:solidFill>
                  <a:schemeClr val="bg1"/>
                </a:solidFill>
              </a:rPr>
              <a:t>  &amp; </a:t>
            </a:r>
            <a:r>
              <a:rPr lang="de-DE" sz="2000" b="1" dirty="0" err="1">
                <a:solidFill>
                  <a:schemeClr val="bg1"/>
                </a:solidFill>
              </a:rPr>
              <a:t>use</a:t>
            </a:r>
            <a:endParaRPr lang="de-DE" sz="2000" b="1" dirty="0">
              <a:solidFill>
                <a:schemeClr val="bg1"/>
              </a:solidFill>
            </a:endParaRPr>
          </a:p>
        </p:txBody>
      </p:sp>
      <p:sp>
        <p:nvSpPr>
          <p:cNvPr id="5" name="Textfeld 4"/>
          <p:cNvSpPr txBox="1"/>
          <p:nvPr/>
        </p:nvSpPr>
        <p:spPr>
          <a:xfrm>
            <a:off x="3659650" y="2664260"/>
            <a:ext cx="2358000" cy="403200"/>
          </a:xfrm>
          <a:prstGeom prst="rect">
            <a:avLst/>
          </a:prstGeom>
          <a:solidFill>
            <a:srgbClr val="2D5EC1"/>
          </a:solidFill>
          <a:ln w="19050">
            <a:solidFill>
              <a:srgbClr val="2D5EC1"/>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GB"/>
            </a:defPPr>
            <a:lvl1pPr algn="ctr">
              <a:defRPr sz="2000" b="1"/>
            </a:lvl1pPr>
          </a:lstStyle>
          <a:p>
            <a:r>
              <a:rPr lang="de-DE" dirty="0">
                <a:solidFill>
                  <a:schemeClr val="bg1"/>
                </a:solidFill>
              </a:rPr>
              <a:t>ICT </a:t>
            </a:r>
            <a:r>
              <a:rPr lang="de-DE" dirty="0" err="1">
                <a:solidFill>
                  <a:schemeClr val="bg1"/>
                </a:solidFill>
              </a:rPr>
              <a:t>skills</a:t>
            </a:r>
            <a:endParaRPr lang="de-DE" dirty="0">
              <a:solidFill>
                <a:schemeClr val="bg1"/>
              </a:solidFill>
            </a:endParaRPr>
          </a:p>
        </p:txBody>
      </p:sp>
      <p:sp>
        <p:nvSpPr>
          <p:cNvPr id="6" name="Textfeld 5"/>
          <p:cNvSpPr txBox="1"/>
          <p:nvPr/>
        </p:nvSpPr>
        <p:spPr>
          <a:xfrm>
            <a:off x="6497232" y="2630418"/>
            <a:ext cx="2358000" cy="403200"/>
          </a:xfrm>
          <a:prstGeom prst="rect">
            <a:avLst/>
          </a:prstGeom>
          <a:solidFill>
            <a:srgbClr val="E872E2"/>
          </a:solidFill>
          <a:ln w="9525">
            <a:solidFill>
              <a:srgbClr val="E872E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2000" b="1" dirty="0">
                <a:solidFill>
                  <a:schemeClr val="bg1"/>
                </a:solidFill>
              </a:rPr>
              <a:t>ICT </a:t>
            </a:r>
            <a:r>
              <a:rPr lang="de-DE" sz="2000" b="1" dirty="0" err="1">
                <a:solidFill>
                  <a:schemeClr val="bg1"/>
                </a:solidFill>
              </a:rPr>
              <a:t>leadership</a:t>
            </a:r>
            <a:endParaRPr lang="de-DE" sz="2000" b="1" dirty="0">
              <a:solidFill>
                <a:schemeClr val="bg1"/>
              </a:solidFill>
            </a:endParaRPr>
          </a:p>
        </p:txBody>
      </p:sp>
      <p:pic>
        <p:nvPicPr>
          <p:cNvPr id="11" name="Bild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376626"/>
            <a:ext cx="9144000" cy="1298966"/>
          </a:xfrm>
          <a:prstGeom prst="rect">
            <a:avLst/>
          </a:prstGeom>
        </p:spPr>
      </p:pic>
      <p:sp>
        <p:nvSpPr>
          <p:cNvPr id="3" name="Rechteck 2"/>
          <p:cNvSpPr/>
          <p:nvPr/>
        </p:nvSpPr>
        <p:spPr>
          <a:xfrm>
            <a:off x="819853" y="3536502"/>
            <a:ext cx="2360216" cy="1569660"/>
          </a:xfrm>
          <a:prstGeom prst="rect">
            <a:avLst/>
          </a:prstGeom>
          <a:ln>
            <a:solidFill>
              <a:srgbClr val="FF0000"/>
            </a:solidFill>
          </a:ln>
        </p:spPr>
        <p:txBody>
          <a:bodyPr wrap="square">
            <a:spAutoFit/>
          </a:bodyPr>
          <a:lstStyle/>
          <a:p>
            <a:r>
              <a:rPr lang="en-GB" sz="1600" dirty="0">
                <a:latin typeface="Verdana" charset="0"/>
                <a:ea typeface="Verdana" charset="0"/>
                <a:cs typeface="Verdana" charset="0"/>
              </a:rPr>
              <a:t>Basic digital access is a necessary but not sufficient condition for women to meaningfully use ICTs.</a:t>
            </a:r>
          </a:p>
        </p:txBody>
      </p:sp>
      <p:sp>
        <p:nvSpPr>
          <p:cNvPr id="13" name="Rechteck 12"/>
          <p:cNvSpPr/>
          <p:nvPr/>
        </p:nvSpPr>
        <p:spPr>
          <a:xfrm>
            <a:off x="3659650" y="3211652"/>
            <a:ext cx="2358000" cy="2062103"/>
          </a:xfrm>
          <a:prstGeom prst="rect">
            <a:avLst/>
          </a:prstGeom>
          <a:ln>
            <a:solidFill>
              <a:srgbClr val="0070C0"/>
            </a:solidFill>
          </a:ln>
        </p:spPr>
        <p:txBody>
          <a:bodyPr wrap="square">
            <a:spAutoFit/>
          </a:bodyPr>
          <a:lstStyle/>
          <a:p>
            <a:r>
              <a:rPr lang="en-US" sz="1600" dirty="0"/>
              <a:t>Girls and women have significantly less access to secondary and tertiary education and thus fewer opportunities to acquire </a:t>
            </a:r>
            <a:r>
              <a:rPr lang="de-DE" sz="1600" dirty="0"/>
              <a:t>digital </a:t>
            </a:r>
            <a:r>
              <a:rPr lang="de-DE" sz="1600" dirty="0" err="1"/>
              <a:t>skills</a:t>
            </a:r>
            <a:r>
              <a:rPr lang="de-DE" sz="1600" dirty="0"/>
              <a:t>.</a:t>
            </a:r>
            <a:endParaRPr lang="en-GB" sz="1600" dirty="0"/>
          </a:p>
        </p:txBody>
      </p:sp>
      <p:sp>
        <p:nvSpPr>
          <p:cNvPr id="14" name="Rechteck 13"/>
          <p:cNvSpPr/>
          <p:nvPr/>
        </p:nvSpPr>
        <p:spPr>
          <a:xfrm>
            <a:off x="6497232" y="3175543"/>
            <a:ext cx="2358000" cy="2308324"/>
          </a:xfrm>
          <a:prstGeom prst="rect">
            <a:avLst/>
          </a:prstGeom>
          <a:ln>
            <a:solidFill>
              <a:srgbClr val="E872E2"/>
            </a:solidFill>
          </a:ln>
        </p:spPr>
        <p:txBody>
          <a:bodyPr wrap="square">
            <a:spAutoFit/>
          </a:bodyPr>
          <a:lstStyle/>
          <a:p>
            <a:r>
              <a:rPr lang="en-GB" sz="1600" dirty="0">
                <a:latin typeface="Verdana" charset="0"/>
                <a:ea typeface="Verdana" charset="0"/>
                <a:cs typeface="Verdana" charset="0"/>
              </a:rPr>
              <a:t>Eventually, </a:t>
            </a:r>
            <a:r>
              <a:rPr lang="en-GB" sz="1600" dirty="0"/>
              <a:t>women’s leadership and representation in the technology sector remains low across different dimensions of ICT employment, entrepreneurship, and policymaking.</a:t>
            </a:r>
            <a:endParaRPr lang="en-GB" sz="1600" dirty="0">
              <a:latin typeface="Verdana" charset="0"/>
              <a:ea typeface="Verdana" charset="0"/>
              <a:cs typeface="Verdana" charset="0"/>
            </a:endParaRPr>
          </a:p>
        </p:txBody>
      </p:sp>
      <p:sp>
        <p:nvSpPr>
          <p:cNvPr id="16" name="Rechteck 15"/>
          <p:cNvSpPr/>
          <p:nvPr/>
        </p:nvSpPr>
        <p:spPr>
          <a:xfrm>
            <a:off x="819853" y="4724532"/>
            <a:ext cx="8581292" cy="1908215"/>
          </a:xfrm>
          <a:prstGeom prst="rect">
            <a:avLst/>
          </a:prstGeom>
          <a:ln>
            <a:noFill/>
          </a:ln>
        </p:spPr>
        <p:txBody>
          <a:bodyPr wrap="square">
            <a:spAutoFit/>
          </a:bodyPr>
          <a:lstStyle/>
          <a:p>
            <a:br>
              <a:rPr lang="de-DE" sz="1600" dirty="0">
                <a:latin typeface="Verdana" charset="0"/>
                <a:ea typeface="Verdana" charset="0"/>
                <a:cs typeface="Verdana" charset="0"/>
              </a:rPr>
            </a:br>
            <a:br>
              <a:rPr lang="de-DE" sz="1600" dirty="0">
                <a:latin typeface="Verdana" charset="0"/>
                <a:ea typeface="Verdana" charset="0"/>
                <a:cs typeface="Verdana" charset="0"/>
              </a:rPr>
            </a:br>
            <a:endParaRPr lang="en-GB" sz="1600" dirty="0">
              <a:latin typeface="Verdana" charset="0"/>
              <a:ea typeface="Verdana" charset="0"/>
              <a:cs typeface="Verdana" charset="0"/>
            </a:endParaRPr>
          </a:p>
          <a:p>
            <a:r>
              <a:rPr lang="en-GB" sz="1800" b="1" dirty="0">
                <a:latin typeface="Verdana" charset="0"/>
                <a:ea typeface="Verdana" charset="0"/>
                <a:cs typeface="Verdana" charset="0"/>
              </a:rPr>
              <a:t>It is important to overcome the barriers because being online increases access to information, education and economic and political participation.</a:t>
            </a:r>
          </a:p>
          <a:p>
            <a:endParaRPr lang="de-DE" sz="1600" dirty="0">
              <a:latin typeface="Verdana" charset="0"/>
              <a:ea typeface="Verdana" charset="0"/>
              <a:cs typeface="Verdana" charset="0"/>
            </a:endParaRPr>
          </a:p>
        </p:txBody>
      </p:sp>
    </p:spTree>
    <p:extLst>
      <p:ext uri="{BB962C8B-B14F-4D97-AF65-F5344CB8AC3E}">
        <p14:creationId xmlns:p14="http://schemas.microsoft.com/office/powerpoint/2010/main" val="439364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1"/>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5306" r="7461"/>
          <a:stretch/>
        </p:blipFill>
        <p:spPr>
          <a:xfrm>
            <a:off x="4759586" y="1938741"/>
            <a:ext cx="4048396" cy="3419318"/>
          </a:xfrm>
        </p:spPr>
      </p:pic>
      <p:sp>
        <p:nvSpPr>
          <p:cNvPr id="7" name="Title 1">
            <a:extLst>
              <a:ext uri="{FF2B5EF4-FFF2-40B4-BE49-F238E27FC236}">
                <a16:creationId xmlns:a16="http://schemas.microsoft.com/office/drawing/2014/main" id="{530698CB-C7EB-4127-A060-1737C3AF031D}"/>
              </a:ext>
            </a:extLst>
          </p:cNvPr>
          <p:cNvSpPr>
            <a:spLocks noGrp="1"/>
          </p:cNvSpPr>
          <p:nvPr>
            <p:ph type="title"/>
          </p:nvPr>
        </p:nvSpPr>
        <p:spPr/>
        <p:txBody>
          <a:bodyPr/>
          <a:lstStyle/>
          <a:p>
            <a:r>
              <a:rPr lang="de-DE" dirty="0"/>
              <a:t>Gender Digital </a:t>
            </a:r>
            <a:r>
              <a:rPr lang="de-DE" dirty="0" err="1"/>
              <a:t>Divide</a:t>
            </a:r>
            <a:br>
              <a:rPr lang="de-DE" dirty="0"/>
            </a:br>
            <a:r>
              <a:rPr lang="de-DE" sz="2400" b="0" dirty="0"/>
              <a:t>Access </a:t>
            </a:r>
            <a:r>
              <a:rPr lang="de-DE" sz="2400" b="0" dirty="0" err="1"/>
              <a:t>is</a:t>
            </a:r>
            <a:r>
              <a:rPr lang="de-DE" sz="2400" b="0" dirty="0"/>
              <a:t> not </a:t>
            </a:r>
            <a:r>
              <a:rPr lang="de-DE" sz="2400" b="0" dirty="0" err="1"/>
              <a:t>enough</a:t>
            </a:r>
            <a:r>
              <a:rPr lang="de-DE" sz="2400" b="0" dirty="0"/>
              <a:t> </a:t>
            </a:r>
            <a:endParaRPr lang="de-DE" sz="2400" dirty="0"/>
          </a:p>
        </p:txBody>
      </p:sp>
      <p:sp>
        <p:nvSpPr>
          <p:cNvPr id="5" name="Textfeld 4"/>
          <p:cNvSpPr txBox="1"/>
          <p:nvPr/>
        </p:nvSpPr>
        <p:spPr>
          <a:xfrm>
            <a:off x="395288" y="6000194"/>
            <a:ext cx="8229600" cy="369332"/>
          </a:xfrm>
          <a:prstGeom prst="rect">
            <a:avLst/>
          </a:prstGeom>
          <a:noFill/>
          <a:ln w="12700">
            <a:solidFill>
              <a:srgbClr val="FF0000"/>
            </a:solidFill>
          </a:ln>
        </p:spPr>
        <p:txBody>
          <a:bodyPr wrap="square" rtlCol="0" anchor="t">
            <a:spAutoFit/>
          </a:bodyPr>
          <a:lstStyle/>
          <a:p>
            <a:pPr marL="285750" indent="-285750">
              <a:buFont typeface="Arial" charset="0"/>
              <a:buChar char="•"/>
            </a:pPr>
            <a:r>
              <a:rPr lang="en-US" sz="1800" i="1" dirty="0">
                <a:latin typeface="Verdana"/>
                <a:ea typeface="Verdana"/>
              </a:rPr>
              <a:t>On average, women are </a:t>
            </a:r>
            <a:r>
              <a:rPr lang="en-US" sz="1800" b="1" i="1" dirty="0">
                <a:solidFill>
                  <a:srgbClr val="FF0000"/>
                </a:solidFill>
                <a:latin typeface="Verdana"/>
                <a:ea typeface="Verdana"/>
              </a:rPr>
              <a:t>26% less</a:t>
            </a:r>
            <a:r>
              <a:rPr lang="en-US" sz="1800" b="1" i="1" dirty="0">
                <a:latin typeface="Verdana"/>
                <a:ea typeface="Verdana"/>
              </a:rPr>
              <a:t> </a:t>
            </a:r>
            <a:r>
              <a:rPr lang="en-US" sz="1800" i="1" dirty="0">
                <a:latin typeface="Verdana"/>
                <a:ea typeface="Verdana"/>
              </a:rPr>
              <a:t>likely to use mobile internet</a:t>
            </a:r>
          </a:p>
        </p:txBody>
      </p:sp>
      <p:sp>
        <p:nvSpPr>
          <p:cNvPr id="10" name="Textfeld 9"/>
          <p:cNvSpPr txBox="1"/>
          <p:nvPr/>
        </p:nvSpPr>
        <p:spPr>
          <a:xfrm>
            <a:off x="6783784" y="985907"/>
            <a:ext cx="2360216" cy="707886"/>
          </a:xfrm>
          <a:prstGeom prst="rect">
            <a:avLst/>
          </a:prstGeom>
          <a:solidFill>
            <a:srgbClr val="FF0000"/>
          </a:solidFill>
          <a:ln w="1905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2000" b="1" dirty="0">
                <a:solidFill>
                  <a:schemeClr val="bg1"/>
                </a:solidFill>
              </a:rPr>
              <a:t>ICT </a:t>
            </a:r>
            <a:r>
              <a:rPr lang="de-DE" sz="2000" b="1" dirty="0" err="1">
                <a:solidFill>
                  <a:schemeClr val="bg1"/>
                </a:solidFill>
              </a:rPr>
              <a:t>access</a:t>
            </a:r>
            <a:r>
              <a:rPr lang="de-DE" sz="2000" b="1" dirty="0">
                <a:solidFill>
                  <a:schemeClr val="bg1"/>
                </a:solidFill>
              </a:rPr>
              <a:t>  &amp; </a:t>
            </a:r>
            <a:r>
              <a:rPr lang="de-DE" sz="2000" b="1" dirty="0" err="1">
                <a:solidFill>
                  <a:schemeClr val="bg1"/>
                </a:solidFill>
              </a:rPr>
              <a:t>use</a:t>
            </a:r>
            <a:endParaRPr lang="de-DE" sz="2000" b="1" dirty="0">
              <a:solidFill>
                <a:schemeClr val="bg1"/>
              </a:solidFill>
            </a:endParaRPr>
          </a:p>
        </p:txBody>
      </p:sp>
      <p:sp>
        <p:nvSpPr>
          <p:cNvPr id="12" name="Textfeld 11"/>
          <p:cNvSpPr txBox="1"/>
          <p:nvPr/>
        </p:nvSpPr>
        <p:spPr>
          <a:xfrm>
            <a:off x="6579592" y="1808162"/>
            <a:ext cx="2768600" cy="461665"/>
          </a:xfrm>
          <a:prstGeom prst="rect">
            <a:avLst/>
          </a:prstGeom>
          <a:noFill/>
        </p:spPr>
        <p:txBody>
          <a:bodyPr wrap="square" rtlCol="0">
            <a:spAutoFit/>
          </a:bodyPr>
          <a:lstStyle/>
          <a:p>
            <a:r>
              <a:rPr lang="de-DE"/>
              <a:t>Source: GSMA Mobile Gender Gap Report 2018</a:t>
            </a:r>
          </a:p>
        </p:txBody>
      </p:sp>
      <p:sp>
        <p:nvSpPr>
          <p:cNvPr id="13" name="Textfeld 12"/>
          <p:cNvSpPr txBox="1"/>
          <p:nvPr/>
        </p:nvSpPr>
        <p:spPr>
          <a:xfrm>
            <a:off x="395288" y="2341849"/>
            <a:ext cx="4302312" cy="3139321"/>
          </a:xfrm>
          <a:prstGeom prst="rect">
            <a:avLst/>
          </a:prstGeom>
          <a:noFill/>
        </p:spPr>
        <p:txBody>
          <a:bodyPr wrap="square" rtlCol="0" anchor="t">
            <a:spAutoFit/>
          </a:bodyPr>
          <a:lstStyle/>
          <a:p>
            <a:pPr marL="285750" indent="-285750">
              <a:buFont typeface="Arial" charset="0"/>
              <a:buChar char="•"/>
            </a:pPr>
            <a:r>
              <a:rPr lang="en-US" sz="1800" dirty="0">
                <a:latin typeface="Verdana"/>
                <a:ea typeface="Verdana"/>
              </a:rPr>
              <a:t>Lower access to resources and a lack of financial means (affordability) disproportionally affects women and girls and limits their ability to access the internet.</a:t>
            </a:r>
          </a:p>
          <a:p>
            <a:pPr marL="285750" indent="-285750">
              <a:buFont typeface="Arial" charset="0"/>
              <a:buChar char="•"/>
            </a:pPr>
            <a:endParaRPr lang="en-US" sz="1800" dirty="0">
              <a:latin typeface="Verdana"/>
              <a:ea typeface="Verdana"/>
            </a:endParaRPr>
          </a:p>
          <a:p>
            <a:pPr marL="285750" indent="-285750">
              <a:buFont typeface="Arial" charset="0"/>
              <a:buChar char="•"/>
            </a:pPr>
            <a:r>
              <a:rPr lang="en-US" sz="1800" dirty="0"/>
              <a:t>Discrimination and marginalization due to cultural, economic and social barriers further restricts internet use. </a:t>
            </a:r>
          </a:p>
        </p:txBody>
      </p:sp>
    </p:spTree>
    <p:extLst>
      <p:ext uri="{BB962C8B-B14F-4D97-AF65-F5344CB8AC3E}">
        <p14:creationId xmlns:p14="http://schemas.microsoft.com/office/powerpoint/2010/main" val="1320920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0698CB-C7EB-4127-A060-1737C3AF031D}"/>
              </a:ext>
            </a:extLst>
          </p:cNvPr>
          <p:cNvSpPr>
            <a:spLocks noGrp="1"/>
          </p:cNvSpPr>
          <p:nvPr>
            <p:ph type="title"/>
          </p:nvPr>
        </p:nvSpPr>
        <p:spPr>
          <a:xfrm>
            <a:off x="395288" y="1572196"/>
            <a:ext cx="8229600" cy="936625"/>
          </a:xfrm>
        </p:spPr>
        <p:txBody>
          <a:bodyPr/>
          <a:lstStyle/>
          <a:p>
            <a:r>
              <a:rPr lang="de-DE" dirty="0"/>
              <a:t>Gender Digital </a:t>
            </a:r>
            <a:r>
              <a:rPr lang="de-DE" dirty="0" err="1"/>
              <a:t>Divide</a:t>
            </a:r>
            <a:br>
              <a:rPr lang="de-DE" dirty="0"/>
            </a:br>
            <a:r>
              <a:rPr lang="en-GB" sz="2400" b="0" dirty="0"/>
              <a:t>Women lack digital skills and confidence needed to engage with digital technologies</a:t>
            </a:r>
          </a:p>
        </p:txBody>
      </p:sp>
      <p:sp>
        <p:nvSpPr>
          <p:cNvPr id="8" name="Textfeld 7"/>
          <p:cNvSpPr txBox="1"/>
          <p:nvPr/>
        </p:nvSpPr>
        <p:spPr>
          <a:xfrm>
            <a:off x="6992938" y="985907"/>
            <a:ext cx="2168128" cy="400110"/>
          </a:xfrm>
          <a:prstGeom prst="rect">
            <a:avLst/>
          </a:prstGeom>
          <a:solidFill>
            <a:srgbClr val="2D5EC1"/>
          </a:solidFill>
          <a:ln w="19050">
            <a:solidFill>
              <a:srgbClr val="2D5EC1"/>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GB"/>
            </a:defPPr>
            <a:lvl1pPr algn="ctr">
              <a:defRPr sz="2000" b="1"/>
            </a:lvl1pPr>
          </a:lstStyle>
          <a:p>
            <a:r>
              <a:rPr lang="de-DE" dirty="0">
                <a:solidFill>
                  <a:schemeClr val="bg1"/>
                </a:solidFill>
              </a:rPr>
              <a:t>ICT </a:t>
            </a:r>
            <a:r>
              <a:rPr lang="de-DE" dirty="0" err="1">
                <a:solidFill>
                  <a:schemeClr val="bg1"/>
                </a:solidFill>
              </a:rPr>
              <a:t>skills</a:t>
            </a:r>
            <a:endParaRPr lang="de-DE" dirty="0">
              <a:solidFill>
                <a:schemeClr val="bg1"/>
              </a:solidFill>
            </a:endParaRPr>
          </a:p>
        </p:txBody>
      </p:sp>
      <p:sp>
        <p:nvSpPr>
          <p:cNvPr id="9" name="Textfeld 8"/>
          <p:cNvSpPr txBox="1"/>
          <p:nvPr/>
        </p:nvSpPr>
        <p:spPr>
          <a:xfrm>
            <a:off x="395288" y="5705519"/>
            <a:ext cx="8229600" cy="646331"/>
          </a:xfrm>
          <a:prstGeom prst="rect">
            <a:avLst/>
          </a:prstGeom>
          <a:noFill/>
          <a:ln w="12700">
            <a:solidFill>
              <a:srgbClr val="3E6FD2"/>
            </a:solidFill>
          </a:ln>
        </p:spPr>
        <p:txBody>
          <a:bodyPr wrap="square" rtlCol="0" anchor="t">
            <a:spAutoFit/>
          </a:bodyPr>
          <a:lstStyle/>
          <a:p>
            <a:pPr marL="285750" indent="-285750">
              <a:buFont typeface="Arial" charset="0"/>
              <a:buChar char="•"/>
            </a:pPr>
            <a:r>
              <a:rPr lang="en-US" sz="1800" i="1" dirty="0">
                <a:latin typeface="Verdana"/>
                <a:ea typeface="Verdana"/>
              </a:rPr>
              <a:t>Women are </a:t>
            </a:r>
            <a:r>
              <a:rPr lang="en-US" sz="1800" b="1" i="1" dirty="0">
                <a:solidFill>
                  <a:srgbClr val="2D5EC1"/>
                </a:solidFill>
                <a:latin typeface="Verdana"/>
                <a:ea typeface="Verdana"/>
              </a:rPr>
              <a:t>25% less </a:t>
            </a:r>
            <a:r>
              <a:rPr lang="en-US" sz="1800" i="1" dirty="0">
                <a:latin typeface="Verdana"/>
                <a:ea typeface="Verdana"/>
              </a:rPr>
              <a:t>likely than men to know how to leverage ICT for basic purposes</a:t>
            </a:r>
          </a:p>
        </p:txBody>
      </p:sp>
      <p:sp>
        <p:nvSpPr>
          <p:cNvPr id="10" name="Textfeld 9"/>
          <p:cNvSpPr txBox="1"/>
          <p:nvPr/>
        </p:nvSpPr>
        <p:spPr>
          <a:xfrm>
            <a:off x="395288" y="2893326"/>
            <a:ext cx="8229600" cy="1938992"/>
          </a:xfrm>
          <a:prstGeom prst="rect">
            <a:avLst/>
          </a:prstGeom>
          <a:noFill/>
        </p:spPr>
        <p:txBody>
          <a:bodyPr wrap="square" rtlCol="0" anchor="t">
            <a:spAutoFit/>
          </a:bodyPr>
          <a:lstStyle/>
          <a:p>
            <a:pPr marL="285750" indent="-285750">
              <a:buFont typeface="Arial" charset="0"/>
              <a:buChar char="•"/>
            </a:pPr>
            <a:r>
              <a:rPr lang="en-US" sz="2000" dirty="0">
                <a:latin typeface="Verdana"/>
                <a:ea typeface="Verdana"/>
              </a:rPr>
              <a:t>In many countries, girls have poorer access to education than boys and, as a result, more are illiterate.</a:t>
            </a:r>
          </a:p>
          <a:p>
            <a:pPr marL="285750" indent="-285750">
              <a:buFont typeface="Arial" charset="0"/>
              <a:buChar char="•"/>
            </a:pPr>
            <a:endParaRPr lang="en-US" sz="2000" dirty="0">
              <a:latin typeface="Verdana"/>
              <a:ea typeface="Verdana"/>
            </a:endParaRPr>
          </a:p>
          <a:p>
            <a:pPr marL="285750" indent="-285750">
              <a:buFont typeface="Arial" charset="0"/>
              <a:buChar char="•"/>
            </a:pPr>
            <a:r>
              <a:rPr lang="en-US" sz="2000" dirty="0">
                <a:latin typeface="Verdana"/>
                <a:ea typeface="Verdana"/>
              </a:rPr>
              <a:t>Limited literacy leads on to lack of digital skills and lack of confidence, reducing women’s ability to take advantage of online resources and pursue a career in ICT-related fields. </a:t>
            </a:r>
            <a:endParaRPr lang="en-US" sz="2000" dirty="0">
              <a:ea typeface="Verdana"/>
            </a:endParaRPr>
          </a:p>
        </p:txBody>
      </p:sp>
    </p:spTree>
    <p:extLst>
      <p:ext uri="{BB962C8B-B14F-4D97-AF65-F5344CB8AC3E}">
        <p14:creationId xmlns:p14="http://schemas.microsoft.com/office/powerpoint/2010/main" val="372775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4800" y="1339850"/>
            <a:ext cx="1219200" cy="1219200"/>
          </a:xfrm>
          <a:prstGeom prst="rect">
            <a:avLst/>
          </a:prstGeom>
        </p:spPr>
      </p:pic>
      <p:sp>
        <p:nvSpPr>
          <p:cNvPr id="7" name="Title 1">
            <a:extLst>
              <a:ext uri="{FF2B5EF4-FFF2-40B4-BE49-F238E27FC236}">
                <a16:creationId xmlns:a16="http://schemas.microsoft.com/office/drawing/2014/main" id="{530698CB-C7EB-4127-A060-1737C3AF031D}"/>
              </a:ext>
            </a:extLst>
          </p:cNvPr>
          <p:cNvSpPr>
            <a:spLocks noGrp="1"/>
          </p:cNvSpPr>
          <p:nvPr>
            <p:ph type="title"/>
          </p:nvPr>
        </p:nvSpPr>
        <p:spPr>
          <a:xfrm>
            <a:off x="304800" y="1554013"/>
            <a:ext cx="8229600" cy="936625"/>
          </a:xfrm>
        </p:spPr>
        <p:txBody>
          <a:bodyPr/>
          <a:lstStyle/>
          <a:p>
            <a:r>
              <a:rPr lang="de-DE" dirty="0"/>
              <a:t>Gender Digital </a:t>
            </a:r>
            <a:r>
              <a:rPr lang="de-DE" dirty="0" err="1"/>
              <a:t>Divide</a:t>
            </a:r>
            <a:br>
              <a:rPr lang="de-DE" dirty="0"/>
            </a:br>
            <a:r>
              <a:rPr lang="en-GB" sz="2400" b="0" dirty="0"/>
              <a:t>Increasing women’s representation in the ICT sector</a:t>
            </a:r>
            <a:r>
              <a:rPr lang="de-DE" sz="2400" b="0" dirty="0"/>
              <a:t> </a:t>
            </a:r>
            <a:r>
              <a:rPr lang="de-DE" sz="2400" b="0" dirty="0" err="1"/>
              <a:t>has</a:t>
            </a:r>
            <a:r>
              <a:rPr lang="de-DE" sz="2400" b="0" dirty="0"/>
              <a:t> </a:t>
            </a:r>
            <a:r>
              <a:rPr lang="de-DE" sz="2400" b="0" dirty="0" err="1"/>
              <a:t>ethical</a:t>
            </a:r>
            <a:r>
              <a:rPr lang="de-DE" sz="2400" b="0" dirty="0"/>
              <a:t> </a:t>
            </a:r>
            <a:r>
              <a:rPr lang="de-DE" sz="2400" b="0" dirty="0" err="1"/>
              <a:t>and</a:t>
            </a:r>
            <a:r>
              <a:rPr lang="de-DE" sz="2400" b="0" dirty="0"/>
              <a:t> </a:t>
            </a:r>
            <a:r>
              <a:rPr lang="de-DE" sz="2400" b="0" dirty="0" err="1"/>
              <a:t>economic</a:t>
            </a:r>
            <a:r>
              <a:rPr lang="de-DE" sz="2400" b="0" dirty="0"/>
              <a:t> </a:t>
            </a:r>
            <a:r>
              <a:rPr lang="de-DE" sz="2400" b="0" dirty="0" err="1"/>
              <a:t>benefits</a:t>
            </a:r>
            <a:r>
              <a:rPr lang="de-DE" sz="2400" b="0" dirty="0"/>
              <a:t> </a:t>
            </a:r>
            <a:br>
              <a:rPr lang="de-DE" dirty="0"/>
            </a:br>
            <a:endParaRPr lang="de-DE" sz="2400" b="0" dirty="0"/>
          </a:p>
        </p:txBody>
      </p:sp>
      <p:sp>
        <p:nvSpPr>
          <p:cNvPr id="9" name="Textfeld 8"/>
          <p:cNvSpPr txBox="1"/>
          <p:nvPr/>
        </p:nvSpPr>
        <p:spPr>
          <a:xfrm>
            <a:off x="6786000" y="936650"/>
            <a:ext cx="2358000" cy="403200"/>
          </a:xfrm>
          <a:prstGeom prst="rect">
            <a:avLst/>
          </a:prstGeom>
          <a:solidFill>
            <a:srgbClr val="E872E2"/>
          </a:solidFill>
          <a:ln w="9525">
            <a:solidFill>
              <a:srgbClr val="E872E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2000" b="1" dirty="0">
                <a:solidFill>
                  <a:schemeClr val="bg1"/>
                </a:solidFill>
              </a:rPr>
              <a:t>ICT </a:t>
            </a:r>
            <a:r>
              <a:rPr lang="de-DE" sz="2000" b="1" dirty="0" err="1">
                <a:solidFill>
                  <a:schemeClr val="bg1"/>
                </a:solidFill>
              </a:rPr>
              <a:t>leadership</a:t>
            </a:r>
            <a:endParaRPr lang="de-DE" sz="2000" b="1" dirty="0">
              <a:solidFill>
                <a:schemeClr val="bg1"/>
              </a:solidFill>
            </a:endParaRPr>
          </a:p>
        </p:txBody>
      </p:sp>
      <p:sp>
        <p:nvSpPr>
          <p:cNvPr id="10" name="Textfeld 9"/>
          <p:cNvSpPr txBox="1"/>
          <p:nvPr/>
        </p:nvSpPr>
        <p:spPr>
          <a:xfrm>
            <a:off x="395288" y="5703211"/>
            <a:ext cx="8229600" cy="646331"/>
          </a:xfrm>
          <a:prstGeom prst="rect">
            <a:avLst/>
          </a:prstGeom>
          <a:noFill/>
          <a:ln w="12700">
            <a:solidFill>
              <a:srgbClr val="E872E2"/>
            </a:solidFill>
          </a:ln>
        </p:spPr>
        <p:txBody>
          <a:bodyPr wrap="square" rtlCol="0" anchor="t">
            <a:spAutoFit/>
          </a:bodyPr>
          <a:lstStyle/>
          <a:p>
            <a:pPr marL="285750" indent="-285750">
              <a:buFont typeface="Arial"/>
              <a:buChar char="•"/>
            </a:pPr>
            <a:r>
              <a:rPr lang="en-US" sz="1800" i="1" dirty="0">
                <a:latin typeface="Verdana"/>
                <a:ea typeface="Verdana"/>
              </a:rPr>
              <a:t>Women in ICT tend to be in </a:t>
            </a:r>
            <a:r>
              <a:rPr lang="en-US" sz="1800" b="1" i="1" dirty="0">
                <a:solidFill>
                  <a:srgbClr val="E872E2"/>
                </a:solidFill>
                <a:latin typeface="Verdana"/>
                <a:ea typeface="Verdana"/>
              </a:rPr>
              <a:t>junior and support </a:t>
            </a:r>
            <a:r>
              <a:rPr lang="en-US" sz="1800" i="1" dirty="0">
                <a:latin typeface="Verdana"/>
                <a:ea typeface="Verdana"/>
              </a:rPr>
              <a:t>rather than managerial roles</a:t>
            </a:r>
            <a:endParaRPr lang="de-DE" sz="1800" b="1" i="1" dirty="0">
              <a:solidFill>
                <a:srgbClr val="E872E2"/>
              </a:solidFill>
              <a:ea typeface="Verdana"/>
            </a:endParaRPr>
          </a:p>
        </p:txBody>
      </p:sp>
      <p:sp>
        <p:nvSpPr>
          <p:cNvPr id="11" name="Textfeld 10"/>
          <p:cNvSpPr txBox="1"/>
          <p:nvPr/>
        </p:nvSpPr>
        <p:spPr>
          <a:xfrm>
            <a:off x="395288" y="2809661"/>
            <a:ext cx="8229600" cy="2585323"/>
          </a:xfrm>
          <a:prstGeom prst="rect">
            <a:avLst/>
          </a:prstGeom>
          <a:noFill/>
        </p:spPr>
        <p:txBody>
          <a:bodyPr wrap="square" rtlCol="0" anchor="t">
            <a:spAutoFit/>
          </a:bodyPr>
          <a:lstStyle/>
          <a:p>
            <a:pPr marL="285750" indent="-285750">
              <a:buFont typeface="Arial" charset="0"/>
              <a:buChar char="•"/>
            </a:pPr>
            <a:r>
              <a:rPr lang="en-GB" sz="1800" dirty="0"/>
              <a:t>The case for gender equality in technology leadership is usually presented as either an ethical argument or a business argument.</a:t>
            </a:r>
          </a:p>
          <a:p>
            <a:pPr marL="285750" indent="-285750">
              <a:buFont typeface="Arial" charset="0"/>
              <a:buChar char="•"/>
            </a:pPr>
            <a:endParaRPr lang="en-GB" sz="1800" dirty="0">
              <a:latin typeface="Verdana"/>
              <a:ea typeface="Verdana"/>
            </a:endParaRPr>
          </a:p>
          <a:p>
            <a:pPr marL="285750" indent="-285750">
              <a:buFont typeface="Arial" charset="0"/>
              <a:buChar char="•"/>
            </a:pPr>
            <a:r>
              <a:rPr lang="en-GB" sz="1800" dirty="0">
                <a:latin typeface="Verdana"/>
                <a:ea typeface="Verdana"/>
              </a:rPr>
              <a:t>Low proportions of women in leadership means that women’s ability to have decision-making impact within ICT employment, entrepreneurship, and policymaking is limited.</a:t>
            </a:r>
          </a:p>
          <a:p>
            <a:pPr marL="285750" indent="-285750">
              <a:buFont typeface="Arial" charset="0"/>
              <a:buChar char="•"/>
            </a:pPr>
            <a:endParaRPr lang="en-GB" sz="1800" dirty="0">
              <a:latin typeface="Verdana"/>
              <a:ea typeface="Verdana"/>
            </a:endParaRPr>
          </a:p>
          <a:p>
            <a:pPr marL="285750" indent="-285750">
              <a:buFont typeface="Arial" charset="0"/>
              <a:buChar char="•"/>
            </a:pPr>
            <a:r>
              <a:rPr lang="en-GB" sz="1800" dirty="0"/>
              <a:t>Economic benefits: More inclusiveness could help to address industry skills shortages and has organisational benefits.</a:t>
            </a:r>
          </a:p>
        </p:txBody>
      </p:sp>
    </p:spTree>
    <p:extLst>
      <p:ext uri="{BB962C8B-B14F-4D97-AF65-F5344CB8AC3E}">
        <p14:creationId xmlns:p14="http://schemas.microsoft.com/office/powerpoint/2010/main" val="124316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28705" y="2587621"/>
            <a:ext cx="7391400" cy="3293209"/>
          </a:xfrm>
          <a:prstGeom prst="rect">
            <a:avLst/>
          </a:prstGeom>
          <a:noFill/>
        </p:spPr>
        <p:txBody>
          <a:bodyPr wrap="square" rtlCol="0">
            <a:spAutoFit/>
          </a:bodyPr>
          <a:lstStyle/>
          <a:p>
            <a:pPr marL="171450" indent="-171450">
              <a:buFont typeface="Arial" charset="0"/>
              <a:buChar char="•"/>
            </a:pPr>
            <a:r>
              <a:rPr lang="en-US" sz="1600" dirty="0">
                <a:latin typeface="Verdana" charset="0"/>
                <a:ea typeface="Verdana" charset="0"/>
                <a:cs typeface="Verdana" charset="0"/>
              </a:rPr>
              <a:t>The lack of (reliable) sex-disaggregated statistical data is a serious problem for the formulation of activities to overcome the gender digital divide</a:t>
            </a:r>
          </a:p>
          <a:p>
            <a:pPr marL="171450" indent="-171450">
              <a:buFont typeface="Arial" charset="0"/>
              <a:buChar char="•"/>
            </a:pPr>
            <a:endParaRPr lang="en-US" sz="1600" dirty="0">
              <a:latin typeface="Verdana" charset="0"/>
              <a:ea typeface="Verdana" charset="0"/>
              <a:cs typeface="Verdana" charset="0"/>
            </a:endParaRPr>
          </a:p>
          <a:p>
            <a:pPr marL="171450" indent="-171450">
              <a:buFont typeface="Arial" charset="0"/>
              <a:buChar char="•"/>
            </a:pPr>
            <a:r>
              <a:rPr lang="en-US" sz="1600" dirty="0">
                <a:latin typeface="Verdana" charset="0"/>
                <a:ea typeface="Verdana" charset="0"/>
                <a:cs typeface="Verdana" charset="0"/>
              </a:rPr>
              <a:t>Reasons: Lack of prioritization of gender equality in data collection, lack of resources, no internationally accepted standards, irregular collection of data</a:t>
            </a:r>
          </a:p>
          <a:p>
            <a:pPr marL="171450" indent="-171450">
              <a:buFont typeface="Arial" charset="0"/>
              <a:buChar char="•"/>
            </a:pPr>
            <a:endParaRPr lang="en-US" sz="1600" dirty="0">
              <a:latin typeface="Verdana" charset="0"/>
              <a:ea typeface="Verdana" charset="0"/>
              <a:cs typeface="Verdana" charset="0"/>
            </a:endParaRPr>
          </a:p>
          <a:p>
            <a:pPr marL="171450" indent="-171450">
              <a:buFont typeface="Arial" charset="0"/>
              <a:buChar char="•"/>
            </a:pPr>
            <a:r>
              <a:rPr lang="en-US" sz="1600" dirty="0">
                <a:latin typeface="Verdana" charset="0"/>
                <a:ea typeface="Verdana" charset="0"/>
                <a:cs typeface="Verdana" charset="0"/>
              </a:rPr>
              <a:t>New forms of data generation and analysis present opportunities for improved programming and implementation and for closing the </a:t>
            </a:r>
            <a:r>
              <a:rPr lang="en-US" sz="1600" b="1" dirty="0">
                <a:solidFill>
                  <a:srgbClr val="FFC000"/>
                </a:solidFill>
                <a:latin typeface="Verdana" charset="0"/>
                <a:ea typeface="Verdana" charset="0"/>
                <a:cs typeface="Verdana" charset="0"/>
              </a:rPr>
              <a:t>gender data gap </a:t>
            </a:r>
          </a:p>
          <a:p>
            <a:pPr marL="171450" indent="-171450">
              <a:buFont typeface="Arial" charset="0"/>
              <a:buChar char="•"/>
            </a:pPr>
            <a:endParaRPr lang="en-US" sz="1600" dirty="0">
              <a:latin typeface="Verdana" charset="0"/>
              <a:ea typeface="Verdana" charset="0"/>
              <a:cs typeface="Verdana" charset="0"/>
            </a:endParaRPr>
          </a:p>
          <a:p>
            <a:pPr marL="171450" indent="-171450">
              <a:buFont typeface="Arial" charset="0"/>
              <a:buChar char="•"/>
            </a:pPr>
            <a:endParaRPr lang="de-DE" sz="1600" dirty="0">
              <a:latin typeface="Verdana" charset="0"/>
              <a:ea typeface="Verdana" charset="0"/>
              <a:cs typeface="Verdana" charset="0"/>
            </a:endParaRPr>
          </a:p>
        </p:txBody>
      </p:sp>
      <p:pic>
        <p:nvPicPr>
          <p:cNvPr id="3" name="Bild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31140" y="5373620"/>
            <a:ext cx="6765614" cy="1549279"/>
          </a:xfrm>
          <a:prstGeom prst="rect">
            <a:avLst/>
          </a:prstGeom>
        </p:spPr>
      </p:pic>
      <p:sp>
        <p:nvSpPr>
          <p:cNvPr id="5" name="Textfeld 4"/>
          <p:cNvSpPr txBox="1"/>
          <p:nvPr/>
        </p:nvSpPr>
        <p:spPr>
          <a:xfrm>
            <a:off x="0" y="6033868"/>
            <a:ext cx="2378386" cy="646331"/>
          </a:xfrm>
          <a:prstGeom prst="rect">
            <a:avLst/>
          </a:prstGeom>
          <a:noFill/>
        </p:spPr>
        <p:txBody>
          <a:bodyPr wrap="square" rtlCol="0">
            <a:spAutoFit/>
          </a:bodyPr>
          <a:lstStyle/>
          <a:p>
            <a:r>
              <a:rPr lang="de-DE"/>
              <a:t>Source: UN Women 2018, Gender </a:t>
            </a:r>
            <a:r>
              <a:rPr lang="de-DE" err="1"/>
              <a:t>Equality</a:t>
            </a:r>
            <a:r>
              <a:rPr lang="de-DE"/>
              <a:t> </a:t>
            </a:r>
            <a:r>
              <a:rPr lang="de-DE" err="1"/>
              <a:t>and</a:t>
            </a:r>
            <a:r>
              <a:rPr lang="de-DE"/>
              <a:t> Big Data</a:t>
            </a:r>
          </a:p>
        </p:txBody>
      </p:sp>
      <p:sp>
        <p:nvSpPr>
          <p:cNvPr id="6" name="Title 1">
            <a:extLst>
              <a:ext uri="{FF2B5EF4-FFF2-40B4-BE49-F238E27FC236}">
                <a16:creationId xmlns:a16="http://schemas.microsoft.com/office/drawing/2014/main" id="{530698CB-C7EB-4127-A060-1737C3AF031D}"/>
              </a:ext>
            </a:extLst>
          </p:cNvPr>
          <p:cNvSpPr>
            <a:spLocks noGrp="1"/>
          </p:cNvSpPr>
          <p:nvPr>
            <p:ph type="title"/>
          </p:nvPr>
        </p:nvSpPr>
        <p:spPr>
          <a:xfrm>
            <a:off x="395288" y="1339850"/>
            <a:ext cx="8229600" cy="936625"/>
          </a:xfrm>
        </p:spPr>
        <p:txBody>
          <a:bodyPr/>
          <a:lstStyle/>
          <a:p>
            <a:r>
              <a:rPr lang="de-DE" dirty="0"/>
              <a:t>Gender Digital Divide </a:t>
            </a:r>
            <a:br>
              <a:rPr lang="de-DE" dirty="0"/>
            </a:br>
            <a:r>
              <a:rPr lang="en-GB" sz="2400" b="0" dirty="0"/>
              <a:t>Without data equality there is no gender equality</a:t>
            </a:r>
          </a:p>
        </p:txBody>
      </p:sp>
    </p:spTree>
    <p:extLst>
      <p:ext uri="{BB962C8B-B14F-4D97-AF65-F5344CB8AC3E}">
        <p14:creationId xmlns:p14="http://schemas.microsoft.com/office/powerpoint/2010/main" val="1611999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0698CB-C7EB-4127-A060-1737C3AF031D}"/>
              </a:ext>
            </a:extLst>
          </p:cNvPr>
          <p:cNvSpPr>
            <a:spLocks noGrp="1"/>
          </p:cNvSpPr>
          <p:nvPr>
            <p:ph type="title"/>
          </p:nvPr>
        </p:nvSpPr>
        <p:spPr>
          <a:xfrm>
            <a:off x="89754" y="917730"/>
            <a:ext cx="8229600" cy="1658144"/>
          </a:xfrm>
        </p:spPr>
        <p:txBody>
          <a:bodyPr/>
          <a:lstStyle/>
          <a:p>
            <a:r>
              <a:rPr lang="de-DE" dirty="0"/>
              <a:t>Gender Digital </a:t>
            </a:r>
            <a:r>
              <a:rPr lang="de-DE" dirty="0" err="1"/>
              <a:t>Divide</a:t>
            </a:r>
            <a:r>
              <a:rPr lang="de-DE" dirty="0"/>
              <a:t> </a:t>
            </a:r>
            <a:br>
              <a:rPr lang="de-DE" dirty="0"/>
            </a:br>
            <a:r>
              <a:rPr lang="de-DE" sz="2400" b="0" dirty="0" err="1"/>
              <a:t>Many</a:t>
            </a:r>
            <a:r>
              <a:rPr lang="de-DE" sz="2400" b="0" dirty="0"/>
              <a:t> </a:t>
            </a:r>
            <a:r>
              <a:rPr lang="de-DE" sz="2400" b="0" dirty="0" err="1"/>
              <a:t>stakeholders</a:t>
            </a:r>
            <a:r>
              <a:rPr lang="de-DE" sz="2400" b="0" dirty="0"/>
              <a:t> </a:t>
            </a:r>
            <a:r>
              <a:rPr lang="de-DE" sz="2400" b="0" dirty="0" err="1"/>
              <a:t>advocate</a:t>
            </a:r>
            <a:r>
              <a:rPr lang="de-DE" sz="2400" b="0" dirty="0"/>
              <a:t> </a:t>
            </a:r>
            <a:r>
              <a:rPr lang="de-DE" sz="2400" b="0" dirty="0" err="1"/>
              <a:t>for</a:t>
            </a:r>
            <a:r>
              <a:rPr lang="de-DE" sz="2400" b="0" dirty="0"/>
              <a:t> </a:t>
            </a:r>
            <a:r>
              <a:rPr lang="de-DE" sz="2400" b="0" dirty="0" err="1"/>
              <a:t>closing</a:t>
            </a:r>
            <a:r>
              <a:rPr lang="de-DE" sz="2400" b="0" dirty="0"/>
              <a:t> </a:t>
            </a:r>
            <a:r>
              <a:rPr lang="de-DE" sz="2400" b="0" dirty="0" err="1"/>
              <a:t>the</a:t>
            </a:r>
            <a:r>
              <a:rPr lang="de-DE" sz="2400" b="0" dirty="0"/>
              <a:t> </a:t>
            </a:r>
            <a:r>
              <a:rPr lang="de-DE" sz="2400" b="0" dirty="0" err="1"/>
              <a:t>gender</a:t>
            </a:r>
            <a:r>
              <a:rPr lang="de-DE" sz="2400" b="0" dirty="0"/>
              <a:t> digital </a:t>
            </a:r>
            <a:r>
              <a:rPr lang="de-DE" sz="2400" b="0" dirty="0" err="1"/>
              <a:t>divide</a:t>
            </a:r>
            <a:endParaRPr lang="de-DE" sz="2400" b="0" dirty="0">
              <a:solidFill>
                <a:srgbClr val="FFC000"/>
              </a:solidFill>
              <a:ea typeface="Verdana"/>
            </a:endParaRPr>
          </a:p>
        </p:txBody>
      </p:sp>
      <p:pic>
        <p:nvPicPr>
          <p:cNvPr id="6" name="Bild 5"/>
          <p:cNvPicPr>
            <a:picLocks noChangeAspect="1"/>
          </p:cNvPicPr>
          <p:nvPr/>
        </p:nvPicPr>
        <p:blipFill>
          <a:blip r:embed="rId3"/>
          <a:stretch>
            <a:fillRect/>
          </a:stretch>
        </p:blipFill>
        <p:spPr>
          <a:xfrm>
            <a:off x="2698267" y="2422525"/>
            <a:ext cx="2740508" cy="1062038"/>
          </a:xfrm>
          <a:prstGeom prst="rect">
            <a:avLst/>
          </a:prstGeom>
        </p:spPr>
      </p:pic>
      <p:pic>
        <p:nvPicPr>
          <p:cNvPr id="2" name="Grafik 2">
            <a:extLst>
              <a:ext uri="{FF2B5EF4-FFF2-40B4-BE49-F238E27FC236}">
                <a16:creationId xmlns:a16="http://schemas.microsoft.com/office/drawing/2014/main" id="{3FEC92C5-D2A0-471E-9F60-6B5E807B78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7650" y="3219450"/>
            <a:ext cx="1276350" cy="1276350"/>
          </a:xfrm>
          <a:prstGeom prst="rect">
            <a:avLst/>
          </a:prstGeom>
        </p:spPr>
      </p:pic>
      <p:pic>
        <p:nvPicPr>
          <p:cNvPr id="10" name="Grafik 10">
            <a:extLst>
              <a:ext uri="{FF2B5EF4-FFF2-40B4-BE49-F238E27FC236}">
                <a16:creationId xmlns:a16="http://schemas.microsoft.com/office/drawing/2014/main" id="{FBCF9C55-9366-48B4-BE27-BA40A0E7F6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46750" y="3377677"/>
            <a:ext cx="2281238" cy="776288"/>
          </a:xfrm>
          <a:prstGeom prst="rect">
            <a:avLst/>
          </a:prstGeom>
        </p:spPr>
      </p:pic>
      <p:pic>
        <p:nvPicPr>
          <p:cNvPr id="12" name="Grafik 12">
            <a:extLst>
              <a:ext uri="{FF2B5EF4-FFF2-40B4-BE49-F238E27FC236}">
                <a16:creationId xmlns:a16="http://schemas.microsoft.com/office/drawing/2014/main" id="{3C55ED97-301C-4CFC-81EE-E82776820DA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40469" y="3255168"/>
            <a:ext cx="2009775" cy="771525"/>
          </a:xfrm>
          <a:prstGeom prst="rect">
            <a:avLst/>
          </a:prstGeom>
        </p:spPr>
      </p:pic>
      <p:pic>
        <p:nvPicPr>
          <p:cNvPr id="14" name="Grafik 14">
            <a:extLst>
              <a:ext uri="{FF2B5EF4-FFF2-40B4-BE49-F238E27FC236}">
                <a16:creationId xmlns:a16="http://schemas.microsoft.com/office/drawing/2014/main" id="{02632855-E4CB-4F70-89C0-49EAA8B79B0B}"/>
              </a:ext>
            </a:extLst>
          </p:cNvPr>
          <p:cNvPicPr>
            <a:picLocks noChangeAspect="1"/>
          </p:cNvPicPr>
          <p:nvPr/>
        </p:nvPicPr>
        <p:blipFill>
          <a:blip r:embed="rId7"/>
          <a:stretch>
            <a:fillRect/>
          </a:stretch>
        </p:blipFill>
        <p:spPr>
          <a:xfrm>
            <a:off x="120575" y="4248565"/>
            <a:ext cx="2057400" cy="679148"/>
          </a:xfrm>
          <a:prstGeom prst="rect">
            <a:avLst/>
          </a:prstGeom>
        </p:spPr>
      </p:pic>
      <p:pic>
        <p:nvPicPr>
          <p:cNvPr id="16" name="Grafik 16" descr="Ein Bild, das Text enthält.&#10;&#10;Mit sehr hoher Zuverlässigkeit generierte Beschreibung">
            <a:extLst>
              <a:ext uri="{FF2B5EF4-FFF2-40B4-BE49-F238E27FC236}">
                <a16:creationId xmlns:a16="http://schemas.microsoft.com/office/drawing/2014/main" id="{4F0B11F1-6D81-4E05-A7A0-0CAE7ADDDF3F}"/>
              </a:ext>
            </a:extLst>
          </p:cNvPr>
          <p:cNvPicPr>
            <a:picLocks noChangeAspect="1"/>
          </p:cNvPicPr>
          <p:nvPr/>
        </p:nvPicPr>
        <p:blipFill>
          <a:blip r:embed="rId8"/>
          <a:stretch>
            <a:fillRect/>
          </a:stretch>
        </p:blipFill>
        <p:spPr>
          <a:xfrm>
            <a:off x="7643813" y="3907356"/>
            <a:ext cx="1285875" cy="1300163"/>
          </a:xfrm>
          <a:prstGeom prst="rect">
            <a:avLst/>
          </a:prstGeom>
        </p:spPr>
      </p:pic>
      <p:pic>
        <p:nvPicPr>
          <p:cNvPr id="18" name="Grafik 18">
            <a:extLst>
              <a:ext uri="{FF2B5EF4-FFF2-40B4-BE49-F238E27FC236}">
                <a16:creationId xmlns:a16="http://schemas.microsoft.com/office/drawing/2014/main" id="{05D7F601-E67F-41D7-A070-C18DFCFE1AC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80147" y="4102619"/>
            <a:ext cx="1476375" cy="1104900"/>
          </a:xfrm>
          <a:prstGeom prst="rect">
            <a:avLst/>
          </a:prstGeom>
        </p:spPr>
      </p:pic>
      <p:pic>
        <p:nvPicPr>
          <p:cNvPr id="22" name="Grafik 22" descr="Ein Bild, das Vektorgrafiken enthält.&#10;&#10;Mit hoher Zuverlässigkeit generierte Beschreibung">
            <a:extLst>
              <a:ext uri="{FF2B5EF4-FFF2-40B4-BE49-F238E27FC236}">
                <a16:creationId xmlns:a16="http://schemas.microsoft.com/office/drawing/2014/main" id="{24D93764-A002-46B6-B009-7CF20E8BFE4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459" t="23673" r="57" b="25388"/>
          <a:stretch/>
        </p:blipFill>
        <p:spPr>
          <a:xfrm>
            <a:off x="385763" y="2662237"/>
            <a:ext cx="2025257" cy="585355"/>
          </a:xfrm>
          <a:prstGeom prst="rect">
            <a:avLst/>
          </a:prstGeom>
        </p:spPr>
      </p:pic>
      <p:pic>
        <p:nvPicPr>
          <p:cNvPr id="24" name="Grafik 24">
            <a:extLst>
              <a:ext uri="{FF2B5EF4-FFF2-40B4-BE49-F238E27FC236}">
                <a16:creationId xmlns:a16="http://schemas.microsoft.com/office/drawing/2014/main" id="{862D41BC-3285-4409-BE3B-76707CDDF91F}"/>
              </a:ext>
            </a:extLst>
          </p:cNvPr>
          <p:cNvPicPr>
            <a:picLocks noChangeAspect="1"/>
          </p:cNvPicPr>
          <p:nvPr/>
        </p:nvPicPr>
        <p:blipFill>
          <a:blip r:embed="rId11"/>
          <a:stretch>
            <a:fillRect/>
          </a:stretch>
        </p:blipFill>
        <p:spPr>
          <a:xfrm>
            <a:off x="7786688" y="2248021"/>
            <a:ext cx="1143000" cy="852713"/>
          </a:xfrm>
          <a:prstGeom prst="rect">
            <a:avLst/>
          </a:prstGeom>
        </p:spPr>
      </p:pic>
      <p:pic>
        <p:nvPicPr>
          <p:cNvPr id="26" name="Grafik 26">
            <a:extLst>
              <a:ext uri="{FF2B5EF4-FFF2-40B4-BE49-F238E27FC236}">
                <a16:creationId xmlns:a16="http://schemas.microsoft.com/office/drawing/2014/main" id="{EE0B48E5-1FB3-4BE8-99B5-B510DFFB6AC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957888" y="2505256"/>
            <a:ext cx="1143000" cy="704490"/>
          </a:xfrm>
          <a:prstGeom prst="rect">
            <a:avLst/>
          </a:prstGeom>
        </p:spPr>
      </p:pic>
      <p:pic>
        <p:nvPicPr>
          <p:cNvPr id="28" name="Grafik 28">
            <a:extLst>
              <a:ext uri="{FF2B5EF4-FFF2-40B4-BE49-F238E27FC236}">
                <a16:creationId xmlns:a16="http://schemas.microsoft.com/office/drawing/2014/main" id="{6BA85EE8-B1A5-4DEB-A80A-1DD81429B0B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118213" y="4049605"/>
            <a:ext cx="2009775" cy="809625"/>
          </a:xfrm>
          <a:prstGeom prst="rect">
            <a:avLst/>
          </a:prstGeom>
        </p:spPr>
      </p:pic>
      <p:sp>
        <p:nvSpPr>
          <p:cNvPr id="3" name="Textfeld 2">
            <a:extLst>
              <a:ext uri="{FF2B5EF4-FFF2-40B4-BE49-F238E27FC236}">
                <a16:creationId xmlns:a16="http://schemas.microsoft.com/office/drawing/2014/main" id="{9D320035-97CB-4C68-B9AE-0C1A058BCA33}"/>
              </a:ext>
            </a:extLst>
          </p:cNvPr>
          <p:cNvSpPr txBox="1"/>
          <p:nvPr/>
        </p:nvSpPr>
        <p:spPr>
          <a:xfrm>
            <a:off x="2021680" y="64865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800" b="1">
                <a:solidFill>
                  <a:srgbClr val="FFC000"/>
                </a:solidFill>
                <a:latin typeface="Verdana"/>
                <a:ea typeface="Verdana"/>
              </a:rPr>
              <a:t>Advocacy</a:t>
            </a:r>
            <a:endParaRPr lang="en-GB" sz="1800" b="1">
              <a:solidFill>
                <a:srgbClr val="FFC000"/>
              </a:solidFill>
            </a:endParaRPr>
          </a:p>
        </p:txBody>
      </p:sp>
      <p:sp>
        <p:nvSpPr>
          <p:cNvPr id="5" name="Textfeld 4">
            <a:extLst>
              <a:ext uri="{FF2B5EF4-FFF2-40B4-BE49-F238E27FC236}">
                <a16:creationId xmlns:a16="http://schemas.microsoft.com/office/drawing/2014/main" id="{8623757F-5F0A-4604-A4E6-60CB48F5058D}"/>
              </a:ext>
            </a:extLst>
          </p:cNvPr>
          <p:cNvSpPr txBox="1"/>
          <p:nvPr/>
        </p:nvSpPr>
        <p:spPr>
          <a:xfrm>
            <a:off x="6736555" y="64865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b="1">
                <a:solidFill>
                  <a:srgbClr val="FFC000"/>
                </a:solidFill>
                <a:latin typeface="Verdana"/>
                <a:ea typeface="Verdana"/>
              </a:rPr>
              <a:t>Capacity Building</a:t>
            </a:r>
            <a:endParaRPr lang="en-GB" sz="1800" b="1">
              <a:solidFill>
                <a:srgbClr val="FFC000"/>
              </a:solidFill>
              <a:ea typeface="Verdana"/>
            </a:endParaRPr>
          </a:p>
        </p:txBody>
      </p:sp>
      <p:sp>
        <p:nvSpPr>
          <p:cNvPr id="8" name="Textfeld 7">
            <a:extLst>
              <a:ext uri="{FF2B5EF4-FFF2-40B4-BE49-F238E27FC236}">
                <a16:creationId xmlns:a16="http://schemas.microsoft.com/office/drawing/2014/main" id="{7BF02CD0-DBD6-400D-AC60-D4544B5A4B2C}"/>
              </a:ext>
            </a:extLst>
          </p:cNvPr>
          <p:cNvSpPr txBox="1"/>
          <p:nvPr/>
        </p:nvSpPr>
        <p:spPr>
          <a:xfrm>
            <a:off x="3295649" y="597455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800" b="1">
                <a:solidFill>
                  <a:srgbClr val="FFC000"/>
                </a:solidFill>
                <a:latin typeface="Verdana"/>
                <a:ea typeface="Verdana"/>
              </a:rPr>
              <a:t>Awareness </a:t>
            </a:r>
            <a:r>
              <a:rPr lang="en-GB" sz="1800" b="1">
                <a:solidFill>
                  <a:srgbClr val="FFC000"/>
                </a:solidFill>
                <a:latin typeface="Verdana"/>
                <a:ea typeface="Verdana"/>
              </a:rPr>
              <a:t>Raising</a:t>
            </a:r>
            <a:r>
              <a:rPr lang="de-DE" sz="1800" b="1">
                <a:solidFill>
                  <a:srgbClr val="FFC000"/>
                </a:solidFill>
                <a:latin typeface="Verdana"/>
                <a:ea typeface="Verdana"/>
              </a:rPr>
              <a:t> </a:t>
            </a:r>
            <a:endParaRPr lang="de-DE" sz="1800" b="1">
              <a:solidFill>
                <a:srgbClr val="FFC000"/>
              </a:solidFill>
            </a:endParaRPr>
          </a:p>
        </p:txBody>
      </p:sp>
      <p:sp>
        <p:nvSpPr>
          <p:cNvPr id="21" name="Textfeld 20">
            <a:extLst>
              <a:ext uri="{FF2B5EF4-FFF2-40B4-BE49-F238E27FC236}">
                <a16:creationId xmlns:a16="http://schemas.microsoft.com/office/drawing/2014/main" id="{D07E91DE-73E0-4FA5-8174-F88F199693C3}"/>
              </a:ext>
            </a:extLst>
          </p:cNvPr>
          <p:cNvSpPr txBox="1"/>
          <p:nvPr/>
        </p:nvSpPr>
        <p:spPr>
          <a:xfrm>
            <a:off x="152399" y="64865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800" b="1">
                <a:solidFill>
                  <a:srgbClr val="FFC000"/>
                </a:solidFill>
                <a:latin typeface="Verdana"/>
                <a:ea typeface="Verdana"/>
              </a:rPr>
              <a:t>Funding</a:t>
            </a:r>
            <a:endParaRPr lang="de-DE" sz="1800" b="1">
              <a:solidFill>
                <a:srgbClr val="FFC000"/>
              </a:solidFill>
              <a:ea typeface="Verdana"/>
            </a:endParaRPr>
          </a:p>
        </p:txBody>
      </p:sp>
      <p:sp>
        <p:nvSpPr>
          <p:cNvPr id="23" name="Textfeld 22">
            <a:extLst>
              <a:ext uri="{FF2B5EF4-FFF2-40B4-BE49-F238E27FC236}">
                <a16:creationId xmlns:a16="http://schemas.microsoft.com/office/drawing/2014/main" id="{80D64E2D-01A6-4267-B4D3-33315D47191D}"/>
              </a:ext>
            </a:extLst>
          </p:cNvPr>
          <p:cNvSpPr txBox="1"/>
          <p:nvPr/>
        </p:nvSpPr>
        <p:spPr>
          <a:xfrm>
            <a:off x="6522243" y="597455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800" b="1">
                <a:solidFill>
                  <a:srgbClr val="FFC000"/>
                </a:solidFill>
                <a:latin typeface="Verdana"/>
                <a:ea typeface="Verdana"/>
              </a:rPr>
              <a:t>Mentoring</a:t>
            </a:r>
            <a:endParaRPr lang="de-DE" sz="1800" b="1">
              <a:solidFill>
                <a:srgbClr val="FFC000"/>
              </a:solidFill>
              <a:ea typeface="Verdana"/>
            </a:endParaRPr>
          </a:p>
        </p:txBody>
      </p:sp>
      <p:sp>
        <p:nvSpPr>
          <p:cNvPr id="25" name="Textfeld 24">
            <a:extLst>
              <a:ext uri="{FF2B5EF4-FFF2-40B4-BE49-F238E27FC236}">
                <a16:creationId xmlns:a16="http://schemas.microsoft.com/office/drawing/2014/main" id="{7F0667F3-6296-4B65-B38F-3345827976DB}"/>
              </a:ext>
            </a:extLst>
          </p:cNvPr>
          <p:cNvSpPr txBox="1"/>
          <p:nvPr/>
        </p:nvSpPr>
        <p:spPr>
          <a:xfrm>
            <a:off x="5033962" y="64865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800" b="1">
                <a:solidFill>
                  <a:srgbClr val="FFC000"/>
                </a:solidFill>
                <a:latin typeface="Verdana"/>
                <a:ea typeface="Verdana"/>
              </a:rPr>
              <a:t>Training </a:t>
            </a:r>
            <a:endParaRPr lang="de-DE" sz="1800" b="1">
              <a:solidFill>
                <a:srgbClr val="FFC000"/>
              </a:solidFill>
              <a:ea typeface="Verdana"/>
            </a:endParaRPr>
          </a:p>
        </p:txBody>
      </p:sp>
      <p:sp>
        <p:nvSpPr>
          <p:cNvPr id="27" name="Textfeld 26">
            <a:extLst>
              <a:ext uri="{FF2B5EF4-FFF2-40B4-BE49-F238E27FC236}">
                <a16:creationId xmlns:a16="http://schemas.microsoft.com/office/drawing/2014/main" id="{06AFD077-A01A-45AE-8ACE-987574346AE4}"/>
              </a:ext>
            </a:extLst>
          </p:cNvPr>
          <p:cNvSpPr txBox="1"/>
          <p:nvPr/>
        </p:nvSpPr>
        <p:spPr>
          <a:xfrm>
            <a:off x="997743" y="60221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800" b="1" dirty="0">
                <a:solidFill>
                  <a:srgbClr val="FFC000"/>
                </a:solidFill>
                <a:latin typeface="Verdana"/>
                <a:ea typeface="Verdana"/>
              </a:rPr>
              <a:t>Networking</a:t>
            </a:r>
            <a:endParaRPr lang="de-DE" sz="1800" b="1" dirty="0">
              <a:solidFill>
                <a:srgbClr val="FFC000"/>
              </a:solidFill>
              <a:ea typeface="Verdana"/>
            </a:endParaRPr>
          </a:p>
        </p:txBody>
      </p:sp>
      <p:pic>
        <p:nvPicPr>
          <p:cNvPr id="1026" name="Picture 2" descr="data:image/png;base64,iVBORw0KGgoAAAANSUhEUgAAAaYAAAB3CAMAAAB/uhQPAAAAgVBMVEUAAAD///8tLS1fX1+urq65ubnGxsaRkZHg4ODS0tLOzs4RERGysrLo6Ojx8fEcHBxtbW2np6f4+PhQUFCcnJzBwcFkZGT09PTh4eGCgoJ1dXXZ2dnr6+smJiZZWVmoqKg6OjoyMjJHR0dxcXEVFRVAQEB+fn4oKCiMjIxJSUmenp6ZWTptAAAMGElEQVR4nO1d6XLyOgwtlH1vgLKFNvDRC/T9H/ASoNQ6khU7pDPJjM/PKsGJjyVLspS+1F5fAkqO19pLoKn8CDRVAoGmSiDQVAkEmiqBQFMlEGiqBAJNlUCgqRIINFUCgaZKINBUCQSaKoFAkzfGdRNHFBNpfVzMmIEmX4w7IwOLFohPkSmOCprbQJMvpjWCNxC3iHSxK2bQQJMvvilNX1Taj4i0V9CggSZfbAgPI5B+UBLbBQ0aaPLEF1WXJogHqq7lRqDJE2vKwxrEVNc6/YJGDTR5groINZAmVIq6lhuBJj8choSHDYhPlKbCZjbQ5IdXygO64z0qPhQ3bKDJB+COn6m0PiLSotzxQJMvlurWBLpWlDseaPKEnzteL2zcQJMXVpSHFYiprsXFjRto8sKc0gT5b0j3DYobN9DkhQXhYQlS0LVJceMGmnzwTnmYgbhLxQUOHGjywYzy8E6lY+qOdwscONDkA5qCWIB0ouvaMwg0eWBLeUB3/JOKkwJHDjR5AFyE/0Acq7r2FAJNHqDu+CKh0jMNfRtFjhxo8gBVpg5IITuOJ1FPIdDkDohe0UWg2fGoqBPBKwJN7nijNOG0UZtXpDseaPIBPUAfgrqAO15cdjxFoMkdlAesowR3/KPQoZ+jaTwZNOfzeXM2tVri86rRnDcHs1dfW11/PV1//HLz6bW4I4H8yChWoSkIa3Z8e/7XHsxv7/W9dq22VGlqNwXMk7t0PzCD8i4m9S/ot007sfl0Z+o0p29dG82F33/gYy49qQXzE33INyq2Jg+oOx5BbdeRPq+YHX9vtGjuNp23N5cyc5WmHv7mFbeD5XOXCb7h9gG7oulU+b7iP317I4wnH2jLN1hAd/c+HMhiFcoDC/UyeIR/ePehTbc2A71sA6nS1BJ/9UrTmygyU/f/iVecLEP9YhaJN16xsGzM8tPYQDf/fodKbS7aF70M1ySdqxFYadvKu6OXVXaZj6a+bdRfXW/ankivtpnElvvuiMWoUX5QK0iziytNsBSmIKZSomvTRvYjIeuAXDQdOqIgxQ9Pc+sVHc3w2cg10BLuX2bfZmJv3utKE12ZQ3gKqB03jQa4HrbXUmYlJ02aBt+WhbZ+7A+0d5ruIS5kTHpmgmwcjjTV6VVzEMMLm4/It2gRKk85aNrp46a/pi8g2/70MVJve2CEW27f8cYfkCJIR5oy3HG6wMjpu6tF1nK1OWg6iX994GIO6vq0RbLZOztP9gj0acfcXB2kzNGRJrDi0MupnURZPTyEEr/moCkLp0w1F4OKvoflGlI/5CP7DgISGrnRNB6qF8HSNU/fj85rCCtg/pam5ZfiUt8gDea86FLQaXLbpB+gq8SNJr9WTtMdB0c+RRTJM2QvRcoR3v5gcwnoRQ142OnO5QrRKRQyCmKEutjMm7K/Qva3lXiJDVDZ7UaT3so5Vlo5oRqpO7tmvrbnNXeG7TXnKk2zVoq5pLWt+03jmSC8Pc/P2jjxpYN+0mV7EX7gx3QkUsRrhqgmxVGLArNOtSGM7EYT1XU8QAddI0E4WX/Enaszx3ZrY8Il9coVwtzDt/LOb5pnZs94nQBT3BFpduCLwWTa9IbRr8V9C5tl3Wjyqx1PTBmxh5BqxZm1nvjmoikmrlpdWOsReVLo3arxxp8zXtCDNG3CzKsxgjkTkPfbqw+Wwokmv1ZOqyyC+3DfsnYX5qIJunqErQHeY4JyjFDRWeFzlaDSGq9kGA9IXG9xCfEspxNNeisnzDaZbOIiMhcXfte6OeWhiQ3GzB57VTR7QOMOxNJXLxjVvyptbJ6QuEY1FqyKC00QLGB2HNYpKYYlFDJXDrTUmp3PQxObQxYnsTQ+hsSQ6QY/SvIE+Si/FxkqQ1OY6CVK+Q8XmqC9DPOksLHSBPx++r767G06cSQEIqCHS9uJXA6aOOXgc/JtGl0hjDtA2bDM4P5KYMAezsLO+CMxapjI/ZR+Fs+bJJrAgwGTXae6ZrFcx68PPtFH+k6Y0H0gB01C7gmmg2cRt2B9KE3Qpm+rvoZAY/TjviabOF5E/D3xFIqHASn63YX6ragUeitnRp+GBnCuiqRJsO8wH8LhHegLpQm3HUuFACqt6cnsputVe9A1d280tLYTiiP9tJoQuyS6Ow7ZcZ+6DbC4RdKU8CvAhxCIVGmCohwsJ/0BnCXIO9gDyL1sSZ3g1crJLb4GKCorkCbhdeEKITcFmzmlCTiUjZPHdSkwEovY9wndAdYW9G1Kdc2vlVM/bHwgB03CFeDqCDTBm1KaYADrgTNEGVphaR0zXEnGS2qAfR6koGvMy1VBZ+6PtQnmT6AJvGlCE3hK9hcFz80aZbzwgOmZ6kZwx/O3ch7e22/Nzc/bxp3efEBfvdQ07cHT5ofod4BfvLRXv2A4bS0dcwFEdTlbOVfNzPOd0tFEIhjcRqw0gXmJrQllzD1l1O1kgLoIuVo5941sjmrlo4loE8a+VgMFNI1spb0YMD33vbQD/TF0XMBN3Qu/kNjrrCgqRZO9WJpeF1siFAyY9NqqTHi1ckru+MpJk1I8RRMY+sKNHu5N1lMXiCMtL4VR8ObJhjDquCzg4Haf6Y6DumkotTYl4Dxbsy0wjPyJTghjasNnvzENg4I0s5WTlyxGozgeDuPRgmlZqWlCh9watoLrKzpVeC4VSZuFD+BgEdcQfXVe28YO4zanr7uHuju/n+jTls3oqeGtzafFY2KJzi2eujzdDgbuOE4WcIB3QzqwFtP7DwXS9NfaxKIci6ONZQ3S6RHWVPjlBCRA1g1iNdgI2SNhVh/EcDZQbprwwM9Sr4bHR2d+CXq+ZNq6vWZjtp56/ncR+oOerZxYz4NySHCUmyb0zeSDtSO8cszfCbdrcjRmxKGxYS+xngbsFhyDo3bSbZW1ckKTF6YDcVrKTRMrDBW3fSwC4+GQHjCZC9/w1zIO2aGVM6FSqB1n7jisG3Z8DOeN5aaJbU5SQMpKntkoqJQw4aYyGvOZQRNV4YzvjrOdEGhAN5GdiZWbJlaZLKRKsfxkgc+BJXnQ70bExu/rNMGPZrRyshAN7DTShG5pyWnCc1nWGiP0EeKMYfdMDOkCYjONV9ZpAnfco5XzCqAJykiwoKrsNHESRtR+HHjyEn5hDE8ZoVNlGlbz4106TVSH0WtRWjlvQK+HCHkjyR+f3gJN7/wKltPrp3iIhe4SU1vWvPND/7CT8Aym0Mz4qDTtqMyjlfMGPJ00F7BQLDyyHc2oNH13eylg77798YLNg3ugaXMTm1YHaBptOil+V7zQGz2cTY/9l/5xKn1RAeNEvH/RA5DfMKlQafpHZZixo7cKOUY8+PrV8aN4uJFYmHiiv8koD5b71bL7hI0lL48w3LAuAXZnCr8PQxBNVWnSvzsOX1YRjrV4J0lrsu33dytLh5+t3uWpbsEiafLr+IO9LaMdmMG0PRpNGa2cWu34DazwHRBhi1Pv33QlnBCUhibXvvwrYI/AgCkTZvis0eTVyhlJp5QZbd9r6a1ZrqJMNGWa2F/gTu6rTKSIQqMJbBa4+FsaAogpLt0a90QjIpwAl4gmZ56YAfftZCfGS6OJ+i7YRObyXznVbyFcHLux9Pdy0+Ro9/h0+H6+g2ijQhPkp1CJtVbOB5T27WhqmTr+K6WiyaW4Yymd81ncQRtIGKrQBBYJM1hU12xfdbBWFV1ZkiLG0tP0stc/aFaL5Io7H/ejBqc+Ck0ww/isVGqtMrPwtLzvdMLuxX+jZDRdXFj718Vq0ePLmAC/D0PQ1haFJpr7wGKVbHf8DvGbDPPHMTDfknmY/FR4u9UvNGmSv8AmvtoE0x53DGeJ7UH9PPKYdl1av04Jv4qK7F47/sVsxNKcc1jCkRDjqjSdBg0Ng4N64SAxJ7ItIWFDXlFffw4pVVGvbS1ZvmD7pj4oPBd863VGpb8eynRGHha/ILkiUr1K/dUsII9asDxfjWUuL8bSfuB6PDm1vz8HzWZzMFsJVQ+Vw6T9fXmbxttMmu7d6ruRytaJfHNpaQowEWiqBAJNlUCgqRIINFUCgaZKINBUCQSaKoFAUyUQaKoEAk2VQKCpEgg0VQKBpkog0FQJBJoqgUBTJRBoqgQCTZVAoKkSCDRVAoGmSiClab2tB5Qa23Xtf4NSr2/i3u0jAAAAAElFTkSuQmCC">
            <a:extLst>
              <a:ext uri="{FF2B5EF4-FFF2-40B4-BE49-F238E27FC236}">
                <a16:creationId xmlns:a16="http://schemas.microsoft.com/office/drawing/2014/main" id="{B05D54CC-750D-44CB-9B28-1C813FD44AE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533900" y="3484563"/>
            <a:ext cx="1422379" cy="401097"/>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20">
            <a:extLst>
              <a:ext uri="{FF2B5EF4-FFF2-40B4-BE49-F238E27FC236}">
                <a16:creationId xmlns:a16="http://schemas.microsoft.com/office/drawing/2014/main" id="{0F1089CB-9738-434E-AA92-30450C99F20A}"/>
              </a:ext>
            </a:extLst>
          </p:cNvPr>
          <p:cNvPicPr>
            <a:picLocks noChangeAspect="1"/>
          </p:cNvPicPr>
          <p:nvPr/>
        </p:nvPicPr>
        <p:blipFill>
          <a:blip r:embed="rId15"/>
          <a:stretch>
            <a:fillRect/>
          </a:stretch>
        </p:blipFill>
        <p:spPr>
          <a:xfrm>
            <a:off x="4150517" y="3937685"/>
            <a:ext cx="1033463" cy="1033463"/>
          </a:xfrm>
          <a:prstGeom prst="rect">
            <a:avLst/>
          </a:prstGeom>
        </p:spPr>
      </p:pic>
      <p:cxnSp>
        <p:nvCxnSpPr>
          <p:cNvPr id="9" name="Gerade Verbindung 8"/>
          <p:cNvCxnSpPr/>
          <p:nvPr/>
        </p:nvCxnSpPr>
        <p:spPr bwMode="auto">
          <a:xfrm flipV="1">
            <a:off x="0" y="5330228"/>
            <a:ext cx="9265443" cy="39854"/>
          </a:xfrm>
          <a:prstGeom prst="line">
            <a:avLst/>
          </a:prstGeom>
          <a:ln w="57150">
            <a:solidFill>
              <a:srgbClr val="0070C0"/>
            </a:solidFill>
            <a:prstDash val="sysDot"/>
          </a:ln>
        </p:spPr>
        <p:style>
          <a:lnRef idx="1">
            <a:schemeClr val="dk1"/>
          </a:lnRef>
          <a:fillRef idx="0">
            <a:schemeClr val="dk1"/>
          </a:fillRef>
          <a:effectRef idx="0">
            <a:schemeClr val="dk1"/>
          </a:effectRef>
          <a:fontRef idx="minor">
            <a:schemeClr val="tx1"/>
          </a:fontRef>
        </p:style>
      </p:cxnSp>
      <p:sp>
        <p:nvSpPr>
          <p:cNvPr id="29" name="Title 1">
            <a:extLst>
              <a:ext uri="{FF2B5EF4-FFF2-40B4-BE49-F238E27FC236}">
                <a16:creationId xmlns:a16="http://schemas.microsoft.com/office/drawing/2014/main" id="{530698CB-C7EB-4127-A060-1737C3AF031D}"/>
              </a:ext>
            </a:extLst>
          </p:cNvPr>
          <p:cNvSpPr txBox="1">
            <a:spLocks/>
          </p:cNvSpPr>
          <p:nvPr/>
        </p:nvSpPr>
        <p:spPr bwMode="auto">
          <a:xfrm>
            <a:off x="3289879" y="4736491"/>
            <a:ext cx="8229600" cy="165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a:lstStyle>
          <a:p>
            <a:r>
              <a:rPr lang="de-DE" sz="2400" b="0" u="sng" dirty="0" err="1"/>
              <a:t>Activities</a:t>
            </a:r>
            <a:endParaRPr lang="de-DE" sz="2400" b="0" u="sng" dirty="0">
              <a:solidFill>
                <a:srgbClr val="FFC000"/>
              </a:solidFill>
              <a:ea typeface="Verdana"/>
            </a:endParaRPr>
          </a:p>
        </p:txBody>
      </p:sp>
      <p:pic>
        <p:nvPicPr>
          <p:cNvPr id="13" name="Bild 12"/>
          <p:cNvPicPr>
            <a:picLocks noChangeAspect="1"/>
          </p:cNvPicPr>
          <p:nvPr/>
        </p:nvPicPr>
        <p:blipFill>
          <a:blip r:embed="rId16"/>
          <a:stretch>
            <a:fillRect/>
          </a:stretch>
        </p:blipFill>
        <p:spPr>
          <a:xfrm>
            <a:off x="630437" y="5139022"/>
            <a:ext cx="723760" cy="723760"/>
          </a:xfrm>
          <a:prstGeom prst="rect">
            <a:avLst/>
          </a:prstGeom>
        </p:spPr>
      </p:pic>
      <p:pic>
        <p:nvPicPr>
          <p:cNvPr id="15" name="Bild 14"/>
          <p:cNvPicPr>
            <a:picLocks noChangeAspect="1"/>
          </p:cNvPicPr>
          <p:nvPr/>
        </p:nvPicPr>
        <p:blipFill>
          <a:blip r:embed="rId16"/>
          <a:stretch>
            <a:fillRect/>
          </a:stretch>
        </p:blipFill>
        <p:spPr>
          <a:xfrm>
            <a:off x="-242708" y="4887344"/>
            <a:ext cx="992317" cy="992317"/>
          </a:xfrm>
          <a:prstGeom prst="rect">
            <a:avLst/>
          </a:prstGeom>
        </p:spPr>
      </p:pic>
    </p:spTree>
    <p:extLst>
      <p:ext uri="{BB962C8B-B14F-4D97-AF65-F5344CB8AC3E}">
        <p14:creationId xmlns:p14="http://schemas.microsoft.com/office/powerpoint/2010/main" val="432923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alphaModFix amt="20000"/>
          </a:blip>
          <a:stretch>
            <a:fillRect/>
          </a:stretch>
        </p:blipFill>
        <p:spPr>
          <a:xfrm>
            <a:off x="1333154" y="2637739"/>
            <a:ext cx="6515892" cy="2525125"/>
          </a:xfrm>
          <a:prstGeom prst="rect">
            <a:avLst/>
          </a:prstGeom>
        </p:spPr>
      </p:pic>
      <p:sp>
        <p:nvSpPr>
          <p:cNvPr id="4" name="Title 1">
            <a:extLst>
              <a:ext uri="{FF2B5EF4-FFF2-40B4-BE49-F238E27FC236}">
                <a16:creationId xmlns:a16="http://schemas.microsoft.com/office/drawing/2014/main" id="{530698CB-C7EB-4127-A060-1737C3AF031D}"/>
              </a:ext>
            </a:extLst>
          </p:cNvPr>
          <p:cNvSpPr>
            <a:spLocks noGrp="1"/>
          </p:cNvSpPr>
          <p:nvPr>
            <p:ph type="title"/>
          </p:nvPr>
        </p:nvSpPr>
        <p:spPr>
          <a:xfrm>
            <a:off x="89754" y="850090"/>
            <a:ext cx="8229600" cy="1658144"/>
          </a:xfrm>
        </p:spPr>
        <p:txBody>
          <a:bodyPr/>
          <a:lstStyle/>
          <a:p>
            <a:r>
              <a:rPr lang="de-DE" dirty="0"/>
              <a:t>Gender Digital Divide </a:t>
            </a:r>
            <a:br>
              <a:rPr lang="de-DE" dirty="0"/>
            </a:br>
            <a:r>
              <a:rPr lang="de-DE" sz="2400" b="0" dirty="0"/>
              <a:t>EQUALS </a:t>
            </a:r>
            <a:r>
              <a:rPr lang="mr-IN" sz="2400" b="0" dirty="0"/>
              <a:t>–</a:t>
            </a:r>
            <a:r>
              <a:rPr lang="de-DE" sz="2400" b="0" dirty="0"/>
              <a:t> </a:t>
            </a:r>
            <a:r>
              <a:rPr lang="de-DE" sz="2400" b="0" dirty="0" err="1"/>
              <a:t>Multistakeholder</a:t>
            </a:r>
            <a:r>
              <a:rPr lang="de-DE" sz="2400" b="0" dirty="0"/>
              <a:t> Initiative: </a:t>
            </a:r>
            <a:r>
              <a:rPr lang="de-DE" sz="2400" b="0" dirty="0" err="1"/>
              <a:t>Workstreams</a:t>
            </a:r>
            <a:r>
              <a:rPr lang="de-DE" sz="2400" b="0" dirty="0"/>
              <a:t> and Policy </a:t>
            </a:r>
            <a:r>
              <a:rPr lang="de-DE" sz="2400" b="0" dirty="0" err="1"/>
              <a:t>recommendations</a:t>
            </a:r>
            <a:r>
              <a:rPr lang="de-DE" sz="2400" b="0" dirty="0"/>
              <a:t> </a:t>
            </a:r>
            <a:endParaRPr lang="de-DE" sz="2400" b="0" dirty="0">
              <a:solidFill>
                <a:srgbClr val="FFC000"/>
              </a:solidFill>
              <a:ea typeface="Verdana"/>
            </a:endParaRPr>
          </a:p>
        </p:txBody>
      </p:sp>
      <p:sp>
        <p:nvSpPr>
          <p:cNvPr id="6" name="Textfeld 5"/>
          <p:cNvSpPr txBox="1"/>
          <p:nvPr/>
        </p:nvSpPr>
        <p:spPr>
          <a:xfrm>
            <a:off x="476300" y="2535129"/>
            <a:ext cx="492443" cy="2899278"/>
          </a:xfrm>
          <a:prstGeom prst="rect">
            <a:avLst/>
          </a:prstGeom>
          <a:solidFill>
            <a:schemeClr val="accent5">
              <a:lumMod val="90000"/>
            </a:schemeClr>
          </a:solidFill>
          <a:ln w="9525">
            <a:solidFill>
              <a:schemeClr val="accent1"/>
            </a:solidFill>
          </a:ln>
        </p:spPr>
        <p:style>
          <a:lnRef idx="2">
            <a:schemeClr val="accent2"/>
          </a:lnRef>
          <a:fillRef idx="1">
            <a:schemeClr val="lt1"/>
          </a:fillRef>
          <a:effectRef idx="0">
            <a:schemeClr val="accent2"/>
          </a:effectRef>
          <a:fontRef idx="minor">
            <a:schemeClr val="dk1"/>
          </a:fontRef>
        </p:style>
        <p:txBody>
          <a:bodyPr vert="vert270" wrap="square" rtlCol="0">
            <a:spAutoFit/>
          </a:bodyPr>
          <a:lstStyle/>
          <a:p>
            <a:pPr algn="ctr"/>
            <a:r>
              <a:rPr lang="de-DE" sz="2000" b="1" dirty="0" err="1">
                <a:solidFill>
                  <a:schemeClr val="bg1"/>
                </a:solidFill>
              </a:rPr>
              <a:t>Workstreams</a:t>
            </a:r>
            <a:endParaRPr lang="de-DE" sz="2000" b="1" dirty="0">
              <a:solidFill>
                <a:schemeClr val="bg1"/>
              </a:solidFill>
            </a:endParaRPr>
          </a:p>
        </p:txBody>
      </p:sp>
      <p:sp>
        <p:nvSpPr>
          <p:cNvPr id="7" name="Textfeld 6"/>
          <p:cNvSpPr txBox="1"/>
          <p:nvPr/>
        </p:nvSpPr>
        <p:spPr>
          <a:xfrm>
            <a:off x="8213458" y="2483413"/>
            <a:ext cx="492443" cy="2950994"/>
          </a:xfrm>
          <a:prstGeom prst="rect">
            <a:avLst/>
          </a:prstGeom>
          <a:solidFill>
            <a:schemeClr val="accent2">
              <a:lumMod val="40000"/>
              <a:lumOff val="60000"/>
            </a:schemeClr>
          </a:solidFill>
          <a:ln w="9525">
            <a:noFill/>
          </a:ln>
        </p:spPr>
        <p:style>
          <a:lnRef idx="2">
            <a:schemeClr val="accent2"/>
          </a:lnRef>
          <a:fillRef idx="1">
            <a:schemeClr val="lt1"/>
          </a:fillRef>
          <a:effectRef idx="0">
            <a:schemeClr val="accent2"/>
          </a:effectRef>
          <a:fontRef idx="minor">
            <a:schemeClr val="dk1"/>
          </a:fontRef>
        </p:style>
        <p:txBody>
          <a:bodyPr vert="vert" wrap="square" rtlCol="0">
            <a:spAutoFit/>
          </a:bodyPr>
          <a:lstStyle/>
          <a:p>
            <a:pPr algn="ctr"/>
            <a:r>
              <a:rPr lang="de-DE" sz="2000" b="1" dirty="0" err="1">
                <a:solidFill>
                  <a:schemeClr val="bg1"/>
                </a:solidFill>
              </a:rPr>
              <a:t>Recommendations</a:t>
            </a:r>
            <a:endParaRPr lang="de-DE" sz="2000" b="1" dirty="0">
              <a:solidFill>
                <a:schemeClr val="bg1"/>
              </a:solidFill>
            </a:endParaRPr>
          </a:p>
        </p:txBody>
      </p:sp>
      <p:sp>
        <p:nvSpPr>
          <p:cNvPr id="8" name="Textfeld 7"/>
          <p:cNvSpPr txBox="1"/>
          <p:nvPr/>
        </p:nvSpPr>
        <p:spPr>
          <a:xfrm>
            <a:off x="476301" y="5732277"/>
            <a:ext cx="8229600" cy="923330"/>
          </a:xfrm>
          <a:prstGeom prst="rect">
            <a:avLst/>
          </a:prstGeom>
          <a:noFill/>
          <a:ln w="38100">
            <a:solidFill>
              <a:schemeClr val="bg1">
                <a:lumMod val="65000"/>
              </a:schemeClr>
            </a:solidFill>
          </a:ln>
        </p:spPr>
        <p:txBody>
          <a:bodyPr wrap="square" rtlCol="0" anchor="t">
            <a:spAutoFit/>
          </a:bodyPr>
          <a:lstStyle/>
          <a:p>
            <a:r>
              <a:rPr lang="en-US" sz="1800" dirty="0">
                <a:latin typeface="Verdana"/>
                <a:ea typeface="Verdana"/>
              </a:rPr>
              <a:t>EQUALS aims to </a:t>
            </a:r>
            <a:r>
              <a:rPr lang="en-US" sz="1800" dirty="0"/>
              <a:t>promote gender balance in the technology sector by championing equality of access, skills development and career opportunities for women and men alike.</a:t>
            </a:r>
            <a:endParaRPr lang="de-DE" sz="1800" b="1" dirty="0">
              <a:solidFill>
                <a:srgbClr val="E872E2"/>
              </a:solidFill>
              <a:ea typeface="Verdana"/>
            </a:endParaRPr>
          </a:p>
        </p:txBody>
      </p:sp>
      <p:sp>
        <p:nvSpPr>
          <p:cNvPr id="9" name="Textfeld 8"/>
          <p:cNvSpPr txBox="1"/>
          <p:nvPr/>
        </p:nvSpPr>
        <p:spPr>
          <a:xfrm>
            <a:off x="1068019" y="2557259"/>
            <a:ext cx="3402803" cy="769441"/>
          </a:xfrm>
          <a:prstGeom prst="rect">
            <a:avLst/>
          </a:prstGeom>
          <a:noFill/>
          <a:ln w="38100">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a:solidFill>
                  <a:srgbClr val="0F5494"/>
                </a:solidFill>
                <a:latin typeface="Verdana" charset="0"/>
                <a:ea typeface="Verdana" charset="0"/>
                <a:cs typeface="Verdana" charset="0"/>
              </a:rPr>
              <a:t>Coalition on Access</a:t>
            </a:r>
          </a:p>
          <a:p>
            <a:pPr algn="ctr"/>
            <a:r>
              <a:rPr lang="en-US" sz="1400" dirty="0">
                <a:solidFill>
                  <a:srgbClr val="0F5494"/>
                </a:solidFill>
                <a:latin typeface="Verdana" charset="0"/>
                <a:ea typeface="Verdana" charset="0"/>
                <a:cs typeface="Verdana" charset="0"/>
              </a:rPr>
              <a:t>Online Course, Connected Women Initiative</a:t>
            </a:r>
            <a:endParaRPr lang="de-DE" sz="1800" dirty="0">
              <a:solidFill>
                <a:schemeClr val="bg1"/>
              </a:solidFill>
            </a:endParaRPr>
          </a:p>
        </p:txBody>
      </p:sp>
      <p:sp>
        <p:nvSpPr>
          <p:cNvPr id="13" name="Textfeld 12"/>
          <p:cNvSpPr txBox="1"/>
          <p:nvPr/>
        </p:nvSpPr>
        <p:spPr>
          <a:xfrm>
            <a:off x="1055786" y="3373577"/>
            <a:ext cx="3409888" cy="769441"/>
          </a:xfrm>
          <a:prstGeom prst="rect">
            <a:avLst/>
          </a:prstGeom>
          <a:noFill/>
          <a:ln w="38100">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a:solidFill>
                  <a:srgbClr val="0F5494"/>
                </a:solidFill>
                <a:latin typeface="Verdana" charset="0"/>
                <a:ea typeface="Verdana" charset="0"/>
                <a:cs typeface="Verdana" charset="0"/>
              </a:rPr>
              <a:t>Coalition on Digital Skills</a:t>
            </a:r>
          </a:p>
          <a:p>
            <a:pPr algn="ctr"/>
            <a:r>
              <a:rPr lang="en-US" sz="1400" dirty="0">
                <a:solidFill>
                  <a:srgbClr val="0F5494"/>
                </a:solidFill>
                <a:latin typeface="Verdana" charset="0"/>
                <a:ea typeface="Verdana" charset="0"/>
                <a:cs typeface="Verdana" charset="0"/>
              </a:rPr>
              <a:t>Digital Skills Fund, Workshops for Policymakers </a:t>
            </a:r>
            <a:endParaRPr lang="de-DE" sz="1800" dirty="0">
              <a:solidFill>
                <a:schemeClr val="bg1"/>
              </a:solidFill>
            </a:endParaRPr>
          </a:p>
        </p:txBody>
      </p:sp>
      <p:sp>
        <p:nvSpPr>
          <p:cNvPr id="14" name="Textfeld 13"/>
          <p:cNvSpPr txBox="1"/>
          <p:nvPr/>
        </p:nvSpPr>
        <p:spPr>
          <a:xfrm>
            <a:off x="1077052" y="4229992"/>
            <a:ext cx="3372504" cy="769441"/>
          </a:xfrm>
          <a:prstGeom prst="rect">
            <a:avLst/>
          </a:prstGeom>
          <a:noFill/>
          <a:ln w="38100">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a:solidFill>
                  <a:srgbClr val="0F5494"/>
                </a:solidFill>
                <a:latin typeface="Verdana" charset="0"/>
                <a:ea typeface="Verdana" charset="0"/>
                <a:cs typeface="Verdana" charset="0"/>
              </a:rPr>
              <a:t>Coalition on Leadership</a:t>
            </a:r>
          </a:p>
          <a:p>
            <a:pPr algn="ctr"/>
            <a:r>
              <a:rPr lang="en-US" sz="1400" dirty="0">
                <a:solidFill>
                  <a:srgbClr val="0F5494"/>
                </a:solidFill>
                <a:latin typeface="Verdana" charset="0"/>
                <a:ea typeface="Verdana" charset="0"/>
                <a:cs typeface="Verdana" charset="0"/>
              </a:rPr>
              <a:t>Leadership Webinar Series, Women Network</a:t>
            </a:r>
            <a:endParaRPr lang="de-DE" sz="1800" dirty="0">
              <a:solidFill>
                <a:schemeClr val="bg1"/>
              </a:solidFill>
            </a:endParaRPr>
          </a:p>
        </p:txBody>
      </p:sp>
      <p:sp>
        <p:nvSpPr>
          <p:cNvPr id="15" name="Textfeld 14"/>
          <p:cNvSpPr txBox="1"/>
          <p:nvPr/>
        </p:nvSpPr>
        <p:spPr>
          <a:xfrm>
            <a:off x="1077051" y="5094930"/>
            <a:ext cx="3372505" cy="553998"/>
          </a:xfrm>
          <a:prstGeom prst="rect">
            <a:avLst/>
          </a:prstGeom>
          <a:noFill/>
          <a:ln w="38100">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a:solidFill>
                  <a:srgbClr val="0F5494"/>
                </a:solidFill>
                <a:latin typeface="Verdana" charset="0"/>
                <a:ea typeface="Verdana" charset="0"/>
                <a:cs typeface="Verdana" charset="0"/>
              </a:rPr>
              <a:t>Research Group</a:t>
            </a:r>
          </a:p>
          <a:p>
            <a:pPr algn="ctr"/>
            <a:r>
              <a:rPr lang="en-US" sz="1400" dirty="0">
                <a:solidFill>
                  <a:srgbClr val="0F5494"/>
                </a:solidFill>
                <a:latin typeface="Verdana" charset="0"/>
                <a:ea typeface="Verdana" charset="0"/>
                <a:cs typeface="Verdana" charset="0"/>
              </a:rPr>
              <a:t>Stocktaking and Case studies</a:t>
            </a:r>
            <a:endParaRPr lang="de-DE" sz="1800" dirty="0">
              <a:solidFill>
                <a:schemeClr val="bg1"/>
              </a:solidFill>
            </a:endParaRPr>
          </a:p>
        </p:txBody>
      </p:sp>
      <p:sp>
        <p:nvSpPr>
          <p:cNvPr id="16" name="Textfeld 15"/>
          <p:cNvSpPr txBox="1"/>
          <p:nvPr/>
        </p:nvSpPr>
        <p:spPr>
          <a:xfrm>
            <a:off x="4640738" y="2559874"/>
            <a:ext cx="3402803" cy="830997"/>
          </a:xfrm>
          <a:prstGeom prst="rect">
            <a:avLst/>
          </a:prstGeom>
          <a:noFill/>
          <a:ln w="38100">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a:solidFill>
                  <a:srgbClr val="0F5494"/>
                </a:solidFill>
                <a:latin typeface="Verdana" charset="0"/>
                <a:ea typeface="Verdana" charset="0"/>
                <a:cs typeface="Verdana" charset="0"/>
              </a:rPr>
              <a:t>Facilitate digital skills learning alongside the whole educational pathway</a:t>
            </a:r>
            <a:endParaRPr lang="de-DE" sz="1800" dirty="0">
              <a:solidFill>
                <a:schemeClr val="bg1"/>
              </a:solidFill>
            </a:endParaRPr>
          </a:p>
        </p:txBody>
      </p:sp>
      <p:sp>
        <p:nvSpPr>
          <p:cNvPr id="17" name="Textfeld 16"/>
          <p:cNvSpPr txBox="1"/>
          <p:nvPr/>
        </p:nvSpPr>
        <p:spPr>
          <a:xfrm>
            <a:off x="4640738" y="3530433"/>
            <a:ext cx="3402803" cy="584775"/>
          </a:xfrm>
          <a:prstGeom prst="rect">
            <a:avLst/>
          </a:prstGeom>
          <a:noFill/>
          <a:ln w="38100">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a:solidFill>
                  <a:srgbClr val="0F5494"/>
                </a:solidFill>
                <a:latin typeface="Verdana" charset="0"/>
                <a:ea typeface="Verdana" charset="0"/>
                <a:cs typeface="Verdana" charset="0"/>
              </a:rPr>
              <a:t>Embed ICT in formal education</a:t>
            </a:r>
            <a:endParaRPr lang="de-DE" sz="1800" dirty="0">
              <a:solidFill>
                <a:schemeClr val="bg1"/>
              </a:solidFill>
            </a:endParaRPr>
          </a:p>
        </p:txBody>
      </p:sp>
      <p:sp>
        <p:nvSpPr>
          <p:cNvPr id="18" name="Textfeld 17"/>
          <p:cNvSpPr txBox="1"/>
          <p:nvPr/>
        </p:nvSpPr>
        <p:spPr>
          <a:xfrm>
            <a:off x="4640738" y="4248615"/>
            <a:ext cx="3402803" cy="338554"/>
          </a:xfrm>
          <a:prstGeom prst="rect">
            <a:avLst/>
          </a:prstGeom>
          <a:noFill/>
          <a:ln w="38100">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a:solidFill>
                  <a:srgbClr val="0F5494"/>
                </a:solidFill>
                <a:latin typeface="Verdana" charset="0"/>
                <a:ea typeface="Verdana" charset="0"/>
                <a:cs typeface="Verdana" charset="0"/>
              </a:rPr>
              <a:t>Create safe spaces</a:t>
            </a:r>
            <a:endParaRPr lang="de-DE" sz="1800" dirty="0">
              <a:solidFill>
                <a:schemeClr val="bg1"/>
              </a:solidFill>
            </a:endParaRPr>
          </a:p>
        </p:txBody>
      </p:sp>
      <p:sp>
        <p:nvSpPr>
          <p:cNvPr id="19" name="Textfeld 18"/>
          <p:cNvSpPr txBox="1"/>
          <p:nvPr/>
        </p:nvSpPr>
        <p:spPr>
          <a:xfrm>
            <a:off x="4640738" y="4678775"/>
            <a:ext cx="3402803" cy="338554"/>
          </a:xfrm>
          <a:prstGeom prst="rect">
            <a:avLst/>
          </a:prstGeom>
          <a:noFill/>
          <a:ln w="38100">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a:solidFill>
                  <a:srgbClr val="0F5494"/>
                </a:solidFill>
                <a:latin typeface="Verdana" charset="0"/>
                <a:ea typeface="Verdana" charset="0"/>
                <a:cs typeface="Verdana" charset="0"/>
              </a:rPr>
              <a:t>Use Universal Access Funds</a:t>
            </a:r>
            <a:endParaRPr lang="de-DE" sz="1800" dirty="0">
              <a:solidFill>
                <a:schemeClr val="bg1"/>
              </a:solidFill>
            </a:endParaRPr>
          </a:p>
        </p:txBody>
      </p:sp>
      <p:sp>
        <p:nvSpPr>
          <p:cNvPr id="20" name="Textfeld 19"/>
          <p:cNvSpPr txBox="1"/>
          <p:nvPr/>
        </p:nvSpPr>
        <p:spPr>
          <a:xfrm>
            <a:off x="4640738" y="5174627"/>
            <a:ext cx="3402803" cy="338554"/>
          </a:xfrm>
          <a:prstGeom prst="rect">
            <a:avLst/>
          </a:prstGeom>
          <a:noFill/>
          <a:ln w="38100">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a:solidFill>
                  <a:srgbClr val="0F5494"/>
                </a:solidFill>
                <a:latin typeface="Verdana" charset="0"/>
                <a:ea typeface="Verdana" charset="0"/>
                <a:cs typeface="Verdana" charset="0"/>
              </a:rPr>
              <a:t>Collect and use data</a:t>
            </a:r>
            <a:endParaRPr lang="de-DE" sz="1800" dirty="0">
              <a:solidFill>
                <a:schemeClr val="bg1"/>
              </a:solidFill>
            </a:endParaRPr>
          </a:p>
        </p:txBody>
      </p:sp>
    </p:spTree>
    <p:extLst>
      <p:ext uri="{BB962C8B-B14F-4D97-AF65-F5344CB8AC3E}">
        <p14:creationId xmlns:p14="http://schemas.microsoft.com/office/powerpoint/2010/main" val="1813083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02DFF4-5D93-46C8-942F-46A5716B77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8656" y="1484784"/>
            <a:ext cx="8626688" cy="4845323"/>
          </a:xfrm>
          <a:prstGeom prst="rect">
            <a:avLst/>
          </a:prstGeom>
        </p:spPr>
      </p:pic>
    </p:spTree>
    <p:extLst>
      <p:ext uri="{BB962C8B-B14F-4D97-AF65-F5344CB8AC3E}">
        <p14:creationId xmlns:p14="http://schemas.microsoft.com/office/powerpoint/2010/main" val="3277706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DA311-5B82-42B7-A60E-8A2C569A74C5}"/>
              </a:ext>
            </a:extLst>
          </p:cNvPr>
          <p:cNvSpPr>
            <a:spLocks noGrp="1"/>
          </p:cNvSpPr>
          <p:nvPr>
            <p:ph type="title"/>
          </p:nvPr>
        </p:nvSpPr>
        <p:spPr/>
        <p:txBody>
          <a:bodyPr/>
          <a:lstStyle/>
          <a:p>
            <a:r>
              <a:rPr lang="de-DE"/>
              <a:t>The Digital Divide(s)</a:t>
            </a:r>
            <a:br>
              <a:rPr lang="de-DE"/>
            </a:br>
            <a:r>
              <a:rPr lang="de-DE" sz="2400" b="0"/>
              <a:t>Still </a:t>
            </a:r>
            <a:r>
              <a:rPr lang="en-US" sz="2400" b="0"/>
              <a:t>~</a:t>
            </a:r>
            <a:r>
              <a:rPr lang="de-DE" sz="2400" b="0"/>
              <a:t>3.5 billion people do not use the internet</a:t>
            </a:r>
            <a:endParaRPr lang="de-DE" b="0"/>
          </a:p>
        </p:txBody>
      </p:sp>
      <p:graphicFrame>
        <p:nvGraphicFramePr>
          <p:cNvPr id="7" name="Chart 6">
            <a:extLst>
              <a:ext uri="{FF2B5EF4-FFF2-40B4-BE49-F238E27FC236}">
                <a16:creationId xmlns:a16="http://schemas.microsoft.com/office/drawing/2014/main" id="{273408E0-1D8D-4017-AD06-16A167727353}"/>
              </a:ext>
            </a:extLst>
          </p:cNvPr>
          <p:cNvGraphicFramePr/>
          <p:nvPr>
            <p:extLst>
              <p:ext uri="{D42A27DB-BD31-4B8C-83A1-F6EECF244321}">
                <p14:modId xmlns:p14="http://schemas.microsoft.com/office/powerpoint/2010/main" val="27726810"/>
              </p:ext>
            </p:extLst>
          </p:nvPr>
        </p:nvGraphicFramePr>
        <p:xfrm>
          <a:off x="1619672" y="2564904"/>
          <a:ext cx="5784304" cy="3559944"/>
        </p:xfrm>
        <a:graphic>
          <a:graphicData uri="http://schemas.openxmlformats.org/drawingml/2006/chart">
            <c:chart xmlns:c="http://schemas.openxmlformats.org/drawingml/2006/chart" xmlns:r="http://schemas.openxmlformats.org/officeDocument/2006/relationships" r:id="rId3"/>
          </a:graphicData>
        </a:graphic>
      </p:graphicFrame>
      <p:pic>
        <p:nvPicPr>
          <p:cNvPr id="18" name="Graphic 17" descr="Group success">
            <a:extLst>
              <a:ext uri="{FF2B5EF4-FFF2-40B4-BE49-F238E27FC236}">
                <a16:creationId xmlns:a16="http://schemas.microsoft.com/office/drawing/2014/main" id="{87EBFB6F-783D-4F1F-A6B7-7455E72D8BF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16016" y="3212976"/>
            <a:ext cx="914400" cy="914400"/>
          </a:xfrm>
          <a:prstGeom prst="rect">
            <a:avLst/>
          </a:prstGeom>
        </p:spPr>
      </p:pic>
      <p:pic>
        <p:nvPicPr>
          <p:cNvPr id="20" name="Graphic 19" descr="Group">
            <a:extLst>
              <a:ext uri="{FF2B5EF4-FFF2-40B4-BE49-F238E27FC236}">
                <a16:creationId xmlns:a16="http://schemas.microsoft.com/office/drawing/2014/main" id="{BE16F796-E1DE-49D6-9817-FD2E8B7717B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347864" y="3140968"/>
            <a:ext cx="914400" cy="914400"/>
          </a:xfrm>
          <a:prstGeom prst="rect">
            <a:avLst/>
          </a:prstGeom>
        </p:spPr>
      </p:pic>
      <p:sp>
        <p:nvSpPr>
          <p:cNvPr id="8" name="Rectangle 7">
            <a:extLst>
              <a:ext uri="{FF2B5EF4-FFF2-40B4-BE49-F238E27FC236}">
                <a16:creationId xmlns:a16="http://schemas.microsoft.com/office/drawing/2014/main" id="{E1A796DC-0694-4650-B21F-A0031093AA50}"/>
              </a:ext>
            </a:extLst>
          </p:cNvPr>
          <p:cNvSpPr/>
          <p:nvPr/>
        </p:nvSpPr>
        <p:spPr>
          <a:xfrm>
            <a:off x="3256512" y="4248322"/>
            <a:ext cx="2510624" cy="276999"/>
          </a:xfrm>
          <a:prstGeom prst="rect">
            <a:avLst/>
          </a:prstGeom>
        </p:spPr>
        <p:txBody>
          <a:bodyPr wrap="none">
            <a:spAutoFit/>
          </a:bodyPr>
          <a:lstStyle/>
          <a:p>
            <a:pPr marL="0" indent="0" algn="ctr">
              <a:buClrTx/>
              <a:buNone/>
            </a:pPr>
            <a:r>
              <a:rPr lang="de-DE" b="1">
                <a:solidFill>
                  <a:schemeClr val="bg1"/>
                </a:solidFill>
              </a:rPr>
              <a:t>A digital divide </a:t>
            </a:r>
            <a:r>
              <a:rPr lang="de-DE" b="1" err="1">
                <a:solidFill>
                  <a:schemeClr val="bg1"/>
                </a:solidFill>
              </a:rPr>
              <a:t>has</a:t>
            </a:r>
            <a:r>
              <a:rPr lang="de-DE" b="1">
                <a:solidFill>
                  <a:schemeClr val="bg1"/>
                </a:solidFill>
              </a:rPr>
              <a:t> </a:t>
            </a:r>
            <a:r>
              <a:rPr lang="de-DE" b="1" err="1">
                <a:solidFill>
                  <a:schemeClr val="bg1"/>
                </a:solidFill>
              </a:rPr>
              <a:t>formed</a:t>
            </a:r>
            <a:endParaRPr lang="de-DE" b="1">
              <a:solidFill>
                <a:schemeClr val="bg1"/>
              </a:solidFill>
            </a:endParaRPr>
          </a:p>
        </p:txBody>
      </p:sp>
      <p:sp>
        <p:nvSpPr>
          <p:cNvPr id="22" name="Rectangle 21">
            <a:extLst>
              <a:ext uri="{FF2B5EF4-FFF2-40B4-BE49-F238E27FC236}">
                <a16:creationId xmlns:a16="http://schemas.microsoft.com/office/drawing/2014/main" id="{3E6484E2-AD98-4B32-81A3-EAA2D4AF1270}"/>
              </a:ext>
            </a:extLst>
          </p:cNvPr>
          <p:cNvSpPr/>
          <p:nvPr/>
        </p:nvSpPr>
        <p:spPr>
          <a:xfrm>
            <a:off x="5292080" y="5539347"/>
            <a:ext cx="3744416" cy="978729"/>
          </a:xfrm>
          <a:prstGeom prst="rect">
            <a:avLst/>
          </a:prstGeom>
        </p:spPr>
        <p:txBody>
          <a:bodyPr wrap="square">
            <a:spAutoFit/>
          </a:bodyPr>
          <a:lstStyle/>
          <a:p>
            <a:pPr lvl="0" algn="r">
              <a:spcBef>
                <a:spcPct val="20000"/>
              </a:spcBef>
            </a:pPr>
            <a:r>
              <a:rPr lang="de-DE" sz="1800">
                <a:latin typeface="Verdana"/>
              </a:rPr>
              <a:t>access</a:t>
            </a:r>
            <a:br>
              <a:rPr lang="de-DE" sz="1800">
                <a:latin typeface="Verdana"/>
              </a:rPr>
            </a:br>
            <a:r>
              <a:rPr lang="de-DE" sz="1800">
                <a:latin typeface="Verdana"/>
              </a:rPr>
              <a:t>= access to benefits</a:t>
            </a:r>
          </a:p>
          <a:p>
            <a:pPr lvl="0" algn="r">
              <a:spcBef>
                <a:spcPct val="20000"/>
              </a:spcBef>
            </a:pPr>
            <a:r>
              <a:rPr lang="de-DE" sz="1800">
                <a:latin typeface="Verdana"/>
              </a:rPr>
              <a:t>= faster development</a:t>
            </a:r>
          </a:p>
        </p:txBody>
      </p:sp>
      <p:sp>
        <p:nvSpPr>
          <p:cNvPr id="12" name="Rectangle 11">
            <a:extLst>
              <a:ext uri="{FF2B5EF4-FFF2-40B4-BE49-F238E27FC236}">
                <a16:creationId xmlns:a16="http://schemas.microsoft.com/office/drawing/2014/main" id="{CB70DC4B-4877-455B-B5BE-0CB9A4DCC0BB}"/>
              </a:ext>
            </a:extLst>
          </p:cNvPr>
          <p:cNvSpPr/>
          <p:nvPr/>
        </p:nvSpPr>
        <p:spPr>
          <a:xfrm>
            <a:off x="308813" y="5546001"/>
            <a:ext cx="4572000" cy="978729"/>
          </a:xfrm>
          <a:prstGeom prst="rect">
            <a:avLst/>
          </a:prstGeom>
        </p:spPr>
        <p:txBody>
          <a:bodyPr>
            <a:spAutoFit/>
          </a:bodyPr>
          <a:lstStyle/>
          <a:p>
            <a:pPr lvl="0">
              <a:spcBef>
                <a:spcPct val="20000"/>
              </a:spcBef>
            </a:pPr>
            <a:r>
              <a:rPr lang="de-DE" sz="1800">
                <a:latin typeface="Verdana"/>
              </a:rPr>
              <a:t>No access</a:t>
            </a:r>
            <a:br>
              <a:rPr lang="de-DE" sz="1800">
                <a:latin typeface="Verdana"/>
              </a:rPr>
            </a:br>
            <a:r>
              <a:rPr lang="de-DE" sz="1800">
                <a:latin typeface="Verdana"/>
              </a:rPr>
              <a:t>= no access to possibilities</a:t>
            </a:r>
          </a:p>
          <a:p>
            <a:pPr lvl="0">
              <a:spcBef>
                <a:spcPct val="20000"/>
              </a:spcBef>
            </a:pPr>
            <a:r>
              <a:rPr lang="de-DE" sz="1800">
                <a:latin typeface="Verdana"/>
              </a:rPr>
              <a:t>= falling behind even further</a:t>
            </a:r>
          </a:p>
        </p:txBody>
      </p:sp>
      <p:sp>
        <p:nvSpPr>
          <p:cNvPr id="14" name="TextBox 13">
            <a:extLst>
              <a:ext uri="{FF2B5EF4-FFF2-40B4-BE49-F238E27FC236}">
                <a16:creationId xmlns:a16="http://schemas.microsoft.com/office/drawing/2014/main" id="{01CC365C-9387-4C5E-B96E-DFFA01CE5EBE}"/>
              </a:ext>
            </a:extLst>
          </p:cNvPr>
          <p:cNvSpPr txBox="1"/>
          <p:nvPr/>
        </p:nvSpPr>
        <p:spPr>
          <a:xfrm>
            <a:off x="4913784" y="4752538"/>
            <a:ext cx="756592" cy="461665"/>
          </a:xfrm>
          <a:prstGeom prst="rect">
            <a:avLst/>
          </a:prstGeom>
          <a:noFill/>
        </p:spPr>
        <p:txBody>
          <a:bodyPr wrap="square" rtlCol="0">
            <a:spAutoFit/>
          </a:bodyPr>
          <a:lstStyle/>
          <a:p>
            <a:pPr algn="ctr"/>
            <a:r>
              <a:rPr lang="de-DE" b="1">
                <a:solidFill>
                  <a:schemeClr val="bg1"/>
                </a:solidFill>
              </a:rPr>
              <a:t>57% online</a:t>
            </a:r>
          </a:p>
        </p:txBody>
      </p:sp>
      <p:sp>
        <p:nvSpPr>
          <p:cNvPr id="24" name="TextBox 23">
            <a:extLst>
              <a:ext uri="{FF2B5EF4-FFF2-40B4-BE49-F238E27FC236}">
                <a16:creationId xmlns:a16="http://schemas.microsoft.com/office/drawing/2014/main" id="{CEF29FC6-3338-449F-A21C-67BFA6B180A5}"/>
              </a:ext>
            </a:extLst>
          </p:cNvPr>
          <p:cNvSpPr txBox="1"/>
          <p:nvPr/>
        </p:nvSpPr>
        <p:spPr>
          <a:xfrm>
            <a:off x="3203848" y="4752539"/>
            <a:ext cx="756592" cy="461665"/>
          </a:xfrm>
          <a:prstGeom prst="rect">
            <a:avLst/>
          </a:prstGeom>
          <a:noFill/>
        </p:spPr>
        <p:txBody>
          <a:bodyPr wrap="square" rtlCol="0">
            <a:spAutoFit/>
          </a:bodyPr>
          <a:lstStyle/>
          <a:p>
            <a:pPr algn="ctr"/>
            <a:r>
              <a:rPr lang="de-DE" b="1">
                <a:solidFill>
                  <a:schemeClr val="bg1"/>
                </a:solidFill>
              </a:rPr>
              <a:t>42% offline</a:t>
            </a:r>
          </a:p>
        </p:txBody>
      </p:sp>
      <p:pic>
        <p:nvPicPr>
          <p:cNvPr id="26" name="Graphic 25" descr="Newspaper">
            <a:extLst>
              <a:ext uri="{FF2B5EF4-FFF2-40B4-BE49-F238E27FC236}">
                <a16:creationId xmlns:a16="http://schemas.microsoft.com/office/drawing/2014/main" id="{707AD029-B004-4B67-B4C3-E0E3F9B0B312}"/>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871" y="5014380"/>
            <a:ext cx="310704" cy="310704"/>
          </a:xfrm>
          <a:prstGeom prst="rect">
            <a:avLst/>
          </a:prstGeom>
        </p:spPr>
      </p:pic>
      <p:pic>
        <p:nvPicPr>
          <p:cNvPr id="27" name="Graphic 26" descr="Books">
            <a:extLst>
              <a:ext uri="{FF2B5EF4-FFF2-40B4-BE49-F238E27FC236}">
                <a16:creationId xmlns:a16="http://schemas.microsoft.com/office/drawing/2014/main" id="{81CB3A18-F3BA-4D58-8641-4C0068B2240D}"/>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43377" y="5006714"/>
            <a:ext cx="355248" cy="355248"/>
          </a:xfrm>
          <a:prstGeom prst="rect">
            <a:avLst/>
          </a:prstGeom>
        </p:spPr>
      </p:pic>
      <p:pic>
        <p:nvPicPr>
          <p:cNvPr id="28" name="Graphic 27" descr="Classroom">
            <a:extLst>
              <a:ext uri="{FF2B5EF4-FFF2-40B4-BE49-F238E27FC236}">
                <a16:creationId xmlns:a16="http://schemas.microsoft.com/office/drawing/2014/main" id="{E8A64519-A249-4F5A-AD27-25649660C1C2}"/>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138328" y="5361962"/>
            <a:ext cx="469168" cy="469168"/>
          </a:xfrm>
          <a:prstGeom prst="rect">
            <a:avLst/>
          </a:prstGeom>
        </p:spPr>
      </p:pic>
      <p:pic>
        <p:nvPicPr>
          <p:cNvPr id="29" name="Graphic 28" descr="Medical">
            <a:extLst>
              <a:ext uri="{FF2B5EF4-FFF2-40B4-BE49-F238E27FC236}">
                <a16:creationId xmlns:a16="http://schemas.microsoft.com/office/drawing/2014/main" id="{CAD2F984-6AB9-4AF9-B572-89279263C470}"/>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137712" y="5258705"/>
            <a:ext cx="305441" cy="305441"/>
          </a:xfrm>
          <a:prstGeom prst="rect">
            <a:avLst/>
          </a:prstGeom>
        </p:spPr>
      </p:pic>
      <p:pic>
        <p:nvPicPr>
          <p:cNvPr id="30" name="Graphic 29" descr="Computer">
            <a:extLst>
              <a:ext uri="{FF2B5EF4-FFF2-40B4-BE49-F238E27FC236}">
                <a16:creationId xmlns:a16="http://schemas.microsoft.com/office/drawing/2014/main" id="{B7ECD430-E4B4-4B7B-8E40-A5C4960D3AEB}"/>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679259" y="5326497"/>
            <a:ext cx="403109" cy="403109"/>
          </a:xfrm>
          <a:prstGeom prst="rect">
            <a:avLst/>
          </a:prstGeom>
        </p:spPr>
      </p:pic>
      <p:pic>
        <p:nvPicPr>
          <p:cNvPr id="31" name="Graphic 30" descr="Smart Phone">
            <a:extLst>
              <a:ext uri="{FF2B5EF4-FFF2-40B4-BE49-F238E27FC236}">
                <a16:creationId xmlns:a16="http://schemas.microsoft.com/office/drawing/2014/main" id="{7513C009-0F34-48F7-8613-84C8D67FB9EF}"/>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572000" y="4683344"/>
            <a:ext cx="266328" cy="266328"/>
          </a:xfrm>
          <a:prstGeom prst="rect">
            <a:avLst/>
          </a:prstGeom>
        </p:spPr>
      </p:pic>
    </p:spTree>
    <p:extLst>
      <p:ext uri="{BB962C8B-B14F-4D97-AF65-F5344CB8AC3E}">
        <p14:creationId xmlns:p14="http://schemas.microsoft.com/office/powerpoint/2010/main" val="1304733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ADB93-F8D2-437C-BD05-63C2D9737C74}"/>
              </a:ext>
            </a:extLst>
          </p:cNvPr>
          <p:cNvSpPr>
            <a:spLocks noGrp="1"/>
          </p:cNvSpPr>
          <p:nvPr>
            <p:ph type="title"/>
          </p:nvPr>
        </p:nvSpPr>
        <p:spPr/>
        <p:txBody>
          <a:bodyPr/>
          <a:lstStyle/>
          <a:p>
            <a:r>
              <a:rPr lang="de-DE"/>
              <a:t>The Digital Divide(s)</a:t>
            </a:r>
            <a:br>
              <a:rPr lang="de-DE"/>
            </a:br>
            <a:r>
              <a:rPr lang="de-DE" sz="2400" b="0"/>
              <a:t>by region</a:t>
            </a:r>
            <a:endParaRPr lang="de-DE" b="0"/>
          </a:p>
        </p:txBody>
      </p:sp>
      <p:pic>
        <p:nvPicPr>
          <p:cNvPr id="5" name="Picture 4" descr="A screen shot of a computer&#10;&#10;Description automatically generated">
            <a:extLst>
              <a:ext uri="{FF2B5EF4-FFF2-40B4-BE49-F238E27FC236}">
                <a16:creationId xmlns:a16="http://schemas.microsoft.com/office/drawing/2014/main" id="{FB17D08A-46C2-452F-8393-71920CDB6A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5575" y="2276475"/>
            <a:ext cx="6985024" cy="3929076"/>
          </a:xfrm>
          <a:prstGeom prst="rect">
            <a:avLst/>
          </a:prstGeom>
        </p:spPr>
      </p:pic>
    </p:spTree>
    <p:extLst>
      <p:ext uri="{BB962C8B-B14F-4D97-AF65-F5344CB8AC3E}">
        <p14:creationId xmlns:p14="http://schemas.microsoft.com/office/powerpoint/2010/main" val="1316260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6440BE7-B588-4BFD-95AF-4E881AD5F178}"/>
              </a:ext>
            </a:extLst>
          </p:cNvPr>
          <p:cNvSpPr>
            <a:spLocks noGrp="1"/>
          </p:cNvSpPr>
          <p:nvPr>
            <p:ph type="title"/>
          </p:nvPr>
        </p:nvSpPr>
        <p:spPr>
          <a:xfrm>
            <a:off x="395288" y="1339850"/>
            <a:ext cx="8229600" cy="936625"/>
          </a:xfrm>
        </p:spPr>
        <p:txBody>
          <a:bodyPr/>
          <a:lstStyle/>
          <a:p>
            <a:r>
              <a:rPr lang="de-DE"/>
              <a:t>The Digital Divide(s)</a:t>
            </a:r>
            <a:br>
              <a:rPr lang="de-DE"/>
            </a:br>
            <a:r>
              <a:rPr lang="de-DE" sz="2400" b="0" err="1"/>
              <a:t>by</a:t>
            </a:r>
            <a:r>
              <a:rPr lang="de-DE" sz="2400" b="0"/>
              <a:t> </a:t>
            </a:r>
            <a:r>
              <a:rPr lang="de-DE" sz="2400" b="0" err="1"/>
              <a:t>selected</a:t>
            </a:r>
            <a:r>
              <a:rPr lang="de-DE" sz="2400" b="0"/>
              <a:t> countries </a:t>
            </a:r>
            <a:endParaRPr lang="de-DE" b="0"/>
          </a:p>
        </p:txBody>
      </p:sp>
      <p:pic>
        <p:nvPicPr>
          <p:cNvPr id="8" name="Picture 7" descr="A screenshot of a cell phone&#10;&#10;Description automatically generated">
            <a:extLst>
              <a:ext uri="{FF2B5EF4-FFF2-40B4-BE49-F238E27FC236}">
                <a16:creationId xmlns:a16="http://schemas.microsoft.com/office/drawing/2014/main" id="{02F6E34C-E516-4991-B082-3E5DCAC89E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8660" y="2276872"/>
            <a:ext cx="6984320" cy="3928679"/>
          </a:xfrm>
          <a:prstGeom prst="rect">
            <a:avLst/>
          </a:prstGeom>
        </p:spPr>
      </p:pic>
    </p:spTree>
    <p:extLst>
      <p:ext uri="{BB962C8B-B14F-4D97-AF65-F5344CB8AC3E}">
        <p14:creationId xmlns:p14="http://schemas.microsoft.com/office/powerpoint/2010/main" val="3688969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15F46-8A82-498E-9151-61853E39004D}"/>
              </a:ext>
            </a:extLst>
          </p:cNvPr>
          <p:cNvSpPr>
            <a:spLocks noGrp="1"/>
          </p:cNvSpPr>
          <p:nvPr>
            <p:ph type="title"/>
          </p:nvPr>
        </p:nvSpPr>
        <p:spPr/>
        <p:txBody>
          <a:bodyPr/>
          <a:lstStyle/>
          <a:p>
            <a:r>
              <a:rPr lang="de-DE"/>
              <a:t>The Digital Divide(s)</a:t>
            </a:r>
            <a:br>
              <a:rPr lang="de-DE"/>
            </a:br>
            <a:r>
              <a:rPr lang="en-GB" sz="2400" b="0"/>
              <a:t>Several divides exist</a:t>
            </a:r>
            <a:endParaRPr lang="en-GB" b="0"/>
          </a:p>
        </p:txBody>
      </p:sp>
      <p:sp>
        <p:nvSpPr>
          <p:cNvPr id="3" name="Content Placeholder 2">
            <a:extLst>
              <a:ext uri="{FF2B5EF4-FFF2-40B4-BE49-F238E27FC236}">
                <a16:creationId xmlns:a16="http://schemas.microsoft.com/office/drawing/2014/main" id="{0528FEF1-47B8-425F-A586-FB254EDFA437}"/>
              </a:ext>
            </a:extLst>
          </p:cNvPr>
          <p:cNvSpPr>
            <a:spLocks noGrp="1"/>
          </p:cNvSpPr>
          <p:nvPr>
            <p:ph idx="1"/>
          </p:nvPr>
        </p:nvSpPr>
        <p:spPr>
          <a:xfrm>
            <a:off x="3067768" y="2822641"/>
            <a:ext cx="5695232" cy="3005537"/>
          </a:xfrm>
        </p:spPr>
        <p:txBody>
          <a:bodyPr/>
          <a:lstStyle/>
          <a:p>
            <a:pPr marL="0" indent="0">
              <a:buNone/>
            </a:pPr>
            <a:r>
              <a:rPr lang="en-GB" sz="2000" i="0"/>
              <a:t>The Digital Divide does not only form between countries, but also between regions and socio-economic groups of </a:t>
            </a:r>
            <a:br>
              <a:rPr lang="en-GB" sz="2000" i="0"/>
            </a:br>
            <a:r>
              <a:rPr lang="en-GB" sz="2000" i="0"/>
              <a:t>the population. E.g.</a:t>
            </a:r>
            <a:br>
              <a:rPr lang="en-GB" sz="2000" i="0"/>
            </a:br>
            <a:endParaRPr lang="en-GB" sz="2000" i="0">
              <a:ea typeface="Verdana"/>
              <a:cs typeface="Verdana"/>
            </a:endParaRPr>
          </a:p>
          <a:p>
            <a:r>
              <a:rPr lang="en-GB" sz="2000" i="0"/>
              <a:t>Young vs. old</a:t>
            </a:r>
            <a:endParaRPr lang="en-GB" sz="2000" i="0">
              <a:ea typeface="Verdana"/>
              <a:cs typeface="Verdana"/>
            </a:endParaRPr>
          </a:p>
          <a:p>
            <a:r>
              <a:rPr lang="en-GB" sz="2000" i="0"/>
              <a:t>Rich vs. poor</a:t>
            </a:r>
            <a:endParaRPr lang="en-GB" sz="2000" i="0">
              <a:ea typeface="Verdana"/>
              <a:cs typeface="Verdana"/>
            </a:endParaRPr>
          </a:p>
          <a:p>
            <a:r>
              <a:rPr lang="en-GB" sz="2000" i="0"/>
              <a:t>Urban vs. rural</a:t>
            </a:r>
            <a:endParaRPr lang="en-GB" sz="2000" i="0">
              <a:ea typeface="Verdana"/>
              <a:cs typeface="Verdana"/>
            </a:endParaRPr>
          </a:p>
          <a:p>
            <a:r>
              <a:rPr lang="en-GB" sz="2000" i="0"/>
              <a:t>Male vs. female</a:t>
            </a:r>
            <a:endParaRPr lang="en-GB" sz="2000" i="0">
              <a:ea typeface="Verdana"/>
              <a:cs typeface="Verdana"/>
            </a:endParaRPr>
          </a:p>
          <a:p>
            <a:pPr marL="0" lvl="0" indent="0">
              <a:buNone/>
            </a:pPr>
            <a:endParaRPr lang="de-DE" sz="2000" i="0"/>
          </a:p>
          <a:p>
            <a:pPr lvl="0"/>
            <a:endParaRPr lang="de-DE" sz="2000"/>
          </a:p>
        </p:txBody>
      </p:sp>
      <p:pic>
        <p:nvPicPr>
          <p:cNvPr id="1026" name="Picture 2" descr="Image result for icon no wifi">
            <a:extLst>
              <a:ext uri="{FF2B5EF4-FFF2-40B4-BE49-F238E27FC236}">
                <a16:creationId xmlns:a16="http://schemas.microsoft.com/office/drawing/2014/main" id="{B83C47D5-DC91-4A12-B460-6B4A7D11D6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6507" y="3734494"/>
            <a:ext cx="1303330" cy="1181833"/>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436D6A4C-CFF8-4C86-BDC5-DB76C43F9F4E}"/>
              </a:ext>
            </a:extLst>
          </p:cNvPr>
          <p:cNvCxnSpPr/>
          <p:nvPr/>
        </p:nvCxnSpPr>
        <p:spPr bwMode="auto">
          <a:xfrm flipV="1">
            <a:off x="1204662" y="3662486"/>
            <a:ext cx="1041630" cy="1008112"/>
          </a:xfrm>
          <a:prstGeom prst="line">
            <a:avLst/>
          </a:prstGeom>
          <a:noFill/>
          <a:ln w="762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01057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B2B32E9-F03E-4C7F-8020-3F8E874B7A22}"/>
              </a:ext>
            </a:extLst>
          </p:cNvPr>
          <p:cNvSpPr>
            <a:spLocks noGrp="1" noChangeArrowheads="1"/>
          </p:cNvSpPr>
          <p:nvPr>
            <p:ph type="title"/>
          </p:nvPr>
        </p:nvSpPr>
        <p:spPr/>
        <p:txBody>
          <a:bodyPr/>
          <a:lstStyle/>
          <a:p>
            <a:r>
              <a:rPr lang="de-DE"/>
              <a:t>The Digital Divide(s)</a:t>
            </a:r>
            <a:br>
              <a:rPr lang="de-DE" sz="3200"/>
            </a:br>
            <a:r>
              <a:rPr lang="de-DE" sz="2400" b="0" err="1"/>
              <a:t>Barriers</a:t>
            </a:r>
            <a:r>
              <a:rPr lang="de-DE" sz="2400" b="0"/>
              <a:t> </a:t>
            </a:r>
            <a:r>
              <a:rPr lang="de-DE" sz="2400" b="0" err="1"/>
              <a:t>to</a:t>
            </a:r>
            <a:r>
              <a:rPr lang="de-DE" sz="2400" b="0"/>
              <a:t> </a:t>
            </a:r>
            <a:r>
              <a:rPr lang="de-DE" sz="2400" b="0" err="1"/>
              <a:t>internet</a:t>
            </a:r>
            <a:r>
              <a:rPr lang="de-DE" sz="2400" b="0"/>
              <a:t> </a:t>
            </a:r>
            <a:r>
              <a:rPr lang="de-DE" sz="2400" b="0" err="1"/>
              <a:t>use</a:t>
            </a:r>
            <a:endParaRPr lang="de-DE" altLang="de-DE" sz="2400" b="0"/>
          </a:p>
        </p:txBody>
      </p:sp>
      <p:grpSp>
        <p:nvGrpSpPr>
          <p:cNvPr id="4" name="Group 3">
            <a:extLst>
              <a:ext uri="{FF2B5EF4-FFF2-40B4-BE49-F238E27FC236}">
                <a16:creationId xmlns:a16="http://schemas.microsoft.com/office/drawing/2014/main" id="{664C554C-A15F-4AF7-A4B8-B11B09365AB0}"/>
              </a:ext>
            </a:extLst>
          </p:cNvPr>
          <p:cNvGrpSpPr/>
          <p:nvPr/>
        </p:nvGrpSpPr>
        <p:grpSpPr>
          <a:xfrm>
            <a:off x="3869717" y="3342415"/>
            <a:ext cx="1471012" cy="914400"/>
            <a:chOff x="3971047" y="3965335"/>
            <a:chExt cx="1471012" cy="914400"/>
          </a:xfrm>
        </p:grpSpPr>
        <p:pic>
          <p:nvPicPr>
            <p:cNvPr id="7" name="Graphic 6" descr="Man">
              <a:extLst>
                <a:ext uri="{FF2B5EF4-FFF2-40B4-BE49-F238E27FC236}">
                  <a16:creationId xmlns:a16="http://schemas.microsoft.com/office/drawing/2014/main" id="{C2FDEF8E-5168-44E3-8A86-EBD2450FAC4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71047" y="3965335"/>
              <a:ext cx="914400" cy="914400"/>
            </a:xfrm>
            <a:prstGeom prst="rect">
              <a:avLst/>
            </a:prstGeom>
          </p:spPr>
        </p:pic>
        <p:pic>
          <p:nvPicPr>
            <p:cNvPr id="14" name="Graphic 13" descr="Woman">
              <a:extLst>
                <a:ext uri="{FF2B5EF4-FFF2-40B4-BE49-F238E27FC236}">
                  <a16:creationId xmlns:a16="http://schemas.microsoft.com/office/drawing/2014/main" id="{906A0D34-1F51-403E-AAAB-607820EF1B0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27659" y="3965335"/>
              <a:ext cx="914400" cy="914400"/>
            </a:xfrm>
            <a:prstGeom prst="rect">
              <a:avLst/>
            </a:prstGeom>
          </p:spPr>
        </p:pic>
      </p:grpSp>
      <p:sp>
        <p:nvSpPr>
          <p:cNvPr id="2" name="Rectangle: Rounded Corners 1">
            <a:extLst>
              <a:ext uri="{FF2B5EF4-FFF2-40B4-BE49-F238E27FC236}">
                <a16:creationId xmlns:a16="http://schemas.microsoft.com/office/drawing/2014/main" id="{7169BFEF-B574-4DDC-99CA-E1823FB61C3F}"/>
              </a:ext>
            </a:extLst>
          </p:cNvPr>
          <p:cNvSpPr/>
          <p:nvPr/>
        </p:nvSpPr>
        <p:spPr bwMode="auto">
          <a:xfrm>
            <a:off x="1270518" y="3824493"/>
            <a:ext cx="2016224" cy="1080120"/>
          </a:xfrm>
          <a:prstGeom prst="roundRect">
            <a:avLst/>
          </a:prstGeom>
          <a:solidFill>
            <a:srgbClr val="FFD62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lvl="0" algn="ctr"/>
            <a:r>
              <a:rPr lang="de-DE" b="1">
                <a:solidFill>
                  <a:schemeClr val="tx1"/>
                </a:solidFill>
              </a:rPr>
              <a:t>Access / </a:t>
            </a:r>
            <a:r>
              <a:rPr lang="de-DE" b="1" err="1">
                <a:solidFill>
                  <a:schemeClr val="tx1"/>
                </a:solidFill>
              </a:rPr>
              <a:t>Availability</a:t>
            </a:r>
            <a:br>
              <a:rPr lang="de-DE" b="1">
                <a:solidFill>
                  <a:schemeClr val="tx1"/>
                </a:solidFill>
              </a:rPr>
            </a:br>
            <a:br>
              <a:rPr lang="de-DE" sz="500" b="1">
                <a:solidFill>
                  <a:schemeClr val="tx1"/>
                </a:solidFill>
              </a:rPr>
            </a:br>
            <a:r>
              <a:rPr lang="de-DE" sz="1000" err="1">
                <a:solidFill>
                  <a:schemeClr val="tx1"/>
                </a:solidFill>
              </a:rPr>
              <a:t>Is</a:t>
            </a:r>
            <a:r>
              <a:rPr lang="de-DE" sz="1000">
                <a:solidFill>
                  <a:schemeClr val="tx1"/>
                </a:solidFill>
              </a:rPr>
              <a:t> </a:t>
            </a:r>
            <a:r>
              <a:rPr lang="de-DE" sz="1000" err="1">
                <a:solidFill>
                  <a:schemeClr val="tx1"/>
                </a:solidFill>
              </a:rPr>
              <a:t>access</a:t>
            </a:r>
            <a:r>
              <a:rPr lang="de-DE" sz="1000">
                <a:solidFill>
                  <a:schemeClr val="tx1"/>
                </a:solidFill>
              </a:rPr>
              <a:t> </a:t>
            </a:r>
            <a:r>
              <a:rPr lang="de-DE" sz="1000" err="1">
                <a:solidFill>
                  <a:schemeClr val="tx1"/>
                </a:solidFill>
              </a:rPr>
              <a:t>to</a:t>
            </a:r>
            <a:r>
              <a:rPr lang="de-DE" sz="1000">
                <a:solidFill>
                  <a:schemeClr val="tx1"/>
                </a:solidFill>
              </a:rPr>
              <a:t> </a:t>
            </a:r>
            <a:r>
              <a:rPr lang="de-DE" sz="1000" err="1">
                <a:solidFill>
                  <a:schemeClr val="tx1"/>
                </a:solidFill>
              </a:rPr>
              <a:t>networks</a:t>
            </a:r>
            <a:r>
              <a:rPr lang="de-DE" sz="1000">
                <a:solidFill>
                  <a:schemeClr val="tx1"/>
                </a:solidFill>
              </a:rPr>
              <a:t> and </a:t>
            </a:r>
            <a:r>
              <a:rPr lang="de-DE" sz="1000" err="1">
                <a:solidFill>
                  <a:schemeClr val="tx1"/>
                </a:solidFill>
              </a:rPr>
              <a:t>devices</a:t>
            </a:r>
            <a:r>
              <a:rPr lang="de-DE" sz="1000">
                <a:solidFill>
                  <a:schemeClr val="tx1"/>
                </a:solidFill>
              </a:rPr>
              <a:t> in </a:t>
            </a:r>
            <a:r>
              <a:rPr lang="de-DE" sz="1000" err="1">
                <a:solidFill>
                  <a:schemeClr val="tx1"/>
                </a:solidFill>
              </a:rPr>
              <a:t>reach</a:t>
            </a:r>
            <a:r>
              <a:rPr lang="de-DE" sz="1000">
                <a:solidFill>
                  <a:schemeClr val="tx1"/>
                </a:solidFill>
              </a:rPr>
              <a:t>?</a:t>
            </a:r>
            <a:endParaRPr lang="de-DE">
              <a:solidFill>
                <a:schemeClr val="tx1"/>
              </a:solidFill>
            </a:endParaRPr>
          </a:p>
        </p:txBody>
      </p:sp>
      <p:sp>
        <p:nvSpPr>
          <p:cNvPr id="12" name="Rectangle: Rounded Corners 11">
            <a:extLst>
              <a:ext uri="{FF2B5EF4-FFF2-40B4-BE49-F238E27FC236}">
                <a16:creationId xmlns:a16="http://schemas.microsoft.com/office/drawing/2014/main" id="{2BB8CC88-6F47-4EF4-A530-4E757E8BD868}"/>
              </a:ext>
            </a:extLst>
          </p:cNvPr>
          <p:cNvSpPr/>
          <p:nvPr/>
        </p:nvSpPr>
        <p:spPr bwMode="auto">
          <a:xfrm>
            <a:off x="1270518" y="5178261"/>
            <a:ext cx="2016224" cy="1080120"/>
          </a:xfrm>
          <a:prstGeom prst="roundRect">
            <a:avLst/>
          </a:prstGeom>
          <a:solidFill>
            <a:srgbClr val="FFD62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lvl="0" algn="ctr"/>
            <a:r>
              <a:rPr lang="de-DE" b="1" err="1">
                <a:solidFill>
                  <a:schemeClr val="tx1"/>
                </a:solidFill>
              </a:rPr>
              <a:t>Affordability</a:t>
            </a:r>
            <a:br>
              <a:rPr lang="de-DE" b="1">
                <a:solidFill>
                  <a:schemeClr val="tx1"/>
                </a:solidFill>
              </a:rPr>
            </a:br>
            <a:br>
              <a:rPr lang="de-DE" sz="500" b="1">
                <a:solidFill>
                  <a:schemeClr val="tx1"/>
                </a:solidFill>
              </a:rPr>
            </a:br>
            <a:r>
              <a:rPr lang="de-DE" sz="1000">
                <a:solidFill>
                  <a:schemeClr val="tx1"/>
                </a:solidFill>
              </a:rPr>
              <a:t>Can </a:t>
            </a:r>
            <a:r>
              <a:rPr lang="de-DE" sz="1000" err="1">
                <a:solidFill>
                  <a:schemeClr val="tx1"/>
                </a:solidFill>
              </a:rPr>
              <a:t>users</a:t>
            </a:r>
            <a:r>
              <a:rPr lang="de-DE" sz="1000">
                <a:solidFill>
                  <a:schemeClr val="tx1"/>
                </a:solidFill>
              </a:rPr>
              <a:t> </a:t>
            </a:r>
            <a:r>
              <a:rPr lang="de-DE" sz="1000" err="1">
                <a:solidFill>
                  <a:schemeClr val="tx1"/>
                </a:solidFill>
              </a:rPr>
              <a:t>afford</a:t>
            </a:r>
            <a:r>
              <a:rPr lang="de-DE" sz="1000">
                <a:solidFill>
                  <a:schemeClr val="tx1"/>
                </a:solidFill>
              </a:rPr>
              <a:t> </a:t>
            </a:r>
            <a:r>
              <a:rPr lang="de-DE" sz="1000" err="1">
                <a:solidFill>
                  <a:schemeClr val="tx1"/>
                </a:solidFill>
              </a:rPr>
              <a:t>the</a:t>
            </a:r>
            <a:r>
              <a:rPr lang="de-DE" sz="1000">
                <a:solidFill>
                  <a:schemeClr val="tx1"/>
                </a:solidFill>
              </a:rPr>
              <a:t> </a:t>
            </a:r>
            <a:r>
              <a:rPr lang="de-DE" sz="1000" err="1">
                <a:solidFill>
                  <a:schemeClr val="tx1"/>
                </a:solidFill>
              </a:rPr>
              <a:t>access</a:t>
            </a:r>
            <a:r>
              <a:rPr lang="de-DE" sz="1000">
                <a:solidFill>
                  <a:schemeClr val="tx1"/>
                </a:solidFill>
              </a:rPr>
              <a:t> </a:t>
            </a:r>
            <a:r>
              <a:rPr lang="de-DE" sz="1000" err="1">
                <a:solidFill>
                  <a:schemeClr val="tx1"/>
                </a:solidFill>
              </a:rPr>
              <a:t>available</a:t>
            </a:r>
            <a:r>
              <a:rPr lang="de-DE" sz="1000">
                <a:solidFill>
                  <a:schemeClr val="tx1"/>
                </a:solidFill>
              </a:rPr>
              <a:t>?</a:t>
            </a:r>
            <a:endParaRPr lang="de-DE">
              <a:solidFill>
                <a:schemeClr val="tx1"/>
              </a:solidFill>
            </a:endParaRPr>
          </a:p>
        </p:txBody>
      </p:sp>
      <p:sp>
        <p:nvSpPr>
          <p:cNvPr id="13" name="Rectangle: Rounded Corners 12">
            <a:extLst>
              <a:ext uri="{FF2B5EF4-FFF2-40B4-BE49-F238E27FC236}">
                <a16:creationId xmlns:a16="http://schemas.microsoft.com/office/drawing/2014/main" id="{8438CA1E-632D-46BF-8FD8-2C40884F022A}"/>
              </a:ext>
            </a:extLst>
          </p:cNvPr>
          <p:cNvSpPr/>
          <p:nvPr/>
        </p:nvSpPr>
        <p:spPr bwMode="auto">
          <a:xfrm>
            <a:off x="3565696" y="5178261"/>
            <a:ext cx="2016224" cy="1080120"/>
          </a:xfrm>
          <a:prstGeom prst="roundRect">
            <a:avLst/>
          </a:prstGeom>
          <a:solidFill>
            <a:srgbClr val="FFD62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lvl="0" algn="ctr"/>
            <a:r>
              <a:rPr lang="de-DE" b="1">
                <a:solidFill>
                  <a:schemeClr val="tx1"/>
                </a:solidFill>
              </a:rPr>
              <a:t>Ability</a:t>
            </a:r>
            <a:br>
              <a:rPr lang="de-DE" b="1">
                <a:solidFill>
                  <a:schemeClr val="tx1"/>
                </a:solidFill>
              </a:rPr>
            </a:br>
            <a:br>
              <a:rPr lang="de-DE" sz="500" b="1">
                <a:solidFill>
                  <a:schemeClr val="tx1"/>
                </a:solidFill>
              </a:rPr>
            </a:br>
            <a:r>
              <a:rPr lang="de-DE" sz="1000">
                <a:solidFill>
                  <a:schemeClr val="tx1"/>
                </a:solidFill>
              </a:rPr>
              <a:t>Do users have the necessary Skills / eLiteracy to use digital services?</a:t>
            </a:r>
            <a:endParaRPr lang="de-DE">
              <a:solidFill>
                <a:schemeClr val="tx1"/>
              </a:solidFill>
            </a:endParaRPr>
          </a:p>
        </p:txBody>
      </p:sp>
      <p:sp>
        <p:nvSpPr>
          <p:cNvPr id="16" name="Rectangle: Rounded Corners 15">
            <a:extLst>
              <a:ext uri="{FF2B5EF4-FFF2-40B4-BE49-F238E27FC236}">
                <a16:creationId xmlns:a16="http://schemas.microsoft.com/office/drawing/2014/main" id="{A2E2C218-6F3A-403F-BF2E-971AA4456FA4}"/>
              </a:ext>
            </a:extLst>
          </p:cNvPr>
          <p:cNvSpPr/>
          <p:nvPr/>
        </p:nvSpPr>
        <p:spPr bwMode="auto">
          <a:xfrm>
            <a:off x="5855640" y="3824493"/>
            <a:ext cx="2016224" cy="1080120"/>
          </a:xfrm>
          <a:prstGeom prst="roundRect">
            <a:avLst/>
          </a:prstGeom>
          <a:solidFill>
            <a:srgbClr val="FFD62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lvl="0" algn="ctr"/>
            <a:r>
              <a:rPr lang="de-DE" b="1">
                <a:solidFill>
                  <a:schemeClr val="tx1"/>
                </a:solidFill>
              </a:rPr>
              <a:t>Awareness / Appetite</a:t>
            </a:r>
            <a:br>
              <a:rPr lang="de-DE" b="1">
                <a:solidFill>
                  <a:schemeClr val="tx1"/>
                </a:solidFill>
              </a:rPr>
            </a:br>
            <a:br>
              <a:rPr lang="de-DE" sz="500" b="1">
                <a:solidFill>
                  <a:schemeClr val="tx1"/>
                </a:solidFill>
              </a:rPr>
            </a:br>
            <a:r>
              <a:rPr lang="de-DE" sz="1000">
                <a:solidFill>
                  <a:schemeClr val="tx1"/>
                </a:solidFill>
              </a:rPr>
              <a:t>Are </a:t>
            </a:r>
            <a:r>
              <a:rPr lang="de-DE" sz="1000" err="1">
                <a:solidFill>
                  <a:schemeClr val="tx1"/>
                </a:solidFill>
              </a:rPr>
              <a:t>users</a:t>
            </a:r>
            <a:r>
              <a:rPr lang="de-DE" sz="1000">
                <a:solidFill>
                  <a:schemeClr val="tx1"/>
                </a:solidFill>
              </a:rPr>
              <a:t> </a:t>
            </a:r>
            <a:r>
              <a:rPr lang="de-DE" sz="1000" err="1">
                <a:solidFill>
                  <a:schemeClr val="tx1"/>
                </a:solidFill>
              </a:rPr>
              <a:t>aware</a:t>
            </a:r>
            <a:r>
              <a:rPr lang="de-DE" sz="1000">
                <a:solidFill>
                  <a:schemeClr val="tx1"/>
                </a:solidFill>
              </a:rPr>
              <a:t> </a:t>
            </a:r>
            <a:r>
              <a:rPr lang="de-DE" sz="1000" err="1">
                <a:solidFill>
                  <a:schemeClr val="tx1"/>
                </a:solidFill>
              </a:rPr>
              <a:t>of</a:t>
            </a:r>
            <a:r>
              <a:rPr lang="de-DE" sz="1000">
                <a:solidFill>
                  <a:schemeClr val="tx1"/>
                </a:solidFill>
              </a:rPr>
              <a:t> </a:t>
            </a:r>
            <a:r>
              <a:rPr lang="de-DE" sz="1000" err="1">
                <a:solidFill>
                  <a:schemeClr val="tx1"/>
                </a:solidFill>
              </a:rPr>
              <a:t>the</a:t>
            </a:r>
            <a:r>
              <a:rPr lang="de-DE" sz="1000">
                <a:solidFill>
                  <a:schemeClr val="tx1"/>
                </a:solidFill>
              </a:rPr>
              <a:t> </a:t>
            </a:r>
            <a:r>
              <a:rPr lang="de-DE" sz="1000" err="1">
                <a:solidFill>
                  <a:schemeClr val="tx1"/>
                </a:solidFill>
              </a:rPr>
              <a:t>value</a:t>
            </a:r>
            <a:r>
              <a:rPr lang="de-DE" sz="1000">
                <a:solidFill>
                  <a:schemeClr val="tx1"/>
                </a:solidFill>
              </a:rPr>
              <a:t> </a:t>
            </a:r>
            <a:r>
              <a:rPr lang="de-DE" sz="1000" err="1">
                <a:solidFill>
                  <a:schemeClr val="tx1"/>
                </a:solidFill>
              </a:rPr>
              <a:t>internet</a:t>
            </a:r>
            <a:r>
              <a:rPr lang="de-DE" sz="1000">
                <a:solidFill>
                  <a:schemeClr val="tx1"/>
                </a:solidFill>
              </a:rPr>
              <a:t> </a:t>
            </a:r>
            <a:r>
              <a:rPr lang="de-DE" sz="1000" err="1">
                <a:solidFill>
                  <a:schemeClr val="tx1"/>
                </a:solidFill>
              </a:rPr>
              <a:t>services</a:t>
            </a:r>
            <a:r>
              <a:rPr lang="de-DE" sz="1000">
                <a:solidFill>
                  <a:schemeClr val="tx1"/>
                </a:solidFill>
              </a:rPr>
              <a:t> bring </a:t>
            </a:r>
            <a:r>
              <a:rPr lang="de-DE" sz="1000" err="1">
                <a:solidFill>
                  <a:schemeClr val="tx1"/>
                </a:solidFill>
              </a:rPr>
              <a:t>them</a:t>
            </a:r>
            <a:r>
              <a:rPr lang="de-DE" sz="1000">
                <a:solidFill>
                  <a:schemeClr val="tx1"/>
                </a:solidFill>
              </a:rPr>
              <a:t>?</a:t>
            </a:r>
            <a:endParaRPr lang="de-DE">
              <a:solidFill>
                <a:schemeClr val="tx1"/>
              </a:solidFill>
            </a:endParaRPr>
          </a:p>
        </p:txBody>
      </p:sp>
      <p:sp>
        <p:nvSpPr>
          <p:cNvPr id="21" name="Rectangle: Rounded Corners 20">
            <a:extLst>
              <a:ext uri="{FF2B5EF4-FFF2-40B4-BE49-F238E27FC236}">
                <a16:creationId xmlns:a16="http://schemas.microsoft.com/office/drawing/2014/main" id="{94701DE6-7717-4B5E-AA5A-6128BD544DD0}"/>
              </a:ext>
            </a:extLst>
          </p:cNvPr>
          <p:cNvSpPr/>
          <p:nvPr/>
        </p:nvSpPr>
        <p:spPr bwMode="auto">
          <a:xfrm>
            <a:off x="5855640" y="5178261"/>
            <a:ext cx="2016224" cy="1080120"/>
          </a:xfrm>
          <a:prstGeom prst="roundRect">
            <a:avLst/>
          </a:prstGeom>
          <a:solidFill>
            <a:srgbClr val="FFD62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lvl="0" algn="ctr"/>
            <a:r>
              <a:rPr lang="de-DE" b="1">
                <a:solidFill>
                  <a:schemeClr val="tx1"/>
                </a:solidFill>
              </a:rPr>
              <a:t>Agency</a:t>
            </a:r>
            <a:br>
              <a:rPr lang="de-DE" b="1">
                <a:solidFill>
                  <a:schemeClr val="tx1"/>
                </a:solidFill>
              </a:rPr>
            </a:br>
            <a:br>
              <a:rPr lang="de-DE" sz="500" b="1">
                <a:solidFill>
                  <a:schemeClr val="tx1"/>
                </a:solidFill>
              </a:rPr>
            </a:br>
            <a:r>
              <a:rPr lang="de-DE" sz="1000">
                <a:solidFill>
                  <a:schemeClr val="tx1"/>
                </a:solidFill>
              </a:rPr>
              <a:t>Who </a:t>
            </a:r>
            <a:r>
              <a:rPr lang="de-DE" sz="1000" err="1">
                <a:solidFill>
                  <a:schemeClr val="tx1"/>
                </a:solidFill>
              </a:rPr>
              <a:t>has</a:t>
            </a:r>
            <a:r>
              <a:rPr lang="de-DE" sz="1000">
                <a:solidFill>
                  <a:schemeClr val="tx1"/>
                </a:solidFill>
              </a:rPr>
              <a:t> </a:t>
            </a:r>
            <a:r>
              <a:rPr lang="de-DE" sz="1000" err="1">
                <a:solidFill>
                  <a:schemeClr val="tx1"/>
                </a:solidFill>
              </a:rPr>
              <a:t>the</a:t>
            </a:r>
            <a:r>
              <a:rPr lang="de-DE" sz="1000">
                <a:solidFill>
                  <a:schemeClr val="tx1"/>
                </a:solidFill>
              </a:rPr>
              <a:t> </a:t>
            </a:r>
            <a:r>
              <a:rPr lang="de-DE" sz="1000" err="1">
                <a:solidFill>
                  <a:schemeClr val="tx1"/>
                </a:solidFill>
              </a:rPr>
              <a:t>self-efficacy</a:t>
            </a:r>
            <a:r>
              <a:rPr lang="de-DE" sz="1000">
                <a:solidFill>
                  <a:schemeClr val="tx1"/>
                </a:solidFill>
              </a:rPr>
              <a:t> </a:t>
            </a:r>
            <a:r>
              <a:rPr lang="de-DE" sz="1000" err="1">
                <a:solidFill>
                  <a:schemeClr val="tx1"/>
                </a:solidFill>
              </a:rPr>
              <a:t>to</a:t>
            </a:r>
            <a:r>
              <a:rPr lang="de-DE" sz="1000">
                <a:solidFill>
                  <a:schemeClr val="tx1"/>
                </a:solidFill>
              </a:rPr>
              <a:t> </a:t>
            </a:r>
            <a:r>
              <a:rPr lang="de-DE" sz="1000" err="1">
                <a:solidFill>
                  <a:schemeClr val="tx1"/>
                </a:solidFill>
              </a:rPr>
              <a:t>make</a:t>
            </a:r>
            <a:r>
              <a:rPr lang="de-DE" sz="1000">
                <a:solidFill>
                  <a:schemeClr val="tx1"/>
                </a:solidFill>
              </a:rPr>
              <a:t> </a:t>
            </a:r>
            <a:r>
              <a:rPr lang="de-DE" sz="1000" err="1">
                <a:solidFill>
                  <a:schemeClr val="tx1"/>
                </a:solidFill>
              </a:rPr>
              <a:t>use</a:t>
            </a:r>
            <a:r>
              <a:rPr lang="de-DE" sz="1000">
                <a:solidFill>
                  <a:schemeClr val="tx1"/>
                </a:solidFill>
              </a:rPr>
              <a:t> </a:t>
            </a:r>
            <a:r>
              <a:rPr lang="de-DE" sz="1000" err="1">
                <a:solidFill>
                  <a:schemeClr val="tx1"/>
                </a:solidFill>
              </a:rPr>
              <a:t>of</a:t>
            </a:r>
            <a:r>
              <a:rPr lang="de-DE" sz="1000">
                <a:solidFill>
                  <a:schemeClr val="tx1"/>
                </a:solidFill>
              </a:rPr>
              <a:t> </a:t>
            </a:r>
            <a:r>
              <a:rPr lang="de-DE" sz="1000" err="1">
                <a:solidFill>
                  <a:schemeClr val="tx1"/>
                </a:solidFill>
              </a:rPr>
              <a:t>the</a:t>
            </a:r>
            <a:r>
              <a:rPr lang="de-DE" sz="1000">
                <a:solidFill>
                  <a:schemeClr val="tx1"/>
                </a:solidFill>
              </a:rPr>
              <a:t> </a:t>
            </a:r>
            <a:r>
              <a:rPr lang="de-DE" sz="1000" err="1">
                <a:solidFill>
                  <a:schemeClr val="tx1"/>
                </a:solidFill>
              </a:rPr>
              <a:t>technology</a:t>
            </a:r>
            <a:r>
              <a:rPr lang="de-DE" sz="1000">
                <a:solidFill>
                  <a:schemeClr val="tx1"/>
                </a:solidFill>
              </a:rPr>
              <a:t>?</a:t>
            </a:r>
            <a:endParaRPr lang="de-DE">
              <a:solidFill>
                <a:schemeClr val="tx1"/>
              </a:solidFill>
            </a:endParaRPr>
          </a:p>
        </p:txBody>
      </p:sp>
      <p:sp>
        <p:nvSpPr>
          <p:cNvPr id="3" name="TextBox 2">
            <a:extLst>
              <a:ext uri="{FF2B5EF4-FFF2-40B4-BE49-F238E27FC236}">
                <a16:creationId xmlns:a16="http://schemas.microsoft.com/office/drawing/2014/main" id="{BB09081F-C058-460C-B597-CCFEBE03BF14}"/>
              </a:ext>
            </a:extLst>
          </p:cNvPr>
          <p:cNvSpPr txBox="1"/>
          <p:nvPr/>
        </p:nvSpPr>
        <p:spPr>
          <a:xfrm>
            <a:off x="761828" y="2395674"/>
            <a:ext cx="8202660" cy="738664"/>
          </a:xfrm>
          <a:prstGeom prst="rect">
            <a:avLst/>
          </a:prstGeom>
          <a:noFill/>
        </p:spPr>
        <p:txBody>
          <a:bodyPr wrap="square" rtlCol="0" anchor="t">
            <a:spAutoFit/>
          </a:bodyPr>
          <a:lstStyle/>
          <a:p>
            <a:r>
              <a:rPr lang="de-DE" altLang="de-DE" sz="1400">
                <a:latin typeface="Verdana"/>
                <a:ea typeface="Verdana"/>
                <a:cs typeface="Verdana"/>
              </a:rPr>
              <a:t>F</a:t>
            </a:r>
            <a:r>
              <a:rPr lang="en-GB" altLang="de-DE" sz="1400" err="1">
                <a:latin typeface="Verdana"/>
                <a:ea typeface="Verdana"/>
                <a:cs typeface="Verdana"/>
              </a:rPr>
              <a:t>ive</a:t>
            </a:r>
            <a:r>
              <a:rPr lang="en-GB" altLang="de-DE" sz="1400">
                <a:latin typeface="Verdana"/>
                <a:ea typeface="Verdana"/>
                <a:cs typeface="Verdana"/>
              </a:rPr>
              <a:t> barriers (As) to internet use have been identified – Digital Divide is „</a:t>
            </a:r>
            <a:r>
              <a:rPr lang="en-GB" altLang="de-DE" sz="1400" b="1">
                <a:latin typeface="Verdana"/>
                <a:ea typeface="Verdana"/>
                <a:cs typeface="Verdana"/>
              </a:rPr>
              <a:t>not binary</a:t>
            </a:r>
            <a:r>
              <a:rPr lang="en-GB" altLang="de-DE" sz="1400">
                <a:latin typeface="Verdana"/>
                <a:ea typeface="Verdana"/>
                <a:cs typeface="Verdana"/>
              </a:rPr>
              <a:t>“</a:t>
            </a:r>
            <a:endParaRPr lang="en-GB" sz="1400">
              <a:latin typeface="Verdana"/>
              <a:ea typeface="Verdana"/>
              <a:cs typeface="Verdana"/>
            </a:endParaRPr>
          </a:p>
          <a:p>
            <a:pPr marL="285750" indent="-285750">
              <a:buFont typeface="Arial" panose="020B0604020202020204" pitchFamily="34" charset="0"/>
              <a:buChar char="•"/>
            </a:pPr>
            <a:r>
              <a:rPr lang="en-GB" sz="1400">
                <a:latin typeface="Verdana"/>
                <a:ea typeface="Verdana"/>
                <a:cs typeface="Verdana"/>
              </a:rPr>
              <a:t>Not only </a:t>
            </a:r>
            <a:r>
              <a:rPr lang="en-GB" sz="1400" b="1">
                <a:latin typeface="Verdana"/>
                <a:ea typeface="Verdana"/>
                <a:cs typeface="Verdana"/>
              </a:rPr>
              <a:t>access</a:t>
            </a:r>
            <a:r>
              <a:rPr lang="en-GB" sz="1400">
                <a:latin typeface="Verdana"/>
                <a:ea typeface="Verdana"/>
                <a:cs typeface="Verdana"/>
              </a:rPr>
              <a:t> to ICT and its </a:t>
            </a:r>
            <a:r>
              <a:rPr lang="en-GB" sz="1400" b="1">
                <a:latin typeface="Verdana"/>
                <a:ea typeface="Verdana"/>
                <a:cs typeface="Verdana"/>
              </a:rPr>
              <a:t>cost</a:t>
            </a:r>
            <a:r>
              <a:rPr lang="en-GB" sz="1400">
                <a:latin typeface="Verdana"/>
                <a:ea typeface="Verdana"/>
                <a:cs typeface="Verdana"/>
              </a:rPr>
              <a:t> presents a barrier to internet adoption </a:t>
            </a:r>
            <a:endParaRPr lang="en-GB" sz="1400">
              <a:ea typeface="Verdana"/>
              <a:cs typeface="Verdana"/>
            </a:endParaRPr>
          </a:p>
          <a:p>
            <a:pPr marL="285750" indent="-285750">
              <a:buFont typeface="Arial" panose="020B0604020202020204" pitchFamily="34" charset="0"/>
              <a:buChar char="•"/>
            </a:pPr>
            <a:r>
              <a:rPr lang="en-GB" sz="1400" b="1">
                <a:latin typeface="Verdana"/>
                <a:ea typeface="Verdana"/>
                <a:cs typeface="Verdana"/>
              </a:rPr>
              <a:t>Capabilities</a:t>
            </a:r>
            <a:r>
              <a:rPr lang="en-GB" sz="1400">
                <a:latin typeface="Verdana"/>
                <a:ea typeface="Verdana"/>
                <a:cs typeface="Verdana"/>
              </a:rPr>
              <a:t>, </a:t>
            </a:r>
            <a:r>
              <a:rPr lang="en-GB" sz="1400" b="1">
                <a:latin typeface="Verdana"/>
                <a:ea typeface="Verdana"/>
                <a:cs typeface="Verdana"/>
              </a:rPr>
              <a:t>awareness</a:t>
            </a:r>
            <a:r>
              <a:rPr lang="en-GB" sz="1400">
                <a:latin typeface="Verdana"/>
                <a:ea typeface="Verdana"/>
                <a:cs typeface="Verdana"/>
              </a:rPr>
              <a:t> or </a:t>
            </a:r>
            <a:r>
              <a:rPr lang="en-GB" sz="1400" b="1">
                <a:latin typeface="Verdana"/>
                <a:ea typeface="Verdana"/>
                <a:cs typeface="Verdana"/>
              </a:rPr>
              <a:t>prejudices</a:t>
            </a:r>
            <a:r>
              <a:rPr lang="en-GB" sz="1400">
                <a:latin typeface="Verdana"/>
                <a:ea typeface="Verdana"/>
                <a:cs typeface="Verdana"/>
              </a:rPr>
              <a:t> pose barriers as significant</a:t>
            </a:r>
          </a:p>
        </p:txBody>
      </p:sp>
      <p:sp>
        <p:nvSpPr>
          <p:cNvPr id="5" name="TextBox 4">
            <a:extLst>
              <a:ext uri="{FF2B5EF4-FFF2-40B4-BE49-F238E27FC236}">
                <a16:creationId xmlns:a16="http://schemas.microsoft.com/office/drawing/2014/main" id="{8C815F36-102E-45F4-9F9C-01E612F5C1DB}"/>
              </a:ext>
            </a:extLst>
          </p:cNvPr>
          <p:cNvSpPr txBox="1"/>
          <p:nvPr/>
        </p:nvSpPr>
        <p:spPr>
          <a:xfrm>
            <a:off x="3563079" y="4339675"/>
            <a:ext cx="2016224" cy="646331"/>
          </a:xfrm>
          <a:prstGeom prst="rect">
            <a:avLst/>
          </a:prstGeom>
          <a:noFill/>
        </p:spPr>
        <p:txBody>
          <a:bodyPr wrap="square" rtlCol="0">
            <a:spAutoFit/>
          </a:bodyPr>
          <a:lstStyle/>
          <a:p>
            <a:pPr algn="ctr"/>
            <a:r>
              <a:rPr lang="de-DE" err="1">
                <a:solidFill>
                  <a:schemeClr val="tx1"/>
                </a:solidFill>
              </a:rPr>
              <a:t>To</a:t>
            </a:r>
            <a:r>
              <a:rPr lang="de-DE">
                <a:solidFill>
                  <a:schemeClr val="tx1"/>
                </a:solidFill>
              </a:rPr>
              <a:t> </a:t>
            </a:r>
            <a:r>
              <a:rPr lang="de-DE" err="1">
                <a:solidFill>
                  <a:schemeClr val="tx1"/>
                </a:solidFill>
              </a:rPr>
              <a:t>overcome</a:t>
            </a:r>
            <a:r>
              <a:rPr lang="de-DE">
                <a:solidFill>
                  <a:schemeClr val="tx1"/>
                </a:solidFill>
              </a:rPr>
              <a:t> </a:t>
            </a:r>
            <a:r>
              <a:rPr lang="de-DE" err="1">
                <a:solidFill>
                  <a:schemeClr val="tx1"/>
                </a:solidFill>
              </a:rPr>
              <a:t>the</a:t>
            </a:r>
            <a:r>
              <a:rPr lang="de-DE">
                <a:solidFill>
                  <a:schemeClr val="tx1"/>
                </a:solidFill>
              </a:rPr>
              <a:t> digital divide, </a:t>
            </a:r>
            <a:r>
              <a:rPr lang="de-DE" err="1">
                <a:solidFill>
                  <a:schemeClr val="tx1"/>
                </a:solidFill>
              </a:rPr>
              <a:t>people</a:t>
            </a:r>
            <a:r>
              <a:rPr lang="de-DE">
                <a:solidFill>
                  <a:schemeClr val="tx1"/>
                </a:solidFill>
              </a:rPr>
              <a:t> </a:t>
            </a:r>
            <a:r>
              <a:rPr lang="de-DE" err="1">
                <a:solidFill>
                  <a:schemeClr val="tx1"/>
                </a:solidFill>
              </a:rPr>
              <a:t>need</a:t>
            </a:r>
            <a:r>
              <a:rPr lang="de-DE">
                <a:solidFill>
                  <a:schemeClr val="tx1"/>
                </a:solidFill>
              </a:rPr>
              <a:t> </a:t>
            </a:r>
            <a:r>
              <a:rPr lang="de-DE" err="1">
                <a:solidFill>
                  <a:schemeClr val="tx1"/>
                </a:solidFill>
              </a:rPr>
              <a:t>to</a:t>
            </a:r>
            <a:r>
              <a:rPr lang="de-DE">
                <a:solidFill>
                  <a:schemeClr val="tx1"/>
                </a:solidFill>
              </a:rPr>
              <a:t> </a:t>
            </a:r>
            <a:r>
              <a:rPr lang="de-DE" err="1">
                <a:solidFill>
                  <a:schemeClr val="tx1"/>
                </a:solidFill>
              </a:rPr>
              <a:t>be</a:t>
            </a:r>
            <a:r>
              <a:rPr lang="de-DE">
                <a:solidFill>
                  <a:schemeClr val="tx1"/>
                </a:solidFill>
              </a:rPr>
              <a:t> </a:t>
            </a:r>
            <a:r>
              <a:rPr lang="de-DE" err="1">
                <a:solidFill>
                  <a:schemeClr val="tx1"/>
                </a:solidFill>
              </a:rPr>
              <a:t>empowered</a:t>
            </a:r>
            <a:r>
              <a:rPr lang="de-DE">
                <a:solidFill>
                  <a:schemeClr val="tx1"/>
                </a:solidFill>
              </a:rPr>
              <a:t> </a:t>
            </a:r>
            <a:r>
              <a:rPr lang="de-DE" err="1">
                <a:solidFill>
                  <a:schemeClr val="tx1"/>
                </a:solidFill>
              </a:rPr>
              <a:t>with</a:t>
            </a:r>
            <a:endParaRPr lang="de-DE">
              <a:solidFill>
                <a:schemeClr val="tx1"/>
              </a:solidFill>
            </a:endParaRPr>
          </a:p>
        </p:txBody>
      </p:sp>
      <p:sp>
        <p:nvSpPr>
          <p:cNvPr id="6" name="Arrow: Left 5">
            <a:extLst>
              <a:ext uri="{FF2B5EF4-FFF2-40B4-BE49-F238E27FC236}">
                <a16:creationId xmlns:a16="http://schemas.microsoft.com/office/drawing/2014/main" id="{1AFF8318-E0B6-40B4-88A6-02C07A9672BD}"/>
              </a:ext>
            </a:extLst>
          </p:cNvPr>
          <p:cNvSpPr/>
          <p:nvPr/>
        </p:nvSpPr>
        <p:spPr bwMode="auto">
          <a:xfrm>
            <a:off x="3367820" y="4653136"/>
            <a:ext cx="325810" cy="162997"/>
          </a:xfrm>
          <a:prstGeom prst="left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22" name="Arrow: Left 21">
            <a:extLst>
              <a:ext uri="{FF2B5EF4-FFF2-40B4-BE49-F238E27FC236}">
                <a16:creationId xmlns:a16="http://schemas.microsoft.com/office/drawing/2014/main" id="{23EF5E21-B6A2-4077-86E2-558E26E22017}"/>
              </a:ext>
            </a:extLst>
          </p:cNvPr>
          <p:cNvSpPr/>
          <p:nvPr/>
        </p:nvSpPr>
        <p:spPr bwMode="auto">
          <a:xfrm rot="20099186">
            <a:off x="3416806" y="4926890"/>
            <a:ext cx="325810" cy="162997"/>
          </a:xfrm>
          <a:prstGeom prst="left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23" name="Arrow: Left 22">
            <a:extLst>
              <a:ext uri="{FF2B5EF4-FFF2-40B4-BE49-F238E27FC236}">
                <a16:creationId xmlns:a16="http://schemas.microsoft.com/office/drawing/2014/main" id="{DF5E8FD9-5189-447E-8D50-4265E13D56C4}"/>
              </a:ext>
            </a:extLst>
          </p:cNvPr>
          <p:cNvSpPr/>
          <p:nvPr/>
        </p:nvSpPr>
        <p:spPr bwMode="auto">
          <a:xfrm rot="16200000">
            <a:off x="4484906" y="4983342"/>
            <a:ext cx="172569" cy="162997"/>
          </a:xfrm>
          <a:prstGeom prst="left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24" name="Arrow: Left 23">
            <a:extLst>
              <a:ext uri="{FF2B5EF4-FFF2-40B4-BE49-F238E27FC236}">
                <a16:creationId xmlns:a16="http://schemas.microsoft.com/office/drawing/2014/main" id="{A8DC44B6-3625-4986-B80B-90AB438899F6}"/>
              </a:ext>
            </a:extLst>
          </p:cNvPr>
          <p:cNvSpPr/>
          <p:nvPr/>
        </p:nvSpPr>
        <p:spPr bwMode="auto">
          <a:xfrm rot="12428492">
            <a:off x="5427741" y="4926890"/>
            <a:ext cx="325810" cy="162997"/>
          </a:xfrm>
          <a:prstGeom prst="left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25" name="Arrow: Left 24">
            <a:extLst>
              <a:ext uri="{FF2B5EF4-FFF2-40B4-BE49-F238E27FC236}">
                <a16:creationId xmlns:a16="http://schemas.microsoft.com/office/drawing/2014/main" id="{C8E97323-78E1-40F2-8ED6-673E24A35EAB}"/>
              </a:ext>
            </a:extLst>
          </p:cNvPr>
          <p:cNvSpPr/>
          <p:nvPr/>
        </p:nvSpPr>
        <p:spPr bwMode="auto">
          <a:xfrm rot="10800000">
            <a:off x="5488876" y="4653136"/>
            <a:ext cx="325810" cy="162997"/>
          </a:xfrm>
          <a:prstGeom prst="left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pic>
        <p:nvPicPr>
          <p:cNvPr id="18" name="Graphic 17" descr="Customer review">
            <a:extLst>
              <a:ext uri="{FF2B5EF4-FFF2-40B4-BE49-F238E27FC236}">
                <a16:creationId xmlns:a16="http://schemas.microsoft.com/office/drawing/2014/main" id="{157024DE-7D4D-4561-9AA8-404AAE41724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03232" y="44624"/>
            <a:ext cx="914400" cy="914400"/>
          </a:xfrm>
          <a:prstGeom prst="rect">
            <a:avLst/>
          </a:prstGeom>
        </p:spPr>
      </p:pic>
      <p:sp>
        <p:nvSpPr>
          <p:cNvPr id="19" name="Cross 18">
            <a:extLst>
              <a:ext uri="{FF2B5EF4-FFF2-40B4-BE49-F238E27FC236}">
                <a16:creationId xmlns:a16="http://schemas.microsoft.com/office/drawing/2014/main" id="{E10FCFF9-5B7D-49D1-84B0-FC014F5AABC6}"/>
              </a:ext>
            </a:extLst>
          </p:cNvPr>
          <p:cNvSpPr/>
          <p:nvPr/>
        </p:nvSpPr>
        <p:spPr bwMode="auto">
          <a:xfrm>
            <a:off x="8578849" y="206486"/>
            <a:ext cx="443209" cy="443209"/>
          </a:xfrm>
          <a:prstGeom prst="plus">
            <a:avLst>
              <a:gd name="adj" fmla="val 33239"/>
            </a:avLst>
          </a:prstGeom>
          <a:solidFill>
            <a:srgbClr val="B08E00"/>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Tree>
    <p:extLst>
      <p:ext uri="{BB962C8B-B14F-4D97-AF65-F5344CB8AC3E}">
        <p14:creationId xmlns:p14="http://schemas.microsoft.com/office/powerpoint/2010/main" val="2911798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B2B32E9-F03E-4C7F-8020-3F8E874B7A22}"/>
              </a:ext>
            </a:extLst>
          </p:cNvPr>
          <p:cNvSpPr>
            <a:spLocks noGrp="1" noChangeArrowheads="1"/>
          </p:cNvSpPr>
          <p:nvPr>
            <p:ph type="title"/>
          </p:nvPr>
        </p:nvSpPr>
        <p:spPr/>
        <p:txBody>
          <a:bodyPr/>
          <a:lstStyle/>
          <a:p>
            <a:r>
              <a:rPr lang="de-DE"/>
              <a:t>The Digital Divide(s)</a:t>
            </a:r>
            <a:br>
              <a:rPr lang="de-DE"/>
            </a:br>
            <a:r>
              <a:rPr lang="de-DE" sz="2400" b="0" err="1"/>
              <a:t>Barriers</a:t>
            </a:r>
            <a:r>
              <a:rPr lang="de-DE" sz="2400" b="0"/>
              <a:t> </a:t>
            </a:r>
            <a:r>
              <a:rPr lang="de-DE" sz="2400" b="0" err="1"/>
              <a:t>to</a:t>
            </a:r>
            <a:r>
              <a:rPr lang="de-DE" sz="2400" b="0"/>
              <a:t> </a:t>
            </a:r>
            <a:r>
              <a:rPr lang="de-DE" sz="2400" b="0" err="1"/>
              <a:t>internet</a:t>
            </a:r>
            <a:r>
              <a:rPr lang="de-DE" sz="2400" b="0"/>
              <a:t> </a:t>
            </a:r>
            <a:r>
              <a:rPr lang="de-DE" sz="2400" b="0" err="1"/>
              <a:t>use</a:t>
            </a:r>
            <a:endParaRPr lang="de-DE" altLang="de-DE" sz="2400" b="0"/>
          </a:p>
        </p:txBody>
      </p:sp>
      <p:grpSp>
        <p:nvGrpSpPr>
          <p:cNvPr id="4" name="Group 3">
            <a:extLst>
              <a:ext uri="{FF2B5EF4-FFF2-40B4-BE49-F238E27FC236}">
                <a16:creationId xmlns:a16="http://schemas.microsoft.com/office/drawing/2014/main" id="{664C554C-A15F-4AF7-A4B8-B11B09365AB0}"/>
              </a:ext>
            </a:extLst>
          </p:cNvPr>
          <p:cNvGrpSpPr/>
          <p:nvPr/>
        </p:nvGrpSpPr>
        <p:grpSpPr>
          <a:xfrm>
            <a:off x="3869717" y="3342415"/>
            <a:ext cx="1471012" cy="914400"/>
            <a:chOff x="3971047" y="3965335"/>
            <a:chExt cx="1471012" cy="914400"/>
          </a:xfrm>
        </p:grpSpPr>
        <p:pic>
          <p:nvPicPr>
            <p:cNvPr id="7" name="Graphic 6" descr="Man">
              <a:extLst>
                <a:ext uri="{FF2B5EF4-FFF2-40B4-BE49-F238E27FC236}">
                  <a16:creationId xmlns:a16="http://schemas.microsoft.com/office/drawing/2014/main" id="{C2FDEF8E-5168-44E3-8A86-EBD2450FAC4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71047" y="3965335"/>
              <a:ext cx="914400" cy="914400"/>
            </a:xfrm>
            <a:prstGeom prst="rect">
              <a:avLst/>
            </a:prstGeom>
          </p:spPr>
        </p:pic>
        <p:pic>
          <p:nvPicPr>
            <p:cNvPr id="14" name="Graphic 13" descr="Woman">
              <a:extLst>
                <a:ext uri="{FF2B5EF4-FFF2-40B4-BE49-F238E27FC236}">
                  <a16:creationId xmlns:a16="http://schemas.microsoft.com/office/drawing/2014/main" id="{906A0D34-1F51-403E-AAAB-607820EF1B0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27659" y="3965335"/>
              <a:ext cx="914400" cy="914400"/>
            </a:xfrm>
            <a:prstGeom prst="rect">
              <a:avLst/>
            </a:prstGeom>
          </p:spPr>
        </p:pic>
      </p:grpSp>
      <p:sp>
        <p:nvSpPr>
          <p:cNvPr id="2" name="Rectangle: Rounded Corners 1">
            <a:extLst>
              <a:ext uri="{FF2B5EF4-FFF2-40B4-BE49-F238E27FC236}">
                <a16:creationId xmlns:a16="http://schemas.microsoft.com/office/drawing/2014/main" id="{7169BFEF-B574-4DDC-99CA-E1823FB61C3F}"/>
              </a:ext>
            </a:extLst>
          </p:cNvPr>
          <p:cNvSpPr/>
          <p:nvPr/>
        </p:nvSpPr>
        <p:spPr bwMode="auto">
          <a:xfrm>
            <a:off x="1270518" y="3824493"/>
            <a:ext cx="2016224" cy="1080120"/>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lvl="0" algn="ctr"/>
            <a:r>
              <a:rPr lang="de-DE" b="1">
                <a:solidFill>
                  <a:schemeClr val="tx1"/>
                </a:solidFill>
              </a:rPr>
              <a:t>Access / </a:t>
            </a:r>
            <a:r>
              <a:rPr lang="de-DE" b="1" err="1">
                <a:solidFill>
                  <a:schemeClr val="tx1"/>
                </a:solidFill>
              </a:rPr>
              <a:t>Availability</a:t>
            </a:r>
            <a:br>
              <a:rPr lang="de-DE" b="1">
                <a:solidFill>
                  <a:schemeClr val="tx1"/>
                </a:solidFill>
              </a:rPr>
            </a:br>
            <a:br>
              <a:rPr lang="de-DE" sz="500" b="1">
                <a:solidFill>
                  <a:schemeClr val="tx1"/>
                </a:solidFill>
              </a:rPr>
            </a:br>
            <a:r>
              <a:rPr lang="de-DE" sz="1000" err="1">
                <a:solidFill>
                  <a:schemeClr val="tx1"/>
                </a:solidFill>
              </a:rPr>
              <a:t>Is</a:t>
            </a:r>
            <a:r>
              <a:rPr lang="de-DE" sz="1000">
                <a:solidFill>
                  <a:schemeClr val="tx1"/>
                </a:solidFill>
              </a:rPr>
              <a:t> </a:t>
            </a:r>
            <a:r>
              <a:rPr lang="de-DE" sz="1000" err="1">
                <a:solidFill>
                  <a:schemeClr val="tx1"/>
                </a:solidFill>
              </a:rPr>
              <a:t>access</a:t>
            </a:r>
            <a:r>
              <a:rPr lang="de-DE" sz="1000">
                <a:solidFill>
                  <a:schemeClr val="tx1"/>
                </a:solidFill>
              </a:rPr>
              <a:t> </a:t>
            </a:r>
            <a:r>
              <a:rPr lang="de-DE" sz="1000" err="1">
                <a:solidFill>
                  <a:schemeClr val="tx1"/>
                </a:solidFill>
              </a:rPr>
              <a:t>to</a:t>
            </a:r>
            <a:r>
              <a:rPr lang="de-DE" sz="1000">
                <a:solidFill>
                  <a:schemeClr val="tx1"/>
                </a:solidFill>
              </a:rPr>
              <a:t> </a:t>
            </a:r>
            <a:r>
              <a:rPr lang="de-DE" sz="1000" err="1">
                <a:solidFill>
                  <a:schemeClr val="tx1"/>
                </a:solidFill>
              </a:rPr>
              <a:t>networks</a:t>
            </a:r>
            <a:r>
              <a:rPr lang="de-DE" sz="1000">
                <a:solidFill>
                  <a:schemeClr val="tx1"/>
                </a:solidFill>
              </a:rPr>
              <a:t> and </a:t>
            </a:r>
            <a:r>
              <a:rPr lang="de-DE" sz="1000" err="1">
                <a:solidFill>
                  <a:schemeClr val="tx1"/>
                </a:solidFill>
              </a:rPr>
              <a:t>devices</a:t>
            </a:r>
            <a:r>
              <a:rPr lang="de-DE" sz="1000">
                <a:solidFill>
                  <a:schemeClr val="tx1"/>
                </a:solidFill>
              </a:rPr>
              <a:t> in </a:t>
            </a:r>
            <a:r>
              <a:rPr lang="de-DE" sz="1000" err="1">
                <a:solidFill>
                  <a:schemeClr val="tx1"/>
                </a:solidFill>
              </a:rPr>
              <a:t>reach</a:t>
            </a:r>
            <a:r>
              <a:rPr lang="de-DE" sz="1000">
                <a:solidFill>
                  <a:schemeClr val="tx1"/>
                </a:solidFill>
              </a:rPr>
              <a:t>?</a:t>
            </a:r>
            <a:endParaRPr lang="de-DE">
              <a:solidFill>
                <a:schemeClr val="tx1"/>
              </a:solidFill>
            </a:endParaRPr>
          </a:p>
        </p:txBody>
      </p:sp>
      <p:sp>
        <p:nvSpPr>
          <p:cNvPr id="12" name="Rectangle: Rounded Corners 11">
            <a:extLst>
              <a:ext uri="{FF2B5EF4-FFF2-40B4-BE49-F238E27FC236}">
                <a16:creationId xmlns:a16="http://schemas.microsoft.com/office/drawing/2014/main" id="{2BB8CC88-6F47-4EF4-A530-4E757E8BD868}"/>
              </a:ext>
            </a:extLst>
          </p:cNvPr>
          <p:cNvSpPr/>
          <p:nvPr/>
        </p:nvSpPr>
        <p:spPr bwMode="auto">
          <a:xfrm>
            <a:off x="1270518" y="5178261"/>
            <a:ext cx="2016224" cy="1080120"/>
          </a:xfrm>
          <a:prstGeom prst="roundRect">
            <a:avLst/>
          </a:prstGeom>
          <a:solidFill>
            <a:srgbClr val="FFD62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lvl="0" algn="ctr"/>
            <a:r>
              <a:rPr lang="de-DE" b="1" err="1">
                <a:solidFill>
                  <a:schemeClr val="tx1"/>
                </a:solidFill>
              </a:rPr>
              <a:t>Affordability</a:t>
            </a:r>
            <a:br>
              <a:rPr lang="de-DE" b="1">
                <a:solidFill>
                  <a:schemeClr val="tx1"/>
                </a:solidFill>
              </a:rPr>
            </a:br>
            <a:br>
              <a:rPr lang="de-DE" sz="500" b="1">
                <a:solidFill>
                  <a:schemeClr val="tx1"/>
                </a:solidFill>
              </a:rPr>
            </a:br>
            <a:r>
              <a:rPr lang="de-DE" sz="1000">
                <a:solidFill>
                  <a:schemeClr val="tx1"/>
                </a:solidFill>
              </a:rPr>
              <a:t>Can </a:t>
            </a:r>
            <a:r>
              <a:rPr lang="de-DE" sz="1000" err="1">
                <a:solidFill>
                  <a:schemeClr val="tx1"/>
                </a:solidFill>
              </a:rPr>
              <a:t>users</a:t>
            </a:r>
            <a:r>
              <a:rPr lang="de-DE" sz="1000">
                <a:solidFill>
                  <a:schemeClr val="tx1"/>
                </a:solidFill>
              </a:rPr>
              <a:t> </a:t>
            </a:r>
            <a:r>
              <a:rPr lang="de-DE" sz="1000" err="1">
                <a:solidFill>
                  <a:schemeClr val="tx1"/>
                </a:solidFill>
              </a:rPr>
              <a:t>afford</a:t>
            </a:r>
            <a:r>
              <a:rPr lang="de-DE" sz="1000">
                <a:solidFill>
                  <a:schemeClr val="tx1"/>
                </a:solidFill>
              </a:rPr>
              <a:t> </a:t>
            </a:r>
            <a:r>
              <a:rPr lang="de-DE" sz="1000" err="1">
                <a:solidFill>
                  <a:schemeClr val="tx1"/>
                </a:solidFill>
              </a:rPr>
              <a:t>the</a:t>
            </a:r>
            <a:r>
              <a:rPr lang="de-DE" sz="1000">
                <a:solidFill>
                  <a:schemeClr val="tx1"/>
                </a:solidFill>
              </a:rPr>
              <a:t> </a:t>
            </a:r>
            <a:r>
              <a:rPr lang="de-DE" sz="1000" err="1">
                <a:solidFill>
                  <a:schemeClr val="tx1"/>
                </a:solidFill>
              </a:rPr>
              <a:t>access</a:t>
            </a:r>
            <a:r>
              <a:rPr lang="de-DE" sz="1000">
                <a:solidFill>
                  <a:schemeClr val="tx1"/>
                </a:solidFill>
              </a:rPr>
              <a:t> </a:t>
            </a:r>
            <a:r>
              <a:rPr lang="de-DE" sz="1000" err="1">
                <a:solidFill>
                  <a:schemeClr val="tx1"/>
                </a:solidFill>
              </a:rPr>
              <a:t>available</a:t>
            </a:r>
            <a:r>
              <a:rPr lang="de-DE" sz="1000">
                <a:solidFill>
                  <a:schemeClr val="tx1"/>
                </a:solidFill>
              </a:rPr>
              <a:t>?</a:t>
            </a:r>
            <a:endParaRPr lang="de-DE">
              <a:solidFill>
                <a:schemeClr val="tx1"/>
              </a:solidFill>
            </a:endParaRPr>
          </a:p>
        </p:txBody>
      </p:sp>
      <p:sp>
        <p:nvSpPr>
          <p:cNvPr id="13" name="Rectangle: Rounded Corners 12">
            <a:extLst>
              <a:ext uri="{FF2B5EF4-FFF2-40B4-BE49-F238E27FC236}">
                <a16:creationId xmlns:a16="http://schemas.microsoft.com/office/drawing/2014/main" id="{8438CA1E-632D-46BF-8FD8-2C40884F022A}"/>
              </a:ext>
            </a:extLst>
          </p:cNvPr>
          <p:cNvSpPr/>
          <p:nvPr/>
        </p:nvSpPr>
        <p:spPr bwMode="auto">
          <a:xfrm>
            <a:off x="3565696" y="5178261"/>
            <a:ext cx="2016224" cy="1080120"/>
          </a:xfrm>
          <a:prstGeom prst="roundRect">
            <a:avLst/>
          </a:prstGeom>
          <a:solidFill>
            <a:srgbClr val="FFD62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lvl="0" algn="ctr"/>
            <a:r>
              <a:rPr lang="de-DE" b="1">
                <a:solidFill>
                  <a:schemeClr val="tx1"/>
                </a:solidFill>
              </a:rPr>
              <a:t>Ability</a:t>
            </a:r>
            <a:br>
              <a:rPr lang="de-DE" b="1">
                <a:solidFill>
                  <a:schemeClr val="tx1"/>
                </a:solidFill>
              </a:rPr>
            </a:br>
            <a:br>
              <a:rPr lang="de-DE" sz="500" b="1">
                <a:solidFill>
                  <a:schemeClr val="tx1"/>
                </a:solidFill>
              </a:rPr>
            </a:br>
            <a:r>
              <a:rPr lang="de-DE" sz="1000">
                <a:solidFill>
                  <a:schemeClr val="tx1"/>
                </a:solidFill>
              </a:rPr>
              <a:t>Do users have the necessary Skills / eLiteracy to use digital services?</a:t>
            </a:r>
            <a:endParaRPr lang="de-DE">
              <a:solidFill>
                <a:schemeClr val="tx1"/>
              </a:solidFill>
            </a:endParaRPr>
          </a:p>
        </p:txBody>
      </p:sp>
      <p:sp>
        <p:nvSpPr>
          <p:cNvPr id="16" name="Rectangle: Rounded Corners 15">
            <a:extLst>
              <a:ext uri="{FF2B5EF4-FFF2-40B4-BE49-F238E27FC236}">
                <a16:creationId xmlns:a16="http://schemas.microsoft.com/office/drawing/2014/main" id="{A2E2C218-6F3A-403F-BF2E-971AA4456FA4}"/>
              </a:ext>
            </a:extLst>
          </p:cNvPr>
          <p:cNvSpPr/>
          <p:nvPr/>
        </p:nvSpPr>
        <p:spPr bwMode="auto">
          <a:xfrm>
            <a:off x="5855640" y="3824493"/>
            <a:ext cx="2016224" cy="1080120"/>
          </a:xfrm>
          <a:prstGeom prst="roundRect">
            <a:avLst/>
          </a:prstGeom>
          <a:solidFill>
            <a:srgbClr val="FFD62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lvl="0" algn="ctr"/>
            <a:r>
              <a:rPr lang="de-DE" b="1">
                <a:solidFill>
                  <a:schemeClr val="tx1"/>
                </a:solidFill>
              </a:rPr>
              <a:t>Awareness / Appetite</a:t>
            </a:r>
            <a:br>
              <a:rPr lang="de-DE" b="1">
                <a:solidFill>
                  <a:schemeClr val="tx1"/>
                </a:solidFill>
              </a:rPr>
            </a:br>
            <a:br>
              <a:rPr lang="de-DE" sz="500" b="1">
                <a:solidFill>
                  <a:schemeClr val="tx1"/>
                </a:solidFill>
              </a:rPr>
            </a:br>
            <a:r>
              <a:rPr lang="de-DE" sz="1000">
                <a:solidFill>
                  <a:schemeClr val="tx1"/>
                </a:solidFill>
              </a:rPr>
              <a:t>Are </a:t>
            </a:r>
            <a:r>
              <a:rPr lang="de-DE" sz="1000" err="1">
                <a:solidFill>
                  <a:schemeClr val="tx1"/>
                </a:solidFill>
              </a:rPr>
              <a:t>users</a:t>
            </a:r>
            <a:r>
              <a:rPr lang="de-DE" sz="1000">
                <a:solidFill>
                  <a:schemeClr val="tx1"/>
                </a:solidFill>
              </a:rPr>
              <a:t> </a:t>
            </a:r>
            <a:r>
              <a:rPr lang="de-DE" sz="1000" err="1">
                <a:solidFill>
                  <a:schemeClr val="tx1"/>
                </a:solidFill>
              </a:rPr>
              <a:t>aware</a:t>
            </a:r>
            <a:r>
              <a:rPr lang="de-DE" sz="1000">
                <a:solidFill>
                  <a:schemeClr val="tx1"/>
                </a:solidFill>
              </a:rPr>
              <a:t> </a:t>
            </a:r>
            <a:r>
              <a:rPr lang="de-DE" sz="1000" err="1">
                <a:solidFill>
                  <a:schemeClr val="tx1"/>
                </a:solidFill>
              </a:rPr>
              <a:t>of</a:t>
            </a:r>
            <a:r>
              <a:rPr lang="de-DE" sz="1000">
                <a:solidFill>
                  <a:schemeClr val="tx1"/>
                </a:solidFill>
              </a:rPr>
              <a:t> </a:t>
            </a:r>
            <a:r>
              <a:rPr lang="de-DE" sz="1000" err="1">
                <a:solidFill>
                  <a:schemeClr val="tx1"/>
                </a:solidFill>
              </a:rPr>
              <a:t>the</a:t>
            </a:r>
            <a:r>
              <a:rPr lang="de-DE" sz="1000">
                <a:solidFill>
                  <a:schemeClr val="tx1"/>
                </a:solidFill>
              </a:rPr>
              <a:t> </a:t>
            </a:r>
            <a:r>
              <a:rPr lang="de-DE" sz="1000" err="1">
                <a:solidFill>
                  <a:schemeClr val="tx1"/>
                </a:solidFill>
              </a:rPr>
              <a:t>value</a:t>
            </a:r>
            <a:r>
              <a:rPr lang="de-DE" sz="1000">
                <a:solidFill>
                  <a:schemeClr val="tx1"/>
                </a:solidFill>
              </a:rPr>
              <a:t> </a:t>
            </a:r>
            <a:r>
              <a:rPr lang="de-DE" sz="1000" err="1">
                <a:solidFill>
                  <a:schemeClr val="tx1"/>
                </a:solidFill>
              </a:rPr>
              <a:t>internet</a:t>
            </a:r>
            <a:r>
              <a:rPr lang="de-DE" sz="1000">
                <a:solidFill>
                  <a:schemeClr val="tx1"/>
                </a:solidFill>
              </a:rPr>
              <a:t> </a:t>
            </a:r>
            <a:r>
              <a:rPr lang="de-DE" sz="1000" err="1">
                <a:solidFill>
                  <a:schemeClr val="tx1"/>
                </a:solidFill>
              </a:rPr>
              <a:t>services</a:t>
            </a:r>
            <a:r>
              <a:rPr lang="de-DE" sz="1000">
                <a:solidFill>
                  <a:schemeClr val="tx1"/>
                </a:solidFill>
              </a:rPr>
              <a:t> bring </a:t>
            </a:r>
            <a:r>
              <a:rPr lang="de-DE" sz="1000" err="1">
                <a:solidFill>
                  <a:schemeClr val="tx1"/>
                </a:solidFill>
              </a:rPr>
              <a:t>them</a:t>
            </a:r>
            <a:r>
              <a:rPr lang="de-DE" sz="1000">
                <a:solidFill>
                  <a:schemeClr val="tx1"/>
                </a:solidFill>
              </a:rPr>
              <a:t>?</a:t>
            </a:r>
            <a:endParaRPr lang="de-DE">
              <a:solidFill>
                <a:schemeClr val="tx1"/>
              </a:solidFill>
            </a:endParaRPr>
          </a:p>
        </p:txBody>
      </p:sp>
      <p:sp>
        <p:nvSpPr>
          <p:cNvPr id="21" name="Rectangle: Rounded Corners 20">
            <a:extLst>
              <a:ext uri="{FF2B5EF4-FFF2-40B4-BE49-F238E27FC236}">
                <a16:creationId xmlns:a16="http://schemas.microsoft.com/office/drawing/2014/main" id="{94701DE6-7717-4B5E-AA5A-6128BD544DD0}"/>
              </a:ext>
            </a:extLst>
          </p:cNvPr>
          <p:cNvSpPr/>
          <p:nvPr/>
        </p:nvSpPr>
        <p:spPr bwMode="auto">
          <a:xfrm>
            <a:off x="5855640" y="5178261"/>
            <a:ext cx="2016224" cy="1080120"/>
          </a:xfrm>
          <a:prstGeom prst="roundRect">
            <a:avLst/>
          </a:prstGeom>
          <a:solidFill>
            <a:srgbClr val="FFD62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lvl="0" algn="ctr"/>
            <a:r>
              <a:rPr lang="de-DE" b="1">
                <a:solidFill>
                  <a:schemeClr val="tx1"/>
                </a:solidFill>
              </a:rPr>
              <a:t>Agency</a:t>
            </a:r>
            <a:br>
              <a:rPr lang="de-DE" b="1">
                <a:solidFill>
                  <a:schemeClr val="tx1"/>
                </a:solidFill>
              </a:rPr>
            </a:br>
            <a:br>
              <a:rPr lang="de-DE" sz="500" b="1">
                <a:solidFill>
                  <a:schemeClr val="tx1"/>
                </a:solidFill>
              </a:rPr>
            </a:br>
            <a:r>
              <a:rPr lang="de-DE" sz="1000">
                <a:solidFill>
                  <a:schemeClr val="tx1"/>
                </a:solidFill>
              </a:rPr>
              <a:t>Who </a:t>
            </a:r>
            <a:r>
              <a:rPr lang="de-DE" sz="1000" err="1">
                <a:solidFill>
                  <a:schemeClr val="tx1"/>
                </a:solidFill>
              </a:rPr>
              <a:t>has</a:t>
            </a:r>
            <a:r>
              <a:rPr lang="de-DE" sz="1000">
                <a:solidFill>
                  <a:schemeClr val="tx1"/>
                </a:solidFill>
              </a:rPr>
              <a:t> </a:t>
            </a:r>
            <a:r>
              <a:rPr lang="de-DE" sz="1000" err="1">
                <a:solidFill>
                  <a:schemeClr val="tx1"/>
                </a:solidFill>
              </a:rPr>
              <a:t>the</a:t>
            </a:r>
            <a:r>
              <a:rPr lang="de-DE" sz="1000">
                <a:solidFill>
                  <a:schemeClr val="tx1"/>
                </a:solidFill>
              </a:rPr>
              <a:t> </a:t>
            </a:r>
            <a:r>
              <a:rPr lang="de-DE" sz="1000" err="1">
                <a:solidFill>
                  <a:schemeClr val="tx1"/>
                </a:solidFill>
              </a:rPr>
              <a:t>self-efficacy</a:t>
            </a:r>
            <a:r>
              <a:rPr lang="de-DE" sz="1000">
                <a:solidFill>
                  <a:schemeClr val="tx1"/>
                </a:solidFill>
              </a:rPr>
              <a:t> </a:t>
            </a:r>
            <a:r>
              <a:rPr lang="de-DE" sz="1000" err="1">
                <a:solidFill>
                  <a:schemeClr val="tx1"/>
                </a:solidFill>
              </a:rPr>
              <a:t>to</a:t>
            </a:r>
            <a:r>
              <a:rPr lang="de-DE" sz="1000">
                <a:solidFill>
                  <a:schemeClr val="tx1"/>
                </a:solidFill>
              </a:rPr>
              <a:t> </a:t>
            </a:r>
            <a:r>
              <a:rPr lang="de-DE" sz="1000" err="1">
                <a:solidFill>
                  <a:schemeClr val="tx1"/>
                </a:solidFill>
              </a:rPr>
              <a:t>make</a:t>
            </a:r>
            <a:r>
              <a:rPr lang="de-DE" sz="1000">
                <a:solidFill>
                  <a:schemeClr val="tx1"/>
                </a:solidFill>
              </a:rPr>
              <a:t> </a:t>
            </a:r>
            <a:r>
              <a:rPr lang="de-DE" sz="1000" err="1">
                <a:solidFill>
                  <a:schemeClr val="tx1"/>
                </a:solidFill>
              </a:rPr>
              <a:t>use</a:t>
            </a:r>
            <a:r>
              <a:rPr lang="de-DE" sz="1000">
                <a:solidFill>
                  <a:schemeClr val="tx1"/>
                </a:solidFill>
              </a:rPr>
              <a:t> </a:t>
            </a:r>
            <a:r>
              <a:rPr lang="de-DE" sz="1000" err="1">
                <a:solidFill>
                  <a:schemeClr val="tx1"/>
                </a:solidFill>
              </a:rPr>
              <a:t>of</a:t>
            </a:r>
            <a:r>
              <a:rPr lang="de-DE" sz="1000">
                <a:solidFill>
                  <a:schemeClr val="tx1"/>
                </a:solidFill>
              </a:rPr>
              <a:t> </a:t>
            </a:r>
            <a:r>
              <a:rPr lang="de-DE" sz="1000" err="1">
                <a:solidFill>
                  <a:schemeClr val="tx1"/>
                </a:solidFill>
              </a:rPr>
              <a:t>the</a:t>
            </a:r>
            <a:r>
              <a:rPr lang="de-DE" sz="1000">
                <a:solidFill>
                  <a:schemeClr val="tx1"/>
                </a:solidFill>
              </a:rPr>
              <a:t> </a:t>
            </a:r>
            <a:r>
              <a:rPr lang="de-DE" sz="1000" err="1">
                <a:solidFill>
                  <a:schemeClr val="tx1"/>
                </a:solidFill>
              </a:rPr>
              <a:t>technology</a:t>
            </a:r>
            <a:r>
              <a:rPr lang="de-DE" sz="1000">
                <a:solidFill>
                  <a:schemeClr val="tx1"/>
                </a:solidFill>
              </a:rPr>
              <a:t>?</a:t>
            </a:r>
            <a:endParaRPr lang="de-DE">
              <a:solidFill>
                <a:schemeClr val="tx1"/>
              </a:solidFill>
            </a:endParaRPr>
          </a:p>
        </p:txBody>
      </p:sp>
      <p:sp>
        <p:nvSpPr>
          <p:cNvPr id="3" name="TextBox 2">
            <a:extLst>
              <a:ext uri="{FF2B5EF4-FFF2-40B4-BE49-F238E27FC236}">
                <a16:creationId xmlns:a16="http://schemas.microsoft.com/office/drawing/2014/main" id="{BB09081F-C058-460C-B597-CCFEBE03BF14}"/>
              </a:ext>
            </a:extLst>
          </p:cNvPr>
          <p:cNvSpPr txBox="1"/>
          <p:nvPr/>
        </p:nvSpPr>
        <p:spPr>
          <a:xfrm>
            <a:off x="761828" y="2395674"/>
            <a:ext cx="7986636" cy="523220"/>
          </a:xfrm>
          <a:prstGeom prst="rect">
            <a:avLst/>
          </a:prstGeom>
          <a:noFill/>
        </p:spPr>
        <p:txBody>
          <a:bodyPr wrap="square" rtlCol="0">
            <a:spAutoFit/>
          </a:bodyPr>
          <a:lstStyle/>
          <a:p>
            <a:pPr marL="285750" indent="-285750">
              <a:buFont typeface="Arial" panose="020B0604020202020204" pitchFamily="34" charset="0"/>
              <a:buChar char="•"/>
            </a:pPr>
            <a:r>
              <a:rPr lang="de-DE" altLang="de-DE" sz="1400" b="1"/>
              <a:t>ITUs „ICT Development Index“ (IDI): </a:t>
            </a:r>
            <a:r>
              <a:rPr lang="de-DE" altLang="de-DE" sz="1400"/>
              <a:t>Other </a:t>
            </a:r>
            <a:r>
              <a:rPr lang="de-DE" altLang="de-DE" sz="1400" err="1"/>
              <a:t>dimensions</a:t>
            </a:r>
            <a:r>
              <a:rPr lang="de-DE" altLang="de-DE" sz="1400"/>
              <a:t> and also an </a:t>
            </a:r>
            <a:r>
              <a:rPr lang="de-DE" altLang="de-DE" sz="1400" err="1"/>
              <a:t>evaluation</a:t>
            </a:r>
            <a:r>
              <a:rPr lang="de-DE" altLang="de-DE" sz="1400"/>
              <a:t> </a:t>
            </a:r>
            <a:r>
              <a:rPr lang="de-DE" altLang="de-DE" sz="1400" err="1"/>
              <a:t>of</a:t>
            </a:r>
            <a:r>
              <a:rPr lang="de-DE" altLang="de-DE" sz="1400"/>
              <a:t> </a:t>
            </a:r>
            <a:r>
              <a:rPr lang="de-DE" altLang="de-DE" sz="1400" err="1"/>
              <a:t>the</a:t>
            </a:r>
            <a:r>
              <a:rPr lang="de-DE" altLang="de-DE" sz="1400"/>
              <a:t> digital </a:t>
            </a:r>
            <a:r>
              <a:rPr lang="de-DE" altLang="de-DE" sz="1400" err="1"/>
              <a:t>development</a:t>
            </a:r>
            <a:r>
              <a:rPr lang="de-DE" altLang="de-DE" sz="1400"/>
              <a:t> </a:t>
            </a:r>
            <a:r>
              <a:rPr lang="de-DE" altLang="de-DE" sz="1400" err="1"/>
              <a:t>by</a:t>
            </a:r>
            <a:r>
              <a:rPr lang="de-DE" altLang="de-DE" sz="1400"/>
              <a:t> </a:t>
            </a:r>
            <a:r>
              <a:rPr lang="de-DE" altLang="de-DE" sz="1400" err="1"/>
              <a:t>country</a:t>
            </a:r>
            <a:r>
              <a:rPr lang="de-DE" altLang="de-DE" sz="1400"/>
              <a:t> </a:t>
            </a:r>
            <a:r>
              <a:rPr lang="de-DE" altLang="de-DE" sz="1400" err="1"/>
              <a:t>is</a:t>
            </a:r>
            <a:r>
              <a:rPr lang="de-DE" altLang="de-DE" sz="1400"/>
              <a:t> </a:t>
            </a:r>
            <a:r>
              <a:rPr lang="de-DE" altLang="de-DE" sz="1400" err="1"/>
              <a:t>providede</a:t>
            </a:r>
            <a:r>
              <a:rPr lang="de-DE" altLang="de-DE" sz="1400"/>
              <a:t> </a:t>
            </a:r>
            <a:r>
              <a:rPr lang="de-DE" altLang="de-DE" sz="1400" err="1"/>
              <a:t>by</a:t>
            </a:r>
            <a:endParaRPr lang="en-US" sz="1400"/>
          </a:p>
        </p:txBody>
      </p:sp>
      <p:sp>
        <p:nvSpPr>
          <p:cNvPr id="5" name="TextBox 4">
            <a:extLst>
              <a:ext uri="{FF2B5EF4-FFF2-40B4-BE49-F238E27FC236}">
                <a16:creationId xmlns:a16="http://schemas.microsoft.com/office/drawing/2014/main" id="{8C815F36-102E-45F4-9F9C-01E612F5C1DB}"/>
              </a:ext>
            </a:extLst>
          </p:cNvPr>
          <p:cNvSpPr txBox="1"/>
          <p:nvPr/>
        </p:nvSpPr>
        <p:spPr>
          <a:xfrm>
            <a:off x="3563079" y="4339675"/>
            <a:ext cx="2016224" cy="646331"/>
          </a:xfrm>
          <a:prstGeom prst="rect">
            <a:avLst/>
          </a:prstGeom>
          <a:noFill/>
        </p:spPr>
        <p:txBody>
          <a:bodyPr wrap="square" rtlCol="0">
            <a:spAutoFit/>
          </a:bodyPr>
          <a:lstStyle/>
          <a:p>
            <a:pPr algn="ctr"/>
            <a:r>
              <a:rPr lang="de-DE" err="1">
                <a:solidFill>
                  <a:schemeClr val="tx1"/>
                </a:solidFill>
              </a:rPr>
              <a:t>To</a:t>
            </a:r>
            <a:r>
              <a:rPr lang="de-DE">
                <a:solidFill>
                  <a:schemeClr val="tx1"/>
                </a:solidFill>
              </a:rPr>
              <a:t> </a:t>
            </a:r>
            <a:r>
              <a:rPr lang="de-DE" err="1">
                <a:solidFill>
                  <a:schemeClr val="tx1"/>
                </a:solidFill>
              </a:rPr>
              <a:t>overcome</a:t>
            </a:r>
            <a:r>
              <a:rPr lang="de-DE">
                <a:solidFill>
                  <a:schemeClr val="tx1"/>
                </a:solidFill>
              </a:rPr>
              <a:t> </a:t>
            </a:r>
            <a:r>
              <a:rPr lang="de-DE" err="1">
                <a:solidFill>
                  <a:schemeClr val="tx1"/>
                </a:solidFill>
              </a:rPr>
              <a:t>the</a:t>
            </a:r>
            <a:r>
              <a:rPr lang="de-DE">
                <a:solidFill>
                  <a:schemeClr val="tx1"/>
                </a:solidFill>
              </a:rPr>
              <a:t> digital divide, </a:t>
            </a:r>
            <a:r>
              <a:rPr lang="de-DE" err="1">
                <a:solidFill>
                  <a:schemeClr val="tx1"/>
                </a:solidFill>
              </a:rPr>
              <a:t>people</a:t>
            </a:r>
            <a:r>
              <a:rPr lang="de-DE">
                <a:solidFill>
                  <a:schemeClr val="tx1"/>
                </a:solidFill>
              </a:rPr>
              <a:t> </a:t>
            </a:r>
            <a:r>
              <a:rPr lang="de-DE" err="1">
                <a:solidFill>
                  <a:schemeClr val="tx1"/>
                </a:solidFill>
              </a:rPr>
              <a:t>need</a:t>
            </a:r>
            <a:r>
              <a:rPr lang="de-DE">
                <a:solidFill>
                  <a:schemeClr val="tx1"/>
                </a:solidFill>
              </a:rPr>
              <a:t> </a:t>
            </a:r>
            <a:r>
              <a:rPr lang="de-DE" err="1">
                <a:solidFill>
                  <a:schemeClr val="tx1"/>
                </a:solidFill>
              </a:rPr>
              <a:t>to</a:t>
            </a:r>
            <a:r>
              <a:rPr lang="de-DE">
                <a:solidFill>
                  <a:schemeClr val="tx1"/>
                </a:solidFill>
              </a:rPr>
              <a:t> </a:t>
            </a:r>
            <a:r>
              <a:rPr lang="de-DE" err="1">
                <a:solidFill>
                  <a:schemeClr val="tx1"/>
                </a:solidFill>
              </a:rPr>
              <a:t>be</a:t>
            </a:r>
            <a:r>
              <a:rPr lang="de-DE">
                <a:solidFill>
                  <a:schemeClr val="tx1"/>
                </a:solidFill>
              </a:rPr>
              <a:t> </a:t>
            </a:r>
            <a:r>
              <a:rPr lang="de-DE" err="1">
                <a:solidFill>
                  <a:schemeClr val="tx1"/>
                </a:solidFill>
              </a:rPr>
              <a:t>empowered</a:t>
            </a:r>
            <a:r>
              <a:rPr lang="de-DE">
                <a:solidFill>
                  <a:schemeClr val="tx1"/>
                </a:solidFill>
              </a:rPr>
              <a:t> </a:t>
            </a:r>
            <a:r>
              <a:rPr lang="de-DE" err="1">
                <a:solidFill>
                  <a:schemeClr val="tx1"/>
                </a:solidFill>
              </a:rPr>
              <a:t>with</a:t>
            </a:r>
            <a:endParaRPr lang="de-DE">
              <a:solidFill>
                <a:schemeClr val="tx1"/>
              </a:solidFill>
            </a:endParaRPr>
          </a:p>
        </p:txBody>
      </p:sp>
      <p:sp>
        <p:nvSpPr>
          <p:cNvPr id="6" name="Arrow: Left 5">
            <a:extLst>
              <a:ext uri="{FF2B5EF4-FFF2-40B4-BE49-F238E27FC236}">
                <a16:creationId xmlns:a16="http://schemas.microsoft.com/office/drawing/2014/main" id="{1AFF8318-E0B6-40B4-88A6-02C07A9672BD}"/>
              </a:ext>
            </a:extLst>
          </p:cNvPr>
          <p:cNvSpPr/>
          <p:nvPr/>
        </p:nvSpPr>
        <p:spPr bwMode="auto">
          <a:xfrm>
            <a:off x="3367820" y="4653136"/>
            <a:ext cx="325810" cy="162997"/>
          </a:xfrm>
          <a:prstGeom prst="left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22" name="Arrow: Left 21">
            <a:extLst>
              <a:ext uri="{FF2B5EF4-FFF2-40B4-BE49-F238E27FC236}">
                <a16:creationId xmlns:a16="http://schemas.microsoft.com/office/drawing/2014/main" id="{23EF5E21-B6A2-4077-86E2-558E26E22017}"/>
              </a:ext>
            </a:extLst>
          </p:cNvPr>
          <p:cNvSpPr/>
          <p:nvPr/>
        </p:nvSpPr>
        <p:spPr bwMode="auto">
          <a:xfrm rot="20099186">
            <a:off x="3416806" y="4926890"/>
            <a:ext cx="325810" cy="162997"/>
          </a:xfrm>
          <a:prstGeom prst="left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23" name="Arrow: Left 22">
            <a:extLst>
              <a:ext uri="{FF2B5EF4-FFF2-40B4-BE49-F238E27FC236}">
                <a16:creationId xmlns:a16="http://schemas.microsoft.com/office/drawing/2014/main" id="{DF5E8FD9-5189-447E-8D50-4265E13D56C4}"/>
              </a:ext>
            </a:extLst>
          </p:cNvPr>
          <p:cNvSpPr/>
          <p:nvPr/>
        </p:nvSpPr>
        <p:spPr bwMode="auto">
          <a:xfrm rot="16200000">
            <a:off x="4484906" y="4983342"/>
            <a:ext cx="172569" cy="162997"/>
          </a:xfrm>
          <a:prstGeom prst="left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24" name="Arrow: Left 23">
            <a:extLst>
              <a:ext uri="{FF2B5EF4-FFF2-40B4-BE49-F238E27FC236}">
                <a16:creationId xmlns:a16="http://schemas.microsoft.com/office/drawing/2014/main" id="{A8DC44B6-3625-4986-B80B-90AB438899F6}"/>
              </a:ext>
            </a:extLst>
          </p:cNvPr>
          <p:cNvSpPr/>
          <p:nvPr/>
        </p:nvSpPr>
        <p:spPr bwMode="auto">
          <a:xfrm rot="12428492">
            <a:off x="5427741" y="4926890"/>
            <a:ext cx="325810" cy="162997"/>
          </a:xfrm>
          <a:prstGeom prst="left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25" name="Arrow: Left 24">
            <a:extLst>
              <a:ext uri="{FF2B5EF4-FFF2-40B4-BE49-F238E27FC236}">
                <a16:creationId xmlns:a16="http://schemas.microsoft.com/office/drawing/2014/main" id="{C8E97323-78E1-40F2-8ED6-673E24A35EAB}"/>
              </a:ext>
            </a:extLst>
          </p:cNvPr>
          <p:cNvSpPr/>
          <p:nvPr/>
        </p:nvSpPr>
        <p:spPr bwMode="auto">
          <a:xfrm rot="10800000">
            <a:off x="5488876" y="4653136"/>
            <a:ext cx="325810" cy="162997"/>
          </a:xfrm>
          <a:prstGeom prst="left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Tree>
    <p:extLst>
      <p:ext uri="{BB962C8B-B14F-4D97-AF65-F5344CB8AC3E}">
        <p14:creationId xmlns:p14="http://schemas.microsoft.com/office/powerpoint/2010/main" val="2820055339"/>
      </p:ext>
    </p:extLst>
  </p:cSld>
  <p:clrMapOvr>
    <a:masterClrMapping/>
  </p:clrMapOvr>
</p:sld>
</file>

<file path=ppt/theme/theme1.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2555</Words>
  <Application>Microsoft Office PowerPoint</Application>
  <PresentationFormat>On-screen Show (4:3)</PresentationFormat>
  <Paragraphs>526</Paragraphs>
  <Slides>28</Slides>
  <Notes>28</Notes>
  <HiddenSlides>2</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Slide_Master</vt:lpstr>
      <vt:lpstr>Introduction to the dimensions of digitalisation </vt:lpstr>
      <vt:lpstr>Agenda</vt:lpstr>
      <vt:lpstr>PowerPoint Presentation</vt:lpstr>
      <vt:lpstr>The Digital Divide(s) Still ~3.5 billion people do not use the internet</vt:lpstr>
      <vt:lpstr>The Digital Divide(s) by region</vt:lpstr>
      <vt:lpstr>The Digital Divide(s) by selected countries </vt:lpstr>
      <vt:lpstr>The Digital Divide(s) Several divides exist</vt:lpstr>
      <vt:lpstr>The Digital Divide(s) Barriers to internet use</vt:lpstr>
      <vt:lpstr>The Digital Divide(s) Barriers to internet use</vt:lpstr>
      <vt:lpstr>PowerPoint Presentation</vt:lpstr>
      <vt:lpstr>Focus on: Access</vt:lpstr>
      <vt:lpstr>Focus on: Access Connecting rural areas</vt:lpstr>
      <vt:lpstr>The Digital Divide(s)  Status Access</vt:lpstr>
      <vt:lpstr>Focus on: Access The market will take care of it!</vt:lpstr>
      <vt:lpstr>Focus on: Access Approaches for Development Cooperation</vt:lpstr>
      <vt:lpstr>Focus on: Access Technological Options </vt:lpstr>
      <vt:lpstr>Case Study: Communal Networks</vt:lpstr>
      <vt:lpstr>PowerPoint Presentation</vt:lpstr>
      <vt:lpstr>Focus: Gender Digital Divide Introduction</vt:lpstr>
      <vt:lpstr>Gender Digital Divide True or false? </vt:lpstr>
      <vt:lpstr>The Gender Digital Divide The divide is a global phenomenon albeit with different manifestations </vt:lpstr>
      <vt:lpstr>Barriers to Gender Digital Equality Gender gaps cut across three interrelated dimensions: ICT access, skills and leadership </vt:lpstr>
      <vt:lpstr>Gender Digital Divide Access is not enough </vt:lpstr>
      <vt:lpstr>Gender Digital Divide Women lack digital skills and confidence needed to engage with digital technologies</vt:lpstr>
      <vt:lpstr>Gender Digital Divide Increasing women’s representation in the ICT sector has ethical and economic benefits  </vt:lpstr>
      <vt:lpstr>Gender Digital Divide  Without data equality there is no gender equality</vt:lpstr>
      <vt:lpstr>Gender Digital Divide  Many stakeholders advocate for closing the gender digital divide</vt:lpstr>
      <vt:lpstr>Gender Digital Divide  EQUALS – Multistakeholder Initiative: Workstreams and Policy recommendations </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turneem</dc:creator>
  <cp:lastModifiedBy>Marina Janssen</cp:lastModifiedBy>
  <cp:revision>78</cp:revision>
  <dcterms:created xsi:type="dcterms:W3CDTF">2011-10-28T10:25:18Z</dcterms:created>
  <dcterms:modified xsi:type="dcterms:W3CDTF">2019-07-15T13:59:50Z</dcterms:modified>
</cp:coreProperties>
</file>