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325" r:id="rId3"/>
    <p:sldId id="326" r:id="rId4"/>
    <p:sldId id="327" r:id="rId5"/>
    <p:sldId id="332" r:id="rId6"/>
    <p:sldId id="328" r:id="rId7"/>
    <p:sldId id="330" r:id="rId8"/>
    <p:sldId id="331" r:id="rId9"/>
    <p:sldId id="351" r:id="rId10"/>
    <p:sldId id="333" r:id="rId11"/>
    <p:sldId id="334" r:id="rId12"/>
    <p:sldId id="335" r:id="rId13"/>
    <p:sldId id="352" r:id="rId14"/>
    <p:sldId id="350" r:id="rId15"/>
    <p:sldId id="337" r:id="rId16"/>
    <p:sldId id="339" r:id="rId17"/>
    <p:sldId id="354" r:id="rId18"/>
    <p:sldId id="338" r:id="rId19"/>
    <p:sldId id="342" r:id="rId20"/>
    <p:sldId id="343" r:id="rId21"/>
    <p:sldId id="353" r:id="rId22"/>
    <p:sldId id="355" r:id="rId23"/>
    <p:sldId id="340" r:id="rId24"/>
    <p:sldId id="361" r:id="rId25"/>
    <p:sldId id="362" r:id="rId26"/>
    <p:sldId id="346" r:id="rId27"/>
  </p:sldIdLst>
  <p:sldSz cx="9144000" cy="6858000" type="screen4x3"/>
  <p:notesSz cx="6858000" cy="1952625"/>
  <p:defaultTextStyle>
    <a:defPPr>
      <a:defRPr lang="en-GB"/>
    </a:defPPr>
    <a:lvl1pPr algn="l" rtl="0" fontAlgn="base">
      <a:spcBef>
        <a:spcPct val="0"/>
      </a:spcBef>
      <a:spcAft>
        <a:spcPct val="0"/>
      </a:spcAft>
      <a:defRPr sz="1200" kern="1200">
        <a:solidFill>
          <a:srgbClr val="0F5494"/>
        </a:solidFill>
        <a:latin typeface="Verdana" panose="020B0604030504040204" pitchFamily="34" charset="0"/>
        <a:ea typeface="+mn-ea"/>
        <a:cs typeface="+mn-cs"/>
      </a:defRPr>
    </a:lvl1pPr>
    <a:lvl2pPr marL="457200" algn="l" rtl="0" fontAlgn="base">
      <a:spcBef>
        <a:spcPct val="0"/>
      </a:spcBef>
      <a:spcAft>
        <a:spcPct val="0"/>
      </a:spcAft>
      <a:defRPr sz="1200" kern="1200">
        <a:solidFill>
          <a:srgbClr val="0F5494"/>
        </a:solidFill>
        <a:latin typeface="Verdana" panose="020B0604030504040204" pitchFamily="34" charset="0"/>
        <a:ea typeface="+mn-ea"/>
        <a:cs typeface="+mn-cs"/>
      </a:defRPr>
    </a:lvl2pPr>
    <a:lvl3pPr marL="914400" algn="l" rtl="0" fontAlgn="base">
      <a:spcBef>
        <a:spcPct val="0"/>
      </a:spcBef>
      <a:spcAft>
        <a:spcPct val="0"/>
      </a:spcAft>
      <a:defRPr sz="1200" kern="1200">
        <a:solidFill>
          <a:srgbClr val="0F5494"/>
        </a:solidFill>
        <a:latin typeface="Verdana" panose="020B0604030504040204" pitchFamily="34" charset="0"/>
        <a:ea typeface="+mn-ea"/>
        <a:cs typeface="+mn-cs"/>
      </a:defRPr>
    </a:lvl3pPr>
    <a:lvl4pPr marL="1371600" algn="l" rtl="0" fontAlgn="base">
      <a:spcBef>
        <a:spcPct val="0"/>
      </a:spcBef>
      <a:spcAft>
        <a:spcPct val="0"/>
      </a:spcAft>
      <a:defRPr sz="1200" kern="1200">
        <a:solidFill>
          <a:srgbClr val="0F5494"/>
        </a:solidFill>
        <a:latin typeface="Verdana" panose="020B0604030504040204" pitchFamily="34" charset="0"/>
        <a:ea typeface="+mn-ea"/>
        <a:cs typeface="+mn-cs"/>
      </a:defRPr>
    </a:lvl4pPr>
    <a:lvl5pPr marL="1828800" algn="l" rtl="0" fontAlgn="base">
      <a:spcBef>
        <a:spcPct val="0"/>
      </a:spcBef>
      <a:spcAft>
        <a:spcPct val="0"/>
      </a:spcAft>
      <a:defRPr sz="1200" kern="1200">
        <a:solidFill>
          <a:srgbClr val="0F5494"/>
        </a:solidFill>
        <a:latin typeface="Verdana" panose="020B0604030504040204" pitchFamily="34" charset="0"/>
        <a:ea typeface="+mn-ea"/>
        <a:cs typeface="+mn-cs"/>
      </a:defRPr>
    </a:lvl5pPr>
    <a:lvl6pPr marL="2286000" algn="l" defTabSz="914400" rtl="0" eaLnBrk="1" latinLnBrk="0" hangingPunct="1">
      <a:defRPr sz="1200" kern="1200">
        <a:solidFill>
          <a:srgbClr val="0F5494"/>
        </a:solidFill>
        <a:latin typeface="Verdana" panose="020B0604030504040204" pitchFamily="34" charset="0"/>
        <a:ea typeface="+mn-ea"/>
        <a:cs typeface="+mn-cs"/>
      </a:defRPr>
    </a:lvl6pPr>
    <a:lvl7pPr marL="2743200" algn="l" defTabSz="914400" rtl="0" eaLnBrk="1" latinLnBrk="0" hangingPunct="1">
      <a:defRPr sz="1200" kern="1200">
        <a:solidFill>
          <a:srgbClr val="0F5494"/>
        </a:solidFill>
        <a:latin typeface="Verdana" panose="020B0604030504040204" pitchFamily="34" charset="0"/>
        <a:ea typeface="+mn-ea"/>
        <a:cs typeface="+mn-cs"/>
      </a:defRPr>
    </a:lvl7pPr>
    <a:lvl8pPr marL="3200400" algn="l" defTabSz="914400" rtl="0" eaLnBrk="1" latinLnBrk="0" hangingPunct="1">
      <a:defRPr sz="1200" kern="1200">
        <a:solidFill>
          <a:srgbClr val="0F5494"/>
        </a:solidFill>
        <a:latin typeface="Verdana" panose="020B0604030504040204" pitchFamily="34" charset="0"/>
        <a:ea typeface="+mn-ea"/>
        <a:cs typeface="+mn-cs"/>
      </a:defRPr>
    </a:lvl8pPr>
    <a:lvl9pPr marL="3657600" algn="l" defTabSz="914400" rtl="0" eaLnBrk="1" latinLnBrk="0" hangingPunct="1">
      <a:defRPr sz="1200" kern="1200">
        <a:solidFill>
          <a:srgbClr val="0F5494"/>
        </a:solidFill>
        <a:latin typeface="Verdana" panose="020B0604030504040204" pitchFamily="34" charset="0"/>
        <a:ea typeface="+mn-ea"/>
        <a:cs typeface="+mn-cs"/>
      </a:defRPr>
    </a:lvl9pPr>
  </p:defaultTextStyle>
  <p:extLst>
    <p:ext uri="{521415D9-36F7-43E2-AB2F-B90AF26B5E84}">
      <p14:sectionLst xmlns:p14="http://schemas.microsoft.com/office/powerpoint/2010/main">
        <p14:section name="Standardabschnitt" id="{D2A9917D-FE16-E443-8463-0BE686BC3637}">
          <p14:sldIdLst>
            <p14:sldId id="256"/>
            <p14:sldId id="325"/>
          </p14:sldIdLst>
        </p14:section>
        <p14:section name="4.2.1 Pillar 1 Taxation" id="{EDEEFD8E-8CBB-2C45-9030-F951530CB215}">
          <p14:sldIdLst>
            <p14:sldId id="326"/>
            <p14:sldId id="327"/>
            <p14:sldId id="332"/>
            <p14:sldId id="328"/>
            <p14:sldId id="330"/>
            <p14:sldId id="331"/>
            <p14:sldId id="351"/>
          </p14:sldIdLst>
        </p14:section>
        <p14:section name="4.2.2. Pillar 2 IPR" id="{314783F8-188D-C34E-B470-611B6841A6AB}">
          <p14:sldIdLst>
            <p14:sldId id="333"/>
            <p14:sldId id="334"/>
            <p14:sldId id="335"/>
            <p14:sldId id="352"/>
            <p14:sldId id="350"/>
          </p14:sldIdLst>
        </p14:section>
        <p14:section name="4.2.3 Pillar 3 Financial inclusion" id="{5F435D50-75A1-1C46-A65E-B4CA5581C9C9}">
          <p14:sldIdLst>
            <p14:sldId id="337"/>
            <p14:sldId id="339"/>
            <p14:sldId id="354"/>
            <p14:sldId id="338"/>
            <p14:sldId id="342"/>
            <p14:sldId id="343"/>
            <p14:sldId id="353"/>
          </p14:sldIdLst>
        </p14:section>
        <p14:section name="4.2.4. Quiz" id="{1DFFF7E8-CF9A-B040-B781-22C7D377F69B}">
          <p14:sldIdLst>
            <p14:sldId id="355"/>
            <p14:sldId id="340"/>
            <p14:sldId id="361"/>
            <p14:sldId id="362"/>
            <p14:sldId id="34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 Schuetz" initials="ES" lastIdx="1" clrIdx="0"/>
  <p:cmAuthor id="2" name="Michael Lehmann" initials="M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C05"/>
    <a:srgbClr val="005493"/>
    <a:srgbClr val="E872E2"/>
    <a:srgbClr val="A3C662"/>
    <a:srgbClr val="3166CF"/>
    <a:srgbClr val="3E6FD2"/>
    <a:srgbClr val="FFD624"/>
    <a:srgbClr val="46FFF3"/>
    <a:srgbClr val="BDDEFF"/>
    <a:srgbClr val="9BFF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3FBB96-23A7-4151-AD77-2BF576AF98CD}" v="4" dt="2019-05-29T08:55:16.705"/>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87"/>
    <p:restoredTop sz="72549" autoAdjust="0"/>
  </p:normalViewPr>
  <p:slideViewPr>
    <p:cSldViewPr>
      <p:cViewPr varScale="1">
        <p:scale>
          <a:sx n="67" d="100"/>
          <a:sy n="67" d="100"/>
        </p:scale>
        <p:origin x="928"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Schuetz" userId="7700f509e499dea3" providerId="LiveId" clId="{9645E5E7-946C-46FC-A743-B9F21572EACE}"/>
    <pc:docChg chg="undo custSel delSld modSld sldOrd delSection modSection">
      <pc:chgData name="Eric Schuetz" userId="7700f509e499dea3" providerId="LiveId" clId="{9645E5E7-946C-46FC-A743-B9F21572EACE}" dt="2019-05-05T16:07:47.733" v="84" actId="18676"/>
      <pc:docMkLst>
        <pc:docMk/>
      </pc:docMkLst>
      <pc:sldChg chg="modSp modTransition modNotesTx">
        <pc:chgData name="Eric Schuetz" userId="7700f509e499dea3" providerId="LiveId" clId="{9645E5E7-946C-46FC-A743-B9F21572EACE}" dt="2019-04-30T15:24:41.531" v="7"/>
        <pc:sldMkLst>
          <pc:docMk/>
          <pc:sldMk cId="71521858" sldId="306"/>
        </pc:sldMkLst>
        <pc:spChg chg="mod">
          <ac:chgData name="Eric Schuetz" userId="7700f509e499dea3" providerId="LiveId" clId="{9645E5E7-946C-46FC-A743-B9F21572EACE}" dt="2019-04-30T15:20:01.887" v="6" actId="20577"/>
          <ac:spMkLst>
            <pc:docMk/>
            <pc:sldMk cId="71521858" sldId="306"/>
            <ac:spMk id="7" creationId="{BB80F0D7-B1A2-4FA3-92BF-808B28F93B41}"/>
          </ac:spMkLst>
        </pc:spChg>
      </pc:sldChg>
      <pc:sldChg chg="addSp delSp modSp">
        <pc:chgData name="Eric Schuetz" userId="7700f509e499dea3" providerId="LiveId" clId="{9645E5E7-946C-46FC-A743-B9F21572EACE}" dt="2019-04-30T15:49:34.642" v="80" actId="1076"/>
        <pc:sldMkLst>
          <pc:docMk/>
          <pc:sldMk cId="9247051" sldId="319"/>
        </pc:sldMkLst>
        <pc:spChg chg="mod">
          <ac:chgData name="Eric Schuetz" userId="7700f509e499dea3" providerId="LiveId" clId="{9645E5E7-946C-46FC-A743-B9F21572EACE}" dt="2019-04-30T15:49:27.993" v="78" actId="1076"/>
          <ac:spMkLst>
            <pc:docMk/>
            <pc:sldMk cId="9247051" sldId="319"/>
            <ac:spMk id="8" creationId="{B7591CC6-1F5E-4BE2-82C0-4CC1DCDF2897}"/>
          </ac:spMkLst>
        </pc:spChg>
        <pc:spChg chg="mod">
          <ac:chgData name="Eric Schuetz" userId="7700f509e499dea3" providerId="LiveId" clId="{9645E5E7-946C-46FC-A743-B9F21572EACE}" dt="2019-04-30T15:49:22.635" v="77" actId="20577"/>
          <ac:spMkLst>
            <pc:docMk/>
            <pc:sldMk cId="9247051" sldId="319"/>
            <ac:spMk id="9" creationId="{950E156E-DA88-44B5-AB08-EA95845134F5}"/>
          </ac:spMkLst>
        </pc:spChg>
        <pc:spChg chg="mod">
          <ac:chgData name="Eric Schuetz" userId="7700f509e499dea3" providerId="LiveId" clId="{9645E5E7-946C-46FC-A743-B9F21572EACE}" dt="2019-04-30T15:49:34.642" v="80" actId="1076"/>
          <ac:spMkLst>
            <pc:docMk/>
            <pc:sldMk cId="9247051" sldId="319"/>
            <ac:spMk id="10" creationId="{CEA7E72F-0EC4-4BFC-A37B-2C1656E252A6}"/>
          </ac:spMkLst>
        </pc:spChg>
        <pc:spChg chg="mod">
          <ac:chgData name="Eric Schuetz" userId="7700f509e499dea3" providerId="LiveId" clId="{9645E5E7-946C-46FC-A743-B9F21572EACE}" dt="2019-04-30T15:49:31.008" v="79" actId="1076"/>
          <ac:spMkLst>
            <pc:docMk/>
            <pc:sldMk cId="9247051" sldId="319"/>
            <ac:spMk id="12" creationId="{E7D3A973-76B4-46AC-A015-4E7E6098CAEB}"/>
          </ac:spMkLst>
        </pc:spChg>
        <pc:spChg chg="add del mod">
          <ac:chgData name="Eric Schuetz" userId="7700f509e499dea3" providerId="LiveId" clId="{9645E5E7-946C-46FC-A743-B9F21572EACE}" dt="2019-04-30T15:48:58.656" v="15" actId="478"/>
          <ac:spMkLst>
            <pc:docMk/>
            <pc:sldMk cId="9247051" sldId="319"/>
            <ac:spMk id="14" creationId="{8D863E39-D4D6-4C36-896C-116D4BE4F9F4}"/>
          </ac:spMkLst>
        </pc:spChg>
      </pc:sldChg>
      <pc:sldChg chg="modSp">
        <pc:chgData name="Eric Schuetz" userId="7700f509e499dea3" providerId="LiveId" clId="{9645E5E7-946C-46FC-A743-B9F21572EACE}" dt="2019-04-30T15:41:34.730" v="12" actId="20577"/>
        <pc:sldMkLst>
          <pc:docMk/>
          <pc:sldMk cId="1748474335" sldId="320"/>
        </pc:sldMkLst>
        <pc:spChg chg="mod">
          <ac:chgData name="Eric Schuetz" userId="7700f509e499dea3" providerId="LiveId" clId="{9645E5E7-946C-46FC-A743-B9F21572EACE}" dt="2019-04-30T15:41:34.730" v="12" actId="20577"/>
          <ac:spMkLst>
            <pc:docMk/>
            <pc:sldMk cId="1748474335" sldId="320"/>
            <ac:spMk id="7" creationId="{8E8736EB-A5C2-4D66-B14B-778C86A8A04F}"/>
          </ac:spMkLst>
        </pc:spChg>
      </pc:sldChg>
      <pc:sldChg chg="modSp ord">
        <pc:chgData name="Eric Schuetz" userId="7700f509e499dea3" providerId="LiveId" clId="{9645E5E7-946C-46FC-A743-B9F21572EACE}" dt="2019-04-30T15:29:05.708" v="10"/>
        <pc:sldMkLst>
          <pc:docMk/>
          <pc:sldMk cId="29339589" sldId="324"/>
        </pc:sldMkLst>
        <pc:picChg chg="mod">
          <ac:chgData name="Eric Schuetz" userId="7700f509e499dea3" providerId="LiveId" clId="{9645E5E7-946C-46FC-A743-B9F21572EACE}" dt="2019-04-30T15:28:02.718" v="9" actId="1076"/>
          <ac:picMkLst>
            <pc:docMk/>
            <pc:sldMk cId="29339589" sldId="324"/>
            <ac:picMk id="4" creationId="{5F0A7248-8743-44DA-BEEF-BD17A7752868}"/>
          </ac:picMkLst>
        </pc:picChg>
      </pc:sldChg>
    </pc:docChg>
  </pc:docChgLst>
  <pc:docChgLst>
    <pc:chgData name="Gastbenutzer" providerId="Windows Live" clId="Web-{EDF84FE8-6889-4480-AE45-A93F8C029B5E}"/>
    <pc:docChg chg="modSld">
      <pc:chgData name="Gastbenutzer" userId="" providerId="Windows Live" clId="Web-{EDF84FE8-6889-4480-AE45-A93F8C029B5E}" dt="2019-05-05T16:44:54.731" v="107"/>
      <pc:docMkLst>
        <pc:docMk/>
      </pc:docMkLst>
      <pc:sldChg chg="modSp">
        <pc:chgData name="Gastbenutzer" userId="" providerId="Windows Live" clId="Web-{EDF84FE8-6889-4480-AE45-A93F8C029B5E}" dt="2019-05-05T16:32:47.290" v="1" actId="20577"/>
        <pc:sldMkLst>
          <pc:docMk/>
          <pc:sldMk cId="0" sldId="256"/>
        </pc:sldMkLst>
        <pc:spChg chg="mod">
          <ac:chgData name="Gastbenutzer" userId="" providerId="Windows Live" clId="Web-{EDF84FE8-6889-4480-AE45-A93F8C029B5E}" dt="2019-05-05T16:32:47.290" v="1" actId="20577"/>
          <ac:spMkLst>
            <pc:docMk/>
            <pc:sldMk cId="0" sldId="256"/>
            <ac:spMk id="3" creationId="{AB9EC7BB-4920-4CB8-991F-9133F7E887FF}"/>
          </ac:spMkLst>
        </pc:spChg>
      </pc:sldChg>
      <pc:sldChg chg="modNotes">
        <pc:chgData name="Gastbenutzer" userId="" providerId="Windows Live" clId="Web-{EDF84FE8-6889-4480-AE45-A93F8C029B5E}" dt="2019-05-05T16:38:40.932" v="41"/>
        <pc:sldMkLst>
          <pc:docMk/>
          <pc:sldMk cId="1189866030" sldId="303"/>
        </pc:sldMkLst>
      </pc:sldChg>
      <pc:sldChg chg="modSp">
        <pc:chgData name="Gastbenutzer" userId="" providerId="Windows Live" clId="Web-{EDF84FE8-6889-4480-AE45-A93F8C029B5E}" dt="2019-05-05T16:36:03.494" v="15" actId="20577"/>
        <pc:sldMkLst>
          <pc:docMk/>
          <pc:sldMk cId="71521858" sldId="306"/>
        </pc:sldMkLst>
        <pc:spChg chg="mod">
          <ac:chgData name="Gastbenutzer" userId="" providerId="Windows Live" clId="Web-{EDF84FE8-6889-4480-AE45-A93F8C029B5E}" dt="2019-05-05T16:36:03.494" v="15" actId="20577"/>
          <ac:spMkLst>
            <pc:docMk/>
            <pc:sldMk cId="71521858" sldId="306"/>
            <ac:spMk id="7" creationId="{BB80F0D7-B1A2-4FA3-92BF-808B28F93B41}"/>
          </ac:spMkLst>
        </pc:spChg>
      </pc:sldChg>
      <pc:sldChg chg="modNotes">
        <pc:chgData name="Gastbenutzer" userId="" providerId="Windows Live" clId="Web-{EDF84FE8-6889-4480-AE45-A93F8C029B5E}" dt="2019-05-05T16:33:58.196" v="4"/>
        <pc:sldMkLst>
          <pc:docMk/>
          <pc:sldMk cId="1316242241" sldId="314"/>
        </pc:sldMkLst>
      </pc:sldChg>
      <pc:sldChg chg="modSp modNotes">
        <pc:chgData name="Gastbenutzer" userId="" providerId="Windows Live" clId="Web-{EDF84FE8-6889-4480-AE45-A93F8C029B5E}" dt="2019-05-05T16:43:32.932" v="92"/>
        <pc:sldMkLst>
          <pc:docMk/>
          <pc:sldMk cId="301147693" sldId="316"/>
        </pc:sldMkLst>
        <pc:spChg chg="mod">
          <ac:chgData name="Gastbenutzer" userId="" providerId="Windows Live" clId="Web-{EDF84FE8-6889-4480-AE45-A93F8C029B5E}" dt="2019-05-05T16:42:41.839" v="79" actId="20577"/>
          <ac:spMkLst>
            <pc:docMk/>
            <pc:sldMk cId="301147693" sldId="316"/>
            <ac:spMk id="9" creationId="{E30606FD-3CFA-46AA-A454-4EC929E36800}"/>
          </ac:spMkLst>
        </pc:spChg>
      </pc:sldChg>
      <pc:sldChg chg="modNotes">
        <pc:chgData name="Gastbenutzer" userId="" providerId="Windows Live" clId="Web-{EDF84FE8-6889-4480-AE45-A93F8C029B5E}" dt="2019-05-05T16:39:18.713" v="69"/>
        <pc:sldMkLst>
          <pc:docMk/>
          <pc:sldMk cId="1223249772" sldId="317"/>
        </pc:sldMkLst>
      </pc:sldChg>
      <pc:sldChg chg="modSp modNotes">
        <pc:chgData name="Gastbenutzer" userId="" providerId="Windows Live" clId="Web-{EDF84FE8-6889-4480-AE45-A93F8C029B5E}" dt="2019-05-05T16:44:54.731" v="107"/>
        <pc:sldMkLst>
          <pc:docMk/>
          <pc:sldMk cId="9247051" sldId="319"/>
        </pc:sldMkLst>
        <pc:spChg chg="mod">
          <ac:chgData name="Gastbenutzer" userId="" providerId="Windows Live" clId="Web-{EDF84FE8-6889-4480-AE45-A93F8C029B5E}" dt="2019-05-05T16:43:50.589" v="95" actId="20577"/>
          <ac:spMkLst>
            <pc:docMk/>
            <pc:sldMk cId="9247051" sldId="319"/>
            <ac:spMk id="9" creationId="{950E156E-DA88-44B5-AB08-EA95845134F5}"/>
          </ac:spMkLst>
        </pc:spChg>
        <pc:spChg chg="mod">
          <ac:chgData name="Gastbenutzer" userId="" providerId="Windows Live" clId="Web-{EDF84FE8-6889-4480-AE45-A93F8C029B5E}" dt="2019-05-05T16:44:02.604" v="99" actId="20577"/>
          <ac:spMkLst>
            <pc:docMk/>
            <pc:sldMk cId="9247051" sldId="319"/>
            <ac:spMk id="13" creationId="{21E46F7B-C1B5-41A2-8646-C63E7DCA7A4E}"/>
          </ac:spMkLst>
        </pc:spChg>
      </pc:sldChg>
      <pc:sldChg chg="modSp modNotes">
        <pc:chgData name="Gastbenutzer" userId="" providerId="Windows Live" clId="Web-{EDF84FE8-6889-4480-AE45-A93F8C029B5E}" dt="2019-05-05T16:42:28.948" v="77" actId="20577"/>
        <pc:sldMkLst>
          <pc:docMk/>
          <pc:sldMk cId="1748474335" sldId="320"/>
        </pc:sldMkLst>
        <pc:spChg chg="mod">
          <ac:chgData name="Gastbenutzer" userId="" providerId="Windows Live" clId="Web-{EDF84FE8-6889-4480-AE45-A93F8C029B5E}" dt="2019-05-05T16:42:28.948" v="77" actId="20577"/>
          <ac:spMkLst>
            <pc:docMk/>
            <pc:sldMk cId="1748474335" sldId="320"/>
            <ac:spMk id="7" creationId="{8E8736EB-A5C2-4D66-B14B-778C86A8A04F}"/>
          </ac:spMkLst>
        </pc:spChg>
      </pc:sldChg>
      <pc:sldChg chg="modNotes">
        <pc:chgData name="Gastbenutzer" userId="" providerId="Windows Live" clId="Web-{EDF84FE8-6889-4480-AE45-A93F8C029B5E}" dt="2019-05-05T16:37:09.212" v="20"/>
        <pc:sldMkLst>
          <pc:docMk/>
          <pc:sldMk cId="969845075" sldId="321"/>
        </pc:sldMkLst>
      </pc:sldChg>
      <pc:sldChg chg="modNotes">
        <pc:chgData name="Gastbenutzer" userId="" providerId="Windows Live" clId="Web-{EDF84FE8-6889-4480-AE45-A93F8C029B5E}" dt="2019-05-05T16:38:20.791" v="38"/>
        <pc:sldMkLst>
          <pc:docMk/>
          <pc:sldMk cId="3250733909" sldId="323"/>
        </pc:sldMkLst>
      </pc:sldChg>
      <pc:sldChg chg="modNotes">
        <pc:chgData name="Gastbenutzer" userId="" providerId="Windows Live" clId="Web-{EDF84FE8-6889-4480-AE45-A93F8C029B5E}" dt="2019-05-05T16:37:37.541" v="32"/>
        <pc:sldMkLst>
          <pc:docMk/>
          <pc:sldMk cId="29339589" sldId="324"/>
        </pc:sldMkLst>
      </pc:sldChg>
    </pc:docChg>
  </pc:docChgLst>
  <pc:docChgLst>
    <pc:chgData name="Michael Lehmann" userId="6cac4e2779018ab4" providerId="LiveId" clId="{EC9CF5CA-1E4E-C848-B4AE-69B97177FC5A}"/>
    <pc:docChg chg="custSel modSld">
      <pc:chgData name="Michael Lehmann" userId="6cac4e2779018ab4" providerId="LiveId" clId="{EC9CF5CA-1E4E-C848-B4AE-69B97177FC5A}" dt="2019-05-14T21:07:36.405" v="33" actId="1035"/>
      <pc:docMkLst>
        <pc:docMk/>
      </pc:docMkLst>
      <pc:sldChg chg="addSp delSp modSp delAnim modAnim modNotesTx">
        <pc:chgData name="Michael Lehmann" userId="6cac4e2779018ab4" providerId="LiveId" clId="{EC9CF5CA-1E4E-C848-B4AE-69B97177FC5A}" dt="2019-05-14T21:06:16.712" v="19" actId="1036"/>
        <pc:sldMkLst>
          <pc:docMk/>
          <pc:sldMk cId="1189866030" sldId="303"/>
        </pc:sldMkLst>
        <pc:spChg chg="add del mod">
          <ac:chgData name="Michael Lehmann" userId="6cac4e2779018ab4" providerId="LiveId" clId="{EC9CF5CA-1E4E-C848-B4AE-69B97177FC5A}" dt="2019-05-14T21:06:00.494" v="13"/>
          <ac:spMkLst>
            <pc:docMk/>
            <pc:sldMk cId="1189866030" sldId="303"/>
            <ac:spMk id="5" creationId="{F81D0D08-EF28-A24A-BFA0-AC4A83DBEE77}"/>
          </ac:spMkLst>
        </pc:spChg>
        <pc:picChg chg="del">
          <ac:chgData name="Michael Lehmann" userId="6cac4e2779018ab4" providerId="LiveId" clId="{EC9CF5CA-1E4E-C848-B4AE-69B97177FC5A}" dt="2019-05-14T21:05:49.961" v="12" actId="478"/>
          <ac:picMkLst>
            <pc:docMk/>
            <pc:sldMk cId="1189866030" sldId="303"/>
            <ac:picMk id="3" creationId="{00000000-0000-0000-0000-000000000000}"/>
          </ac:picMkLst>
        </pc:picChg>
        <pc:picChg chg="add mod">
          <ac:chgData name="Michael Lehmann" userId="6cac4e2779018ab4" providerId="LiveId" clId="{EC9CF5CA-1E4E-C848-B4AE-69B97177FC5A}" dt="2019-05-14T21:06:16.712" v="19" actId="1036"/>
          <ac:picMkLst>
            <pc:docMk/>
            <pc:sldMk cId="1189866030" sldId="303"/>
            <ac:picMk id="6" creationId="{CDF32ED8-18BB-A44B-9BA7-461D39D24221}"/>
          </ac:picMkLst>
        </pc:picChg>
      </pc:sldChg>
      <pc:sldChg chg="addSp delSp modSp modAnim modNotesTx">
        <pc:chgData name="Michael Lehmann" userId="6cac4e2779018ab4" providerId="LiveId" clId="{EC9CF5CA-1E4E-C848-B4AE-69B97177FC5A}" dt="2019-05-14T21:07:36.405" v="33" actId="1035"/>
        <pc:sldMkLst>
          <pc:docMk/>
          <pc:sldMk cId="1435741928" sldId="318"/>
        </pc:sldMkLst>
        <pc:spChg chg="add del mod">
          <ac:chgData name="Michael Lehmann" userId="6cac4e2779018ab4" providerId="LiveId" clId="{EC9CF5CA-1E4E-C848-B4AE-69B97177FC5A}" dt="2019-05-14T21:07:26.308" v="29"/>
          <ac:spMkLst>
            <pc:docMk/>
            <pc:sldMk cId="1435741928" sldId="318"/>
            <ac:spMk id="5" creationId="{87093903-F216-2341-B005-73059C2D58EE}"/>
          </ac:spMkLst>
        </pc:spChg>
        <pc:picChg chg="del">
          <ac:chgData name="Michael Lehmann" userId="6cac4e2779018ab4" providerId="LiveId" clId="{EC9CF5CA-1E4E-C848-B4AE-69B97177FC5A}" dt="2019-05-14T21:07:12.797" v="28" actId="478"/>
          <ac:picMkLst>
            <pc:docMk/>
            <pc:sldMk cId="1435741928" sldId="318"/>
            <ac:picMk id="4" creationId="{80B90AFF-CA6C-449A-9178-135AA978DD23}"/>
          </ac:picMkLst>
        </pc:picChg>
        <pc:picChg chg="add mod">
          <ac:chgData name="Michael Lehmann" userId="6cac4e2779018ab4" providerId="LiveId" clId="{EC9CF5CA-1E4E-C848-B4AE-69B97177FC5A}" dt="2019-05-14T21:07:36.405" v="33" actId="1035"/>
          <ac:picMkLst>
            <pc:docMk/>
            <pc:sldMk cId="1435741928" sldId="318"/>
            <ac:picMk id="6" creationId="{3FE081FA-BD51-AD44-BCE9-9E2FE2983F21}"/>
          </ac:picMkLst>
        </pc:picChg>
      </pc:sldChg>
    </pc:docChg>
  </pc:docChgLst>
  <pc:docChgLst>
    <pc:chgData name="Eric Schuetz" userId="7700f509e499dea3" providerId="LiveId" clId="{2EFF4028-8E1F-4B8A-B445-3FB2356D9590}"/>
    <pc:docChg chg="undo custSel modSld">
      <pc:chgData name="Eric Schuetz" userId="7700f509e499dea3" providerId="LiveId" clId="{2EFF4028-8E1F-4B8A-B445-3FB2356D9590}" dt="2019-05-21T09:54:38.525" v="53" actId="20577"/>
      <pc:docMkLst>
        <pc:docMk/>
      </pc:docMkLst>
      <pc:sldChg chg="addSp delSp modSp">
        <pc:chgData name="Eric Schuetz" userId="7700f509e499dea3" providerId="LiveId" clId="{2EFF4028-8E1F-4B8A-B445-3FB2356D9590}" dt="2019-05-21T09:54:26.345" v="19"/>
        <pc:sldMkLst>
          <pc:docMk/>
          <pc:sldMk cId="1189866030" sldId="303"/>
        </pc:sldMkLst>
        <pc:spChg chg="add del mod">
          <ac:chgData name="Eric Schuetz" userId="7700f509e499dea3" providerId="LiveId" clId="{2EFF4028-8E1F-4B8A-B445-3FB2356D9590}" dt="2019-05-21T09:54:26.345" v="19"/>
          <ac:spMkLst>
            <pc:docMk/>
            <pc:sldMk cId="1189866030" sldId="303"/>
            <ac:spMk id="5" creationId="{E36031DF-BCAF-452F-A0BC-2B907559DCAB}"/>
          </ac:spMkLst>
        </pc:spChg>
      </pc:sldChg>
      <pc:sldChg chg="addSp modSp">
        <pc:chgData name="Eric Schuetz" userId="7700f509e499dea3" providerId="LiveId" clId="{2EFF4028-8E1F-4B8A-B445-3FB2356D9590}" dt="2019-05-21T09:54:38.525" v="53" actId="20577"/>
        <pc:sldMkLst>
          <pc:docMk/>
          <pc:sldMk cId="1435741928" sldId="318"/>
        </pc:sldMkLst>
        <pc:spChg chg="add mod">
          <ac:chgData name="Eric Schuetz" userId="7700f509e499dea3" providerId="LiveId" clId="{2EFF4028-8E1F-4B8A-B445-3FB2356D9590}" dt="2019-05-21T09:54:38.525" v="53" actId="20577"/>
          <ac:spMkLst>
            <pc:docMk/>
            <pc:sldMk cId="1435741928" sldId="318"/>
            <ac:spMk id="4" creationId="{29EBA8F0-5078-47BC-A3AC-1FFB3B7C22BF}"/>
          </ac:spMkLst>
        </pc:spChg>
      </pc:sldChg>
      <pc:sldChg chg="addSp modSp">
        <pc:chgData name="Eric Schuetz" userId="7700f509e499dea3" providerId="LiveId" clId="{2EFF4028-8E1F-4B8A-B445-3FB2356D9590}" dt="2019-05-21T09:53:40.865" v="15" actId="20577"/>
        <pc:sldMkLst>
          <pc:docMk/>
          <pc:sldMk cId="29339589" sldId="324"/>
        </pc:sldMkLst>
        <pc:spChg chg="add mod">
          <ac:chgData name="Eric Schuetz" userId="7700f509e499dea3" providerId="LiveId" clId="{2EFF4028-8E1F-4B8A-B445-3FB2356D9590}" dt="2019-05-21T09:53:40.865" v="15" actId="20577"/>
          <ac:spMkLst>
            <pc:docMk/>
            <pc:sldMk cId="29339589" sldId="324"/>
            <ac:spMk id="5" creationId="{B66233D4-8A11-4617-BC6B-4F1929F64136}"/>
          </ac:spMkLst>
        </pc:spChg>
      </pc:sldChg>
    </pc:docChg>
  </pc:docChgLst>
  <pc:docChgLst>
    <pc:chgData name="Guest User" providerId="Windows Live" clId="Web-{AFB32698-8B1A-4B5B-8C39-D749C9554396}"/>
    <pc:docChg chg="modSld">
      <pc:chgData name="Guest User" userId="" providerId="Windows Live" clId="Web-{AFB32698-8B1A-4B5B-8C39-D749C9554396}" dt="2019-05-04T11:14:09.397" v="91"/>
      <pc:docMkLst>
        <pc:docMk/>
      </pc:docMkLst>
      <pc:sldChg chg="modNotes">
        <pc:chgData name="Guest User" userId="" providerId="Windows Live" clId="Web-{AFB32698-8B1A-4B5B-8C39-D749C9554396}" dt="2019-05-04T11:14:09.397" v="91"/>
        <pc:sldMkLst>
          <pc:docMk/>
          <pc:sldMk cId="1316242241" sldId="314"/>
        </pc:sldMkLst>
      </pc:sldChg>
      <pc:sldChg chg="modSp modNotes">
        <pc:chgData name="Guest User" userId="" providerId="Windows Live" clId="Web-{AFB32698-8B1A-4B5B-8C39-D749C9554396}" dt="2019-05-04T10:56:56.801" v="55"/>
        <pc:sldMkLst>
          <pc:docMk/>
          <pc:sldMk cId="301147693" sldId="316"/>
        </pc:sldMkLst>
        <pc:spChg chg="mod">
          <ac:chgData name="Guest User" userId="" providerId="Windows Live" clId="Web-{AFB32698-8B1A-4B5B-8C39-D749C9554396}" dt="2019-05-04T10:41:51.438" v="0" actId="20577"/>
          <ac:spMkLst>
            <pc:docMk/>
            <pc:sldMk cId="301147693" sldId="316"/>
            <ac:spMk id="3" creationId="{00000000-0000-0000-0000-000000000000}"/>
          </ac:spMkLst>
        </pc:spChg>
      </pc:sldChg>
    </pc:docChg>
  </pc:docChgLst>
  <pc:docChgLst>
    <pc:chgData name="Gastbenutzer" providerId="Windows Live" clId="Web-{6C239418-E0AE-4FE4-8DC1-A44E8433DCE4}"/>
    <pc:docChg chg="modSld">
      <pc:chgData name="Gastbenutzer" userId="" providerId="Windows Live" clId="Web-{6C239418-E0AE-4FE4-8DC1-A44E8433DCE4}" dt="2019-05-04T17:07:15.750" v="127" actId="20577"/>
      <pc:docMkLst>
        <pc:docMk/>
      </pc:docMkLst>
      <pc:sldChg chg="modNotes">
        <pc:chgData name="Gastbenutzer" userId="" providerId="Windows Live" clId="Web-{6C239418-E0AE-4FE4-8DC1-A44E8433DCE4}" dt="2019-05-04T17:02:54.565" v="46"/>
        <pc:sldMkLst>
          <pc:docMk/>
          <pc:sldMk cId="1316242241" sldId="314"/>
        </pc:sldMkLst>
      </pc:sldChg>
      <pc:sldChg chg="addSp delSp modSp modNotes">
        <pc:chgData name="Gastbenutzer" userId="" providerId="Windows Live" clId="Web-{6C239418-E0AE-4FE4-8DC1-A44E8433DCE4}" dt="2019-05-04T17:07:15.750" v="127" actId="20577"/>
        <pc:sldMkLst>
          <pc:docMk/>
          <pc:sldMk cId="301147693" sldId="316"/>
        </pc:sldMkLst>
        <pc:spChg chg="mod">
          <ac:chgData name="Gastbenutzer" userId="" providerId="Windows Live" clId="Web-{6C239418-E0AE-4FE4-8DC1-A44E8433DCE4}" dt="2019-05-04T17:07:15.750" v="127" actId="20577"/>
          <ac:spMkLst>
            <pc:docMk/>
            <pc:sldMk cId="301147693" sldId="316"/>
            <ac:spMk id="3" creationId="{00000000-0000-0000-0000-000000000000}"/>
          </ac:spMkLst>
        </pc:spChg>
        <pc:picChg chg="add mod">
          <ac:chgData name="Gastbenutzer" userId="" providerId="Windows Live" clId="Web-{6C239418-E0AE-4FE4-8DC1-A44E8433DCE4}" dt="2019-05-04T17:06:39.375" v="125" actId="14100"/>
          <ac:picMkLst>
            <pc:docMk/>
            <pc:sldMk cId="301147693" sldId="316"/>
            <ac:picMk id="2" creationId="{F503CCCD-5838-467D-9AD8-068DE5A3E2CC}"/>
          </ac:picMkLst>
        </pc:picChg>
        <pc:picChg chg="del">
          <ac:chgData name="Gastbenutzer" userId="" providerId="Windows Live" clId="Web-{6C239418-E0AE-4FE4-8DC1-A44E8433DCE4}" dt="2019-05-04T17:03:07.159" v="53"/>
          <ac:picMkLst>
            <pc:docMk/>
            <pc:sldMk cId="301147693" sldId="316"/>
            <ac:picMk id="6" creationId="{E74277BB-C143-40D0-8EE8-CF1308A32135}"/>
          </ac:picMkLst>
        </pc:picChg>
      </pc:sldChg>
    </pc:docChg>
  </pc:docChgLst>
  <pc:docChgLst>
    <pc:chgData name="Eric Schuetz" userId="7700f509e499dea3" providerId="LiveId" clId="{963FBB96-23A7-4151-AD77-2BF576AF98CD}"/>
    <pc:docChg chg="addSld delSld modSld modSection">
      <pc:chgData name="Eric Schuetz" userId="7700f509e499dea3" providerId="LiveId" clId="{963FBB96-23A7-4151-AD77-2BF576AF98CD}" dt="2019-05-29T10:20:58.667" v="73" actId="2696"/>
      <pc:docMkLst>
        <pc:docMk/>
      </pc:docMkLst>
      <pc:sldChg chg="modSp">
        <pc:chgData name="Eric Schuetz" userId="7700f509e499dea3" providerId="LiveId" clId="{963FBB96-23A7-4151-AD77-2BF576AF98CD}" dt="2019-05-29T10:20:31.497" v="64" actId="20577"/>
        <pc:sldMkLst>
          <pc:docMk/>
          <pc:sldMk cId="0" sldId="256"/>
        </pc:sldMkLst>
        <pc:spChg chg="mod">
          <ac:chgData name="Eric Schuetz" userId="7700f509e499dea3" providerId="LiveId" clId="{963FBB96-23A7-4151-AD77-2BF576AF98CD}" dt="2019-05-29T10:20:31.497" v="64" actId="20577"/>
          <ac:spMkLst>
            <pc:docMk/>
            <pc:sldMk cId="0" sldId="256"/>
            <ac:spMk id="3" creationId="{AB9EC7BB-4920-4CB8-991F-9133F7E887FF}"/>
          </ac:spMkLst>
        </pc:spChg>
      </pc:sldChg>
      <pc:sldChg chg="modSp modTransition">
        <pc:chgData name="Eric Schuetz" userId="7700f509e499dea3" providerId="LiveId" clId="{963FBB96-23A7-4151-AD77-2BF576AF98CD}" dt="2019-05-29T08:55:16.705" v="61"/>
        <pc:sldMkLst>
          <pc:docMk/>
          <pc:sldMk cId="1435741928" sldId="318"/>
        </pc:sldMkLst>
        <pc:spChg chg="mod">
          <ac:chgData name="Eric Schuetz" userId="7700f509e499dea3" providerId="LiveId" clId="{963FBB96-23A7-4151-AD77-2BF576AF98CD}" dt="2019-05-29T08:53:19.504" v="60" actId="1076"/>
          <ac:spMkLst>
            <pc:docMk/>
            <pc:sldMk cId="1435741928" sldId="318"/>
            <ac:spMk id="4" creationId="{29EBA8F0-5078-47BC-A3AC-1FFB3B7C22BF}"/>
          </ac:spMkLst>
        </pc:spChg>
      </pc:sldChg>
      <pc:sldChg chg="del">
        <pc:chgData name="Eric Schuetz" userId="7700f509e499dea3" providerId="LiveId" clId="{963FBB96-23A7-4151-AD77-2BF576AF98CD}" dt="2019-05-29T10:20:58.001" v="72" actId="2696"/>
        <pc:sldMkLst>
          <pc:docMk/>
          <pc:sldMk cId="29339589" sldId="324"/>
        </pc:sldMkLst>
      </pc:sldChg>
      <pc:sldChg chg="modSp">
        <pc:chgData name="Eric Schuetz" userId="7700f509e499dea3" providerId="LiveId" clId="{963FBB96-23A7-4151-AD77-2BF576AF98CD}" dt="2019-05-29T10:20:45.710" v="71" actId="20577"/>
        <pc:sldMkLst>
          <pc:docMk/>
          <pc:sldMk cId="1119724246" sldId="325"/>
        </pc:sldMkLst>
        <pc:spChg chg="mod">
          <ac:chgData name="Eric Schuetz" userId="7700f509e499dea3" providerId="LiveId" clId="{963FBB96-23A7-4151-AD77-2BF576AF98CD}" dt="2019-05-29T10:20:45.710" v="71" actId="20577"/>
          <ac:spMkLst>
            <pc:docMk/>
            <pc:sldMk cId="1119724246" sldId="325"/>
            <ac:spMk id="3" creationId="{F68A0B1D-F525-4380-844D-5734F4C25618}"/>
          </ac:spMkLst>
        </pc:spChg>
      </pc:sldChg>
      <pc:sldChg chg="del">
        <pc:chgData name="Eric Schuetz" userId="7700f509e499dea3" providerId="LiveId" clId="{963FBB96-23A7-4151-AD77-2BF576AF98CD}" dt="2019-05-29T10:20:58.667" v="73" actId="2696"/>
        <pc:sldMkLst>
          <pc:docMk/>
          <pc:sldMk cId="2333994989" sldId="326"/>
        </pc:sldMkLst>
      </pc:sldChg>
      <pc:sldChg chg="addSp delSp modSp add del">
        <pc:chgData name="Eric Schuetz" userId="7700f509e499dea3" providerId="LiveId" clId="{963FBB96-23A7-4151-AD77-2BF576AF98CD}" dt="2019-05-29T08:55:21.901" v="62" actId="2696"/>
        <pc:sldMkLst>
          <pc:docMk/>
          <pc:sldMk cId="968670119" sldId="327"/>
        </pc:sldMkLst>
        <pc:spChg chg="del">
          <ac:chgData name="Eric Schuetz" userId="7700f509e499dea3" providerId="LiveId" clId="{963FBB96-23A7-4151-AD77-2BF576AF98CD}" dt="2019-05-29T08:52:46.925" v="1" actId="478"/>
          <ac:spMkLst>
            <pc:docMk/>
            <pc:sldMk cId="968670119" sldId="327"/>
            <ac:spMk id="3" creationId="{C6ED6495-FC66-4196-8211-8632F8D641DB}"/>
          </ac:spMkLst>
        </pc:spChg>
        <pc:picChg chg="add mod">
          <ac:chgData name="Eric Schuetz" userId="7700f509e499dea3" providerId="LiveId" clId="{963FBB96-23A7-4151-AD77-2BF576AF98CD}" dt="2019-05-29T08:52:53.178" v="6" actId="1076"/>
          <ac:picMkLst>
            <pc:docMk/>
            <pc:sldMk cId="968670119" sldId="327"/>
            <ac:picMk id="5" creationId="{C39C7633-26C4-4CE2-AC73-0FF623D84630}"/>
          </ac:picMkLst>
        </pc:picChg>
      </pc:sldChg>
    </pc:docChg>
  </pc:docChgLst>
  <pc:docChgLst>
    <pc:chgData name="Gastbenutzer" providerId="Windows Live" clId="Web-{DA3DAD13-3CD7-4E95-BEB5-2ADC370229EA}"/>
    <pc:docChg chg="modSld">
      <pc:chgData name="Gastbenutzer" userId="" providerId="Windows Live" clId="Web-{DA3DAD13-3CD7-4E95-BEB5-2ADC370229EA}" dt="2019-05-04T17:38:28.399" v="161"/>
      <pc:docMkLst>
        <pc:docMk/>
      </pc:docMkLst>
      <pc:sldChg chg="modNotes">
        <pc:chgData name="Gastbenutzer" userId="" providerId="Windows Live" clId="Web-{DA3DAD13-3CD7-4E95-BEB5-2ADC370229EA}" dt="2019-05-04T17:35:56.288" v="140"/>
        <pc:sldMkLst>
          <pc:docMk/>
          <pc:sldMk cId="2023298912" sldId="293"/>
        </pc:sldMkLst>
      </pc:sldChg>
      <pc:sldChg chg="modNotes">
        <pc:chgData name="Gastbenutzer" userId="" providerId="Windows Live" clId="Web-{DA3DAD13-3CD7-4E95-BEB5-2ADC370229EA}" dt="2019-05-04T17:38:28.399" v="161"/>
        <pc:sldMkLst>
          <pc:docMk/>
          <pc:sldMk cId="1189866030" sldId="303"/>
        </pc:sldMkLst>
      </pc:sldChg>
      <pc:sldChg chg="modSp modNotes">
        <pc:chgData name="Gastbenutzer" userId="" providerId="Windows Live" clId="Web-{DA3DAD13-3CD7-4E95-BEB5-2ADC370229EA}" dt="2019-05-04T17:37:20.805" v="149" actId="20577"/>
        <pc:sldMkLst>
          <pc:docMk/>
          <pc:sldMk cId="1381686092" sldId="310"/>
        </pc:sldMkLst>
        <pc:spChg chg="mod">
          <ac:chgData name="Gastbenutzer" userId="" providerId="Windows Live" clId="Web-{DA3DAD13-3CD7-4E95-BEB5-2ADC370229EA}" dt="2019-05-04T17:37:20.805" v="149" actId="20577"/>
          <ac:spMkLst>
            <pc:docMk/>
            <pc:sldMk cId="1381686092" sldId="310"/>
            <ac:spMk id="2" creationId="{00000000-0000-0000-0000-000000000000}"/>
          </ac:spMkLst>
        </pc:spChg>
      </pc:sldChg>
      <pc:sldChg chg="modSp modNotes">
        <pc:chgData name="Gastbenutzer" userId="" providerId="Windows Live" clId="Web-{DA3DAD13-3CD7-4E95-BEB5-2ADC370229EA}" dt="2019-05-04T17:35:30.615" v="138"/>
        <pc:sldMkLst>
          <pc:docMk/>
          <pc:sldMk cId="301147693" sldId="316"/>
        </pc:sldMkLst>
        <pc:spChg chg="mod">
          <ac:chgData name="Gastbenutzer" userId="" providerId="Windows Live" clId="Web-{DA3DAD13-3CD7-4E95-BEB5-2ADC370229EA}" dt="2019-05-04T17:33:33.692" v="103" actId="20577"/>
          <ac:spMkLst>
            <pc:docMk/>
            <pc:sldMk cId="301147693" sldId="316"/>
            <ac:spMk id="3" creationId="{00000000-0000-0000-0000-000000000000}"/>
          </ac:spMkLst>
        </pc:spChg>
      </pc:sldChg>
      <pc:sldChg chg="modNotes">
        <pc:chgData name="Gastbenutzer" userId="" providerId="Windows Live" clId="Web-{DA3DAD13-3CD7-4E95-BEB5-2ADC370229EA}" dt="2019-05-04T17:38:20.852" v="159"/>
        <pc:sldMkLst>
          <pc:docMk/>
          <pc:sldMk cId="969845075" sldId="321"/>
        </pc:sldMkLst>
      </pc:sldChg>
      <pc:sldChg chg="modSp modNotes">
        <pc:chgData name="Gastbenutzer" userId="" providerId="Windows Live" clId="Web-{DA3DAD13-3CD7-4E95-BEB5-2ADC370229EA}" dt="2019-05-04T17:37:40.539" v="152"/>
        <pc:sldMkLst>
          <pc:docMk/>
          <pc:sldMk cId="1939143278" sldId="322"/>
        </pc:sldMkLst>
        <pc:spChg chg="mod">
          <ac:chgData name="Gastbenutzer" userId="" providerId="Windows Live" clId="Web-{DA3DAD13-3CD7-4E95-BEB5-2ADC370229EA}" dt="2019-05-04T17:37:17.008" v="148" actId="20577"/>
          <ac:spMkLst>
            <pc:docMk/>
            <pc:sldMk cId="1939143278" sldId="322"/>
            <ac:spMk id="2" creationId="{00000000-0000-0000-0000-000000000000}"/>
          </ac:spMkLst>
        </pc:spChg>
      </pc:sldChg>
    </pc:docChg>
  </pc:docChgLst>
  <pc:docChgLst>
    <pc:chgData name="Guest User" providerId="Windows Live" clId="Web-{BEA37534-7F74-4D9B-9EDB-7BB0E56841E4}"/>
    <pc:docChg chg="modSld">
      <pc:chgData name="Guest User" userId="" providerId="Windows Live" clId="Web-{BEA37534-7F74-4D9B-9EDB-7BB0E56841E4}" dt="2019-05-04T13:42:53.588" v="1" actId="20577"/>
      <pc:docMkLst>
        <pc:docMk/>
      </pc:docMkLst>
      <pc:sldChg chg="modSp">
        <pc:chgData name="Guest User" userId="" providerId="Windows Live" clId="Web-{BEA37534-7F74-4D9B-9EDB-7BB0E56841E4}" dt="2019-05-04T13:42:53.588" v="1" actId="20577"/>
        <pc:sldMkLst>
          <pc:docMk/>
          <pc:sldMk cId="0" sldId="256"/>
        </pc:sldMkLst>
        <pc:spChg chg="mod">
          <ac:chgData name="Guest User" userId="" providerId="Windows Live" clId="Web-{BEA37534-7F74-4D9B-9EDB-7BB0E56841E4}" dt="2019-05-04T13:42:53.588" v="1" actId="20577"/>
          <ac:spMkLst>
            <pc:docMk/>
            <pc:sldMk cId="0" sldId="256"/>
            <ac:spMk id="3" creationId="{AB9EC7BB-4920-4CB8-991F-9133F7E887FF}"/>
          </ac:spMkLst>
        </pc:spChg>
      </pc:sldChg>
    </pc:docChg>
  </pc:docChgLst>
  <pc:docChgLst>
    <pc:chgData name="Gastbenutzer" providerId="Windows Live" clId="Web-{93A36BF2-134D-422F-9717-0F534E49D964}"/>
    <pc:docChg chg="modSld">
      <pc:chgData name="Gastbenutzer" userId="" providerId="Windows Live" clId="Web-{93A36BF2-134D-422F-9717-0F534E49D964}" dt="2019-05-29T10:46:56.476" v="1" actId="20577"/>
      <pc:docMkLst>
        <pc:docMk/>
      </pc:docMkLst>
      <pc:sldChg chg="modSp">
        <pc:chgData name="Gastbenutzer" userId="" providerId="Windows Live" clId="Web-{93A36BF2-134D-422F-9717-0F534E49D964}" dt="2019-05-29T10:46:56.476" v="1" actId="20577"/>
        <pc:sldMkLst>
          <pc:docMk/>
          <pc:sldMk cId="1119724246" sldId="325"/>
        </pc:sldMkLst>
        <pc:spChg chg="mod">
          <ac:chgData name="Gastbenutzer" userId="" providerId="Windows Live" clId="Web-{93A36BF2-134D-422F-9717-0F534E49D964}" dt="2019-05-29T10:46:56.476" v="1" actId="20577"/>
          <ac:spMkLst>
            <pc:docMk/>
            <pc:sldMk cId="1119724246" sldId="325"/>
            <ac:spMk id="3" creationId="{F68A0B1D-F525-4380-844D-5734F4C25618}"/>
          </ac:spMkLst>
        </pc:spChg>
      </pc:sldChg>
    </pc:docChg>
  </pc:docChgLst>
  <pc:docChgLst>
    <pc:chgData name="Gastbenutzer" providerId="Windows Live" clId="Web-{1075FCFE-8A7C-4B98-A0AC-B87DF4EC4ED1}"/>
    <pc:docChg chg="modSld">
      <pc:chgData name="Gastbenutzer" userId="" providerId="Windows Live" clId="Web-{1075FCFE-8A7C-4B98-A0AC-B87DF4EC4ED1}" dt="2019-05-01T13:48:16.057" v="262"/>
      <pc:docMkLst>
        <pc:docMk/>
      </pc:docMkLst>
      <pc:sldChg chg="modNotes">
        <pc:chgData name="Gastbenutzer" userId="" providerId="Windows Live" clId="Web-{1075FCFE-8A7C-4B98-A0AC-B87DF4EC4ED1}" dt="2019-05-01T13:48:16.057" v="262"/>
        <pc:sldMkLst>
          <pc:docMk/>
          <pc:sldMk cId="1223249772" sldId="31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C757B64-DB33-411F-BA9A-7FA29C06E9E2}"/>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7891" name="Rectangle 3">
            <a:extLst>
              <a:ext uri="{FF2B5EF4-FFF2-40B4-BE49-F238E27FC236}">
                <a16:creationId xmlns:a16="http://schemas.microsoft.com/office/drawing/2014/main" id="{A0369B67-10CB-42E1-85FB-2590ECE377B2}"/>
              </a:ext>
            </a:extLst>
          </p:cNvPr>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tx1"/>
                </a:solidFill>
                <a:latin typeface="Arial" panose="020B0604020202020204" pitchFamily="34" charset="0"/>
              </a:defRPr>
            </a:lvl1pPr>
          </a:lstStyle>
          <a:p>
            <a:endParaRPr lang="en-GB" altLang="de-DE"/>
          </a:p>
        </p:txBody>
      </p:sp>
      <p:sp>
        <p:nvSpPr>
          <p:cNvPr id="37892" name="Rectangle 4">
            <a:extLst>
              <a:ext uri="{FF2B5EF4-FFF2-40B4-BE49-F238E27FC236}">
                <a16:creationId xmlns:a16="http://schemas.microsoft.com/office/drawing/2014/main" id="{188F3617-5406-448A-A8CA-A63C5F9F44F5}"/>
              </a:ext>
            </a:extLst>
          </p:cNvPr>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7893" name="Rectangle 5">
            <a:extLst>
              <a:ext uri="{FF2B5EF4-FFF2-40B4-BE49-F238E27FC236}">
                <a16:creationId xmlns:a16="http://schemas.microsoft.com/office/drawing/2014/main" id="{0968D1F4-43A9-4555-AC6A-2A141516DEAB}"/>
              </a:ext>
            </a:extLst>
          </p:cNvPr>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a:solidFill>
                  <a:schemeClr val="tx1"/>
                </a:solidFill>
                <a:latin typeface="Arial" panose="020B0604020202020204" pitchFamily="34" charset="0"/>
              </a:defRPr>
            </a:lvl1pPr>
          </a:lstStyle>
          <a:p>
            <a:fld id="{76468B5D-E9B7-4893-9AD0-A9C00F2CAF89}" type="slidenum">
              <a:rPr lang="en-GB" altLang="de-DE"/>
              <a:pPr/>
              <a:t>‹Nr.›</a:t>
            </a:fld>
            <a:endParaRPr lang="en-GB" altLang="de-DE"/>
          </a:p>
        </p:txBody>
      </p:sp>
    </p:spTree>
    <p:extLst>
      <p:ext uri="{BB962C8B-B14F-4D97-AF65-F5344CB8AC3E}">
        <p14:creationId xmlns:p14="http://schemas.microsoft.com/office/powerpoint/2010/main" val="1900987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E7BC8DF-1116-4C10-AA23-5FA230C078BD}"/>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6867" name="Rectangle 3">
            <a:extLst>
              <a:ext uri="{FF2B5EF4-FFF2-40B4-BE49-F238E27FC236}">
                <a16:creationId xmlns:a16="http://schemas.microsoft.com/office/drawing/2014/main" id="{4CE364E3-5148-4625-93BD-80A980CC5A92}"/>
              </a:ext>
            </a:extLst>
          </p:cNvPr>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tx1"/>
                </a:solidFill>
                <a:latin typeface="Arial" panose="020B0604020202020204" pitchFamily="34" charset="0"/>
              </a:defRPr>
            </a:lvl1pPr>
          </a:lstStyle>
          <a:p>
            <a:endParaRPr lang="en-GB" altLang="de-DE"/>
          </a:p>
        </p:txBody>
      </p:sp>
      <p:sp>
        <p:nvSpPr>
          <p:cNvPr id="36868" name="Rectangle 4">
            <a:extLst>
              <a:ext uri="{FF2B5EF4-FFF2-40B4-BE49-F238E27FC236}">
                <a16:creationId xmlns:a16="http://schemas.microsoft.com/office/drawing/2014/main" id="{718DB6FA-82BC-4F50-80AC-DE2C2FAC3A36}"/>
              </a:ext>
            </a:extLst>
          </p:cNvPr>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a:extLst>
              <a:ext uri="{FF2B5EF4-FFF2-40B4-BE49-F238E27FC236}">
                <a16:creationId xmlns:a16="http://schemas.microsoft.com/office/drawing/2014/main" id="{74AEF173-A413-40DC-97F3-38A4AD3FE563}"/>
              </a:ext>
            </a:extLst>
          </p:cNvPr>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de-DE"/>
              <a:t>Click to edit Master text styles</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
        <p:nvSpPr>
          <p:cNvPr id="36870" name="Rectangle 6">
            <a:extLst>
              <a:ext uri="{FF2B5EF4-FFF2-40B4-BE49-F238E27FC236}">
                <a16:creationId xmlns:a16="http://schemas.microsoft.com/office/drawing/2014/main" id="{72C7140F-7411-44A0-BDFD-AE394FED80D7}"/>
              </a:ext>
            </a:extLst>
          </p:cNvPr>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6871" name="Rectangle 7">
            <a:extLst>
              <a:ext uri="{FF2B5EF4-FFF2-40B4-BE49-F238E27FC236}">
                <a16:creationId xmlns:a16="http://schemas.microsoft.com/office/drawing/2014/main" id="{0EE953CC-F697-4DF4-8E81-26274ED8F823}"/>
              </a:ext>
            </a:extLst>
          </p:cNvPr>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a:solidFill>
                  <a:schemeClr val="tx1"/>
                </a:solidFill>
                <a:latin typeface="Arial" panose="020B0604020202020204" pitchFamily="34" charset="0"/>
              </a:defRPr>
            </a:lvl1pPr>
          </a:lstStyle>
          <a:p>
            <a:fld id="{C73E5142-0628-4B72-B7AA-0B514D5F823B}" type="slidenum">
              <a:rPr lang="en-GB" altLang="de-DE"/>
              <a:pPr/>
              <a:t>‹Nr.›</a:t>
            </a:fld>
            <a:endParaRPr lang="en-GB" altLang="de-DE"/>
          </a:p>
        </p:txBody>
      </p:sp>
    </p:spTree>
    <p:extLst>
      <p:ext uri="{BB962C8B-B14F-4D97-AF65-F5344CB8AC3E}">
        <p14:creationId xmlns:p14="http://schemas.microsoft.com/office/powerpoint/2010/main" val="64413260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juliareda.eu/2017/09/when-filters-fail/"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youtube.com/watch?v=hBCK5AOrSFgv" TargetMode="External"/><Relationship Id="rId5" Type="http://schemas.openxmlformats.org/officeDocument/2006/relationships/hyperlink" Target="http://europeandme.eu/eu-copyright-directive-pro-con/" TargetMode="External"/><Relationship Id="rId4" Type="http://schemas.openxmlformats.org/officeDocument/2006/relationships/hyperlink" Target="https://www.europarl.europa.eu/news/en/press-room/20190111IPR23225/q-and-a-on-the-draft%20-digital-copyright-directive?%20fbclid%20=%20IwAR2ewsKPgMYlYJr0b2epKzfoRFxeeC3gJKZTfJjTqJ24Y405VqEukrJkKG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polity.org.za/article/sa-intellectual-property-protection-ranks-high-globally-2010-10-01" TargetMode="External"/><Relationship Id="rId7" Type="http://schemas.openxmlformats.org/officeDocument/2006/relationships/hyperlink" Target="http://www.wipo.int/about-ip/en/"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iphub.co.ke/Resources" TargetMode="External"/><Relationship Id="rId5" Type="http://schemas.openxmlformats.org/officeDocument/2006/relationships/hyperlink" Target="https://www.iphub.co.ke/" TargetMode="External"/><Relationship Id="rId4" Type="http://schemas.openxmlformats.org/officeDocument/2006/relationships/hyperlink" Target="https://www.microsoft.com/africa/4afrika/kecobo-collaborates.aspx"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icrosoft.com/africa/4afrika/kecobo-collaborates.aspx"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www.wipo.int/about-ip/en/" TargetMode="External"/><Relationship Id="rId5" Type="http://schemas.openxmlformats.org/officeDocument/2006/relationships/hyperlink" Target="https://www.iphub.co.ke/Resources" TargetMode="External"/><Relationship Id="rId4" Type="http://schemas.openxmlformats.org/officeDocument/2006/relationships/hyperlink" Target="https://www.iphub.co.k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TLIvZC-mqPw"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gsmaintelligence.com/research/?file=7bf3592e6d750144e58d9dcfac6adfab&amp;download" TargetMode="External"/><Relationship Id="rId7" Type="http://schemas.openxmlformats.org/officeDocument/2006/relationships/hyperlink" Target="https://www.worldbank.org/en/region/afr/publication/taking-the-pulse-of-africas-economy"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sciencedirect.com/science/article/pii/S1879933716300549" TargetMode="External"/><Relationship Id="rId5" Type="http://schemas.openxmlformats.org/officeDocument/2006/relationships/hyperlink" Target="https://www.ey.com/Publication/vwLUAssets/ey-fintech-key-findings-2017/$FILE/ey-fintech-key-findings-2017.pdf" TargetMode="External"/><Relationship Id="rId4" Type="http://schemas.openxmlformats.org/officeDocument/2006/relationships/hyperlink" Target="http://analytics.dkv.global/data/pdf/Financial-Inclusion-Developing-World.pdf"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worldbank.org/en/publication/wdr2019"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researchgate.net/publication/323877493_How_a_Little_Ant_Challenges_Giant_Banks_The_Rise_of_Ant_Financial_Alipay's_Fintech_Empire_and_Relevant_Regulatory_Concern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y.com/Publication/vwLUAssets/ey-fintech-adoption-index-2017/$FILE/ey-fintech-adoption-index-2017.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bankymoon.co.za/"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buzzfeed.com/hayesbrown/nowhere-in-the-world-uses-mobile-banking-as-much-as-africa#.rvQ2O324x"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oecd.org/tax/beps/programme-of-work-to-develop-a-consensus-solution-to-the-tax-challenges-arising-from-the-digitalisation-of-the-economy.pdf"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www.oecd.org/tax/beps/" TargetMode="External"/><Relationship Id="rId4" Type="http://schemas.openxmlformats.org/officeDocument/2006/relationships/hyperlink" Target="https://www.oecd.org/tax/beps/policy-note-beps-inclusive-framework-addressing-tax-challenges-digitalisation.pd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ebfoundation.org/2018/11/how-some-african-governments-are-keeping-millions-of-citizens-offlin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a4ai.org/extra/mobile_broadband_pricing_gnicm-2018Q4"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Overall</a:t>
            </a:r>
            <a:r>
              <a:rPr lang="en-GB" baseline="0" dirty="0"/>
              <a:t> learning objective module 4: </a:t>
            </a:r>
            <a:r>
              <a:rPr lang="en-US" sz="1200" kern="1200" dirty="0">
                <a:solidFill>
                  <a:schemeClr val="tx1"/>
                </a:solidFill>
                <a:effectLst/>
                <a:latin typeface="Arial" panose="020B0604020202020204" pitchFamily="34" charset="0"/>
                <a:ea typeface="+mn-ea"/>
                <a:cs typeface="+mn-cs"/>
              </a:rPr>
              <a:t>Participants are aware of specific opportunities and challenges the digital economy brings for businesses on the macro and micro level </a:t>
            </a:r>
            <a:endParaRPr lang="en-GB"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a:t>
            </a:fld>
            <a:endParaRPr lang="en-GB" altLang="de-DE"/>
          </a:p>
        </p:txBody>
      </p:sp>
    </p:spTree>
    <p:extLst>
      <p:ext uri="{BB962C8B-B14F-4D97-AF65-F5344CB8AC3E}">
        <p14:creationId xmlns:p14="http://schemas.microsoft.com/office/powerpoint/2010/main" val="1483515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rial"/>
                <a:cs typeface="Arial"/>
              </a:rPr>
              <a:t>Procedure:</a:t>
            </a:r>
          </a:p>
          <a:p>
            <a:r>
              <a:rPr lang="en-GB" dirty="0">
                <a:latin typeface="Arial"/>
                <a:cs typeface="Arial"/>
              </a:rPr>
              <a:t>Trainer</a:t>
            </a:r>
            <a:r>
              <a:rPr lang="en-GB" baseline="0" dirty="0">
                <a:latin typeface="Arial"/>
                <a:cs typeface="Arial"/>
              </a:rPr>
              <a:t> asks participants to discuss the following questions: </a:t>
            </a:r>
          </a:p>
          <a:p>
            <a:endParaRPr lang="en-GB" dirty="0">
              <a:latin typeface="Arial"/>
              <a:cs typeface="Arial"/>
            </a:endParaRPr>
          </a:p>
          <a:p>
            <a:r>
              <a:rPr lang="en-GB" b="1" dirty="0">
                <a:latin typeface="Arial"/>
                <a:cs typeface="Arial"/>
              </a:rPr>
              <a:t>Questions for discussion:</a:t>
            </a:r>
          </a:p>
          <a:p>
            <a:pPr>
              <a:spcBef>
                <a:spcPct val="0"/>
              </a:spcBef>
            </a:pPr>
            <a:r>
              <a:rPr lang="en-GB" dirty="0">
                <a:latin typeface="Arial"/>
                <a:cs typeface="Arial"/>
              </a:rPr>
              <a:t>1) What do you think about the EU Copyright Directive? </a:t>
            </a:r>
            <a:endParaRPr lang="en-US" dirty="0">
              <a:latin typeface="Arial"/>
              <a:cs typeface="Arial"/>
            </a:endParaRPr>
          </a:p>
          <a:p>
            <a:r>
              <a:rPr lang="en-GB" dirty="0">
                <a:latin typeface="Arial"/>
                <a:cs typeface="Arial"/>
              </a:rPr>
              <a:t>2) Where do you see the relevance for developing countries?</a:t>
            </a:r>
          </a:p>
          <a:p>
            <a:endParaRPr lang="en-GB" dirty="0">
              <a:latin typeface="Arial"/>
              <a:cs typeface="Arial"/>
            </a:endParaRPr>
          </a:p>
          <a:p>
            <a:r>
              <a:rPr lang="en-GB" b="1" dirty="0">
                <a:latin typeface="Arial"/>
                <a:cs typeface="Arial"/>
              </a:rPr>
              <a:t>Timing:</a:t>
            </a:r>
          </a:p>
          <a:p>
            <a:r>
              <a:rPr lang="en-GB" dirty="0">
                <a:latin typeface="Arial"/>
                <a:cs typeface="Arial"/>
              </a:rPr>
              <a:t>15min</a:t>
            </a:r>
          </a:p>
          <a:p>
            <a:pPr marL="228600" indent="-228600">
              <a:buAutoNum type="alphaLcParenR"/>
            </a:pPr>
            <a:endParaRPr lang="en-GB" dirty="0">
              <a:cs typeface="Arial" panose="020B0604020202020204" pitchFamily="34" charset="0"/>
            </a:endParaRPr>
          </a:p>
          <a:p>
            <a:pPr marL="0" indent="0">
              <a:buNone/>
            </a:pPr>
            <a:r>
              <a:rPr lang="en-GB" b="1" dirty="0">
                <a:latin typeface="Arial"/>
                <a:cs typeface="Arial"/>
              </a:rPr>
              <a:t>Background Information:</a:t>
            </a:r>
          </a:p>
          <a:p>
            <a:r>
              <a:rPr lang="en-GB" dirty="0">
                <a:latin typeface="Arial"/>
                <a:cs typeface="Arial"/>
              </a:rPr>
              <a:t>The European legislative landscape is now in a heated debate about the new Copyright Directive, a directive that seeks to regulate the creators’ copyright remuneration for their online content. Simply put, it refers to situations when journalists, musicians, actors etc. creates content that is published in the online environment, content that is then retrieved and published by different people on various platforms and publications. At this time, this content can be freely retrieved without the obligation to pay its author for redistribution. The Directive aims to force large online platforms (such as </a:t>
            </a:r>
            <a:r>
              <a:rPr lang="en-GB" dirty="0" err="1">
                <a:latin typeface="Arial"/>
                <a:cs typeface="Arial"/>
              </a:rPr>
              <a:t>Youtube</a:t>
            </a:r>
            <a:r>
              <a:rPr lang="en-GB" dirty="0">
                <a:latin typeface="Arial"/>
                <a:cs typeface="Arial"/>
              </a:rPr>
              <a:t> or Google News) to pay royalties to news publishers and content creators for their content shared on their platforms, considering that those who share that content are platforms users and not the platforms themselves. </a:t>
            </a:r>
            <a:endParaRPr lang="en-GB" dirty="0">
              <a:cs typeface="Arial"/>
            </a:endParaRPr>
          </a:p>
          <a:p>
            <a:r>
              <a:rPr lang="en-GB" dirty="0">
                <a:latin typeface="Arial"/>
                <a:cs typeface="Arial"/>
              </a:rPr>
              <a:t>The new regulation encountered </a:t>
            </a:r>
            <a:r>
              <a:rPr lang="en-GB" b="1" dirty="0">
                <a:latin typeface="Arial"/>
                <a:cs typeface="Arial"/>
              </a:rPr>
              <a:t>strong opposition</a:t>
            </a:r>
            <a:r>
              <a:rPr lang="en-GB" dirty="0">
                <a:latin typeface="Arial"/>
                <a:cs typeface="Arial"/>
              </a:rPr>
              <a:t> from platform users and platforms owners, who believe that this will lead to restrictions regarding </a:t>
            </a:r>
            <a:r>
              <a:rPr lang="en-GB" b="1" dirty="0">
                <a:latin typeface="Arial"/>
                <a:cs typeface="Arial"/>
              </a:rPr>
              <a:t>freedom of expression</a:t>
            </a:r>
            <a:r>
              <a:rPr lang="en-GB" dirty="0">
                <a:latin typeface="Arial"/>
                <a:cs typeface="Arial"/>
              </a:rPr>
              <a:t> in the online environment and right to information because, in order to avoid paying such remuneration, those platforms will stop the sharing of such content.</a:t>
            </a:r>
          </a:p>
          <a:p>
            <a:endParaRPr lang="en-GB" dirty="0">
              <a:latin typeface="Arial"/>
              <a:cs typeface="Arial"/>
            </a:endParaRPr>
          </a:p>
          <a:p>
            <a:r>
              <a:rPr lang="en-GB" dirty="0">
                <a:latin typeface="Arial"/>
                <a:cs typeface="Arial"/>
              </a:rPr>
              <a:t>The online complaints about the Copyright Directive are particularly focused on</a:t>
            </a:r>
            <a:r>
              <a:rPr lang="en-GB" b="1" dirty="0">
                <a:latin typeface="Arial"/>
                <a:cs typeface="Arial"/>
              </a:rPr>
              <a:t> Articles 11 and 13. </a:t>
            </a:r>
          </a:p>
          <a:p>
            <a:r>
              <a:rPr lang="en-GB" dirty="0">
                <a:latin typeface="Arial"/>
                <a:cs typeface="Arial"/>
              </a:rPr>
              <a:t>Article 11 regulates the so-called “link tax”. Thus, reproduction that contains more than one word or very short news extracts will require licensing. </a:t>
            </a:r>
            <a:endParaRPr lang="en-GB" dirty="0">
              <a:cs typeface="Arial"/>
            </a:endParaRPr>
          </a:p>
          <a:p>
            <a:r>
              <a:rPr lang="en-GB" dirty="0">
                <a:latin typeface="Arial"/>
                <a:cs typeface="Arial"/>
              </a:rPr>
              <a:t>Article 13 discussions specifically focus on the so called Upload</a:t>
            </a:r>
            <a:r>
              <a:rPr lang="en-GB" sz="1200" b="0" i="0" u="none" strike="noStrike" kern="1200" dirty="0">
                <a:solidFill>
                  <a:schemeClr val="tx1"/>
                </a:solidFill>
                <a:effectLst/>
                <a:latin typeface="Arial"/>
                <a:cs typeface="Arial"/>
              </a:rPr>
              <a:t> filters </a:t>
            </a:r>
            <a:r>
              <a:rPr lang="en-GB" dirty="0">
                <a:latin typeface="Arial"/>
                <a:cs typeface="Arial"/>
              </a:rPr>
              <a:t>which are</a:t>
            </a:r>
            <a:r>
              <a:rPr lang="en-GB" sz="1200" b="0" i="0" u="none" strike="noStrike" kern="1200" dirty="0">
                <a:solidFill>
                  <a:schemeClr val="tx1"/>
                </a:solidFill>
                <a:effectLst/>
                <a:latin typeface="Arial"/>
                <a:cs typeface="Arial"/>
              </a:rPr>
              <a:t> to be used by online platforms such as YouTube and Facebook in order to check whether the content users publish on their site (such as videos, images, audio files or code) are protected by copyright. During the upload user-generated content will now be matched against a database of copyrighted content. If they match or are very similar, the works will be blocked by the filter.</a:t>
            </a:r>
            <a:endParaRPr lang="en-GB" sz="1200" b="1" i="0" u="none" strike="noStrike" kern="1200" dirty="0">
              <a:solidFill>
                <a:schemeClr val="tx1"/>
              </a:solidFill>
              <a:effectLst/>
              <a:latin typeface="Arial"/>
              <a:cs typeface="Arial"/>
            </a:endParaRPr>
          </a:p>
          <a:p>
            <a:pPr marL="0" indent="0">
              <a:buNone/>
            </a:pPr>
            <a:endParaRPr lang="en-GB" sz="1200" b="0" i="0" u="none" strike="noStrike" kern="1200" dirty="0">
              <a:solidFill>
                <a:schemeClr val="tx1"/>
              </a:solidFill>
              <a:effectLst/>
              <a:latin typeface="Arial" panose="020B0604020202020204" pitchFamily="34" charset="0"/>
              <a:cs typeface="Arial"/>
            </a:endParaRPr>
          </a:p>
          <a:p>
            <a:r>
              <a:rPr lang="en-GB" sz="1200" b="0" i="0" u="none" strike="noStrike" kern="1200" dirty="0">
                <a:solidFill>
                  <a:schemeClr val="tx1"/>
                </a:solidFill>
                <a:effectLst/>
                <a:latin typeface="Arial"/>
                <a:cs typeface="Arial"/>
              </a:rPr>
              <a:t>The rules will oblige online companies such as Alphabet Inc's Google and Facebook Inc to pay publishers for displaying news snippets and share revenue with the creative industries and remove copyright-protected content on YouTube or Instagram. They will have to sign licensing agreements with rights holders such as musicians, performers, authors, news publishers and journalists to use their work online. Exemptions are in place for companies:</a:t>
            </a:r>
          </a:p>
          <a:p>
            <a:endParaRPr lang="en-GB" sz="1200" b="0" i="0" u="none" strike="noStrike" kern="1200" dirty="0">
              <a:solidFill>
                <a:schemeClr val="tx1"/>
              </a:solidFill>
              <a:effectLst/>
              <a:latin typeface="Arial" panose="020B0604020202020204" pitchFamily="34" charset="0"/>
              <a:cs typeface="Arial"/>
            </a:endParaRPr>
          </a:p>
          <a:p>
            <a:pPr marL="171450" indent="-171450">
              <a:buFont typeface="Arial" panose="020B0604020202020204" pitchFamily="34" charset="0"/>
              <a:buChar char="•"/>
            </a:pPr>
            <a:r>
              <a:rPr lang="en-GB" sz="1200" b="0" i="0" u="none" strike="noStrike" kern="1200" dirty="0">
                <a:solidFill>
                  <a:schemeClr val="tx1"/>
                </a:solidFill>
                <a:effectLst/>
                <a:latin typeface="Arial"/>
                <a:cs typeface="Arial"/>
              </a:rPr>
              <a:t>that are less than three years old;</a:t>
            </a:r>
          </a:p>
          <a:p>
            <a:pPr marL="171450" indent="-171450">
              <a:buFont typeface="Arial" panose="020B0604020202020204" pitchFamily="34" charset="0"/>
              <a:buChar char="•"/>
            </a:pPr>
            <a:r>
              <a:rPr lang="en-GB" sz="1200" b="0" i="0" u="none" strike="noStrike" kern="1200" dirty="0">
                <a:solidFill>
                  <a:schemeClr val="tx1"/>
                </a:solidFill>
                <a:effectLst/>
                <a:latin typeface="Arial"/>
                <a:cs typeface="Arial"/>
              </a:rPr>
              <a:t>with an annual turnover below €10 million ($11.3 million);</a:t>
            </a:r>
          </a:p>
          <a:p>
            <a:pPr marL="171450" indent="-171450">
              <a:buFont typeface="Arial" panose="020B0604020202020204" pitchFamily="34" charset="0"/>
              <a:buChar char="•"/>
            </a:pPr>
            <a:r>
              <a:rPr lang="en-GB" sz="1200" b="0" i="0" u="none" strike="noStrike" kern="1200" dirty="0">
                <a:solidFill>
                  <a:schemeClr val="tx1"/>
                </a:solidFill>
                <a:effectLst/>
                <a:latin typeface="Arial"/>
                <a:cs typeface="Arial"/>
              </a:rPr>
              <a:t>with fewer than five million monthly users.</a:t>
            </a:r>
          </a:p>
          <a:p>
            <a:pPr marL="0" indent="0">
              <a:buFont typeface="Arial" panose="020B0604020202020204" pitchFamily="34" charset="0"/>
              <a:buNone/>
            </a:pPr>
            <a:endParaRPr lang="en-GB" sz="1200" b="0" i="0" u="none" strike="noStrike" kern="1200" dirty="0">
              <a:solidFill>
                <a:schemeClr val="tx1"/>
              </a:solidFill>
              <a:effectLst/>
              <a:latin typeface="Arial" panose="020B0604020202020204" pitchFamily="34" charset="0"/>
              <a:cs typeface="Arial"/>
            </a:endParaRPr>
          </a:p>
          <a:p>
            <a:r>
              <a:rPr lang="en-GB" sz="1200" b="0" i="0" u="none" strike="noStrike" kern="1200" dirty="0">
                <a:solidFill>
                  <a:schemeClr val="tx1"/>
                </a:solidFill>
                <a:effectLst/>
                <a:latin typeface="Arial"/>
                <a:cs typeface="Arial"/>
              </a:rPr>
              <a:t>Non-profits and encyclopaedias such as Wikipedia will still be able to use data for research and educational purposes without being subject to the new copyright rules.</a:t>
            </a:r>
          </a:p>
          <a:p>
            <a:pPr marL="0" indent="0">
              <a:buNone/>
            </a:pPr>
            <a:endParaRPr lang="en-GB" dirty="0">
              <a:cs typeface="Arial"/>
            </a:endParaRPr>
          </a:p>
          <a:p>
            <a:r>
              <a:rPr lang="en-GB" dirty="0">
                <a:latin typeface="Arial"/>
                <a:cs typeface="Arial"/>
              </a:rPr>
              <a:t>Both upload filters and global licensing involve </a:t>
            </a:r>
            <a:r>
              <a:rPr lang="en-GB" b="1" dirty="0">
                <a:latin typeface="Arial"/>
                <a:cs typeface="Arial"/>
              </a:rPr>
              <a:t>considerable costs and practical application</a:t>
            </a:r>
            <a:r>
              <a:rPr lang="en-GB" dirty="0">
                <a:latin typeface="Arial"/>
                <a:cs typeface="Arial"/>
              </a:rPr>
              <a:t> problems. It is known that where filters were implemented, they did not work properly, often censoring legal content, for example when YouTube filters ranked a 12-second record of a cat that was purring as copyrighted content of EMI Music. More details and cases of poor filtering can be found here (</a:t>
            </a:r>
            <a:r>
              <a:rPr lang="en-GB" dirty="0">
                <a:latin typeface="Arial"/>
                <a:cs typeface="Arial"/>
                <a:hlinkClick r:id="rId3"/>
              </a:rPr>
              <a:t>https://juliareda.eu/2017/09/when-filters-fail/</a:t>
            </a:r>
            <a:r>
              <a:rPr lang="en-GB" dirty="0">
                <a:latin typeface="Arial"/>
                <a:cs typeface="Arial"/>
              </a:rPr>
              <a:t>). </a:t>
            </a:r>
          </a:p>
          <a:p>
            <a:r>
              <a:rPr lang="en-GB" dirty="0">
                <a:latin typeface="Arial"/>
                <a:cs typeface="Arial"/>
              </a:rPr>
              <a:t>The critics opinion is that the Copyright Directive may threaten the future of the Internet by turning it into a </a:t>
            </a:r>
            <a:r>
              <a:rPr lang="en-GB" b="1" dirty="0">
                <a:latin typeface="Arial"/>
                <a:cs typeface="Arial"/>
              </a:rPr>
              <a:t>tool for monitoring and controlling </a:t>
            </a:r>
            <a:r>
              <a:rPr lang="en-GB" dirty="0">
                <a:latin typeface="Arial"/>
                <a:cs typeface="Arial"/>
              </a:rPr>
              <a:t>users by using content filters and limiting the freedom of expression and the access to information by introducing the link tax.</a:t>
            </a:r>
          </a:p>
          <a:p>
            <a:endParaRPr lang="en-GB" dirty="0">
              <a:latin typeface="Arial"/>
              <a:cs typeface="Arial"/>
            </a:endParaRPr>
          </a:p>
          <a:p>
            <a:r>
              <a:rPr lang="en-GB" dirty="0">
                <a:latin typeface="Arial"/>
                <a:cs typeface="Arial"/>
              </a:rPr>
              <a:t>In the context of these heated debates, the European Parliament issued a press release on its website </a:t>
            </a:r>
            <a:r>
              <a:rPr lang="en-GB" dirty="0">
                <a:latin typeface="Arial"/>
                <a:cs typeface="Arial"/>
                <a:hlinkClick r:id="rId4" invalidUrl="https://www.europarl.europa.eu/news/en/press-room/20190111IPR23225/q-and-a-on-the-draft -digital-copyright-directive? fbclid = IwAR2ewsKPgMYlYJr0b2epKzfoRFxeeC3gJKZTfJjTqJ24Y405VqEukrJkKGE"/>
              </a:rPr>
              <a:t>https://www.europarl.europa.eu/news/en/press-room/20190111IPR23225/q-and-a-on-the-draft -digital-copyright-directive? fbclid = IwAR2ewsKPgMYlYJr0b2epKzfoRFxeeC3gJKZTfJjTqJ24Y405VqEukrJkKGE</a:t>
            </a:r>
            <a:r>
              <a:rPr lang="en-GB" dirty="0">
                <a:latin typeface="Arial"/>
                <a:cs typeface="Arial"/>
              </a:rPr>
              <a:t> through which it tries to answer the most controversial issues related to this Directive. The press release refers to the Directive’s version negotiated on 13 February 2019. </a:t>
            </a:r>
            <a:endParaRPr lang="en-GB" dirty="0">
              <a:cs typeface="Arial"/>
            </a:endParaRPr>
          </a:p>
          <a:p>
            <a:endParaRPr lang="en-GB" dirty="0">
              <a:latin typeface="Arial"/>
              <a:cs typeface="Arial"/>
            </a:endParaRPr>
          </a:p>
          <a:p>
            <a:r>
              <a:rPr lang="en-GB" b="1" dirty="0">
                <a:latin typeface="Arial"/>
                <a:cs typeface="Arial"/>
              </a:rPr>
              <a:t>Additional resources:</a:t>
            </a:r>
          </a:p>
          <a:p>
            <a:r>
              <a:rPr lang="en-GB" dirty="0">
                <a:latin typeface="Arial"/>
                <a:cs typeface="Arial"/>
                <a:hlinkClick r:id="rId5"/>
              </a:rPr>
              <a:t>http://europeandme.eu/eu-copyright-directive-pro-con/</a:t>
            </a:r>
            <a:r>
              <a:rPr lang="en-GB" dirty="0">
                <a:latin typeface="Arial"/>
                <a:cs typeface="Arial"/>
              </a:rPr>
              <a:t> </a:t>
            </a:r>
            <a:endParaRPr lang="en-GB" dirty="0">
              <a:cs typeface="Arial"/>
            </a:endParaRPr>
          </a:p>
          <a:p>
            <a:r>
              <a:rPr lang="en-GB" dirty="0">
                <a:latin typeface="Arial"/>
                <a:cs typeface="Arial"/>
              </a:rPr>
              <a:t>Video on Upload Filter: </a:t>
            </a:r>
            <a:r>
              <a:rPr lang="en-GB" i="1" dirty="0">
                <a:latin typeface="Arial"/>
                <a:cs typeface="Arial"/>
                <a:hlinkClick r:id="rId6"/>
              </a:rPr>
              <a:t>https://www.youtube.com/watch?v=hBCK5AOrSFgv</a:t>
            </a:r>
            <a:r>
              <a:rPr lang="en-GB" i="1" dirty="0">
                <a:latin typeface="Arial"/>
                <a:cs typeface="Arial"/>
              </a:rPr>
              <a:t> (duration approx. 7min) </a:t>
            </a:r>
            <a:endParaRPr lang="en-GB" dirty="0"/>
          </a:p>
          <a:p>
            <a:pPr marL="0" indent="0">
              <a:buNone/>
            </a:pPr>
            <a:endParaRPr lang="de-DE"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10</a:t>
            </a:fld>
            <a:endParaRPr lang="en-GB" altLang="de-DE"/>
          </a:p>
        </p:txBody>
      </p:sp>
    </p:spTree>
    <p:extLst>
      <p:ext uri="{BB962C8B-B14F-4D97-AF65-F5344CB8AC3E}">
        <p14:creationId xmlns:p14="http://schemas.microsoft.com/office/powerpoint/2010/main" val="1933725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ts val="0"/>
              </a:spcAft>
              <a:buClrTx/>
              <a:buSzTx/>
              <a:buFontTx/>
              <a:buNone/>
              <a:tabLst/>
              <a:defRPr/>
            </a:pPr>
            <a:r>
              <a:rPr lang="en" sz="1200" b="1" dirty="0"/>
              <a:t>Background information:</a:t>
            </a:r>
          </a:p>
          <a:p>
            <a:pPr marL="0" marR="0" lvl="0" indent="0" algn="l" defTabSz="914400" rtl="0" eaLnBrk="1" fontAlgn="base" latinLnBrk="0" hangingPunct="1">
              <a:lnSpc>
                <a:spcPct val="100000"/>
              </a:lnSpc>
              <a:spcBef>
                <a:spcPct val="30000"/>
              </a:spcBef>
              <a:spcAft>
                <a:spcPts val="0"/>
              </a:spcAft>
              <a:buClrTx/>
              <a:buSzTx/>
              <a:buFontTx/>
              <a:buNone/>
              <a:tabLst/>
              <a:defRPr/>
            </a:pPr>
            <a:endParaRPr lang="en" sz="1200" b="1" dirty="0"/>
          </a:p>
          <a:p>
            <a:r>
              <a:rPr lang="en" dirty="0"/>
              <a:t>Intellectual property rights (IPRs):</a:t>
            </a:r>
          </a:p>
          <a:p>
            <a:endParaRPr lang="en" dirty="0"/>
          </a:p>
          <a:p>
            <a:pPr marL="171450" indent="-171450">
              <a:buFont typeface="Arial" panose="020B0604020202020204" pitchFamily="34" charset="0"/>
              <a:buChar char="•"/>
            </a:pPr>
            <a:r>
              <a:rPr lang="en" dirty="0"/>
              <a:t>encourage new ideas </a:t>
            </a:r>
          </a:p>
          <a:p>
            <a:pPr marL="171450" indent="-171450">
              <a:buFont typeface="Arial" panose="020B0604020202020204" pitchFamily="34" charset="0"/>
              <a:buChar char="•"/>
            </a:pPr>
            <a:r>
              <a:rPr lang="en" dirty="0"/>
              <a:t>affect innovation performance</a:t>
            </a:r>
          </a:p>
          <a:p>
            <a:pPr marL="171450" indent="-171450">
              <a:buFont typeface="Arial" panose="020B0604020202020204" pitchFamily="34" charset="0"/>
              <a:buChar char="•"/>
            </a:pPr>
            <a:r>
              <a:rPr lang="en" dirty="0"/>
              <a:t>provide incentives for firms and individuals to invest in innovation and creativity and to exploit economically their creations, </a:t>
            </a:r>
          </a:p>
          <a:p>
            <a:pPr marL="171450" indent="-171450">
              <a:buFont typeface="Arial" panose="020B0604020202020204" pitchFamily="34" charset="0"/>
              <a:buChar char="•"/>
            </a:pPr>
            <a:r>
              <a:rPr lang="en" dirty="0"/>
              <a:t>and for universities to transfer knowledge</a:t>
            </a:r>
          </a:p>
          <a:p>
            <a:pPr marL="171450" indent="-171450">
              <a:buFont typeface="Arial" panose="020B0604020202020204" pitchFamily="34" charset="0"/>
              <a:buChar char="•"/>
            </a:pPr>
            <a:r>
              <a:rPr lang="en" dirty="0"/>
              <a:t>impact how individuals and firms can access and exploit existing knowledge on efficient terms. </a:t>
            </a:r>
          </a:p>
          <a:p>
            <a:endParaRPr lang="en"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 dirty="0">
                <a:sym typeface="Wingdings" pitchFamily="2" charset="2"/>
              </a:rPr>
              <a:t> </a:t>
            </a:r>
            <a:r>
              <a:rPr lang="en" dirty="0"/>
              <a:t>As a result, intellectual property policy is a critical component of innovation policies. </a:t>
            </a:r>
            <a:r>
              <a:rPr lang="en" sz="1100" b="1" dirty="0"/>
              <a:t>D</a:t>
            </a:r>
            <a:r>
              <a:rPr lang="en" sz="1200" b="1" dirty="0"/>
              <a:t>ata-driven economy builds on the knowledge-based economy, in which the essential capital is intellectual property (IP). </a:t>
            </a:r>
          </a:p>
          <a:p>
            <a:r>
              <a:rPr lang="en" dirty="0"/>
              <a:t> </a:t>
            </a:r>
          </a:p>
          <a:p>
            <a:endParaRPr lang="en" dirty="0"/>
          </a:p>
          <a:p>
            <a:r>
              <a:rPr lang="en" dirty="0"/>
              <a:t>Source: </a:t>
            </a:r>
          </a:p>
          <a:p>
            <a:r>
              <a:rPr lang="en" dirty="0"/>
              <a:t>OECD, 2019,  Going Digital: Shaping policies, improving lifes</a:t>
            </a:r>
          </a:p>
          <a:p>
            <a:pPr marL="0" marR="0" lvl="0" indent="0" algn="l" defTabSz="914400" rtl="0" eaLnBrk="1" fontAlgn="base" latinLnBrk="0" hangingPunct="1">
              <a:lnSpc>
                <a:spcPct val="100000"/>
              </a:lnSpc>
              <a:spcBef>
                <a:spcPct val="30000"/>
              </a:spcBef>
              <a:spcAft>
                <a:spcPts val="0"/>
              </a:spcAft>
              <a:buClrTx/>
              <a:buSzTx/>
              <a:buFontTx/>
              <a:buNone/>
              <a:tabLst/>
              <a:defRPr/>
            </a:pPr>
            <a:endParaRPr lang="de-DE" sz="120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11</a:t>
            </a:fld>
            <a:endParaRPr lang="en-GB" altLang="de-DE"/>
          </a:p>
        </p:txBody>
      </p:sp>
    </p:spTree>
    <p:extLst>
      <p:ext uri="{BB962C8B-B14F-4D97-AF65-F5344CB8AC3E}">
        <p14:creationId xmlns:p14="http://schemas.microsoft.com/office/powerpoint/2010/main" val="114592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 sz="1200" dirty="0"/>
              <a:t>Table illustrates patent registration and exemplifies lack of registrations in Africa. Why?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 sz="1200" b="0" i="0" u="none" strike="noStrike" kern="1200" dirty="0">
                <a:solidFill>
                  <a:schemeClr val="tx1"/>
                </a:solidFill>
                <a:effectLst/>
                <a:latin typeface="Arial" panose="020B0604020202020204" pitchFamily="34" charset="0"/>
                <a:ea typeface="+mn-ea"/>
                <a:cs typeface="+mn-cs"/>
              </a:rPr>
              <a:t>Many up and coming African developers create innovative software, but they do not know how to commercialise their products. At the same time they aren’t protecting their assets, as in some cases they are completely unaware of intellectual property laws. This is mainly due to the high fees required to obtain such specialist advice.</a:t>
            </a:r>
            <a:endParaRPr lang="en" dirty="0"/>
          </a:p>
          <a:p>
            <a:endParaRPr lang="en" dirty="0"/>
          </a:p>
          <a:p>
            <a:endParaRPr lang="en" dirty="0"/>
          </a:p>
          <a:p>
            <a:r>
              <a:rPr lang="en" sz="1200" kern="1200" dirty="0">
                <a:solidFill>
                  <a:srgbClr val="606569"/>
                </a:solidFill>
                <a:latin typeface="Arial" panose="020B0604020202020204" pitchFamily="34" charset="0"/>
                <a:ea typeface="+mn-ea"/>
                <a:cs typeface="+mn-cs"/>
              </a:rPr>
              <a:t>Where African economies fall short is in two predominant areas:</a:t>
            </a:r>
          </a:p>
          <a:p>
            <a:endParaRPr lang="en" sz="1200" kern="1200" dirty="0">
              <a:solidFill>
                <a:srgbClr val="606569"/>
              </a:solidFill>
              <a:latin typeface="Arial" panose="020B0604020202020204" pitchFamily="34" charset="0"/>
              <a:ea typeface="+mn-ea"/>
              <a:cs typeface="+mn-cs"/>
            </a:endParaRPr>
          </a:p>
          <a:p>
            <a:r>
              <a:rPr lang="en" sz="1200" kern="1200" dirty="0">
                <a:solidFill>
                  <a:srgbClr val="606569"/>
                </a:solidFill>
                <a:latin typeface="Arial" panose="020B0604020202020204" pitchFamily="34" charset="0"/>
                <a:ea typeface="+mn-ea"/>
                <a:cs typeface="+mn-cs"/>
              </a:rPr>
              <a:t>First, there is a lack of legal enforcement of IP rights. This results in high online piracy rates and large amounts of counterfeit goods. Without this enforcement, entrepreneurs and developers may not feel motivated to innovate, lacking incentive to pursue creative activities that change lives and create jobs.</a:t>
            </a:r>
          </a:p>
          <a:p>
            <a:endParaRPr lang="en" sz="1200" kern="1200" dirty="0">
              <a:solidFill>
                <a:srgbClr val="606569"/>
              </a:solidFill>
              <a:latin typeface="Arial" panose="020B0604020202020204" pitchFamily="34" charset="0"/>
              <a:ea typeface="+mn-ea"/>
              <a:cs typeface="+mn-cs"/>
            </a:endParaRPr>
          </a:p>
          <a:p>
            <a:r>
              <a:rPr lang="en" sz="1200" kern="1200" dirty="0">
                <a:solidFill>
                  <a:srgbClr val="606569"/>
                </a:solidFill>
                <a:latin typeface="Arial" panose="020B0604020202020204" pitchFamily="34" charset="0"/>
                <a:ea typeface="+mn-ea"/>
                <a:cs typeface="+mn-cs"/>
              </a:rPr>
              <a:t>Second, simply not enough people in Africa are registering their IP. In South Africa, there are an average of</a:t>
            </a:r>
            <a:r>
              <a:rPr lang="en" sz="1200" u="none" kern="1200" dirty="0">
                <a:solidFill>
                  <a:schemeClr val="tx1"/>
                </a:solidFill>
                <a:latin typeface="Arial" panose="020B0604020202020204" pitchFamily="34" charset="0"/>
                <a:ea typeface="+mn-ea"/>
                <a:cs typeface="+mn-cs"/>
              </a:rPr>
              <a:t> </a:t>
            </a:r>
            <a:r>
              <a:rPr lang="en" sz="1200" u="none" kern="1200" dirty="0">
                <a:solidFill>
                  <a:schemeClr val="tx1"/>
                </a:solidFill>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900 patent applications filed per month</a:t>
            </a:r>
            <a:r>
              <a:rPr lang="en" sz="1200" u="none" kern="1200" dirty="0">
                <a:solidFill>
                  <a:schemeClr val="tx1"/>
                </a:solidFill>
                <a:latin typeface="Arial" panose="020B0604020202020204" pitchFamily="34" charset="0"/>
                <a:ea typeface="+mn-ea"/>
                <a:cs typeface="+mn-cs"/>
              </a:rPr>
              <a:t> (2017)</a:t>
            </a:r>
            <a:r>
              <a:rPr lang="en" sz="1200" kern="1200" dirty="0">
                <a:solidFill>
                  <a:srgbClr val="606569"/>
                </a:solidFill>
                <a:latin typeface="Arial" panose="020B0604020202020204" pitchFamily="34" charset="0"/>
                <a:ea typeface="+mn-ea"/>
                <a:cs typeface="+mn-cs"/>
              </a:rPr>
              <a:t>. However, approximately 60 to 70 per cent of these applications originate from non-South African companies.</a:t>
            </a:r>
          </a:p>
          <a:p>
            <a:endParaRPr lang="en" sz="1200" kern="1200" dirty="0">
              <a:solidFill>
                <a:srgbClr val="606569"/>
              </a:solidFill>
              <a:latin typeface="Arial" panose="020B0604020202020204" pitchFamily="34" charset="0"/>
              <a:ea typeface="+mn-ea"/>
              <a:cs typeface="+mn-cs"/>
            </a:endParaRPr>
          </a:p>
          <a:p>
            <a:r>
              <a:rPr lang="en" sz="1200" kern="1200" dirty="0">
                <a:solidFill>
                  <a:srgbClr val="606569"/>
                </a:solidFill>
                <a:latin typeface="Arial" panose="020B0604020202020204" pitchFamily="34" charset="0"/>
                <a:ea typeface="+mn-ea"/>
                <a:cs typeface="+mn-cs"/>
              </a:rPr>
              <a:t>The current local systems in place to register IP are </a:t>
            </a:r>
            <a:r>
              <a:rPr lang="en" sz="1200" kern="1200" dirty="0">
                <a:solidFill>
                  <a:schemeClr val="tx1"/>
                </a:solidFill>
                <a:latin typeface="Arial" panose="020B0604020202020204" pitchFamily="34" charset="0"/>
                <a:ea typeface="+mn-ea"/>
                <a:cs typeface="+mn-cs"/>
              </a:rPr>
              <a:t>inaccessible, time consuming and difficult to use. This is why, in 2015, </a:t>
            </a:r>
            <a:r>
              <a:rPr lang="en" sz="1200" kern="1200" dirty="0">
                <a:solidFill>
                  <a:schemeClr val="tx1"/>
                </a:solidFill>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Microsoft 4Afrika partnered with the Kenya Copyright Board</a:t>
            </a:r>
            <a:r>
              <a:rPr lang="en" sz="1200" kern="1200" dirty="0">
                <a:solidFill>
                  <a:schemeClr val="tx1"/>
                </a:solidFill>
                <a:latin typeface="Arial" panose="020B0604020202020204" pitchFamily="34" charset="0"/>
                <a:ea typeface="+mn-ea"/>
                <a:cs typeface="+mn-cs"/>
              </a:rPr>
              <a:t>, to develop an online IP registration system.</a:t>
            </a:r>
            <a:r>
              <a:rPr lang="en" sz="1200" b="0" i="0" u="none" strike="noStrike" kern="1200" dirty="0">
                <a:solidFill>
                  <a:schemeClr val="tx1"/>
                </a:solidFill>
                <a:effectLst/>
                <a:latin typeface="Arial" panose="020B0604020202020204" pitchFamily="34" charset="0"/>
                <a:ea typeface="+mn-ea"/>
                <a:cs typeface="+mn-cs"/>
              </a:rPr>
              <a:t> </a:t>
            </a:r>
            <a:r>
              <a:rPr lang="en" sz="1200" b="0" i="0" u="none" strike="noStrike" kern="1200" dirty="0">
                <a:solidFill>
                  <a:schemeClr val="tx1"/>
                </a:solidFill>
                <a:effectLst/>
                <a:latin typeface="Arial" panose="020B0604020202020204" pitchFamily="34" charset="0"/>
                <a:ea typeface="+mn-ea"/>
                <a:cs typeface="+mn-cs"/>
                <a:hlinkClick r:id="rId5">
                  <a:extLst>
                    <a:ext uri="{A12FA001-AC4F-418D-AE19-62706E023703}">
                      <ahyp:hlinkClr xmlns:ahyp="http://schemas.microsoft.com/office/drawing/2018/hyperlinkcolor" val="tx"/>
                    </a:ext>
                  </a:extLst>
                </a:hlinkClick>
              </a:rPr>
              <a:t>4Afrika IP Hub</a:t>
            </a:r>
            <a:r>
              <a:rPr lang="en" sz="1200" b="0" i="0" u="none" strike="noStrike" kern="1200" dirty="0">
                <a:solidFill>
                  <a:schemeClr val="tx1"/>
                </a:solidFill>
                <a:effectLst/>
                <a:latin typeface="Arial" panose="020B0604020202020204" pitchFamily="34" charset="0"/>
                <a:ea typeface="+mn-ea"/>
                <a:cs typeface="+mn-cs"/>
              </a:rPr>
              <a:t> aims to change this by giving developers the tools to monetise their apps. They also provide free online </a:t>
            </a:r>
            <a:r>
              <a:rPr lang="en" sz="1200" b="0" i="0" u="none" strike="noStrike" kern="1200" dirty="0">
                <a:solidFill>
                  <a:schemeClr val="tx1"/>
                </a:solidFill>
                <a:effectLst/>
                <a:latin typeface="Arial" panose="020B0604020202020204" pitchFamily="34" charset="0"/>
                <a:ea typeface="+mn-ea"/>
                <a:cs typeface="+mn-cs"/>
                <a:hlinkClick r:id="rId6">
                  <a:extLst>
                    <a:ext uri="{A12FA001-AC4F-418D-AE19-62706E023703}">
                      <ahyp:hlinkClr xmlns:ahyp="http://schemas.microsoft.com/office/drawing/2018/hyperlinkcolor" val="tx"/>
                    </a:ext>
                  </a:extLst>
                </a:hlinkClick>
              </a:rPr>
              <a:t>information</a:t>
            </a:r>
            <a:r>
              <a:rPr lang="en" sz="1200" b="0" i="0" u="none" strike="noStrike" kern="1200" dirty="0">
                <a:solidFill>
                  <a:schemeClr val="tx1"/>
                </a:solidFill>
                <a:effectLst/>
                <a:latin typeface="Arial" panose="020B0604020202020204" pitchFamily="34" charset="0"/>
                <a:ea typeface="+mn-ea"/>
                <a:cs typeface="+mn-cs"/>
              </a:rPr>
              <a:t> on protecting </a:t>
            </a:r>
            <a:r>
              <a:rPr lang="en" sz="1200" b="0" i="0" u="none" strike="noStrike" kern="1200" dirty="0">
                <a:solidFill>
                  <a:schemeClr val="tx1"/>
                </a:solidFill>
                <a:effectLst/>
                <a:latin typeface="Arial" panose="020B0604020202020204" pitchFamily="34" charset="0"/>
                <a:ea typeface="+mn-ea"/>
                <a:cs typeface="+mn-cs"/>
                <a:hlinkClick r:id="rId7">
                  <a:extLst>
                    <a:ext uri="{A12FA001-AC4F-418D-AE19-62706E023703}">
                      <ahyp:hlinkClr xmlns:ahyp="http://schemas.microsoft.com/office/drawing/2018/hyperlinkcolor" val="tx"/>
                    </a:ext>
                  </a:extLst>
                </a:hlinkClick>
              </a:rPr>
              <a:t>intellectual property</a:t>
            </a:r>
            <a:r>
              <a:rPr lang="en" sz="1200" b="0" i="0" u="none" strike="noStrike" kern="1200" dirty="0">
                <a:solidFill>
                  <a:schemeClr val="tx1"/>
                </a:solidFill>
                <a:effectLst/>
                <a:latin typeface="Arial" panose="020B0604020202020204" pitchFamily="34" charset="0"/>
                <a:ea typeface="+mn-ea"/>
                <a:cs typeface="+mn-cs"/>
              </a:rPr>
              <a:t> that developers can refer to. Finally the organisation provides platforms and access to networks to help them maximise their projects’ potential, thus helping to ensure products developed and made in Africa bring money into Africa. </a:t>
            </a:r>
          </a:p>
          <a:p>
            <a:endParaRPr lang="en" sz="1200" b="0" i="0" u="none" strike="noStrike" kern="1200" dirty="0">
              <a:solidFill>
                <a:schemeClr val="tx1"/>
              </a:solidFill>
              <a:effectLst/>
              <a:latin typeface="Arial" panose="020B0604020202020204" pitchFamily="34" charset="0"/>
              <a:ea typeface="+mn-ea"/>
              <a:cs typeface="+mn-cs"/>
            </a:endParaRPr>
          </a:p>
          <a:p>
            <a:r>
              <a:rPr lang="en" sz="1200" b="0" i="0" u="none" strike="noStrike" kern="1200" dirty="0">
                <a:solidFill>
                  <a:schemeClr val="tx1"/>
                </a:solidFill>
                <a:effectLst/>
                <a:latin typeface="Arial" panose="020B0604020202020204" pitchFamily="34" charset="0"/>
                <a:ea typeface="+mn-ea"/>
                <a:cs typeface="+mn-cs"/>
              </a:rPr>
              <a:t>The system, which allows people to register remotely, has already resulted in a 100 per cent increase in applications – and is cited by the US Chamber International IP Index as a key area of strength in Kenya’s IP climate ranking.</a:t>
            </a:r>
          </a:p>
          <a:p>
            <a:endParaRPr lang="en" sz="1200" b="0" i="0" u="none" strike="noStrike" kern="1200" dirty="0">
              <a:solidFill>
                <a:schemeClr val="tx1"/>
              </a:solidFill>
              <a:effectLst/>
              <a:latin typeface="Arial" panose="020B0604020202020204" pitchFamily="34" charset="0"/>
              <a:ea typeface="+mn-ea"/>
              <a:cs typeface="+mn-cs"/>
            </a:endParaRPr>
          </a:p>
          <a:p>
            <a:r>
              <a:rPr lang="en" sz="1200" b="0" i="0" u="none" strike="noStrike" kern="1200" dirty="0">
                <a:solidFill>
                  <a:schemeClr val="tx1"/>
                </a:solidFill>
                <a:effectLst/>
                <a:latin typeface="Arial" panose="020B0604020202020204" pitchFamily="34" charset="0"/>
                <a:ea typeface="+mn-ea"/>
                <a:cs typeface="+mn-cs"/>
              </a:rPr>
              <a:t>Further Infos: U.S. Chamber International IP Index (Feb 2019).</a:t>
            </a:r>
          </a:p>
          <a:p>
            <a:endParaRPr lang="en" sz="1200" b="0" i="0" u="none" strike="noStrike" kern="1200" dirty="0">
              <a:solidFill>
                <a:schemeClr val="tx1"/>
              </a:solidFill>
              <a:effectLst/>
              <a:latin typeface="Arial" panose="020B0604020202020204" pitchFamily="34" charset="0"/>
              <a:ea typeface="+mn-ea"/>
              <a:cs typeface="+mn-cs"/>
            </a:endParaRPr>
          </a:p>
          <a:p>
            <a:r>
              <a:rPr lang="de-DE" sz="1200" b="0" i="0" u="none" strike="noStrike" kern="1200" dirty="0">
                <a:solidFill>
                  <a:schemeClr val="tx1"/>
                </a:solidFill>
                <a:effectLst/>
                <a:latin typeface="Arial" panose="020B0604020202020204" pitchFamily="34" charset="0"/>
                <a:ea typeface="+mn-ea"/>
                <a:cs typeface="+mn-cs"/>
              </a:rPr>
              <a:t>https://www.theglobalipcenter.com/wp-content/uploads/2019/03/023593_GIPC_IP_Index_2019_Full_04.pdf</a:t>
            </a:r>
            <a:endParaRPr lang="en" sz="1200" b="0" i="0" u="none" strike="noStrike" kern="1200" dirty="0">
              <a:solidFill>
                <a:schemeClr val="tx1"/>
              </a:solidFill>
              <a:effectLst/>
              <a:latin typeface="Arial" panose="020B0604020202020204" pitchFamily="34" charset="0"/>
              <a:ea typeface="+mn-ea"/>
              <a:cs typeface="+mn-cs"/>
            </a:endParaRPr>
          </a:p>
          <a:p>
            <a:endParaRPr lang="en" sz="1200" b="0" i="0" u="none" strike="noStrike" kern="1200" dirty="0">
              <a:solidFill>
                <a:schemeClr val="tx1"/>
              </a:solidFill>
              <a:effectLst/>
              <a:latin typeface="Arial" panose="020B0604020202020204" pitchFamily="34" charset="0"/>
              <a:ea typeface="+mn-ea"/>
              <a:cs typeface="+mn-cs"/>
            </a:endParaRPr>
          </a:p>
          <a:p>
            <a:r>
              <a:rPr lang="en" sz="1200" b="0" i="0" u="none" strike="noStrike" kern="1200" dirty="0">
                <a:solidFill>
                  <a:schemeClr val="tx1"/>
                </a:solidFill>
                <a:effectLst/>
                <a:latin typeface="Arial" panose="020B0604020202020204" pitchFamily="34" charset="0"/>
                <a:ea typeface="+mn-ea"/>
                <a:cs typeface="+mn-cs"/>
              </a:rPr>
              <a:t>Source table: </a:t>
            </a:r>
          </a:p>
          <a:p>
            <a:r>
              <a:rPr lang="de-DE" sz="1200" b="0" i="0" u="none" strike="noStrike" kern="1200" dirty="0">
                <a:solidFill>
                  <a:schemeClr val="tx1"/>
                </a:solidFill>
                <a:effectLst/>
                <a:latin typeface="Arial" panose="020B0604020202020204" pitchFamily="34" charset="0"/>
                <a:ea typeface="+mn-ea"/>
                <a:cs typeface="+mn-cs"/>
              </a:rPr>
              <a:t>https://www.wipo.int/edocs/pubdocs/en/wipo_pub_gii_2018.pdf </a:t>
            </a:r>
          </a:p>
          <a:p>
            <a:endParaRPr lang="de-DE" sz="1200" b="0" i="0" u="none" strike="noStrike" kern="1200" dirty="0">
              <a:solidFill>
                <a:schemeClr val="tx1"/>
              </a:solidFill>
              <a:effectLst/>
              <a:latin typeface="Arial" panose="020B0604020202020204" pitchFamily="34" charset="0"/>
              <a:ea typeface="+mn-ea"/>
              <a:cs typeface="+mn-cs"/>
            </a:endParaRPr>
          </a:p>
          <a:p>
            <a:r>
              <a:rPr lang="de-DE" sz="1200" b="0" i="0" u="none" strike="noStrike" kern="1200" dirty="0">
                <a:solidFill>
                  <a:schemeClr val="tx1"/>
                </a:solidFill>
                <a:effectLst/>
                <a:latin typeface="Arial" panose="020B0604020202020204" pitchFamily="34" charset="0"/>
                <a:ea typeface="+mn-ea"/>
                <a:cs typeface="+mn-cs"/>
              </a:rPr>
              <a:t>Source text: </a:t>
            </a:r>
          </a:p>
          <a:p>
            <a:r>
              <a:rPr lang="de-DE" sz="1200" b="0" i="0" u="none" strike="noStrike" kern="1200" dirty="0">
                <a:solidFill>
                  <a:schemeClr val="tx1"/>
                </a:solidFill>
                <a:effectLst/>
                <a:latin typeface="Arial" panose="020B0604020202020204" pitchFamily="34" charset="0"/>
                <a:ea typeface="+mn-ea"/>
                <a:cs typeface="+mn-cs"/>
              </a:rPr>
              <a:t>Disrupt Africa, 2017, Africa and IP: where do we stand?</a:t>
            </a:r>
          </a:p>
          <a:p>
            <a:r>
              <a:rPr lang="de-DE" sz="1200" b="0" i="0" u="none" strike="noStrike" kern="1200" dirty="0">
                <a:solidFill>
                  <a:schemeClr val="tx1"/>
                </a:solidFill>
                <a:effectLst/>
                <a:latin typeface="Arial" panose="020B0604020202020204" pitchFamily="34" charset="0"/>
                <a:ea typeface="+mn-ea"/>
                <a:cs typeface="+mn-cs"/>
              </a:rPr>
              <a:t>http://disrupt-africa.com/2017/05/africa-and-intellectual-property-rights-where-do-we-stand/ </a:t>
            </a:r>
          </a:p>
          <a:p>
            <a:endParaRPr lang="de-DE" sz="1200" b="0" i="0" u="none" strike="noStrike" kern="1200" dirty="0">
              <a:solidFill>
                <a:schemeClr val="tx1"/>
              </a:solidFill>
              <a:effectLst/>
              <a:latin typeface="Arial" panose="020B0604020202020204" pitchFamily="34" charset="0"/>
              <a:ea typeface="+mn-ea"/>
              <a:cs typeface="+mn-cs"/>
            </a:endParaRPr>
          </a:p>
          <a:p>
            <a:r>
              <a:rPr lang="de-DE" sz="1200" b="0" i="0" u="none" strike="noStrike" kern="1200" dirty="0">
                <a:solidFill>
                  <a:schemeClr val="tx1"/>
                </a:solidFill>
                <a:effectLst/>
                <a:latin typeface="Arial" panose="020B0604020202020204" pitchFamily="34" charset="0"/>
                <a:ea typeface="+mn-ea"/>
                <a:cs typeface="+mn-cs"/>
              </a:rPr>
              <a:t>And</a:t>
            </a:r>
          </a:p>
          <a:p>
            <a:endParaRPr lang="de-DE" sz="1200" b="0" i="0" u="none" strike="noStrike" kern="1200" dirty="0">
              <a:solidFill>
                <a:schemeClr val="tx1"/>
              </a:solidFill>
              <a:effectLst/>
              <a:latin typeface="Arial" panose="020B0604020202020204" pitchFamily="34" charset="0"/>
              <a:ea typeface="+mn-ea"/>
              <a:cs typeface="+mn-cs"/>
            </a:endParaRPr>
          </a:p>
          <a:p>
            <a:r>
              <a:rPr lang="de-DE" sz="1200" b="0" i="0" u="none" strike="noStrike" kern="1200" dirty="0">
                <a:solidFill>
                  <a:schemeClr val="tx1"/>
                </a:solidFill>
                <a:effectLst/>
                <a:latin typeface="Arial" panose="020B0604020202020204" pitchFamily="34" charset="0"/>
                <a:ea typeface="+mn-ea"/>
                <a:cs typeface="+mn-cs"/>
              </a:rPr>
              <a:t>https://atlasofthefuture.org/project/4afrika-ip-hub/ </a:t>
            </a:r>
          </a:p>
          <a:p>
            <a:endParaRPr lang="en" sz="1200" b="0" i="0" u="none" strike="noStrike" kern="1200" dirty="0">
              <a:solidFill>
                <a:srgbClr val="606569"/>
              </a:solidFill>
              <a:effectLst/>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ts val="0"/>
              </a:spcAft>
              <a:buClrTx/>
              <a:buSzTx/>
              <a:buFontTx/>
              <a:buNone/>
              <a:tabLst/>
              <a:defRPr/>
            </a:pPr>
            <a:endParaRPr lang="de-DE" sz="120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12</a:t>
            </a:fld>
            <a:endParaRPr lang="en-GB" altLang="de-DE"/>
          </a:p>
        </p:txBody>
      </p:sp>
    </p:spTree>
    <p:extLst>
      <p:ext uri="{BB962C8B-B14F-4D97-AF65-F5344CB8AC3E}">
        <p14:creationId xmlns:p14="http://schemas.microsoft.com/office/powerpoint/2010/main" val="314395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b="1" dirty="0"/>
              <a:t>Background:</a:t>
            </a:r>
            <a:r>
              <a:rPr lang="de-DE" sz="1200" b="1" baseline="0" dirty="0"/>
              <a:t> </a:t>
            </a:r>
            <a:endParaRPr lang="en"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dirty="0"/>
              <a:t>C</a:t>
            </a:r>
            <a:r>
              <a:rPr lang="en" sz="1200" dirty="0" err="1"/>
              <a:t>hallenges</a:t>
            </a:r>
            <a:r>
              <a:rPr lang="en" sz="1200" dirty="0"/>
              <a:t> and opportunities when it comes to IPRs in the DC context</a:t>
            </a:r>
          </a:p>
          <a:p>
            <a:endParaRPr lang="en" sz="1200" kern="1200" dirty="0">
              <a:solidFill>
                <a:srgbClr val="606569"/>
              </a:solidFill>
              <a:latin typeface="Arial" panose="020B0604020202020204" pitchFamily="34" charset="0"/>
              <a:ea typeface="+mn-ea"/>
              <a:cs typeface="+mn-cs"/>
            </a:endParaRPr>
          </a:p>
          <a:p>
            <a:r>
              <a:rPr lang="en" sz="1200" b="1" kern="1200" dirty="0">
                <a:solidFill>
                  <a:srgbClr val="606569"/>
                </a:solidFill>
                <a:latin typeface="Arial" panose="020B0604020202020204" pitchFamily="34" charset="0"/>
                <a:ea typeface="+mn-ea"/>
                <a:cs typeface="+mn-cs"/>
              </a:rPr>
              <a:t>Possible solution:</a:t>
            </a:r>
          </a:p>
          <a:p>
            <a:endParaRPr lang="en" sz="1200" b="1" kern="1200" dirty="0">
              <a:solidFill>
                <a:srgbClr val="606569"/>
              </a:solidFill>
              <a:latin typeface="Arial" panose="020B0604020202020204" pitchFamily="34" charset="0"/>
              <a:ea typeface="+mn-ea"/>
              <a:cs typeface="+mn-cs"/>
            </a:endParaRPr>
          </a:p>
          <a:p>
            <a:r>
              <a:rPr lang="en" sz="1200" b="1" kern="1200" dirty="0">
                <a:solidFill>
                  <a:srgbClr val="606569"/>
                </a:solidFill>
                <a:latin typeface="Arial" panose="020B0604020202020204" pitchFamily="34" charset="0"/>
                <a:ea typeface="+mn-ea"/>
                <a:cs typeface="+mn-cs"/>
              </a:rPr>
              <a:t>Microsoft 4 Africa </a:t>
            </a:r>
            <a:r>
              <a:rPr lang="de-DE" sz="1200" b="1" kern="1200" dirty="0">
                <a:solidFill>
                  <a:srgbClr val="606569"/>
                </a:solidFill>
                <a:latin typeface="Arial" panose="020B0604020202020204" pitchFamily="34" charset="0"/>
                <a:ea typeface="+mn-ea"/>
                <a:cs typeface="+mn-cs"/>
              </a:rPr>
              <a:t>Initiative</a:t>
            </a:r>
            <a:endParaRPr lang="en" sz="1200" b="1" kern="1200" dirty="0">
              <a:solidFill>
                <a:srgbClr val="606569"/>
              </a:solidFill>
              <a:latin typeface="Arial" panose="020B0604020202020204" pitchFamily="34" charset="0"/>
              <a:ea typeface="+mn-ea"/>
              <a:cs typeface="+mn-cs"/>
            </a:endParaRPr>
          </a:p>
          <a:p>
            <a:endParaRPr lang="en" sz="1200" kern="1200" dirty="0">
              <a:solidFill>
                <a:srgbClr val="606569"/>
              </a:solidFill>
              <a:latin typeface="Arial" panose="020B0604020202020204" pitchFamily="34" charset="0"/>
              <a:ea typeface="+mn-ea"/>
              <a:cs typeface="+mn-cs"/>
            </a:endParaRPr>
          </a:p>
          <a:p>
            <a:r>
              <a:rPr lang="en" sz="1200" kern="1200" dirty="0">
                <a:solidFill>
                  <a:srgbClr val="606569"/>
                </a:solidFill>
                <a:latin typeface="Arial" panose="020B0604020202020204" pitchFamily="34" charset="0"/>
                <a:ea typeface="+mn-ea"/>
                <a:cs typeface="+mn-cs"/>
              </a:rPr>
              <a:t>The current local systems in place to register IP are </a:t>
            </a:r>
            <a:r>
              <a:rPr lang="en" sz="1200" kern="1200" dirty="0">
                <a:solidFill>
                  <a:schemeClr val="tx1"/>
                </a:solidFill>
                <a:latin typeface="Arial" panose="020B0604020202020204" pitchFamily="34" charset="0"/>
                <a:ea typeface="+mn-ea"/>
                <a:cs typeface="+mn-cs"/>
              </a:rPr>
              <a:t>inaccessible, time consuming and difficult to use. This is why, in 2015, </a:t>
            </a:r>
            <a:r>
              <a:rPr lang="en" sz="1200" kern="1200" dirty="0">
                <a:solidFill>
                  <a:schemeClr val="tx1"/>
                </a:solidFill>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Microsoft 4Afrika partnered with the Kenya Copyright Board</a:t>
            </a:r>
            <a:r>
              <a:rPr lang="en" sz="1200" kern="1200" dirty="0">
                <a:solidFill>
                  <a:schemeClr val="tx1"/>
                </a:solidFill>
                <a:latin typeface="Arial" panose="020B0604020202020204" pitchFamily="34" charset="0"/>
                <a:ea typeface="+mn-ea"/>
                <a:cs typeface="+mn-cs"/>
              </a:rPr>
              <a:t>, to develop an online IP registration system.</a:t>
            </a:r>
            <a:r>
              <a:rPr lang="en" sz="1200" b="0" i="0" u="none" strike="noStrike" kern="1200" dirty="0">
                <a:solidFill>
                  <a:schemeClr val="tx1"/>
                </a:solidFill>
                <a:effectLst/>
                <a:latin typeface="Arial" panose="020B0604020202020204" pitchFamily="34" charset="0"/>
                <a:ea typeface="+mn-ea"/>
                <a:cs typeface="+mn-cs"/>
              </a:rPr>
              <a:t> </a:t>
            </a:r>
            <a:r>
              <a:rPr lang="en" sz="1200" b="0" i="0" u="none" strike="noStrike" kern="1200" dirty="0">
                <a:solidFill>
                  <a:schemeClr val="tx1"/>
                </a:solidFill>
                <a:effectLst/>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4Afrika IP Hub</a:t>
            </a:r>
            <a:r>
              <a:rPr lang="en" sz="1200" b="0" i="0" u="none" strike="noStrike" kern="1200" dirty="0">
                <a:solidFill>
                  <a:schemeClr val="tx1"/>
                </a:solidFill>
                <a:effectLst/>
                <a:latin typeface="Arial" panose="020B0604020202020204" pitchFamily="34" charset="0"/>
                <a:ea typeface="+mn-ea"/>
                <a:cs typeface="+mn-cs"/>
              </a:rPr>
              <a:t> aims to change this by giving developers the tools to monetise their apps. They also provide free online </a:t>
            </a:r>
            <a:r>
              <a:rPr lang="en" sz="1200" b="0" i="0" u="none" strike="noStrike" kern="1200" dirty="0">
                <a:solidFill>
                  <a:schemeClr val="tx1"/>
                </a:solidFill>
                <a:effectLst/>
                <a:latin typeface="Arial" panose="020B0604020202020204" pitchFamily="34" charset="0"/>
                <a:ea typeface="+mn-ea"/>
                <a:cs typeface="+mn-cs"/>
                <a:hlinkClick r:id="rId5">
                  <a:extLst>
                    <a:ext uri="{A12FA001-AC4F-418D-AE19-62706E023703}">
                      <ahyp:hlinkClr xmlns:ahyp="http://schemas.microsoft.com/office/drawing/2018/hyperlinkcolor" val="tx"/>
                    </a:ext>
                  </a:extLst>
                </a:hlinkClick>
              </a:rPr>
              <a:t>information</a:t>
            </a:r>
            <a:r>
              <a:rPr lang="en" sz="1200" b="0" i="0" u="none" strike="noStrike" kern="1200" dirty="0">
                <a:solidFill>
                  <a:schemeClr val="tx1"/>
                </a:solidFill>
                <a:effectLst/>
                <a:latin typeface="Arial" panose="020B0604020202020204" pitchFamily="34" charset="0"/>
                <a:ea typeface="+mn-ea"/>
                <a:cs typeface="+mn-cs"/>
              </a:rPr>
              <a:t> on protecting </a:t>
            </a:r>
            <a:r>
              <a:rPr lang="en" sz="1200" b="0" i="0" u="none" strike="noStrike" kern="1200" dirty="0">
                <a:solidFill>
                  <a:schemeClr val="tx1"/>
                </a:solidFill>
                <a:effectLst/>
                <a:latin typeface="Arial" panose="020B0604020202020204" pitchFamily="34" charset="0"/>
                <a:ea typeface="+mn-ea"/>
                <a:cs typeface="+mn-cs"/>
                <a:hlinkClick r:id="rId6">
                  <a:extLst>
                    <a:ext uri="{A12FA001-AC4F-418D-AE19-62706E023703}">
                      <ahyp:hlinkClr xmlns:ahyp="http://schemas.microsoft.com/office/drawing/2018/hyperlinkcolor" val="tx"/>
                    </a:ext>
                  </a:extLst>
                </a:hlinkClick>
              </a:rPr>
              <a:t>intellectual property</a:t>
            </a:r>
            <a:r>
              <a:rPr lang="en" sz="1200" b="0" i="0" u="none" strike="noStrike" kern="1200" dirty="0">
                <a:solidFill>
                  <a:schemeClr val="tx1"/>
                </a:solidFill>
                <a:effectLst/>
                <a:latin typeface="Arial" panose="020B0604020202020204" pitchFamily="34" charset="0"/>
                <a:ea typeface="+mn-ea"/>
                <a:cs typeface="+mn-cs"/>
              </a:rPr>
              <a:t> that developers can refer to. Finally the organisation provides platforms and access to networks to help them maximise their projects’ potential, thus helping to ensure products developed and made in Africa bring money into Africa. </a:t>
            </a:r>
          </a:p>
          <a:p>
            <a:endParaRPr lang="en" sz="1200" b="0" i="0" u="none" strike="noStrike" kern="1200" dirty="0">
              <a:solidFill>
                <a:schemeClr val="tx1"/>
              </a:solidFill>
              <a:effectLst/>
              <a:latin typeface="Arial" panose="020B0604020202020204" pitchFamily="34" charset="0"/>
              <a:ea typeface="+mn-ea"/>
              <a:cs typeface="+mn-cs"/>
            </a:endParaRPr>
          </a:p>
          <a:p>
            <a:r>
              <a:rPr lang="en" sz="1200" b="0" i="0" u="none" strike="noStrike" kern="1200" dirty="0">
                <a:solidFill>
                  <a:schemeClr val="tx1"/>
                </a:solidFill>
                <a:effectLst/>
                <a:latin typeface="Arial" panose="020B0604020202020204" pitchFamily="34" charset="0"/>
                <a:ea typeface="+mn-ea"/>
                <a:cs typeface="+mn-cs"/>
              </a:rPr>
              <a:t>The system, which allows people to register remotely, has already resulted in a 100 per cent increase in applications – and is cited by the US Chamber International IP Index as a key area of strength in Kenya’s IP climate ranking.</a:t>
            </a:r>
          </a:p>
          <a:p>
            <a:endParaRPr lang="en" sz="1200" b="0" i="0" u="none" strike="noStrike" kern="1200" dirty="0">
              <a:solidFill>
                <a:schemeClr val="tx1"/>
              </a:solidFill>
              <a:effectLst/>
              <a:latin typeface="Arial" panose="020B0604020202020204" pitchFamily="34" charset="0"/>
              <a:ea typeface="+mn-ea"/>
              <a:cs typeface="+mn-cs"/>
            </a:endParaRPr>
          </a:p>
          <a:p>
            <a:r>
              <a:rPr lang="en" sz="1200" b="1" i="0" u="none" strike="noStrike" kern="1200" dirty="0">
                <a:solidFill>
                  <a:schemeClr val="tx1"/>
                </a:solidFill>
                <a:effectLst/>
                <a:latin typeface="Arial" panose="020B0604020202020204" pitchFamily="34" charset="0"/>
                <a:ea typeface="+mn-ea"/>
                <a:cs typeface="+mn-cs"/>
              </a:rPr>
              <a:t>Further Infos: </a:t>
            </a:r>
          </a:p>
          <a:p>
            <a:endParaRPr lang="en" sz="1200" b="0" i="0" u="none" strike="noStrike" kern="1200" dirty="0">
              <a:solidFill>
                <a:schemeClr val="tx1"/>
              </a:solidFill>
              <a:effectLst/>
              <a:latin typeface="Arial" panose="020B0604020202020204" pitchFamily="34" charset="0"/>
              <a:ea typeface="+mn-ea"/>
              <a:cs typeface="+mn-cs"/>
            </a:endParaRPr>
          </a:p>
          <a:p>
            <a:r>
              <a:rPr lang="en" sz="1200" b="0" i="0" u="none" strike="noStrike" kern="1200" dirty="0">
                <a:solidFill>
                  <a:schemeClr val="tx1"/>
                </a:solidFill>
                <a:effectLst/>
                <a:latin typeface="Arial" panose="020B0604020202020204" pitchFamily="34" charset="0"/>
                <a:ea typeface="+mn-ea"/>
                <a:cs typeface="+mn-cs"/>
              </a:rPr>
              <a:t>U.S. Chamber International IP Index (Feb 2019).</a:t>
            </a:r>
          </a:p>
          <a:p>
            <a:endParaRPr lang="en" sz="1200" b="0" i="0" u="none" strike="noStrike" kern="1200" dirty="0">
              <a:solidFill>
                <a:schemeClr val="tx1"/>
              </a:solidFill>
              <a:effectLst/>
              <a:latin typeface="Arial" panose="020B0604020202020204" pitchFamily="34" charset="0"/>
              <a:ea typeface="+mn-ea"/>
              <a:cs typeface="+mn-cs"/>
            </a:endParaRPr>
          </a:p>
          <a:p>
            <a:r>
              <a:rPr lang="de-DE" sz="1200" b="0" i="0" u="none" strike="noStrike" kern="1200" dirty="0">
                <a:solidFill>
                  <a:schemeClr val="tx1"/>
                </a:solidFill>
                <a:effectLst/>
                <a:latin typeface="Arial" panose="020B0604020202020204" pitchFamily="34" charset="0"/>
                <a:ea typeface="+mn-ea"/>
                <a:cs typeface="+mn-cs"/>
              </a:rPr>
              <a:t>https://www.theglobalipcenter.com/wp-content/uploads/2019/03/023593_GIPC_IP_Index_2019_Full_04.pdf</a:t>
            </a:r>
            <a:endParaRPr lang="en" sz="1200" b="0" i="0" u="none" strike="noStrike" kern="1200" dirty="0">
              <a:solidFill>
                <a:schemeClr val="tx1"/>
              </a:solidFill>
              <a:effectLst/>
              <a:latin typeface="Arial" panose="020B0604020202020204" pitchFamily="34" charset="0"/>
              <a:ea typeface="+mn-ea"/>
              <a:cs typeface="+mn-cs"/>
            </a:endParaRPr>
          </a:p>
          <a:p>
            <a:endParaRPr lang="en" sz="1200" b="0" i="0" u="none" strike="noStrike" kern="1200" dirty="0">
              <a:solidFill>
                <a:schemeClr val="tx1"/>
              </a:solidFill>
              <a:effectLst/>
              <a:latin typeface="Arial" panose="020B0604020202020204" pitchFamily="34" charset="0"/>
              <a:ea typeface="+mn-ea"/>
              <a:cs typeface="+mn-cs"/>
            </a:endParaRPr>
          </a:p>
          <a:p>
            <a:r>
              <a:rPr lang="en" sz="1200" b="0" i="0" u="none" strike="noStrike" kern="1200" dirty="0">
                <a:solidFill>
                  <a:schemeClr val="tx1"/>
                </a:solidFill>
                <a:effectLst/>
                <a:latin typeface="Arial" panose="020B0604020202020204" pitchFamily="34" charset="0"/>
                <a:ea typeface="+mn-ea"/>
                <a:cs typeface="+mn-cs"/>
              </a:rPr>
              <a:t>Source table: </a:t>
            </a:r>
          </a:p>
          <a:p>
            <a:r>
              <a:rPr lang="de-DE" sz="1200" b="0" i="0" u="none" strike="noStrike" kern="1200" dirty="0">
                <a:solidFill>
                  <a:schemeClr val="tx1"/>
                </a:solidFill>
                <a:effectLst/>
                <a:latin typeface="Arial" panose="020B0604020202020204" pitchFamily="34" charset="0"/>
                <a:ea typeface="+mn-ea"/>
                <a:cs typeface="+mn-cs"/>
              </a:rPr>
              <a:t>https://www.wipo.int/edocs/pubdocs/en/wipo_pub_gii_2018.pdf </a:t>
            </a:r>
          </a:p>
          <a:p>
            <a:endParaRPr lang="de-DE" sz="1200" b="0" i="0" u="none" strike="noStrike" kern="1200" dirty="0">
              <a:solidFill>
                <a:schemeClr val="tx1"/>
              </a:solidFill>
              <a:effectLst/>
              <a:latin typeface="Arial" panose="020B0604020202020204" pitchFamily="34" charset="0"/>
              <a:ea typeface="+mn-ea"/>
              <a:cs typeface="+mn-cs"/>
            </a:endParaRPr>
          </a:p>
          <a:p>
            <a:r>
              <a:rPr lang="de-DE" sz="1200" b="0" i="0" u="none" strike="noStrike" kern="1200" dirty="0">
                <a:solidFill>
                  <a:schemeClr val="tx1"/>
                </a:solidFill>
                <a:effectLst/>
                <a:latin typeface="Arial" panose="020B0604020202020204" pitchFamily="34" charset="0"/>
                <a:ea typeface="+mn-ea"/>
                <a:cs typeface="+mn-cs"/>
              </a:rPr>
              <a:t>Source text: </a:t>
            </a:r>
          </a:p>
          <a:p>
            <a:r>
              <a:rPr lang="de-DE" sz="1200" b="0" i="0" u="none" strike="noStrike" kern="1200" dirty="0">
                <a:solidFill>
                  <a:schemeClr val="tx1"/>
                </a:solidFill>
                <a:effectLst/>
                <a:latin typeface="Arial" panose="020B0604020202020204" pitchFamily="34" charset="0"/>
                <a:ea typeface="+mn-ea"/>
                <a:cs typeface="+mn-cs"/>
              </a:rPr>
              <a:t>Disrupt Africa, 2017, Africa and IP: where do we stand?</a:t>
            </a:r>
          </a:p>
          <a:p>
            <a:r>
              <a:rPr lang="de-DE" sz="1200" b="0" i="0" u="none" strike="noStrike" kern="1200" dirty="0">
                <a:solidFill>
                  <a:schemeClr val="tx1"/>
                </a:solidFill>
                <a:effectLst/>
                <a:latin typeface="Arial" panose="020B0604020202020204" pitchFamily="34" charset="0"/>
                <a:ea typeface="+mn-ea"/>
                <a:cs typeface="+mn-cs"/>
              </a:rPr>
              <a:t>http://disrupt-africa.com/2017/05/africa-and-intellectual-property-rights-where-do-we-stand/ </a:t>
            </a:r>
          </a:p>
          <a:p>
            <a:endParaRPr lang="de-DE" sz="1200" b="0" i="0" u="none" strike="noStrike" kern="1200" dirty="0">
              <a:solidFill>
                <a:schemeClr val="tx1"/>
              </a:solidFill>
              <a:effectLst/>
              <a:latin typeface="Arial" panose="020B0604020202020204" pitchFamily="34" charset="0"/>
              <a:ea typeface="+mn-ea"/>
              <a:cs typeface="+mn-cs"/>
            </a:endParaRPr>
          </a:p>
          <a:p>
            <a:r>
              <a:rPr lang="de-DE" sz="1200" b="0" i="0" u="none" strike="noStrike" kern="1200" dirty="0">
                <a:solidFill>
                  <a:schemeClr val="tx1"/>
                </a:solidFill>
                <a:effectLst/>
                <a:latin typeface="Arial" panose="020B0604020202020204" pitchFamily="34" charset="0"/>
                <a:ea typeface="+mn-ea"/>
                <a:cs typeface="+mn-cs"/>
              </a:rPr>
              <a:t>And</a:t>
            </a:r>
          </a:p>
          <a:p>
            <a:endParaRPr lang="de-DE" sz="1200" b="0" i="0" u="none" strike="noStrike" kern="1200" dirty="0">
              <a:solidFill>
                <a:schemeClr val="tx1"/>
              </a:solidFill>
              <a:effectLst/>
              <a:latin typeface="Arial" panose="020B0604020202020204" pitchFamily="34" charset="0"/>
              <a:ea typeface="+mn-ea"/>
              <a:cs typeface="+mn-cs"/>
            </a:endParaRPr>
          </a:p>
          <a:p>
            <a:r>
              <a:rPr lang="de-DE" sz="1200" b="0" i="0" u="none" strike="noStrike" kern="1200" dirty="0">
                <a:solidFill>
                  <a:schemeClr val="tx1"/>
                </a:solidFill>
                <a:effectLst/>
                <a:latin typeface="Arial" panose="020B0604020202020204" pitchFamily="34" charset="0"/>
                <a:ea typeface="+mn-ea"/>
                <a:cs typeface="+mn-cs"/>
              </a:rPr>
              <a:t>https://atlasofthefuture.org/project/4afrika-ip-hub/ </a:t>
            </a:r>
          </a:p>
          <a:p>
            <a:endParaRPr lang="en" sz="1200" b="0" i="0" u="none" strike="noStrike" kern="1200" dirty="0">
              <a:solidFill>
                <a:srgbClr val="606569"/>
              </a:solidFill>
              <a:effectLst/>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ts val="0"/>
              </a:spcAft>
              <a:buClrTx/>
              <a:buSzTx/>
              <a:buFontTx/>
              <a:buNone/>
              <a:tabLst/>
              <a:defRPr/>
            </a:pPr>
            <a:endParaRPr lang="de-DE" sz="120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13</a:t>
            </a:fld>
            <a:endParaRPr lang="en-GB" altLang="de-DE"/>
          </a:p>
        </p:txBody>
      </p:sp>
    </p:spTree>
    <p:extLst>
      <p:ext uri="{BB962C8B-B14F-4D97-AF65-F5344CB8AC3E}">
        <p14:creationId xmlns:p14="http://schemas.microsoft.com/office/powerpoint/2010/main" val="2136294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t>Source:</a:t>
            </a:r>
          </a:p>
          <a:p>
            <a:r>
              <a:rPr lang="en-GB" dirty="0"/>
              <a:t>https://t20japan.org/</a:t>
            </a:r>
            <a:r>
              <a:rPr lang="en-GB" dirty="0" err="1"/>
              <a:t>wp</a:t>
            </a:r>
            <a:r>
              <a:rPr lang="en-GB" dirty="0"/>
              <a:t>-content/uploads/2019/03/t20-japan-tf8-4-digital-economy-economic-development.pdf </a:t>
            </a: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14</a:t>
            </a:fld>
            <a:endParaRPr lang="en-GB" altLang="de-DE"/>
          </a:p>
        </p:txBody>
      </p:sp>
    </p:spTree>
    <p:extLst>
      <p:ext uri="{BB962C8B-B14F-4D97-AF65-F5344CB8AC3E}">
        <p14:creationId xmlns:p14="http://schemas.microsoft.com/office/powerpoint/2010/main" val="661369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b="1" dirty="0">
                <a:latin typeface="Arial"/>
                <a:cs typeface="Arial"/>
              </a:rPr>
              <a:t>Video: </a:t>
            </a:r>
            <a:r>
              <a:rPr lang="en-GB" b="1" dirty="0" err="1">
                <a:latin typeface="Arial"/>
                <a:cs typeface="Arial"/>
              </a:rPr>
              <a:t>Agence</a:t>
            </a:r>
            <a:r>
              <a:rPr lang="en-GB" b="1" dirty="0">
                <a:latin typeface="Arial"/>
                <a:cs typeface="Arial"/>
              </a:rPr>
              <a:t> </a:t>
            </a:r>
            <a:r>
              <a:rPr lang="en-GB" b="1" dirty="0" err="1">
                <a:latin typeface="Arial"/>
                <a:cs typeface="Arial"/>
              </a:rPr>
              <a:t>Française</a:t>
            </a:r>
            <a:r>
              <a:rPr lang="en-GB" b="1" dirty="0">
                <a:latin typeface="Arial"/>
                <a:cs typeface="Arial"/>
              </a:rPr>
              <a:t> de </a:t>
            </a:r>
            <a:r>
              <a:rPr lang="en-GB" b="1" dirty="0" err="1">
                <a:latin typeface="Arial"/>
                <a:cs typeface="Arial"/>
              </a:rPr>
              <a:t>Développement</a:t>
            </a:r>
            <a:r>
              <a:rPr lang="en-GB" b="1" dirty="0">
                <a:latin typeface="Arial"/>
                <a:cs typeface="Arial"/>
              </a:rPr>
              <a:t> (duration: approx. 2min): </a:t>
            </a:r>
            <a:r>
              <a:rPr lang="en-GB" dirty="0">
                <a:latin typeface="Arial"/>
                <a:cs typeface="Arial"/>
              </a:rPr>
              <a:t>FinTech help African entrepreneurs grow</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solidFill>
                  <a:schemeClr val="tx1"/>
                </a:solidFill>
                <a:latin typeface="Arial"/>
                <a:cs typeface="Arial"/>
              </a:rPr>
              <a:t>Source:</a:t>
            </a:r>
            <a:r>
              <a:rPr lang="en-IE" dirty="0">
                <a:solidFill>
                  <a:schemeClr val="tx1"/>
                </a:solidFill>
                <a:hlinkClick r:id="rId3">
                  <a:extLst>
                    <a:ext uri="{A12FA001-AC4F-418D-AE19-62706E023703}">
                      <ahyp:hlinkClr xmlns:ahyp="http://schemas.microsoft.com/office/drawing/2018/hyperlinkcolor" val="tx"/>
                    </a:ext>
                  </a:extLst>
                </a:hlinkClick>
              </a:rPr>
              <a:t>https://www.youtube.com/watch?v=TLIvZC-mqPw</a:t>
            </a:r>
            <a:endParaRPr lang="en-IE" dirty="0">
              <a:solidFill>
                <a:schemeClr val="tx1"/>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latin typeface="Arial"/>
              <a:cs typeface="Arial"/>
            </a:endParaRPr>
          </a:p>
          <a:p>
            <a:endParaRPr lang="de-DE" dirty="0"/>
          </a:p>
        </p:txBody>
      </p:sp>
      <p:sp>
        <p:nvSpPr>
          <p:cNvPr id="4" name="Foliennummernplatzhalter 3"/>
          <p:cNvSpPr>
            <a:spLocks noGrp="1"/>
          </p:cNvSpPr>
          <p:nvPr>
            <p:ph type="sldNum" sz="quarter" idx="5"/>
          </p:nvPr>
        </p:nvSpPr>
        <p:spPr/>
        <p:txBody>
          <a:bodyPr/>
          <a:lstStyle/>
          <a:p>
            <a:fld id="{C73E5142-0628-4B72-B7AA-0B514D5F823B}" type="slidenum">
              <a:rPr lang="en-GB" altLang="de-DE" smtClean="0"/>
              <a:pPr/>
              <a:t>15</a:t>
            </a:fld>
            <a:endParaRPr lang="en-GB" altLang="de-DE"/>
          </a:p>
        </p:txBody>
      </p:sp>
    </p:spTree>
    <p:extLst>
      <p:ext uri="{BB962C8B-B14F-4D97-AF65-F5344CB8AC3E}">
        <p14:creationId xmlns:p14="http://schemas.microsoft.com/office/powerpoint/2010/main" val="1776036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baseline="0" dirty="0"/>
              <a:t>Background:</a:t>
            </a:r>
          </a:p>
          <a:p>
            <a:pPr marL="0" marR="0" indent="0" algn="l" defTabSz="914400" rtl="0" eaLnBrk="1" fontAlgn="base" latinLnBrk="0" hangingPunct="1">
              <a:lnSpc>
                <a:spcPct val="100000"/>
              </a:lnSpc>
              <a:spcBef>
                <a:spcPct val="30000"/>
              </a:spcBef>
              <a:spcAft>
                <a:spcPct val="0"/>
              </a:spcAft>
              <a:buClrTx/>
              <a:buSzTx/>
              <a:buFontTx/>
              <a:buNone/>
              <a:tabLst/>
              <a:defRPr/>
            </a:pPr>
            <a:r>
              <a:rPr lang="en-GB" b="1" dirty="0"/>
              <a:t>Overall financial inclusion can contribute to achieving greater social and </a:t>
            </a:r>
            <a:r>
              <a:rPr lang="en-GB" b="1" dirty="0" err="1"/>
              <a:t>ecnomic</a:t>
            </a:r>
            <a:r>
              <a:rPr lang="en-GB" b="1" dirty="0"/>
              <a:t> well-being,</a:t>
            </a:r>
            <a:r>
              <a:rPr lang="en-GB" b="1" baseline="0" dirty="0"/>
              <a:t> higher </a:t>
            </a:r>
            <a:r>
              <a:rPr lang="en-GB" b="1" baseline="0" dirty="0" err="1"/>
              <a:t>profis</a:t>
            </a:r>
            <a:r>
              <a:rPr lang="en-GB" b="1" baseline="0" dirty="0"/>
              <a:t>, competiveness and growth for businesses and decreased inequality</a:t>
            </a:r>
            <a:endParaRPr lang="en-GB" b="1" dirty="0"/>
          </a:p>
          <a:p>
            <a:endParaRPr lang="en-GB" b="1" baseline="0" dirty="0"/>
          </a:p>
          <a:p>
            <a:r>
              <a:rPr lang="en-GB" dirty="0"/>
              <a:t>Financial inclusion means that individuals and businesses have access to useful and affordable financial products and services that meet their needs – transactions, payments, savings, credit and insurance – delivered in a responsible and sustainable way.</a:t>
            </a:r>
            <a:endParaRPr lang="en-GB" b="0" dirty="0"/>
          </a:p>
          <a:p>
            <a:r>
              <a:rPr lang="en-GB" dirty="0"/>
              <a:t>Being able to have access to a transaction account is a first step toward broader financial inclusion since a transaction account allows people to store money, and send and receive payments. A transaction account serves as a gateway to other financial services.</a:t>
            </a:r>
          </a:p>
          <a:p>
            <a:endParaRPr lang="en-GB" dirty="0"/>
          </a:p>
          <a:p>
            <a:r>
              <a:rPr lang="en-GB" b="1" dirty="0"/>
              <a:t>Advantages</a:t>
            </a:r>
          </a:p>
          <a:p>
            <a:r>
              <a:rPr lang="en-GB" dirty="0"/>
              <a:t>Financial access facilitates day-to-day living, and helps families and businesses plan for everything from long-term goals to unexpected emergencies. As accountholders, people are more likely to use other financial services, such as credit and insurance, to start and expand businesses, invest in education or health, manage risk, and weather financial shocks, which can improve the overall quality of their lives.</a:t>
            </a:r>
          </a:p>
          <a:p>
            <a:r>
              <a:rPr lang="en-GB" b="1" dirty="0"/>
              <a:t>Overall financial inclusion can contribute to achieving greater social and </a:t>
            </a:r>
            <a:r>
              <a:rPr lang="en-GB" b="1" dirty="0" err="1"/>
              <a:t>ecnomic</a:t>
            </a:r>
            <a:r>
              <a:rPr lang="en-GB" b="1" dirty="0"/>
              <a:t> well-being,</a:t>
            </a:r>
            <a:r>
              <a:rPr lang="en-GB" b="1" baseline="0" dirty="0"/>
              <a:t> higher </a:t>
            </a:r>
            <a:r>
              <a:rPr lang="en-GB" b="1" baseline="0" dirty="0" err="1"/>
              <a:t>profis</a:t>
            </a:r>
            <a:r>
              <a:rPr lang="en-GB" b="1" baseline="0" dirty="0"/>
              <a:t>, competiveness and growth for businesses and decreased inequality</a:t>
            </a:r>
          </a:p>
          <a:p>
            <a:endParaRPr lang="en-GB" b="1" baseline="0" dirty="0"/>
          </a:p>
          <a:p>
            <a:r>
              <a:rPr lang="en-GB" b="1" baseline="0" dirty="0"/>
              <a:t>Challenges (Backup)</a:t>
            </a:r>
          </a:p>
          <a:p>
            <a:r>
              <a:rPr lang="en-GB" b="1" baseline="0" dirty="0"/>
              <a:t>Financial literacy</a:t>
            </a:r>
          </a:p>
          <a:p>
            <a:r>
              <a:rPr lang="en-GB" b="1" baseline="0" dirty="0"/>
              <a:t>Products are often not designed appropriately to the needs of low-income users </a:t>
            </a:r>
          </a:p>
          <a:p>
            <a:r>
              <a:rPr lang="en-GB" b="1" baseline="0" dirty="0"/>
              <a:t>The regulatory environment (especially in the African context) is often unclear</a:t>
            </a:r>
          </a:p>
          <a:p>
            <a:r>
              <a:rPr lang="en-GB" sz="1200" kern="1200" dirty="0">
                <a:solidFill>
                  <a:schemeClr val="tx1"/>
                </a:solidFill>
                <a:effectLst/>
                <a:latin typeface="Arial" panose="020B0604020202020204" pitchFamily="34" charset="0"/>
                <a:ea typeface="+mn-ea"/>
                <a:cs typeface="+mn-cs"/>
              </a:rPr>
              <a:t>Often the regulation landscape is unclear and innovators are unaware how to develop new technologies aligned to the regulatory needs of the country. </a:t>
            </a:r>
            <a:r>
              <a:rPr lang="en-GB" sz="1200" kern="1200" dirty="0" err="1">
                <a:solidFill>
                  <a:schemeClr val="tx1"/>
                </a:solidFill>
                <a:effectLst/>
                <a:latin typeface="Arial" panose="020B0604020202020204" pitchFamily="34" charset="0"/>
                <a:ea typeface="+mn-ea"/>
                <a:cs typeface="+mn-cs"/>
              </a:rPr>
              <a:t>Further,this</a:t>
            </a:r>
            <a:r>
              <a:rPr lang="en-GB" sz="1200" kern="1200" dirty="0">
                <a:solidFill>
                  <a:schemeClr val="tx1"/>
                </a:solidFill>
                <a:effectLst/>
                <a:latin typeface="Arial" panose="020B0604020202020204" pitchFamily="34" charset="0"/>
                <a:ea typeface="+mn-ea"/>
                <a:cs typeface="+mn-cs"/>
              </a:rPr>
              <a:t> uncertainty inhibits partnerships with foreign large-scale </a:t>
            </a:r>
            <a:r>
              <a:rPr lang="en-GB" sz="1200" kern="1200" dirty="0" err="1">
                <a:solidFill>
                  <a:schemeClr val="tx1"/>
                </a:solidFill>
                <a:effectLst/>
                <a:latin typeface="Arial" panose="020B0604020202020204" pitchFamily="34" charset="0"/>
                <a:ea typeface="+mn-ea"/>
                <a:cs typeface="+mn-cs"/>
              </a:rPr>
              <a:t>fintech</a:t>
            </a:r>
            <a:r>
              <a:rPr lang="en-GB" sz="1200" kern="1200" dirty="0">
                <a:solidFill>
                  <a:schemeClr val="tx1"/>
                </a:solidFill>
                <a:effectLst/>
                <a:latin typeface="Arial" panose="020B0604020202020204" pitchFamily="34" charset="0"/>
                <a:ea typeface="+mn-ea"/>
                <a:cs typeface="+mn-cs"/>
              </a:rPr>
              <a:t> operators, as they are unclear of the medium to long-term prospects of their products in a new market. </a:t>
            </a:r>
          </a:p>
          <a:p>
            <a:r>
              <a:rPr lang="en-GB" sz="1200" b="1" kern="1200" baseline="0" dirty="0">
                <a:solidFill>
                  <a:schemeClr val="tx1"/>
                </a:solidFill>
                <a:effectLst/>
                <a:latin typeface="Arial" panose="020B0604020202020204" pitchFamily="34" charset="0"/>
                <a:ea typeface="+mn-ea"/>
                <a:cs typeface="+mn-cs"/>
              </a:rPr>
              <a:t>Unfair </a:t>
            </a:r>
            <a:r>
              <a:rPr lang="en-GB" sz="1200" b="1" kern="1200" baseline="0">
                <a:solidFill>
                  <a:schemeClr val="tx1"/>
                </a:solidFill>
                <a:effectLst/>
                <a:latin typeface="Arial" panose="020B0604020202020204" pitchFamily="34" charset="0"/>
                <a:ea typeface="+mn-ea"/>
                <a:cs typeface="+mn-cs"/>
              </a:rPr>
              <a:t>competition practices</a:t>
            </a:r>
          </a:p>
          <a:p>
            <a:endParaRPr lang="en-GB" b="1" baseline="0" dirty="0"/>
          </a:p>
          <a:p>
            <a:r>
              <a:rPr lang="en-GB" b="1" dirty="0"/>
              <a:t>https://t20japan.org/</a:t>
            </a:r>
            <a:r>
              <a:rPr lang="en-GB" b="1" dirty="0" err="1"/>
              <a:t>wp</a:t>
            </a:r>
            <a:r>
              <a:rPr lang="en-GB" b="1" dirty="0"/>
              <a:t>-content/uploads/2019/03/t20-japan-tf2-10-fintech-strategies-financial-inclusion-sub-saharan-africa.pdf </a:t>
            </a:r>
          </a:p>
          <a:p>
            <a:endParaRPr lang="en-GB" dirty="0"/>
          </a:p>
          <a:p>
            <a:r>
              <a:rPr lang="en-GB" b="1" dirty="0"/>
              <a:t>Stats:</a:t>
            </a:r>
          </a:p>
          <a:p>
            <a:r>
              <a:rPr lang="en-GB" dirty="0"/>
              <a:t>Great strides have been made toward financial inclusion and 1.2 billion adults worldwide have gotten access to an account since 2011. Today, 69% of adults have an account.</a:t>
            </a:r>
          </a:p>
          <a:p>
            <a:endParaRPr lang="de-DE" dirty="0">
              <a:effectLst/>
            </a:endParaRPr>
          </a:p>
          <a:p>
            <a:r>
              <a:rPr lang="de-DE" dirty="0" err="1"/>
              <a:t>Since</a:t>
            </a:r>
            <a:r>
              <a:rPr lang="de-DE" dirty="0"/>
              <a:t> 2010, </a:t>
            </a:r>
            <a:r>
              <a:rPr lang="de-DE" dirty="0" err="1"/>
              <a:t>more</a:t>
            </a:r>
            <a:r>
              <a:rPr lang="de-DE" dirty="0"/>
              <a:t> </a:t>
            </a:r>
            <a:r>
              <a:rPr lang="de-DE" dirty="0" err="1"/>
              <a:t>than</a:t>
            </a:r>
            <a:r>
              <a:rPr lang="de-DE" dirty="0"/>
              <a:t> 55 countries </a:t>
            </a:r>
            <a:r>
              <a:rPr lang="de-DE" dirty="0" err="1"/>
              <a:t>have</a:t>
            </a:r>
            <a:r>
              <a:rPr lang="de-DE" dirty="0"/>
              <a:t> </a:t>
            </a:r>
            <a:r>
              <a:rPr lang="de-DE" dirty="0" err="1"/>
              <a:t>made</a:t>
            </a:r>
            <a:r>
              <a:rPr lang="de-DE" dirty="0"/>
              <a:t> </a:t>
            </a:r>
            <a:r>
              <a:rPr lang="de-DE" dirty="0" err="1"/>
              <a:t>commitments</a:t>
            </a:r>
            <a:r>
              <a:rPr lang="de-DE" dirty="0"/>
              <a:t> </a:t>
            </a:r>
            <a:r>
              <a:rPr lang="de-DE" dirty="0" err="1"/>
              <a:t>to</a:t>
            </a:r>
            <a:r>
              <a:rPr lang="de-DE" dirty="0"/>
              <a:t> </a:t>
            </a:r>
            <a:r>
              <a:rPr lang="de-DE" dirty="0" err="1"/>
              <a:t>financial</a:t>
            </a:r>
            <a:r>
              <a:rPr lang="de-DE" dirty="0"/>
              <a:t> </a:t>
            </a:r>
            <a:r>
              <a:rPr lang="de-DE" dirty="0" err="1"/>
              <a:t>inclusion</a:t>
            </a:r>
            <a:r>
              <a:rPr lang="de-DE" dirty="0"/>
              <a:t>, </a:t>
            </a:r>
            <a:r>
              <a:rPr lang="de-DE" dirty="0" err="1"/>
              <a:t>and</a:t>
            </a:r>
            <a:r>
              <a:rPr lang="de-DE" dirty="0"/>
              <a:t> </a:t>
            </a:r>
            <a:r>
              <a:rPr lang="de-DE" dirty="0" err="1"/>
              <a:t>more</a:t>
            </a:r>
            <a:r>
              <a:rPr lang="de-DE" dirty="0"/>
              <a:t> </a:t>
            </a:r>
            <a:r>
              <a:rPr lang="de-DE" dirty="0" err="1"/>
              <a:t>than</a:t>
            </a:r>
            <a:r>
              <a:rPr lang="de-DE" dirty="0"/>
              <a:t> 60 </a:t>
            </a:r>
            <a:r>
              <a:rPr lang="de-DE" dirty="0" err="1"/>
              <a:t>have</a:t>
            </a:r>
            <a:r>
              <a:rPr lang="de-DE" dirty="0"/>
              <a:t> </a:t>
            </a:r>
            <a:r>
              <a:rPr lang="de-DE" dirty="0" err="1"/>
              <a:t>either</a:t>
            </a:r>
            <a:r>
              <a:rPr lang="de-DE" dirty="0"/>
              <a:t> </a:t>
            </a:r>
            <a:r>
              <a:rPr lang="de-DE" dirty="0" err="1"/>
              <a:t>launched</a:t>
            </a:r>
            <a:r>
              <a:rPr lang="de-DE" dirty="0"/>
              <a:t> </a:t>
            </a:r>
            <a:r>
              <a:rPr lang="de-DE" dirty="0" err="1"/>
              <a:t>or</a:t>
            </a:r>
            <a:r>
              <a:rPr lang="de-DE" dirty="0"/>
              <a:t> </a:t>
            </a:r>
            <a:r>
              <a:rPr lang="de-DE" dirty="0" err="1"/>
              <a:t>are</a:t>
            </a:r>
            <a:r>
              <a:rPr lang="de-DE" dirty="0"/>
              <a:t> </a:t>
            </a:r>
            <a:r>
              <a:rPr lang="de-DE" dirty="0" err="1"/>
              <a:t>developing</a:t>
            </a:r>
            <a:r>
              <a:rPr lang="de-DE" dirty="0"/>
              <a:t> a national </a:t>
            </a:r>
            <a:r>
              <a:rPr lang="de-DE" dirty="0" err="1"/>
              <a:t>strategy</a:t>
            </a:r>
            <a:r>
              <a:rPr lang="de-DE" dirty="0"/>
              <a:t>. </a:t>
            </a:r>
            <a:endParaRPr lang="de-DE" dirty="0">
              <a:effectLst/>
            </a:endParaRPr>
          </a:p>
          <a:p>
            <a:endParaRPr lang="en-GB"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16</a:t>
            </a:fld>
            <a:endParaRPr lang="en-GB" altLang="de-DE"/>
          </a:p>
        </p:txBody>
      </p:sp>
    </p:spTree>
    <p:extLst>
      <p:ext uri="{BB962C8B-B14F-4D97-AF65-F5344CB8AC3E}">
        <p14:creationId xmlns:p14="http://schemas.microsoft.com/office/powerpoint/2010/main" val="1996704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t>Procedure:</a:t>
            </a:r>
          </a:p>
          <a:p>
            <a:r>
              <a:rPr lang="en-GB" b="0" dirty="0"/>
              <a:t>Trainer refers</a:t>
            </a:r>
            <a:r>
              <a:rPr lang="en-GB" b="0" baseline="0" dirty="0"/>
              <a:t> back to the examples in the video and asks participants to share their thoughts and ideas on how to achieve financial inclusion. </a:t>
            </a:r>
          </a:p>
          <a:p>
            <a:endParaRPr lang="en-GB" b="0" baseline="0" dirty="0"/>
          </a:p>
          <a:p>
            <a:r>
              <a:rPr lang="en-GB" b="1" baseline="0" dirty="0"/>
              <a:t>Timing:</a:t>
            </a:r>
          </a:p>
          <a:p>
            <a:r>
              <a:rPr lang="en-GB" b="0" baseline="0" dirty="0"/>
              <a:t>15 min</a:t>
            </a:r>
          </a:p>
          <a:p>
            <a:endParaRPr lang="en-GB" b="0" baseline="0"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17</a:t>
            </a:fld>
            <a:endParaRPr lang="en-GB" altLang="de-DE"/>
          </a:p>
        </p:txBody>
      </p:sp>
    </p:spTree>
    <p:extLst>
      <p:ext uri="{BB962C8B-B14F-4D97-AF65-F5344CB8AC3E}">
        <p14:creationId xmlns:p14="http://schemas.microsoft.com/office/powerpoint/2010/main" val="1935578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baseline="0" dirty="0"/>
              <a:t>Back Up</a:t>
            </a:r>
          </a:p>
          <a:p>
            <a:endParaRPr lang="en-GB" b="0" baseline="0" dirty="0"/>
          </a:p>
          <a:p>
            <a:r>
              <a:rPr lang="en-GB" b="1" baseline="0" dirty="0"/>
              <a:t>Background:</a:t>
            </a:r>
            <a:endParaRPr lang="en-GB" b="1" baseline="0" dirty="0">
              <a:cs typeface="Arial"/>
            </a:endParaRPr>
          </a:p>
          <a:p>
            <a:r>
              <a:rPr lang="en-GB" sz="2300" dirty="0">
                <a:solidFill>
                  <a:srgbClr val="FFC000"/>
                </a:solidFill>
                <a:latin typeface="Arial"/>
                <a:cs typeface="Arial"/>
              </a:rPr>
              <a:t>1.7 billion people</a:t>
            </a:r>
            <a:r>
              <a:rPr lang="en-GB" sz="2300" dirty="0">
                <a:latin typeface="Arial"/>
                <a:cs typeface="Arial"/>
              </a:rPr>
              <a:t> worldwide remain </a:t>
            </a:r>
            <a:r>
              <a:rPr lang="en-GB" sz="2300" dirty="0">
                <a:solidFill>
                  <a:srgbClr val="FFC000"/>
                </a:solidFill>
                <a:latin typeface="Arial"/>
                <a:cs typeface="Arial"/>
              </a:rPr>
              <a:t>unbanked</a:t>
            </a:r>
            <a:r>
              <a:rPr lang="en-GB" sz="2300" dirty="0">
                <a:latin typeface="Arial"/>
                <a:cs typeface="Arial"/>
              </a:rPr>
              <a:t> and without access to e- and m-payments</a:t>
            </a:r>
            <a:r>
              <a:rPr lang="en-GB" dirty="0">
                <a:latin typeface="Arial"/>
                <a:cs typeface="Arial"/>
              </a:rPr>
              <a:t> </a:t>
            </a:r>
            <a:endParaRPr lang="en-GB" sz="2300" dirty="0">
              <a:cs typeface="Arial" panose="020B0604020202020204" pitchFamily="34" charset="0"/>
            </a:endParaRPr>
          </a:p>
          <a:p>
            <a:r>
              <a:rPr lang="en-GB" sz="2300" dirty="0">
                <a:solidFill>
                  <a:srgbClr val="FFC000"/>
                </a:solidFill>
                <a:latin typeface="Arial"/>
                <a:cs typeface="Arial"/>
              </a:rPr>
              <a:t>Money transfer and payments</a:t>
            </a:r>
            <a:r>
              <a:rPr lang="en-GB" sz="2300" b="1" dirty="0">
                <a:solidFill>
                  <a:srgbClr val="FFC000"/>
                </a:solidFill>
                <a:latin typeface="Arial"/>
                <a:cs typeface="Arial"/>
              </a:rPr>
              <a:t> </a:t>
            </a:r>
            <a:r>
              <a:rPr lang="en-GB" sz="2300" dirty="0">
                <a:latin typeface="Arial"/>
                <a:cs typeface="Arial"/>
              </a:rPr>
              <a:t>are the most commonly used financial services globally, followed by insurance</a:t>
            </a:r>
          </a:p>
          <a:p>
            <a:pPr marL="329030" indent="-329030">
              <a:buFont typeface="Arial" charset="0"/>
              <a:buChar char="•"/>
            </a:pPr>
            <a:endParaRPr lang="en-GB" sz="2300" dirty="0"/>
          </a:p>
          <a:p>
            <a:r>
              <a:rPr lang="en-GB" sz="2300" dirty="0">
                <a:latin typeface="Arial"/>
                <a:cs typeface="Arial"/>
              </a:rPr>
              <a:t>Focus Africa:</a:t>
            </a:r>
            <a:r>
              <a:rPr lang="en-GB" dirty="0">
                <a:latin typeface="Arial"/>
                <a:cs typeface="Arial"/>
              </a:rPr>
              <a:t> </a:t>
            </a:r>
            <a:endParaRPr lang="en-GB" dirty="0">
              <a:cs typeface="Arial" panose="020B0604020202020204" pitchFamily="34" charset="0"/>
            </a:endParaRPr>
          </a:p>
          <a:p>
            <a:pPr marL="329030" indent="-329030">
              <a:buFont typeface="Arial" charset="0"/>
              <a:buChar char="•"/>
            </a:pPr>
            <a:r>
              <a:rPr lang="en-US" dirty="0">
                <a:latin typeface="Arial"/>
                <a:cs typeface="Arial"/>
              </a:rPr>
              <a:t>The expansion of mobile money accounts in Africa is partly the result of the region’s poor performance in access to more traditional financial services</a:t>
            </a:r>
            <a:r>
              <a:rPr lang="en-GB" dirty="0">
                <a:latin typeface="Arial"/>
                <a:cs typeface="Arial"/>
              </a:rPr>
              <a:t> </a:t>
            </a:r>
            <a:endParaRPr lang="en-GB" dirty="0">
              <a:cs typeface="Arial"/>
            </a:endParaRPr>
          </a:p>
          <a:p>
            <a:pPr marL="329030" indent="-329030">
              <a:buFont typeface="Arial" charset="0"/>
              <a:buChar char="•"/>
            </a:pPr>
            <a:r>
              <a:rPr lang="en-GB" sz="2300" dirty="0"/>
              <a:t>Today, approximately </a:t>
            </a:r>
            <a:r>
              <a:rPr lang="en-GB" sz="2300" b="1" dirty="0"/>
              <a:t>two-thirds of Africans</a:t>
            </a:r>
            <a:r>
              <a:rPr lang="en-GB" sz="2300" dirty="0"/>
              <a:t> remain </a:t>
            </a:r>
            <a:r>
              <a:rPr lang="en-GB" sz="2300" b="1" dirty="0"/>
              <a:t>"unbanked”.</a:t>
            </a:r>
            <a:r>
              <a:rPr lang="en-GB" sz="2300" dirty="0"/>
              <a:t> By 2022, McKinsey thinks that close to half of all Africans — about 450 million people — will be using banking services in some form</a:t>
            </a:r>
          </a:p>
          <a:p>
            <a:pPr marL="329030" indent="-329030">
              <a:buFont typeface="Arial" charset="0"/>
              <a:buChar char="•"/>
            </a:pPr>
            <a:r>
              <a:rPr lang="en-GB" sz="2300" dirty="0"/>
              <a:t>The Africa continent is at a </a:t>
            </a:r>
            <a:r>
              <a:rPr lang="en-GB" sz="2300" b="1" dirty="0"/>
              <a:t>leading position </a:t>
            </a:r>
            <a:r>
              <a:rPr lang="en-GB" sz="2300" dirty="0"/>
              <a:t>concerning mobile money banking </a:t>
            </a:r>
          </a:p>
          <a:p>
            <a:pPr marL="329030" indent="-329030">
              <a:buFont typeface="Arial" charset="0"/>
              <a:buChar char="•"/>
            </a:pPr>
            <a:r>
              <a:rPr lang="en-US" dirty="0">
                <a:latin typeface="Arial"/>
                <a:cs typeface="Arial"/>
              </a:rPr>
              <a:t>In 2017, 90 countries offered 276 live mobile money services—Sub-Saharan Africa alone accounted for nearly a half of these services (135)</a:t>
            </a:r>
            <a:endParaRPr lang="en-GB" dirty="0">
              <a:cs typeface="Arial"/>
            </a:endParaRPr>
          </a:p>
          <a:p>
            <a:pPr marL="329030" indent="-329030">
              <a:buFont typeface="Arial" charset="0"/>
              <a:buChar char="•"/>
            </a:pPr>
            <a:r>
              <a:rPr lang="en-US" dirty="0">
                <a:latin typeface="Arial"/>
                <a:cs typeface="Arial"/>
              </a:rPr>
              <a:t>Of a total of 690 million registered mobile money accounts worldwide, 338 million users live in Sub-Saharan Africa (GSMA 2017).</a:t>
            </a:r>
            <a:r>
              <a:rPr lang="en-GB" dirty="0">
                <a:latin typeface="Arial"/>
                <a:cs typeface="Arial"/>
              </a:rPr>
              <a:t> </a:t>
            </a:r>
          </a:p>
          <a:p>
            <a:pPr marL="329030" indent="-329030">
              <a:buFont typeface="Arial" charset="0"/>
              <a:buChar char="•"/>
            </a:pPr>
            <a:r>
              <a:rPr lang="en-US" dirty="0">
                <a:latin typeface="Arial"/>
                <a:cs typeface="Arial"/>
              </a:rPr>
              <a:t>However, there is a significant divide in access to these services by gender and income. Although more than one in five Africans ages 15+ used mobile money services in 2017, that proportion was larger among men than women (24 and 18 percent, respectively) and among the richest 60 percent vis-à-vis the poorest </a:t>
            </a:r>
            <a:r>
              <a:rPr lang="en-GB" dirty="0">
                <a:latin typeface="Arial"/>
                <a:cs typeface="Arial"/>
              </a:rPr>
              <a:t>40 percent (24 and 12 percent, respectively). </a:t>
            </a:r>
          </a:p>
          <a:p>
            <a:pPr marL="329030" indent="-329030">
              <a:buFont typeface="Arial" charset="0"/>
              <a:buChar char="•"/>
            </a:pPr>
            <a:r>
              <a:rPr lang="en-US" dirty="0">
                <a:latin typeface="Arial"/>
                <a:cs typeface="Arial"/>
              </a:rPr>
              <a:t>The Africa region also leads the world in the percentage of the adult population sending or receiving domestic remittances through a mobile phone.</a:t>
            </a:r>
            <a:endParaRPr lang="en-GB" dirty="0">
              <a:latin typeface="Arial"/>
              <a:cs typeface="Arial"/>
            </a:endParaRPr>
          </a:p>
          <a:p>
            <a:pPr marL="329030" indent="-329030">
              <a:buFont typeface="Arial" charset="0"/>
              <a:buChar char="•"/>
            </a:pPr>
            <a:endParaRPr lang="en-GB" b="0" dirty="0">
              <a:cs typeface="Arial"/>
            </a:endParaRPr>
          </a:p>
          <a:p>
            <a:r>
              <a:rPr lang="en-GB" dirty="0"/>
              <a:t>Resources:</a:t>
            </a:r>
          </a:p>
          <a:p>
            <a:r>
              <a:rPr lang="en-US" sz="2300" b="1" u="sng" dirty="0">
                <a:hlinkClick r:id="rId3"/>
              </a:rPr>
              <a:t>https://www.gsmaintelligence.com/research/?file=7bf3592e6d750144e58d9dcfac6adfab&amp;download</a:t>
            </a:r>
            <a:r>
              <a:rPr lang="en-US" sz="2300" b="1" dirty="0"/>
              <a:t> </a:t>
            </a:r>
            <a:endParaRPr lang="de-DE" sz="2300" dirty="0"/>
          </a:p>
          <a:p>
            <a:r>
              <a:rPr lang="en-US" sz="2300" b="1" u="sng" dirty="0">
                <a:hlinkClick r:id="rId4"/>
              </a:rPr>
              <a:t>http://analytics.dkv.global/data/pdf/Financial-Inclusion-Developing-World.pdf</a:t>
            </a:r>
            <a:r>
              <a:rPr lang="en-US" sz="2300" b="1" dirty="0"/>
              <a:t> </a:t>
            </a:r>
            <a:endParaRPr lang="de-DE" sz="2300" dirty="0"/>
          </a:p>
          <a:p>
            <a:r>
              <a:rPr lang="en-US" sz="2300" b="1" u="sng" dirty="0">
                <a:hlinkClick r:id="rId5"/>
              </a:rPr>
              <a:t>https://www.ey.com/Publication/vwLUAssets/ey-fintech-key-findings-2017/$FILE/ey-fintech-key-findings-2017.pdf</a:t>
            </a:r>
            <a:r>
              <a:rPr lang="en-US" sz="2300" b="1" dirty="0"/>
              <a:t> </a:t>
            </a:r>
            <a:endParaRPr lang="de-DE" sz="2300" dirty="0"/>
          </a:p>
          <a:p>
            <a:r>
              <a:rPr lang="en-US" sz="2300" b="1" u="sng" dirty="0">
                <a:hlinkClick r:id="rId6"/>
              </a:rPr>
              <a:t>https://www.sciencedirect.com/science/article/pii/S1879933716300549</a:t>
            </a:r>
            <a:r>
              <a:rPr lang="en-US" sz="2300" b="1" dirty="0"/>
              <a:t> </a:t>
            </a:r>
            <a:endParaRPr lang="de-DE" sz="2300" dirty="0"/>
          </a:p>
          <a:p>
            <a:r>
              <a:rPr lang="en-US" sz="2300" b="1" dirty="0">
                <a:latin typeface="Arial"/>
                <a:cs typeface="Arial"/>
              </a:rPr>
              <a:t> </a:t>
            </a:r>
            <a:r>
              <a:rPr lang="en-US" sz="2300" dirty="0" err="1">
                <a:latin typeface="Arial"/>
                <a:cs typeface="Arial"/>
              </a:rPr>
              <a:t>Eran</a:t>
            </a:r>
            <a:r>
              <a:rPr lang="en-US" sz="2300" dirty="0">
                <a:latin typeface="Arial"/>
                <a:cs typeface="Arial"/>
              </a:rPr>
              <a:t> Feinstein, “The Latest in African Fintech 2017 and Forecasts for 2018,” DPO Think Payments Blog, 13 December 2017.</a:t>
            </a:r>
          </a:p>
          <a:p>
            <a:r>
              <a:rPr lang="en-US" sz="2300" dirty="0" err="1">
                <a:latin typeface="Arial"/>
                <a:cs typeface="Arial"/>
              </a:rPr>
              <a:t>Asli</a:t>
            </a:r>
            <a:r>
              <a:rPr lang="en-US" sz="2300" dirty="0">
                <a:latin typeface="Arial"/>
                <a:cs typeface="Arial"/>
              </a:rPr>
              <a:t> </a:t>
            </a:r>
            <a:r>
              <a:rPr lang="en-US" sz="2300" dirty="0" err="1">
                <a:latin typeface="Arial"/>
                <a:cs typeface="Arial"/>
              </a:rPr>
              <a:t>Demirgüç-Kunt</a:t>
            </a:r>
            <a:r>
              <a:rPr lang="en-US" sz="2300" dirty="0">
                <a:latin typeface="Arial"/>
                <a:cs typeface="Arial"/>
              </a:rPr>
              <a:t>, </a:t>
            </a:r>
            <a:r>
              <a:rPr lang="en-US" sz="2300" dirty="0" err="1">
                <a:latin typeface="Arial"/>
                <a:cs typeface="Arial"/>
              </a:rPr>
              <a:t>Leora</a:t>
            </a:r>
            <a:r>
              <a:rPr lang="en-US" sz="2300" dirty="0">
                <a:latin typeface="Arial"/>
                <a:cs typeface="Arial"/>
              </a:rPr>
              <a:t> </a:t>
            </a:r>
            <a:r>
              <a:rPr lang="en-US" sz="2300" dirty="0" err="1">
                <a:latin typeface="Arial"/>
                <a:cs typeface="Arial"/>
              </a:rPr>
              <a:t>Klapper</a:t>
            </a:r>
            <a:r>
              <a:rPr lang="en-US" sz="2300" dirty="0">
                <a:latin typeface="Arial"/>
                <a:cs typeface="Arial"/>
              </a:rPr>
              <a:t>, </a:t>
            </a:r>
            <a:r>
              <a:rPr lang="en-US" sz="2300" dirty="0" err="1">
                <a:latin typeface="Arial"/>
                <a:cs typeface="Arial"/>
              </a:rPr>
              <a:t>Dorothe</a:t>
            </a:r>
            <a:r>
              <a:rPr lang="en-US" sz="2300" dirty="0">
                <a:latin typeface="Arial"/>
                <a:cs typeface="Arial"/>
              </a:rPr>
              <a:t> Singer, Saniya </a:t>
            </a:r>
            <a:r>
              <a:rPr lang="en-US" sz="2300" dirty="0" err="1">
                <a:latin typeface="Arial"/>
                <a:cs typeface="Arial"/>
              </a:rPr>
              <a:t>Ansar</a:t>
            </a:r>
            <a:r>
              <a:rPr lang="en-US" sz="2300" dirty="0">
                <a:latin typeface="Arial"/>
                <a:cs typeface="Arial"/>
              </a:rPr>
              <a:t> and Jake Hess, The Global </a:t>
            </a:r>
            <a:r>
              <a:rPr lang="en-US" sz="2300" dirty="0" err="1">
                <a:latin typeface="Arial"/>
                <a:cs typeface="Arial"/>
              </a:rPr>
              <a:t>Findex</a:t>
            </a:r>
            <a:r>
              <a:rPr lang="en-US" sz="2300" dirty="0">
                <a:latin typeface="Arial"/>
                <a:cs typeface="Arial"/>
              </a:rPr>
              <a:t> Database 2017: Measuring Financial Inclusion and the Fintech Revolution (Washington: World Bank, 2018).</a:t>
            </a:r>
            <a:endParaRPr lang="de-DE" sz="2300" dirty="0">
              <a:latin typeface="Arial"/>
              <a:cs typeface="Arial"/>
            </a:endParaRPr>
          </a:p>
          <a:p>
            <a:r>
              <a:rPr lang="en-US" dirty="0">
                <a:hlinkClick r:id="rId7"/>
              </a:rPr>
              <a:t>https://www.worldbank.org/en/region/afr/publication/taking-the-pulse-of-africas-economy</a:t>
            </a:r>
            <a:r>
              <a:rPr lang="en-US" dirty="0"/>
              <a:t> </a:t>
            </a:r>
          </a:p>
          <a:p>
            <a:endParaRPr lang="en-GB" dirty="0">
              <a:cs typeface="Arial" panose="020B0604020202020204" pitchFamily="34" charset="0"/>
            </a:endParaRP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18</a:t>
            </a:fld>
            <a:endParaRPr lang="en-GB" altLang="de-DE"/>
          </a:p>
        </p:txBody>
      </p:sp>
    </p:spTree>
    <p:extLst>
      <p:ext uri="{BB962C8B-B14F-4D97-AF65-F5344CB8AC3E}">
        <p14:creationId xmlns:p14="http://schemas.microsoft.com/office/powerpoint/2010/main" val="821458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latin typeface="Arial"/>
                <a:cs typeface="Arial"/>
              </a:rPr>
              <a:t>Background: </a:t>
            </a:r>
            <a:endParaRPr lang="en-GB" dirty="0">
              <a:latin typeface="Arial"/>
              <a:cs typeface="Arial"/>
            </a:endParaRPr>
          </a:p>
          <a:p>
            <a:r>
              <a:rPr lang="en-US" dirty="0">
                <a:latin typeface="Arial"/>
                <a:cs typeface="Arial"/>
              </a:rPr>
              <a:t>Ant Financial, part of the Alibaba Group, is the most valuable </a:t>
            </a:r>
            <a:r>
              <a:rPr lang="en-US" dirty="0" err="1">
                <a:latin typeface="Arial"/>
                <a:cs typeface="Arial"/>
              </a:rPr>
              <a:t>fintech</a:t>
            </a:r>
            <a:r>
              <a:rPr lang="en-US" dirty="0">
                <a:latin typeface="Arial"/>
                <a:cs typeface="Arial"/>
              </a:rPr>
              <a:t> firm in the world. </a:t>
            </a:r>
            <a:r>
              <a:rPr lang="en-GB" dirty="0">
                <a:latin typeface="Arial"/>
                <a:cs typeface="Arial"/>
              </a:rPr>
              <a:t>The affiliate of e-commerce giant Alibaba raised $14 billion in venture capital last year, not far from the $15.9 billion for </a:t>
            </a:r>
            <a:r>
              <a:rPr lang="en-GB" i="1" dirty="0">
                <a:latin typeface="Arial"/>
                <a:cs typeface="Arial"/>
              </a:rPr>
              <a:t>all</a:t>
            </a:r>
            <a:r>
              <a:rPr lang="en-GB" dirty="0">
                <a:latin typeface="Arial"/>
                <a:cs typeface="Arial"/>
              </a:rPr>
              <a:t> </a:t>
            </a:r>
            <a:r>
              <a:rPr lang="en-GB" dirty="0" err="1">
                <a:latin typeface="Arial"/>
                <a:cs typeface="Arial"/>
              </a:rPr>
              <a:t>fintech</a:t>
            </a:r>
            <a:r>
              <a:rPr lang="en-GB" dirty="0">
                <a:latin typeface="Arial"/>
                <a:cs typeface="Arial"/>
              </a:rPr>
              <a:t> investments in the EU and US in the same period.</a:t>
            </a:r>
            <a:r>
              <a:rPr lang="en-US" dirty="0">
                <a:latin typeface="Arial"/>
                <a:cs typeface="Arial"/>
              </a:rPr>
              <a:t>The firm took off within just a few years because of advances in artificial intelligence. Ant Financial is one of China’s leading online payment platforms. The company also has a large consumer and small-business lending operation, oversees the world’s largest money-market mutual fund and runs a fast-growing technology-services business.</a:t>
            </a:r>
            <a:endParaRPr lang="en-GB" dirty="0">
              <a:latin typeface="Arial"/>
              <a:cs typeface="Arial"/>
            </a:endParaRPr>
          </a:p>
          <a:p>
            <a:endParaRPr lang="en-US" dirty="0">
              <a:latin typeface="Arial"/>
              <a:cs typeface="Arial"/>
            </a:endParaRPr>
          </a:p>
          <a:p>
            <a:r>
              <a:rPr lang="en-US" dirty="0">
                <a:latin typeface="Arial"/>
                <a:cs typeface="Arial"/>
              </a:rPr>
              <a:t>In terms of its lending segment, Ant uses big data to disburse loans in less than 1 second from the moment of application. Its “3-1-0” online lending model involves a 3-minute application process, a 1-second processing time, with 0 manual interventions. Since 2014, more than 4 million small Chinese businesses have received loans.</a:t>
            </a:r>
            <a:r>
              <a:rPr lang="en-GB" dirty="0">
                <a:latin typeface="Arial"/>
                <a:cs typeface="Arial"/>
              </a:rPr>
              <a:t> Ant Financial uses big data to assess loan agreements instead of hiring thousands of loan officers or lawyers.</a:t>
            </a:r>
          </a:p>
          <a:p>
            <a:endParaRPr lang="en-GB" dirty="0">
              <a:cs typeface="Arial"/>
            </a:endParaRPr>
          </a:p>
          <a:p>
            <a:r>
              <a:rPr lang="en-GB" dirty="0">
                <a:latin typeface="Arial"/>
                <a:cs typeface="Arial"/>
              </a:rPr>
              <a:t>With its business model, Ant has been a disrupter in the financial services industry. As such, it has faced criticism from its competitors as well as scrutiny from the Chinese government. In response, Ant is shifting its focus to technology services and away from payments and consumer finance</a:t>
            </a:r>
            <a:endParaRPr lang="en-GB" dirty="0">
              <a:cs typeface="Arial"/>
            </a:endParaRPr>
          </a:p>
          <a:p>
            <a:endParaRPr lang="en-GB" dirty="0">
              <a:cs typeface="Arial" panose="020B0604020202020204" pitchFamily="34" charset="0"/>
            </a:endParaRPr>
          </a:p>
          <a:p>
            <a:r>
              <a:rPr lang="en-GB" dirty="0">
                <a:latin typeface="Arial"/>
                <a:cs typeface="Arial"/>
              </a:rPr>
              <a:t>Resources:</a:t>
            </a:r>
          </a:p>
          <a:p>
            <a:r>
              <a:rPr lang="en-GB" dirty="0">
                <a:hlinkClick r:id="rId3"/>
              </a:rPr>
              <a:t>http://www.worldbank.org/en/publication/wdr2019</a:t>
            </a:r>
            <a:r>
              <a:rPr lang="en-GB" dirty="0"/>
              <a:t> </a:t>
            </a:r>
          </a:p>
          <a:p>
            <a:r>
              <a:rPr lang="en-GB" dirty="0">
                <a:hlinkClick r:id="rId4"/>
              </a:rPr>
              <a:t>https://www.researchgate.net/publication/323877493_How_a_Little_Ant_Challenges_Giant_Banks_The_Rise_of_Ant_Financial_Alipay's_Fintech_Empire_and_Relevant_Regulatory_Concerns</a:t>
            </a:r>
            <a:r>
              <a:rPr lang="en-GB" dirty="0"/>
              <a:t> </a:t>
            </a:r>
          </a:p>
          <a:p>
            <a:r>
              <a:rPr lang="en-GB" dirty="0">
                <a:latin typeface="Arial"/>
                <a:cs typeface="Arial"/>
              </a:rPr>
              <a:t>https://qz.com/1537638/ant-financial-raised-almost-as-much-money-in-2018-as-all-fintechs-in-us-and-europe/</a:t>
            </a: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19</a:t>
            </a:fld>
            <a:endParaRPr lang="en-GB" altLang="de-DE"/>
          </a:p>
        </p:txBody>
      </p:sp>
    </p:spTree>
    <p:extLst>
      <p:ext uri="{BB962C8B-B14F-4D97-AF65-F5344CB8AC3E}">
        <p14:creationId xmlns:p14="http://schemas.microsoft.com/office/powerpoint/2010/main" val="720485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Key </a:t>
            </a:r>
            <a:r>
              <a:rPr lang="de-DE" dirty="0" err="1"/>
              <a:t>message</a:t>
            </a:r>
            <a:r>
              <a:rPr lang="de-DE" dirty="0"/>
              <a:t> </a:t>
            </a:r>
            <a:r>
              <a:rPr lang="de-DE" dirty="0" err="1"/>
              <a:t>module</a:t>
            </a:r>
            <a:r>
              <a:rPr lang="de-DE" dirty="0"/>
              <a:t> 4.2.: The</a:t>
            </a:r>
            <a:r>
              <a:rPr lang="de-DE" baseline="0" dirty="0"/>
              <a:t> digital </a:t>
            </a:r>
            <a:r>
              <a:rPr lang="de-DE" baseline="0" dirty="0" err="1"/>
              <a:t>transformation</a:t>
            </a:r>
            <a:r>
              <a:rPr lang="de-DE" baseline="0" dirty="0"/>
              <a:t> </a:t>
            </a:r>
            <a:r>
              <a:rPr lang="de-DE" baseline="0" dirty="0" err="1"/>
              <a:t>comes</a:t>
            </a:r>
            <a:r>
              <a:rPr lang="de-DE" baseline="0" dirty="0"/>
              <a:t> </a:t>
            </a:r>
            <a:r>
              <a:rPr lang="de-DE" baseline="0" dirty="0" err="1"/>
              <a:t>with</a:t>
            </a:r>
            <a:r>
              <a:rPr lang="de-DE" baseline="0" dirty="0"/>
              <a:t> </a:t>
            </a:r>
            <a:r>
              <a:rPr lang="de-DE" baseline="0" dirty="0" err="1"/>
              <a:t>potentials</a:t>
            </a:r>
            <a:r>
              <a:rPr lang="de-DE" baseline="0" dirty="0"/>
              <a:t> </a:t>
            </a:r>
            <a:r>
              <a:rPr lang="de-DE" baseline="0" dirty="0" err="1"/>
              <a:t>and</a:t>
            </a:r>
            <a:r>
              <a:rPr lang="de-DE" baseline="0" dirty="0"/>
              <a:t> </a:t>
            </a:r>
            <a:r>
              <a:rPr lang="de-DE" baseline="0" dirty="0" err="1"/>
              <a:t>pitfalls</a:t>
            </a:r>
            <a:r>
              <a:rPr lang="de-DE" baseline="0" dirty="0"/>
              <a:t> </a:t>
            </a:r>
            <a:r>
              <a:rPr lang="de-DE" baseline="0" dirty="0" err="1"/>
              <a:t>for</a:t>
            </a:r>
            <a:r>
              <a:rPr lang="de-DE" baseline="0" dirty="0"/>
              <a:t> </a:t>
            </a:r>
            <a:r>
              <a:rPr lang="de-DE" baseline="0" dirty="0" err="1"/>
              <a:t>taxation</a:t>
            </a:r>
            <a:r>
              <a:rPr lang="de-DE" baseline="0" dirty="0"/>
              <a:t>, IPR </a:t>
            </a:r>
            <a:r>
              <a:rPr lang="de-DE" baseline="0" dirty="0" err="1"/>
              <a:t>and</a:t>
            </a:r>
            <a:r>
              <a:rPr lang="de-DE" baseline="0" dirty="0"/>
              <a:t> </a:t>
            </a:r>
            <a:r>
              <a:rPr lang="de-DE" baseline="0" dirty="0" err="1"/>
              <a:t>financial</a:t>
            </a:r>
            <a:r>
              <a:rPr lang="de-DE" baseline="0" dirty="0"/>
              <a:t> </a:t>
            </a:r>
            <a:r>
              <a:rPr lang="de-DE" baseline="0" dirty="0" err="1"/>
              <a:t>inclusion</a:t>
            </a:r>
            <a:r>
              <a:rPr lang="de-DE" baseline="0" dirty="0"/>
              <a:t> </a:t>
            </a:r>
            <a:r>
              <a:rPr lang="de-DE" baseline="0" dirty="0" err="1"/>
              <a:t>issues</a:t>
            </a:r>
            <a:r>
              <a:rPr lang="de-DE" baseline="0" dirty="0"/>
              <a:t> </a:t>
            </a:r>
            <a:endParaRPr lang="de-DE"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2</a:t>
            </a:fld>
            <a:endParaRPr lang="en-GB" altLang="de-DE"/>
          </a:p>
        </p:txBody>
      </p:sp>
    </p:spTree>
    <p:extLst>
      <p:ext uri="{BB962C8B-B14F-4D97-AF65-F5344CB8AC3E}">
        <p14:creationId xmlns:p14="http://schemas.microsoft.com/office/powerpoint/2010/main" val="2726140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Backup </a:t>
            </a:r>
            <a:r>
              <a:rPr lang="de-DE" b="1" dirty="0" err="1"/>
              <a:t>example</a:t>
            </a:r>
            <a:endParaRPr lang="de-DE" b="1" dirty="0"/>
          </a:p>
          <a:p>
            <a:endParaRPr lang="de-DE" dirty="0"/>
          </a:p>
          <a:p>
            <a:r>
              <a:rPr lang="de-DE" b="1" dirty="0">
                <a:latin typeface="Arial"/>
                <a:cs typeface="Arial"/>
              </a:rPr>
              <a:t>Background:</a:t>
            </a:r>
            <a:endParaRPr lang="en-GB" dirty="0">
              <a:latin typeface="Arial"/>
              <a:cs typeface="Arial"/>
            </a:endParaRPr>
          </a:p>
          <a:p>
            <a:r>
              <a:rPr lang="en-GB" dirty="0">
                <a:latin typeface="Arial"/>
                <a:cs typeface="Arial"/>
              </a:rPr>
              <a:t>M-</a:t>
            </a:r>
            <a:r>
              <a:rPr lang="en-GB" dirty="0" err="1">
                <a:latin typeface="Arial"/>
                <a:cs typeface="Arial"/>
              </a:rPr>
              <a:t>Pesa</a:t>
            </a:r>
            <a:r>
              <a:rPr lang="en-GB" dirty="0">
                <a:latin typeface="Arial"/>
                <a:cs typeface="Arial"/>
              </a:rPr>
              <a:t> is an E-payment service provided by Vodafone, a mobile phone operator, which allows you to bank by mobile phone without the need for a bank account. Services like M-</a:t>
            </a:r>
            <a:r>
              <a:rPr lang="en-GB" dirty="0" err="1">
                <a:latin typeface="Arial"/>
                <a:cs typeface="Arial"/>
              </a:rPr>
              <a:t>Pesa</a:t>
            </a:r>
            <a:r>
              <a:rPr lang="en-GB" dirty="0">
                <a:latin typeface="Arial"/>
                <a:cs typeface="Arial"/>
              </a:rPr>
              <a:t> have revolutionized access to financial services. </a:t>
            </a:r>
            <a:r>
              <a:rPr lang="en-US" dirty="0">
                <a:latin typeface="Arial"/>
                <a:cs typeface="Arial"/>
              </a:rPr>
              <a:t>Digital payments are often the entry point for digital financial services and provide the infrastructure through which additional products can be developed.</a:t>
            </a:r>
            <a:endParaRPr lang="en-GB" dirty="0">
              <a:cs typeface="Arial"/>
            </a:endParaRPr>
          </a:p>
          <a:p>
            <a:endParaRPr lang="en-GB" dirty="0">
              <a:latin typeface="Arial"/>
              <a:cs typeface="Arial"/>
            </a:endParaRPr>
          </a:p>
          <a:p>
            <a:r>
              <a:rPr lang="en-GB" dirty="0">
                <a:latin typeface="Arial"/>
                <a:cs typeface="Arial"/>
              </a:rPr>
              <a:t>Before M-</a:t>
            </a:r>
            <a:r>
              <a:rPr lang="en-GB" dirty="0" err="1">
                <a:latin typeface="Arial"/>
                <a:cs typeface="Arial"/>
              </a:rPr>
              <a:t>Pesa</a:t>
            </a:r>
            <a:r>
              <a:rPr lang="en-GB" dirty="0">
                <a:latin typeface="Arial"/>
                <a:cs typeface="Arial"/>
              </a:rPr>
              <a:t> was introduced, it often took hours to pay an invoice as long queues formed in front of banks, power stations or authorities. These payments have now been simplified and are better protected against corruption as they have become comprehensible and transparent. In addition, it has become much cheaper and easier for the millions of migrant workers to send money home. </a:t>
            </a:r>
            <a:endParaRPr lang="en-GB" dirty="0">
              <a:cs typeface="Arial"/>
            </a:endParaRPr>
          </a:p>
          <a:p>
            <a:r>
              <a:rPr lang="en-GB" dirty="0">
                <a:latin typeface="Arial"/>
                <a:cs typeface="Arial"/>
              </a:rPr>
              <a:t> </a:t>
            </a:r>
          </a:p>
          <a:p>
            <a:r>
              <a:rPr lang="en-GB" dirty="0">
                <a:latin typeface="Arial"/>
                <a:cs typeface="Arial"/>
              </a:rPr>
              <a:t>The credit can be recharged almost anywhere, but it can also be p-aid out in many places, such as supermarkets or petrol stations. It is also transferable via SMS. Thus transfers (in the meantime also between different </a:t>
            </a:r>
            <a:r>
              <a:rPr lang="en-GB" dirty="0" err="1">
                <a:latin typeface="Arial"/>
                <a:cs typeface="Arial"/>
              </a:rPr>
              <a:t>offerers</a:t>
            </a:r>
            <a:r>
              <a:rPr lang="en-GB" dirty="0">
                <a:latin typeface="Arial"/>
                <a:cs typeface="Arial"/>
              </a:rPr>
              <a:t>) and payments become possible to business and companies. From the hairdresser to the vegetable stall and the bar - almost everywhere you can pay today with M-</a:t>
            </a:r>
            <a:r>
              <a:rPr lang="en-GB" dirty="0" err="1">
                <a:latin typeface="Arial"/>
                <a:cs typeface="Arial"/>
              </a:rPr>
              <a:t>Pesa</a:t>
            </a:r>
            <a:r>
              <a:rPr lang="en-GB" dirty="0">
                <a:latin typeface="Arial"/>
                <a:cs typeface="Arial"/>
              </a:rPr>
              <a:t> not only in Kenya . Originally only intended as a solution for repaying microcredits, M-</a:t>
            </a:r>
            <a:r>
              <a:rPr lang="en-GB" dirty="0" err="1">
                <a:latin typeface="Arial"/>
                <a:cs typeface="Arial"/>
              </a:rPr>
              <a:t>Pesa</a:t>
            </a:r>
            <a:r>
              <a:rPr lang="en-GB" dirty="0">
                <a:latin typeface="Arial"/>
                <a:cs typeface="Arial"/>
              </a:rPr>
              <a:t> quickly proved to be a way of making a wide range of financial services available to people. In addition to directly comparable services such as Airtel Money, there are numerous systems today that are increasingly enabling financial inclusion thanks to digital approaches</a:t>
            </a:r>
          </a:p>
          <a:p>
            <a:endParaRPr lang="en-GB" dirty="0">
              <a:latin typeface="Arial"/>
              <a:cs typeface="Arial"/>
            </a:endParaRPr>
          </a:p>
          <a:p>
            <a:r>
              <a:rPr lang="en-GB" dirty="0">
                <a:latin typeface="Arial"/>
                <a:cs typeface="Arial"/>
              </a:rPr>
              <a:t>While much has been written about the success of mobile money in Kenya, it is in many ways a unique story given </a:t>
            </a:r>
            <a:r>
              <a:rPr lang="en-GB" dirty="0" err="1">
                <a:latin typeface="Arial"/>
                <a:cs typeface="Arial"/>
              </a:rPr>
              <a:t>Safaricom’s</a:t>
            </a:r>
            <a:r>
              <a:rPr lang="en-GB" dirty="0">
                <a:latin typeface="Arial"/>
                <a:cs typeface="Arial"/>
              </a:rPr>
              <a:t> monopoly. Kenya’s DFS trajectory cannot be replicated in other markets, and most regulators and development partners would not want to replicate it anyway—they likely would prefer a more competitive market. </a:t>
            </a:r>
            <a:endParaRPr lang="en-GB" dirty="0">
              <a:cs typeface="Arial"/>
            </a:endParaRPr>
          </a:p>
          <a:p>
            <a:r>
              <a:rPr lang="en-GB" dirty="0">
                <a:latin typeface="Arial"/>
                <a:cs typeface="Arial"/>
              </a:rPr>
              <a:t> </a:t>
            </a:r>
          </a:p>
          <a:p>
            <a:r>
              <a:rPr lang="en-GB" b="1" dirty="0">
                <a:latin typeface="Arial"/>
                <a:cs typeface="Arial"/>
              </a:rPr>
              <a:t>Economic participation of women: </a:t>
            </a:r>
            <a:r>
              <a:rPr lang="en-GB" dirty="0">
                <a:latin typeface="Arial"/>
                <a:cs typeface="Arial"/>
              </a:rPr>
              <a:t>Mobile money also appeared to help women move out of agricultural employment and into entrepreneurial or retail employment pursuits. The catalysts for these changes, according to the study authors, is that women have appropriated M-PESA in ways which help them enhance the efficiency of how much time they spend working and how much money they save.</a:t>
            </a:r>
            <a:endParaRPr lang="en-GB" dirty="0">
              <a:cs typeface="Arial" panose="020B0604020202020204" pitchFamily="34" charset="0"/>
            </a:endParaRPr>
          </a:p>
          <a:p>
            <a:endParaRPr lang="en-GB" dirty="0"/>
          </a:p>
          <a:p>
            <a:r>
              <a:rPr lang="en-GB" dirty="0"/>
              <a:t>Resources:</a:t>
            </a:r>
          </a:p>
          <a:p>
            <a:r>
              <a:rPr lang="en-GB" dirty="0">
                <a:latin typeface="Arial"/>
                <a:cs typeface="Arial"/>
              </a:rPr>
              <a:t>https://www.jefftk.com/suri2016.pdf </a:t>
            </a:r>
          </a:p>
          <a:p>
            <a:r>
              <a:rPr lang="en-GB" dirty="0">
                <a:latin typeface="Arial"/>
                <a:cs typeface="Arial"/>
              </a:rPr>
              <a:t>https://www.safaricom.co.ke/images/Downloads/Safaricom_annual_report_070818.pdf</a:t>
            </a:r>
          </a:p>
          <a:p>
            <a:r>
              <a:rPr lang="en-GB" dirty="0">
                <a:latin typeface="Arial"/>
                <a:cs typeface="Arial"/>
              </a:rPr>
              <a:t>https://www.ictworks.org/now-scientific-fact-mobile-money-can-lift-women-out-of-poverty/ </a:t>
            </a:r>
            <a:endParaRPr lang="en-GB" dirty="0">
              <a:cs typeface="Arial"/>
            </a:endParaRP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20</a:t>
            </a:fld>
            <a:endParaRPr lang="en-GB" altLang="de-DE"/>
          </a:p>
        </p:txBody>
      </p:sp>
    </p:spTree>
    <p:extLst>
      <p:ext uri="{BB962C8B-B14F-4D97-AF65-F5344CB8AC3E}">
        <p14:creationId xmlns:p14="http://schemas.microsoft.com/office/powerpoint/2010/main" val="1823690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t>Source:</a:t>
            </a:r>
          </a:p>
          <a:p>
            <a:r>
              <a:rPr lang="en-GB" b="0" dirty="0"/>
              <a:t>https://t20japan.org/</a:t>
            </a:r>
            <a:r>
              <a:rPr lang="en-GB" b="0" dirty="0" err="1"/>
              <a:t>wp</a:t>
            </a:r>
            <a:r>
              <a:rPr lang="en-GB" b="0" dirty="0"/>
              <a:t>-content/uploads/2019/03/t20-japan-tf2-10-fintech-strategies-financial-inclusion-sub-saharan-africa.pdf </a:t>
            </a: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21</a:t>
            </a:fld>
            <a:endParaRPr lang="en-GB" altLang="de-DE"/>
          </a:p>
        </p:txBody>
      </p:sp>
    </p:spTree>
    <p:extLst>
      <p:ext uri="{BB962C8B-B14F-4D97-AF65-F5344CB8AC3E}">
        <p14:creationId xmlns:p14="http://schemas.microsoft.com/office/powerpoint/2010/main" val="916449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a:p>
            <a:r>
              <a:rPr lang="en-GB" b="1" dirty="0">
                <a:latin typeface="Arial"/>
                <a:cs typeface="Arial"/>
              </a:rPr>
              <a:t>Answer:</a:t>
            </a:r>
            <a:endParaRPr lang="en-GB" b="1" baseline="0" dirty="0">
              <a:latin typeface="Arial"/>
              <a:cs typeface="Arial"/>
            </a:endParaRPr>
          </a:p>
          <a:p>
            <a:r>
              <a:rPr lang="en-GB" sz="2300" dirty="0">
                <a:latin typeface="Arial"/>
                <a:cs typeface="Arial"/>
              </a:rPr>
              <a:t>D) 2 Billion </a:t>
            </a:r>
            <a:endParaRPr lang="en-GB" dirty="0">
              <a:latin typeface="Arial"/>
              <a:cs typeface="Arial"/>
            </a:endParaRPr>
          </a:p>
          <a:p>
            <a:endParaRPr lang="en-GB" dirty="0">
              <a:cs typeface="Arial" panose="020B0604020202020204" pitchFamily="34" charset="0"/>
            </a:endParaRPr>
          </a:p>
          <a:p>
            <a:r>
              <a:rPr lang="de-DE" sz="1200" b="0" i="0" u="none" strike="noStrike" kern="1200" dirty="0" err="1">
                <a:solidFill>
                  <a:schemeClr val="tx1"/>
                </a:solidFill>
                <a:effectLst/>
                <a:latin typeface="Arial" panose="020B0604020202020204" pitchFamily="34" charset="0"/>
                <a:ea typeface="+mn-ea"/>
                <a:cs typeface="+mn-cs"/>
              </a:rPr>
              <a:t>Of</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the</a:t>
            </a:r>
            <a:r>
              <a:rPr lang="de-DE" sz="1200" b="0" i="0" u="none" strike="noStrike" kern="1200" dirty="0">
                <a:solidFill>
                  <a:schemeClr val="tx1"/>
                </a:solidFill>
                <a:effectLst/>
                <a:latin typeface="Arial" panose="020B0604020202020204" pitchFamily="34" charset="0"/>
                <a:ea typeface="+mn-ea"/>
                <a:cs typeface="+mn-cs"/>
              </a:rPr>
              <a:t> 2 </a:t>
            </a:r>
            <a:r>
              <a:rPr lang="de-DE" sz="1200" b="0" i="0" u="none" strike="noStrike" kern="1200" dirty="0" err="1">
                <a:solidFill>
                  <a:schemeClr val="tx1"/>
                </a:solidFill>
                <a:effectLst/>
                <a:latin typeface="Arial" panose="020B0604020202020204" pitchFamily="34" charset="0"/>
                <a:ea typeface="+mn-ea"/>
                <a:cs typeface="+mn-cs"/>
              </a:rPr>
              <a:t>billion</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adults</a:t>
            </a:r>
            <a:r>
              <a:rPr lang="de-DE" sz="1200" b="0" i="0" u="none" strike="noStrike" kern="1200" dirty="0">
                <a:solidFill>
                  <a:schemeClr val="tx1"/>
                </a:solidFill>
                <a:effectLst/>
                <a:latin typeface="Arial" panose="020B0604020202020204" pitchFamily="34" charset="0"/>
                <a:ea typeface="+mn-ea"/>
                <a:cs typeface="+mn-cs"/>
              </a:rPr>
              <a:t> in </a:t>
            </a:r>
            <a:r>
              <a:rPr lang="de-DE" sz="1200" b="0" i="0" u="none" strike="noStrike" kern="1200" dirty="0" err="1">
                <a:solidFill>
                  <a:schemeClr val="tx1"/>
                </a:solidFill>
                <a:effectLst/>
                <a:latin typeface="Arial" panose="020B0604020202020204" pitchFamily="34" charset="0"/>
                <a:ea typeface="+mn-ea"/>
                <a:cs typeface="+mn-cs"/>
              </a:rPr>
              <a:t>the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world</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who</a:t>
            </a:r>
            <a:r>
              <a:rPr lang="de-DE" sz="1200" b="0" i="0" u="none" strike="noStrike" kern="1200" dirty="0">
                <a:solidFill>
                  <a:schemeClr val="tx1"/>
                </a:solidFill>
                <a:effectLst/>
                <a:latin typeface="Arial" panose="020B0604020202020204" pitchFamily="34" charset="0"/>
                <a:ea typeface="+mn-ea"/>
                <a:cs typeface="+mn-cs"/>
              </a:rPr>
              <a:t> do not </a:t>
            </a:r>
            <a:r>
              <a:rPr lang="de-DE" sz="1200" b="0" i="0" u="none" strike="noStrike" kern="1200" dirty="0" err="1">
                <a:solidFill>
                  <a:schemeClr val="tx1"/>
                </a:solidFill>
                <a:effectLst/>
                <a:latin typeface="Arial" panose="020B0604020202020204" pitchFamily="34" charset="0"/>
                <a:ea typeface="+mn-ea"/>
                <a:cs typeface="+mn-cs"/>
              </a:rPr>
              <a:t>have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access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to</a:t>
            </a:r>
            <a:r>
              <a:rPr lang="de-DE" sz="1200" b="0" i="0" u="none" strike="noStrike" kern="1200" dirty="0">
                <a:solidFill>
                  <a:schemeClr val="tx1"/>
                </a:solidFill>
                <a:effectLst/>
                <a:latin typeface="Arial" panose="020B0604020202020204" pitchFamily="34" charset="0"/>
                <a:ea typeface="+mn-ea"/>
                <a:cs typeface="+mn-cs"/>
              </a:rPr>
              <a:t> formal/informal </a:t>
            </a:r>
            <a:r>
              <a:rPr lang="de-DE" sz="1200" b="0" i="0" u="none" strike="noStrike" kern="1200" dirty="0" err="1">
                <a:solidFill>
                  <a:schemeClr val="tx1"/>
                </a:solidFill>
                <a:effectLst/>
                <a:latin typeface="Arial" panose="020B0604020202020204" pitchFamily="34" charset="0"/>
                <a:ea typeface="+mn-ea"/>
                <a:cs typeface="+mn-cs"/>
              </a:rPr>
              <a:t>financial</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services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about</a:t>
            </a:r>
            <a:r>
              <a:rPr lang="de-DE" sz="1200" b="0" i="0" u="none" strike="noStrike" kern="1200" dirty="0">
                <a:solidFill>
                  <a:schemeClr val="tx1"/>
                </a:solidFill>
                <a:effectLst/>
                <a:latin typeface="Arial" panose="020B0604020202020204" pitchFamily="34" charset="0"/>
                <a:ea typeface="+mn-ea"/>
                <a:cs typeface="+mn-cs"/>
              </a:rPr>
              <a:t> 1 </a:t>
            </a:r>
            <a:r>
              <a:rPr lang="de-DE" sz="1200" b="0" i="0" u="none" strike="noStrike" kern="1200" dirty="0" err="1">
                <a:solidFill>
                  <a:schemeClr val="tx1"/>
                </a:solidFill>
                <a:effectLst/>
                <a:latin typeface="Arial" panose="020B0604020202020204" pitchFamily="34" charset="0"/>
                <a:ea typeface="+mn-ea"/>
                <a:cs typeface="+mn-cs"/>
              </a:rPr>
              <a:t>billion</a:t>
            </a:r>
            <a:r>
              <a:rPr lang="de-DE" sz="1200" b="0" i="0" u="none" strike="noStrike" kern="1200" dirty="0">
                <a:solidFill>
                  <a:schemeClr val="tx1"/>
                </a:solidFill>
                <a:effectLst/>
                <a:latin typeface="Arial" panose="020B0604020202020204" pitchFamily="34" charset="0"/>
                <a:ea typeface="+mn-ea"/>
                <a:cs typeface="+mn-cs"/>
              </a:rPr>
              <a:t> live in </a:t>
            </a:r>
            <a:r>
              <a:rPr lang="de-DE" sz="1200" b="0" i="0" u="none" strike="noStrike" kern="1200" dirty="0" err="1">
                <a:solidFill>
                  <a:schemeClr val="tx1"/>
                </a:solidFill>
                <a:effectLst/>
                <a:latin typeface="Arial" panose="020B0604020202020204" pitchFamily="34" charset="0"/>
                <a:ea typeface="+mn-ea"/>
                <a:cs typeface="+mn-cs"/>
              </a:rPr>
              <a:t>Asia</a:t>
            </a:r>
            <a:r>
              <a:rPr lang="de-DE" sz="1200" b="0" i="0" u="none" strike="noStrike" kern="1200" dirty="0">
                <a:solidFill>
                  <a:schemeClr val="tx1"/>
                </a:solidFill>
                <a:effectLst/>
                <a:latin typeface="Arial" panose="020B0604020202020204" pitchFamily="34" charset="0"/>
                <a:ea typeface="+mn-ea"/>
                <a:cs typeface="+mn-cs"/>
              </a:rPr>
              <a:t>. This </a:t>
            </a:r>
            <a:r>
              <a:rPr lang="de-DE" sz="1200" b="0" i="0" u="none" strike="noStrike" kern="1200" dirty="0" err="1">
                <a:solidFill>
                  <a:schemeClr val="tx1"/>
                </a:solidFill>
                <a:effectLst/>
                <a:latin typeface="Arial" panose="020B0604020202020204" pitchFamily="34" charset="0"/>
                <a:ea typeface="+mn-ea"/>
                <a:cs typeface="+mn-cs"/>
              </a:rPr>
              <a:t>is</a:t>
            </a:r>
            <a:r>
              <a:rPr lang="de-DE" sz="1200" b="0" i="0" u="none" strike="noStrike" kern="1200" dirty="0">
                <a:solidFill>
                  <a:schemeClr val="tx1"/>
                </a:solidFill>
                <a:effectLst/>
                <a:latin typeface="Arial" panose="020B0604020202020204" pitchFamily="34" charset="0"/>
                <a:ea typeface="+mn-ea"/>
                <a:cs typeface="+mn-cs"/>
              </a:rPr>
              <a:t> a massive </a:t>
            </a:r>
            <a:r>
              <a:rPr lang="de-DE" sz="1200" b="0" i="0" u="none" strike="noStrike" kern="1200" dirty="0" err="1">
                <a:solidFill>
                  <a:schemeClr val="tx1"/>
                </a:solidFill>
                <a:effectLst/>
                <a:latin typeface="Arial" panose="020B0604020202020204" pitchFamily="34" charset="0"/>
                <a:ea typeface="+mn-ea"/>
                <a:cs typeface="+mn-cs"/>
              </a:rPr>
              <a:t>group</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of</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people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for</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which</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technological</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advances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have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the</a:t>
            </a:r>
            <a:r>
              <a:rPr lang="de-DE" sz="1200" b="0" i="0" u="none" strike="noStrike" kern="1200" dirty="0">
                <a:solidFill>
                  <a:schemeClr val="tx1"/>
                </a:solidFill>
                <a:effectLst/>
                <a:latin typeface="Arial" panose="020B0604020202020204" pitchFamily="34" charset="0"/>
                <a:ea typeface="+mn-ea"/>
                <a:cs typeface="+mn-cs"/>
              </a:rPr>
              <a:t> potential </a:t>
            </a:r>
            <a:r>
              <a:rPr lang="de-DE" sz="1200" b="0" i="0" u="none" strike="noStrike" kern="1200" dirty="0" err="1">
                <a:solidFill>
                  <a:schemeClr val="tx1"/>
                </a:solidFill>
                <a:effectLst/>
                <a:latin typeface="Arial" panose="020B0604020202020204" pitchFamily="34" charset="0"/>
                <a:ea typeface="+mn-ea"/>
                <a:cs typeface="+mn-cs"/>
              </a:rPr>
              <a:t>to</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improve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the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standard</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of</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living</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Furthermore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this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population</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represents</a:t>
            </a:r>
            <a:r>
              <a:rPr lang="de-DE" sz="1200" b="0" i="0" u="none" strike="noStrike" kern="1200" dirty="0">
                <a:solidFill>
                  <a:schemeClr val="tx1"/>
                </a:solidFill>
                <a:effectLst/>
                <a:latin typeface="Arial" panose="020B0604020202020204" pitchFamily="34" charset="0"/>
                <a:ea typeface="+mn-ea"/>
                <a:cs typeface="+mn-cs"/>
              </a:rPr>
              <a:t> a </a:t>
            </a:r>
            <a:r>
              <a:rPr lang="de-DE" sz="1200" b="0" i="0" u="none" strike="noStrike" kern="1200" dirty="0" err="1">
                <a:solidFill>
                  <a:schemeClr val="tx1"/>
                </a:solidFill>
                <a:effectLst/>
                <a:latin typeface="Arial" panose="020B0604020202020204" pitchFamily="34" charset="0"/>
                <a:ea typeface="+mn-ea"/>
                <a:cs typeface="+mn-cs"/>
              </a:rPr>
              <a:t>vast</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market</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of</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untapped</a:t>
            </a:r>
            <a:r>
              <a:rPr lang="de-DE" sz="1200" b="0" i="0" u="none" strike="noStrike" kern="1200" dirty="0">
                <a:solidFill>
                  <a:schemeClr val="tx1"/>
                </a:solidFill>
                <a:effectLst/>
                <a:latin typeface="Arial" panose="020B0604020202020204" pitchFamily="34" charset="0"/>
                <a:ea typeface="+mn-ea"/>
                <a:cs typeface="+mn-cs"/>
              </a:rPr>
              <a:t> potential </a:t>
            </a:r>
            <a:r>
              <a:rPr lang="de-DE" sz="1200" b="0" i="0" u="none" strike="noStrike" kern="1200" dirty="0" err="1">
                <a:solidFill>
                  <a:schemeClr val="tx1"/>
                </a:solidFill>
                <a:effectLst/>
                <a:latin typeface="Arial" panose="020B0604020202020204" pitchFamily="34" charset="0"/>
                <a:ea typeface="+mn-ea"/>
                <a:cs typeface="+mn-cs"/>
              </a:rPr>
              <a:t>for</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insurance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companies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banks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investment</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firms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and</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many</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more</a:t>
            </a:r>
            <a:r>
              <a:rPr lang="de-DE" sz="1200" b="0" i="0" u="none" strike="noStrike" kern="1200" dirty="0">
                <a:solidFill>
                  <a:schemeClr val="tx1"/>
                </a:solidFill>
                <a:effectLst/>
                <a:latin typeface="Arial" panose="020B0604020202020204" pitchFamily="34" charset="0"/>
                <a:ea typeface="+mn-ea"/>
                <a:cs typeface="+mn-cs"/>
              </a:rPr>
              <a:t>.</a:t>
            </a:r>
            <a:endParaRPr lang="en-GB" dirty="0">
              <a:cs typeface="Arial" panose="020B0604020202020204" pitchFamily="34" charset="0"/>
            </a:endParaRPr>
          </a:p>
          <a:p>
            <a:endParaRPr lang="en-GB" dirty="0">
              <a:effectLst/>
              <a:cs typeface="Arial"/>
            </a:endParaRPr>
          </a:p>
          <a:p>
            <a:r>
              <a:rPr lang="en-GB" dirty="0">
                <a:latin typeface="Arial"/>
                <a:cs typeface="Arial"/>
              </a:rPr>
              <a:t>Resources:</a:t>
            </a:r>
          </a:p>
          <a:p>
            <a:r>
              <a:rPr lang="en-GB" dirty="0">
                <a:latin typeface="Arial"/>
                <a:cs typeface="Arial"/>
              </a:rPr>
              <a:t>https://www.ict4dconference.org/ict4d-news/ict4d-quick-facts/ </a:t>
            </a:r>
          </a:p>
          <a:p>
            <a:endParaRPr lang="en-GB" dirty="0">
              <a:latin typeface="Arial"/>
              <a:cs typeface="Arial"/>
            </a:endParaRPr>
          </a:p>
          <a:p>
            <a:r>
              <a:rPr lang="en-GB" dirty="0">
                <a:cs typeface="Arial"/>
              </a:rPr>
              <a:t>https://</a:t>
            </a:r>
            <a:r>
              <a:rPr lang="en-GB" dirty="0" err="1">
                <a:cs typeface="Arial"/>
              </a:rPr>
              <a:t>medium.com</a:t>
            </a:r>
            <a:r>
              <a:rPr lang="en-GB" dirty="0">
                <a:cs typeface="Arial"/>
              </a:rPr>
              <a:t>/</a:t>
            </a:r>
            <a:r>
              <a:rPr lang="en-GB" dirty="0" err="1">
                <a:cs typeface="Arial"/>
              </a:rPr>
              <a:t>theheartilab</a:t>
            </a:r>
            <a:r>
              <a:rPr lang="en-GB" dirty="0">
                <a:cs typeface="Arial"/>
              </a:rPr>
              <a:t>/10-facts-about-financial-inclusion-4106676c475d</a:t>
            </a:r>
            <a:br>
              <a:rPr lang="en-GB" dirty="0">
                <a:cs typeface="Arial"/>
              </a:rPr>
            </a:br>
            <a:endParaRPr lang="en-GB" dirty="0"/>
          </a:p>
          <a:p>
            <a:endParaRPr lang="de-DE" dirty="0">
              <a:cs typeface="Arial" panose="020B0604020202020204" pitchFamily="34" charset="0"/>
            </a:endParaRP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22</a:t>
            </a:fld>
            <a:endParaRPr lang="en-GB" altLang="de-DE"/>
          </a:p>
        </p:txBody>
      </p:sp>
    </p:spTree>
    <p:extLst>
      <p:ext uri="{BB962C8B-B14F-4D97-AF65-F5344CB8AC3E}">
        <p14:creationId xmlns:p14="http://schemas.microsoft.com/office/powerpoint/2010/main" val="2257840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latin typeface="Arial"/>
                <a:cs typeface="Arial"/>
              </a:rPr>
              <a:t>Goals:</a:t>
            </a:r>
          </a:p>
          <a:p>
            <a:r>
              <a:rPr lang="en-GB" dirty="0">
                <a:latin typeface="Arial"/>
                <a:cs typeface="Arial"/>
              </a:rPr>
              <a:t>Participants</a:t>
            </a:r>
            <a:r>
              <a:rPr lang="en-GB" b="0" baseline="0" dirty="0">
                <a:latin typeface="Arial"/>
                <a:cs typeface="Arial"/>
              </a:rPr>
              <a:t> get to know some interesting stats about FinTech as closure of the session</a:t>
            </a:r>
            <a:r>
              <a:rPr lang="en-GB" dirty="0">
                <a:latin typeface="Arial"/>
                <a:cs typeface="Arial"/>
              </a:rPr>
              <a:t> </a:t>
            </a:r>
            <a:endParaRPr lang="en-GB" b="0" dirty="0">
              <a:cs typeface="Arial"/>
            </a:endParaRPr>
          </a:p>
          <a:p>
            <a:endParaRPr lang="en-GB" dirty="0"/>
          </a:p>
          <a:p>
            <a:r>
              <a:rPr lang="en-GB" b="1" dirty="0">
                <a:latin typeface="Arial"/>
                <a:cs typeface="Arial"/>
              </a:rPr>
              <a:t>Preparation:</a:t>
            </a:r>
          </a:p>
          <a:p>
            <a:r>
              <a:rPr lang="en-GB" dirty="0">
                <a:latin typeface="Arial"/>
                <a:cs typeface="Arial"/>
              </a:rPr>
              <a:t>The quiz can</a:t>
            </a:r>
            <a:r>
              <a:rPr lang="en-GB" baseline="0" dirty="0">
                <a:latin typeface="Arial"/>
                <a:cs typeface="Arial"/>
              </a:rPr>
              <a:t> either be conducted by simply moving through the slides and asking the participants to raise their hands or via an online tool (to be prepared ahead of the session)</a:t>
            </a:r>
            <a:endParaRPr lang="en-GB" dirty="0">
              <a:latin typeface="Arial"/>
              <a:cs typeface="Arial"/>
            </a:endParaRPr>
          </a:p>
          <a:p>
            <a:endParaRPr lang="en-GB" dirty="0"/>
          </a:p>
          <a:p>
            <a:r>
              <a:rPr lang="en-GB" b="1" dirty="0">
                <a:latin typeface="Arial"/>
                <a:cs typeface="Arial"/>
              </a:rPr>
              <a:t>Answer:</a:t>
            </a:r>
            <a:endParaRPr lang="en-GB" b="1" baseline="0" dirty="0">
              <a:latin typeface="Arial"/>
              <a:cs typeface="Arial"/>
            </a:endParaRPr>
          </a:p>
          <a:p>
            <a:r>
              <a:rPr lang="en-GB" sz="2300" dirty="0">
                <a:latin typeface="Arial"/>
                <a:cs typeface="Arial"/>
              </a:rPr>
              <a:t>China</a:t>
            </a:r>
          </a:p>
          <a:p>
            <a:endParaRPr lang="en-GB" sz="2300" dirty="0"/>
          </a:p>
          <a:p>
            <a:r>
              <a:rPr lang="en-GB" dirty="0">
                <a:latin typeface="Arial"/>
                <a:cs typeface="Arial"/>
              </a:rPr>
              <a:t>The EY FinTech Adoption Index (Ernst and Young, 2017) shows that China has the highest percentage of fintech users as a percentage of the digitally active population (69%) followed by India (52%), U.K. (42%), Brazil (40%), and Australia (37%).</a:t>
            </a:r>
            <a:endParaRPr lang="en-GB" sz="2300" dirty="0">
              <a:latin typeface="Arial"/>
              <a:cs typeface="Arial"/>
            </a:endParaRPr>
          </a:p>
          <a:p>
            <a:endParaRPr lang="en-GB" sz="2300" dirty="0"/>
          </a:p>
          <a:p>
            <a:r>
              <a:rPr lang="en-GB" dirty="0">
                <a:latin typeface="Arial"/>
                <a:cs typeface="Arial"/>
              </a:rPr>
              <a:t>Resources:</a:t>
            </a:r>
            <a:endParaRPr lang="en-GB" dirty="0">
              <a:cs typeface="Arial"/>
            </a:endParaRPr>
          </a:p>
          <a:p>
            <a:r>
              <a:rPr lang="en-GB" dirty="0">
                <a:hlinkClick r:id="rId3"/>
              </a:rPr>
              <a:t>https://www.ey.com/Publication/vwLUAssets/ey-fintech-adoption-index-2017/$FILE/ey-fintech-adoption-index-2017.pdf</a:t>
            </a:r>
            <a:r>
              <a:rPr lang="en-GB" dirty="0"/>
              <a:t> </a:t>
            </a:r>
          </a:p>
          <a:p>
            <a:endParaRPr lang="de-DE" dirty="0">
              <a:cs typeface="Arial"/>
            </a:endParaRP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23</a:t>
            </a:fld>
            <a:endParaRPr lang="en-GB" altLang="de-DE"/>
          </a:p>
        </p:txBody>
      </p:sp>
    </p:spTree>
    <p:extLst>
      <p:ext uri="{BB962C8B-B14F-4D97-AF65-F5344CB8AC3E}">
        <p14:creationId xmlns:p14="http://schemas.microsoft.com/office/powerpoint/2010/main" val="2523832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latin typeface="Arial"/>
                <a:cs typeface="Arial"/>
              </a:rPr>
              <a:t> </a:t>
            </a:r>
            <a:endParaRPr lang="en-GB" b="0" dirty="0">
              <a:cs typeface="Arial"/>
            </a:endParaRPr>
          </a:p>
          <a:p>
            <a:endParaRPr lang="en-GB" dirty="0"/>
          </a:p>
          <a:p>
            <a:r>
              <a:rPr lang="en-GB" b="1" dirty="0">
                <a:latin typeface="Arial"/>
                <a:cs typeface="Arial"/>
              </a:rPr>
              <a:t>Answer:</a:t>
            </a:r>
            <a:endParaRPr lang="en-GB" b="1" baseline="0" dirty="0">
              <a:latin typeface="Arial"/>
              <a:cs typeface="Arial"/>
            </a:endParaRPr>
          </a:p>
          <a:p>
            <a:r>
              <a:rPr lang="en-GB" sz="2300" dirty="0">
                <a:latin typeface="Arial"/>
                <a:cs typeface="Arial"/>
              </a:rPr>
              <a:t>b) 7%</a:t>
            </a:r>
            <a:endParaRPr lang="en-GB" dirty="0">
              <a:latin typeface="Arial"/>
              <a:cs typeface="Arial"/>
            </a:endParaRPr>
          </a:p>
          <a:p>
            <a:endParaRPr lang="en-GB" dirty="0">
              <a:cs typeface="Arial" panose="020B0604020202020204" pitchFamily="34" charset="0"/>
            </a:endParaRPr>
          </a:p>
          <a:p>
            <a:r>
              <a:rPr lang="de-DE" sz="1200" b="0" i="0" u="none" strike="noStrike" kern="1200" dirty="0" err="1">
                <a:solidFill>
                  <a:schemeClr val="tx1"/>
                </a:solidFill>
                <a:effectLst/>
                <a:latin typeface="Arial" panose="020B0604020202020204" pitchFamily="34" charset="0"/>
                <a:ea typeface="+mn-ea"/>
                <a:cs typeface="+mn-cs"/>
              </a:rPr>
              <a:t>Globally</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more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men</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have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bank</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accounts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than</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women</a:t>
            </a:r>
            <a:r>
              <a:rPr lang="de-DE" sz="1200" b="0" i="0" u="none" strike="noStrike" kern="1200" dirty="0">
                <a:solidFill>
                  <a:schemeClr val="tx1"/>
                </a:solidFill>
                <a:effectLst/>
                <a:latin typeface="Arial" panose="020B0604020202020204" pitchFamily="34" charset="0"/>
                <a:ea typeface="+mn-ea"/>
                <a:cs typeface="+mn-cs"/>
              </a:rPr>
              <a:t> (65% </a:t>
            </a:r>
            <a:r>
              <a:rPr lang="de-DE" sz="1200" b="0" i="0" u="none" strike="noStrike" kern="1200" dirty="0" err="1">
                <a:solidFill>
                  <a:schemeClr val="tx1"/>
                </a:solidFill>
                <a:effectLst/>
                <a:latin typeface="Arial" panose="020B0604020202020204" pitchFamily="34" charset="0"/>
                <a:ea typeface="+mn-ea"/>
                <a:cs typeface="+mn-cs"/>
              </a:rPr>
              <a:t>to</a:t>
            </a:r>
            <a:r>
              <a:rPr lang="de-DE" sz="1200" b="0" i="0" u="none" strike="noStrike" kern="1200" dirty="0">
                <a:solidFill>
                  <a:schemeClr val="tx1"/>
                </a:solidFill>
                <a:effectLst/>
                <a:latin typeface="Arial" panose="020B0604020202020204" pitchFamily="34" charset="0"/>
                <a:ea typeface="+mn-ea"/>
                <a:cs typeface="+mn-cs"/>
              </a:rPr>
              <a:t> 58%). This </a:t>
            </a:r>
            <a:r>
              <a:rPr lang="de-DE" sz="1200" b="0" i="0" u="none" strike="noStrike" kern="1200" dirty="0" err="1">
                <a:solidFill>
                  <a:schemeClr val="tx1"/>
                </a:solidFill>
                <a:effectLst/>
                <a:latin typeface="Arial" panose="020B0604020202020204" pitchFamily="34" charset="0"/>
                <a:ea typeface="+mn-ea"/>
                <a:cs typeface="+mn-cs"/>
              </a:rPr>
              <a:t>discrepancy</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is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highest</a:t>
            </a:r>
            <a:r>
              <a:rPr lang="de-DE" sz="1200" b="0" i="0" u="none" strike="noStrike" kern="1200" dirty="0">
                <a:solidFill>
                  <a:schemeClr val="tx1"/>
                </a:solidFill>
                <a:effectLst/>
                <a:latin typeface="Arial" panose="020B0604020202020204" pitchFamily="34" charset="0"/>
                <a:ea typeface="+mn-ea"/>
                <a:cs typeface="+mn-cs"/>
              </a:rPr>
              <a:t> in </a:t>
            </a:r>
            <a:r>
              <a:rPr lang="de-DE" sz="1200" b="0" i="0" u="none" strike="noStrike" kern="1200" dirty="0" err="1">
                <a:solidFill>
                  <a:schemeClr val="tx1"/>
                </a:solidFill>
                <a:effectLst/>
                <a:latin typeface="Arial" panose="020B0604020202020204" pitchFamily="34" charset="0"/>
                <a:ea typeface="+mn-ea"/>
                <a:cs typeface="+mn-cs"/>
              </a:rPr>
              <a:t>areas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of</a:t>
            </a:r>
            <a:r>
              <a:rPr lang="de-DE" sz="1200" b="0" i="0" u="none" strike="noStrike" kern="1200" dirty="0">
                <a:solidFill>
                  <a:schemeClr val="tx1"/>
                </a:solidFill>
                <a:effectLst/>
                <a:latin typeface="Arial" panose="020B0604020202020204" pitchFamily="34" charset="0"/>
                <a:ea typeface="+mn-ea"/>
                <a:cs typeface="+mn-cs"/>
              </a:rPr>
              <a:t> South </a:t>
            </a:r>
            <a:r>
              <a:rPr lang="de-DE" sz="1200" b="0" i="0" u="none" strike="noStrike" kern="1200" dirty="0" err="1">
                <a:solidFill>
                  <a:schemeClr val="tx1"/>
                </a:solidFill>
                <a:effectLst/>
                <a:latin typeface="Arial" panose="020B0604020202020204" pitchFamily="34" charset="0"/>
                <a:ea typeface="+mn-ea"/>
                <a:cs typeface="+mn-cs"/>
              </a:rPr>
              <a:t>Asia</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where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it</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reaches</a:t>
            </a:r>
            <a:r>
              <a:rPr lang="de-DE" sz="1200" b="0" i="0" u="none" strike="noStrike" kern="1200" dirty="0">
                <a:solidFill>
                  <a:schemeClr val="tx1"/>
                </a:solidFill>
                <a:effectLst/>
                <a:latin typeface="Arial" panose="020B0604020202020204" pitchFamily="34" charset="0"/>
                <a:ea typeface="+mn-ea"/>
                <a:cs typeface="+mn-cs"/>
              </a:rPr>
              <a:t> 55% male </a:t>
            </a:r>
            <a:r>
              <a:rPr lang="de-DE" sz="1200" b="0" i="0" u="none" strike="noStrike" kern="1200" dirty="0" err="1">
                <a:solidFill>
                  <a:schemeClr val="tx1"/>
                </a:solidFill>
                <a:effectLst/>
                <a:latin typeface="Arial" panose="020B0604020202020204" pitchFamily="34" charset="0"/>
                <a:ea typeface="+mn-ea"/>
                <a:cs typeface="+mn-cs"/>
              </a:rPr>
              <a:t>vs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only</a:t>
            </a:r>
            <a:r>
              <a:rPr lang="de-DE" sz="1200" b="0" i="0" u="none" strike="noStrike" kern="1200" dirty="0">
                <a:solidFill>
                  <a:schemeClr val="tx1"/>
                </a:solidFill>
                <a:effectLst/>
                <a:latin typeface="Arial" panose="020B0604020202020204" pitchFamily="34" charset="0"/>
                <a:ea typeface="+mn-ea"/>
                <a:cs typeface="+mn-cs"/>
              </a:rPr>
              <a:t> 37% </a:t>
            </a:r>
            <a:r>
              <a:rPr lang="de-DE" sz="1200" b="0" i="0" u="none" strike="noStrike" kern="1200" dirty="0" err="1">
                <a:solidFill>
                  <a:schemeClr val="tx1"/>
                </a:solidFill>
                <a:effectLst/>
                <a:latin typeface="Arial" panose="020B0604020202020204" pitchFamily="34" charset="0"/>
                <a:ea typeface="+mn-ea"/>
                <a:cs typeface="+mn-cs"/>
              </a:rPr>
              <a:t>female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account</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ownership</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Furthermore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of</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the</a:t>
            </a:r>
            <a:r>
              <a:rPr lang="de-DE" sz="1200" b="0" i="0" u="none" strike="noStrike" kern="1200" dirty="0">
                <a:solidFill>
                  <a:schemeClr val="tx1"/>
                </a:solidFill>
                <a:effectLst/>
                <a:latin typeface="Arial" panose="020B0604020202020204" pitchFamily="34" charset="0"/>
                <a:ea typeface="+mn-ea"/>
                <a:cs typeface="+mn-cs"/>
              </a:rPr>
              <a:t> global </a:t>
            </a:r>
            <a:r>
              <a:rPr lang="de-DE" sz="1200" b="0" i="0" u="none" strike="noStrike" kern="1200" dirty="0" err="1">
                <a:solidFill>
                  <a:schemeClr val="tx1"/>
                </a:solidFill>
                <a:effectLst/>
                <a:latin typeface="Arial" panose="020B0604020202020204" pitchFamily="34" charset="0"/>
                <a:ea typeface="+mn-ea"/>
                <a:cs typeface="+mn-cs"/>
              </a:rPr>
              <a:t>unbanked</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population</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of</a:t>
            </a:r>
            <a:r>
              <a:rPr lang="de-DE" sz="1200" b="0" i="0" u="none" strike="noStrike" kern="1200" dirty="0">
                <a:solidFill>
                  <a:schemeClr val="tx1"/>
                </a:solidFill>
                <a:effectLst/>
                <a:latin typeface="Arial" panose="020B0604020202020204" pitchFamily="34" charset="0"/>
                <a:ea typeface="+mn-ea"/>
                <a:cs typeface="+mn-cs"/>
              </a:rPr>
              <a:t> 2 </a:t>
            </a:r>
            <a:r>
              <a:rPr lang="de-DE" sz="1200" b="0" i="0" u="none" strike="noStrike" kern="1200" dirty="0" err="1">
                <a:solidFill>
                  <a:schemeClr val="tx1"/>
                </a:solidFill>
                <a:effectLst/>
                <a:latin typeface="Arial" panose="020B0604020202020204" pitchFamily="34" charset="0"/>
                <a:ea typeface="+mn-ea"/>
                <a:cs typeface="+mn-cs"/>
              </a:rPr>
              <a:t>billion</a:t>
            </a:r>
            <a:r>
              <a:rPr lang="de-DE" sz="1200" b="0" i="0" u="none" strike="noStrike" kern="1200" dirty="0">
                <a:solidFill>
                  <a:schemeClr val="tx1"/>
                </a:solidFill>
                <a:effectLst/>
                <a:latin typeface="Arial" panose="020B0604020202020204" pitchFamily="34" charset="0"/>
                <a:ea typeface="+mn-ea"/>
                <a:cs typeface="+mn-cs"/>
              </a:rPr>
              <a:t>, 1.1 </a:t>
            </a:r>
            <a:r>
              <a:rPr lang="de-DE" sz="1200" b="0" i="0" u="none" strike="noStrike" kern="1200" dirty="0" err="1">
                <a:solidFill>
                  <a:schemeClr val="tx1"/>
                </a:solidFill>
                <a:effectLst/>
                <a:latin typeface="Arial" panose="020B0604020202020204" pitchFamily="34" charset="0"/>
                <a:ea typeface="+mn-ea"/>
                <a:cs typeface="+mn-cs"/>
              </a:rPr>
              <a:t>billion</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are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women</a:t>
            </a:r>
            <a:r>
              <a:rPr lang="de-DE" sz="1200" b="0" i="0" u="none" strike="noStrike" kern="1200" dirty="0">
                <a:solidFill>
                  <a:schemeClr val="tx1"/>
                </a:solidFill>
                <a:effectLst/>
                <a:latin typeface="Arial" panose="020B0604020202020204" pitchFamily="34" charset="0"/>
                <a:ea typeface="+mn-ea"/>
                <a:cs typeface="+mn-cs"/>
              </a:rPr>
              <a:t>.</a:t>
            </a:r>
          </a:p>
          <a:p>
            <a:br>
              <a:rPr lang="de-DE" dirty="0"/>
            </a:br>
            <a:endParaRPr lang="en-GB" dirty="0">
              <a:effectLst/>
              <a:cs typeface="Arial"/>
            </a:endParaRPr>
          </a:p>
          <a:p>
            <a:r>
              <a:rPr lang="en-GB" dirty="0">
                <a:latin typeface="Arial"/>
                <a:cs typeface="Arial"/>
              </a:rPr>
              <a:t>Resources:</a:t>
            </a:r>
          </a:p>
          <a:p>
            <a:r>
              <a:rPr lang="en-GB" dirty="0">
                <a:latin typeface="Arial"/>
                <a:cs typeface="Arial"/>
              </a:rPr>
              <a:t>https://www.ict4dconference.org/ict4d-news/ict4d-quick-facts/ </a:t>
            </a:r>
          </a:p>
          <a:p>
            <a:endParaRPr lang="en-GB" dirty="0">
              <a:latin typeface="Arial"/>
              <a:cs typeface="Arial"/>
            </a:endParaRPr>
          </a:p>
          <a:p>
            <a:r>
              <a:rPr lang="en-GB" dirty="0">
                <a:cs typeface="Arial"/>
              </a:rPr>
              <a:t>https://</a:t>
            </a:r>
            <a:r>
              <a:rPr lang="en-GB" dirty="0" err="1">
                <a:cs typeface="Arial"/>
              </a:rPr>
              <a:t>medium.com</a:t>
            </a:r>
            <a:r>
              <a:rPr lang="en-GB" dirty="0">
                <a:cs typeface="Arial"/>
              </a:rPr>
              <a:t>/</a:t>
            </a:r>
            <a:r>
              <a:rPr lang="en-GB" dirty="0" err="1">
                <a:cs typeface="Arial"/>
              </a:rPr>
              <a:t>theheartilab</a:t>
            </a:r>
            <a:r>
              <a:rPr lang="en-GB" dirty="0">
                <a:cs typeface="Arial"/>
              </a:rPr>
              <a:t>/10-facts-about-financial-inclusion-4106676c475d</a:t>
            </a:r>
            <a:br>
              <a:rPr lang="en-GB" dirty="0">
                <a:cs typeface="Arial"/>
              </a:rPr>
            </a:br>
            <a:endParaRPr lang="en-GB" dirty="0"/>
          </a:p>
          <a:p>
            <a:endParaRPr lang="de-DE" dirty="0">
              <a:cs typeface="Arial" panose="020B0604020202020204" pitchFamily="34" charset="0"/>
            </a:endParaRP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24</a:t>
            </a:fld>
            <a:endParaRPr lang="en-GB" altLang="de-DE"/>
          </a:p>
        </p:txBody>
      </p:sp>
    </p:spTree>
    <p:extLst>
      <p:ext uri="{BB962C8B-B14F-4D97-AF65-F5344CB8AC3E}">
        <p14:creationId xmlns:p14="http://schemas.microsoft.com/office/powerpoint/2010/main" val="3728212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a:p>
            <a:r>
              <a:rPr lang="en-GB" b="1" dirty="0">
                <a:latin typeface="Arial"/>
                <a:cs typeface="Arial"/>
              </a:rPr>
              <a:t>Answer:</a:t>
            </a:r>
          </a:p>
          <a:p>
            <a:r>
              <a:rPr lang="en-GB" b="1" baseline="0" dirty="0">
                <a:latin typeface="Arial"/>
                <a:cs typeface="Arial"/>
              </a:rPr>
              <a:t>a) Is correct - </a:t>
            </a:r>
            <a:r>
              <a:rPr lang="en-GB" dirty="0" err="1">
                <a:latin typeface="Arial"/>
                <a:cs typeface="Arial"/>
              </a:rPr>
              <a:t>Banky</a:t>
            </a:r>
            <a:r>
              <a:rPr lang="en-GB" dirty="0">
                <a:latin typeface="Arial"/>
                <a:cs typeface="Arial"/>
              </a:rPr>
              <a:t> moon’s </a:t>
            </a:r>
            <a:r>
              <a:rPr lang="en-GB" dirty="0" err="1">
                <a:latin typeface="Arial"/>
                <a:cs typeface="Arial"/>
              </a:rPr>
              <a:t>Usizo</a:t>
            </a:r>
            <a:r>
              <a:rPr lang="en-GB" dirty="0">
                <a:latin typeface="Arial"/>
                <a:cs typeface="Arial"/>
              </a:rPr>
              <a:t> project aims to open poor African schools to an international donor market. Needy schools have </a:t>
            </a:r>
            <a:r>
              <a:rPr lang="en-GB" dirty="0" err="1">
                <a:latin typeface="Arial"/>
                <a:cs typeface="Arial"/>
              </a:rPr>
              <a:t>Bankymoon</a:t>
            </a:r>
            <a:r>
              <a:rPr lang="en-GB" dirty="0">
                <a:latin typeface="Arial"/>
                <a:cs typeface="Arial"/>
              </a:rPr>
              <a:t> meters installed, which are Blockchain-Aware. This means that anybody from around the world can make payments directly to the meter in the crypto-currency of their choice and fund the energy or water needs of the school.</a:t>
            </a:r>
            <a:endParaRPr lang="de-DE" dirty="0">
              <a:effectLst/>
              <a:latin typeface="Arial"/>
              <a:cs typeface="Arial"/>
            </a:endParaRPr>
          </a:p>
          <a:p>
            <a:endParaRPr lang="de-DE" dirty="0">
              <a:effectLst/>
            </a:endParaRPr>
          </a:p>
          <a:p>
            <a:r>
              <a:rPr lang="de-DE" dirty="0">
                <a:latin typeface="Arial"/>
                <a:cs typeface="Arial"/>
              </a:rPr>
              <a:t>Resources: </a:t>
            </a:r>
          </a:p>
          <a:p>
            <a:r>
              <a:rPr lang="de-DE" dirty="0">
                <a:hlinkClick r:id="rId3"/>
              </a:rPr>
              <a:t>http://bankymoon.co.za/</a:t>
            </a:r>
            <a:r>
              <a:rPr lang="de-DE" dirty="0"/>
              <a:t> </a:t>
            </a: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25</a:t>
            </a:fld>
            <a:endParaRPr lang="en-GB" altLang="de-DE"/>
          </a:p>
        </p:txBody>
      </p:sp>
    </p:spTree>
    <p:extLst>
      <p:ext uri="{BB962C8B-B14F-4D97-AF65-F5344CB8AC3E}">
        <p14:creationId xmlns:p14="http://schemas.microsoft.com/office/powerpoint/2010/main" val="1340992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a:p>
            <a:r>
              <a:rPr lang="en-GB" b="1" dirty="0"/>
              <a:t>Answer:</a:t>
            </a:r>
          </a:p>
          <a:p>
            <a:pPr marL="438706" indent="-438706">
              <a:buAutoNum type="alphaLcParenR"/>
            </a:pPr>
            <a:r>
              <a:rPr lang="de-DE" sz="2400" b="0" i="0" u="none" strike="noStrike" kern="1200" dirty="0" err="1">
                <a:solidFill>
                  <a:schemeClr val="tx1"/>
                </a:solidFill>
                <a:effectLst/>
                <a:latin typeface="Arial" panose="020B0604020202020204" pitchFamily="34" charset="0"/>
                <a:ea typeface="+mn-ea"/>
                <a:cs typeface="+mn-cs"/>
              </a:rPr>
              <a:t>Cote</a:t>
            </a:r>
            <a:r>
              <a:rPr lang="de-DE" sz="2400" b="0" i="0" u="none" strike="noStrike" kern="1200" dirty="0">
                <a:solidFill>
                  <a:schemeClr val="tx1"/>
                </a:solidFill>
                <a:effectLst/>
                <a:latin typeface="Arial" panose="020B0604020202020204" pitchFamily="34" charset="0"/>
                <a:ea typeface="+mn-ea"/>
                <a:cs typeface="+mn-cs"/>
              </a:rPr>
              <a:t> d’Ivoire, Somalia, </a:t>
            </a:r>
            <a:r>
              <a:rPr lang="de-DE" sz="2400" b="0" i="0" u="none" strike="noStrike" kern="1200" dirty="0" err="1">
                <a:solidFill>
                  <a:schemeClr val="tx1"/>
                </a:solidFill>
                <a:effectLst/>
                <a:latin typeface="Arial" panose="020B0604020202020204" pitchFamily="34" charset="0"/>
                <a:ea typeface="+mn-ea"/>
                <a:cs typeface="+mn-cs"/>
              </a:rPr>
              <a:t>Tanzania</a:t>
            </a:r>
            <a:r>
              <a:rPr lang="de-DE" sz="2400" b="0" i="0" u="none" strike="noStrike" kern="1200" dirty="0">
                <a:solidFill>
                  <a:schemeClr val="tx1"/>
                </a:solidFill>
                <a:effectLst/>
                <a:latin typeface="Arial" panose="020B0604020202020204" pitchFamily="34" charset="0"/>
                <a:ea typeface="+mn-ea"/>
                <a:cs typeface="+mn-cs"/>
              </a:rPr>
              <a:t>, Uganda, </a:t>
            </a:r>
            <a:r>
              <a:rPr lang="de-DE" sz="2400" b="0" i="0" u="none" strike="noStrike" kern="1200" dirty="0" err="1">
                <a:solidFill>
                  <a:schemeClr val="tx1"/>
                </a:solidFill>
                <a:effectLst/>
                <a:latin typeface="Arial" panose="020B0604020202020204" pitchFamily="34" charset="0"/>
                <a:ea typeface="+mn-ea"/>
                <a:cs typeface="+mn-cs"/>
              </a:rPr>
              <a:t>and</a:t>
            </a:r>
            <a:r>
              <a:rPr lang="de-DE" sz="2400" b="0" i="0" u="none" strike="noStrike" kern="1200" dirty="0">
                <a:solidFill>
                  <a:schemeClr val="tx1"/>
                </a:solidFill>
                <a:effectLst/>
                <a:latin typeface="Arial" panose="020B0604020202020204" pitchFamily="34" charset="0"/>
                <a:ea typeface="+mn-ea"/>
                <a:cs typeface="+mn-cs"/>
              </a:rPr>
              <a:t> Zimbabwe (2015)</a:t>
            </a:r>
          </a:p>
          <a:p>
            <a:pPr marL="0" indent="0">
              <a:buNone/>
            </a:pPr>
            <a:endParaRPr lang="en-GB" sz="2300" dirty="0"/>
          </a:p>
          <a:p>
            <a:r>
              <a:rPr lang="de-DE" sz="1200" b="1" i="0" u="none" strike="noStrike" kern="1200" dirty="0">
                <a:solidFill>
                  <a:schemeClr val="tx1"/>
                </a:solidFill>
                <a:effectLst/>
                <a:latin typeface="Arial" panose="020B0604020202020204" pitchFamily="34" charset="0"/>
                <a:ea typeface="+mn-ea"/>
                <a:cs typeface="+mn-cs"/>
              </a:rPr>
              <a:t>Mobile </a:t>
            </a:r>
            <a:r>
              <a:rPr lang="de-DE" sz="1200" b="1" i="0" u="none" strike="noStrike" kern="1200" dirty="0" err="1">
                <a:solidFill>
                  <a:schemeClr val="tx1"/>
                </a:solidFill>
                <a:effectLst/>
                <a:latin typeface="Arial" panose="020B0604020202020204" pitchFamily="34" charset="0"/>
                <a:ea typeface="+mn-ea"/>
                <a:cs typeface="+mn-cs"/>
              </a:rPr>
              <a:t>money</a:t>
            </a:r>
            <a:r>
              <a:rPr lang="de-DE" sz="1200" b="1" i="0" u="none" strike="noStrike" kern="1200" dirty="0">
                <a:solidFill>
                  <a:schemeClr val="tx1"/>
                </a:solidFill>
                <a:effectLst/>
                <a:latin typeface="Arial" panose="020B0604020202020204" pitchFamily="34" charset="0"/>
                <a:ea typeface="+mn-ea"/>
                <a:cs typeface="+mn-cs"/>
              </a:rPr>
              <a:t> </a:t>
            </a:r>
            <a:r>
              <a:rPr lang="de-DE" sz="1200" b="1" i="0" u="none" strike="noStrike" kern="1200" dirty="0" err="1">
                <a:solidFill>
                  <a:schemeClr val="tx1"/>
                </a:solidFill>
                <a:effectLst/>
                <a:latin typeface="Arial" panose="020B0604020202020204" pitchFamily="34" charset="0"/>
                <a:ea typeface="+mn-ea"/>
                <a:cs typeface="+mn-cs"/>
              </a:rPr>
              <a:t>is</a:t>
            </a:r>
            <a:r>
              <a:rPr lang="de-DE" sz="1200" b="1" i="0" u="none" strike="noStrike" kern="1200" dirty="0">
                <a:solidFill>
                  <a:schemeClr val="tx1"/>
                </a:solidFill>
                <a:effectLst/>
                <a:latin typeface="Arial" panose="020B0604020202020204" pitchFamily="34" charset="0"/>
                <a:ea typeface="+mn-ea"/>
                <a:cs typeface="+mn-cs"/>
              </a:rPr>
              <a:t> </a:t>
            </a:r>
            <a:r>
              <a:rPr lang="de-DE" sz="1200" b="1" i="0" u="none" strike="noStrike" kern="1200" dirty="0" err="1">
                <a:solidFill>
                  <a:schemeClr val="tx1"/>
                </a:solidFill>
                <a:effectLst/>
                <a:latin typeface="Arial" panose="020B0604020202020204" pitchFamily="34" charset="0"/>
                <a:ea typeface="+mn-ea"/>
                <a:cs typeface="+mn-cs"/>
              </a:rPr>
              <a:t>expanding</a:t>
            </a:r>
            <a:r>
              <a:rPr lang="de-DE" sz="1200" b="1" i="0" u="none" strike="noStrike" kern="1200" dirty="0">
                <a:solidFill>
                  <a:schemeClr val="tx1"/>
                </a:solidFill>
                <a:effectLst/>
                <a:latin typeface="Arial" panose="020B0604020202020204" pitchFamily="34" charset="0"/>
                <a:ea typeface="+mn-ea"/>
                <a:cs typeface="+mn-cs"/>
              </a:rPr>
              <a:t> </a:t>
            </a:r>
            <a:r>
              <a:rPr lang="de-DE" sz="1200" b="1" i="0" u="none" strike="noStrike" kern="1200" dirty="0" err="1">
                <a:solidFill>
                  <a:schemeClr val="tx1"/>
                </a:solidFill>
                <a:effectLst/>
                <a:latin typeface="Arial" panose="020B0604020202020204" pitchFamily="34" charset="0"/>
                <a:ea typeface="+mn-ea"/>
                <a:cs typeface="+mn-cs"/>
              </a:rPr>
              <a:t>access</a:t>
            </a:r>
            <a:r>
              <a:rPr lang="de-DE" sz="1200" b="1" i="0" u="none" strike="noStrike" kern="1200" dirty="0">
                <a:solidFill>
                  <a:schemeClr val="tx1"/>
                </a:solidFill>
                <a:effectLst/>
                <a:latin typeface="Arial" panose="020B0604020202020204" pitchFamily="34" charset="0"/>
                <a:ea typeface="+mn-ea"/>
                <a:cs typeface="+mn-cs"/>
              </a:rPr>
              <a:t> </a:t>
            </a:r>
            <a:r>
              <a:rPr lang="de-DE" sz="1200" b="1" i="0" u="none" strike="noStrike" kern="1200" dirty="0" err="1">
                <a:solidFill>
                  <a:schemeClr val="tx1"/>
                </a:solidFill>
                <a:effectLst/>
                <a:latin typeface="Arial" panose="020B0604020202020204" pitchFamily="34" charset="0"/>
                <a:ea typeface="+mn-ea"/>
                <a:cs typeface="+mn-cs"/>
              </a:rPr>
              <a:t>to</a:t>
            </a:r>
            <a:r>
              <a:rPr lang="de-DE" sz="1200" b="1" i="0" u="none" strike="noStrike" kern="1200" dirty="0">
                <a:solidFill>
                  <a:schemeClr val="tx1"/>
                </a:solidFill>
                <a:effectLst/>
                <a:latin typeface="Arial" panose="020B0604020202020204" pitchFamily="34" charset="0"/>
                <a:ea typeface="+mn-ea"/>
                <a:cs typeface="+mn-cs"/>
              </a:rPr>
              <a:t> </a:t>
            </a:r>
            <a:r>
              <a:rPr lang="de-DE" sz="1200" b="1" i="0" u="none" strike="noStrike" kern="1200" dirty="0" err="1">
                <a:solidFill>
                  <a:schemeClr val="tx1"/>
                </a:solidFill>
                <a:effectLst/>
                <a:latin typeface="Arial" panose="020B0604020202020204" pitchFamily="34" charset="0"/>
                <a:ea typeface="+mn-ea"/>
                <a:cs typeface="+mn-cs"/>
              </a:rPr>
              <a:t>financial</a:t>
            </a:r>
            <a:r>
              <a:rPr lang="de-DE" sz="1200" b="1" i="0" u="none" strike="noStrike" kern="1200" dirty="0">
                <a:solidFill>
                  <a:schemeClr val="tx1"/>
                </a:solidFill>
                <a:effectLst/>
                <a:latin typeface="Arial" panose="020B0604020202020204" pitchFamily="34" charset="0"/>
                <a:ea typeface="+mn-ea"/>
                <a:cs typeface="+mn-cs"/>
              </a:rPr>
              <a:t> </a:t>
            </a:r>
            <a:r>
              <a:rPr lang="de-DE" sz="1200" b="1" i="0" u="none" strike="noStrike" kern="1200" dirty="0" err="1">
                <a:solidFill>
                  <a:schemeClr val="tx1"/>
                </a:solidFill>
                <a:effectLst/>
                <a:latin typeface="Arial" panose="020B0604020202020204" pitchFamily="34" charset="0"/>
                <a:ea typeface="+mn-ea"/>
                <a:cs typeface="+mn-cs"/>
              </a:rPr>
              <a:t>services</a:t>
            </a:r>
            <a:r>
              <a:rPr lang="de-DE" sz="1200" b="0" i="0" u="none" strike="noStrike" kern="1200" dirty="0">
                <a:solidFill>
                  <a:schemeClr val="tx1"/>
                </a:solidFill>
                <a:effectLst/>
                <a:latin typeface="Arial" panose="020B0604020202020204" pitchFamily="34" charset="0"/>
                <a:ea typeface="+mn-ea"/>
                <a:cs typeface="+mn-cs"/>
              </a:rPr>
              <a:t>. In 5 countries in </a:t>
            </a:r>
            <a:r>
              <a:rPr lang="de-DE" sz="1200" b="0" i="0" u="none" strike="noStrike" kern="1200" dirty="0">
                <a:solidFill>
                  <a:schemeClr val="tx1"/>
                </a:solidFill>
                <a:effectLst/>
                <a:latin typeface="Arial" panose="020B0604020202020204" pitchFamily="34" charset="0"/>
                <a:ea typeface="+mn-ea"/>
                <a:cs typeface="+mn-cs"/>
                <a:hlinkClick r:id="rId3"/>
              </a:rPr>
              <a:t>Sub-Saharan Africa</a:t>
            </a:r>
            <a:r>
              <a:rPr lang="de-DE" sz="1200" b="0" i="0" u="none" strike="noStrike" kern="1200" dirty="0">
                <a:solidFill>
                  <a:schemeClr val="tx1"/>
                </a:solidFill>
                <a:effectLst/>
                <a:latin typeface="Arial" panose="020B0604020202020204" pitchFamily="34" charset="0"/>
                <a:ea typeface="+mn-ea"/>
                <a:cs typeface="+mn-cs"/>
              </a:rPr>
              <a:t> – </a:t>
            </a:r>
            <a:r>
              <a:rPr lang="de-DE" sz="1200" b="0" i="0" u="none" strike="noStrike" kern="1200" dirty="0" err="1">
                <a:solidFill>
                  <a:schemeClr val="tx1"/>
                </a:solidFill>
                <a:effectLst/>
                <a:latin typeface="Arial" panose="020B0604020202020204" pitchFamily="34" charset="0"/>
                <a:ea typeface="+mn-ea"/>
                <a:cs typeface="+mn-cs"/>
              </a:rPr>
              <a:t>Cote</a:t>
            </a:r>
            <a:r>
              <a:rPr lang="de-DE" sz="1200" b="0" i="0" u="none" strike="noStrike" kern="1200" dirty="0">
                <a:solidFill>
                  <a:schemeClr val="tx1"/>
                </a:solidFill>
                <a:effectLst/>
                <a:latin typeface="Arial" panose="020B0604020202020204" pitchFamily="34" charset="0"/>
                <a:ea typeface="+mn-ea"/>
                <a:cs typeface="+mn-cs"/>
              </a:rPr>
              <a:t> d’Ivoire, Somalia, </a:t>
            </a:r>
            <a:r>
              <a:rPr lang="de-DE" sz="1200" b="0" i="0" u="none" strike="noStrike" kern="1200" dirty="0" err="1">
                <a:solidFill>
                  <a:schemeClr val="tx1"/>
                </a:solidFill>
                <a:effectLst/>
                <a:latin typeface="Arial" panose="020B0604020202020204" pitchFamily="34" charset="0"/>
                <a:ea typeface="+mn-ea"/>
                <a:cs typeface="+mn-cs"/>
              </a:rPr>
              <a:t>Tanzania</a:t>
            </a:r>
            <a:r>
              <a:rPr lang="de-DE" sz="1200" b="0" i="0" u="none" strike="noStrike" kern="1200" dirty="0">
                <a:solidFill>
                  <a:schemeClr val="tx1"/>
                </a:solidFill>
                <a:effectLst/>
                <a:latin typeface="Arial" panose="020B0604020202020204" pitchFamily="34" charset="0"/>
                <a:ea typeface="+mn-ea"/>
                <a:cs typeface="+mn-cs"/>
              </a:rPr>
              <a:t>, Uganda, </a:t>
            </a:r>
            <a:r>
              <a:rPr lang="de-DE" sz="1200" b="0" i="0" u="none" strike="noStrike" kern="1200" dirty="0" err="1">
                <a:solidFill>
                  <a:schemeClr val="tx1"/>
                </a:solidFill>
                <a:effectLst/>
                <a:latin typeface="Arial" panose="020B0604020202020204" pitchFamily="34" charset="0"/>
                <a:ea typeface="+mn-ea"/>
                <a:cs typeface="+mn-cs"/>
              </a:rPr>
              <a:t>and</a:t>
            </a:r>
            <a:r>
              <a:rPr lang="de-DE" sz="1200" b="0" i="0" u="none" strike="noStrike" kern="1200" dirty="0">
                <a:solidFill>
                  <a:schemeClr val="tx1"/>
                </a:solidFill>
                <a:effectLst/>
                <a:latin typeface="Arial" panose="020B0604020202020204" pitchFamily="34" charset="0"/>
                <a:ea typeface="+mn-ea"/>
                <a:cs typeface="+mn-cs"/>
              </a:rPr>
              <a:t> Zimbabwe – </a:t>
            </a:r>
            <a:r>
              <a:rPr lang="de-DE" sz="1200" b="0" i="0" u="none" strike="noStrike" kern="1200" dirty="0" err="1">
                <a:solidFill>
                  <a:schemeClr val="tx1"/>
                </a:solidFill>
                <a:effectLst/>
                <a:latin typeface="Arial" panose="020B0604020202020204" pitchFamily="34" charset="0"/>
                <a:ea typeface="+mn-ea"/>
                <a:cs typeface="+mn-cs"/>
              </a:rPr>
              <a:t>more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adults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have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only</a:t>
            </a:r>
            <a:r>
              <a:rPr lang="de-DE" sz="1200" b="0" i="0" u="none" strike="noStrike" kern="1200" dirty="0">
                <a:solidFill>
                  <a:schemeClr val="tx1"/>
                </a:solidFill>
                <a:effectLst/>
                <a:latin typeface="Arial" panose="020B0604020202020204" pitchFamily="34" charset="0"/>
                <a:ea typeface="+mn-ea"/>
                <a:cs typeface="+mn-cs"/>
              </a:rPr>
              <a:t> a mobile </a:t>
            </a:r>
            <a:r>
              <a:rPr lang="de-DE" sz="1200" b="0" i="0" u="none" strike="noStrike" kern="1200" dirty="0" err="1">
                <a:solidFill>
                  <a:schemeClr val="tx1"/>
                </a:solidFill>
                <a:effectLst/>
                <a:latin typeface="Arial" panose="020B0604020202020204" pitchFamily="34" charset="0"/>
                <a:ea typeface="+mn-ea"/>
                <a:cs typeface="+mn-cs"/>
              </a:rPr>
              <a:t>money</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account</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than</a:t>
            </a:r>
            <a:r>
              <a:rPr lang="de-DE" sz="1200" b="0" i="0" u="none" strike="noStrike" kern="1200" dirty="0">
                <a:solidFill>
                  <a:schemeClr val="tx1"/>
                </a:solidFill>
                <a:effectLst/>
                <a:latin typeface="Arial" panose="020B0604020202020204" pitchFamily="34" charset="0"/>
                <a:ea typeface="+mn-ea"/>
                <a:cs typeface="+mn-cs"/>
              </a:rPr>
              <a:t> an </a:t>
            </a:r>
            <a:r>
              <a:rPr lang="de-DE" sz="1200" b="0" i="0" u="none" strike="noStrike" kern="1200" dirty="0" err="1">
                <a:solidFill>
                  <a:schemeClr val="tx1"/>
                </a:solidFill>
                <a:effectLst/>
                <a:latin typeface="Arial" panose="020B0604020202020204" pitchFamily="34" charset="0"/>
                <a:ea typeface="+mn-ea"/>
                <a:cs typeface="+mn-cs"/>
              </a:rPr>
              <a:t>account</a:t>
            </a:r>
            <a:r>
              <a:rPr lang="de-DE" sz="1200" b="0" i="0" u="none" strike="noStrike" kern="1200" dirty="0">
                <a:solidFill>
                  <a:schemeClr val="tx1"/>
                </a:solidFill>
                <a:effectLst/>
                <a:latin typeface="Arial" panose="020B0604020202020204" pitchFamily="34" charset="0"/>
                <a:ea typeface="+mn-ea"/>
                <a:cs typeface="+mn-cs"/>
              </a:rPr>
              <a:t> at a </a:t>
            </a:r>
            <a:r>
              <a:rPr lang="de-DE" sz="1200" b="0" i="0" u="none" strike="noStrike" kern="1200" dirty="0" err="1">
                <a:solidFill>
                  <a:schemeClr val="tx1"/>
                </a:solidFill>
                <a:effectLst/>
                <a:latin typeface="Arial" panose="020B0604020202020204" pitchFamily="34" charset="0"/>
                <a:ea typeface="+mn-ea"/>
                <a:cs typeface="+mn-cs"/>
              </a:rPr>
              <a:t>financial</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institution</a:t>
            </a:r>
            <a:r>
              <a:rPr lang="de-DE" sz="1200" b="0" i="0" u="none" strike="noStrike" kern="1200" dirty="0">
                <a:solidFill>
                  <a:schemeClr val="tx1"/>
                </a:solidFill>
                <a:effectLst/>
                <a:latin typeface="Arial" panose="020B0604020202020204" pitchFamily="34" charset="0"/>
                <a:ea typeface="+mn-ea"/>
                <a:cs typeface="+mn-cs"/>
              </a:rPr>
              <a:t>. Account </a:t>
            </a:r>
            <a:r>
              <a:rPr lang="de-DE" sz="1200" b="0" i="0" u="none" strike="noStrike" kern="1200" dirty="0" err="1">
                <a:solidFill>
                  <a:schemeClr val="tx1"/>
                </a:solidFill>
                <a:effectLst/>
                <a:latin typeface="Arial" panose="020B0604020202020204" pitchFamily="34" charset="0"/>
                <a:ea typeface="+mn-ea"/>
                <a:cs typeface="+mn-cs"/>
              </a:rPr>
              <a:t>ownership</a:t>
            </a:r>
            <a:r>
              <a:rPr lang="de-DE" sz="1200" b="0" i="0" u="none" strike="noStrike" kern="1200" dirty="0">
                <a:solidFill>
                  <a:schemeClr val="tx1"/>
                </a:solidFill>
                <a:effectLst/>
                <a:latin typeface="Arial" panose="020B0604020202020204" pitchFamily="34" charset="0"/>
                <a:ea typeface="+mn-ea"/>
                <a:cs typeface="+mn-cs"/>
              </a:rPr>
              <a:t> in </a:t>
            </a:r>
            <a:r>
              <a:rPr lang="de-DE" sz="1200" b="0" i="0" u="none" strike="noStrike" kern="1200" dirty="0" err="1">
                <a:solidFill>
                  <a:schemeClr val="tx1"/>
                </a:solidFill>
                <a:effectLst/>
                <a:latin typeface="Arial" panose="020B0604020202020204" pitchFamily="34" charset="0"/>
                <a:ea typeface="+mn-ea"/>
                <a:cs typeface="+mn-cs"/>
              </a:rPr>
              <a:t>Tanzania</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increased</a:t>
            </a:r>
            <a:r>
              <a:rPr lang="de-DE" sz="1200" b="0" i="0" u="none" strike="noStrike" kern="1200" dirty="0">
                <a:solidFill>
                  <a:schemeClr val="tx1"/>
                </a:solidFill>
                <a:effectLst/>
                <a:latin typeface="Arial" panose="020B0604020202020204" pitchFamily="34" charset="0"/>
                <a:ea typeface="+mn-ea"/>
                <a:cs typeface="+mn-cs"/>
              </a:rPr>
              <a:t> 23 </a:t>
            </a:r>
            <a:r>
              <a:rPr lang="de-DE" sz="1200" b="0" i="0" u="none" strike="noStrike" kern="1200" dirty="0" err="1">
                <a:solidFill>
                  <a:schemeClr val="tx1"/>
                </a:solidFill>
                <a:effectLst/>
                <a:latin typeface="Arial" panose="020B0604020202020204" pitchFamily="34" charset="0"/>
                <a:ea typeface="+mn-ea"/>
                <a:cs typeface="+mn-cs"/>
              </a:rPr>
              <a:t>percentage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points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to</a:t>
            </a:r>
            <a:r>
              <a:rPr lang="de-DE" sz="1200" b="0" i="0" u="none" strike="noStrike" kern="1200" dirty="0">
                <a:solidFill>
                  <a:schemeClr val="tx1"/>
                </a:solidFill>
                <a:effectLst/>
                <a:latin typeface="Arial" panose="020B0604020202020204" pitchFamily="34" charset="0"/>
                <a:ea typeface="+mn-ea"/>
                <a:cs typeface="+mn-cs"/>
              </a:rPr>
              <a:t> 40 </a:t>
            </a:r>
            <a:r>
              <a:rPr lang="de-DE" sz="1200" b="0" i="0" u="none" strike="noStrike" kern="1200" dirty="0" err="1">
                <a:solidFill>
                  <a:schemeClr val="tx1"/>
                </a:solidFill>
                <a:effectLst/>
                <a:latin typeface="Arial" panose="020B0604020202020204" pitchFamily="34" charset="0"/>
                <a:ea typeface="+mn-ea"/>
                <a:cs typeface="+mn-cs"/>
              </a:rPr>
              <a:t>percent</a:t>
            </a:r>
            <a:r>
              <a:rPr lang="de-DE" sz="1200" b="0" i="0" u="none" strike="noStrike" kern="1200" dirty="0">
                <a:solidFill>
                  <a:schemeClr val="tx1"/>
                </a:solidFill>
                <a:effectLst/>
                <a:latin typeface="Arial" panose="020B0604020202020204" pitchFamily="34" charset="0"/>
                <a:ea typeface="+mn-ea"/>
                <a:cs typeface="+mn-cs"/>
              </a:rPr>
              <a:t> — </a:t>
            </a:r>
            <a:r>
              <a:rPr lang="de-DE" sz="1200" b="0" i="0" u="none" strike="noStrike" kern="1200" dirty="0" err="1">
                <a:solidFill>
                  <a:schemeClr val="tx1"/>
                </a:solidFill>
                <a:effectLst/>
                <a:latin typeface="Arial" panose="020B0604020202020204" pitchFamily="34" charset="0"/>
                <a:ea typeface="+mn-ea"/>
                <a:cs typeface="+mn-cs"/>
              </a:rPr>
              <a:t>and</a:t>
            </a:r>
            <a:r>
              <a:rPr lang="de-DE" sz="1200" b="0" i="0" u="none" strike="noStrike" kern="1200" dirty="0">
                <a:solidFill>
                  <a:schemeClr val="tx1"/>
                </a:solidFill>
                <a:effectLst/>
                <a:latin typeface="Arial" panose="020B0604020202020204" pitchFamily="34" charset="0"/>
                <a:ea typeface="+mn-ea"/>
                <a:cs typeface="+mn-cs"/>
              </a:rPr>
              <a:t> all </a:t>
            </a:r>
            <a:r>
              <a:rPr lang="de-DE" sz="1200" b="0" i="0" u="none" strike="noStrike" kern="1200" dirty="0" err="1">
                <a:solidFill>
                  <a:schemeClr val="tx1"/>
                </a:solidFill>
                <a:effectLst/>
                <a:latin typeface="Arial" panose="020B0604020202020204" pitchFamily="34" charset="0"/>
                <a:ea typeface="+mn-ea"/>
                <a:cs typeface="+mn-cs"/>
              </a:rPr>
              <a:t>that</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growth</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came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from</a:t>
            </a:r>
            <a:r>
              <a:rPr lang="de-DE" sz="1200" b="0" i="0" u="none" strike="noStrike" kern="1200" dirty="0">
                <a:solidFill>
                  <a:schemeClr val="tx1"/>
                </a:solidFill>
                <a:effectLst/>
                <a:latin typeface="Arial" panose="020B0604020202020204" pitchFamily="34" charset="0"/>
                <a:ea typeface="+mn-ea"/>
                <a:cs typeface="+mn-cs"/>
              </a:rPr>
              <a:t> mobile </a:t>
            </a:r>
            <a:r>
              <a:rPr lang="de-DE" sz="1200" b="0" i="0" u="none" strike="noStrike" kern="1200" dirty="0" err="1">
                <a:solidFill>
                  <a:schemeClr val="tx1"/>
                </a:solidFill>
                <a:effectLst/>
                <a:latin typeface="Arial" panose="020B0604020202020204" pitchFamily="34" charset="0"/>
                <a:ea typeface="+mn-ea"/>
                <a:cs typeface="+mn-cs"/>
              </a:rPr>
              <a:t>money</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accounts</a:t>
            </a:r>
            <a:r>
              <a:rPr lang="de-DE" sz="1200" b="0" i="0" u="none" strike="noStrike" kern="1200" dirty="0">
                <a:solidFill>
                  <a:schemeClr val="tx1"/>
                </a:solidFill>
                <a:effectLst/>
                <a:latin typeface="Arial" panose="020B0604020202020204" pitchFamily="34" charset="0"/>
                <a:ea typeface="+mn-ea"/>
                <a:cs typeface="+mn-cs"/>
              </a:rPr>
              <a:t>. In </a:t>
            </a:r>
            <a:r>
              <a:rPr lang="de-DE" sz="1200" b="0" i="0" u="none" strike="noStrike" kern="1200" dirty="0" err="1">
                <a:solidFill>
                  <a:schemeClr val="tx1"/>
                </a:solidFill>
                <a:effectLst/>
                <a:latin typeface="Arial" panose="020B0604020202020204" pitchFamily="34" charset="0"/>
                <a:ea typeface="+mn-ea"/>
                <a:cs typeface="+mn-cs"/>
              </a:rPr>
              <a:t>Kenya</a:t>
            </a:r>
            <a:r>
              <a:rPr lang="de-DE" sz="1200" b="0" i="0" u="none" strike="noStrike" kern="1200" dirty="0">
                <a:solidFill>
                  <a:schemeClr val="tx1"/>
                </a:solidFill>
                <a:effectLst/>
                <a:latin typeface="Arial" panose="020B0604020202020204" pitchFamily="34" charset="0"/>
                <a:ea typeface="+mn-ea"/>
                <a:cs typeface="+mn-cs"/>
              </a:rPr>
              <a:t>, 58 </a:t>
            </a:r>
            <a:r>
              <a:rPr lang="de-DE" sz="1200" b="0" i="0" u="none" strike="noStrike" kern="1200" dirty="0" err="1">
                <a:solidFill>
                  <a:schemeClr val="tx1"/>
                </a:solidFill>
                <a:effectLst/>
                <a:latin typeface="Arial" panose="020B0604020202020204" pitchFamily="34" charset="0"/>
                <a:ea typeface="+mn-ea"/>
                <a:cs typeface="+mn-cs"/>
              </a:rPr>
              <a:t>percent</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of</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adults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have</a:t>
            </a:r>
            <a:r>
              <a:rPr lang="de-DE" sz="1200" b="0" i="0" u="none" strike="noStrike" kern="1200" dirty="0">
                <a:solidFill>
                  <a:schemeClr val="tx1"/>
                </a:solidFill>
                <a:effectLst/>
                <a:latin typeface="Arial" panose="020B0604020202020204" pitchFamily="34" charset="0"/>
                <a:ea typeface="+mn-ea"/>
                <a:cs typeface="+mn-cs"/>
              </a:rPr>
              <a:t> a mobile </a:t>
            </a:r>
            <a:r>
              <a:rPr lang="de-DE" sz="1200" b="0" i="0" u="none" strike="noStrike" kern="1200" dirty="0" err="1">
                <a:solidFill>
                  <a:schemeClr val="tx1"/>
                </a:solidFill>
                <a:effectLst/>
                <a:latin typeface="Arial" panose="020B0604020202020204" pitchFamily="34" charset="0"/>
                <a:ea typeface="+mn-ea"/>
                <a:cs typeface="+mn-cs"/>
              </a:rPr>
              <a:t>money</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account</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the</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world’s</a:t>
            </a:r>
            <a:r>
              <a:rPr lang="de-DE" sz="1200" b="0" i="0" u="none" strike="noStrike" kern="1200" dirty="0">
                <a:solidFill>
                  <a:schemeClr val="tx1"/>
                </a:solidFill>
                <a:effectLst/>
                <a:latin typeface="Arial" panose="020B0604020202020204" pitchFamily="34" charset="0"/>
                <a:ea typeface="+mn-ea"/>
                <a:cs typeface="+mn-cs"/>
              </a:rPr>
              <a:t> </a:t>
            </a:r>
            <a:r>
              <a:rPr lang="de-DE" sz="1200" b="0" i="0" u="none" strike="noStrike" kern="1200" dirty="0" err="1">
                <a:solidFill>
                  <a:schemeClr val="tx1"/>
                </a:solidFill>
                <a:effectLst/>
                <a:latin typeface="Arial" panose="020B0604020202020204" pitchFamily="34" charset="0"/>
                <a:ea typeface="+mn-ea"/>
                <a:cs typeface="+mn-cs"/>
              </a:rPr>
              <a:t>highest</a:t>
            </a:r>
            <a:r>
              <a:rPr lang="de-DE" sz="1200" b="0" i="0" u="none" strike="noStrike" kern="1200" dirty="0">
                <a:solidFill>
                  <a:schemeClr val="tx1"/>
                </a:solidFill>
                <a:effectLst/>
                <a:latin typeface="Arial" panose="020B0604020202020204" pitchFamily="34" charset="0"/>
                <a:ea typeface="+mn-ea"/>
                <a:cs typeface="+mn-cs"/>
              </a:rPr>
              <a:t> rate.</a:t>
            </a:r>
          </a:p>
          <a:p>
            <a:endParaRPr lang="de-DE" sz="1200" b="0" i="0" u="none" strike="noStrike" kern="1200" dirty="0">
              <a:solidFill>
                <a:schemeClr val="tx1"/>
              </a:solidFill>
              <a:effectLst/>
              <a:latin typeface="Arial" panose="020B0604020202020204" pitchFamily="34" charset="0"/>
              <a:ea typeface="+mn-ea"/>
              <a:cs typeface="+mn-cs"/>
            </a:endParaRPr>
          </a:p>
          <a:p>
            <a:r>
              <a:rPr lang="de-DE" sz="1200" b="0" i="0" u="none" strike="noStrike" kern="1200" dirty="0">
                <a:solidFill>
                  <a:schemeClr val="tx1"/>
                </a:solidFill>
                <a:effectLst/>
                <a:latin typeface="Arial" panose="020B0604020202020204" pitchFamily="34" charset="0"/>
                <a:ea typeface="+mn-ea"/>
                <a:cs typeface="+mn-cs"/>
              </a:rPr>
              <a:t>Source: https://</a:t>
            </a:r>
            <a:r>
              <a:rPr lang="de-DE" sz="1200" b="0" i="0" u="none" strike="noStrike" kern="1200" dirty="0" err="1">
                <a:solidFill>
                  <a:schemeClr val="tx1"/>
                </a:solidFill>
                <a:effectLst/>
                <a:latin typeface="Arial" panose="020B0604020202020204" pitchFamily="34" charset="0"/>
                <a:ea typeface="+mn-ea"/>
                <a:cs typeface="+mn-cs"/>
              </a:rPr>
              <a:t>www.weforum.org</a:t>
            </a:r>
            <a:r>
              <a:rPr lang="de-DE" sz="1200" b="0" i="0" u="none" strike="noStrike" kern="1200" dirty="0">
                <a:solidFill>
                  <a:schemeClr val="tx1"/>
                </a:solidFill>
                <a:effectLst/>
                <a:latin typeface="Arial" panose="020B0604020202020204" pitchFamily="34" charset="0"/>
                <a:ea typeface="+mn-ea"/>
                <a:cs typeface="+mn-cs"/>
              </a:rPr>
              <a:t>/</a:t>
            </a:r>
            <a:r>
              <a:rPr lang="de-DE" sz="1200" b="0" i="0" u="none" strike="noStrike" kern="1200" dirty="0" err="1">
                <a:solidFill>
                  <a:schemeClr val="tx1"/>
                </a:solidFill>
                <a:effectLst/>
                <a:latin typeface="Arial" panose="020B0604020202020204" pitchFamily="34" charset="0"/>
                <a:ea typeface="+mn-ea"/>
                <a:cs typeface="+mn-cs"/>
              </a:rPr>
              <a:t>agenda</a:t>
            </a:r>
            <a:r>
              <a:rPr lang="de-DE" sz="1200" b="0" i="0" u="none" strike="noStrike" kern="1200" dirty="0">
                <a:solidFill>
                  <a:schemeClr val="tx1"/>
                </a:solidFill>
                <a:effectLst/>
                <a:latin typeface="Arial" panose="020B0604020202020204" pitchFamily="34" charset="0"/>
                <a:ea typeface="+mn-ea"/>
                <a:cs typeface="+mn-cs"/>
              </a:rPr>
              <a:t>/2015/05/the-main-facts-and-figures-about-financial-inclusion-around-the-world/ </a:t>
            </a:r>
            <a:endParaRPr lang="de-DE" dirty="0">
              <a:effectLst/>
            </a:endParaRP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26</a:t>
            </a:fld>
            <a:endParaRPr lang="en-GB" altLang="de-DE"/>
          </a:p>
        </p:txBody>
      </p:sp>
    </p:spTree>
    <p:extLst>
      <p:ext uri="{BB962C8B-B14F-4D97-AF65-F5344CB8AC3E}">
        <p14:creationId xmlns:p14="http://schemas.microsoft.com/office/powerpoint/2010/main" val="1051696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ts val="0"/>
              </a:spcAft>
              <a:buClrTx/>
              <a:buSzTx/>
              <a:buFontTx/>
              <a:buNone/>
              <a:tabLst/>
              <a:defRPr/>
            </a:pPr>
            <a:r>
              <a:rPr lang="en" sz="1200" b="1" dirty="0"/>
              <a:t>Background</a:t>
            </a:r>
            <a:r>
              <a:rPr lang="de-DE" sz="1200" b="1" dirty="0"/>
              <a:t>:</a:t>
            </a:r>
          </a:p>
          <a:p>
            <a:r>
              <a:rPr lang="de-DE" dirty="0" err="1"/>
              <a:t>Current</a:t>
            </a:r>
            <a:r>
              <a:rPr lang="de-DE" dirty="0"/>
              <a:t> </a:t>
            </a:r>
            <a:r>
              <a:rPr lang="de-DE" dirty="0" err="1"/>
              <a:t>tax</a:t>
            </a:r>
            <a:r>
              <a:rPr lang="de-DE" dirty="0"/>
              <a:t> </a:t>
            </a:r>
            <a:r>
              <a:rPr lang="de-DE" dirty="0" err="1"/>
              <a:t>rules</a:t>
            </a:r>
            <a:r>
              <a:rPr lang="de-DE" dirty="0"/>
              <a:t> </a:t>
            </a:r>
            <a:r>
              <a:rPr lang="de-DE" dirty="0" err="1"/>
              <a:t>were</a:t>
            </a:r>
            <a:r>
              <a:rPr lang="de-DE" dirty="0"/>
              <a:t> </a:t>
            </a:r>
            <a:r>
              <a:rPr lang="de-DE" dirty="0" err="1"/>
              <a:t>designed</a:t>
            </a:r>
            <a:r>
              <a:rPr lang="de-DE" dirty="0"/>
              <a:t> </a:t>
            </a:r>
            <a:r>
              <a:rPr lang="de-DE" dirty="0" err="1"/>
              <a:t>to</a:t>
            </a:r>
            <a:r>
              <a:rPr lang="de-DE" dirty="0"/>
              <a:t> </a:t>
            </a:r>
            <a:r>
              <a:rPr lang="de-DE" dirty="0" err="1"/>
              <a:t>apply</a:t>
            </a:r>
            <a:r>
              <a:rPr lang="de-DE" dirty="0"/>
              <a:t> </a:t>
            </a:r>
            <a:r>
              <a:rPr lang="de-DE" dirty="0" err="1"/>
              <a:t>to</a:t>
            </a:r>
            <a:r>
              <a:rPr lang="de-DE" dirty="0"/>
              <a:t> </a:t>
            </a:r>
            <a:r>
              <a:rPr lang="de-DE" b="1" dirty="0" err="1"/>
              <a:t>business</a:t>
            </a:r>
            <a:r>
              <a:rPr lang="de-DE" b="1" dirty="0"/>
              <a:t> </a:t>
            </a:r>
            <a:r>
              <a:rPr lang="de-DE" b="1" dirty="0" err="1"/>
              <a:t>models</a:t>
            </a:r>
            <a:r>
              <a:rPr lang="de-DE" b="1" dirty="0"/>
              <a:t> </a:t>
            </a:r>
            <a:r>
              <a:rPr lang="de-DE" b="1" dirty="0" err="1"/>
              <a:t>with</a:t>
            </a:r>
            <a:r>
              <a:rPr lang="de-DE" dirty="0"/>
              <a:t> </a:t>
            </a:r>
            <a:r>
              <a:rPr lang="de-DE" b="1" dirty="0"/>
              <a:t>a </a:t>
            </a:r>
            <a:r>
              <a:rPr lang="de-DE" b="1" dirty="0" err="1"/>
              <a:t>physical</a:t>
            </a:r>
            <a:r>
              <a:rPr lang="de-DE" b="1" dirty="0"/>
              <a:t> </a:t>
            </a:r>
            <a:r>
              <a:rPr lang="de-DE" b="1" dirty="0" err="1"/>
              <a:t>presence</a:t>
            </a:r>
            <a:r>
              <a:rPr lang="de-DE" dirty="0"/>
              <a:t>, </a:t>
            </a:r>
            <a:r>
              <a:rPr lang="de-DE" dirty="0" err="1"/>
              <a:t>which</a:t>
            </a:r>
            <a:r>
              <a:rPr lang="de-DE" dirty="0"/>
              <a:t> </a:t>
            </a:r>
            <a:r>
              <a:rPr lang="de-DE" dirty="0" err="1"/>
              <a:t>usually</a:t>
            </a:r>
            <a:r>
              <a:rPr lang="de-DE" dirty="0"/>
              <a:t> </a:t>
            </a:r>
            <a:r>
              <a:rPr lang="de-DE" dirty="0" err="1"/>
              <a:t>is</a:t>
            </a:r>
            <a:r>
              <a:rPr lang="de-DE" dirty="0"/>
              <a:t> </a:t>
            </a:r>
            <a:r>
              <a:rPr lang="de-DE" dirty="0" err="1"/>
              <a:t>the</a:t>
            </a:r>
            <a:r>
              <a:rPr lang="de-DE" dirty="0"/>
              <a:t> </a:t>
            </a:r>
            <a:r>
              <a:rPr lang="de-DE" dirty="0" err="1"/>
              <a:t>basis</a:t>
            </a:r>
            <a:r>
              <a:rPr lang="de-DE" dirty="0"/>
              <a:t> </a:t>
            </a:r>
            <a:r>
              <a:rPr lang="de-DE" dirty="0" err="1"/>
              <a:t>for</a:t>
            </a:r>
            <a:r>
              <a:rPr lang="de-DE" dirty="0"/>
              <a:t> </a:t>
            </a:r>
            <a:r>
              <a:rPr lang="de-DE" dirty="0" err="1"/>
              <a:t>the</a:t>
            </a:r>
            <a:r>
              <a:rPr lang="de-DE" dirty="0"/>
              <a:t> </a:t>
            </a:r>
            <a:r>
              <a:rPr lang="de-DE" dirty="0" err="1"/>
              <a:t>governments</a:t>
            </a:r>
            <a:r>
              <a:rPr lang="de-DE" dirty="0"/>
              <a:t> </a:t>
            </a:r>
            <a:r>
              <a:rPr lang="de-DE" dirty="0" err="1"/>
              <a:t>to</a:t>
            </a:r>
            <a:r>
              <a:rPr lang="de-DE" dirty="0"/>
              <a:t> </a:t>
            </a:r>
            <a:r>
              <a:rPr lang="de-DE" dirty="0" err="1"/>
              <a:t>exercise</a:t>
            </a:r>
            <a:r>
              <a:rPr lang="de-DE" dirty="0"/>
              <a:t> </a:t>
            </a:r>
            <a:r>
              <a:rPr lang="de-DE" dirty="0" err="1"/>
              <a:t>their</a:t>
            </a:r>
            <a:r>
              <a:rPr lang="de-DE" dirty="0"/>
              <a:t> </a:t>
            </a:r>
            <a:r>
              <a:rPr lang="de-DE" dirty="0" err="1"/>
              <a:t>tax</a:t>
            </a:r>
            <a:r>
              <a:rPr lang="de-DE" dirty="0"/>
              <a:t> </a:t>
            </a:r>
            <a:r>
              <a:rPr lang="de-DE" dirty="0" err="1"/>
              <a:t>powers</a:t>
            </a:r>
            <a:r>
              <a:rPr lang="de-DE" dirty="0"/>
              <a:t>.</a:t>
            </a:r>
          </a:p>
          <a:p>
            <a:r>
              <a:rPr lang="de-DE" dirty="0"/>
              <a:t>The </a:t>
            </a:r>
            <a:r>
              <a:rPr lang="de-DE" dirty="0" err="1"/>
              <a:t>rise</a:t>
            </a:r>
            <a:r>
              <a:rPr lang="de-DE" dirty="0"/>
              <a:t> </a:t>
            </a:r>
            <a:r>
              <a:rPr lang="de-DE" dirty="0" err="1"/>
              <a:t>of</a:t>
            </a:r>
            <a:r>
              <a:rPr lang="de-DE" dirty="0"/>
              <a:t> </a:t>
            </a:r>
            <a:r>
              <a:rPr lang="de-DE" dirty="0" err="1"/>
              <a:t>new</a:t>
            </a:r>
            <a:r>
              <a:rPr lang="de-DE" dirty="0"/>
              <a:t> </a:t>
            </a:r>
            <a:r>
              <a:rPr lang="de-DE" dirty="0" err="1"/>
              <a:t>technologies</a:t>
            </a:r>
            <a:r>
              <a:rPr lang="de-DE" dirty="0"/>
              <a:t>, </a:t>
            </a:r>
            <a:r>
              <a:rPr lang="de-DE" dirty="0" err="1"/>
              <a:t>however</a:t>
            </a:r>
            <a:r>
              <a:rPr lang="de-DE" dirty="0"/>
              <a:t>, </a:t>
            </a:r>
            <a:r>
              <a:rPr lang="de-DE" dirty="0" err="1"/>
              <a:t>has</a:t>
            </a:r>
            <a:r>
              <a:rPr lang="de-DE" dirty="0"/>
              <a:t> </a:t>
            </a:r>
            <a:r>
              <a:rPr lang="de-DE" dirty="0" err="1"/>
              <a:t>led</a:t>
            </a:r>
            <a:r>
              <a:rPr lang="de-DE" dirty="0"/>
              <a:t> </a:t>
            </a:r>
            <a:r>
              <a:rPr lang="de-DE" dirty="0" err="1"/>
              <a:t>to</a:t>
            </a:r>
            <a:r>
              <a:rPr lang="de-DE" dirty="0"/>
              <a:t> a </a:t>
            </a:r>
            <a:r>
              <a:rPr lang="de-DE" dirty="0" err="1"/>
              <a:t>change</a:t>
            </a:r>
            <a:r>
              <a:rPr lang="de-DE" dirty="0"/>
              <a:t>:</a:t>
            </a:r>
            <a:r>
              <a:rPr lang="de-DE" b="1" dirty="0"/>
              <a:t> </a:t>
            </a:r>
            <a:r>
              <a:rPr lang="de-DE" b="1" dirty="0" err="1"/>
              <a:t>many</a:t>
            </a:r>
            <a:r>
              <a:rPr lang="de-DE" b="1" dirty="0"/>
              <a:t> digital </a:t>
            </a:r>
            <a:r>
              <a:rPr lang="de-DE" b="1" dirty="0" err="1"/>
              <a:t>businesses</a:t>
            </a:r>
            <a:r>
              <a:rPr lang="de-DE" b="1" dirty="0"/>
              <a:t> </a:t>
            </a:r>
            <a:r>
              <a:rPr lang="de-DE" b="1" dirty="0" err="1"/>
              <a:t>have</a:t>
            </a:r>
            <a:r>
              <a:rPr lang="de-DE" b="1" dirty="0"/>
              <a:t> </a:t>
            </a:r>
            <a:r>
              <a:rPr lang="de-DE" b="1" dirty="0" err="1"/>
              <a:t>customers</a:t>
            </a:r>
            <a:r>
              <a:rPr lang="de-DE" b="1" dirty="0"/>
              <a:t> </a:t>
            </a:r>
            <a:r>
              <a:rPr lang="de-DE" b="1" dirty="0" err="1"/>
              <a:t>and</a:t>
            </a:r>
            <a:r>
              <a:rPr lang="de-DE" b="1" dirty="0"/>
              <a:t> </a:t>
            </a:r>
            <a:r>
              <a:rPr lang="de-DE" b="1" dirty="0" err="1"/>
              <a:t>generate</a:t>
            </a:r>
            <a:r>
              <a:rPr lang="de-DE" b="1" dirty="0"/>
              <a:t> </a:t>
            </a:r>
            <a:r>
              <a:rPr lang="de-DE" b="1" dirty="0" err="1"/>
              <a:t>economic</a:t>
            </a:r>
            <a:r>
              <a:rPr lang="de-DE" b="1" dirty="0"/>
              <a:t> </a:t>
            </a:r>
            <a:r>
              <a:rPr lang="de-DE" b="1" dirty="0" err="1"/>
              <a:t>value</a:t>
            </a:r>
            <a:r>
              <a:rPr lang="de-DE" b="1" dirty="0"/>
              <a:t> in a </a:t>
            </a:r>
            <a:r>
              <a:rPr lang="de-DE" b="1" dirty="0" err="1"/>
              <a:t>country</a:t>
            </a:r>
            <a:r>
              <a:rPr lang="de-DE" b="1" dirty="0"/>
              <a:t> </a:t>
            </a:r>
            <a:r>
              <a:rPr lang="de-DE" b="1" dirty="0" err="1"/>
              <a:t>without</a:t>
            </a:r>
            <a:r>
              <a:rPr lang="de-DE" b="1" dirty="0"/>
              <a:t> </a:t>
            </a:r>
            <a:r>
              <a:rPr lang="de-DE" b="1" dirty="0" err="1"/>
              <a:t>any</a:t>
            </a:r>
            <a:r>
              <a:rPr lang="de-DE" b="1" dirty="0"/>
              <a:t> </a:t>
            </a:r>
            <a:r>
              <a:rPr lang="de-DE" b="1" dirty="0" err="1"/>
              <a:t>presence</a:t>
            </a:r>
            <a:r>
              <a:rPr lang="de-DE" b="1" dirty="0"/>
              <a:t> in </a:t>
            </a:r>
            <a:r>
              <a:rPr lang="de-DE" b="1" dirty="0" err="1"/>
              <a:t>that</a:t>
            </a:r>
            <a:r>
              <a:rPr lang="de-DE" b="1" dirty="0"/>
              <a:t> </a:t>
            </a:r>
            <a:r>
              <a:rPr lang="de-DE" b="1" dirty="0" err="1"/>
              <a:t>country</a:t>
            </a:r>
            <a:r>
              <a:rPr lang="de-DE" dirty="0"/>
              <a:t>. This </a:t>
            </a:r>
            <a:r>
              <a:rPr lang="de-DE" dirty="0" err="1"/>
              <a:t>mismatch</a:t>
            </a:r>
            <a:r>
              <a:rPr lang="de-DE" dirty="0"/>
              <a:t>, </a:t>
            </a:r>
            <a:r>
              <a:rPr lang="de-DE" dirty="0" err="1"/>
              <a:t>and</a:t>
            </a:r>
            <a:r>
              <a:rPr lang="de-DE" dirty="0"/>
              <a:t> </a:t>
            </a:r>
            <a:r>
              <a:rPr lang="de-DE" dirty="0" err="1"/>
              <a:t>the</a:t>
            </a:r>
            <a:r>
              <a:rPr lang="de-DE" dirty="0"/>
              <a:t> </a:t>
            </a:r>
            <a:r>
              <a:rPr lang="de-DE" dirty="0" err="1"/>
              <a:t>fact</a:t>
            </a:r>
            <a:r>
              <a:rPr lang="de-DE" dirty="0"/>
              <a:t> </a:t>
            </a:r>
            <a:r>
              <a:rPr lang="de-DE" dirty="0" err="1"/>
              <a:t>that</a:t>
            </a:r>
            <a:r>
              <a:rPr lang="de-DE" dirty="0"/>
              <a:t> digital </a:t>
            </a:r>
            <a:r>
              <a:rPr lang="de-DE" dirty="0" err="1"/>
              <a:t>businesses</a:t>
            </a:r>
            <a:r>
              <a:rPr lang="de-DE" dirty="0"/>
              <a:t> </a:t>
            </a:r>
            <a:r>
              <a:rPr lang="de-DE" dirty="0" err="1"/>
              <a:t>derive</a:t>
            </a:r>
            <a:r>
              <a:rPr lang="de-DE" dirty="0"/>
              <a:t> </a:t>
            </a:r>
            <a:r>
              <a:rPr lang="de-DE" dirty="0" err="1"/>
              <a:t>income</a:t>
            </a:r>
            <a:r>
              <a:rPr lang="de-DE" dirty="0"/>
              <a:t> </a:t>
            </a:r>
            <a:r>
              <a:rPr lang="de-DE" dirty="0" err="1"/>
              <a:t>mostly</a:t>
            </a:r>
            <a:r>
              <a:rPr lang="de-DE" dirty="0"/>
              <a:t> </a:t>
            </a:r>
            <a:r>
              <a:rPr lang="de-DE" dirty="0" err="1"/>
              <a:t>from</a:t>
            </a:r>
            <a:r>
              <a:rPr lang="de-DE" dirty="0"/>
              <a:t> </a:t>
            </a:r>
            <a:r>
              <a:rPr lang="de-DE" dirty="0" err="1"/>
              <a:t>intangible</a:t>
            </a:r>
            <a:r>
              <a:rPr lang="de-DE" dirty="0"/>
              <a:t> </a:t>
            </a:r>
            <a:r>
              <a:rPr lang="de-DE" dirty="0" err="1"/>
              <a:t>assets</a:t>
            </a:r>
            <a:r>
              <a:rPr lang="de-DE" dirty="0"/>
              <a:t>, </a:t>
            </a:r>
            <a:r>
              <a:rPr lang="de-DE" dirty="0" err="1"/>
              <a:t>lead</a:t>
            </a:r>
            <a:r>
              <a:rPr lang="de-DE" dirty="0"/>
              <a:t> </a:t>
            </a:r>
            <a:r>
              <a:rPr lang="de-DE" dirty="0" err="1"/>
              <a:t>to</a:t>
            </a:r>
            <a:r>
              <a:rPr lang="de-DE" dirty="0"/>
              <a:t> </a:t>
            </a:r>
            <a:r>
              <a:rPr lang="de-DE" dirty="0" err="1"/>
              <a:t>the</a:t>
            </a:r>
            <a:r>
              <a:rPr lang="de-DE" dirty="0"/>
              <a:t> non-taxation </a:t>
            </a:r>
            <a:r>
              <a:rPr lang="de-DE" dirty="0" err="1"/>
              <a:t>of</a:t>
            </a:r>
            <a:r>
              <a:rPr lang="de-DE" dirty="0"/>
              <a:t> </a:t>
            </a:r>
            <a:r>
              <a:rPr lang="de-DE" dirty="0" err="1"/>
              <a:t>profits</a:t>
            </a:r>
            <a:r>
              <a:rPr lang="de-DE" dirty="0"/>
              <a:t> </a:t>
            </a:r>
            <a:r>
              <a:rPr lang="de-DE" dirty="0" err="1"/>
              <a:t>from</a:t>
            </a:r>
            <a:r>
              <a:rPr lang="de-DE" dirty="0"/>
              <a:t> such </a:t>
            </a:r>
            <a:r>
              <a:rPr lang="de-DE" dirty="0" err="1"/>
              <a:t>activities</a:t>
            </a:r>
            <a:r>
              <a:rPr lang="de-DE" dirty="0"/>
              <a:t>.</a:t>
            </a:r>
          </a:p>
          <a:p>
            <a:pPr marL="0" marR="0" lvl="0" indent="0" algn="l" defTabSz="914400" rtl="0" eaLnBrk="1" fontAlgn="base" latinLnBrk="0" hangingPunct="1">
              <a:lnSpc>
                <a:spcPct val="100000"/>
              </a:lnSpc>
              <a:spcBef>
                <a:spcPct val="30000"/>
              </a:spcBef>
              <a:spcAft>
                <a:spcPts val="0"/>
              </a:spcAft>
              <a:buClrTx/>
              <a:buSzTx/>
              <a:buFontTx/>
              <a:buNone/>
              <a:tabLst/>
              <a:defRPr/>
            </a:pPr>
            <a:endParaRPr lang="en" sz="1200" b="1" dirty="0"/>
          </a:p>
          <a:p>
            <a:pPr marL="0" indent="0">
              <a:buFont typeface="+mj-lt"/>
              <a:buNone/>
            </a:pPr>
            <a:r>
              <a:rPr lang="en-US" sz="1200" kern="1200" dirty="0">
                <a:solidFill>
                  <a:schemeClr val="tx1"/>
                </a:solidFill>
                <a:effectLst/>
                <a:latin typeface="Arial" panose="020B0604020202020204" pitchFamily="34" charset="0"/>
                <a:ea typeface="+mn-ea"/>
                <a:cs typeface="+mn-cs"/>
              </a:rPr>
              <a:t>Taxation can provide global digital platforms a significant competitive advantage. Reliance on digital platforms, which are based mostly on intangibles may weaken the international tax concept that places jurisdictional tax claims over profits of multinational corporation based on physical presence. Traditional corporate tax systems are based on permanent residency and have not kept up with the nature of the digital economy. </a:t>
            </a:r>
          </a:p>
          <a:p>
            <a:pPr marL="0" indent="0">
              <a:buFont typeface="+mj-lt"/>
              <a:buNone/>
            </a:pPr>
            <a:endParaRPr lang="en-US" sz="1200" kern="1200" dirty="0">
              <a:solidFill>
                <a:schemeClr val="tx1"/>
              </a:solidFill>
              <a:effectLst/>
              <a:latin typeface="Arial" panose="020B0604020202020204" pitchFamily="34" charset="0"/>
              <a:ea typeface="+mn-ea"/>
              <a:cs typeface="+mn-cs"/>
            </a:endParaRPr>
          </a:p>
          <a:p>
            <a:pPr marL="0" indent="0">
              <a:buFont typeface="+mj-lt"/>
              <a:buNone/>
            </a:pPr>
            <a:r>
              <a:rPr lang="en-US" sz="1200" kern="1200" dirty="0">
                <a:solidFill>
                  <a:schemeClr val="tx1"/>
                </a:solidFill>
                <a:effectLst/>
                <a:latin typeface="Arial" panose="020B0604020202020204" pitchFamily="34" charset="0"/>
                <a:ea typeface="+mn-ea"/>
                <a:cs typeface="+mn-cs"/>
              </a:rPr>
              <a:t>This raises questions about enforcement:</a:t>
            </a:r>
          </a:p>
          <a:p>
            <a:pPr marL="0" indent="0">
              <a:buFont typeface="+mj-lt"/>
              <a:buNone/>
            </a:pPr>
            <a:endParaRPr lang="en-US" sz="1200" kern="1200" dirty="0">
              <a:solidFill>
                <a:schemeClr val="tx1"/>
              </a:solidFill>
              <a:effectLst/>
              <a:latin typeface="Arial" panose="020B0604020202020204" pitchFamily="34" charset="0"/>
              <a:ea typeface="+mn-ea"/>
              <a:cs typeface="+mn-cs"/>
            </a:endParaRPr>
          </a:p>
          <a:p>
            <a:pPr marL="457200" indent="-457200">
              <a:buFont typeface="+mj-lt"/>
              <a:buAutoNum type="arabicPeriod"/>
            </a:pPr>
            <a:r>
              <a:rPr lang="en-US" sz="1200" dirty="0"/>
              <a:t>Where to tax non-resident digital businesses? </a:t>
            </a:r>
          </a:p>
          <a:p>
            <a:pPr marL="457200" indent="-457200">
              <a:buFont typeface="+mj-lt"/>
              <a:buAutoNum type="arabicPeriod"/>
            </a:pPr>
            <a:r>
              <a:rPr lang="en-US" sz="1200" dirty="0"/>
              <a:t>How to assess intra-group transactions?</a:t>
            </a:r>
          </a:p>
          <a:p>
            <a:pPr marL="457200" indent="-457200">
              <a:buFont typeface="+mj-lt"/>
              <a:buAutoNum type="arabicPeriod"/>
            </a:pPr>
            <a:r>
              <a:rPr lang="en-US" sz="1200" dirty="0"/>
              <a:t>How to classify digital goods?</a:t>
            </a:r>
          </a:p>
          <a:p>
            <a:pPr marL="457200" indent="-457200">
              <a:buFont typeface="+mj-lt"/>
              <a:buAutoNum type="arabicPeriod"/>
            </a:pPr>
            <a:r>
              <a:rPr lang="en-US" sz="1200" dirty="0"/>
              <a:t>How to identify taxpayers?</a:t>
            </a:r>
          </a:p>
          <a:p>
            <a:pPr marL="457200" indent="-457200">
              <a:buFont typeface="+mj-lt"/>
              <a:buAutoNum type="arabicPeriod"/>
            </a:pPr>
            <a:r>
              <a:rPr lang="en-US" sz="1200" dirty="0"/>
              <a:t>Where and how to collect taxes?</a:t>
            </a:r>
          </a:p>
          <a:p>
            <a:pPr marL="457200" indent="-457200">
              <a:buFont typeface="+mj-lt"/>
              <a:buAutoNum type="arabicPeriod"/>
            </a:pPr>
            <a:endParaRPr lang="en-US" sz="1200" b="1" dirty="0"/>
          </a:p>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en-US" sz="1200" kern="1200" dirty="0">
                <a:solidFill>
                  <a:schemeClr val="tx1"/>
                </a:solidFill>
                <a:effectLst/>
                <a:latin typeface="Arial" panose="020B0604020202020204" pitchFamily="34" charset="0"/>
                <a:ea typeface="+mn-ea"/>
                <a:cs typeface="+mn-cs"/>
              </a:rPr>
              <a:t>There is growing interest among policymakers in the implications of </a:t>
            </a:r>
            <a:r>
              <a:rPr lang="en-US" sz="1200" b="1" kern="1200" dirty="0">
                <a:solidFill>
                  <a:schemeClr val="tx1"/>
                </a:solidFill>
                <a:effectLst/>
                <a:latin typeface="Arial" panose="020B0604020202020204" pitchFamily="34" charset="0"/>
                <a:ea typeface="+mn-ea"/>
                <a:cs typeface="+mn-cs"/>
              </a:rPr>
              <a:t>data-driven development for taxation policies</a:t>
            </a:r>
            <a:r>
              <a:rPr lang="en-US" sz="1200" kern="1200" dirty="0">
                <a:solidFill>
                  <a:schemeClr val="tx1"/>
                </a:solidFill>
                <a:effectLst/>
                <a:latin typeface="Arial" panose="020B0604020202020204" pitchFamily="34" charset="0"/>
                <a:ea typeface="+mn-ea"/>
                <a:cs typeface="+mn-cs"/>
              </a:rPr>
              <a:t>. More than </a:t>
            </a:r>
            <a:r>
              <a:rPr lang="en-US" sz="1200" b="1" kern="1200" dirty="0">
                <a:solidFill>
                  <a:schemeClr val="tx1"/>
                </a:solidFill>
                <a:effectLst/>
                <a:latin typeface="Arial" panose="020B0604020202020204" pitchFamily="34" charset="0"/>
                <a:ea typeface="+mn-ea"/>
                <a:cs typeface="+mn-cs"/>
              </a:rPr>
              <a:t>110 countries and jurisdictions </a:t>
            </a:r>
            <a:r>
              <a:rPr lang="en-US" sz="1200" kern="1200" dirty="0">
                <a:solidFill>
                  <a:schemeClr val="tx1"/>
                </a:solidFill>
                <a:effectLst/>
                <a:latin typeface="Arial" panose="020B0604020202020204" pitchFamily="34" charset="0"/>
                <a:ea typeface="+mn-ea"/>
                <a:cs typeface="+mn-cs"/>
              </a:rPr>
              <a:t>have agreed to </a:t>
            </a:r>
            <a:r>
              <a:rPr lang="en-US" sz="1200" b="1" kern="1200" dirty="0">
                <a:solidFill>
                  <a:schemeClr val="tx1"/>
                </a:solidFill>
                <a:effectLst/>
                <a:latin typeface="Arial" panose="020B0604020202020204" pitchFamily="34" charset="0"/>
                <a:ea typeface="+mn-ea"/>
                <a:cs typeface="+mn-cs"/>
              </a:rPr>
              <a:t>review key concepts of the international income tax system</a:t>
            </a:r>
            <a:r>
              <a:rPr lang="en-US" sz="1200" kern="1200" dirty="0">
                <a:solidFill>
                  <a:schemeClr val="tx1"/>
                </a:solidFill>
                <a:effectLst/>
                <a:latin typeface="Arial" panose="020B0604020202020204" pitchFamily="34" charset="0"/>
                <a:ea typeface="+mn-ea"/>
                <a:cs typeface="+mn-cs"/>
              </a:rPr>
              <a:t>, responding to a mandate from the Group of 20 finance ministers to work on the implications of digitalization for taxation. </a:t>
            </a:r>
          </a:p>
          <a:p>
            <a:pPr marL="0" marR="0" lvl="0" indent="0" algn="l" defTabSz="914400" rtl="0" eaLnBrk="1" fontAlgn="base" latinLnBrk="0" hangingPunct="1">
              <a:lnSpc>
                <a:spcPct val="100000"/>
              </a:lnSpc>
              <a:spcBef>
                <a:spcPct val="30000"/>
              </a:spcBef>
              <a:spcAft>
                <a:spcPct val="0"/>
              </a:spcAft>
              <a:buClrTx/>
              <a:buSzTx/>
              <a:buFont typeface="+mj-lt"/>
              <a:buNone/>
              <a:tabLst/>
              <a:defRPr/>
            </a:pPr>
            <a:endParaRPr lang="en-US" sz="1200" kern="1200" dirty="0">
              <a:solidFill>
                <a:schemeClr val="tx1"/>
              </a:solidFill>
              <a:effectLst/>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Helvetica" pitchFamily="2" charset="0"/>
                <a:cs typeface="Times New Roman" panose="02020603050405020304" pitchFamily="18" charset="0"/>
              </a:rPr>
              <a:t>Source: UNCTAC, 2019, </a:t>
            </a:r>
            <a:r>
              <a:rPr lang="en" sz="1200" b="0" kern="1200" dirty="0">
                <a:solidFill>
                  <a:schemeClr val="tx1"/>
                </a:solidFill>
                <a:effectLst/>
                <a:latin typeface="Arial" panose="020B0604020202020204" pitchFamily="34" charset="0"/>
                <a:ea typeface="+mn-ea"/>
                <a:cs typeface="+mn-cs"/>
              </a:rPr>
              <a:t>The value and role of data in electronic commerce and the digital economy and its implications for inclusive trade and development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b="0" kern="1200" dirty="0">
                <a:solidFill>
                  <a:schemeClr val="tx1"/>
                </a:solidFill>
                <a:effectLst/>
                <a:latin typeface="Arial" panose="020B0604020202020204" pitchFamily="34" charset="0"/>
                <a:ea typeface="+mn-ea"/>
                <a:cs typeface="+mn-cs"/>
              </a:rPr>
              <a:t>https://unctad.org/meetings/en/SessionalDocuments/tdb_ede3d2_en.pdf </a:t>
            </a:r>
            <a:endParaRPr lang="en" b="0" dirty="0"/>
          </a:p>
          <a:p>
            <a:pPr marL="0" marR="0" lvl="0" indent="0" algn="l" defTabSz="914400" rtl="0" eaLnBrk="1" fontAlgn="base" latinLnBrk="0" hangingPunct="1">
              <a:lnSpc>
                <a:spcPct val="100000"/>
              </a:lnSpc>
              <a:spcBef>
                <a:spcPct val="30000"/>
              </a:spcBef>
              <a:spcAft>
                <a:spcPct val="0"/>
              </a:spcAft>
              <a:buClrTx/>
              <a:buSzTx/>
              <a:buFont typeface="+mj-lt"/>
              <a:buNone/>
              <a:tabLst/>
              <a:defRPr/>
            </a:pPr>
            <a:endParaRPr lang="de-DE" sz="1200" kern="1200" dirty="0">
              <a:solidFill>
                <a:schemeClr val="tx1"/>
              </a:solidFill>
              <a:effectLst/>
              <a:latin typeface="Arial" panose="020B0604020202020204" pitchFamily="34" charset="0"/>
              <a:ea typeface="+mn-ea"/>
              <a:cs typeface="+mn-cs"/>
            </a:endParaRPr>
          </a:p>
          <a:p>
            <a:pPr marL="457200" indent="-457200">
              <a:buFont typeface="+mj-lt"/>
              <a:buAutoNum type="arabicPeriod"/>
            </a:pPr>
            <a:endParaRPr lang="en" sz="1200" b="1" dirty="0"/>
          </a:p>
          <a:p>
            <a:pPr marL="0" marR="0" lvl="0" indent="0" algn="l" defTabSz="914400" rtl="0" eaLnBrk="1" fontAlgn="base" latinLnBrk="0" hangingPunct="1">
              <a:lnSpc>
                <a:spcPct val="100000"/>
              </a:lnSpc>
              <a:spcBef>
                <a:spcPct val="30000"/>
              </a:spcBef>
              <a:spcAft>
                <a:spcPts val="0"/>
              </a:spcAft>
              <a:buClrTx/>
              <a:buSzTx/>
              <a:buFontTx/>
              <a:buNone/>
              <a:tabLst/>
              <a:defRPr/>
            </a:pPr>
            <a:endParaRPr lang="en" sz="1200" b="1"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3</a:t>
            </a:fld>
            <a:endParaRPr lang="en-GB" altLang="de-DE"/>
          </a:p>
        </p:txBody>
      </p:sp>
    </p:spTree>
    <p:extLst>
      <p:ext uri="{BB962C8B-B14F-4D97-AF65-F5344CB8AC3E}">
        <p14:creationId xmlns:p14="http://schemas.microsoft.com/office/powerpoint/2010/main" val="680347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ts val="0"/>
              </a:spcAft>
              <a:buClrTx/>
              <a:buSzTx/>
              <a:buFontTx/>
              <a:buNone/>
              <a:tabLst/>
              <a:defRPr/>
            </a:pPr>
            <a:r>
              <a:rPr lang="en" sz="1200" b="1" dirty="0"/>
              <a:t>Background</a:t>
            </a:r>
            <a:r>
              <a:rPr lang="de-DE" sz="1200" b="1" dirty="0"/>
              <a:t>:</a:t>
            </a:r>
          </a:p>
          <a:p>
            <a:pPr marL="0" marR="0" lvl="0" indent="0" algn="l" defTabSz="914400" rtl="0" eaLnBrk="1" fontAlgn="base" latinLnBrk="0" hangingPunct="1">
              <a:lnSpc>
                <a:spcPct val="100000"/>
              </a:lnSpc>
              <a:spcBef>
                <a:spcPct val="3000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mn-cs"/>
              </a:rPr>
              <a:t>Moreover, the digital economy may enable global digital platform companies to engage in tax optimization practices, through shifting of profits towards locations with lower taxation rates, which leads to erosion of the tax base. While this is a concern for all countries, it may have significant implications for the availability of domestic resources for development in developing countries</a:t>
            </a:r>
          </a:p>
          <a:p>
            <a:r>
              <a:rPr lang="de-DE" sz="1200" b="0" kern="1200" dirty="0" err="1">
                <a:solidFill>
                  <a:schemeClr val="tx1"/>
                </a:solidFill>
                <a:effectLst/>
                <a:latin typeface="Arial" panose="020B0604020202020204" pitchFamily="34" charset="0"/>
                <a:ea typeface="+mn-ea"/>
                <a:cs typeface="+mn-cs"/>
              </a:rPr>
              <a:t>Visicios</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circle</a:t>
            </a:r>
            <a:r>
              <a:rPr lang="de-DE" sz="1200" b="0" kern="1200" dirty="0">
                <a:solidFill>
                  <a:schemeClr val="tx1"/>
                </a:solidFill>
                <a:effectLst/>
                <a:latin typeface="Arial" panose="020B0604020202020204" pitchFamily="34" charset="0"/>
                <a:ea typeface="+mn-ea"/>
                <a:cs typeface="+mn-cs"/>
              </a:rPr>
              <a:t>: Development Countries do </a:t>
            </a:r>
            <a:r>
              <a:rPr lang="de-DE" sz="1200" b="0" kern="1200" dirty="0" err="1">
                <a:solidFill>
                  <a:schemeClr val="tx1"/>
                </a:solidFill>
                <a:effectLst/>
                <a:latin typeface="Arial" panose="020B0604020202020204" pitchFamily="34" charset="0"/>
                <a:ea typeface="+mn-ea"/>
                <a:cs typeface="+mn-cs"/>
              </a:rPr>
              <a:t>have</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attractive</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tax</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rates</a:t>
            </a:r>
            <a:r>
              <a:rPr lang="de-DE" sz="1200" b="0" kern="1200" dirty="0">
                <a:solidFill>
                  <a:schemeClr val="tx1"/>
                </a:solidFill>
                <a:effectLst/>
                <a:latin typeface="Arial" panose="020B0604020202020204" pitchFamily="34" charset="0"/>
                <a:ea typeface="+mn-ea"/>
                <a:cs typeface="+mn-cs"/>
              </a:rPr>
              <a:t> </a:t>
            </a:r>
            <a:r>
              <a:rPr lang="de-DE" sz="1200" b="0" kern="1200" dirty="0">
                <a:solidFill>
                  <a:schemeClr val="tx1"/>
                </a:solidFill>
                <a:effectLst/>
                <a:latin typeface="Arial" panose="020B0604020202020204" pitchFamily="34" charset="0"/>
                <a:ea typeface="+mn-ea"/>
                <a:cs typeface="+mn-cs"/>
                <a:sym typeface="Wingdings" pitchFamily="2" charset="2"/>
              </a:rPr>
              <a:t> but </a:t>
            </a:r>
            <a:r>
              <a:rPr lang="de-DE" sz="1200" b="0" kern="1200" dirty="0" err="1">
                <a:solidFill>
                  <a:schemeClr val="tx1"/>
                </a:solidFill>
                <a:effectLst/>
                <a:latin typeface="Arial" panose="020B0604020202020204" pitchFamily="34" charset="0"/>
                <a:ea typeface="+mn-ea"/>
                <a:cs typeface="+mn-cs"/>
                <a:sym typeface="Wingdings" pitchFamily="2" charset="2"/>
              </a:rPr>
              <a:t>they</a:t>
            </a:r>
            <a:r>
              <a:rPr lang="de-DE" sz="1200" b="0" kern="1200" dirty="0">
                <a:solidFill>
                  <a:schemeClr val="tx1"/>
                </a:solidFill>
                <a:effectLst/>
                <a:latin typeface="Arial" panose="020B0604020202020204" pitchFamily="34" charset="0"/>
                <a:ea typeface="+mn-ea"/>
                <a:cs typeface="+mn-cs"/>
                <a:sym typeface="Wingdings" pitchFamily="2" charset="2"/>
              </a:rPr>
              <a:t> do lack </a:t>
            </a:r>
            <a:r>
              <a:rPr lang="de-DE" sz="1200" b="0" kern="1200" dirty="0" err="1">
                <a:solidFill>
                  <a:schemeClr val="tx1"/>
                </a:solidFill>
                <a:effectLst/>
                <a:latin typeface="Arial" panose="020B0604020202020204" pitchFamily="34" charset="0"/>
                <a:ea typeface="+mn-ea"/>
                <a:cs typeface="+mn-cs"/>
                <a:sym typeface="Wingdings" pitchFamily="2" charset="2"/>
              </a:rPr>
              <a:t>the</a:t>
            </a:r>
            <a:r>
              <a:rPr lang="de-DE" sz="1200" b="0" kern="1200" dirty="0">
                <a:solidFill>
                  <a:schemeClr val="tx1"/>
                </a:solidFill>
                <a:effectLst/>
                <a:latin typeface="Arial" panose="020B0604020202020204" pitchFamily="34" charset="0"/>
                <a:ea typeface="+mn-ea"/>
                <a:cs typeface="+mn-cs"/>
                <a:sym typeface="Wingdings" pitchFamily="2" charset="2"/>
              </a:rPr>
              <a:t> </a:t>
            </a:r>
            <a:r>
              <a:rPr lang="de-DE" sz="1200" b="0" kern="1200" dirty="0" err="1">
                <a:solidFill>
                  <a:schemeClr val="tx1"/>
                </a:solidFill>
                <a:effectLst/>
                <a:latin typeface="Arial" panose="020B0604020202020204" pitchFamily="34" charset="0"/>
                <a:ea typeface="+mn-ea"/>
                <a:cs typeface="+mn-cs"/>
                <a:sym typeface="Wingdings" pitchFamily="2" charset="2"/>
              </a:rPr>
              <a:t>appropiate</a:t>
            </a:r>
            <a:r>
              <a:rPr lang="de-DE" sz="1200" b="0" kern="1200" dirty="0">
                <a:solidFill>
                  <a:schemeClr val="tx1"/>
                </a:solidFill>
                <a:effectLst/>
                <a:latin typeface="Arial" panose="020B0604020202020204" pitchFamily="34" charset="0"/>
                <a:ea typeface="+mn-ea"/>
                <a:cs typeface="+mn-cs"/>
                <a:sym typeface="Wingdings" pitchFamily="2" charset="2"/>
              </a:rPr>
              <a:t> </a:t>
            </a:r>
            <a:r>
              <a:rPr lang="de-DE" sz="1200" b="0" kern="1200" dirty="0" err="1">
                <a:solidFill>
                  <a:schemeClr val="tx1"/>
                </a:solidFill>
                <a:effectLst/>
                <a:latin typeface="Arial" panose="020B0604020202020204" pitchFamily="34" charset="0"/>
                <a:ea typeface="+mn-ea"/>
                <a:cs typeface="+mn-cs"/>
                <a:sym typeface="Wingdings" pitchFamily="2" charset="2"/>
              </a:rPr>
              <a:t>infrastructure</a:t>
            </a:r>
            <a:r>
              <a:rPr lang="de-DE" sz="1200" b="0" kern="1200" dirty="0">
                <a:solidFill>
                  <a:schemeClr val="tx1"/>
                </a:solidFill>
                <a:effectLst/>
                <a:latin typeface="Arial" panose="020B0604020202020204" pitchFamily="34" charset="0"/>
                <a:ea typeface="+mn-ea"/>
                <a:cs typeface="+mn-cs"/>
                <a:sym typeface="Wingdings" pitchFamily="2" charset="2"/>
              </a:rPr>
              <a:t> (</a:t>
            </a:r>
            <a:r>
              <a:rPr lang="de-DE" sz="1200" b="0" kern="1200" dirty="0" err="1">
                <a:solidFill>
                  <a:schemeClr val="tx1"/>
                </a:solidFill>
                <a:effectLst/>
                <a:latin typeface="Arial" panose="020B0604020202020204" pitchFamily="34" charset="0"/>
                <a:ea typeface="+mn-ea"/>
                <a:cs typeface="+mn-cs"/>
                <a:sym typeface="Wingdings" pitchFamily="2" charset="2"/>
              </a:rPr>
              <a:t>including</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legislation</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trust</a:t>
            </a:r>
            <a:r>
              <a:rPr lang="de-DE" sz="1200" b="0" kern="1200" dirty="0">
                <a:solidFill>
                  <a:schemeClr val="tx1"/>
                </a:solidFill>
                <a:effectLst/>
                <a:latin typeface="Arial" panose="020B0604020202020204" pitchFamily="34" charset="0"/>
                <a:ea typeface="+mn-ea"/>
                <a:cs typeface="+mn-cs"/>
              </a:rPr>
              <a:t> etc.) </a:t>
            </a:r>
            <a:r>
              <a:rPr lang="de-DE" sz="1200" b="0" kern="1200" dirty="0">
                <a:solidFill>
                  <a:schemeClr val="tx1"/>
                </a:solidFill>
                <a:effectLst/>
                <a:latin typeface="Arial" panose="020B0604020202020204" pitchFamily="34" charset="0"/>
                <a:ea typeface="+mn-ea"/>
                <a:cs typeface="+mn-cs"/>
                <a:sym typeface="Wingdings" pitchFamily="2" charset="2"/>
              </a:rPr>
              <a:t> do not </a:t>
            </a:r>
            <a:r>
              <a:rPr lang="de-DE" sz="1200" b="0" kern="1200" dirty="0" err="1">
                <a:solidFill>
                  <a:schemeClr val="tx1"/>
                </a:solidFill>
                <a:effectLst/>
                <a:latin typeface="Arial" panose="020B0604020202020204" pitchFamily="34" charset="0"/>
                <a:ea typeface="+mn-ea"/>
                <a:cs typeface="+mn-cs"/>
                <a:sym typeface="Wingdings" pitchFamily="2" charset="2"/>
              </a:rPr>
              <a:t>benefit</a:t>
            </a:r>
            <a:r>
              <a:rPr lang="de-DE" sz="1200" b="0" kern="1200" dirty="0">
                <a:solidFill>
                  <a:schemeClr val="tx1"/>
                </a:solidFill>
                <a:effectLst/>
                <a:latin typeface="Arial" panose="020B0604020202020204" pitchFamily="34" charset="0"/>
                <a:ea typeface="+mn-ea"/>
                <a:cs typeface="+mn-cs"/>
                <a:sym typeface="Wingdings" pitchFamily="2" charset="2"/>
              </a:rPr>
              <a:t> </a:t>
            </a:r>
            <a:r>
              <a:rPr lang="de-DE" sz="1200" b="0" kern="1200" dirty="0" err="1">
                <a:solidFill>
                  <a:schemeClr val="tx1"/>
                </a:solidFill>
                <a:effectLst/>
                <a:latin typeface="Arial" panose="020B0604020202020204" pitchFamily="34" charset="0"/>
                <a:ea typeface="+mn-ea"/>
                <a:cs typeface="+mn-cs"/>
                <a:sym typeface="Wingdings" pitchFamily="2" charset="2"/>
              </a:rPr>
              <a:t>from</a:t>
            </a:r>
            <a:r>
              <a:rPr lang="de-DE" sz="1200" b="0" kern="1200" dirty="0">
                <a:solidFill>
                  <a:schemeClr val="tx1"/>
                </a:solidFill>
                <a:effectLst/>
                <a:latin typeface="Arial" panose="020B0604020202020204" pitchFamily="34" charset="0"/>
                <a:ea typeface="+mn-ea"/>
                <a:cs typeface="+mn-cs"/>
                <a:sym typeface="Wingdings" pitchFamily="2" charset="2"/>
              </a:rPr>
              <a:t> digital </a:t>
            </a:r>
            <a:r>
              <a:rPr lang="de-DE" sz="1200" b="0" kern="1200" dirty="0" err="1">
                <a:solidFill>
                  <a:schemeClr val="tx1"/>
                </a:solidFill>
                <a:effectLst/>
                <a:latin typeface="Arial" panose="020B0604020202020204" pitchFamily="34" charset="0"/>
                <a:ea typeface="+mn-ea"/>
                <a:cs typeface="+mn-cs"/>
                <a:sym typeface="Wingdings" pitchFamily="2" charset="2"/>
              </a:rPr>
              <a:t>economy</a:t>
            </a:r>
            <a:r>
              <a:rPr lang="de-DE" sz="1200" b="0" kern="1200" dirty="0">
                <a:solidFill>
                  <a:schemeClr val="tx1"/>
                </a:solidFill>
                <a:effectLst/>
                <a:latin typeface="Arial" panose="020B0604020202020204" pitchFamily="34" charset="0"/>
                <a:ea typeface="+mn-ea"/>
                <a:cs typeface="+mn-cs"/>
                <a:sym typeface="Wingdings" pitchFamily="2" charset="2"/>
              </a:rPr>
              <a:t>.</a:t>
            </a:r>
            <a:r>
              <a:rPr lang="de-DE" sz="1200" b="0" kern="1200" dirty="0">
                <a:solidFill>
                  <a:schemeClr val="tx1"/>
                </a:solidFill>
                <a:effectLst/>
                <a:latin typeface="Arial" panose="020B0604020202020204" pitchFamily="34" charset="0"/>
                <a:ea typeface="+mn-ea"/>
                <a:cs typeface="+mn-cs"/>
              </a:rPr>
              <a:t> </a:t>
            </a:r>
          </a:p>
          <a:p>
            <a:endParaRPr lang="de-DE" sz="1200" b="0" kern="1200" dirty="0">
              <a:solidFill>
                <a:schemeClr val="tx1"/>
              </a:solidFill>
              <a:effectLst/>
              <a:latin typeface="Arial" panose="020B0604020202020204" pitchFamily="34" charset="0"/>
              <a:ea typeface="+mn-ea"/>
              <a:cs typeface="+mn-cs"/>
            </a:endParaRPr>
          </a:p>
          <a:p>
            <a:r>
              <a:rPr lang="de-DE" sz="1200" b="0" kern="1200" dirty="0" err="1">
                <a:solidFill>
                  <a:schemeClr val="tx1"/>
                </a:solidFill>
                <a:effectLst/>
                <a:latin typeface="Arial" panose="020B0604020202020204" pitchFamily="34" charset="0"/>
                <a:ea typeface="+mn-ea"/>
                <a:cs typeface="+mn-cs"/>
              </a:rPr>
              <a:t>Could</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be</a:t>
            </a:r>
            <a:r>
              <a:rPr lang="de-DE" sz="1200" b="0" kern="1200" dirty="0">
                <a:solidFill>
                  <a:schemeClr val="tx1"/>
                </a:solidFill>
                <a:effectLst/>
                <a:latin typeface="Arial" panose="020B0604020202020204" pitchFamily="34" charset="0"/>
                <a:ea typeface="+mn-ea"/>
                <a:cs typeface="+mn-cs"/>
              </a:rPr>
              <a:t> a </a:t>
            </a:r>
            <a:r>
              <a:rPr lang="de-DE" sz="1200" b="0" kern="1200" dirty="0" err="1">
                <a:solidFill>
                  <a:schemeClr val="tx1"/>
                </a:solidFill>
                <a:effectLst/>
                <a:latin typeface="Arial" panose="020B0604020202020204" pitchFamily="34" charset="0"/>
                <a:ea typeface="+mn-ea"/>
                <a:cs typeface="+mn-cs"/>
              </a:rPr>
              <a:t>leverage</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point</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for</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development</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cooperation</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Supporting</a:t>
            </a:r>
            <a:r>
              <a:rPr lang="de-DE" sz="1200" b="0" kern="1200" dirty="0">
                <a:solidFill>
                  <a:schemeClr val="tx1"/>
                </a:solidFill>
                <a:effectLst/>
                <a:latin typeface="Arial" panose="020B0604020202020204" pitchFamily="34" charset="0"/>
                <a:ea typeface="+mn-ea"/>
                <a:cs typeface="+mn-cs"/>
              </a:rPr>
              <a:t> an </a:t>
            </a:r>
            <a:r>
              <a:rPr lang="de-DE" sz="1200" dirty="0" err="1"/>
              <a:t>appropriate</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infrastructure</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could</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attract</a:t>
            </a:r>
            <a:r>
              <a:rPr lang="de-DE" sz="1200" b="0" kern="1200" dirty="0">
                <a:solidFill>
                  <a:schemeClr val="tx1"/>
                </a:solidFill>
                <a:effectLst/>
                <a:latin typeface="Arial" panose="020B0604020202020204" pitchFamily="34" charset="0"/>
                <a:ea typeface="+mn-ea"/>
                <a:cs typeface="+mn-cs"/>
              </a:rPr>
              <a:t> global digital </a:t>
            </a:r>
            <a:r>
              <a:rPr lang="de-DE" sz="1200" b="0" kern="1200" dirty="0" err="1">
                <a:solidFill>
                  <a:schemeClr val="tx1"/>
                </a:solidFill>
                <a:effectLst/>
                <a:latin typeface="Arial" panose="020B0604020202020204" pitchFamily="34" charset="0"/>
                <a:ea typeface="+mn-ea"/>
                <a:cs typeface="+mn-cs"/>
              </a:rPr>
              <a:t>platform</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companies</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which</a:t>
            </a:r>
            <a:r>
              <a:rPr lang="de-DE" sz="1200" b="0" kern="1200" dirty="0">
                <a:solidFill>
                  <a:schemeClr val="tx1"/>
                </a:solidFill>
                <a:effectLst/>
                <a:latin typeface="Arial" panose="020B0604020202020204" pitchFamily="34" charset="0"/>
                <a:ea typeface="+mn-ea"/>
                <a:cs typeface="+mn-cs"/>
              </a:rPr>
              <a:t> in turn will </a:t>
            </a:r>
            <a:r>
              <a:rPr lang="de-DE" sz="1200" b="0" kern="1200" dirty="0" err="1">
                <a:solidFill>
                  <a:schemeClr val="tx1"/>
                </a:solidFill>
                <a:effectLst/>
                <a:latin typeface="Arial" panose="020B0604020202020204" pitchFamily="34" charset="0"/>
                <a:ea typeface="+mn-ea"/>
                <a:cs typeface="+mn-cs"/>
              </a:rPr>
              <a:t>have</a:t>
            </a:r>
            <a:r>
              <a:rPr lang="de-DE" sz="1200" b="0" kern="1200" dirty="0">
                <a:solidFill>
                  <a:schemeClr val="tx1"/>
                </a:solidFill>
                <a:effectLst/>
                <a:latin typeface="Arial" panose="020B0604020202020204" pitchFamily="34" charset="0"/>
                <a:ea typeface="+mn-ea"/>
                <a:cs typeface="+mn-cs"/>
              </a:rPr>
              <a:t> positive </a:t>
            </a:r>
            <a:r>
              <a:rPr lang="de-DE" sz="1200" b="0" kern="1200" dirty="0" err="1">
                <a:solidFill>
                  <a:schemeClr val="tx1"/>
                </a:solidFill>
                <a:effectLst/>
                <a:latin typeface="Arial" panose="020B0604020202020204" pitchFamily="34" charset="0"/>
                <a:ea typeface="+mn-ea"/>
                <a:cs typeface="+mn-cs"/>
              </a:rPr>
              <a:t>effects</a:t>
            </a:r>
            <a:r>
              <a:rPr lang="de-DE" sz="1200" b="0" kern="1200" dirty="0">
                <a:solidFill>
                  <a:schemeClr val="tx1"/>
                </a:solidFill>
                <a:effectLst/>
                <a:latin typeface="Arial" panose="020B0604020202020204" pitchFamily="34" charset="0"/>
                <a:ea typeface="+mn-ea"/>
                <a:cs typeface="+mn-cs"/>
              </a:rPr>
              <a:t> on </a:t>
            </a:r>
            <a:r>
              <a:rPr lang="de-DE" sz="1200" b="0" kern="1200" dirty="0" err="1">
                <a:solidFill>
                  <a:schemeClr val="tx1"/>
                </a:solidFill>
                <a:effectLst/>
                <a:latin typeface="Arial" panose="020B0604020202020204" pitchFamily="34" charset="0"/>
                <a:ea typeface="+mn-ea"/>
                <a:cs typeface="+mn-cs"/>
              </a:rPr>
              <a:t>other</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sectors</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inlcuding</a:t>
            </a:r>
            <a:r>
              <a:rPr lang="de-DE" sz="1200" b="0" kern="1200" dirty="0">
                <a:solidFill>
                  <a:schemeClr val="tx1"/>
                </a:solidFill>
                <a:effectLst/>
                <a:latin typeface="Arial" panose="020B0604020202020204" pitchFamily="34" charset="0"/>
                <a:ea typeface="+mn-ea"/>
                <a:cs typeface="+mn-cs"/>
              </a:rPr>
              <a:t> human </a:t>
            </a:r>
            <a:r>
              <a:rPr lang="de-DE" sz="1200" b="0" kern="1200" dirty="0" err="1">
                <a:solidFill>
                  <a:schemeClr val="tx1"/>
                </a:solidFill>
                <a:effectLst/>
                <a:latin typeface="Arial" panose="020B0604020202020204" pitchFamily="34" charset="0"/>
                <a:ea typeface="+mn-ea"/>
                <a:cs typeface="+mn-cs"/>
              </a:rPr>
              <a:t>development</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local</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economies</a:t>
            </a:r>
            <a:r>
              <a:rPr lang="de-DE" sz="1200" b="0" kern="1200" dirty="0">
                <a:solidFill>
                  <a:schemeClr val="tx1"/>
                </a:solidFill>
                <a:effectLst/>
                <a:latin typeface="Arial" panose="020B0604020202020204" pitchFamily="34" charset="0"/>
                <a:ea typeface="+mn-ea"/>
                <a:cs typeface="+mn-cs"/>
              </a:rPr>
              <a:t> and </a:t>
            </a:r>
            <a:r>
              <a:rPr lang="de-DE" sz="1200" b="0" kern="1200" dirty="0" err="1">
                <a:solidFill>
                  <a:schemeClr val="tx1"/>
                </a:solidFill>
                <a:effectLst/>
                <a:latin typeface="Arial" panose="020B0604020202020204" pitchFamily="34" charset="0"/>
                <a:ea typeface="+mn-ea"/>
                <a:cs typeface="+mn-cs"/>
              </a:rPr>
              <a:t>education</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for</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example</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to</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train</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skilled</a:t>
            </a:r>
            <a:r>
              <a:rPr lang="de-DE" sz="1200" b="0" kern="1200" dirty="0">
                <a:solidFill>
                  <a:schemeClr val="tx1"/>
                </a:solidFill>
                <a:effectLst/>
                <a:latin typeface="Arial" panose="020B0604020202020204" pitchFamily="34" charset="0"/>
                <a:ea typeface="+mn-ea"/>
                <a:cs typeface="+mn-cs"/>
              </a:rPr>
              <a:t> </a:t>
            </a:r>
            <a:r>
              <a:rPr lang="de-DE" sz="1200" b="0" kern="1200" dirty="0" err="1">
                <a:solidFill>
                  <a:schemeClr val="tx1"/>
                </a:solidFill>
                <a:effectLst/>
                <a:latin typeface="Arial" panose="020B0604020202020204" pitchFamily="34" charset="0"/>
                <a:ea typeface="+mn-ea"/>
                <a:cs typeface="+mn-cs"/>
              </a:rPr>
              <a:t>personnel</a:t>
            </a:r>
            <a:r>
              <a:rPr lang="de-DE" sz="1200" b="0" kern="1200" dirty="0">
                <a:solidFill>
                  <a:schemeClr val="tx1"/>
                </a:solidFill>
                <a:effectLst/>
                <a:latin typeface="Arial" panose="020B0604020202020204" pitchFamily="34" charset="0"/>
                <a:ea typeface="+mn-ea"/>
                <a:cs typeface="+mn-cs"/>
              </a:rPr>
              <a:t> </a:t>
            </a:r>
            <a:r>
              <a:rPr lang="de-DE" sz="1200" b="0" kern="1200" dirty="0">
                <a:solidFill>
                  <a:schemeClr val="tx1"/>
                </a:solidFill>
                <a:effectLst/>
                <a:latin typeface="Arial" panose="020B0604020202020204" pitchFamily="34" charset="0"/>
                <a:ea typeface="+mn-ea"/>
                <a:cs typeface="+mn-cs"/>
                <a:sym typeface="Wingdings" pitchFamily="2" charset="2"/>
              </a:rPr>
              <a:t> in </a:t>
            </a:r>
            <a:r>
              <a:rPr lang="de-DE" sz="1200" b="0" kern="1200" dirty="0" err="1">
                <a:solidFill>
                  <a:schemeClr val="tx1"/>
                </a:solidFill>
                <a:effectLst/>
                <a:latin typeface="Arial" panose="020B0604020202020204" pitchFamily="34" charset="0"/>
                <a:ea typeface="+mn-ea"/>
                <a:cs typeface="+mn-cs"/>
                <a:sym typeface="Wingdings" pitchFamily="2" charset="2"/>
              </a:rPr>
              <a:t>sum</a:t>
            </a:r>
            <a:r>
              <a:rPr lang="de-DE" sz="1200" b="0" kern="1200" dirty="0">
                <a:solidFill>
                  <a:schemeClr val="tx1"/>
                </a:solidFill>
                <a:effectLst/>
                <a:latin typeface="Arial" panose="020B0604020202020204" pitchFamily="34" charset="0"/>
                <a:ea typeface="+mn-ea"/>
                <a:cs typeface="+mn-cs"/>
                <a:sym typeface="Wingdings" pitchFamily="2" charset="2"/>
              </a:rPr>
              <a:t> reverse </a:t>
            </a:r>
            <a:r>
              <a:rPr lang="de-DE" sz="1200" b="0" kern="1200" dirty="0" err="1">
                <a:solidFill>
                  <a:schemeClr val="tx1"/>
                </a:solidFill>
                <a:effectLst/>
                <a:latin typeface="Arial" panose="020B0604020202020204" pitchFamily="34" charset="0"/>
                <a:ea typeface="+mn-ea"/>
                <a:cs typeface="+mn-cs"/>
                <a:sym typeface="Wingdings" pitchFamily="2" charset="2"/>
              </a:rPr>
              <a:t>the</a:t>
            </a:r>
            <a:r>
              <a:rPr lang="de-DE" sz="1200" b="0" kern="1200" dirty="0">
                <a:solidFill>
                  <a:schemeClr val="tx1"/>
                </a:solidFill>
                <a:effectLst/>
                <a:latin typeface="Arial" panose="020B0604020202020204" pitchFamily="34" charset="0"/>
                <a:ea typeface="+mn-ea"/>
                <a:cs typeface="+mn-cs"/>
                <a:sym typeface="Wingdings" pitchFamily="2" charset="2"/>
              </a:rPr>
              <a:t> </a:t>
            </a:r>
            <a:r>
              <a:rPr lang="de-DE" sz="1200" b="0" kern="1200" dirty="0" err="1">
                <a:solidFill>
                  <a:schemeClr val="tx1"/>
                </a:solidFill>
                <a:effectLst/>
                <a:latin typeface="Arial" panose="020B0604020202020204" pitchFamily="34" charset="0"/>
                <a:ea typeface="+mn-ea"/>
                <a:cs typeface="+mn-cs"/>
                <a:sym typeface="Wingdings" pitchFamily="2" charset="2"/>
              </a:rPr>
              <a:t>vicious</a:t>
            </a:r>
            <a:r>
              <a:rPr lang="de-DE" sz="1200" b="0" kern="1200" dirty="0">
                <a:solidFill>
                  <a:schemeClr val="tx1"/>
                </a:solidFill>
                <a:effectLst/>
                <a:latin typeface="Arial" panose="020B0604020202020204" pitchFamily="34" charset="0"/>
                <a:ea typeface="+mn-ea"/>
                <a:cs typeface="+mn-cs"/>
                <a:sym typeface="Wingdings" pitchFamily="2" charset="2"/>
              </a:rPr>
              <a:t> </a:t>
            </a:r>
            <a:r>
              <a:rPr lang="de-DE" sz="1200" b="0" kern="1200" dirty="0" err="1">
                <a:solidFill>
                  <a:schemeClr val="tx1"/>
                </a:solidFill>
                <a:effectLst/>
                <a:latin typeface="Arial" panose="020B0604020202020204" pitchFamily="34" charset="0"/>
                <a:ea typeface="+mn-ea"/>
                <a:cs typeface="+mn-cs"/>
                <a:sym typeface="Wingdings" pitchFamily="2" charset="2"/>
              </a:rPr>
              <a:t>circle</a:t>
            </a:r>
            <a:r>
              <a:rPr lang="de-DE" sz="1200" b="0" kern="1200" dirty="0">
                <a:solidFill>
                  <a:schemeClr val="tx1"/>
                </a:solidFill>
                <a:effectLst/>
                <a:latin typeface="Arial" panose="020B0604020202020204" pitchFamily="34" charset="0"/>
                <a:ea typeface="+mn-ea"/>
                <a:cs typeface="+mn-cs"/>
                <a:sym typeface="Wingdings" pitchFamily="2" charset="2"/>
              </a:rPr>
              <a:t>. </a:t>
            </a:r>
            <a:endParaRPr lang="en" sz="1200" b="1"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4</a:t>
            </a:fld>
            <a:endParaRPr lang="en-GB" altLang="de-DE"/>
          </a:p>
        </p:txBody>
      </p:sp>
    </p:spTree>
    <p:extLst>
      <p:ext uri="{BB962C8B-B14F-4D97-AF65-F5344CB8AC3E}">
        <p14:creationId xmlns:p14="http://schemas.microsoft.com/office/powerpoint/2010/main" val="1188175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en-US" sz="1200" b="1" kern="1200" dirty="0">
                <a:solidFill>
                  <a:schemeClr val="tx1"/>
                </a:solidFill>
                <a:effectLst/>
                <a:latin typeface="Arial" panose="020B0604020202020204" pitchFamily="34" charset="0"/>
                <a:ea typeface="+mn-ea"/>
                <a:cs typeface="+mn-cs"/>
              </a:rPr>
              <a:t>Trainer choses examples according</a:t>
            </a:r>
            <a:r>
              <a:rPr lang="en-US" sz="1200" b="1" kern="1200" baseline="0" dirty="0">
                <a:solidFill>
                  <a:schemeClr val="tx1"/>
                </a:solidFill>
                <a:effectLst/>
                <a:latin typeface="Arial" panose="020B0604020202020204" pitchFamily="34" charset="0"/>
                <a:ea typeface="+mn-ea"/>
                <a:cs typeface="+mn-cs"/>
              </a:rPr>
              <a:t> to participants interests: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sz="1200" b="0" kern="1200" baseline="0" dirty="0">
                <a:solidFill>
                  <a:schemeClr val="tx1"/>
                </a:solidFill>
                <a:effectLst/>
                <a:latin typeface="Arial" panose="020B0604020202020204" pitchFamily="34" charset="0"/>
                <a:ea typeface="+mn-ea"/>
                <a:cs typeface="+mn-cs"/>
              </a:rPr>
              <a:t>EU </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sz="1200" b="0" kern="1200" baseline="0" dirty="0">
                <a:solidFill>
                  <a:schemeClr val="tx1"/>
                </a:solidFill>
                <a:effectLst/>
                <a:latin typeface="Arial" panose="020B0604020202020204" pitchFamily="34" charset="0"/>
                <a:ea typeface="+mn-ea"/>
                <a:cs typeface="+mn-cs"/>
              </a:rPr>
              <a:t>OECD</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sz="1200" b="0" kern="1200" baseline="0" dirty="0">
                <a:solidFill>
                  <a:schemeClr val="tx1"/>
                </a:solidFill>
                <a:effectLst/>
                <a:latin typeface="Arial" panose="020B0604020202020204" pitchFamily="34" charset="0"/>
                <a:ea typeface="+mn-ea"/>
                <a:cs typeface="+mn-cs"/>
              </a:rPr>
              <a:t>Malaysia</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sz="1200" b="0" kern="1200" baseline="0" dirty="0">
                <a:solidFill>
                  <a:schemeClr val="tx1"/>
                </a:solidFill>
                <a:effectLst/>
                <a:latin typeface="Arial" panose="020B0604020202020204" pitchFamily="34" charset="0"/>
                <a:ea typeface="+mn-ea"/>
                <a:cs typeface="+mn-cs"/>
              </a:rPr>
              <a:t>Benin</a:t>
            </a:r>
            <a:endParaRPr lang="en-US" sz="1200" b="0" kern="1200" dirty="0">
              <a:solidFill>
                <a:schemeClr val="tx1"/>
              </a:solidFill>
              <a:effectLst/>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mj-lt"/>
              <a:buNone/>
              <a:tabLst/>
              <a:defRPr/>
            </a:pPr>
            <a:endParaRPr lang="en-US" sz="1200" b="1" kern="1200" dirty="0">
              <a:solidFill>
                <a:schemeClr val="tx1"/>
              </a:solidFill>
              <a:effectLst/>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en-US" sz="1200" b="1" kern="1200" dirty="0">
                <a:solidFill>
                  <a:schemeClr val="tx1"/>
                </a:solidFill>
                <a:effectLst/>
                <a:latin typeface="Arial" panose="020B0604020202020204" pitchFamily="34" charset="0"/>
                <a:ea typeface="+mn-ea"/>
                <a:cs typeface="+mn-cs"/>
              </a:rPr>
              <a:t>EU example: </a:t>
            </a:r>
          </a:p>
          <a:p>
            <a:r>
              <a:rPr lang="en-US" dirty="0"/>
              <a:t>In March 2018, the European Commission adopted two legislative proposals to adapt existing tax rules to the digital economy. </a:t>
            </a:r>
          </a:p>
          <a:p>
            <a:r>
              <a:rPr lang="en-US" dirty="0"/>
              <a:t>The first initiative (proposal for a Council Directive laying down rules relating to the corporate taxation of a significant digital presence ) aims to </a:t>
            </a:r>
            <a:r>
              <a:rPr lang="en-US" b="1" dirty="0"/>
              <a:t>reform corporate tax rules </a:t>
            </a:r>
            <a:r>
              <a:rPr lang="en-US" dirty="0"/>
              <a:t>so that profits are registered and taxed where businesses have significant interaction with users through digital channels. The Commission suggests this as </a:t>
            </a:r>
            <a:r>
              <a:rPr lang="en-US" b="1" dirty="0"/>
              <a:t>long-term solution</a:t>
            </a:r>
            <a:r>
              <a:rPr lang="en-US" dirty="0"/>
              <a:t>. </a:t>
            </a:r>
          </a:p>
          <a:p>
            <a:r>
              <a:rPr lang="en-US" dirty="0"/>
              <a:t>The second act (proposal for a Council Directive on the common system of revenues resulting from the provision of certain digital services ("digital services tax"), would result in an  </a:t>
            </a:r>
            <a:r>
              <a:rPr lang="en-US" b="1" dirty="0"/>
              <a:t>interim tax </a:t>
            </a:r>
            <a:r>
              <a:rPr lang="en-US" dirty="0"/>
              <a:t>which member states would have to implement and apply, covering certain digital activities that generate revenues in the EU </a:t>
            </a:r>
          </a:p>
          <a:p>
            <a:endParaRPr lang="en-US" dirty="0"/>
          </a:p>
          <a:p>
            <a:r>
              <a:rPr lang="en-US" b="1" dirty="0"/>
              <a:t>Status</a:t>
            </a:r>
            <a:r>
              <a:rPr lang="en-US" b="1" baseline="0" dirty="0"/>
              <a:t> Quo (as of May 2019)</a:t>
            </a:r>
            <a:endParaRPr lang="en-US" b="1" dirty="0"/>
          </a:p>
          <a:p>
            <a:r>
              <a:rPr lang="en-US" b="1" dirty="0"/>
              <a:t>Council cannot reach an agreement on EU digital services tax</a:t>
            </a:r>
          </a:p>
          <a:p>
            <a:r>
              <a:rPr lang="en-US" dirty="0"/>
              <a:t>The Council took note of the progress achieved in the negotiations on the digital services tax, since the issue was last discussed at the Council meeting in December 2018, on the basis of a new compromise text setting out a scope limited to digital advertising services. </a:t>
            </a:r>
          </a:p>
          <a:p>
            <a:r>
              <a:rPr lang="en-US" dirty="0"/>
              <a:t>The discussion revealed that despite the broad support from a large number of member states on this text,</a:t>
            </a:r>
            <a:r>
              <a:rPr lang="en-US" b="1" dirty="0"/>
              <a:t> some delegations</a:t>
            </a:r>
            <a:r>
              <a:rPr lang="en-US" dirty="0"/>
              <a:t> </a:t>
            </a:r>
            <a:r>
              <a:rPr lang="en-US" b="1" dirty="0"/>
              <a:t>maintain reservations</a:t>
            </a:r>
            <a:r>
              <a:rPr lang="en-US" dirty="0"/>
              <a:t> either on some specific aspects of the proposal or more fundamental objections.</a:t>
            </a:r>
          </a:p>
          <a:p>
            <a:r>
              <a:rPr lang="en-US" dirty="0"/>
              <a:t>In parallel, the Council presidency will conduct work on the </a:t>
            </a:r>
            <a:r>
              <a:rPr lang="en-US" b="1" dirty="0"/>
              <a:t>EU position in international discussions</a:t>
            </a:r>
            <a:r>
              <a:rPr lang="en-US" dirty="0"/>
              <a:t> on digital tax, in particular in view of OECD's report on the issue, due by mid-2020.</a:t>
            </a:r>
          </a:p>
          <a:p>
            <a:pPr marL="0" marR="0" lvl="0" indent="0" algn="l" defTabSz="914400" rtl="0" eaLnBrk="1" fontAlgn="base" latinLnBrk="0" hangingPunct="1">
              <a:lnSpc>
                <a:spcPct val="100000"/>
              </a:lnSpc>
              <a:spcBef>
                <a:spcPct val="30000"/>
              </a:spcBef>
              <a:spcAft>
                <a:spcPct val="0"/>
              </a:spcAft>
              <a:buClrTx/>
              <a:buSzTx/>
              <a:buFont typeface="+mj-lt"/>
              <a:buNone/>
              <a:tabLst/>
              <a:defRPr/>
            </a:pPr>
            <a:endParaRPr lang="en-US" sz="1200" kern="1200" dirty="0">
              <a:solidFill>
                <a:schemeClr val="tx1"/>
              </a:solidFill>
              <a:effectLst/>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en-US" sz="1200" b="1" kern="1200" dirty="0">
                <a:solidFill>
                  <a:schemeClr val="tx1"/>
                </a:solidFill>
                <a:effectLst/>
                <a:latin typeface="Arial" panose="020B0604020202020204" pitchFamily="34" charset="0"/>
                <a:ea typeface="+mn-ea"/>
                <a:cs typeface="+mn-cs"/>
              </a:rPr>
              <a:t>Additional information </a:t>
            </a:r>
          </a:p>
          <a:p>
            <a:r>
              <a:rPr lang="en-US" dirty="0"/>
              <a:t>Despite the strong support by the European Commission and the European Parliament, the decision of around half of the member states to introduce a similar levy and the Franco-German’s last-ditch effort to reach an agreement by limiting the scope of the tax, Ireland, Sweden and Denmark still reject the European solution.</a:t>
            </a:r>
          </a:p>
          <a:p>
            <a:r>
              <a:rPr lang="en-US" dirty="0"/>
              <a:t>The reasons vary. But the three of them consider that it is time to move on and focus on the efforts at an international level led by the </a:t>
            </a:r>
            <a:r>
              <a:rPr lang="en-US" dirty="0" err="1"/>
              <a:t>Organisation</a:t>
            </a:r>
            <a:r>
              <a:rPr lang="en-US" dirty="0"/>
              <a:t> for Economic Co-operation and Development (OECD).</a:t>
            </a:r>
          </a:p>
          <a:p>
            <a:r>
              <a:rPr lang="en-US" dirty="0"/>
              <a:t>The Commission proposed last March to apply a 3% rate to online advertising, digital intermediary activities, including social platforms or e-commerce; and the sale of data.</a:t>
            </a:r>
          </a:p>
          <a:p>
            <a:r>
              <a:rPr lang="en-US" dirty="0"/>
              <a:t>It was expected to collect around €5 billion per year</a:t>
            </a:r>
          </a:p>
          <a:p>
            <a:endParaRPr lang="en-US" dirty="0"/>
          </a:p>
          <a:p>
            <a:r>
              <a:rPr lang="en-US" dirty="0"/>
              <a:t>Resources:</a:t>
            </a:r>
          </a:p>
          <a:p>
            <a:r>
              <a:rPr lang="en-US" dirty="0"/>
              <a:t>https://</a:t>
            </a:r>
            <a:r>
              <a:rPr lang="en-US" dirty="0" err="1"/>
              <a:t>www.euractiv.com</a:t>
            </a:r>
            <a:r>
              <a:rPr lang="en-US" dirty="0"/>
              <a:t>/section/economy-jobs/news/the-</a:t>
            </a:r>
            <a:r>
              <a:rPr lang="en-US" dirty="0" err="1"/>
              <a:t>eus</a:t>
            </a:r>
            <a:r>
              <a:rPr lang="en-US" dirty="0"/>
              <a:t>-digital-tax-is-dead-long-live-the-</a:t>
            </a:r>
            <a:r>
              <a:rPr lang="en-US" dirty="0" err="1"/>
              <a:t>oecds</a:t>
            </a:r>
            <a:r>
              <a:rPr lang="en-US" dirty="0"/>
              <a:t>-plans/ </a:t>
            </a:r>
          </a:p>
          <a:p>
            <a:r>
              <a:rPr lang="en-US" dirty="0"/>
              <a:t>https://</a:t>
            </a:r>
            <a:r>
              <a:rPr lang="en-US" dirty="0" err="1"/>
              <a:t>www.consilium.europa.eu</a:t>
            </a:r>
            <a:r>
              <a:rPr lang="en-US" dirty="0"/>
              <a:t>/</a:t>
            </a:r>
            <a:r>
              <a:rPr lang="en-US" dirty="0" err="1"/>
              <a:t>en</a:t>
            </a:r>
            <a:r>
              <a:rPr lang="en-US" dirty="0"/>
              <a:t>/policies/digital-taxation/</a:t>
            </a:r>
          </a:p>
          <a:p>
            <a:pPr marL="0" marR="0" lvl="0" indent="0" algn="l" defTabSz="914400" rtl="0" eaLnBrk="1" fontAlgn="base" latinLnBrk="0" hangingPunct="1">
              <a:lnSpc>
                <a:spcPct val="100000"/>
              </a:lnSpc>
              <a:spcBef>
                <a:spcPct val="30000"/>
              </a:spcBef>
              <a:spcAft>
                <a:spcPct val="0"/>
              </a:spcAft>
              <a:buClrTx/>
              <a:buSzTx/>
              <a:buFont typeface="+mj-lt"/>
              <a:buNone/>
              <a:tabLst/>
              <a:defRPr/>
            </a:pPr>
            <a:endParaRPr lang="en-US" sz="1200" kern="1200" dirty="0">
              <a:solidFill>
                <a:schemeClr val="tx1"/>
              </a:solidFill>
              <a:effectLst/>
              <a:latin typeface="Arial" panose="020B0604020202020204" pitchFamily="34" charset="0"/>
              <a:ea typeface="+mn-ea"/>
              <a:cs typeface="+mn-cs"/>
            </a:endParaRPr>
          </a:p>
          <a:p>
            <a:endParaRPr lang="en-GB"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5</a:t>
            </a:fld>
            <a:endParaRPr lang="en-GB" altLang="de-DE"/>
          </a:p>
        </p:txBody>
      </p:sp>
    </p:spTree>
    <p:extLst>
      <p:ext uri="{BB962C8B-B14F-4D97-AF65-F5344CB8AC3E}">
        <p14:creationId xmlns:p14="http://schemas.microsoft.com/office/powerpoint/2010/main" val="1889082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Background:</a:t>
            </a:r>
          </a:p>
          <a:p>
            <a:r>
              <a:rPr lang="de-DE" dirty="0" err="1"/>
              <a:t>Discussions</a:t>
            </a:r>
            <a:r>
              <a:rPr lang="de-DE" dirty="0"/>
              <a:t> </a:t>
            </a:r>
            <a:r>
              <a:rPr lang="de-DE" dirty="0" err="1"/>
              <a:t>are</a:t>
            </a:r>
            <a:r>
              <a:rPr lang="de-DE" dirty="0"/>
              <a:t> </a:t>
            </a:r>
            <a:r>
              <a:rPr lang="de-DE" dirty="0" err="1"/>
              <a:t>currently</a:t>
            </a:r>
            <a:r>
              <a:rPr lang="de-DE" dirty="0"/>
              <a:t> also </a:t>
            </a:r>
            <a:r>
              <a:rPr lang="de-DE" dirty="0" err="1"/>
              <a:t>ongoing</a:t>
            </a:r>
            <a:r>
              <a:rPr lang="de-DE" dirty="0"/>
              <a:t> at </a:t>
            </a:r>
            <a:r>
              <a:rPr lang="de-DE" b="1" dirty="0"/>
              <a:t>international </a:t>
            </a:r>
            <a:r>
              <a:rPr lang="de-DE" b="1" dirty="0" err="1"/>
              <a:t>level</a:t>
            </a:r>
            <a:r>
              <a:rPr lang="de-DE" dirty="0"/>
              <a:t> </a:t>
            </a:r>
            <a:r>
              <a:rPr lang="de-DE" dirty="0" err="1"/>
              <a:t>to</a:t>
            </a:r>
            <a:r>
              <a:rPr lang="de-DE" dirty="0"/>
              <a:t> find </a:t>
            </a:r>
            <a:r>
              <a:rPr lang="de-DE" b="1" dirty="0"/>
              <a:t>a </a:t>
            </a:r>
            <a:r>
              <a:rPr lang="de-DE" b="1" dirty="0" err="1"/>
              <a:t>consensus-based</a:t>
            </a:r>
            <a:r>
              <a:rPr lang="de-DE" b="1" dirty="0"/>
              <a:t> </a:t>
            </a:r>
            <a:r>
              <a:rPr lang="de-DE" b="1" dirty="0" err="1"/>
              <a:t>long</a:t>
            </a:r>
            <a:r>
              <a:rPr lang="de-DE" b="1" dirty="0"/>
              <a:t>-term global </a:t>
            </a:r>
            <a:r>
              <a:rPr lang="de-DE" b="1" dirty="0" err="1"/>
              <a:t>solution</a:t>
            </a:r>
            <a:r>
              <a:rPr lang="de-DE" dirty="0"/>
              <a:t>. The OECD </a:t>
            </a:r>
            <a:r>
              <a:rPr lang="de-DE" dirty="0" err="1"/>
              <a:t>has</a:t>
            </a:r>
            <a:r>
              <a:rPr lang="de-DE" dirty="0"/>
              <a:t> </a:t>
            </a:r>
            <a:r>
              <a:rPr lang="de-DE" dirty="0" err="1"/>
              <a:t>taken</a:t>
            </a:r>
            <a:r>
              <a:rPr lang="de-DE" dirty="0"/>
              <a:t> </a:t>
            </a:r>
            <a:r>
              <a:rPr lang="de-DE" dirty="0" err="1"/>
              <a:t>up</a:t>
            </a:r>
            <a:r>
              <a:rPr lang="de-DE" dirty="0"/>
              <a:t> </a:t>
            </a:r>
            <a:r>
              <a:rPr lang="de-DE" dirty="0" err="1"/>
              <a:t>work</a:t>
            </a:r>
            <a:r>
              <a:rPr lang="de-DE" dirty="0"/>
              <a:t> on </a:t>
            </a:r>
            <a:r>
              <a:rPr lang="de-DE" dirty="0" err="1"/>
              <a:t>this</a:t>
            </a:r>
            <a:r>
              <a:rPr lang="de-DE" dirty="0"/>
              <a:t> </a:t>
            </a:r>
            <a:r>
              <a:rPr lang="de-DE" dirty="0" err="1"/>
              <a:t>issue</a:t>
            </a:r>
            <a:r>
              <a:rPr lang="de-DE" dirty="0"/>
              <a:t> </a:t>
            </a:r>
            <a:r>
              <a:rPr lang="de-DE" dirty="0" err="1"/>
              <a:t>and</a:t>
            </a:r>
            <a:r>
              <a:rPr lang="de-DE" dirty="0"/>
              <a:t> </a:t>
            </a:r>
            <a:r>
              <a:rPr lang="de-DE" dirty="0" err="1"/>
              <a:t>has</a:t>
            </a:r>
            <a:r>
              <a:rPr lang="de-DE" dirty="0"/>
              <a:t> </a:t>
            </a:r>
            <a:r>
              <a:rPr lang="de-DE" dirty="0" err="1"/>
              <a:t>published</a:t>
            </a:r>
            <a:r>
              <a:rPr lang="de-DE" dirty="0"/>
              <a:t> an </a:t>
            </a:r>
            <a:r>
              <a:rPr lang="de-DE" dirty="0" err="1"/>
              <a:t>interim</a:t>
            </a:r>
            <a:r>
              <a:rPr lang="de-DE" dirty="0"/>
              <a:t> </a:t>
            </a:r>
            <a:r>
              <a:rPr lang="de-DE" dirty="0" err="1"/>
              <a:t>report</a:t>
            </a:r>
            <a:r>
              <a:rPr lang="de-DE" dirty="0"/>
              <a:t> in March 2018. </a:t>
            </a:r>
            <a:r>
              <a:rPr lang="de-DE" dirty="0" err="1"/>
              <a:t>Its</a:t>
            </a:r>
            <a:r>
              <a:rPr lang="de-DE" dirty="0"/>
              <a:t> "Task Force on digital </a:t>
            </a:r>
            <a:r>
              <a:rPr lang="de-DE" dirty="0" err="1"/>
              <a:t>economy</a:t>
            </a:r>
            <a:r>
              <a:rPr lang="de-DE" dirty="0"/>
              <a:t>" </a:t>
            </a:r>
            <a:r>
              <a:rPr lang="de-DE" dirty="0" err="1"/>
              <a:t>aims</a:t>
            </a:r>
            <a:r>
              <a:rPr lang="de-DE" dirty="0"/>
              <a:t> at </a:t>
            </a:r>
            <a:r>
              <a:rPr lang="de-DE" dirty="0" err="1"/>
              <a:t>producing</a:t>
            </a:r>
            <a:r>
              <a:rPr lang="de-DE" dirty="0"/>
              <a:t> a final </a:t>
            </a:r>
            <a:r>
              <a:rPr lang="de-DE" dirty="0" err="1"/>
              <a:t>report</a:t>
            </a:r>
            <a:r>
              <a:rPr lang="de-DE" dirty="0"/>
              <a:t> </a:t>
            </a:r>
            <a:r>
              <a:rPr lang="de-DE" dirty="0" err="1"/>
              <a:t>to</a:t>
            </a:r>
            <a:r>
              <a:rPr lang="de-DE" dirty="0"/>
              <a:t> </a:t>
            </a:r>
            <a:r>
              <a:rPr lang="de-DE" dirty="0" err="1"/>
              <a:t>the</a:t>
            </a:r>
            <a:r>
              <a:rPr lang="de-DE" dirty="0"/>
              <a:t> G20 </a:t>
            </a:r>
            <a:r>
              <a:rPr lang="de-DE" dirty="0" err="1"/>
              <a:t>by</a:t>
            </a:r>
            <a:r>
              <a:rPr lang="de-DE" dirty="0"/>
              <a:t> 2020.</a:t>
            </a:r>
            <a:endParaRPr lang="de-DE" b="1" dirty="0"/>
          </a:p>
          <a:p>
            <a:endParaRPr lang="de-DE" b="1" dirty="0"/>
          </a:p>
          <a:p>
            <a:r>
              <a:rPr lang="de-DE" b="1" dirty="0" err="1"/>
              <a:t>Current</a:t>
            </a:r>
            <a:r>
              <a:rPr lang="de-DE" b="1" baseline="0" dirty="0"/>
              <a:t> </a:t>
            </a:r>
            <a:r>
              <a:rPr lang="de-DE" b="1" baseline="0" dirty="0" err="1"/>
              <a:t>status</a:t>
            </a:r>
            <a:r>
              <a:rPr lang="de-DE" b="1" baseline="0" dirty="0"/>
              <a:t> (</a:t>
            </a:r>
            <a:r>
              <a:rPr lang="de-DE" b="1" baseline="0" dirty="0" err="1"/>
              <a:t>as</a:t>
            </a:r>
            <a:r>
              <a:rPr lang="de-DE" b="1" baseline="0" dirty="0"/>
              <a:t> </a:t>
            </a:r>
            <a:r>
              <a:rPr lang="de-DE" b="1" baseline="0" dirty="0" err="1"/>
              <a:t>of</a:t>
            </a:r>
            <a:r>
              <a:rPr lang="de-DE" b="1" baseline="0" dirty="0"/>
              <a:t> May 2019)</a:t>
            </a:r>
            <a:endParaRPr lang="de-DE" b="1" dirty="0"/>
          </a:p>
          <a:p>
            <a:r>
              <a:rPr lang="de-DE" dirty="0"/>
              <a:t>The international </a:t>
            </a:r>
            <a:r>
              <a:rPr lang="de-DE" dirty="0" err="1"/>
              <a:t>community</a:t>
            </a:r>
            <a:r>
              <a:rPr lang="de-DE" dirty="0"/>
              <a:t> </a:t>
            </a:r>
            <a:r>
              <a:rPr lang="de-DE" dirty="0" err="1"/>
              <a:t>has</a:t>
            </a:r>
            <a:r>
              <a:rPr lang="de-DE" dirty="0"/>
              <a:t> </a:t>
            </a:r>
            <a:r>
              <a:rPr lang="de-DE" dirty="0" err="1"/>
              <a:t>agreed</a:t>
            </a:r>
            <a:r>
              <a:rPr lang="de-DE" dirty="0"/>
              <a:t> on a </a:t>
            </a:r>
            <a:r>
              <a:rPr lang="de-DE" dirty="0" err="1"/>
              <a:t>road</a:t>
            </a:r>
            <a:r>
              <a:rPr lang="de-DE" dirty="0"/>
              <a:t> </a:t>
            </a:r>
            <a:r>
              <a:rPr lang="de-DE" dirty="0" err="1"/>
              <a:t>map</a:t>
            </a:r>
            <a:r>
              <a:rPr lang="de-DE" dirty="0"/>
              <a:t> </a:t>
            </a:r>
            <a:r>
              <a:rPr lang="de-DE" dirty="0" err="1"/>
              <a:t>for</a:t>
            </a:r>
            <a:r>
              <a:rPr lang="de-DE" dirty="0"/>
              <a:t> </a:t>
            </a:r>
            <a:r>
              <a:rPr lang="de-DE" dirty="0" err="1"/>
              <a:t>resolving</a:t>
            </a:r>
            <a:r>
              <a:rPr lang="de-DE" dirty="0"/>
              <a:t> </a:t>
            </a:r>
            <a:r>
              <a:rPr lang="de-DE" dirty="0" err="1"/>
              <a:t>the</a:t>
            </a:r>
            <a:r>
              <a:rPr lang="de-DE" dirty="0"/>
              <a:t> </a:t>
            </a:r>
            <a:r>
              <a:rPr lang="de-DE" dirty="0" err="1"/>
              <a:t>tax</a:t>
            </a:r>
            <a:r>
              <a:rPr lang="de-DE" dirty="0"/>
              <a:t> </a:t>
            </a:r>
            <a:r>
              <a:rPr lang="de-DE" dirty="0" err="1"/>
              <a:t>challenges</a:t>
            </a:r>
            <a:r>
              <a:rPr lang="de-DE" dirty="0"/>
              <a:t> </a:t>
            </a:r>
            <a:r>
              <a:rPr lang="de-DE" dirty="0" err="1"/>
              <a:t>arising</a:t>
            </a:r>
            <a:r>
              <a:rPr lang="de-DE" dirty="0"/>
              <a:t> </a:t>
            </a:r>
            <a:r>
              <a:rPr lang="de-DE" dirty="0" err="1"/>
              <a:t>from</a:t>
            </a:r>
            <a:r>
              <a:rPr lang="de-DE" dirty="0"/>
              <a:t> </a:t>
            </a:r>
            <a:r>
              <a:rPr lang="de-DE" dirty="0" err="1"/>
              <a:t>the</a:t>
            </a:r>
            <a:r>
              <a:rPr lang="de-DE" dirty="0"/>
              <a:t> </a:t>
            </a:r>
            <a:r>
              <a:rPr lang="de-DE" dirty="0" err="1"/>
              <a:t>digitalisation</a:t>
            </a:r>
            <a:r>
              <a:rPr lang="de-DE" dirty="0"/>
              <a:t> </a:t>
            </a:r>
            <a:r>
              <a:rPr lang="de-DE" dirty="0" err="1"/>
              <a:t>of</a:t>
            </a:r>
            <a:r>
              <a:rPr lang="de-DE" dirty="0"/>
              <a:t> </a:t>
            </a:r>
            <a:r>
              <a:rPr lang="de-DE" dirty="0" err="1"/>
              <a:t>the</a:t>
            </a:r>
            <a:r>
              <a:rPr lang="de-DE" dirty="0"/>
              <a:t> </a:t>
            </a:r>
            <a:r>
              <a:rPr lang="de-DE" dirty="0" err="1"/>
              <a:t>economy</a:t>
            </a:r>
            <a:r>
              <a:rPr lang="de-DE" dirty="0"/>
              <a:t>, </a:t>
            </a:r>
            <a:r>
              <a:rPr lang="de-DE" dirty="0" err="1"/>
              <a:t>and</a:t>
            </a:r>
            <a:r>
              <a:rPr lang="de-DE" dirty="0"/>
              <a:t> </a:t>
            </a:r>
            <a:r>
              <a:rPr lang="de-DE" dirty="0" err="1"/>
              <a:t>committed</a:t>
            </a:r>
            <a:r>
              <a:rPr lang="de-DE" dirty="0"/>
              <a:t> </a:t>
            </a:r>
            <a:r>
              <a:rPr lang="de-DE" dirty="0" err="1"/>
              <a:t>to</a:t>
            </a:r>
            <a:r>
              <a:rPr lang="de-DE" dirty="0"/>
              <a:t> </a:t>
            </a:r>
            <a:r>
              <a:rPr lang="de-DE" dirty="0" err="1"/>
              <a:t>continue</a:t>
            </a:r>
            <a:r>
              <a:rPr lang="de-DE" dirty="0"/>
              <a:t> </a:t>
            </a:r>
            <a:r>
              <a:rPr lang="de-DE" dirty="0" err="1"/>
              <a:t>working</a:t>
            </a:r>
            <a:r>
              <a:rPr lang="de-DE" dirty="0"/>
              <a:t> </a:t>
            </a:r>
            <a:r>
              <a:rPr lang="de-DE" dirty="0" err="1"/>
              <a:t>toward</a:t>
            </a:r>
            <a:r>
              <a:rPr lang="de-DE" dirty="0"/>
              <a:t> a </a:t>
            </a:r>
            <a:r>
              <a:rPr lang="de-DE" dirty="0" err="1"/>
              <a:t>consensus-based</a:t>
            </a:r>
            <a:r>
              <a:rPr lang="de-DE" dirty="0"/>
              <a:t> </a:t>
            </a:r>
            <a:r>
              <a:rPr lang="de-DE" dirty="0" err="1"/>
              <a:t>long</a:t>
            </a:r>
            <a:r>
              <a:rPr lang="de-DE" dirty="0"/>
              <a:t>-term </a:t>
            </a:r>
            <a:r>
              <a:rPr lang="de-DE" dirty="0" err="1"/>
              <a:t>solution</a:t>
            </a:r>
            <a:r>
              <a:rPr lang="de-DE" dirty="0"/>
              <a:t> </a:t>
            </a:r>
            <a:r>
              <a:rPr lang="de-DE" dirty="0" err="1"/>
              <a:t>by</a:t>
            </a:r>
            <a:r>
              <a:rPr lang="de-DE" dirty="0"/>
              <a:t> </a:t>
            </a:r>
            <a:r>
              <a:rPr lang="de-DE" dirty="0" err="1"/>
              <a:t>the</a:t>
            </a:r>
            <a:r>
              <a:rPr lang="de-DE" dirty="0"/>
              <a:t> end </a:t>
            </a:r>
            <a:r>
              <a:rPr lang="de-DE" dirty="0" err="1"/>
              <a:t>of</a:t>
            </a:r>
            <a:r>
              <a:rPr lang="de-DE" dirty="0"/>
              <a:t> 2020.</a:t>
            </a:r>
          </a:p>
          <a:p>
            <a:r>
              <a:rPr lang="de-DE" dirty="0"/>
              <a:t> </a:t>
            </a:r>
          </a:p>
          <a:p>
            <a:r>
              <a:rPr lang="de-DE" dirty="0"/>
              <a:t>The 129 </a:t>
            </a:r>
            <a:r>
              <a:rPr lang="de-DE" dirty="0" err="1"/>
              <a:t>members</a:t>
            </a:r>
            <a:r>
              <a:rPr lang="de-DE" dirty="0"/>
              <a:t> </a:t>
            </a:r>
            <a:r>
              <a:rPr lang="de-DE" dirty="0" err="1"/>
              <a:t>of</a:t>
            </a:r>
            <a:r>
              <a:rPr lang="de-DE" dirty="0"/>
              <a:t> </a:t>
            </a:r>
            <a:r>
              <a:rPr lang="de-DE" dirty="0" err="1"/>
              <a:t>the</a:t>
            </a:r>
            <a:r>
              <a:rPr lang="de-DE" dirty="0"/>
              <a:t> OECD/G20 Inclusive Framework on Base Erosion </a:t>
            </a:r>
            <a:r>
              <a:rPr lang="de-DE" dirty="0" err="1"/>
              <a:t>and</a:t>
            </a:r>
            <a:r>
              <a:rPr lang="de-DE" dirty="0"/>
              <a:t> Profit </a:t>
            </a:r>
            <a:r>
              <a:rPr lang="de-DE" dirty="0" err="1"/>
              <a:t>Shifting</a:t>
            </a:r>
            <a:r>
              <a:rPr lang="de-DE" dirty="0"/>
              <a:t> (BEPS) </a:t>
            </a:r>
            <a:r>
              <a:rPr lang="de-DE" dirty="0" err="1"/>
              <a:t>adopted</a:t>
            </a:r>
            <a:r>
              <a:rPr lang="de-DE" dirty="0"/>
              <a:t> a </a:t>
            </a:r>
            <a:r>
              <a:rPr lang="de-DE" dirty="0">
                <a:hlinkClick r:id="rId3"/>
              </a:rPr>
              <a:t>Programme of Work</a:t>
            </a:r>
            <a:r>
              <a:rPr lang="de-DE" dirty="0"/>
              <a:t> </a:t>
            </a:r>
            <a:r>
              <a:rPr lang="de-DE" dirty="0" err="1"/>
              <a:t>laying</a:t>
            </a:r>
            <a:r>
              <a:rPr lang="de-DE" dirty="0"/>
              <a:t> out a </a:t>
            </a:r>
            <a:r>
              <a:rPr lang="de-DE" dirty="0" err="1"/>
              <a:t>process</a:t>
            </a:r>
            <a:r>
              <a:rPr lang="de-DE" dirty="0"/>
              <a:t> </a:t>
            </a:r>
            <a:r>
              <a:rPr lang="de-DE" dirty="0" err="1"/>
              <a:t>for</a:t>
            </a:r>
            <a:r>
              <a:rPr lang="de-DE" dirty="0"/>
              <a:t> </a:t>
            </a:r>
            <a:r>
              <a:rPr lang="de-DE" dirty="0" err="1"/>
              <a:t>reaching</a:t>
            </a:r>
            <a:r>
              <a:rPr lang="de-DE" dirty="0"/>
              <a:t> a </a:t>
            </a:r>
            <a:r>
              <a:rPr lang="de-DE" dirty="0" err="1"/>
              <a:t>new</a:t>
            </a:r>
            <a:r>
              <a:rPr lang="de-DE" dirty="0"/>
              <a:t> global </a:t>
            </a:r>
            <a:r>
              <a:rPr lang="de-DE" dirty="0" err="1"/>
              <a:t>agreement</a:t>
            </a:r>
            <a:r>
              <a:rPr lang="de-DE" dirty="0"/>
              <a:t> </a:t>
            </a:r>
            <a:r>
              <a:rPr lang="de-DE" dirty="0" err="1"/>
              <a:t>for</a:t>
            </a:r>
            <a:r>
              <a:rPr lang="de-DE" dirty="0"/>
              <a:t> </a:t>
            </a:r>
            <a:r>
              <a:rPr lang="de-DE" dirty="0" err="1"/>
              <a:t>taxing</a:t>
            </a:r>
            <a:r>
              <a:rPr lang="de-DE" dirty="0"/>
              <a:t> multinational </a:t>
            </a:r>
            <a:r>
              <a:rPr lang="de-DE" dirty="0" err="1"/>
              <a:t>enterprises</a:t>
            </a:r>
            <a:r>
              <a:rPr lang="de-DE" dirty="0"/>
              <a:t>.</a:t>
            </a:r>
          </a:p>
          <a:p>
            <a:r>
              <a:rPr lang="de-DE" dirty="0"/>
              <a:t> </a:t>
            </a:r>
          </a:p>
          <a:p>
            <a:r>
              <a:rPr lang="de-DE" dirty="0"/>
              <a:t>The </a:t>
            </a:r>
            <a:r>
              <a:rPr lang="de-DE" dirty="0" err="1"/>
              <a:t>document</a:t>
            </a:r>
            <a:r>
              <a:rPr lang="de-DE" dirty="0"/>
              <a:t>, </a:t>
            </a:r>
            <a:r>
              <a:rPr lang="de-DE" dirty="0" err="1"/>
              <a:t>which</a:t>
            </a:r>
            <a:r>
              <a:rPr lang="de-DE" dirty="0"/>
              <a:t> </a:t>
            </a:r>
            <a:r>
              <a:rPr lang="de-DE" dirty="0" err="1"/>
              <a:t>calls</a:t>
            </a:r>
            <a:r>
              <a:rPr lang="de-DE" dirty="0"/>
              <a:t> </a:t>
            </a:r>
            <a:r>
              <a:rPr lang="de-DE" dirty="0" err="1"/>
              <a:t>for</a:t>
            </a:r>
            <a:r>
              <a:rPr lang="de-DE" dirty="0"/>
              <a:t> </a:t>
            </a:r>
            <a:r>
              <a:rPr lang="de-DE" dirty="0" err="1"/>
              <a:t>intensifying</a:t>
            </a:r>
            <a:r>
              <a:rPr lang="de-DE" dirty="0"/>
              <a:t> international </a:t>
            </a:r>
            <a:r>
              <a:rPr lang="de-DE" dirty="0" err="1"/>
              <a:t>discussions</a:t>
            </a:r>
            <a:r>
              <a:rPr lang="de-DE" dirty="0"/>
              <a:t> </a:t>
            </a:r>
            <a:r>
              <a:rPr lang="de-DE" dirty="0" err="1"/>
              <a:t>around</a:t>
            </a:r>
            <a:r>
              <a:rPr lang="de-DE" dirty="0"/>
              <a:t> </a:t>
            </a:r>
            <a:r>
              <a:rPr lang="de-DE" dirty="0" err="1"/>
              <a:t>two</a:t>
            </a:r>
            <a:r>
              <a:rPr lang="de-DE" dirty="0"/>
              <a:t> </a:t>
            </a:r>
            <a:r>
              <a:rPr lang="de-DE" dirty="0" err="1"/>
              <a:t>main</a:t>
            </a:r>
            <a:r>
              <a:rPr lang="de-DE" dirty="0"/>
              <a:t> </a:t>
            </a:r>
            <a:r>
              <a:rPr lang="de-DE" dirty="0" err="1"/>
              <a:t>pillars</a:t>
            </a:r>
            <a:r>
              <a:rPr lang="de-DE" dirty="0"/>
              <a:t>, was </a:t>
            </a:r>
            <a:r>
              <a:rPr lang="de-DE" dirty="0" err="1"/>
              <a:t>approved</a:t>
            </a:r>
            <a:r>
              <a:rPr lang="de-DE" dirty="0"/>
              <a:t> </a:t>
            </a:r>
            <a:r>
              <a:rPr lang="de-DE" dirty="0" err="1"/>
              <a:t>during</a:t>
            </a:r>
            <a:r>
              <a:rPr lang="de-DE" dirty="0"/>
              <a:t> </a:t>
            </a:r>
            <a:r>
              <a:rPr lang="de-DE" dirty="0" err="1"/>
              <a:t>the</a:t>
            </a:r>
            <a:r>
              <a:rPr lang="de-DE" dirty="0"/>
              <a:t> May 28-29 </a:t>
            </a:r>
            <a:r>
              <a:rPr lang="de-DE" dirty="0" err="1"/>
              <a:t>plenary</a:t>
            </a:r>
            <a:r>
              <a:rPr lang="de-DE" dirty="0"/>
              <a:t> </a:t>
            </a:r>
            <a:r>
              <a:rPr lang="de-DE" dirty="0" err="1"/>
              <a:t>meeting</a:t>
            </a:r>
            <a:r>
              <a:rPr lang="de-DE" dirty="0"/>
              <a:t> </a:t>
            </a:r>
            <a:r>
              <a:rPr lang="de-DE" dirty="0" err="1"/>
              <a:t>of</a:t>
            </a:r>
            <a:r>
              <a:rPr lang="de-DE" dirty="0"/>
              <a:t> </a:t>
            </a:r>
            <a:r>
              <a:rPr lang="de-DE" dirty="0" err="1"/>
              <a:t>the</a:t>
            </a:r>
            <a:r>
              <a:rPr lang="de-DE" dirty="0"/>
              <a:t> Inclusive Framework, </a:t>
            </a:r>
            <a:r>
              <a:rPr lang="de-DE" dirty="0" err="1"/>
              <a:t>which</a:t>
            </a:r>
            <a:r>
              <a:rPr lang="de-DE" dirty="0"/>
              <a:t> </a:t>
            </a:r>
            <a:r>
              <a:rPr lang="de-DE" dirty="0" err="1"/>
              <a:t>brought</a:t>
            </a:r>
            <a:r>
              <a:rPr lang="de-DE" dirty="0"/>
              <a:t> </a:t>
            </a:r>
            <a:r>
              <a:rPr lang="de-DE" dirty="0" err="1"/>
              <a:t>together</a:t>
            </a:r>
            <a:r>
              <a:rPr lang="de-DE" dirty="0"/>
              <a:t> 289 </a:t>
            </a:r>
            <a:r>
              <a:rPr lang="de-DE" dirty="0" err="1"/>
              <a:t>delegates</a:t>
            </a:r>
            <a:r>
              <a:rPr lang="de-DE" dirty="0"/>
              <a:t> </a:t>
            </a:r>
            <a:r>
              <a:rPr lang="de-DE" dirty="0" err="1"/>
              <a:t>from</a:t>
            </a:r>
            <a:r>
              <a:rPr lang="de-DE" dirty="0"/>
              <a:t> 99 </a:t>
            </a:r>
            <a:r>
              <a:rPr lang="de-DE" dirty="0" err="1"/>
              <a:t>member</a:t>
            </a:r>
            <a:r>
              <a:rPr lang="de-DE" dirty="0"/>
              <a:t> countries </a:t>
            </a:r>
            <a:r>
              <a:rPr lang="de-DE" dirty="0" err="1"/>
              <a:t>and</a:t>
            </a:r>
            <a:r>
              <a:rPr lang="de-DE" dirty="0"/>
              <a:t> </a:t>
            </a:r>
            <a:r>
              <a:rPr lang="de-DE" dirty="0" err="1"/>
              <a:t>jurisdictions</a:t>
            </a:r>
            <a:r>
              <a:rPr lang="de-DE" dirty="0"/>
              <a:t> </a:t>
            </a:r>
            <a:r>
              <a:rPr lang="de-DE" dirty="0" err="1"/>
              <a:t>and</a:t>
            </a:r>
            <a:r>
              <a:rPr lang="de-DE" dirty="0"/>
              <a:t> 10 </a:t>
            </a:r>
            <a:r>
              <a:rPr lang="de-DE" dirty="0" err="1"/>
              <a:t>observer</a:t>
            </a:r>
            <a:r>
              <a:rPr lang="de-DE" dirty="0"/>
              <a:t> </a:t>
            </a:r>
            <a:r>
              <a:rPr lang="de-DE" dirty="0" err="1"/>
              <a:t>Organisations</a:t>
            </a:r>
            <a:r>
              <a:rPr lang="de-DE" dirty="0"/>
              <a:t>. </a:t>
            </a:r>
            <a:r>
              <a:rPr lang="de-DE" dirty="0" err="1"/>
              <a:t>It</a:t>
            </a:r>
            <a:r>
              <a:rPr lang="de-DE" dirty="0"/>
              <a:t> will </a:t>
            </a:r>
            <a:r>
              <a:rPr lang="de-DE" dirty="0" err="1"/>
              <a:t>be</a:t>
            </a:r>
            <a:r>
              <a:rPr lang="de-DE" dirty="0"/>
              <a:t> </a:t>
            </a:r>
            <a:r>
              <a:rPr lang="de-DE" dirty="0" err="1"/>
              <a:t>presented</a:t>
            </a:r>
            <a:r>
              <a:rPr lang="de-DE" dirty="0"/>
              <a:t> </a:t>
            </a:r>
            <a:r>
              <a:rPr lang="de-DE" dirty="0" err="1"/>
              <a:t>by</a:t>
            </a:r>
            <a:r>
              <a:rPr lang="de-DE" dirty="0"/>
              <a:t> OECD </a:t>
            </a:r>
            <a:r>
              <a:rPr lang="de-DE" dirty="0" err="1"/>
              <a:t>Secretary</a:t>
            </a:r>
            <a:r>
              <a:rPr lang="de-DE" dirty="0"/>
              <a:t>-General Angel </a:t>
            </a:r>
            <a:r>
              <a:rPr lang="de-DE" dirty="0" err="1"/>
              <a:t>Gurría</a:t>
            </a:r>
            <a:r>
              <a:rPr lang="de-DE" dirty="0"/>
              <a:t> </a:t>
            </a:r>
            <a:r>
              <a:rPr lang="de-DE" dirty="0" err="1"/>
              <a:t>to</a:t>
            </a:r>
            <a:r>
              <a:rPr lang="de-DE" dirty="0"/>
              <a:t> G20 </a:t>
            </a:r>
            <a:r>
              <a:rPr lang="de-DE" dirty="0" err="1"/>
              <a:t>Finance</a:t>
            </a:r>
            <a:r>
              <a:rPr lang="de-DE" dirty="0"/>
              <a:t> Ministers </a:t>
            </a:r>
            <a:r>
              <a:rPr lang="de-DE" dirty="0" err="1"/>
              <a:t>for</a:t>
            </a:r>
            <a:r>
              <a:rPr lang="de-DE" dirty="0"/>
              <a:t> </a:t>
            </a:r>
            <a:r>
              <a:rPr lang="de-DE" dirty="0" err="1"/>
              <a:t>endorsement</a:t>
            </a:r>
            <a:r>
              <a:rPr lang="de-DE" dirty="0"/>
              <a:t> </a:t>
            </a:r>
            <a:r>
              <a:rPr lang="de-DE" dirty="0" err="1"/>
              <a:t>during</a:t>
            </a:r>
            <a:r>
              <a:rPr lang="de-DE" dirty="0"/>
              <a:t> </a:t>
            </a:r>
            <a:r>
              <a:rPr lang="de-DE" dirty="0" err="1"/>
              <a:t>their</a:t>
            </a:r>
            <a:r>
              <a:rPr lang="de-DE" dirty="0"/>
              <a:t> 8-9 June ministerial </a:t>
            </a:r>
            <a:r>
              <a:rPr lang="de-DE" dirty="0" err="1"/>
              <a:t>meeting</a:t>
            </a:r>
            <a:r>
              <a:rPr lang="de-DE" dirty="0"/>
              <a:t> in Fukuoka, Japan.</a:t>
            </a:r>
          </a:p>
          <a:p>
            <a:r>
              <a:rPr lang="de-DE" dirty="0"/>
              <a:t> </a:t>
            </a:r>
          </a:p>
          <a:p>
            <a:r>
              <a:rPr lang="de-DE" dirty="0"/>
              <a:t>Drawing on </a:t>
            </a:r>
            <a:r>
              <a:rPr lang="de-DE" dirty="0" err="1"/>
              <a:t>analysis</a:t>
            </a:r>
            <a:r>
              <a:rPr lang="de-DE" dirty="0"/>
              <a:t> </a:t>
            </a:r>
            <a:r>
              <a:rPr lang="de-DE" dirty="0" err="1"/>
              <a:t>from</a:t>
            </a:r>
            <a:r>
              <a:rPr lang="de-DE" dirty="0"/>
              <a:t> a </a:t>
            </a:r>
            <a:r>
              <a:rPr lang="de-DE" dirty="0">
                <a:hlinkClick r:id="rId4"/>
              </a:rPr>
              <a:t>Policy Note published in January 2019</a:t>
            </a:r>
            <a:r>
              <a:rPr lang="de-DE" dirty="0"/>
              <a:t> </a:t>
            </a:r>
            <a:r>
              <a:rPr lang="de-DE" dirty="0" err="1"/>
              <a:t>and</a:t>
            </a:r>
            <a:r>
              <a:rPr lang="de-DE" dirty="0"/>
              <a:t> </a:t>
            </a:r>
            <a:r>
              <a:rPr lang="de-DE" dirty="0" err="1"/>
              <a:t>informed</a:t>
            </a:r>
            <a:r>
              <a:rPr lang="de-DE" dirty="0"/>
              <a:t> </a:t>
            </a:r>
            <a:r>
              <a:rPr lang="de-DE" dirty="0" err="1"/>
              <a:t>by</a:t>
            </a:r>
            <a:r>
              <a:rPr lang="de-DE" dirty="0"/>
              <a:t> a </a:t>
            </a:r>
            <a:r>
              <a:rPr lang="de-DE" dirty="0" err="1"/>
              <a:t>public</a:t>
            </a:r>
            <a:r>
              <a:rPr lang="de-DE" dirty="0"/>
              <a:t> </a:t>
            </a:r>
            <a:r>
              <a:rPr lang="de-DE" dirty="0" err="1"/>
              <a:t>consultation</a:t>
            </a:r>
            <a:r>
              <a:rPr lang="de-DE" dirty="0"/>
              <a:t> </a:t>
            </a:r>
            <a:r>
              <a:rPr lang="de-DE" dirty="0" err="1"/>
              <a:t>held</a:t>
            </a:r>
            <a:r>
              <a:rPr lang="de-DE" dirty="0"/>
              <a:t> in March 2019, </a:t>
            </a:r>
            <a:r>
              <a:rPr lang="de-DE" dirty="0" err="1"/>
              <a:t>the</a:t>
            </a:r>
            <a:r>
              <a:rPr lang="de-DE" dirty="0"/>
              <a:t> Programme </a:t>
            </a:r>
            <a:r>
              <a:rPr lang="de-DE" dirty="0" err="1"/>
              <a:t>of</a:t>
            </a:r>
            <a:r>
              <a:rPr lang="de-DE" dirty="0"/>
              <a:t> Work will </a:t>
            </a:r>
            <a:r>
              <a:rPr lang="de-DE" dirty="0" err="1"/>
              <a:t>explore</a:t>
            </a:r>
            <a:r>
              <a:rPr lang="de-DE" dirty="0"/>
              <a:t> </a:t>
            </a:r>
            <a:r>
              <a:rPr lang="de-DE" dirty="0" err="1"/>
              <a:t>the</a:t>
            </a:r>
            <a:r>
              <a:rPr lang="de-DE" dirty="0"/>
              <a:t> </a:t>
            </a:r>
            <a:r>
              <a:rPr lang="de-DE" dirty="0" err="1"/>
              <a:t>technical</a:t>
            </a:r>
            <a:r>
              <a:rPr lang="de-DE" dirty="0"/>
              <a:t> </a:t>
            </a:r>
            <a:r>
              <a:rPr lang="de-DE" dirty="0" err="1"/>
              <a:t>issues</a:t>
            </a:r>
            <a:r>
              <a:rPr lang="de-DE" dirty="0"/>
              <a:t> </a:t>
            </a:r>
            <a:r>
              <a:rPr lang="de-DE" dirty="0" err="1"/>
              <a:t>to</a:t>
            </a:r>
            <a:r>
              <a:rPr lang="de-DE" dirty="0"/>
              <a:t> </a:t>
            </a:r>
            <a:r>
              <a:rPr lang="de-DE" dirty="0" err="1"/>
              <a:t>be</a:t>
            </a:r>
            <a:r>
              <a:rPr lang="de-DE" dirty="0"/>
              <a:t> </a:t>
            </a:r>
            <a:r>
              <a:rPr lang="de-DE" dirty="0" err="1"/>
              <a:t>resolved</a:t>
            </a:r>
            <a:r>
              <a:rPr lang="de-DE" dirty="0"/>
              <a:t> </a:t>
            </a:r>
            <a:r>
              <a:rPr lang="de-DE" dirty="0" err="1"/>
              <a:t>through</a:t>
            </a:r>
            <a:r>
              <a:rPr lang="de-DE" dirty="0"/>
              <a:t> </a:t>
            </a:r>
            <a:r>
              <a:rPr lang="de-DE" dirty="0" err="1"/>
              <a:t>the</a:t>
            </a:r>
            <a:r>
              <a:rPr lang="de-DE" dirty="0"/>
              <a:t> </a:t>
            </a:r>
            <a:r>
              <a:rPr lang="de-DE" dirty="0" err="1"/>
              <a:t>two</a:t>
            </a:r>
            <a:r>
              <a:rPr lang="de-DE" dirty="0"/>
              <a:t> </a:t>
            </a:r>
            <a:r>
              <a:rPr lang="de-DE" dirty="0" err="1"/>
              <a:t>main</a:t>
            </a:r>
            <a:r>
              <a:rPr lang="de-DE" dirty="0"/>
              <a:t> </a:t>
            </a:r>
            <a:r>
              <a:rPr lang="de-DE" dirty="0" err="1"/>
              <a:t>pillars</a:t>
            </a:r>
            <a:r>
              <a:rPr lang="de-DE" dirty="0"/>
              <a:t>. The </a:t>
            </a:r>
            <a:r>
              <a:rPr lang="de-DE" dirty="0" err="1"/>
              <a:t>first</a:t>
            </a:r>
            <a:r>
              <a:rPr lang="de-DE" dirty="0"/>
              <a:t> </a:t>
            </a:r>
            <a:r>
              <a:rPr lang="de-DE" dirty="0" err="1"/>
              <a:t>pillar</a:t>
            </a:r>
            <a:r>
              <a:rPr lang="de-DE" dirty="0"/>
              <a:t> will </a:t>
            </a:r>
            <a:r>
              <a:rPr lang="de-DE" dirty="0" err="1"/>
              <a:t>explore</a:t>
            </a:r>
            <a:r>
              <a:rPr lang="de-DE" dirty="0"/>
              <a:t> potential </a:t>
            </a:r>
            <a:r>
              <a:rPr lang="de-DE" dirty="0" err="1"/>
              <a:t>solutions</a:t>
            </a:r>
            <a:r>
              <a:rPr lang="de-DE" dirty="0"/>
              <a:t> </a:t>
            </a:r>
            <a:r>
              <a:rPr lang="de-DE" dirty="0" err="1"/>
              <a:t>for</a:t>
            </a:r>
            <a:r>
              <a:rPr lang="de-DE" dirty="0"/>
              <a:t> </a:t>
            </a:r>
            <a:r>
              <a:rPr lang="de-DE" dirty="0" err="1"/>
              <a:t>determining</a:t>
            </a:r>
            <a:r>
              <a:rPr lang="de-DE" dirty="0"/>
              <a:t> </a:t>
            </a:r>
            <a:r>
              <a:rPr lang="de-DE" dirty="0" err="1"/>
              <a:t>where</a:t>
            </a:r>
            <a:r>
              <a:rPr lang="de-DE" dirty="0"/>
              <a:t> </a:t>
            </a:r>
            <a:r>
              <a:rPr lang="de-DE" dirty="0" err="1"/>
              <a:t>tax</a:t>
            </a:r>
            <a:r>
              <a:rPr lang="de-DE" dirty="0"/>
              <a:t> </a:t>
            </a:r>
            <a:r>
              <a:rPr lang="de-DE" dirty="0" err="1"/>
              <a:t>should</a:t>
            </a:r>
            <a:r>
              <a:rPr lang="de-DE" dirty="0"/>
              <a:t> </a:t>
            </a:r>
            <a:r>
              <a:rPr lang="de-DE" dirty="0" err="1"/>
              <a:t>be</a:t>
            </a:r>
            <a:r>
              <a:rPr lang="de-DE" dirty="0"/>
              <a:t> </a:t>
            </a:r>
            <a:r>
              <a:rPr lang="de-DE" dirty="0" err="1"/>
              <a:t>paid</a:t>
            </a:r>
            <a:r>
              <a:rPr lang="de-DE" dirty="0"/>
              <a:t> </a:t>
            </a:r>
            <a:r>
              <a:rPr lang="de-DE" dirty="0" err="1"/>
              <a:t>and</a:t>
            </a:r>
            <a:r>
              <a:rPr lang="de-DE" dirty="0"/>
              <a:t> on </a:t>
            </a:r>
            <a:r>
              <a:rPr lang="de-DE" dirty="0" err="1"/>
              <a:t>what</a:t>
            </a:r>
            <a:r>
              <a:rPr lang="de-DE" dirty="0"/>
              <a:t> </a:t>
            </a:r>
            <a:r>
              <a:rPr lang="de-DE" dirty="0" err="1"/>
              <a:t>basis</a:t>
            </a:r>
            <a:r>
              <a:rPr lang="de-DE" dirty="0"/>
              <a:t> ("</a:t>
            </a:r>
            <a:r>
              <a:rPr lang="de-DE" dirty="0" err="1"/>
              <a:t>nexus</a:t>
            </a:r>
            <a:r>
              <a:rPr lang="de-DE" dirty="0"/>
              <a:t>"), </a:t>
            </a:r>
            <a:r>
              <a:rPr lang="de-DE" dirty="0" err="1"/>
              <a:t>as</a:t>
            </a:r>
            <a:r>
              <a:rPr lang="de-DE" dirty="0"/>
              <a:t> </a:t>
            </a:r>
            <a:r>
              <a:rPr lang="de-DE" dirty="0" err="1"/>
              <a:t>well</a:t>
            </a:r>
            <a:r>
              <a:rPr lang="de-DE" dirty="0"/>
              <a:t> </a:t>
            </a:r>
            <a:r>
              <a:rPr lang="de-DE" dirty="0" err="1"/>
              <a:t>as</a:t>
            </a:r>
            <a:r>
              <a:rPr lang="de-DE" dirty="0"/>
              <a:t> </a:t>
            </a:r>
            <a:r>
              <a:rPr lang="de-DE" dirty="0" err="1"/>
              <a:t>what</a:t>
            </a:r>
            <a:r>
              <a:rPr lang="de-DE" dirty="0"/>
              <a:t> </a:t>
            </a:r>
            <a:r>
              <a:rPr lang="de-DE" dirty="0" err="1"/>
              <a:t>portion</a:t>
            </a:r>
            <a:r>
              <a:rPr lang="de-DE" dirty="0"/>
              <a:t> </a:t>
            </a:r>
            <a:r>
              <a:rPr lang="de-DE" dirty="0" err="1"/>
              <a:t>of</a:t>
            </a:r>
            <a:r>
              <a:rPr lang="de-DE" dirty="0"/>
              <a:t> </a:t>
            </a:r>
            <a:r>
              <a:rPr lang="de-DE" dirty="0" err="1"/>
              <a:t>profits</a:t>
            </a:r>
            <a:r>
              <a:rPr lang="de-DE" dirty="0"/>
              <a:t> </a:t>
            </a:r>
            <a:r>
              <a:rPr lang="de-DE" dirty="0" err="1"/>
              <a:t>could</a:t>
            </a:r>
            <a:r>
              <a:rPr lang="de-DE" dirty="0"/>
              <a:t> </a:t>
            </a:r>
            <a:r>
              <a:rPr lang="de-DE" dirty="0" err="1"/>
              <a:t>or</a:t>
            </a:r>
            <a:r>
              <a:rPr lang="de-DE" dirty="0"/>
              <a:t> </a:t>
            </a:r>
            <a:r>
              <a:rPr lang="de-DE" dirty="0" err="1"/>
              <a:t>should</a:t>
            </a:r>
            <a:r>
              <a:rPr lang="de-DE" dirty="0"/>
              <a:t> </a:t>
            </a:r>
            <a:r>
              <a:rPr lang="de-DE" dirty="0" err="1"/>
              <a:t>be</a:t>
            </a:r>
            <a:r>
              <a:rPr lang="de-DE" dirty="0"/>
              <a:t> </a:t>
            </a:r>
            <a:r>
              <a:rPr lang="de-DE" dirty="0" err="1"/>
              <a:t>taxed</a:t>
            </a:r>
            <a:r>
              <a:rPr lang="de-DE" dirty="0"/>
              <a:t> in </a:t>
            </a:r>
            <a:r>
              <a:rPr lang="de-DE" dirty="0" err="1"/>
              <a:t>the</a:t>
            </a:r>
            <a:r>
              <a:rPr lang="de-DE" dirty="0"/>
              <a:t> </a:t>
            </a:r>
            <a:r>
              <a:rPr lang="de-DE" dirty="0" err="1"/>
              <a:t>jurisdictions</a:t>
            </a:r>
            <a:r>
              <a:rPr lang="de-DE" dirty="0"/>
              <a:t> </a:t>
            </a:r>
            <a:r>
              <a:rPr lang="de-DE" dirty="0" err="1"/>
              <a:t>where</a:t>
            </a:r>
            <a:r>
              <a:rPr lang="de-DE" dirty="0"/>
              <a:t> </a:t>
            </a:r>
            <a:r>
              <a:rPr lang="de-DE" dirty="0" err="1"/>
              <a:t>clients</a:t>
            </a:r>
            <a:r>
              <a:rPr lang="de-DE" dirty="0"/>
              <a:t> </a:t>
            </a:r>
            <a:r>
              <a:rPr lang="de-DE" dirty="0" err="1"/>
              <a:t>or</a:t>
            </a:r>
            <a:r>
              <a:rPr lang="de-DE" dirty="0"/>
              <a:t> </a:t>
            </a:r>
            <a:r>
              <a:rPr lang="de-DE" dirty="0" err="1"/>
              <a:t>users</a:t>
            </a:r>
            <a:r>
              <a:rPr lang="de-DE" dirty="0"/>
              <a:t> </a:t>
            </a:r>
            <a:r>
              <a:rPr lang="de-DE" dirty="0" err="1"/>
              <a:t>are</a:t>
            </a:r>
            <a:r>
              <a:rPr lang="de-DE" dirty="0"/>
              <a:t> </a:t>
            </a:r>
            <a:r>
              <a:rPr lang="de-DE" dirty="0" err="1"/>
              <a:t>located</a:t>
            </a:r>
            <a:r>
              <a:rPr lang="de-DE" dirty="0"/>
              <a:t> ("</a:t>
            </a:r>
            <a:r>
              <a:rPr lang="de-DE" dirty="0" err="1"/>
              <a:t>profit</a:t>
            </a:r>
            <a:r>
              <a:rPr lang="de-DE" dirty="0"/>
              <a:t> </a:t>
            </a:r>
            <a:r>
              <a:rPr lang="de-DE" dirty="0" err="1"/>
              <a:t>allocation</a:t>
            </a:r>
            <a:r>
              <a:rPr lang="de-DE" dirty="0"/>
              <a:t>").</a:t>
            </a:r>
          </a:p>
          <a:p>
            <a:r>
              <a:rPr lang="de-DE" dirty="0"/>
              <a:t> </a:t>
            </a:r>
          </a:p>
          <a:p>
            <a:r>
              <a:rPr lang="de-DE" dirty="0"/>
              <a:t>The </a:t>
            </a:r>
            <a:r>
              <a:rPr lang="de-DE" dirty="0" err="1"/>
              <a:t>second</a:t>
            </a:r>
            <a:r>
              <a:rPr lang="de-DE" dirty="0"/>
              <a:t> </a:t>
            </a:r>
            <a:r>
              <a:rPr lang="de-DE" dirty="0" err="1"/>
              <a:t>pillar</a:t>
            </a:r>
            <a:r>
              <a:rPr lang="de-DE" dirty="0"/>
              <a:t> will </a:t>
            </a:r>
            <a:r>
              <a:rPr lang="de-DE" dirty="0" err="1"/>
              <a:t>explore</a:t>
            </a:r>
            <a:r>
              <a:rPr lang="de-DE" dirty="0"/>
              <a:t> </a:t>
            </a:r>
            <a:r>
              <a:rPr lang="de-DE" dirty="0" err="1"/>
              <a:t>the</a:t>
            </a:r>
            <a:r>
              <a:rPr lang="de-DE" dirty="0"/>
              <a:t> design </a:t>
            </a:r>
            <a:r>
              <a:rPr lang="de-DE" dirty="0" err="1"/>
              <a:t>of</a:t>
            </a:r>
            <a:r>
              <a:rPr lang="de-DE" dirty="0"/>
              <a:t> a </a:t>
            </a:r>
            <a:r>
              <a:rPr lang="de-DE" dirty="0" err="1"/>
              <a:t>system</a:t>
            </a:r>
            <a:r>
              <a:rPr lang="de-DE" dirty="0"/>
              <a:t> </a:t>
            </a:r>
            <a:r>
              <a:rPr lang="de-DE" dirty="0" err="1"/>
              <a:t>to</a:t>
            </a:r>
            <a:r>
              <a:rPr lang="de-DE" dirty="0"/>
              <a:t> </a:t>
            </a:r>
            <a:r>
              <a:rPr lang="de-DE" dirty="0" err="1"/>
              <a:t>ensure</a:t>
            </a:r>
            <a:r>
              <a:rPr lang="de-DE" dirty="0"/>
              <a:t> </a:t>
            </a:r>
            <a:r>
              <a:rPr lang="de-DE" dirty="0" err="1"/>
              <a:t>that</a:t>
            </a:r>
            <a:r>
              <a:rPr lang="de-DE" dirty="0"/>
              <a:t> multinational </a:t>
            </a:r>
            <a:r>
              <a:rPr lang="de-DE" dirty="0" err="1"/>
              <a:t>enterprises</a:t>
            </a:r>
            <a:r>
              <a:rPr lang="de-DE" dirty="0"/>
              <a:t> – in </a:t>
            </a:r>
            <a:r>
              <a:rPr lang="de-DE" dirty="0" err="1"/>
              <a:t>the</a:t>
            </a:r>
            <a:r>
              <a:rPr lang="de-DE" dirty="0"/>
              <a:t> digital </a:t>
            </a:r>
            <a:r>
              <a:rPr lang="de-DE" dirty="0" err="1"/>
              <a:t>economy</a:t>
            </a:r>
            <a:r>
              <a:rPr lang="de-DE" dirty="0"/>
              <a:t> </a:t>
            </a:r>
            <a:r>
              <a:rPr lang="de-DE" dirty="0" err="1"/>
              <a:t>and</a:t>
            </a:r>
            <a:r>
              <a:rPr lang="de-DE" dirty="0"/>
              <a:t> </a:t>
            </a:r>
            <a:r>
              <a:rPr lang="de-DE" dirty="0" err="1"/>
              <a:t>beyond</a:t>
            </a:r>
            <a:r>
              <a:rPr lang="de-DE" dirty="0"/>
              <a:t> – </a:t>
            </a:r>
            <a:r>
              <a:rPr lang="de-DE" dirty="0" err="1"/>
              <a:t>pay</a:t>
            </a:r>
            <a:r>
              <a:rPr lang="de-DE" dirty="0"/>
              <a:t> a </a:t>
            </a:r>
            <a:r>
              <a:rPr lang="de-DE" dirty="0" err="1"/>
              <a:t>minimum</a:t>
            </a:r>
            <a:r>
              <a:rPr lang="de-DE" dirty="0"/>
              <a:t> </a:t>
            </a:r>
            <a:r>
              <a:rPr lang="de-DE" dirty="0" err="1"/>
              <a:t>level</a:t>
            </a:r>
            <a:r>
              <a:rPr lang="de-DE" dirty="0"/>
              <a:t> </a:t>
            </a:r>
            <a:r>
              <a:rPr lang="de-DE" dirty="0" err="1"/>
              <a:t>of</a:t>
            </a:r>
            <a:r>
              <a:rPr lang="de-DE" dirty="0"/>
              <a:t> </a:t>
            </a:r>
            <a:r>
              <a:rPr lang="de-DE" dirty="0" err="1"/>
              <a:t>tax</a:t>
            </a:r>
            <a:r>
              <a:rPr lang="de-DE" dirty="0"/>
              <a:t>. This </a:t>
            </a:r>
            <a:r>
              <a:rPr lang="de-DE" dirty="0" err="1"/>
              <a:t>pillar</a:t>
            </a:r>
            <a:r>
              <a:rPr lang="de-DE" dirty="0"/>
              <a:t> </a:t>
            </a:r>
            <a:r>
              <a:rPr lang="de-DE" dirty="0" err="1"/>
              <a:t>would</a:t>
            </a:r>
            <a:r>
              <a:rPr lang="de-DE" dirty="0"/>
              <a:t> </a:t>
            </a:r>
            <a:r>
              <a:rPr lang="de-DE" dirty="0" err="1"/>
              <a:t>provide</a:t>
            </a:r>
            <a:r>
              <a:rPr lang="de-DE" dirty="0"/>
              <a:t> countries </a:t>
            </a:r>
            <a:r>
              <a:rPr lang="de-DE" dirty="0" err="1"/>
              <a:t>with</a:t>
            </a:r>
            <a:r>
              <a:rPr lang="de-DE" dirty="0"/>
              <a:t> a </a:t>
            </a:r>
            <a:r>
              <a:rPr lang="de-DE" dirty="0" err="1"/>
              <a:t>new</a:t>
            </a:r>
            <a:r>
              <a:rPr lang="de-DE" dirty="0"/>
              <a:t> </a:t>
            </a:r>
            <a:r>
              <a:rPr lang="de-DE" dirty="0" err="1"/>
              <a:t>tool</a:t>
            </a:r>
            <a:r>
              <a:rPr lang="de-DE" dirty="0"/>
              <a:t> </a:t>
            </a:r>
            <a:r>
              <a:rPr lang="de-DE" dirty="0" err="1"/>
              <a:t>to</a:t>
            </a:r>
            <a:r>
              <a:rPr lang="de-DE" dirty="0"/>
              <a:t> </a:t>
            </a:r>
            <a:r>
              <a:rPr lang="de-DE" dirty="0" err="1"/>
              <a:t>protect</a:t>
            </a:r>
            <a:r>
              <a:rPr lang="de-DE" dirty="0"/>
              <a:t> </a:t>
            </a:r>
            <a:r>
              <a:rPr lang="de-DE" dirty="0" err="1"/>
              <a:t>their</a:t>
            </a:r>
            <a:r>
              <a:rPr lang="de-DE" dirty="0"/>
              <a:t> </a:t>
            </a:r>
            <a:r>
              <a:rPr lang="de-DE" dirty="0" err="1"/>
              <a:t>tax</a:t>
            </a:r>
            <a:r>
              <a:rPr lang="de-DE" dirty="0"/>
              <a:t> </a:t>
            </a:r>
            <a:r>
              <a:rPr lang="de-DE" dirty="0" err="1"/>
              <a:t>base</a:t>
            </a:r>
            <a:r>
              <a:rPr lang="de-DE" dirty="0"/>
              <a:t> </a:t>
            </a:r>
            <a:r>
              <a:rPr lang="de-DE" dirty="0" err="1"/>
              <a:t>from</a:t>
            </a:r>
            <a:r>
              <a:rPr lang="de-DE" dirty="0"/>
              <a:t> </a:t>
            </a:r>
            <a:r>
              <a:rPr lang="de-DE" dirty="0" err="1"/>
              <a:t>profit</a:t>
            </a:r>
            <a:r>
              <a:rPr lang="de-DE" dirty="0"/>
              <a:t> </a:t>
            </a:r>
            <a:r>
              <a:rPr lang="de-DE" dirty="0" err="1"/>
              <a:t>shifting</a:t>
            </a:r>
            <a:r>
              <a:rPr lang="de-DE" dirty="0"/>
              <a:t> </a:t>
            </a:r>
            <a:r>
              <a:rPr lang="de-DE" dirty="0" err="1"/>
              <a:t>to</a:t>
            </a:r>
            <a:r>
              <a:rPr lang="de-DE" dirty="0"/>
              <a:t> </a:t>
            </a:r>
            <a:r>
              <a:rPr lang="de-DE" dirty="0" err="1"/>
              <a:t>low</a:t>
            </a:r>
            <a:r>
              <a:rPr lang="de-DE" dirty="0"/>
              <a:t>/</a:t>
            </a:r>
            <a:r>
              <a:rPr lang="de-DE" dirty="0" err="1"/>
              <a:t>no-tax</a:t>
            </a:r>
            <a:r>
              <a:rPr lang="de-DE" dirty="0"/>
              <a:t> </a:t>
            </a:r>
            <a:r>
              <a:rPr lang="de-DE" dirty="0" err="1"/>
              <a:t>jurisdictions</a:t>
            </a:r>
            <a:r>
              <a:rPr lang="de-DE" dirty="0"/>
              <a:t>, </a:t>
            </a:r>
            <a:r>
              <a:rPr lang="de-DE" dirty="0" err="1"/>
              <a:t>and</a:t>
            </a:r>
            <a:r>
              <a:rPr lang="de-DE" dirty="0"/>
              <a:t> </a:t>
            </a:r>
            <a:r>
              <a:rPr lang="de-DE" dirty="0" err="1"/>
              <a:t>is</a:t>
            </a:r>
            <a:r>
              <a:rPr lang="de-DE" dirty="0"/>
              <a:t> </a:t>
            </a:r>
            <a:r>
              <a:rPr lang="de-DE" dirty="0" err="1"/>
              <a:t>intended</a:t>
            </a:r>
            <a:r>
              <a:rPr lang="de-DE" dirty="0"/>
              <a:t> </a:t>
            </a:r>
            <a:r>
              <a:rPr lang="de-DE" dirty="0" err="1"/>
              <a:t>to</a:t>
            </a:r>
            <a:r>
              <a:rPr lang="de-DE" dirty="0"/>
              <a:t> </a:t>
            </a:r>
            <a:r>
              <a:rPr lang="de-DE" dirty="0" err="1"/>
              <a:t>address</a:t>
            </a:r>
            <a:r>
              <a:rPr lang="de-DE" dirty="0"/>
              <a:t> </a:t>
            </a:r>
            <a:r>
              <a:rPr lang="de-DE" dirty="0" err="1"/>
              <a:t>remaining</a:t>
            </a:r>
            <a:r>
              <a:rPr lang="de-DE" dirty="0"/>
              <a:t> </a:t>
            </a:r>
            <a:r>
              <a:rPr lang="de-DE" dirty="0" err="1"/>
              <a:t>issues</a:t>
            </a:r>
            <a:r>
              <a:rPr lang="de-DE" dirty="0"/>
              <a:t> </a:t>
            </a:r>
            <a:r>
              <a:rPr lang="de-DE" dirty="0" err="1"/>
              <a:t>identified</a:t>
            </a:r>
            <a:r>
              <a:rPr lang="de-DE" dirty="0"/>
              <a:t> </a:t>
            </a:r>
            <a:r>
              <a:rPr lang="de-DE" dirty="0" err="1"/>
              <a:t>by</a:t>
            </a:r>
            <a:r>
              <a:rPr lang="de-DE" dirty="0"/>
              <a:t> </a:t>
            </a:r>
            <a:r>
              <a:rPr lang="de-DE" dirty="0" err="1"/>
              <a:t>the</a:t>
            </a:r>
            <a:r>
              <a:rPr lang="de-DE" dirty="0"/>
              <a:t> </a:t>
            </a:r>
            <a:r>
              <a:rPr lang="de-DE" dirty="0">
                <a:hlinkClick r:id="rId5"/>
              </a:rPr>
              <a:t>OECD/G20 BEPS initiative</a:t>
            </a:r>
            <a:r>
              <a:rPr lang="de-DE" dirty="0"/>
              <a:t>.</a:t>
            </a:r>
          </a:p>
          <a:p>
            <a:endParaRPr lang="de-DE" b="1" dirty="0"/>
          </a:p>
          <a:p>
            <a:endParaRPr lang="de-DE" b="1" dirty="0"/>
          </a:p>
          <a:p>
            <a:r>
              <a:rPr lang="de-DE" b="1" dirty="0" err="1"/>
              <a:t>Sources</a:t>
            </a:r>
            <a:r>
              <a:rPr lang="de-DE" b="1" dirty="0"/>
              <a:t>: </a:t>
            </a:r>
          </a:p>
          <a:p>
            <a:r>
              <a:rPr lang="de-DE" b="0" dirty="0"/>
              <a:t>https://</a:t>
            </a:r>
            <a:r>
              <a:rPr lang="de-DE" b="0" dirty="0" err="1"/>
              <a:t>www.oecd.org</a:t>
            </a:r>
            <a:r>
              <a:rPr lang="de-DE" b="0" dirty="0"/>
              <a:t>/</a:t>
            </a:r>
            <a:r>
              <a:rPr lang="de-DE" b="0" dirty="0" err="1"/>
              <a:t>tax</a:t>
            </a:r>
            <a:r>
              <a:rPr lang="de-DE" b="0" dirty="0"/>
              <a:t>/</a:t>
            </a:r>
            <a:r>
              <a:rPr lang="de-DE" b="0" dirty="0" err="1"/>
              <a:t>beps</a:t>
            </a:r>
            <a:r>
              <a:rPr lang="de-DE" b="0" dirty="0"/>
              <a:t>/international-community-agrees-on-a-road-map-for-resolving-the-tax-challenges-arising-from-digitalisation-of-the-economy.htm </a:t>
            </a:r>
          </a:p>
          <a:p>
            <a:r>
              <a:rPr lang="de-DE" dirty="0"/>
              <a:t>https://www.oecd.org/going-digital/tax-and-digitalisation.pdf</a:t>
            </a:r>
          </a:p>
          <a:p>
            <a:r>
              <a:rPr lang="de-DE" dirty="0"/>
              <a:t>https://www.oecd.org/tax/beps/public-consultation-document-addressing-the-tax-challenges-of-the-digitalisation-of-the-economy.pdf</a:t>
            </a: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6</a:t>
            </a:fld>
            <a:endParaRPr lang="en-GB" altLang="de-DE"/>
          </a:p>
        </p:txBody>
      </p:sp>
    </p:spTree>
    <p:extLst>
      <p:ext uri="{BB962C8B-B14F-4D97-AF65-F5344CB8AC3E}">
        <p14:creationId xmlns:p14="http://schemas.microsoft.com/office/powerpoint/2010/main" val="1742017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ts val="0"/>
              </a:spcAft>
              <a:buClrTx/>
              <a:buSzTx/>
              <a:buFontTx/>
              <a:buNone/>
              <a:tabLst/>
              <a:defRPr/>
            </a:pPr>
            <a:r>
              <a:rPr lang="en" sz="1200" b="1" dirty="0"/>
              <a:t>Background</a:t>
            </a:r>
            <a:r>
              <a:rPr lang="de-DE" sz="1200" b="1" dirty="0"/>
              <a:t>:</a:t>
            </a:r>
          </a:p>
          <a:p>
            <a:pPr marL="0" marR="0" lvl="0" indent="0" algn="l" defTabSz="914400" rtl="0" eaLnBrk="1" fontAlgn="base" latinLnBrk="0" hangingPunct="1">
              <a:lnSpc>
                <a:spcPct val="100000"/>
              </a:lnSpc>
              <a:spcBef>
                <a:spcPct val="30000"/>
              </a:spcBef>
              <a:spcAft>
                <a:spcPts val="0"/>
              </a:spcAft>
              <a:buClrTx/>
              <a:buSzTx/>
              <a:buFontTx/>
              <a:buNone/>
              <a:tabLst/>
              <a:defRPr/>
            </a:pPr>
            <a:r>
              <a:rPr lang="en-US" sz="1200" dirty="0">
                <a:latin typeface="Helvetica" pitchFamily="2" charset="0"/>
                <a:ea typeface="Times New Roman" panose="02020603050405020304" pitchFamily="18" charset="0"/>
                <a:cs typeface="Times New Roman" panose="02020603050405020304" pitchFamily="18" charset="0"/>
              </a:rPr>
              <a:t>In a </a:t>
            </a:r>
            <a:r>
              <a:rPr lang="en-US" sz="1200" b="1" dirty="0">
                <a:latin typeface="Helvetica" pitchFamily="2" charset="0"/>
                <a:ea typeface="Times New Roman" panose="02020603050405020304" pitchFamily="18" charset="0"/>
                <a:cs typeface="Times New Roman" panose="02020603050405020304" pitchFamily="18" charset="0"/>
              </a:rPr>
              <a:t>recent study on Malaysia</a:t>
            </a:r>
            <a:r>
              <a:rPr lang="en-US" sz="1200" dirty="0">
                <a:latin typeface="Helvetica" pitchFamily="2" charset="0"/>
                <a:ea typeface="Times New Roman" panose="02020603050405020304" pitchFamily="18" charset="0"/>
                <a:cs typeface="Times New Roman" panose="02020603050405020304" pitchFamily="18" charset="0"/>
              </a:rPr>
              <a:t>, the World Bank identified four ways to improve taxation of digital goods and services provided by non-resident companies: </a:t>
            </a:r>
          </a:p>
          <a:p>
            <a:pPr marL="342900" indent="-342900">
              <a:buAutoNum type="alphaLcParenBoth"/>
            </a:pPr>
            <a:endParaRPr lang="en-US" sz="1200" dirty="0">
              <a:latin typeface="Helvetica" pitchFamily="2" charset="0"/>
              <a:ea typeface="Times New Roman" panose="02020603050405020304" pitchFamily="18" charset="0"/>
              <a:cs typeface="Times New Roman" panose="02020603050405020304" pitchFamily="18" charset="0"/>
            </a:endParaRPr>
          </a:p>
          <a:p>
            <a:pPr marL="342900" indent="-342900">
              <a:buFontTx/>
              <a:buAutoNum type="alphaLcParenBoth"/>
            </a:pPr>
            <a:r>
              <a:rPr lang="en-US" sz="1200" dirty="0">
                <a:latin typeface="Helvetica" pitchFamily="2" charset="0"/>
                <a:ea typeface="Times New Roman" panose="02020603050405020304" pitchFamily="18" charset="0"/>
                <a:cs typeface="Times New Roman" panose="02020603050405020304" pitchFamily="18" charset="0"/>
              </a:rPr>
              <a:t>tax digital transactions indirectly, by requiring suppliers to collect goods and services tax/sales and services tax in line with international practice. </a:t>
            </a:r>
          </a:p>
          <a:p>
            <a:endParaRPr lang="en-US" sz="1200" dirty="0">
              <a:latin typeface="Helvetica" pitchFamily="2" charset="0"/>
              <a:ea typeface="Times New Roman" panose="02020603050405020304" pitchFamily="18" charset="0"/>
              <a:cs typeface="Times New Roman" panose="02020603050405020304" pitchFamily="18" charset="0"/>
            </a:endParaRPr>
          </a:p>
          <a:p>
            <a:r>
              <a:rPr lang="en-US" sz="1200" dirty="0">
                <a:latin typeface="Helvetica" pitchFamily="2" charset="0"/>
                <a:ea typeface="Times New Roman" panose="02020603050405020304" pitchFamily="18" charset="0"/>
                <a:cs typeface="Times New Roman" panose="02020603050405020304" pitchFamily="18" charset="0"/>
              </a:rPr>
              <a:t>Or tax them directly, by </a:t>
            </a:r>
          </a:p>
          <a:p>
            <a:endParaRPr lang="en-US" sz="1200" dirty="0">
              <a:latin typeface="Helvetica" pitchFamily="2" charset="0"/>
              <a:ea typeface="Times New Roman" panose="02020603050405020304" pitchFamily="18" charset="0"/>
              <a:cs typeface="Times New Roman" panose="02020603050405020304" pitchFamily="18" charset="0"/>
            </a:endParaRPr>
          </a:p>
          <a:p>
            <a:pPr marL="342900" indent="-342900">
              <a:buAutoNum type="alphaLcParenBoth"/>
            </a:pPr>
            <a:r>
              <a:rPr lang="en-US" sz="1200" dirty="0">
                <a:latin typeface="Helvetica" pitchFamily="2" charset="0"/>
                <a:ea typeface="Times New Roman" panose="02020603050405020304" pitchFamily="18" charset="0"/>
                <a:cs typeface="Times New Roman" panose="02020603050405020304" pitchFamily="18" charset="0"/>
              </a:rPr>
              <a:t>redefining permanent establishment rules, </a:t>
            </a:r>
          </a:p>
          <a:p>
            <a:pPr marL="342900" indent="-342900">
              <a:buAutoNum type="alphaLcParenBoth"/>
            </a:pPr>
            <a:r>
              <a:rPr lang="en-US" sz="1200" dirty="0">
                <a:latin typeface="Helvetica" pitchFamily="2" charset="0"/>
                <a:ea typeface="Times New Roman" panose="02020603050405020304" pitchFamily="18" charset="0"/>
                <a:cs typeface="Times New Roman" panose="02020603050405020304" pitchFamily="18" charset="0"/>
              </a:rPr>
              <a:t>expanding existing tax on technical services </a:t>
            </a:r>
          </a:p>
          <a:p>
            <a:pPr marL="342900" indent="-342900">
              <a:buAutoNum type="alphaLcParenBoth"/>
            </a:pPr>
            <a:r>
              <a:rPr lang="en-US" sz="1200" dirty="0">
                <a:latin typeface="Helvetica" pitchFamily="2" charset="0"/>
                <a:ea typeface="Times New Roman" panose="02020603050405020304" pitchFamily="18" charset="0"/>
                <a:cs typeface="Times New Roman" panose="02020603050405020304" pitchFamily="18" charset="0"/>
              </a:rPr>
              <a:t>establishing a new, freestanding tax on the income from digital transactions.</a:t>
            </a:r>
          </a:p>
          <a:p>
            <a:pPr marL="342900" indent="-342900">
              <a:buAutoNum type="alphaLcParenBoth"/>
            </a:pPr>
            <a:endParaRPr lang="en-US" sz="1200" dirty="0">
              <a:latin typeface="Helvetica" pitchFamily="2" charset="0"/>
              <a:ea typeface="Times New Roman" panose="02020603050405020304" pitchFamily="18" charset="0"/>
              <a:cs typeface="Times New Roman" panose="02020603050405020304" pitchFamily="18" charset="0"/>
            </a:endParaRPr>
          </a:p>
          <a:p>
            <a:r>
              <a:rPr lang="en-US" sz="1200" dirty="0">
                <a:latin typeface="Helvetica" pitchFamily="2" charset="0"/>
                <a:ea typeface="Times New Roman" panose="02020603050405020304" pitchFamily="18" charset="0"/>
                <a:cs typeface="Times New Roman" panose="02020603050405020304" pitchFamily="18" charset="0"/>
              </a:rPr>
              <a:t>All options were considered to have advantages and disadvantages.</a:t>
            </a:r>
          </a:p>
          <a:p>
            <a:endParaRPr lang="en-US" sz="1200" dirty="0">
              <a:latin typeface="Helvetica" pitchFamily="2"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a:latin typeface="Helvetica" pitchFamily="2" charset="0"/>
                <a:cs typeface="Times New Roman" panose="02020603050405020304" pitchFamily="18" charset="0"/>
              </a:rPr>
              <a:t>Sources: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err="1">
                <a:latin typeface="Helvetica" pitchFamily="2" charset="0"/>
                <a:cs typeface="Times New Roman" panose="02020603050405020304" pitchFamily="18" charset="0"/>
              </a:rPr>
              <a:t>Worldbank</a:t>
            </a:r>
            <a:r>
              <a:rPr lang="en-US" sz="1200" dirty="0">
                <a:latin typeface="Helvetica" pitchFamily="2" charset="0"/>
                <a:cs typeface="Times New Roman" panose="02020603050405020304" pitchFamily="18" charset="0"/>
              </a:rPr>
              <a:t>, 2018, </a:t>
            </a:r>
            <a:r>
              <a:rPr lang="en" sz="1200" b="0" i="0" u="none" strike="noStrike" kern="1200" dirty="0">
                <a:solidFill>
                  <a:schemeClr val="tx1"/>
                </a:solidFill>
                <a:effectLst/>
                <a:latin typeface="Arial" panose="020B0604020202020204" pitchFamily="34" charset="0"/>
                <a:ea typeface="+mn-ea"/>
                <a:cs typeface="+mn-cs"/>
              </a:rPr>
              <a:t>Taxing the digital economy in Malaysia: How do we balance growth with sustainability?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Helvetica" pitchFamily="2" charset="0"/>
                <a:cs typeface="Times New Roman" panose="02020603050405020304" pitchFamily="18" charset="0"/>
              </a:rPr>
              <a:t> https://</a:t>
            </a:r>
            <a:r>
              <a:rPr lang="en-US" sz="1200" dirty="0" err="1">
                <a:latin typeface="Helvetica" pitchFamily="2" charset="0"/>
                <a:cs typeface="Times New Roman" panose="02020603050405020304" pitchFamily="18" charset="0"/>
              </a:rPr>
              <a:t>blogs.worldbank.org</a:t>
            </a:r>
            <a:r>
              <a:rPr lang="en-US" sz="1200" dirty="0">
                <a:latin typeface="Helvetica" pitchFamily="2" charset="0"/>
                <a:cs typeface="Times New Roman" panose="02020603050405020304" pitchFamily="18" charset="0"/>
              </a:rPr>
              <a:t>/</a:t>
            </a:r>
            <a:r>
              <a:rPr lang="en-US" sz="1200" dirty="0" err="1">
                <a:latin typeface="Helvetica" pitchFamily="2" charset="0"/>
                <a:cs typeface="Times New Roman" panose="02020603050405020304" pitchFamily="18" charset="0"/>
              </a:rPr>
              <a:t>eastasiapacific</a:t>
            </a:r>
            <a:r>
              <a:rPr lang="en-US" sz="1200" dirty="0">
                <a:latin typeface="Helvetica" pitchFamily="2" charset="0"/>
                <a:cs typeface="Times New Roman" panose="02020603050405020304" pitchFamily="18" charset="0"/>
              </a:rPr>
              <a:t>/taxing-digital-economy-malaysia-how-do-we-balance-growth-sustainability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latin typeface="Helvetica" pitchFamily="2"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Helvetica" pitchFamily="2" charset="0"/>
                <a:cs typeface="Times New Roman" panose="02020603050405020304" pitchFamily="18" charset="0"/>
              </a:rPr>
              <a:t>UNCTAC, 2019, </a:t>
            </a:r>
            <a:r>
              <a:rPr lang="en" sz="1200" b="0" kern="1200" dirty="0">
                <a:solidFill>
                  <a:schemeClr val="tx1"/>
                </a:solidFill>
                <a:effectLst/>
                <a:latin typeface="Arial" panose="020B0604020202020204" pitchFamily="34" charset="0"/>
                <a:ea typeface="+mn-ea"/>
                <a:cs typeface="+mn-cs"/>
              </a:rPr>
              <a:t>The value and role of data in electronic commerce and the digital economy and its implications for inclusive trade and development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b="0" kern="1200" dirty="0">
                <a:solidFill>
                  <a:schemeClr val="tx1"/>
                </a:solidFill>
                <a:effectLst/>
                <a:latin typeface="Arial" panose="020B0604020202020204" pitchFamily="34" charset="0"/>
                <a:ea typeface="+mn-ea"/>
                <a:cs typeface="+mn-cs"/>
              </a:rPr>
              <a:t>https://</a:t>
            </a:r>
            <a:r>
              <a:rPr lang="de-DE" sz="1200" b="0" kern="1200" dirty="0" err="1">
                <a:solidFill>
                  <a:schemeClr val="tx1"/>
                </a:solidFill>
                <a:effectLst/>
                <a:latin typeface="Arial" panose="020B0604020202020204" pitchFamily="34" charset="0"/>
                <a:ea typeface="+mn-ea"/>
                <a:cs typeface="+mn-cs"/>
              </a:rPr>
              <a:t>unctad.org</a:t>
            </a:r>
            <a:r>
              <a:rPr lang="de-DE" sz="1200" b="0" kern="1200" dirty="0">
                <a:solidFill>
                  <a:schemeClr val="tx1"/>
                </a:solidFill>
                <a:effectLst/>
                <a:latin typeface="Arial" panose="020B0604020202020204" pitchFamily="34" charset="0"/>
                <a:ea typeface="+mn-ea"/>
                <a:cs typeface="+mn-cs"/>
              </a:rPr>
              <a:t>/</a:t>
            </a:r>
            <a:r>
              <a:rPr lang="de-DE" sz="1200" b="0" kern="1200" dirty="0" err="1">
                <a:solidFill>
                  <a:schemeClr val="tx1"/>
                </a:solidFill>
                <a:effectLst/>
                <a:latin typeface="Arial" panose="020B0604020202020204" pitchFamily="34" charset="0"/>
                <a:ea typeface="+mn-ea"/>
                <a:cs typeface="+mn-cs"/>
              </a:rPr>
              <a:t>meetings</a:t>
            </a:r>
            <a:r>
              <a:rPr lang="de-DE" sz="1200" b="0" kern="1200" dirty="0">
                <a:solidFill>
                  <a:schemeClr val="tx1"/>
                </a:solidFill>
                <a:effectLst/>
                <a:latin typeface="Arial" panose="020B0604020202020204" pitchFamily="34" charset="0"/>
                <a:ea typeface="+mn-ea"/>
                <a:cs typeface="+mn-cs"/>
              </a:rPr>
              <a:t>/en/</a:t>
            </a:r>
            <a:r>
              <a:rPr lang="de-DE" sz="1200" b="0" kern="1200" dirty="0" err="1">
                <a:solidFill>
                  <a:schemeClr val="tx1"/>
                </a:solidFill>
                <a:effectLst/>
                <a:latin typeface="Arial" panose="020B0604020202020204" pitchFamily="34" charset="0"/>
                <a:ea typeface="+mn-ea"/>
                <a:cs typeface="+mn-cs"/>
              </a:rPr>
              <a:t>SessionalDocuments</a:t>
            </a:r>
            <a:r>
              <a:rPr lang="de-DE" sz="1200" b="0" kern="1200" dirty="0">
                <a:solidFill>
                  <a:schemeClr val="tx1"/>
                </a:solidFill>
                <a:effectLst/>
                <a:latin typeface="Arial" panose="020B0604020202020204" pitchFamily="34" charset="0"/>
                <a:ea typeface="+mn-ea"/>
                <a:cs typeface="+mn-cs"/>
              </a:rPr>
              <a:t>/tdb_ede3d2_en.pdf </a:t>
            </a:r>
            <a:endParaRPr lang="en" b="0" dirty="0"/>
          </a:p>
          <a:p>
            <a:r>
              <a:rPr lang="de-DE" sz="1200" dirty="0"/>
              <a:t> </a:t>
            </a:r>
          </a:p>
          <a:p>
            <a:pPr marL="0" marR="0" lvl="0" indent="0" algn="l" defTabSz="914400" rtl="0" eaLnBrk="1" fontAlgn="base" latinLnBrk="0" hangingPunct="1">
              <a:lnSpc>
                <a:spcPct val="100000"/>
              </a:lnSpc>
              <a:spcBef>
                <a:spcPct val="30000"/>
              </a:spcBef>
              <a:spcAft>
                <a:spcPts val="0"/>
              </a:spcAft>
              <a:buClrTx/>
              <a:buSzTx/>
              <a:buFontTx/>
              <a:buNone/>
              <a:tabLst/>
              <a:defRPr/>
            </a:pPr>
            <a:endParaRPr lang="en-US" sz="1200" b="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7</a:t>
            </a:fld>
            <a:endParaRPr lang="en-GB" altLang="de-DE"/>
          </a:p>
        </p:txBody>
      </p:sp>
    </p:spTree>
    <p:extLst>
      <p:ext uri="{BB962C8B-B14F-4D97-AF65-F5344CB8AC3E}">
        <p14:creationId xmlns:p14="http://schemas.microsoft.com/office/powerpoint/2010/main" val="1581335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ts val="0"/>
              </a:spcAft>
              <a:buClrTx/>
              <a:buSzTx/>
              <a:buFontTx/>
              <a:buNone/>
              <a:tabLst/>
              <a:defRPr/>
            </a:pPr>
            <a:r>
              <a:rPr lang="en" sz="1200" b="1" dirty="0"/>
              <a:t>Background</a:t>
            </a:r>
            <a:r>
              <a:rPr lang="de-DE" sz="1200" b="1" dirty="0"/>
              <a:t>:</a:t>
            </a:r>
          </a:p>
          <a:p>
            <a:pPr marL="0" marR="0" lvl="0" indent="0" algn="l" defTabSz="914400" rtl="0" eaLnBrk="1" fontAlgn="base" latinLnBrk="0" hangingPunct="1">
              <a:lnSpc>
                <a:spcPct val="100000"/>
              </a:lnSpc>
              <a:spcBef>
                <a:spcPct val="30000"/>
              </a:spcBef>
              <a:spcAft>
                <a:spcPts val="0"/>
              </a:spcAft>
              <a:buClrTx/>
              <a:buSzTx/>
              <a:buFontTx/>
              <a:buNone/>
              <a:tabLst/>
              <a:defRPr/>
            </a:pPr>
            <a:r>
              <a:rPr lang="de-DE" dirty="0">
                <a:latin typeface="Arial"/>
                <a:cs typeface="Arial"/>
              </a:rPr>
              <a:t>In September 2018, the Benin government proposed a tax on over-the-top services. The proposed tax was two-fold: a 5% tax on the pre-tax price for voice, SMS and internet services and a 5 CFA fee per MB for data used to access social media and OTTs.</a:t>
            </a:r>
          </a:p>
          <a:p>
            <a:pPr marL="0" indent="0">
              <a:spcBef>
                <a:spcPct val="20000"/>
              </a:spcBef>
              <a:buFont typeface="Arial"/>
              <a:buNone/>
            </a:pPr>
            <a:r>
              <a:rPr lang="de-DE" dirty="0">
                <a:latin typeface="Arial"/>
                <a:cs typeface="Arial"/>
              </a:rPr>
              <a:t>This move was the latest case in a</a:t>
            </a:r>
            <a:r>
              <a:rPr lang="de-DE" dirty="0">
                <a:solidFill>
                  <a:schemeClr val="tx1"/>
                </a:solidFill>
                <a:latin typeface="Arial"/>
                <a:cs typeface="Arial"/>
              </a:rPr>
              <a:t> </a:t>
            </a:r>
            <a:r>
              <a:rPr lang="de-DE" dirty="0">
                <a:solidFill>
                  <a:schemeClr val="tx1"/>
                </a:solidFill>
                <a:latin typeface="Arial"/>
                <a:cs typeface="Arial"/>
                <a:hlinkClick r:id="rId3">
                  <a:extLst>
                    <a:ext uri="{A12FA001-AC4F-418D-AE19-62706E023703}">
                      <ahyp:hlinkClr xmlns:ahyp="http://schemas.microsoft.com/office/drawing/2018/hyperlinkcolor" val="tx"/>
                    </a:ext>
                  </a:extLst>
                </a:hlinkClick>
              </a:rPr>
              <a:t>recent trend </a:t>
            </a:r>
            <a:r>
              <a:rPr lang="de-DE" dirty="0">
                <a:solidFill>
                  <a:schemeClr val="tx1"/>
                </a:solidFill>
                <a:latin typeface="Arial"/>
                <a:cs typeface="Arial"/>
              </a:rPr>
              <a:t>among</a:t>
            </a:r>
            <a:r>
              <a:rPr lang="de-DE" dirty="0">
                <a:latin typeface="Arial"/>
                <a:cs typeface="Arial"/>
              </a:rPr>
              <a:t> governments to impose consumer-related taxes on internet access with the goal of raising revenues and in some cases stifling free speech. </a:t>
            </a:r>
          </a:p>
          <a:p>
            <a:pPr marL="0" indent="0" algn="l">
              <a:spcBef>
                <a:spcPct val="20000"/>
              </a:spcBef>
              <a:buFont typeface="Arial"/>
              <a:buNone/>
            </a:pPr>
            <a:endParaRPr lang="de-DE" b="0" dirty="0">
              <a:latin typeface="Arial"/>
              <a:cs typeface="Arial"/>
            </a:endParaRPr>
          </a:p>
          <a:p>
            <a:pPr marL="0" indent="0" algn="l">
              <a:spcBef>
                <a:spcPct val="20000"/>
              </a:spcBef>
              <a:buFont typeface="Arial"/>
              <a:buNone/>
            </a:pPr>
            <a:r>
              <a:rPr lang="de-DE" b="0" dirty="0">
                <a:latin typeface="Arial"/>
                <a:cs typeface="Arial"/>
              </a:rPr>
              <a:t>Example from Uganda</a:t>
            </a:r>
            <a:r>
              <a:rPr lang="de-DE" b="0" u="none" dirty="0">
                <a:solidFill>
                  <a:schemeClr val="tx1"/>
                </a:solidFill>
                <a:latin typeface="Arial"/>
                <a:cs typeface="Arial"/>
              </a:rPr>
              <a:t> showed that a social media tax (a daily fee to use over-the-top (OTT) services such as Facebook, WhatsApp, Twitter, and Viber) increased costs by as much as 10% for low-income groups. Additional research suggested the tax led to a decrease in the number of people using the internet.  </a:t>
            </a:r>
          </a:p>
          <a:p>
            <a:pPr marL="0" indent="0" algn="l">
              <a:spcBef>
                <a:spcPct val="20000"/>
              </a:spcBef>
              <a:buFont typeface="Arial"/>
              <a:buNone/>
            </a:pPr>
            <a:r>
              <a:rPr lang="de-DE" b="0" u="none" dirty="0">
                <a:solidFill>
                  <a:schemeClr val="tx1"/>
                </a:solidFill>
                <a:latin typeface="Arial"/>
                <a:cs typeface="Arial"/>
              </a:rPr>
              <a:t>Taxes like these compound the existing affordability challenge, which is one of the key obstacles to internet access around the world and particularly in Africa.</a:t>
            </a:r>
          </a:p>
          <a:p>
            <a:pPr marL="0" indent="0" algn="l">
              <a:spcBef>
                <a:spcPct val="20000"/>
              </a:spcBef>
              <a:buFont typeface="Arial"/>
              <a:buNone/>
            </a:pPr>
            <a:endParaRPr lang="de-DE" b="0" u="none" dirty="0">
              <a:solidFill>
                <a:schemeClr val="tx1"/>
              </a:solidFill>
              <a:latin typeface="Arial"/>
              <a:cs typeface="Arial"/>
            </a:endParaRPr>
          </a:p>
          <a:p>
            <a:pPr marL="0" indent="0" algn="l">
              <a:spcBef>
                <a:spcPct val="20000"/>
              </a:spcBef>
              <a:buFont typeface="Arial" panose="020B0604020202020204" pitchFamily="34" charset="0"/>
              <a:buNone/>
            </a:pPr>
            <a:r>
              <a:rPr lang="de-DE" b="0" u="none" dirty="0">
                <a:solidFill>
                  <a:schemeClr val="tx1"/>
                </a:solidFill>
                <a:latin typeface="Arial"/>
                <a:cs typeface="Arial"/>
              </a:rPr>
              <a:t>Although the Benin government quickly reversed the tax, A4AI analysed the rationale behind the original tax plan and the impacts it would have had were it implemented. </a:t>
            </a:r>
          </a:p>
          <a:p>
            <a:pPr marL="0" indent="0" algn="l">
              <a:spcBef>
                <a:spcPct val="20000"/>
              </a:spcBef>
              <a:buFont typeface="Arial" panose="020B0604020202020204" pitchFamily="34" charset="0"/>
              <a:buNone/>
            </a:pPr>
            <a:r>
              <a:rPr lang="de-DE" b="0" u="none" dirty="0">
                <a:solidFill>
                  <a:schemeClr val="tx1"/>
                </a:solidFill>
                <a:latin typeface="Arial"/>
                <a:cs typeface="Arial"/>
              </a:rPr>
              <a:t>Key findings:</a:t>
            </a:r>
          </a:p>
          <a:p>
            <a:pPr marL="171450" indent="-171450" algn="l">
              <a:spcBef>
                <a:spcPct val="20000"/>
              </a:spcBef>
              <a:buFont typeface="Arial" panose="020B0604020202020204" pitchFamily="34" charset="0"/>
              <a:buChar char="•"/>
            </a:pPr>
            <a:endParaRPr lang="de-DE" b="0" u="none" dirty="0">
              <a:solidFill>
                <a:schemeClr val="tx1"/>
              </a:solidFill>
              <a:latin typeface="Arial"/>
              <a:cs typeface="Arial"/>
            </a:endParaRPr>
          </a:p>
          <a:p>
            <a:pPr marL="171450" indent="-171450" fontAlgn="base">
              <a:buFont typeface="Arial" panose="020B0604020202020204" pitchFamily="34" charset="0"/>
              <a:buChar char="•"/>
            </a:pPr>
            <a:r>
              <a:rPr lang="en" sz="1200" b="1" i="0" u="none" strike="noStrike" kern="1200" dirty="0">
                <a:solidFill>
                  <a:schemeClr val="tx1"/>
                </a:solidFill>
                <a:effectLst/>
                <a:latin typeface="Arial" panose="020B0604020202020204" pitchFamily="34" charset="0"/>
                <a:ea typeface="+mn-ea"/>
                <a:cs typeface="+mn-cs"/>
              </a:rPr>
              <a:t>Large-scale online protests against the tax were one of the key factors for the government’s reversal.</a:t>
            </a:r>
            <a:r>
              <a:rPr lang="en" sz="1200" b="0" i="0" u="none" strike="noStrike" kern="1200" dirty="0">
                <a:solidFill>
                  <a:schemeClr val="tx1"/>
                </a:solidFill>
                <a:effectLst/>
                <a:latin typeface="Arial" panose="020B0604020202020204" pitchFamily="34" charset="0"/>
                <a:ea typeface="+mn-ea"/>
                <a:cs typeface="+mn-cs"/>
              </a:rPr>
              <a:t>The Twitter campaign #TaxePasMesMo reached over 2.2 million people and news of the tax was widespread in Africa and reached as far as Mexico. These protests helped influence the government’s decision to not implement the tax. This process happened quickly — there were only 5 days between the tax announcement and its withdrawal. </a:t>
            </a:r>
          </a:p>
          <a:p>
            <a:pPr marL="171450" indent="-171450" fontAlgn="base">
              <a:buFont typeface="Arial" panose="020B0604020202020204" pitchFamily="34" charset="0"/>
              <a:buChar char="•"/>
            </a:pPr>
            <a:r>
              <a:rPr lang="en" sz="1200" b="1" i="0" u="none" strike="noStrike" kern="1200" dirty="0">
                <a:solidFill>
                  <a:schemeClr val="tx1"/>
                </a:solidFill>
                <a:effectLst/>
                <a:latin typeface="Arial" panose="020B0604020202020204" pitchFamily="34" charset="0"/>
                <a:ea typeface="+mn-ea"/>
                <a:cs typeface="+mn-cs"/>
              </a:rPr>
              <a:t>Mobile internet was expensive in Benin before the proposed taxes were implemented</a:t>
            </a:r>
            <a:r>
              <a:rPr lang="en" sz="1200" b="0" i="0" u="none" strike="noStrike" kern="1200" dirty="0">
                <a:solidFill>
                  <a:schemeClr val="tx1"/>
                </a:solidFill>
                <a:effectLst/>
                <a:latin typeface="Arial" panose="020B0604020202020204" pitchFamily="34" charset="0"/>
                <a:ea typeface="+mn-ea"/>
                <a:cs typeface="+mn-cs"/>
              </a:rPr>
              <a:t>. The price of a 1GB data plan relative to average monthly income is </a:t>
            </a:r>
            <a:r>
              <a:rPr lang="en" sz="1200" b="0" i="0" u="none" strike="noStrike" kern="1200" dirty="0">
                <a:solidFill>
                  <a:schemeClr val="tx1"/>
                </a:solidFill>
                <a:effectLst/>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7.8%</a:t>
            </a:r>
            <a:r>
              <a:rPr lang="en" sz="1200" b="0" i="0" u="none" strike="noStrike" kern="1200" dirty="0">
                <a:solidFill>
                  <a:schemeClr val="tx1"/>
                </a:solidFill>
                <a:effectLst/>
                <a:latin typeface="Arial" panose="020B0604020202020204" pitchFamily="34" charset="0"/>
                <a:ea typeface="+mn-ea"/>
                <a:cs typeface="+mn-cs"/>
              </a:rPr>
              <a:t>, well above the 2 % affordability threshold, putting Benin 27 out of the 49 African countries we survey. Raising costs through a direct consumer tax would exacerbate this situation. </a:t>
            </a:r>
          </a:p>
          <a:p>
            <a:pPr marL="171450" indent="-171450" fontAlgn="base">
              <a:buFont typeface="Arial" panose="020B0604020202020204" pitchFamily="34" charset="0"/>
              <a:buChar char="•"/>
            </a:pPr>
            <a:r>
              <a:rPr lang="en" sz="1200" b="1" i="0" u="none" strike="noStrike" kern="1200" dirty="0">
                <a:solidFill>
                  <a:schemeClr val="tx1"/>
                </a:solidFill>
                <a:effectLst/>
                <a:latin typeface="Arial" panose="020B0604020202020204" pitchFamily="34" charset="0"/>
                <a:ea typeface="+mn-ea"/>
                <a:cs typeface="+mn-cs"/>
              </a:rPr>
              <a:t>The study estimates that the taxes would have decreased the number of active mobile broadband subscribers by 20%.</a:t>
            </a:r>
            <a:r>
              <a:rPr lang="en" sz="1200" b="0" i="0" u="none" strike="noStrike" kern="1200" dirty="0">
                <a:solidFill>
                  <a:schemeClr val="tx1"/>
                </a:solidFill>
                <a:effectLst/>
                <a:latin typeface="Arial" panose="020B0604020202020204" pitchFamily="34" charset="0"/>
                <a:ea typeface="+mn-ea"/>
                <a:cs typeface="+mn-cs"/>
              </a:rPr>
              <a:t> This would have resulted in an estimated  USD 40 million in lost taxation and other revenues across the economy. </a:t>
            </a:r>
          </a:p>
          <a:p>
            <a:pPr marL="171450" indent="-171450" fontAlgn="base">
              <a:buFont typeface="Arial" panose="020B0604020202020204" pitchFamily="34" charset="0"/>
              <a:buChar char="•"/>
            </a:pPr>
            <a:r>
              <a:rPr lang="en" sz="1200" b="1" i="0" u="none" strike="noStrike" kern="1200" dirty="0">
                <a:solidFill>
                  <a:schemeClr val="tx1"/>
                </a:solidFill>
                <a:effectLst/>
                <a:latin typeface="Arial" panose="020B0604020202020204" pitchFamily="34" charset="0"/>
                <a:ea typeface="+mn-ea"/>
                <a:cs typeface="+mn-cs"/>
              </a:rPr>
              <a:t>The report challenges the notion that OTTs have led to a decline in revenues in the sector</a:t>
            </a:r>
            <a:r>
              <a:rPr lang="en" sz="1200" b="0" i="0" u="none" strike="noStrike" kern="1200" dirty="0">
                <a:solidFill>
                  <a:schemeClr val="tx1"/>
                </a:solidFill>
                <a:effectLst/>
                <a:latin typeface="Arial" panose="020B0604020202020204" pitchFamily="34" charset="0"/>
                <a:ea typeface="+mn-ea"/>
                <a:cs typeface="+mn-cs"/>
              </a:rPr>
              <a:t>. During the period 2016 to 2018, network traffic and mobile internet subscribers increased while prices declined. This suggests it is more likely that regulatory intervention in the market caused a decline in revenue, particularly as three licensees exited the market during 2017.</a:t>
            </a:r>
          </a:p>
          <a:p>
            <a:pPr marL="171450" indent="-171450" fontAlgn="base">
              <a:buFont typeface="Arial" panose="020B0604020202020204" pitchFamily="34" charset="0"/>
              <a:buChar char="•"/>
            </a:pPr>
            <a:endParaRPr lang="en" sz="1200" b="0" i="0" u="none" strike="noStrike" kern="1200" dirty="0">
              <a:solidFill>
                <a:schemeClr val="tx1"/>
              </a:solidFill>
              <a:effectLst/>
              <a:latin typeface="Arial" panose="020B0604020202020204" pitchFamily="34" charset="0"/>
              <a:ea typeface="+mn-ea"/>
              <a:cs typeface="+mn-cs"/>
            </a:endParaRPr>
          </a:p>
          <a:p>
            <a:pPr marL="0" indent="0" algn="l">
              <a:spcBef>
                <a:spcPct val="20000"/>
              </a:spcBef>
              <a:buFont typeface="Arial"/>
              <a:buNone/>
            </a:pPr>
            <a:r>
              <a:rPr lang="en" sz="1200" b="1" i="0" u="none" strike="noStrike" kern="1200" dirty="0">
                <a:solidFill>
                  <a:schemeClr val="tx1"/>
                </a:solidFill>
                <a:effectLst/>
                <a:latin typeface="Arial" panose="020B0604020202020204" pitchFamily="34" charset="0"/>
                <a:ea typeface="+mn-ea"/>
                <a:cs typeface="+mn-cs"/>
              </a:rPr>
              <a:t>These findings point to a need for a more holistic assessment of the impacts of taxes</a:t>
            </a:r>
            <a:r>
              <a:rPr lang="en" sz="1200" b="0" i="0" u="none" strike="noStrike" kern="1200" dirty="0">
                <a:solidFill>
                  <a:schemeClr val="tx1"/>
                </a:solidFill>
                <a:effectLst/>
                <a:latin typeface="Arial" panose="020B0604020202020204" pitchFamily="34" charset="0"/>
                <a:ea typeface="+mn-ea"/>
                <a:cs typeface="+mn-cs"/>
              </a:rPr>
              <a:t>, particularly how they may decrease internet use and have negative spillover effects for the economy as a whole. The report recommends that governments conduct detailed tax impact assessments prior to the implementation of taxes. Any interventions in the ICT sector should be designed to support economic growth and social inclusion.</a:t>
            </a:r>
          </a:p>
          <a:p>
            <a:pPr marL="0" indent="0" algn="l">
              <a:spcBef>
                <a:spcPct val="20000"/>
              </a:spcBef>
              <a:buFont typeface="Arial"/>
              <a:buNone/>
            </a:pPr>
            <a:endParaRPr lang="en" sz="1200" b="0" i="0" u="none" strike="noStrike" kern="1200" dirty="0">
              <a:solidFill>
                <a:schemeClr val="tx1"/>
              </a:solidFill>
              <a:effectLst/>
              <a:latin typeface="Arial" panose="020B0604020202020204" pitchFamily="34" charset="0"/>
              <a:ea typeface="+mn-ea"/>
              <a:cs typeface="+mn-cs"/>
            </a:endParaRPr>
          </a:p>
          <a:p>
            <a:pPr marL="0" indent="0" algn="l">
              <a:spcBef>
                <a:spcPct val="20000"/>
              </a:spcBef>
              <a:buFont typeface="Arial"/>
              <a:buNone/>
            </a:pPr>
            <a:r>
              <a:rPr lang="en" sz="1200" b="0" i="0" u="none" strike="noStrike" kern="1200" dirty="0">
                <a:solidFill>
                  <a:schemeClr val="tx1"/>
                </a:solidFill>
                <a:effectLst/>
                <a:latin typeface="Arial" panose="020B0604020202020204" pitchFamily="34" charset="0"/>
                <a:ea typeface="+mn-ea"/>
                <a:cs typeface="+mn-cs"/>
              </a:rPr>
              <a:t>Source:</a:t>
            </a:r>
          </a:p>
          <a:p>
            <a:pPr marL="0" indent="0" algn="l">
              <a:spcBef>
                <a:spcPct val="20000"/>
              </a:spcBef>
              <a:buFont typeface="Arial"/>
              <a:buNone/>
            </a:pPr>
            <a:r>
              <a:rPr lang="en-US" sz="1200" b="0" kern="1200" dirty="0">
                <a:solidFill>
                  <a:schemeClr val="tx1"/>
                </a:solidFill>
                <a:effectLst/>
                <a:latin typeface="Arial" panose="020B0604020202020204" pitchFamily="34" charset="0"/>
                <a:ea typeface="+mn-ea"/>
                <a:cs typeface="+mn-cs"/>
              </a:rPr>
              <a:t>https://a4ai.org/research/the-impact-of-taxation-on-internet-affordability-the-case-of-benin/</a:t>
            </a: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8</a:t>
            </a:fld>
            <a:endParaRPr lang="en-GB" altLang="de-DE"/>
          </a:p>
        </p:txBody>
      </p:sp>
    </p:spTree>
    <p:extLst>
      <p:ext uri="{BB962C8B-B14F-4D97-AF65-F5344CB8AC3E}">
        <p14:creationId xmlns:p14="http://schemas.microsoft.com/office/powerpoint/2010/main" val="1739484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t>Background:</a:t>
            </a:r>
          </a:p>
          <a:p>
            <a:r>
              <a:rPr lang="en-GB" sz="1200" kern="1200" dirty="0">
                <a:solidFill>
                  <a:schemeClr val="tx1"/>
                </a:solidFill>
                <a:effectLst/>
                <a:latin typeface="Arial" panose="020B0604020202020204" pitchFamily="34" charset="0"/>
                <a:ea typeface="+mn-ea"/>
                <a:cs typeface="+mn-cs"/>
              </a:rPr>
              <a:t>The OECD identified three main challenges – scale without mass, reliance on intangibles and user participation. First, the fact that a business can be virtually conducted without any physical presence poses one of the main policy challenges. It is more and more difficult to determine the jurisdiction eligible for taxation under the existing rules, as assets and activities of digital businesses can easily move across jurisdictions to avoid taxable presence in a high-tax jurisdiction.</a:t>
            </a:r>
          </a:p>
          <a:p>
            <a:r>
              <a:rPr lang="en-GB" sz="1200" kern="1200" dirty="0">
                <a:solidFill>
                  <a:schemeClr val="tx1"/>
                </a:solidFill>
                <a:effectLst/>
                <a:latin typeface="Arial" panose="020B0604020202020204" pitchFamily="34" charset="0"/>
                <a:ea typeface="+mn-ea"/>
                <a:cs typeface="+mn-cs"/>
              </a:rPr>
              <a:t> </a:t>
            </a:r>
            <a:endParaRPr lang="en-GB" b="1" dirty="0"/>
          </a:p>
          <a:p>
            <a:r>
              <a:rPr lang="en-GB" sz="1200" b="1" kern="1200" dirty="0">
                <a:solidFill>
                  <a:schemeClr val="tx1"/>
                </a:solidFill>
                <a:effectLst/>
                <a:latin typeface="Arial" panose="020B0604020202020204" pitchFamily="34" charset="0"/>
                <a:ea typeface="+mn-ea"/>
                <a:cs typeface="+mn-cs"/>
              </a:rPr>
              <a:t>New delivery channels</a:t>
            </a:r>
            <a:r>
              <a:rPr lang="en-GB" sz="1200" b="1" kern="1200" baseline="0" dirty="0">
                <a:solidFill>
                  <a:schemeClr val="tx1"/>
                </a:solidFill>
                <a:effectLst/>
                <a:latin typeface="Arial" panose="020B0604020202020204" pitchFamily="34" charset="0"/>
                <a:ea typeface="+mn-ea"/>
                <a:cs typeface="+mn-cs"/>
              </a:rPr>
              <a:t> </a:t>
            </a:r>
            <a:r>
              <a:rPr lang="en-GB" sz="1200" b="1" kern="1200" dirty="0">
                <a:solidFill>
                  <a:schemeClr val="tx1"/>
                </a:solidFill>
                <a:effectLst/>
                <a:latin typeface="Arial" panose="020B0604020202020204" pitchFamily="34" charset="0"/>
                <a:ea typeface="+mn-ea"/>
                <a:cs typeface="+mn-cs"/>
              </a:rPr>
              <a:t>and new business models</a:t>
            </a:r>
            <a:r>
              <a:rPr lang="en-GB" sz="1200" kern="1200" dirty="0">
                <a:solidFill>
                  <a:schemeClr val="tx1"/>
                </a:solidFill>
                <a:effectLst/>
                <a:latin typeface="Arial" panose="020B0604020202020204" pitchFamily="34" charset="0"/>
                <a:ea typeface="+mn-ea"/>
                <a:cs typeface="+mn-cs"/>
              </a:rPr>
              <a:t>, such as service-oriented models using software or hardware38, cloud computing, 3D printing39, collaborative platforms and </a:t>
            </a:r>
            <a:r>
              <a:rPr lang="en-GB" sz="1200" kern="1200" dirty="0" err="1">
                <a:solidFill>
                  <a:schemeClr val="tx1"/>
                </a:solidFill>
                <a:effectLst/>
                <a:latin typeface="Arial" panose="020B0604020202020204" pitchFamily="34" charset="0"/>
                <a:ea typeface="+mn-ea"/>
                <a:cs typeface="+mn-cs"/>
              </a:rPr>
              <a:t>Blockchain</a:t>
            </a:r>
            <a:r>
              <a:rPr lang="en-GB" sz="1200" kern="1200" dirty="0">
                <a:solidFill>
                  <a:schemeClr val="tx1"/>
                </a:solidFill>
                <a:effectLst/>
                <a:latin typeface="Arial" panose="020B0604020202020204" pitchFamily="34" charset="0"/>
                <a:ea typeface="+mn-ea"/>
                <a:cs typeface="+mn-cs"/>
              </a:rPr>
              <a:t>, pose legal uncertainty for both taxpayers and administrations, as they are hardly matched by existing rules. The sheer diversity of the digital businesses and digital businesses using multiple business lines are further tax challenges, which shall be addressed by robust measures that would last in face of rapid digital evolution</a:t>
            </a:r>
            <a:endParaRPr lang="en-GB" b="1" dirty="0"/>
          </a:p>
          <a:p>
            <a:endParaRPr lang="en-GB" b="1" dirty="0"/>
          </a:p>
          <a:p>
            <a:r>
              <a:rPr lang="en-GB" sz="1200" kern="1200" dirty="0">
                <a:solidFill>
                  <a:schemeClr val="tx1"/>
                </a:solidFill>
                <a:effectLst/>
                <a:latin typeface="Arial" panose="020B0604020202020204" pitchFamily="34" charset="0"/>
                <a:ea typeface="+mn-ea"/>
                <a:cs typeface="+mn-cs"/>
              </a:rPr>
              <a:t>There</a:t>
            </a:r>
            <a:r>
              <a:rPr lang="en-GB" sz="1200" kern="1200" baseline="0" dirty="0">
                <a:solidFill>
                  <a:schemeClr val="tx1"/>
                </a:solidFill>
                <a:effectLst/>
                <a:latin typeface="Arial" panose="020B0604020202020204" pitchFamily="34" charset="0"/>
                <a:ea typeface="+mn-ea"/>
                <a:cs typeface="+mn-cs"/>
              </a:rPr>
              <a:t> </a:t>
            </a:r>
            <a:r>
              <a:rPr lang="en-GB" sz="1200" kern="1200" dirty="0">
                <a:solidFill>
                  <a:schemeClr val="tx1"/>
                </a:solidFill>
                <a:effectLst/>
                <a:latin typeface="Arial" panose="020B0604020202020204" pitchFamily="34" charset="0"/>
                <a:ea typeface="+mn-ea"/>
                <a:cs typeface="+mn-cs"/>
              </a:rPr>
              <a:t>should be no specific taxation on the digital economy. It should be taxed as any other activity in order not to diminish the free flows in commerce. Harmonized nexus and profit allocation concepts should be applied, in line with the exigencies of digitalization. Ultimately, as more and more economic activity shifts online, the </a:t>
            </a:r>
            <a:r>
              <a:rPr lang="en-GB" sz="1200" b="1" kern="1200" dirty="0">
                <a:solidFill>
                  <a:schemeClr val="tx1"/>
                </a:solidFill>
                <a:effectLst/>
                <a:latin typeface="Arial" panose="020B0604020202020204" pitchFamily="34" charset="0"/>
                <a:ea typeface="+mn-ea"/>
                <a:cs typeface="+mn-cs"/>
              </a:rPr>
              <a:t>imperative of technological neutrality </a:t>
            </a:r>
            <a:r>
              <a:rPr lang="en-GB" sz="1200" kern="1200" dirty="0">
                <a:solidFill>
                  <a:schemeClr val="tx1"/>
                </a:solidFill>
                <a:effectLst/>
                <a:latin typeface="Arial" panose="020B0604020202020204" pitchFamily="34" charset="0"/>
                <a:ea typeface="+mn-ea"/>
                <a:cs typeface="+mn-cs"/>
              </a:rPr>
              <a:t>in applying taxes will become</a:t>
            </a:r>
            <a:r>
              <a:rPr lang="en-GB" sz="1200" kern="1200" baseline="0" dirty="0">
                <a:solidFill>
                  <a:schemeClr val="tx1"/>
                </a:solidFill>
                <a:effectLst/>
                <a:latin typeface="Arial" panose="020B0604020202020204" pitchFamily="34" charset="0"/>
                <a:ea typeface="+mn-ea"/>
                <a:cs typeface="+mn-cs"/>
              </a:rPr>
              <a:t> more and more important. </a:t>
            </a:r>
            <a:endParaRPr lang="en-GB" b="1" dirty="0"/>
          </a:p>
          <a:p>
            <a:endParaRPr lang="en-GB" b="1" dirty="0"/>
          </a:p>
          <a:p>
            <a:r>
              <a:rPr lang="en-GB" b="1" dirty="0"/>
              <a:t>Source:</a:t>
            </a:r>
          </a:p>
          <a:p>
            <a:r>
              <a:rPr lang="en-GB" dirty="0"/>
              <a:t>https://t20japan.org/</a:t>
            </a:r>
            <a:r>
              <a:rPr lang="en-GB" dirty="0" err="1"/>
              <a:t>wp</a:t>
            </a:r>
            <a:r>
              <a:rPr lang="en-GB" dirty="0"/>
              <a:t>-content/uploads/2019/03/t20-japan-tf8-4-digital-economy-economic-development.pdf </a:t>
            </a:r>
          </a:p>
          <a:p>
            <a:r>
              <a:rPr lang="en-GB" dirty="0"/>
              <a:t>http://</a:t>
            </a:r>
            <a:r>
              <a:rPr lang="en-GB" dirty="0" err="1"/>
              <a:t>europa.eu</a:t>
            </a:r>
            <a:r>
              <a:rPr lang="en-GB" dirty="0"/>
              <a:t>/rapid/press-release_MEMO-18-2141_en.htm</a:t>
            </a:r>
          </a:p>
          <a:p>
            <a:r>
              <a:rPr lang="en-GB" dirty="0"/>
              <a:t>http://</a:t>
            </a:r>
            <a:r>
              <a:rPr lang="en-GB" dirty="0" err="1"/>
              <a:t>www.europarl.europa.eu</a:t>
            </a:r>
            <a:r>
              <a:rPr lang="en-GB" dirty="0"/>
              <a:t>/</a:t>
            </a:r>
            <a:r>
              <a:rPr lang="en-GB" dirty="0" err="1"/>
              <a:t>cmsdata</a:t>
            </a:r>
            <a:r>
              <a:rPr lang="en-GB" dirty="0"/>
              <a:t>/161104/ST%20Impact%20of%20Digitalisation%20publication.pdf </a:t>
            </a: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9</a:t>
            </a:fld>
            <a:endParaRPr lang="en-GB" altLang="de-DE"/>
          </a:p>
        </p:txBody>
      </p:sp>
    </p:spTree>
    <p:extLst>
      <p:ext uri="{BB962C8B-B14F-4D97-AF65-F5344CB8AC3E}">
        <p14:creationId xmlns:p14="http://schemas.microsoft.com/office/powerpoint/2010/main" val="3168478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C55514-A2A5-4F94-AC54-4B9B77E3BCFD}"/>
              </a:ext>
            </a:extLst>
          </p:cNvPr>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chemeClr val="lt1"/>
              </a:solidFill>
              <a:latin typeface="+mn-lt"/>
            </a:endParaRPr>
          </a:p>
        </p:txBody>
      </p:sp>
      <p:pic>
        <p:nvPicPr>
          <p:cNvPr id="3086" name="Picture 6" descr="LOGO CE-EN-quadri.eps">
            <a:extLst>
              <a:ext uri="{FF2B5EF4-FFF2-40B4-BE49-F238E27FC236}">
                <a16:creationId xmlns:a16="http://schemas.microsoft.com/office/drawing/2014/main" id="{1583E31F-8E5B-4064-9CF5-C9914FA45A7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a:extLst>
              <a:ext uri="{FF2B5EF4-FFF2-40B4-BE49-F238E27FC236}">
                <a16:creationId xmlns:a16="http://schemas.microsoft.com/office/drawing/2014/main" id="{DEE163B0-4EBF-4888-9BB8-A6EB44A50A48}"/>
              </a:ext>
            </a:extLst>
          </p:cNvPr>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fr-BE" altLang="de-DE" noProof="0"/>
              <a:t>Title</a:t>
            </a:r>
            <a:endParaRPr lang="en-GB" altLang="de-DE" noProof="0"/>
          </a:p>
        </p:txBody>
      </p:sp>
      <p:sp>
        <p:nvSpPr>
          <p:cNvPr id="3077" name="Rectangle 5">
            <a:extLst>
              <a:ext uri="{FF2B5EF4-FFF2-40B4-BE49-F238E27FC236}">
                <a16:creationId xmlns:a16="http://schemas.microsoft.com/office/drawing/2014/main" id="{3C0923F8-875A-4132-8749-238C7B52640C}"/>
              </a:ext>
            </a:extLst>
          </p:cNvPr>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fr-BE" altLang="de-DE" noProof="0"/>
              <a:t>Subtitle</a:t>
            </a:r>
            <a:endParaRPr lang="en-GB" altLang="de-DE" noProof="0"/>
          </a:p>
        </p:txBody>
      </p:sp>
      <p:sp>
        <p:nvSpPr>
          <p:cNvPr id="3078" name="Rectangle 6">
            <a:extLst>
              <a:ext uri="{FF2B5EF4-FFF2-40B4-BE49-F238E27FC236}">
                <a16:creationId xmlns:a16="http://schemas.microsoft.com/office/drawing/2014/main" id="{ED918BF4-6F9D-4150-AEBF-D5B53E4C7DA2}"/>
              </a:ext>
            </a:extLst>
          </p:cNvPr>
          <p:cNvSpPr>
            <a:spLocks noGrp="1" noChangeArrowheads="1"/>
          </p:cNvSpPr>
          <p:nvPr>
            <p:ph type="dt" sz="half" idx="2"/>
          </p:nvPr>
        </p:nvSpPr>
        <p:spPr/>
        <p:txBody>
          <a:bodyPr/>
          <a:lstStyle>
            <a:lvl1pPr>
              <a:defRPr sz="1200" b="1">
                <a:solidFill>
                  <a:schemeClr val="bg1"/>
                </a:solidFill>
                <a:latin typeface="+mn-lt"/>
              </a:defRPr>
            </a:lvl1pPr>
          </a:lstStyle>
          <a:p>
            <a:endParaRPr lang="en-GB" altLang="de-DE"/>
          </a:p>
        </p:txBody>
      </p:sp>
      <p:sp>
        <p:nvSpPr>
          <p:cNvPr id="3079" name="Rectangle 7">
            <a:extLst>
              <a:ext uri="{FF2B5EF4-FFF2-40B4-BE49-F238E27FC236}">
                <a16:creationId xmlns:a16="http://schemas.microsoft.com/office/drawing/2014/main" id="{1E81A32E-44B5-421F-9B21-E2ACAB281152}"/>
              </a:ext>
            </a:extLst>
          </p:cNvPr>
          <p:cNvSpPr>
            <a:spLocks noGrp="1" noChangeArrowheads="1"/>
          </p:cNvSpPr>
          <p:nvPr>
            <p:ph type="ftr" sz="quarter" idx="3"/>
          </p:nvPr>
        </p:nvSpPr>
        <p:spPr/>
        <p:txBody>
          <a:bodyPr/>
          <a:lstStyle>
            <a:lvl1pPr>
              <a:defRPr>
                <a:solidFill>
                  <a:schemeClr val="bg1"/>
                </a:solidFill>
                <a:latin typeface="+mn-lt"/>
              </a:defRPr>
            </a:lvl1pPr>
          </a:lstStyle>
          <a:p>
            <a:endParaRPr lang="en-GB" altLang="de-DE"/>
          </a:p>
        </p:txBody>
      </p:sp>
      <p:sp>
        <p:nvSpPr>
          <p:cNvPr id="3080" name="Rectangle 8">
            <a:extLst>
              <a:ext uri="{FF2B5EF4-FFF2-40B4-BE49-F238E27FC236}">
                <a16:creationId xmlns:a16="http://schemas.microsoft.com/office/drawing/2014/main" id="{D50B47DA-CD35-4F9A-A9E2-B17296ABC62A}"/>
              </a:ext>
            </a:extLst>
          </p:cNvPr>
          <p:cNvSpPr>
            <a:spLocks noGrp="1" noChangeArrowheads="1"/>
          </p:cNvSpPr>
          <p:nvPr>
            <p:ph type="sldNum" sz="quarter" idx="4"/>
          </p:nvPr>
        </p:nvSpPr>
        <p:spPr/>
        <p:txBody>
          <a:bodyPr/>
          <a:lstStyle>
            <a:lvl1pPr>
              <a:defRPr>
                <a:solidFill>
                  <a:schemeClr val="bg1"/>
                </a:solidFill>
                <a:latin typeface="+mn-lt"/>
              </a:defRPr>
            </a:lvl1pPr>
          </a:lstStyle>
          <a:p>
            <a:fld id="{C084B897-2EE1-4FE7-BA2B-3853FA0F8153}" type="slidenum">
              <a:rPr lang="en-GB" altLang="de-DE"/>
              <a:pPr/>
              <a:t>‹Nr.›</a:t>
            </a:fld>
            <a:endParaRPr lang="en-GB" altLang="de-DE"/>
          </a:p>
        </p:txBody>
      </p:sp>
      <p:sp>
        <p:nvSpPr>
          <p:cNvPr id="7" name="Rectangle 6">
            <a:extLst>
              <a:ext uri="{FF2B5EF4-FFF2-40B4-BE49-F238E27FC236}">
                <a16:creationId xmlns:a16="http://schemas.microsoft.com/office/drawing/2014/main" id="{B5E9E3ED-6418-46EB-B1B0-07BE776E88AC}"/>
              </a:ext>
            </a:extLst>
          </p:cNvPr>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4C5CE-9359-42FC-B68E-37DA08D5EB74}"/>
              </a:ext>
            </a:extLst>
          </p:cNvPr>
          <p:cNvSpPr>
            <a:spLocks noGrp="1"/>
          </p:cNvSpPr>
          <p:nvPr>
            <p:ph type="title"/>
          </p:nvPr>
        </p:nvSpPr>
        <p:spPr/>
        <p:txBody>
          <a:bodyPr/>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3CFAE95C-AEB2-48E2-B643-1757ECFAB7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65868AB8-0593-43D3-BE2A-A5E6EFCAB9D7}"/>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1986D55B-2A08-41F9-8D1F-2DDB7E129682}"/>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EC7D18F7-E1B0-400A-9854-A95D3FE2F866}"/>
              </a:ext>
            </a:extLst>
          </p:cNvPr>
          <p:cNvSpPr>
            <a:spLocks noGrp="1"/>
          </p:cNvSpPr>
          <p:nvPr>
            <p:ph type="sldNum" sz="quarter" idx="12"/>
          </p:nvPr>
        </p:nvSpPr>
        <p:spPr/>
        <p:txBody>
          <a:bodyPr/>
          <a:lstStyle>
            <a:lvl1pPr>
              <a:defRPr/>
            </a:lvl1pPr>
          </a:lstStyle>
          <a:p>
            <a:fld id="{8393734C-E00B-4836-AF7B-AC2A5DC2F8B6}" type="slidenum">
              <a:rPr lang="en-GB" altLang="de-DE"/>
              <a:pPr/>
              <a:t>‹Nr.›</a:t>
            </a:fld>
            <a:endParaRPr lang="en-GB" altLang="de-DE"/>
          </a:p>
        </p:txBody>
      </p:sp>
    </p:spTree>
    <p:extLst>
      <p:ext uri="{BB962C8B-B14F-4D97-AF65-F5344CB8AC3E}">
        <p14:creationId xmlns:p14="http://schemas.microsoft.com/office/powerpoint/2010/main" val="2514311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22E8E-DA4D-48A3-BB8E-CE78D7A7F2CF}"/>
              </a:ext>
            </a:extLst>
          </p:cNvPr>
          <p:cNvSpPr>
            <a:spLocks noGrp="1"/>
          </p:cNvSpPr>
          <p:nvPr>
            <p:ph type="title" orient="vert"/>
          </p:nvPr>
        </p:nvSpPr>
        <p:spPr>
          <a:xfrm>
            <a:off x="6615113" y="1339850"/>
            <a:ext cx="2071687" cy="4681538"/>
          </a:xfrm>
        </p:spPr>
        <p:txBody>
          <a:bodyPr vert="eaVert"/>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9EAA99EA-A32A-4327-B024-BDEEFF2677B6}"/>
              </a:ext>
            </a:extLst>
          </p:cNvPr>
          <p:cNvSpPr>
            <a:spLocks noGrp="1"/>
          </p:cNvSpPr>
          <p:nvPr>
            <p:ph type="body" orient="vert" idx="1"/>
          </p:nvPr>
        </p:nvSpPr>
        <p:spPr>
          <a:xfrm>
            <a:off x="395288" y="1339850"/>
            <a:ext cx="6067425" cy="4681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69A539CB-3995-4963-8FCB-EDDD84B1EAD2}"/>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71FAD5ED-AC53-44B4-AEC2-53ED4E0BBBE3}"/>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89308C26-EFEC-403F-AA26-6A80F0ABBAD2}"/>
              </a:ext>
            </a:extLst>
          </p:cNvPr>
          <p:cNvSpPr>
            <a:spLocks noGrp="1"/>
          </p:cNvSpPr>
          <p:nvPr>
            <p:ph type="sldNum" sz="quarter" idx="12"/>
          </p:nvPr>
        </p:nvSpPr>
        <p:spPr/>
        <p:txBody>
          <a:bodyPr/>
          <a:lstStyle>
            <a:lvl1pPr>
              <a:defRPr/>
            </a:lvl1pPr>
          </a:lstStyle>
          <a:p>
            <a:fld id="{0D42A5E9-BE54-43DE-AAD9-FB9F21D1930E}" type="slidenum">
              <a:rPr lang="en-GB" altLang="de-DE"/>
              <a:pPr/>
              <a:t>‹Nr.›</a:t>
            </a:fld>
            <a:endParaRPr lang="en-GB" altLang="de-DE"/>
          </a:p>
        </p:txBody>
      </p:sp>
    </p:spTree>
    <p:extLst>
      <p:ext uri="{BB962C8B-B14F-4D97-AF65-F5344CB8AC3E}">
        <p14:creationId xmlns:p14="http://schemas.microsoft.com/office/powerpoint/2010/main" val="170321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1DDD7-E8AE-42EE-A7F4-F6F814AC0AA7}"/>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583FBD55-738A-4D0B-AC76-9B47ABC9963B}"/>
              </a:ext>
            </a:extLst>
          </p:cNvPr>
          <p:cNvSpPr>
            <a:spLocks noGrp="1"/>
          </p:cNvSpPr>
          <p:nvPr>
            <p:ph idx="1"/>
          </p:nvPr>
        </p:nvSpPr>
        <p:spPr/>
        <p:txBody>
          <a:bodyPr/>
          <a:lstStyle>
            <a:lvl1pPr>
              <a:buClrTx/>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4" name="Date Placeholder 3">
            <a:extLst>
              <a:ext uri="{FF2B5EF4-FFF2-40B4-BE49-F238E27FC236}">
                <a16:creationId xmlns:a16="http://schemas.microsoft.com/office/drawing/2014/main" id="{4A535F1A-C23B-40BF-8090-2036D89E2EF0}"/>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844A968C-53F4-4C58-B303-3548923C85C3}"/>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A5DD86C4-1101-4167-A473-C789496D911D}"/>
              </a:ext>
            </a:extLst>
          </p:cNvPr>
          <p:cNvSpPr>
            <a:spLocks noGrp="1"/>
          </p:cNvSpPr>
          <p:nvPr>
            <p:ph type="sldNum" sz="quarter" idx="12"/>
          </p:nvPr>
        </p:nvSpPr>
        <p:spPr/>
        <p:txBody>
          <a:bodyPr/>
          <a:lstStyle>
            <a:lvl1pPr>
              <a:defRPr/>
            </a:lvl1pPr>
          </a:lstStyle>
          <a:p>
            <a:fld id="{95538D66-4D80-449D-9AE2-B2F2899C329A}" type="slidenum">
              <a:rPr lang="en-GB" altLang="de-DE"/>
              <a:pPr/>
              <a:t>‹Nr.›</a:t>
            </a:fld>
            <a:endParaRPr lang="en-GB" altLang="de-DE"/>
          </a:p>
        </p:txBody>
      </p:sp>
    </p:spTree>
    <p:extLst>
      <p:ext uri="{BB962C8B-B14F-4D97-AF65-F5344CB8AC3E}">
        <p14:creationId xmlns:p14="http://schemas.microsoft.com/office/powerpoint/2010/main" val="2574585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C5E7A-B491-4062-9B31-2A8BE9B79D6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de-DE"/>
          </a:p>
        </p:txBody>
      </p:sp>
      <p:sp>
        <p:nvSpPr>
          <p:cNvPr id="3" name="Text Placeholder 2">
            <a:extLst>
              <a:ext uri="{FF2B5EF4-FFF2-40B4-BE49-F238E27FC236}">
                <a16:creationId xmlns:a16="http://schemas.microsoft.com/office/drawing/2014/main" id="{DD03A340-1002-48A0-B1EA-1E68D5DC5C7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37408253-CEC9-4F72-9759-E29EFAF5D9E0}"/>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D830FD58-78DD-4BA1-8F4A-E91A18D32BE5}"/>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9B21919C-48CD-4A0B-A83B-C4DBE82DA255}"/>
              </a:ext>
            </a:extLst>
          </p:cNvPr>
          <p:cNvSpPr>
            <a:spLocks noGrp="1"/>
          </p:cNvSpPr>
          <p:nvPr>
            <p:ph type="sldNum" sz="quarter" idx="12"/>
          </p:nvPr>
        </p:nvSpPr>
        <p:spPr/>
        <p:txBody>
          <a:bodyPr/>
          <a:lstStyle>
            <a:lvl1pPr>
              <a:defRPr/>
            </a:lvl1pPr>
          </a:lstStyle>
          <a:p>
            <a:fld id="{F0C58CE3-5AFC-432B-83D3-937242B3313E}" type="slidenum">
              <a:rPr lang="en-GB" altLang="de-DE"/>
              <a:pPr/>
              <a:t>‹Nr.›</a:t>
            </a:fld>
            <a:endParaRPr lang="en-GB" altLang="de-DE"/>
          </a:p>
        </p:txBody>
      </p:sp>
    </p:spTree>
    <p:extLst>
      <p:ext uri="{BB962C8B-B14F-4D97-AF65-F5344CB8AC3E}">
        <p14:creationId xmlns:p14="http://schemas.microsoft.com/office/powerpoint/2010/main" val="2245269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D6F69-D2D7-4C73-890C-65D11EE9777E}"/>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0EF1A47F-BCCE-4C13-9465-32188E9A06B5}"/>
              </a:ext>
            </a:extLst>
          </p:cNvPr>
          <p:cNvSpPr>
            <a:spLocks noGrp="1"/>
          </p:cNvSpPr>
          <p:nvPr>
            <p:ph sz="half" idx="1"/>
          </p:nvPr>
        </p:nvSpPr>
        <p:spPr>
          <a:xfrm>
            <a:off x="457200" y="2492375"/>
            <a:ext cx="40386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a:extLst>
              <a:ext uri="{FF2B5EF4-FFF2-40B4-BE49-F238E27FC236}">
                <a16:creationId xmlns:a16="http://schemas.microsoft.com/office/drawing/2014/main" id="{D08CBFED-1D18-4C0E-B96E-54696B9FBC95}"/>
              </a:ext>
            </a:extLst>
          </p:cNvPr>
          <p:cNvSpPr>
            <a:spLocks noGrp="1"/>
          </p:cNvSpPr>
          <p:nvPr>
            <p:ph sz="half" idx="2"/>
          </p:nvPr>
        </p:nvSpPr>
        <p:spPr>
          <a:xfrm>
            <a:off x="4648200" y="2492375"/>
            <a:ext cx="40386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a:extLst>
              <a:ext uri="{FF2B5EF4-FFF2-40B4-BE49-F238E27FC236}">
                <a16:creationId xmlns:a16="http://schemas.microsoft.com/office/drawing/2014/main" id="{D4B5AB01-AF5E-4CA9-97CE-E38CBFED43E9}"/>
              </a:ext>
            </a:extLst>
          </p:cNvPr>
          <p:cNvSpPr>
            <a:spLocks noGrp="1"/>
          </p:cNvSpPr>
          <p:nvPr>
            <p:ph type="dt" sz="half" idx="10"/>
          </p:nvPr>
        </p:nvSpPr>
        <p:spPr/>
        <p:txBody>
          <a:bodyPr/>
          <a:lstStyle>
            <a:lvl1pPr>
              <a:defRPr/>
            </a:lvl1pPr>
          </a:lstStyle>
          <a:p>
            <a:endParaRPr lang="en-GB" altLang="de-DE"/>
          </a:p>
        </p:txBody>
      </p:sp>
      <p:sp>
        <p:nvSpPr>
          <p:cNvPr id="6" name="Footer Placeholder 5">
            <a:extLst>
              <a:ext uri="{FF2B5EF4-FFF2-40B4-BE49-F238E27FC236}">
                <a16:creationId xmlns:a16="http://schemas.microsoft.com/office/drawing/2014/main" id="{F53F97F0-951D-4492-B039-9B98E25D3D7C}"/>
              </a:ext>
            </a:extLst>
          </p:cNvPr>
          <p:cNvSpPr>
            <a:spLocks noGrp="1"/>
          </p:cNvSpPr>
          <p:nvPr>
            <p:ph type="ftr" sz="quarter" idx="11"/>
          </p:nvPr>
        </p:nvSpPr>
        <p:spPr/>
        <p:txBody>
          <a:bodyPr/>
          <a:lstStyle>
            <a:lvl1pPr>
              <a:defRPr/>
            </a:lvl1pPr>
          </a:lstStyle>
          <a:p>
            <a:endParaRPr lang="en-GB" altLang="de-DE"/>
          </a:p>
        </p:txBody>
      </p:sp>
      <p:sp>
        <p:nvSpPr>
          <p:cNvPr id="7" name="Slide Number Placeholder 6">
            <a:extLst>
              <a:ext uri="{FF2B5EF4-FFF2-40B4-BE49-F238E27FC236}">
                <a16:creationId xmlns:a16="http://schemas.microsoft.com/office/drawing/2014/main" id="{99F7A6C1-7C91-4704-A1BF-4A93FF3022E7}"/>
              </a:ext>
            </a:extLst>
          </p:cNvPr>
          <p:cNvSpPr>
            <a:spLocks noGrp="1"/>
          </p:cNvSpPr>
          <p:nvPr>
            <p:ph type="sldNum" sz="quarter" idx="12"/>
          </p:nvPr>
        </p:nvSpPr>
        <p:spPr/>
        <p:txBody>
          <a:bodyPr/>
          <a:lstStyle>
            <a:lvl1pPr>
              <a:defRPr/>
            </a:lvl1pPr>
          </a:lstStyle>
          <a:p>
            <a:fld id="{C9DEFC9A-432F-4319-AA17-F041AFAE899A}" type="slidenum">
              <a:rPr lang="en-GB" altLang="de-DE"/>
              <a:pPr/>
              <a:t>‹Nr.›</a:t>
            </a:fld>
            <a:endParaRPr lang="en-GB" altLang="de-DE"/>
          </a:p>
        </p:txBody>
      </p:sp>
    </p:spTree>
    <p:extLst>
      <p:ext uri="{BB962C8B-B14F-4D97-AF65-F5344CB8AC3E}">
        <p14:creationId xmlns:p14="http://schemas.microsoft.com/office/powerpoint/2010/main" val="3916627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4898-0728-4455-8BD2-53F2775465F6}"/>
              </a:ext>
            </a:extLst>
          </p:cNvPr>
          <p:cNvSpPr>
            <a:spLocks noGrp="1"/>
          </p:cNvSpPr>
          <p:nvPr>
            <p:ph type="title"/>
          </p:nvPr>
        </p:nvSpPr>
        <p:spPr>
          <a:xfrm>
            <a:off x="630238" y="365125"/>
            <a:ext cx="7886700" cy="1325563"/>
          </a:xfrm>
        </p:spPr>
        <p:txBody>
          <a:bodyPr/>
          <a:lstStyle/>
          <a:p>
            <a:r>
              <a:rPr lang="en-US"/>
              <a:t>Click to edit Master title style</a:t>
            </a:r>
            <a:endParaRPr lang="de-DE"/>
          </a:p>
        </p:txBody>
      </p:sp>
      <p:sp>
        <p:nvSpPr>
          <p:cNvPr id="3" name="Text Placeholder 2">
            <a:extLst>
              <a:ext uri="{FF2B5EF4-FFF2-40B4-BE49-F238E27FC236}">
                <a16:creationId xmlns:a16="http://schemas.microsoft.com/office/drawing/2014/main" id="{6DA1F6DB-0773-47FE-B218-470EB51C3AD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7A923A-A68D-4DE4-BC6E-AF08192283F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a:extLst>
              <a:ext uri="{FF2B5EF4-FFF2-40B4-BE49-F238E27FC236}">
                <a16:creationId xmlns:a16="http://schemas.microsoft.com/office/drawing/2014/main" id="{4F8A8259-23B0-4353-B89D-1E656503203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7547A3-8A18-4C9C-8993-5869A5AEAAB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a:extLst>
              <a:ext uri="{FF2B5EF4-FFF2-40B4-BE49-F238E27FC236}">
                <a16:creationId xmlns:a16="http://schemas.microsoft.com/office/drawing/2014/main" id="{DD3F0B0F-8870-44FA-9488-F7788CA3B5A0}"/>
              </a:ext>
            </a:extLst>
          </p:cNvPr>
          <p:cNvSpPr>
            <a:spLocks noGrp="1"/>
          </p:cNvSpPr>
          <p:nvPr>
            <p:ph type="dt" sz="half" idx="10"/>
          </p:nvPr>
        </p:nvSpPr>
        <p:spPr/>
        <p:txBody>
          <a:bodyPr/>
          <a:lstStyle>
            <a:lvl1pPr>
              <a:defRPr/>
            </a:lvl1pPr>
          </a:lstStyle>
          <a:p>
            <a:endParaRPr lang="en-GB" altLang="de-DE"/>
          </a:p>
        </p:txBody>
      </p:sp>
      <p:sp>
        <p:nvSpPr>
          <p:cNvPr id="8" name="Footer Placeholder 7">
            <a:extLst>
              <a:ext uri="{FF2B5EF4-FFF2-40B4-BE49-F238E27FC236}">
                <a16:creationId xmlns:a16="http://schemas.microsoft.com/office/drawing/2014/main" id="{78FB92CD-F3DA-4F56-9690-7CEDCD63894C}"/>
              </a:ext>
            </a:extLst>
          </p:cNvPr>
          <p:cNvSpPr>
            <a:spLocks noGrp="1"/>
          </p:cNvSpPr>
          <p:nvPr>
            <p:ph type="ftr" sz="quarter" idx="11"/>
          </p:nvPr>
        </p:nvSpPr>
        <p:spPr/>
        <p:txBody>
          <a:bodyPr/>
          <a:lstStyle>
            <a:lvl1pPr>
              <a:defRPr/>
            </a:lvl1pPr>
          </a:lstStyle>
          <a:p>
            <a:endParaRPr lang="en-GB" altLang="de-DE"/>
          </a:p>
        </p:txBody>
      </p:sp>
      <p:sp>
        <p:nvSpPr>
          <p:cNvPr id="9" name="Slide Number Placeholder 8">
            <a:extLst>
              <a:ext uri="{FF2B5EF4-FFF2-40B4-BE49-F238E27FC236}">
                <a16:creationId xmlns:a16="http://schemas.microsoft.com/office/drawing/2014/main" id="{18F835E0-0118-466A-A722-07FAD4EABA77}"/>
              </a:ext>
            </a:extLst>
          </p:cNvPr>
          <p:cNvSpPr>
            <a:spLocks noGrp="1"/>
          </p:cNvSpPr>
          <p:nvPr>
            <p:ph type="sldNum" sz="quarter" idx="12"/>
          </p:nvPr>
        </p:nvSpPr>
        <p:spPr/>
        <p:txBody>
          <a:bodyPr/>
          <a:lstStyle>
            <a:lvl1pPr>
              <a:defRPr/>
            </a:lvl1pPr>
          </a:lstStyle>
          <a:p>
            <a:fld id="{3003BA0A-D366-4A4C-8FD4-580328E3E3E0}" type="slidenum">
              <a:rPr lang="en-GB" altLang="de-DE"/>
              <a:pPr/>
              <a:t>‹Nr.›</a:t>
            </a:fld>
            <a:endParaRPr lang="en-GB" altLang="de-DE"/>
          </a:p>
        </p:txBody>
      </p:sp>
    </p:spTree>
    <p:extLst>
      <p:ext uri="{BB962C8B-B14F-4D97-AF65-F5344CB8AC3E}">
        <p14:creationId xmlns:p14="http://schemas.microsoft.com/office/powerpoint/2010/main" val="3896315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41D71-C8DE-47D8-BC88-74201A0D9A96}"/>
              </a:ext>
            </a:extLst>
          </p:cNvPr>
          <p:cNvSpPr>
            <a:spLocks noGrp="1"/>
          </p:cNvSpPr>
          <p:nvPr>
            <p:ph type="title"/>
          </p:nvPr>
        </p:nvSpPr>
        <p:spPr/>
        <p:txBody>
          <a:bodyPr/>
          <a:lstStyle/>
          <a:p>
            <a:r>
              <a:rPr lang="en-US"/>
              <a:t>Click to edit Master title style</a:t>
            </a:r>
            <a:endParaRPr lang="de-DE"/>
          </a:p>
        </p:txBody>
      </p:sp>
      <p:sp>
        <p:nvSpPr>
          <p:cNvPr id="3" name="Date Placeholder 2">
            <a:extLst>
              <a:ext uri="{FF2B5EF4-FFF2-40B4-BE49-F238E27FC236}">
                <a16:creationId xmlns:a16="http://schemas.microsoft.com/office/drawing/2014/main" id="{7FB44C13-6A97-49CC-A2EA-46BADC1781D1}"/>
              </a:ext>
            </a:extLst>
          </p:cNvPr>
          <p:cNvSpPr>
            <a:spLocks noGrp="1"/>
          </p:cNvSpPr>
          <p:nvPr>
            <p:ph type="dt" sz="half" idx="10"/>
          </p:nvPr>
        </p:nvSpPr>
        <p:spPr/>
        <p:txBody>
          <a:bodyPr/>
          <a:lstStyle>
            <a:lvl1pPr>
              <a:defRPr/>
            </a:lvl1pPr>
          </a:lstStyle>
          <a:p>
            <a:endParaRPr lang="en-GB" altLang="de-DE"/>
          </a:p>
        </p:txBody>
      </p:sp>
      <p:sp>
        <p:nvSpPr>
          <p:cNvPr id="4" name="Footer Placeholder 3">
            <a:extLst>
              <a:ext uri="{FF2B5EF4-FFF2-40B4-BE49-F238E27FC236}">
                <a16:creationId xmlns:a16="http://schemas.microsoft.com/office/drawing/2014/main" id="{2D81282A-B718-4049-9A6C-AD445DB22E5F}"/>
              </a:ext>
            </a:extLst>
          </p:cNvPr>
          <p:cNvSpPr>
            <a:spLocks noGrp="1"/>
          </p:cNvSpPr>
          <p:nvPr>
            <p:ph type="ftr" sz="quarter" idx="11"/>
          </p:nvPr>
        </p:nvSpPr>
        <p:spPr/>
        <p:txBody>
          <a:bodyPr/>
          <a:lstStyle>
            <a:lvl1pPr>
              <a:defRPr/>
            </a:lvl1pPr>
          </a:lstStyle>
          <a:p>
            <a:endParaRPr lang="en-GB" altLang="de-DE"/>
          </a:p>
        </p:txBody>
      </p:sp>
      <p:sp>
        <p:nvSpPr>
          <p:cNvPr id="5" name="Slide Number Placeholder 4">
            <a:extLst>
              <a:ext uri="{FF2B5EF4-FFF2-40B4-BE49-F238E27FC236}">
                <a16:creationId xmlns:a16="http://schemas.microsoft.com/office/drawing/2014/main" id="{D844C249-E923-4CD2-9CB8-112DC8400C9A}"/>
              </a:ext>
            </a:extLst>
          </p:cNvPr>
          <p:cNvSpPr>
            <a:spLocks noGrp="1"/>
          </p:cNvSpPr>
          <p:nvPr>
            <p:ph type="sldNum" sz="quarter" idx="12"/>
          </p:nvPr>
        </p:nvSpPr>
        <p:spPr/>
        <p:txBody>
          <a:bodyPr/>
          <a:lstStyle>
            <a:lvl1pPr>
              <a:defRPr/>
            </a:lvl1pPr>
          </a:lstStyle>
          <a:p>
            <a:fld id="{DF74376C-1FFA-4B06-BC44-A140360117FE}" type="slidenum">
              <a:rPr lang="en-GB" altLang="de-DE"/>
              <a:pPr/>
              <a:t>‹Nr.›</a:t>
            </a:fld>
            <a:endParaRPr lang="en-GB" altLang="de-DE"/>
          </a:p>
        </p:txBody>
      </p:sp>
    </p:spTree>
    <p:extLst>
      <p:ext uri="{BB962C8B-B14F-4D97-AF65-F5344CB8AC3E}">
        <p14:creationId xmlns:p14="http://schemas.microsoft.com/office/powerpoint/2010/main" val="537388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E1DD3A-040B-4E4D-BE43-6CD9E8FC148E}"/>
              </a:ext>
            </a:extLst>
          </p:cNvPr>
          <p:cNvSpPr>
            <a:spLocks noGrp="1"/>
          </p:cNvSpPr>
          <p:nvPr>
            <p:ph type="dt" sz="half" idx="10"/>
          </p:nvPr>
        </p:nvSpPr>
        <p:spPr/>
        <p:txBody>
          <a:bodyPr/>
          <a:lstStyle>
            <a:lvl1pPr>
              <a:defRPr/>
            </a:lvl1pPr>
          </a:lstStyle>
          <a:p>
            <a:endParaRPr lang="en-GB" altLang="de-DE"/>
          </a:p>
        </p:txBody>
      </p:sp>
      <p:sp>
        <p:nvSpPr>
          <p:cNvPr id="3" name="Footer Placeholder 2">
            <a:extLst>
              <a:ext uri="{FF2B5EF4-FFF2-40B4-BE49-F238E27FC236}">
                <a16:creationId xmlns:a16="http://schemas.microsoft.com/office/drawing/2014/main" id="{05A23D65-4716-4716-B639-91BCA2C6463E}"/>
              </a:ext>
            </a:extLst>
          </p:cNvPr>
          <p:cNvSpPr>
            <a:spLocks noGrp="1"/>
          </p:cNvSpPr>
          <p:nvPr>
            <p:ph type="ftr" sz="quarter" idx="11"/>
          </p:nvPr>
        </p:nvSpPr>
        <p:spPr/>
        <p:txBody>
          <a:bodyPr/>
          <a:lstStyle>
            <a:lvl1pPr>
              <a:defRPr/>
            </a:lvl1pPr>
          </a:lstStyle>
          <a:p>
            <a:endParaRPr lang="en-GB" altLang="de-DE"/>
          </a:p>
        </p:txBody>
      </p:sp>
      <p:sp>
        <p:nvSpPr>
          <p:cNvPr id="4" name="Slide Number Placeholder 3">
            <a:extLst>
              <a:ext uri="{FF2B5EF4-FFF2-40B4-BE49-F238E27FC236}">
                <a16:creationId xmlns:a16="http://schemas.microsoft.com/office/drawing/2014/main" id="{858B990F-819D-406E-B6DA-3663AFAD68E4}"/>
              </a:ext>
            </a:extLst>
          </p:cNvPr>
          <p:cNvSpPr>
            <a:spLocks noGrp="1"/>
          </p:cNvSpPr>
          <p:nvPr>
            <p:ph type="sldNum" sz="quarter" idx="12"/>
          </p:nvPr>
        </p:nvSpPr>
        <p:spPr/>
        <p:txBody>
          <a:bodyPr/>
          <a:lstStyle>
            <a:lvl1pPr>
              <a:defRPr/>
            </a:lvl1pPr>
          </a:lstStyle>
          <a:p>
            <a:fld id="{0800358B-284E-4E68-B6A7-4FA999A4A438}" type="slidenum">
              <a:rPr lang="en-GB" altLang="de-DE"/>
              <a:pPr/>
              <a:t>‹Nr.›</a:t>
            </a:fld>
            <a:endParaRPr lang="en-GB" altLang="de-DE"/>
          </a:p>
        </p:txBody>
      </p:sp>
    </p:spTree>
    <p:extLst>
      <p:ext uri="{BB962C8B-B14F-4D97-AF65-F5344CB8AC3E}">
        <p14:creationId xmlns:p14="http://schemas.microsoft.com/office/powerpoint/2010/main" val="15220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10E7-EB7F-45AB-9AB4-647728FDD06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de-DE"/>
          </a:p>
        </p:txBody>
      </p:sp>
      <p:sp>
        <p:nvSpPr>
          <p:cNvPr id="3" name="Content Placeholder 2">
            <a:extLst>
              <a:ext uri="{FF2B5EF4-FFF2-40B4-BE49-F238E27FC236}">
                <a16:creationId xmlns:a16="http://schemas.microsoft.com/office/drawing/2014/main" id="{1034CB3F-8B8B-4144-9AA3-7633D8DDB5B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a:extLst>
              <a:ext uri="{FF2B5EF4-FFF2-40B4-BE49-F238E27FC236}">
                <a16:creationId xmlns:a16="http://schemas.microsoft.com/office/drawing/2014/main" id="{9C981C8E-C8BB-4FBB-8F04-1FBEC9CF6A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382B4B-9FAD-4BCB-8043-D1CE89C41815}"/>
              </a:ext>
            </a:extLst>
          </p:cNvPr>
          <p:cNvSpPr>
            <a:spLocks noGrp="1"/>
          </p:cNvSpPr>
          <p:nvPr>
            <p:ph type="dt" sz="half" idx="10"/>
          </p:nvPr>
        </p:nvSpPr>
        <p:spPr/>
        <p:txBody>
          <a:bodyPr/>
          <a:lstStyle>
            <a:lvl1pPr>
              <a:defRPr/>
            </a:lvl1pPr>
          </a:lstStyle>
          <a:p>
            <a:endParaRPr lang="en-GB" altLang="de-DE"/>
          </a:p>
        </p:txBody>
      </p:sp>
      <p:sp>
        <p:nvSpPr>
          <p:cNvPr id="6" name="Footer Placeholder 5">
            <a:extLst>
              <a:ext uri="{FF2B5EF4-FFF2-40B4-BE49-F238E27FC236}">
                <a16:creationId xmlns:a16="http://schemas.microsoft.com/office/drawing/2014/main" id="{EB8FB3B3-DC1E-4848-B9F1-65937B41824F}"/>
              </a:ext>
            </a:extLst>
          </p:cNvPr>
          <p:cNvSpPr>
            <a:spLocks noGrp="1"/>
          </p:cNvSpPr>
          <p:nvPr>
            <p:ph type="ftr" sz="quarter" idx="11"/>
          </p:nvPr>
        </p:nvSpPr>
        <p:spPr/>
        <p:txBody>
          <a:bodyPr/>
          <a:lstStyle>
            <a:lvl1pPr>
              <a:defRPr/>
            </a:lvl1pPr>
          </a:lstStyle>
          <a:p>
            <a:endParaRPr lang="en-GB" altLang="de-DE"/>
          </a:p>
        </p:txBody>
      </p:sp>
      <p:sp>
        <p:nvSpPr>
          <p:cNvPr id="7" name="Slide Number Placeholder 6">
            <a:extLst>
              <a:ext uri="{FF2B5EF4-FFF2-40B4-BE49-F238E27FC236}">
                <a16:creationId xmlns:a16="http://schemas.microsoft.com/office/drawing/2014/main" id="{530DB81A-D3D3-4429-A067-6C9E3A4E959D}"/>
              </a:ext>
            </a:extLst>
          </p:cNvPr>
          <p:cNvSpPr>
            <a:spLocks noGrp="1"/>
          </p:cNvSpPr>
          <p:nvPr>
            <p:ph type="sldNum" sz="quarter" idx="12"/>
          </p:nvPr>
        </p:nvSpPr>
        <p:spPr/>
        <p:txBody>
          <a:bodyPr/>
          <a:lstStyle>
            <a:lvl1pPr>
              <a:defRPr/>
            </a:lvl1pPr>
          </a:lstStyle>
          <a:p>
            <a:fld id="{54D476D9-66B2-4086-8B9E-BF54B16DAD45}" type="slidenum">
              <a:rPr lang="en-GB" altLang="de-DE"/>
              <a:pPr/>
              <a:t>‹Nr.›</a:t>
            </a:fld>
            <a:endParaRPr lang="en-GB" altLang="de-DE"/>
          </a:p>
        </p:txBody>
      </p:sp>
    </p:spTree>
    <p:extLst>
      <p:ext uri="{BB962C8B-B14F-4D97-AF65-F5344CB8AC3E}">
        <p14:creationId xmlns:p14="http://schemas.microsoft.com/office/powerpoint/2010/main" val="3964593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80C8-4698-4FAC-A8C4-AFD5CE5545A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de-DE"/>
          </a:p>
        </p:txBody>
      </p:sp>
      <p:sp>
        <p:nvSpPr>
          <p:cNvPr id="3" name="Picture Placeholder 2">
            <a:extLst>
              <a:ext uri="{FF2B5EF4-FFF2-40B4-BE49-F238E27FC236}">
                <a16:creationId xmlns:a16="http://schemas.microsoft.com/office/drawing/2014/main" id="{85003105-2608-48AA-8C8B-848ABFFBCA3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a:extLst>
              <a:ext uri="{FF2B5EF4-FFF2-40B4-BE49-F238E27FC236}">
                <a16:creationId xmlns:a16="http://schemas.microsoft.com/office/drawing/2014/main" id="{32CF1564-D05C-4A55-9288-58AECDFDC7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A54602-AD1C-4D2F-B596-344791948FCF}"/>
              </a:ext>
            </a:extLst>
          </p:cNvPr>
          <p:cNvSpPr>
            <a:spLocks noGrp="1"/>
          </p:cNvSpPr>
          <p:nvPr>
            <p:ph type="dt" sz="half" idx="10"/>
          </p:nvPr>
        </p:nvSpPr>
        <p:spPr/>
        <p:txBody>
          <a:bodyPr/>
          <a:lstStyle>
            <a:lvl1pPr>
              <a:defRPr/>
            </a:lvl1pPr>
          </a:lstStyle>
          <a:p>
            <a:endParaRPr lang="en-GB" altLang="de-DE"/>
          </a:p>
        </p:txBody>
      </p:sp>
      <p:sp>
        <p:nvSpPr>
          <p:cNvPr id="6" name="Footer Placeholder 5">
            <a:extLst>
              <a:ext uri="{FF2B5EF4-FFF2-40B4-BE49-F238E27FC236}">
                <a16:creationId xmlns:a16="http://schemas.microsoft.com/office/drawing/2014/main" id="{1F355762-50CE-4092-B51F-E1BB2D6AA033}"/>
              </a:ext>
            </a:extLst>
          </p:cNvPr>
          <p:cNvSpPr>
            <a:spLocks noGrp="1"/>
          </p:cNvSpPr>
          <p:nvPr>
            <p:ph type="ftr" sz="quarter" idx="11"/>
          </p:nvPr>
        </p:nvSpPr>
        <p:spPr/>
        <p:txBody>
          <a:bodyPr/>
          <a:lstStyle>
            <a:lvl1pPr>
              <a:defRPr/>
            </a:lvl1pPr>
          </a:lstStyle>
          <a:p>
            <a:endParaRPr lang="en-GB" altLang="de-DE"/>
          </a:p>
        </p:txBody>
      </p:sp>
      <p:sp>
        <p:nvSpPr>
          <p:cNvPr id="7" name="Slide Number Placeholder 6">
            <a:extLst>
              <a:ext uri="{FF2B5EF4-FFF2-40B4-BE49-F238E27FC236}">
                <a16:creationId xmlns:a16="http://schemas.microsoft.com/office/drawing/2014/main" id="{18740C51-8680-41D1-BE47-A99579793D40}"/>
              </a:ext>
            </a:extLst>
          </p:cNvPr>
          <p:cNvSpPr>
            <a:spLocks noGrp="1"/>
          </p:cNvSpPr>
          <p:nvPr>
            <p:ph type="sldNum" sz="quarter" idx="12"/>
          </p:nvPr>
        </p:nvSpPr>
        <p:spPr/>
        <p:txBody>
          <a:bodyPr/>
          <a:lstStyle>
            <a:lvl1pPr>
              <a:defRPr/>
            </a:lvl1pPr>
          </a:lstStyle>
          <a:p>
            <a:fld id="{AB8AD4E6-8259-4E09-AB56-D8A59E2EE81B}" type="slidenum">
              <a:rPr lang="en-GB" altLang="de-DE"/>
              <a:pPr/>
              <a:t>‹Nr.›</a:t>
            </a:fld>
            <a:endParaRPr lang="en-GB" altLang="de-DE"/>
          </a:p>
        </p:txBody>
      </p:sp>
    </p:spTree>
    <p:extLst>
      <p:ext uri="{BB962C8B-B14F-4D97-AF65-F5344CB8AC3E}">
        <p14:creationId xmlns:p14="http://schemas.microsoft.com/office/powerpoint/2010/main" val="1418218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216F8B5-BD9D-4A50-B2AE-855EAAD11B25}"/>
              </a:ext>
            </a:extLst>
          </p:cNvPr>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de-DE"/>
              <a:t>Title</a:t>
            </a:r>
          </a:p>
        </p:txBody>
      </p:sp>
      <p:sp>
        <p:nvSpPr>
          <p:cNvPr id="1027" name="Rectangle 3">
            <a:extLst>
              <a:ext uri="{FF2B5EF4-FFF2-40B4-BE49-F238E27FC236}">
                <a16:creationId xmlns:a16="http://schemas.microsoft.com/office/drawing/2014/main" id="{C6640EC8-01C1-4460-93B1-6F8FC01FEAC9}"/>
              </a:ext>
            </a:extLst>
          </p:cNvPr>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de-DE"/>
              <a:t>Second level</a:t>
            </a:r>
            <a:endParaRPr lang="en-GB" altLang="de-DE"/>
          </a:p>
          <a:p>
            <a:pPr lvl="1"/>
            <a:r>
              <a:rPr lang="en-GB" altLang="de-DE"/>
              <a:t>Third level</a:t>
            </a:r>
          </a:p>
          <a:p>
            <a:pPr lvl="2"/>
            <a:r>
              <a:rPr lang="en-GB" altLang="de-DE"/>
              <a:t>- Fourth level</a:t>
            </a:r>
          </a:p>
        </p:txBody>
      </p:sp>
      <p:sp>
        <p:nvSpPr>
          <p:cNvPr id="1028" name="Rectangle 4">
            <a:extLst>
              <a:ext uri="{FF2B5EF4-FFF2-40B4-BE49-F238E27FC236}">
                <a16:creationId xmlns:a16="http://schemas.microsoft.com/office/drawing/2014/main" id="{9EE89C9F-5E9F-46CC-BEBF-F8677DBB3006}"/>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panose="020B0604020202020204" pitchFamily="34" charset="0"/>
              </a:defRPr>
            </a:lvl1pPr>
          </a:lstStyle>
          <a:p>
            <a:endParaRPr lang="en-GB" altLang="de-DE"/>
          </a:p>
        </p:txBody>
      </p:sp>
      <p:sp>
        <p:nvSpPr>
          <p:cNvPr id="1029" name="Rectangle 5">
            <a:extLst>
              <a:ext uri="{FF2B5EF4-FFF2-40B4-BE49-F238E27FC236}">
                <a16:creationId xmlns:a16="http://schemas.microsoft.com/office/drawing/2014/main" id="{745F7EA1-0388-476B-B41F-A1CF6E60B9B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anose="020B0604020202020204" pitchFamily="34" charset="0"/>
              </a:defRPr>
            </a:lvl1pPr>
          </a:lstStyle>
          <a:p>
            <a:endParaRPr lang="en-GB" altLang="de-DE"/>
          </a:p>
        </p:txBody>
      </p:sp>
      <p:sp>
        <p:nvSpPr>
          <p:cNvPr id="1030" name="Rectangle 6">
            <a:extLst>
              <a:ext uri="{FF2B5EF4-FFF2-40B4-BE49-F238E27FC236}">
                <a16:creationId xmlns:a16="http://schemas.microsoft.com/office/drawing/2014/main" id="{D7DA3606-6A06-4DC1-839D-DE61D441213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anose="020B0604020202020204" pitchFamily="34" charset="0"/>
              </a:defRPr>
            </a:lvl1pPr>
          </a:lstStyle>
          <a:p>
            <a:fld id="{11F0D3F5-DE49-480C-A089-E662FB295645}" type="slidenum">
              <a:rPr lang="en-GB" altLang="de-DE"/>
              <a:pPr/>
              <a:t>‹Nr.›</a:t>
            </a:fld>
            <a:endParaRPr lang="en-GB" altLang="de-DE"/>
          </a:p>
        </p:txBody>
      </p:sp>
      <p:sp>
        <p:nvSpPr>
          <p:cNvPr id="15" name="Rectangle 14">
            <a:extLst>
              <a:ext uri="{FF2B5EF4-FFF2-40B4-BE49-F238E27FC236}">
                <a16:creationId xmlns:a16="http://schemas.microsoft.com/office/drawing/2014/main" id="{4E6D3F77-9054-495F-992C-AB2F2FB88687}"/>
              </a:ext>
            </a:extLst>
          </p:cNvPr>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
        <p:nvSpPr>
          <p:cNvPr id="7" name="Rectangle 6">
            <a:extLst>
              <a:ext uri="{FF2B5EF4-FFF2-40B4-BE49-F238E27FC236}">
                <a16:creationId xmlns:a16="http://schemas.microsoft.com/office/drawing/2014/main" id="{A59D3968-5B4C-4BCC-B5FF-7651A98E0F6C}"/>
              </a:ext>
            </a:extLst>
          </p:cNvPr>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pic>
        <p:nvPicPr>
          <p:cNvPr id="1041" name="Picture 17" descr="LOGO CE_Vertical_EN_NEG_quadri_HR">
            <a:extLst>
              <a:ext uri="{FF2B5EF4-FFF2-40B4-BE49-F238E27FC236}">
                <a16:creationId xmlns:a16="http://schemas.microsoft.com/office/drawing/2014/main" id="{BF265B60-B89D-474B-BB21-8FD92CF1AD51}"/>
              </a:ext>
            </a:extLst>
          </p:cNvPr>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358775" algn="l" rtl="0" fontAlgn="base">
        <a:spcBef>
          <a:spcPct val="0"/>
        </a:spcBef>
        <a:spcAft>
          <a:spcPct val="0"/>
        </a:spcAft>
        <a:defRPr sz="3000" b="1" kern="1200">
          <a:solidFill>
            <a:srgbClr val="0F5494"/>
          </a:solidFill>
          <a:latin typeface="+mj-lt"/>
          <a:ea typeface="+mj-ea"/>
          <a:cs typeface="+mj-cs"/>
        </a:defRPr>
      </a:lvl1pPr>
      <a:lvl2pPr marL="358775" algn="l" rtl="0" fontAlgn="base">
        <a:spcBef>
          <a:spcPct val="0"/>
        </a:spcBef>
        <a:spcAft>
          <a:spcPct val="0"/>
        </a:spcAft>
        <a:defRPr sz="3000" b="1">
          <a:solidFill>
            <a:srgbClr val="0F5494"/>
          </a:solidFill>
          <a:latin typeface="Verdana" panose="020B0604030504040204" pitchFamily="34" charset="0"/>
        </a:defRPr>
      </a:lvl2pPr>
      <a:lvl3pPr marL="358775" algn="l" rtl="0" fontAlgn="base">
        <a:spcBef>
          <a:spcPct val="0"/>
        </a:spcBef>
        <a:spcAft>
          <a:spcPct val="0"/>
        </a:spcAft>
        <a:defRPr sz="3000" b="1">
          <a:solidFill>
            <a:srgbClr val="0F5494"/>
          </a:solidFill>
          <a:latin typeface="Verdana" panose="020B0604030504040204" pitchFamily="34" charset="0"/>
        </a:defRPr>
      </a:lvl3pPr>
      <a:lvl4pPr marL="358775" algn="l" rtl="0" fontAlgn="base">
        <a:spcBef>
          <a:spcPct val="0"/>
        </a:spcBef>
        <a:spcAft>
          <a:spcPct val="0"/>
        </a:spcAft>
        <a:defRPr sz="3000" b="1">
          <a:solidFill>
            <a:srgbClr val="0F5494"/>
          </a:solidFill>
          <a:latin typeface="Verdana" panose="020B0604030504040204" pitchFamily="34" charset="0"/>
        </a:defRPr>
      </a:lvl4pPr>
      <a:lvl5pPr marL="358775" algn="l" rtl="0" fontAlgn="base">
        <a:spcBef>
          <a:spcPct val="0"/>
        </a:spcBef>
        <a:spcAft>
          <a:spcPct val="0"/>
        </a:spcAft>
        <a:defRPr sz="3000" b="1">
          <a:solidFill>
            <a:srgbClr val="0F5494"/>
          </a:solidFill>
          <a:latin typeface="Verdana" panose="020B0604030504040204" pitchFamily="34" charset="0"/>
        </a:defRPr>
      </a:lvl5pPr>
      <a:lvl6pPr marL="815975" algn="l" rtl="0" fontAlgn="base">
        <a:spcBef>
          <a:spcPct val="0"/>
        </a:spcBef>
        <a:spcAft>
          <a:spcPct val="0"/>
        </a:spcAft>
        <a:defRPr sz="3000" b="1">
          <a:solidFill>
            <a:srgbClr val="0F5494"/>
          </a:solidFill>
          <a:latin typeface="Verdana" panose="020B0604030504040204" pitchFamily="34" charset="0"/>
        </a:defRPr>
      </a:lvl6pPr>
      <a:lvl7pPr marL="1273175" algn="l" rtl="0" fontAlgn="base">
        <a:spcBef>
          <a:spcPct val="0"/>
        </a:spcBef>
        <a:spcAft>
          <a:spcPct val="0"/>
        </a:spcAft>
        <a:defRPr sz="3000" b="1">
          <a:solidFill>
            <a:srgbClr val="0F5494"/>
          </a:solidFill>
          <a:latin typeface="Verdana" panose="020B0604030504040204" pitchFamily="34" charset="0"/>
        </a:defRPr>
      </a:lvl7pPr>
      <a:lvl8pPr marL="1730375" algn="l" rtl="0" fontAlgn="base">
        <a:spcBef>
          <a:spcPct val="0"/>
        </a:spcBef>
        <a:spcAft>
          <a:spcPct val="0"/>
        </a:spcAft>
        <a:defRPr sz="3000" b="1">
          <a:solidFill>
            <a:srgbClr val="0F5494"/>
          </a:solidFill>
          <a:latin typeface="Verdana" panose="020B0604030504040204" pitchFamily="34" charset="0"/>
        </a:defRPr>
      </a:lvl8pPr>
      <a:lvl9pPr marL="2187575" algn="l" rtl="0" fontAlgn="base">
        <a:spcBef>
          <a:spcPct val="0"/>
        </a:spcBef>
        <a:spcAft>
          <a:spcPct val="0"/>
        </a:spcAft>
        <a:defRPr sz="3000" b="1">
          <a:solidFill>
            <a:srgbClr val="0F5494"/>
          </a:solidFill>
          <a:latin typeface="Verdana" panose="020B0604030504040204" pitchFamily="34" charset="0"/>
        </a:defRPr>
      </a:lvl9pPr>
    </p:titleStyle>
    <p:bodyStyle>
      <a:lvl1pPr marL="342900" indent="-342900" algn="l" rtl="0" fontAlgn="base">
        <a:spcBef>
          <a:spcPct val="20000"/>
        </a:spcBef>
        <a:spcAft>
          <a:spcPct val="0"/>
        </a:spcAft>
        <a:buClr>
          <a:schemeClr val="bg1"/>
        </a:buClr>
        <a:buChar char="•"/>
        <a:defRPr sz="2400" i="1" kern="1200">
          <a:solidFill>
            <a:srgbClr val="0F5494"/>
          </a:solidFill>
          <a:latin typeface="+mn-lt"/>
          <a:ea typeface="+mn-ea"/>
          <a:cs typeface="+mn-cs"/>
        </a:defRPr>
      </a:lvl1pPr>
      <a:lvl2pPr marL="742950" indent="-285750" algn="l" rtl="0" fontAlgn="base">
        <a:spcBef>
          <a:spcPct val="20000"/>
        </a:spcBef>
        <a:spcAft>
          <a:spcPct val="0"/>
        </a:spcAft>
        <a:buClr>
          <a:srgbClr val="009FBA"/>
        </a:buClr>
        <a:buChar char="•"/>
        <a:defRPr sz="2000" b="1" kern="1200">
          <a:solidFill>
            <a:srgbClr val="0F5494"/>
          </a:solidFill>
          <a:latin typeface="+mn-lt"/>
          <a:ea typeface="+mn-ea"/>
          <a:cs typeface="+mn-cs"/>
        </a:defRPr>
      </a:lvl2pPr>
      <a:lvl3pPr marL="1143000" indent="-228600" algn="l" rtl="0" fontAlgn="base">
        <a:spcBef>
          <a:spcPct val="20000"/>
        </a:spcBef>
        <a:spcAft>
          <a:spcPct val="0"/>
        </a:spcAft>
        <a:defRPr sz="1400" kern="1200">
          <a:solidFill>
            <a:srgbClr val="0F5494"/>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3.sv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3.xml"/><Relationship Id="rId16" Type="http://schemas.openxmlformats.org/officeDocument/2006/relationships/image" Target="../media/image16.svg"/><Relationship Id="rId1" Type="http://schemas.openxmlformats.org/officeDocument/2006/relationships/slideLayout" Target="../slideLayouts/slideLayout2.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5">
            <a:extLst>
              <a:ext uri="{FF2B5EF4-FFF2-40B4-BE49-F238E27FC236}">
                <a16:creationId xmlns:a16="http://schemas.microsoft.com/office/drawing/2014/main" id="{DD955809-79DD-410B-84A1-549CB1B4C975}"/>
              </a:ext>
            </a:extLst>
          </p:cNvPr>
          <p:cNvSpPr>
            <a:spLocks noGrp="1" noChangeArrowheads="1"/>
          </p:cNvSpPr>
          <p:nvPr>
            <p:ph type="ctrTitle"/>
          </p:nvPr>
        </p:nvSpPr>
        <p:spPr>
          <a:xfrm>
            <a:off x="665163" y="2564904"/>
            <a:ext cx="8424862" cy="790575"/>
          </a:xfrm>
        </p:spPr>
        <p:txBody>
          <a:bodyPr>
            <a:noAutofit/>
          </a:bodyPr>
          <a:lstStyle/>
          <a:p>
            <a:r>
              <a:rPr lang="en-GB" sz="2800" dirty="0"/>
              <a:t>Introduction to the dimensions of digitalisation</a:t>
            </a:r>
            <a:endParaRPr lang="de-DE" sz="2800" dirty="0"/>
          </a:p>
        </p:txBody>
      </p:sp>
      <p:sp>
        <p:nvSpPr>
          <p:cNvPr id="3" name="Rectangle 6">
            <a:extLst>
              <a:ext uri="{FF2B5EF4-FFF2-40B4-BE49-F238E27FC236}">
                <a16:creationId xmlns:a16="http://schemas.microsoft.com/office/drawing/2014/main" id="{AB9EC7BB-4920-4CB8-991F-9133F7E887FF}"/>
              </a:ext>
            </a:extLst>
          </p:cNvPr>
          <p:cNvSpPr>
            <a:spLocks noGrp="1" noChangeArrowheads="1"/>
          </p:cNvSpPr>
          <p:nvPr>
            <p:ph type="subTitle" idx="1"/>
          </p:nvPr>
        </p:nvSpPr>
        <p:spPr>
          <a:xfrm>
            <a:off x="611188" y="3716338"/>
            <a:ext cx="8532812" cy="1728787"/>
          </a:xfrm>
        </p:spPr>
        <p:txBody>
          <a:bodyPr/>
          <a:lstStyle/>
          <a:p>
            <a:r>
              <a:rPr lang="fr-BE" altLang="de-DE" sz="2000" dirty="0"/>
              <a:t>Module 4.2: </a:t>
            </a:r>
            <a:br>
              <a:rPr lang="fr-BE" altLang="de-DE" sz="2000" dirty="0"/>
            </a:br>
            <a:r>
              <a:rPr lang="fr-BE" altLang="de-DE" sz="2000" dirty="0" err="1"/>
              <a:t>Mapping</a:t>
            </a:r>
            <a:r>
              <a:rPr lang="fr-BE" altLang="de-DE" sz="2000" dirty="0"/>
              <a:t> the </a:t>
            </a:r>
            <a:r>
              <a:rPr lang="fr-BE" altLang="de-DE" sz="2000" dirty="0" err="1"/>
              <a:t>Requirements</a:t>
            </a:r>
            <a:endParaRPr lang="en-GB" altLang="de-DE"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DC0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42B0A-A8ED-4E5C-ACD1-0435140D9478}"/>
              </a:ext>
            </a:extLst>
          </p:cNvPr>
          <p:cNvSpPr>
            <a:spLocks noGrp="1"/>
          </p:cNvSpPr>
          <p:nvPr>
            <p:ph type="title"/>
          </p:nvPr>
        </p:nvSpPr>
        <p:spPr/>
        <p:txBody>
          <a:bodyPr/>
          <a:lstStyle/>
          <a:p>
            <a:r>
              <a:rPr lang="de-DE" dirty="0" err="1"/>
              <a:t>Intellectual</a:t>
            </a:r>
            <a:r>
              <a:rPr lang="de-DE" dirty="0"/>
              <a:t> Property Rights</a:t>
            </a:r>
            <a:br>
              <a:rPr lang="de-DE" dirty="0"/>
            </a:br>
            <a:r>
              <a:rPr lang="de-DE" sz="2400" b="0" dirty="0" err="1"/>
              <a:t>Discussion</a:t>
            </a:r>
            <a:r>
              <a:rPr lang="de-DE" sz="2400" b="0" dirty="0"/>
              <a:t>: EU Copyright </a:t>
            </a:r>
            <a:r>
              <a:rPr lang="de-DE" sz="2400" b="0" dirty="0" err="1"/>
              <a:t>Directive</a:t>
            </a:r>
            <a:endParaRPr lang="de-DE" sz="2400" b="0" dirty="0"/>
          </a:p>
        </p:txBody>
      </p:sp>
      <p:sp>
        <p:nvSpPr>
          <p:cNvPr id="6" name="Textfeld 5">
            <a:extLst>
              <a:ext uri="{FF2B5EF4-FFF2-40B4-BE49-F238E27FC236}">
                <a16:creationId xmlns:a16="http://schemas.microsoft.com/office/drawing/2014/main" id="{39D8CC13-9E25-4EC8-9A3A-7D3726E4F3A2}"/>
              </a:ext>
            </a:extLst>
          </p:cNvPr>
          <p:cNvSpPr txBox="1"/>
          <p:nvPr/>
        </p:nvSpPr>
        <p:spPr>
          <a:xfrm>
            <a:off x="808688" y="2349168"/>
            <a:ext cx="45535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600" b="1" dirty="0">
                <a:latin typeface="Verdana"/>
                <a:ea typeface="Verdana"/>
              </a:rPr>
              <a:t>PROS</a:t>
            </a:r>
            <a:endParaRPr lang="de-DE" sz="1400" b="1" dirty="0">
              <a:ea typeface="Verdana" panose="020B0604030504040204" pitchFamily="34" charset="0"/>
            </a:endParaRPr>
          </a:p>
        </p:txBody>
      </p:sp>
      <p:sp>
        <p:nvSpPr>
          <p:cNvPr id="7" name="Textfeld 6">
            <a:extLst>
              <a:ext uri="{FF2B5EF4-FFF2-40B4-BE49-F238E27FC236}">
                <a16:creationId xmlns:a16="http://schemas.microsoft.com/office/drawing/2014/main" id="{759B0206-6376-437F-87C8-F8B25931747D}"/>
              </a:ext>
            </a:extLst>
          </p:cNvPr>
          <p:cNvSpPr txBox="1"/>
          <p:nvPr/>
        </p:nvSpPr>
        <p:spPr>
          <a:xfrm>
            <a:off x="5103196" y="2764340"/>
            <a:ext cx="3522818"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GB" sz="1600" dirty="0">
                <a:latin typeface="Verdana"/>
                <a:ea typeface="Verdana"/>
              </a:rPr>
              <a:t>Potential growth limitations for user-generated business models</a:t>
            </a:r>
          </a:p>
          <a:p>
            <a:pPr marL="171450" indent="-171450">
              <a:buFont typeface="Arial"/>
              <a:buChar char="•"/>
            </a:pPr>
            <a:r>
              <a:rPr lang="en-GB" sz="1600" dirty="0">
                <a:latin typeface="Verdana"/>
                <a:ea typeface="Verdana"/>
              </a:rPr>
              <a:t>Measures could restrict freedom of expression and reduce access to knowledge in the online sphere</a:t>
            </a:r>
          </a:p>
          <a:p>
            <a:pPr marL="171450" indent="-171450">
              <a:buFont typeface="Arial"/>
              <a:buChar char="•"/>
            </a:pPr>
            <a:r>
              <a:rPr lang="en-GB" sz="1600" dirty="0">
                <a:latin typeface="Verdana"/>
                <a:ea typeface="Verdana"/>
              </a:rPr>
              <a:t>Upload filters and global licensing involve considerable costs and practical application problems</a:t>
            </a:r>
          </a:p>
          <a:p>
            <a:pPr marL="171450" indent="-171450">
              <a:buFont typeface="Arial"/>
              <a:buChar char="•"/>
            </a:pPr>
            <a:endParaRPr lang="en-GB" sz="1600" dirty="0">
              <a:latin typeface="Verdana"/>
              <a:ea typeface="Verdana"/>
            </a:endParaRPr>
          </a:p>
          <a:p>
            <a:pPr marL="171450" indent="-171450">
              <a:buFont typeface="Arial"/>
              <a:buChar char="•"/>
            </a:pPr>
            <a:endParaRPr lang="en-GB" sz="1600" dirty="0">
              <a:latin typeface="Verdana"/>
              <a:ea typeface="Verdana"/>
            </a:endParaRPr>
          </a:p>
        </p:txBody>
      </p:sp>
      <p:sp>
        <p:nvSpPr>
          <p:cNvPr id="9" name="Textfeld 8">
            <a:extLst>
              <a:ext uri="{FF2B5EF4-FFF2-40B4-BE49-F238E27FC236}">
                <a16:creationId xmlns:a16="http://schemas.microsoft.com/office/drawing/2014/main" id="{BA190AA2-508C-4DCC-807D-6713D643AE79}"/>
              </a:ext>
            </a:extLst>
          </p:cNvPr>
          <p:cNvSpPr txBox="1"/>
          <p:nvPr/>
        </p:nvSpPr>
        <p:spPr>
          <a:xfrm>
            <a:off x="5208908" y="2310764"/>
            <a:ext cx="45535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600" b="1" dirty="0">
                <a:latin typeface="Verdana"/>
                <a:ea typeface="Verdana"/>
              </a:rPr>
              <a:t>CONS</a:t>
            </a:r>
            <a:endParaRPr lang="de-DE" dirty="0"/>
          </a:p>
        </p:txBody>
      </p:sp>
      <p:sp>
        <p:nvSpPr>
          <p:cNvPr id="11" name="Textfeld 10">
            <a:extLst>
              <a:ext uri="{FF2B5EF4-FFF2-40B4-BE49-F238E27FC236}">
                <a16:creationId xmlns:a16="http://schemas.microsoft.com/office/drawing/2014/main" id="{71681D08-F796-42D0-83BC-0BDEA4A24FF9}"/>
              </a:ext>
            </a:extLst>
          </p:cNvPr>
          <p:cNvSpPr txBox="1"/>
          <p:nvPr/>
        </p:nvSpPr>
        <p:spPr>
          <a:xfrm>
            <a:off x="267831" y="5734383"/>
            <a:ext cx="8649800" cy="646331"/>
          </a:xfrm>
          <a:prstGeom prst="rect">
            <a:avLst/>
          </a:prstGeom>
          <a:noFill/>
          <a:ln w="12700">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800" b="1" dirty="0">
                <a:latin typeface="Verdana"/>
                <a:ea typeface="Verdana"/>
              </a:rPr>
              <a:t>1) What do you think about the EU Copyright Directive? </a:t>
            </a:r>
          </a:p>
          <a:p>
            <a:r>
              <a:rPr lang="en-GB" sz="1800" b="1" dirty="0">
                <a:latin typeface="Verdana"/>
                <a:ea typeface="Verdana"/>
              </a:rPr>
              <a:t>2) Where do you see the relevance for developing countries? </a:t>
            </a:r>
            <a:endParaRPr lang="en-GB" sz="1800" b="1" dirty="0">
              <a:ea typeface="Verdana" panose="020B0604030504040204" pitchFamily="34" charset="0"/>
            </a:endParaRPr>
          </a:p>
        </p:txBody>
      </p:sp>
      <p:sp>
        <p:nvSpPr>
          <p:cNvPr id="12" name="Textfeld 11">
            <a:extLst>
              <a:ext uri="{FF2B5EF4-FFF2-40B4-BE49-F238E27FC236}">
                <a16:creationId xmlns:a16="http://schemas.microsoft.com/office/drawing/2014/main" id="{8D732F9D-A51F-4740-8916-CA69912305D9}"/>
              </a:ext>
            </a:extLst>
          </p:cNvPr>
          <p:cNvSpPr txBox="1"/>
          <p:nvPr/>
        </p:nvSpPr>
        <p:spPr>
          <a:xfrm>
            <a:off x="808687" y="2764339"/>
            <a:ext cx="3694598"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GB" sz="1600" dirty="0">
                <a:latin typeface="Verdana"/>
                <a:ea typeface="Verdana"/>
              </a:rPr>
              <a:t>Overdue adaption of copyright legislation to the requirements of the digital economy </a:t>
            </a:r>
          </a:p>
          <a:p>
            <a:pPr marL="171450" indent="-171450">
              <a:buFont typeface="Arial"/>
              <a:buChar char="•"/>
            </a:pPr>
            <a:r>
              <a:rPr lang="en-GB" sz="1600" dirty="0">
                <a:latin typeface="Verdana"/>
                <a:ea typeface="Verdana"/>
              </a:rPr>
              <a:t>Stronger position for rightsholders when negotiating with platforms</a:t>
            </a:r>
          </a:p>
          <a:p>
            <a:pPr marL="171450" indent="-171450">
              <a:buFont typeface="Arial"/>
              <a:buChar char="•"/>
            </a:pPr>
            <a:r>
              <a:rPr lang="en-GB" sz="1600" dirty="0">
                <a:latin typeface="Verdana"/>
                <a:ea typeface="Verdana"/>
              </a:rPr>
              <a:t>Stimulation of quality content and fair remuneration</a:t>
            </a:r>
          </a:p>
          <a:p>
            <a:pPr marL="171450" indent="-171450">
              <a:buFont typeface="Arial"/>
              <a:buChar char="•"/>
            </a:pPr>
            <a:r>
              <a:rPr lang="en-GB" sz="1600" dirty="0">
                <a:latin typeface="Verdana"/>
                <a:ea typeface="Verdana"/>
              </a:rPr>
              <a:t>More security for authors and performers (dispute resolution, remuneration, contracts) </a:t>
            </a:r>
          </a:p>
          <a:p>
            <a:pPr marL="171450" indent="-171450">
              <a:buFont typeface="Arial"/>
              <a:buChar char="•"/>
            </a:pPr>
            <a:endParaRPr lang="en-GB" sz="1800" dirty="0">
              <a:latin typeface="Verdana"/>
              <a:ea typeface="Verdana"/>
            </a:endParaRPr>
          </a:p>
        </p:txBody>
      </p:sp>
      <p:pic>
        <p:nvPicPr>
          <p:cNvPr id="13" name="Bild 12"/>
          <p:cNvPicPr>
            <a:picLocks noChangeAspect="1"/>
          </p:cNvPicPr>
          <p:nvPr/>
        </p:nvPicPr>
        <p:blipFill>
          <a:blip r:embed="rId3"/>
          <a:stretch>
            <a:fillRect/>
          </a:stretch>
        </p:blipFill>
        <p:spPr>
          <a:xfrm>
            <a:off x="6600792" y="1656838"/>
            <a:ext cx="1152000" cy="1152000"/>
          </a:xfrm>
          <a:prstGeom prst="rect">
            <a:avLst/>
          </a:prstGeom>
        </p:spPr>
      </p:pic>
      <p:sp>
        <p:nvSpPr>
          <p:cNvPr id="14" name="Textfeld 13"/>
          <p:cNvSpPr txBox="1"/>
          <p:nvPr/>
        </p:nvSpPr>
        <p:spPr>
          <a:xfrm>
            <a:off x="7683082" y="2091758"/>
            <a:ext cx="1380506" cy="461665"/>
          </a:xfrm>
          <a:prstGeom prst="rect">
            <a:avLst/>
          </a:prstGeom>
          <a:noFill/>
        </p:spPr>
        <p:txBody>
          <a:bodyPr wrap="none" rtlCol="0">
            <a:spAutoFit/>
          </a:bodyPr>
          <a:lstStyle/>
          <a:p>
            <a:r>
              <a:rPr lang="en-GB" sz="2400" b="1" dirty="0"/>
              <a:t>15 min</a:t>
            </a:r>
          </a:p>
        </p:txBody>
      </p:sp>
      <p:pic>
        <p:nvPicPr>
          <p:cNvPr id="15" name="Grafik 8" descr="Lachendes Gesicht ohne Füllung">
            <a:extLst>
              <a:ext uri="{FF2B5EF4-FFF2-40B4-BE49-F238E27FC236}">
                <a16:creationId xmlns:a16="http://schemas.microsoft.com/office/drawing/2014/main" id="{C076B3AE-649F-3848-8F99-63C718BA46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6" y="2182132"/>
            <a:ext cx="676551" cy="676551"/>
          </a:xfrm>
          <a:prstGeom prst="rect">
            <a:avLst/>
          </a:prstGeom>
        </p:spPr>
      </p:pic>
      <p:pic>
        <p:nvPicPr>
          <p:cNvPr id="16" name="Grafik 10" descr="Verwirrtes Gesicht ohne Füllung">
            <a:extLst>
              <a:ext uri="{FF2B5EF4-FFF2-40B4-BE49-F238E27FC236}">
                <a16:creationId xmlns:a16="http://schemas.microsoft.com/office/drawing/2014/main" id="{EE4C855D-9F21-0847-B531-27C1270BDC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10088" y="2161652"/>
            <a:ext cx="716192" cy="716192"/>
          </a:xfrm>
          <a:prstGeom prst="rect">
            <a:avLst/>
          </a:prstGeom>
        </p:spPr>
      </p:pic>
    </p:spTree>
    <p:extLst>
      <p:ext uri="{BB962C8B-B14F-4D97-AF65-F5344CB8AC3E}">
        <p14:creationId xmlns:p14="http://schemas.microsoft.com/office/powerpoint/2010/main" val="1082353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217DF723-C201-9D42-AD8A-065B9834883C}"/>
              </a:ext>
            </a:extLst>
          </p:cNvPr>
          <p:cNvSpPr/>
          <p:nvPr/>
        </p:nvSpPr>
        <p:spPr>
          <a:xfrm>
            <a:off x="827584" y="2495453"/>
            <a:ext cx="7797304" cy="400110"/>
          </a:xfrm>
          <a:prstGeom prst="rect">
            <a:avLst/>
          </a:prstGeom>
        </p:spPr>
        <p:txBody>
          <a:bodyPr wrap="square">
            <a:spAutoFit/>
          </a:bodyPr>
          <a:lstStyle/>
          <a:p>
            <a:r>
              <a:rPr lang="en" sz="2000" b="1"/>
              <a:t>Intellectual Property Rights (IPR) in the digital age:</a:t>
            </a:r>
          </a:p>
        </p:txBody>
      </p:sp>
      <p:sp>
        <p:nvSpPr>
          <p:cNvPr id="5" name="Rechteck 4">
            <a:extLst>
              <a:ext uri="{FF2B5EF4-FFF2-40B4-BE49-F238E27FC236}">
                <a16:creationId xmlns:a16="http://schemas.microsoft.com/office/drawing/2014/main" id="{CCB7EFCB-C885-CA40-8FB4-400428131B5B}"/>
              </a:ext>
            </a:extLst>
          </p:cNvPr>
          <p:cNvSpPr/>
          <p:nvPr/>
        </p:nvSpPr>
        <p:spPr>
          <a:xfrm>
            <a:off x="827584" y="3054497"/>
            <a:ext cx="5904656" cy="1569660"/>
          </a:xfrm>
          <a:prstGeom prst="rect">
            <a:avLst/>
          </a:prstGeom>
        </p:spPr>
        <p:txBody>
          <a:bodyPr wrap="square">
            <a:spAutoFit/>
          </a:bodyPr>
          <a:lstStyle/>
          <a:p>
            <a:pPr marL="285750" indent="-285750">
              <a:buFont typeface="Arial" panose="020B0604020202020204" pitchFamily="34" charset="0"/>
              <a:buChar char="•"/>
            </a:pPr>
            <a:r>
              <a:rPr lang="en" sz="1600"/>
              <a:t>encourage new ideas </a:t>
            </a:r>
          </a:p>
          <a:p>
            <a:pPr marL="285750" indent="-285750">
              <a:buFont typeface="Arial" panose="020B0604020202020204" pitchFamily="34" charset="0"/>
              <a:buChar char="•"/>
            </a:pPr>
            <a:r>
              <a:rPr lang="en" sz="1600"/>
              <a:t>affect innovation performance</a:t>
            </a:r>
          </a:p>
          <a:p>
            <a:pPr marL="285750" indent="-285750">
              <a:buFont typeface="Arial" panose="020B0604020202020204" pitchFamily="34" charset="0"/>
              <a:buChar char="•"/>
            </a:pPr>
            <a:r>
              <a:rPr lang="en" sz="1600"/>
              <a:t>provide incentives for investment and for universities to transfer knowledge </a:t>
            </a:r>
          </a:p>
          <a:p>
            <a:pPr marL="285750" indent="-285750">
              <a:buFont typeface="Arial" panose="020B0604020202020204" pitchFamily="34" charset="0"/>
              <a:buChar char="•"/>
            </a:pPr>
            <a:r>
              <a:rPr lang="en" sz="1600"/>
              <a:t>impact how individuals and firms can access and exploit existing knowledge on efficient terms</a:t>
            </a:r>
            <a:endParaRPr lang="de-DE" sz="1600"/>
          </a:p>
        </p:txBody>
      </p:sp>
      <p:sp>
        <p:nvSpPr>
          <p:cNvPr id="7" name="Rechteck 6">
            <a:extLst>
              <a:ext uri="{FF2B5EF4-FFF2-40B4-BE49-F238E27FC236}">
                <a16:creationId xmlns:a16="http://schemas.microsoft.com/office/drawing/2014/main" id="{E84E27EC-F520-CD42-B49B-9357050D1936}"/>
              </a:ext>
            </a:extLst>
          </p:cNvPr>
          <p:cNvSpPr/>
          <p:nvPr/>
        </p:nvSpPr>
        <p:spPr>
          <a:xfrm>
            <a:off x="832570" y="4992798"/>
            <a:ext cx="7272808" cy="1200329"/>
          </a:xfrm>
          <a:prstGeom prst="rect">
            <a:avLst/>
          </a:prstGeom>
        </p:spPr>
        <p:txBody>
          <a:bodyPr wrap="square">
            <a:spAutoFit/>
          </a:bodyPr>
          <a:lstStyle/>
          <a:p>
            <a:r>
              <a:rPr lang="en" sz="1800" b="1">
                <a:sym typeface="Wingdings" pitchFamily="2" charset="2"/>
              </a:rPr>
              <a:t> The d</a:t>
            </a:r>
            <a:r>
              <a:rPr lang="en" sz="1800" b="1"/>
              <a:t>ata-driven economy builds on the knowledge-based economy, in which the essential capital is intellectual property (IP). </a:t>
            </a:r>
          </a:p>
          <a:p>
            <a:endParaRPr lang="de-DE" sz="1800" b="1"/>
          </a:p>
        </p:txBody>
      </p:sp>
      <p:sp>
        <p:nvSpPr>
          <p:cNvPr id="9" name="Titel 7">
            <a:extLst>
              <a:ext uri="{FF2B5EF4-FFF2-40B4-BE49-F238E27FC236}">
                <a16:creationId xmlns:a16="http://schemas.microsoft.com/office/drawing/2014/main" id="{87FF6FDA-C54A-4AF5-B1F0-45A38CD857D2}"/>
              </a:ext>
            </a:extLst>
          </p:cNvPr>
          <p:cNvSpPr>
            <a:spLocks noGrp="1"/>
          </p:cNvSpPr>
          <p:nvPr>
            <p:ph type="title"/>
          </p:nvPr>
        </p:nvSpPr>
        <p:spPr>
          <a:xfrm>
            <a:off x="395288" y="1339850"/>
            <a:ext cx="8229600" cy="936625"/>
          </a:xfrm>
        </p:spPr>
        <p:txBody>
          <a:bodyPr/>
          <a:lstStyle/>
          <a:p>
            <a:r>
              <a:rPr lang="en-US" dirty="0"/>
              <a:t>Intellectual Property Rights</a:t>
            </a:r>
            <a:br>
              <a:rPr lang="en-US" dirty="0"/>
            </a:br>
            <a:r>
              <a:rPr lang="en-US" sz="2400" b="0" dirty="0"/>
              <a:t>Relevance</a:t>
            </a:r>
            <a:endParaRPr lang="de-DE" sz="2400" b="0" dirty="0"/>
          </a:p>
        </p:txBody>
      </p:sp>
      <p:pic>
        <p:nvPicPr>
          <p:cNvPr id="8" name="Grafik 7" descr="Glühlampe">
            <a:extLst>
              <a:ext uri="{FF2B5EF4-FFF2-40B4-BE49-F238E27FC236}">
                <a16:creationId xmlns:a16="http://schemas.microsoft.com/office/drawing/2014/main" id="{C1E095BE-52F1-DB48-9598-F97754AF59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8264" y="3209319"/>
            <a:ext cx="1260016" cy="1260016"/>
          </a:xfrm>
          <a:prstGeom prst="rect">
            <a:avLst/>
          </a:prstGeom>
        </p:spPr>
      </p:pic>
    </p:spTree>
    <p:extLst>
      <p:ext uri="{BB962C8B-B14F-4D97-AF65-F5344CB8AC3E}">
        <p14:creationId xmlns:p14="http://schemas.microsoft.com/office/powerpoint/2010/main" val="1571872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A1D989A-7315-0948-B6B3-CAC8D9039E95}"/>
              </a:ext>
            </a:extLst>
          </p:cNvPr>
          <p:cNvSpPr/>
          <p:nvPr/>
        </p:nvSpPr>
        <p:spPr>
          <a:xfrm>
            <a:off x="6745657" y="3259332"/>
            <a:ext cx="2218831" cy="738664"/>
          </a:xfrm>
          <a:prstGeom prst="rect">
            <a:avLst/>
          </a:prstGeom>
        </p:spPr>
        <p:txBody>
          <a:bodyPr wrap="square">
            <a:spAutoFit/>
          </a:bodyPr>
          <a:lstStyle/>
          <a:p>
            <a:r>
              <a:rPr lang="en" sz="1400" b="1">
                <a:latin typeface="+mn-lt"/>
              </a:rPr>
              <a:t>First</a:t>
            </a:r>
            <a:r>
              <a:rPr lang="en" sz="1400">
                <a:latin typeface="+mn-lt"/>
              </a:rPr>
              <a:t>, there is a lack of legal enforcement of IP rights.</a:t>
            </a:r>
            <a:endParaRPr lang="de-DE" sz="1400">
              <a:latin typeface="+mn-lt"/>
            </a:endParaRPr>
          </a:p>
        </p:txBody>
      </p:sp>
      <p:sp>
        <p:nvSpPr>
          <p:cNvPr id="13" name="Rechteck 12">
            <a:extLst>
              <a:ext uri="{FF2B5EF4-FFF2-40B4-BE49-F238E27FC236}">
                <a16:creationId xmlns:a16="http://schemas.microsoft.com/office/drawing/2014/main" id="{32539564-FF2E-6F4E-878F-C3EF922BFEE2}"/>
              </a:ext>
            </a:extLst>
          </p:cNvPr>
          <p:cNvSpPr/>
          <p:nvPr/>
        </p:nvSpPr>
        <p:spPr>
          <a:xfrm>
            <a:off x="6745658" y="4128607"/>
            <a:ext cx="2325397" cy="738664"/>
          </a:xfrm>
          <a:prstGeom prst="rect">
            <a:avLst/>
          </a:prstGeom>
        </p:spPr>
        <p:txBody>
          <a:bodyPr wrap="square">
            <a:spAutoFit/>
          </a:bodyPr>
          <a:lstStyle/>
          <a:p>
            <a:r>
              <a:rPr lang="en" sz="1400" b="1">
                <a:latin typeface="+mn-lt"/>
              </a:rPr>
              <a:t>Second</a:t>
            </a:r>
            <a:r>
              <a:rPr lang="en" sz="1400">
                <a:latin typeface="+mn-lt"/>
              </a:rPr>
              <a:t>, simply not enough people in Africa are registering their IP.</a:t>
            </a:r>
            <a:endParaRPr lang="de-DE" sz="1400">
              <a:latin typeface="+mn-lt"/>
            </a:endParaRPr>
          </a:p>
        </p:txBody>
      </p:sp>
      <p:pic>
        <p:nvPicPr>
          <p:cNvPr id="5" name="Grafik 4">
            <a:extLst>
              <a:ext uri="{FF2B5EF4-FFF2-40B4-BE49-F238E27FC236}">
                <a16:creationId xmlns:a16="http://schemas.microsoft.com/office/drawing/2014/main" id="{F561CB89-9784-D84E-9F5F-14C117FDE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840" y="2276475"/>
            <a:ext cx="6156176" cy="3873383"/>
          </a:xfrm>
          <a:prstGeom prst="rect">
            <a:avLst/>
          </a:prstGeom>
        </p:spPr>
      </p:pic>
      <p:sp>
        <p:nvSpPr>
          <p:cNvPr id="18" name="Rechteck 17">
            <a:extLst>
              <a:ext uri="{FF2B5EF4-FFF2-40B4-BE49-F238E27FC236}">
                <a16:creationId xmlns:a16="http://schemas.microsoft.com/office/drawing/2014/main" id="{A1945782-994A-4F48-803B-B49B6ACB31A5}"/>
              </a:ext>
            </a:extLst>
          </p:cNvPr>
          <p:cNvSpPr/>
          <p:nvPr/>
        </p:nvSpPr>
        <p:spPr>
          <a:xfrm>
            <a:off x="424840" y="6074132"/>
            <a:ext cx="6156176" cy="523220"/>
          </a:xfrm>
          <a:prstGeom prst="rect">
            <a:avLst/>
          </a:prstGeom>
        </p:spPr>
        <p:txBody>
          <a:bodyPr wrap="square">
            <a:spAutoFit/>
          </a:bodyPr>
          <a:lstStyle/>
          <a:p>
            <a:r>
              <a:rPr lang="de-DE" sz="1400">
                <a:latin typeface="+mn-lt"/>
              </a:rPr>
              <a:t>Patent </a:t>
            </a:r>
            <a:r>
              <a:rPr lang="de-DE" sz="1400" err="1">
                <a:latin typeface="+mn-lt"/>
              </a:rPr>
              <a:t>Cooperation</a:t>
            </a:r>
            <a:r>
              <a:rPr lang="de-DE" sz="1400">
                <a:latin typeface="+mn-lt"/>
              </a:rPr>
              <a:t> Treaty (PTC) </a:t>
            </a:r>
            <a:r>
              <a:rPr lang="de-DE" sz="1400" err="1">
                <a:latin typeface="+mn-lt"/>
              </a:rPr>
              <a:t>is</a:t>
            </a:r>
            <a:r>
              <a:rPr lang="de-DE" sz="1400">
                <a:latin typeface="+mn-lt"/>
              </a:rPr>
              <a:t> an international </a:t>
            </a:r>
            <a:r>
              <a:rPr lang="de-DE" sz="1400" err="1">
                <a:latin typeface="+mn-lt"/>
              </a:rPr>
              <a:t>law</a:t>
            </a:r>
            <a:r>
              <a:rPr lang="de-DE" sz="1400">
                <a:latin typeface="+mn-lt"/>
              </a:rPr>
              <a:t> </a:t>
            </a:r>
            <a:r>
              <a:rPr lang="de-DE" sz="1400" err="1">
                <a:latin typeface="+mn-lt"/>
              </a:rPr>
              <a:t>treaty</a:t>
            </a:r>
            <a:r>
              <a:rPr lang="de-DE" sz="1400">
                <a:latin typeface="+mn-lt"/>
              </a:rPr>
              <a:t>. Source: Table </a:t>
            </a:r>
            <a:r>
              <a:rPr lang="de-DE" sz="1400" err="1">
                <a:latin typeface="+mn-lt"/>
              </a:rPr>
              <a:t>taken</a:t>
            </a:r>
            <a:r>
              <a:rPr lang="de-DE" sz="1400">
                <a:latin typeface="+mn-lt"/>
              </a:rPr>
              <a:t> </a:t>
            </a:r>
            <a:r>
              <a:rPr lang="de-DE" sz="1400" err="1">
                <a:latin typeface="+mn-lt"/>
              </a:rPr>
              <a:t>from</a:t>
            </a:r>
            <a:r>
              <a:rPr lang="de-DE" sz="1400">
                <a:latin typeface="+mn-lt"/>
              </a:rPr>
              <a:t> </a:t>
            </a:r>
            <a:r>
              <a:rPr lang="de-DE" sz="1400" err="1">
                <a:latin typeface="+mn-lt"/>
              </a:rPr>
              <a:t>the</a:t>
            </a:r>
            <a:r>
              <a:rPr lang="de-DE" sz="1400">
                <a:latin typeface="+mn-lt"/>
              </a:rPr>
              <a:t> International Innovation Index 2018</a:t>
            </a:r>
          </a:p>
        </p:txBody>
      </p:sp>
      <p:sp>
        <p:nvSpPr>
          <p:cNvPr id="19" name="Rechteck 18">
            <a:extLst>
              <a:ext uri="{FF2B5EF4-FFF2-40B4-BE49-F238E27FC236}">
                <a16:creationId xmlns:a16="http://schemas.microsoft.com/office/drawing/2014/main" id="{1769046E-30DD-AA49-8C86-27EC7599F2AF}"/>
              </a:ext>
            </a:extLst>
          </p:cNvPr>
          <p:cNvSpPr/>
          <p:nvPr/>
        </p:nvSpPr>
        <p:spPr>
          <a:xfrm>
            <a:off x="6745657" y="4980853"/>
            <a:ext cx="2325398" cy="1384995"/>
          </a:xfrm>
          <a:prstGeom prst="rect">
            <a:avLst/>
          </a:prstGeom>
        </p:spPr>
        <p:txBody>
          <a:bodyPr wrap="square">
            <a:spAutoFit/>
          </a:bodyPr>
          <a:lstStyle/>
          <a:p>
            <a:r>
              <a:rPr lang="en" sz="1400">
                <a:latin typeface="+mn-lt"/>
              </a:rPr>
              <a:t>In sum, the current local systems in place to register IP are inaccessible, time consuming and difficult to use. </a:t>
            </a:r>
            <a:endParaRPr lang="de-DE" sz="1400">
              <a:latin typeface="+mn-lt"/>
            </a:endParaRPr>
          </a:p>
        </p:txBody>
      </p:sp>
      <p:sp>
        <p:nvSpPr>
          <p:cNvPr id="9" name="Rechteck 8">
            <a:extLst>
              <a:ext uri="{FF2B5EF4-FFF2-40B4-BE49-F238E27FC236}">
                <a16:creationId xmlns:a16="http://schemas.microsoft.com/office/drawing/2014/main" id="{24B3A115-193E-3C4D-B0FC-654DE5D810EB}"/>
              </a:ext>
            </a:extLst>
          </p:cNvPr>
          <p:cNvSpPr/>
          <p:nvPr/>
        </p:nvSpPr>
        <p:spPr>
          <a:xfrm>
            <a:off x="6733625" y="2284774"/>
            <a:ext cx="2218831" cy="954107"/>
          </a:xfrm>
          <a:prstGeom prst="rect">
            <a:avLst/>
          </a:prstGeom>
        </p:spPr>
        <p:txBody>
          <a:bodyPr wrap="square">
            <a:spAutoFit/>
          </a:bodyPr>
          <a:lstStyle/>
          <a:p>
            <a:r>
              <a:rPr lang="en" sz="1400">
                <a:latin typeface="+mn-lt"/>
              </a:rPr>
              <a:t>Where African economies fall short is in two predominant areas:</a:t>
            </a:r>
          </a:p>
        </p:txBody>
      </p:sp>
      <p:sp>
        <p:nvSpPr>
          <p:cNvPr id="10" name="Titel 7">
            <a:extLst>
              <a:ext uri="{FF2B5EF4-FFF2-40B4-BE49-F238E27FC236}">
                <a16:creationId xmlns:a16="http://schemas.microsoft.com/office/drawing/2014/main" id="{C3F17A16-4F9E-4F9F-833D-56C43B21D016}"/>
              </a:ext>
            </a:extLst>
          </p:cNvPr>
          <p:cNvSpPr>
            <a:spLocks noGrp="1"/>
          </p:cNvSpPr>
          <p:nvPr>
            <p:ph type="title"/>
          </p:nvPr>
        </p:nvSpPr>
        <p:spPr>
          <a:xfrm>
            <a:off x="395288" y="1339850"/>
            <a:ext cx="8229600" cy="936625"/>
          </a:xfrm>
        </p:spPr>
        <p:txBody>
          <a:bodyPr/>
          <a:lstStyle/>
          <a:p>
            <a:r>
              <a:rPr lang="en-US" dirty="0"/>
              <a:t>Intellectual Property Rights</a:t>
            </a:r>
            <a:br>
              <a:rPr lang="en-US" dirty="0"/>
            </a:br>
            <a:r>
              <a:rPr lang="en-US" sz="2400" b="0" dirty="0"/>
              <a:t>Status quo in Africa</a:t>
            </a:r>
            <a:endParaRPr lang="de-DE" sz="2400" b="0" dirty="0"/>
          </a:p>
        </p:txBody>
      </p:sp>
    </p:spTree>
    <p:extLst>
      <p:ext uri="{BB962C8B-B14F-4D97-AF65-F5344CB8AC3E}">
        <p14:creationId xmlns:p14="http://schemas.microsoft.com/office/powerpoint/2010/main" val="231543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B97A0E9-400A-AF44-9B61-E219F6FB9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0" y="2492896"/>
            <a:ext cx="9144000" cy="3729789"/>
          </a:xfrm>
          <a:prstGeom prst="rect">
            <a:avLst/>
          </a:prstGeom>
        </p:spPr>
      </p:pic>
      <p:sp>
        <p:nvSpPr>
          <p:cNvPr id="5" name="Titel 7">
            <a:extLst>
              <a:ext uri="{FF2B5EF4-FFF2-40B4-BE49-F238E27FC236}">
                <a16:creationId xmlns:a16="http://schemas.microsoft.com/office/drawing/2014/main" id="{1790B24E-97C1-490B-9D92-312676E0BA82}"/>
              </a:ext>
            </a:extLst>
          </p:cNvPr>
          <p:cNvSpPr>
            <a:spLocks noGrp="1"/>
          </p:cNvSpPr>
          <p:nvPr>
            <p:ph type="title"/>
          </p:nvPr>
        </p:nvSpPr>
        <p:spPr>
          <a:xfrm>
            <a:off x="395288" y="1339850"/>
            <a:ext cx="8229600" cy="936625"/>
          </a:xfrm>
        </p:spPr>
        <p:txBody>
          <a:bodyPr/>
          <a:lstStyle/>
          <a:p>
            <a:r>
              <a:rPr lang="en-US" dirty="0"/>
              <a:t>Intellectual Property Rights</a:t>
            </a:r>
            <a:br>
              <a:rPr lang="en-US" dirty="0"/>
            </a:br>
            <a:r>
              <a:rPr lang="en-US" sz="2400" b="0" dirty="0"/>
              <a:t>Example: Microsoft4Afrika</a:t>
            </a:r>
            <a:endParaRPr lang="de-DE" sz="2400" b="0" dirty="0"/>
          </a:p>
        </p:txBody>
      </p:sp>
    </p:spTree>
    <p:extLst>
      <p:ext uri="{BB962C8B-B14F-4D97-AF65-F5344CB8AC3E}">
        <p14:creationId xmlns:p14="http://schemas.microsoft.com/office/powerpoint/2010/main" val="1804284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Intellectual Property Rights</a:t>
            </a:r>
            <a:br>
              <a:rPr lang="en-GB" dirty="0"/>
            </a:br>
            <a:r>
              <a:rPr lang="en-GB" sz="2400" b="0" dirty="0"/>
              <a:t>Wrap Up </a:t>
            </a:r>
          </a:p>
        </p:txBody>
      </p:sp>
      <p:sp>
        <p:nvSpPr>
          <p:cNvPr id="4" name="Inhaltsplatzhalter 2"/>
          <p:cNvSpPr>
            <a:spLocks noGrp="1"/>
          </p:cNvSpPr>
          <p:nvPr>
            <p:ph idx="1"/>
          </p:nvPr>
        </p:nvSpPr>
        <p:spPr>
          <a:xfrm>
            <a:off x="457200" y="2492375"/>
            <a:ext cx="8229600" cy="3529013"/>
          </a:xfrm>
        </p:spPr>
        <p:txBody>
          <a:bodyPr/>
          <a:lstStyle/>
          <a:p>
            <a:r>
              <a:rPr lang="en-GB" sz="1800" i="0" dirty="0">
                <a:latin typeface="Verdana" charset="0"/>
                <a:ea typeface="Verdana" charset="0"/>
                <a:cs typeface="Verdana" charset="0"/>
              </a:rPr>
              <a:t>The digital transformation raises novel challenges on </a:t>
            </a:r>
            <a:r>
              <a:rPr lang="en-GB" sz="1800" b="1" i="0" dirty="0">
                <a:latin typeface="Verdana" charset="0"/>
                <a:ea typeface="Verdana" charset="0"/>
                <a:cs typeface="Verdana" charset="0"/>
              </a:rPr>
              <a:t>Intellectual Property Rights (IPR) and data</a:t>
            </a:r>
            <a:r>
              <a:rPr lang="en-GB" sz="1800" i="0" dirty="0">
                <a:latin typeface="Verdana" charset="0"/>
                <a:ea typeface="Verdana" charset="0"/>
                <a:cs typeface="Verdana" charset="0"/>
              </a:rPr>
              <a:t>: e.g. commercialisation of data, patentability of data bases and ownership of data.</a:t>
            </a:r>
          </a:p>
          <a:p>
            <a:endParaRPr lang="en-GB" sz="1800" i="0" dirty="0">
              <a:latin typeface="Verdana" charset="0"/>
              <a:ea typeface="Verdana" charset="0"/>
              <a:cs typeface="Verdana" charset="0"/>
            </a:endParaRPr>
          </a:p>
          <a:p>
            <a:r>
              <a:rPr lang="en-GB" sz="1800" i="0" dirty="0">
                <a:latin typeface="Verdana" charset="0"/>
                <a:ea typeface="Verdana" charset="0"/>
                <a:cs typeface="Verdana" charset="0"/>
              </a:rPr>
              <a:t>The suitability of traditional measures for </a:t>
            </a:r>
            <a:r>
              <a:rPr lang="en-GB" sz="1800" b="1" i="0" dirty="0">
                <a:latin typeface="Verdana" charset="0"/>
                <a:ea typeface="Verdana" charset="0"/>
                <a:cs typeface="Verdana" charset="0"/>
              </a:rPr>
              <a:t>incentivizing</a:t>
            </a:r>
            <a:r>
              <a:rPr lang="en-GB" sz="1800" i="0" dirty="0">
                <a:latin typeface="Verdana" charset="0"/>
                <a:ea typeface="Verdana" charset="0"/>
                <a:cs typeface="Verdana" charset="0"/>
              </a:rPr>
              <a:t> the production of IP (patents and copyright) has to be discussed. </a:t>
            </a:r>
            <a:endParaRPr lang="en-GB" sz="1800" dirty="0">
              <a:latin typeface="Verdana" charset="0"/>
              <a:ea typeface="Verdana" charset="0"/>
              <a:cs typeface="Verdana" charset="0"/>
            </a:endParaRPr>
          </a:p>
          <a:p>
            <a:endParaRPr lang="en-GB" sz="1800" i="0" dirty="0">
              <a:latin typeface="Verdana" charset="0"/>
              <a:ea typeface="Verdana" charset="0"/>
              <a:cs typeface="Verdana" charset="0"/>
            </a:endParaRPr>
          </a:p>
          <a:p>
            <a:r>
              <a:rPr lang="en-GB" sz="1800" i="0" dirty="0">
                <a:latin typeface="Verdana" charset="0"/>
                <a:ea typeface="Verdana" charset="0"/>
                <a:cs typeface="Verdana" charset="0"/>
              </a:rPr>
              <a:t>Because of different national circumstances and optimal policy choices, </a:t>
            </a:r>
            <a:r>
              <a:rPr lang="en-GB" sz="1800" b="1" i="0" dirty="0">
                <a:latin typeface="Verdana" charset="0"/>
                <a:ea typeface="Verdana" charset="0"/>
                <a:cs typeface="Verdana" charset="0"/>
              </a:rPr>
              <a:t>IPR protection is uneven</a:t>
            </a:r>
            <a:r>
              <a:rPr lang="en-GB" sz="1800" i="0" dirty="0">
                <a:latin typeface="Verdana" charset="0"/>
                <a:ea typeface="Verdana" charset="0"/>
                <a:cs typeface="Verdana" charset="0"/>
              </a:rPr>
              <a:t> across countries. </a:t>
            </a:r>
          </a:p>
        </p:txBody>
      </p:sp>
    </p:spTree>
    <p:extLst>
      <p:ext uri="{BB962C8B-B14F-4D97-AF65-F5344CB8AC3E}">
        <p14:creationId xmlns:p14="http://schemas.microsoft.com/office/powerpoint/2010/main" val="1172835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8308E10C-F318-FD4A-9B86-F360ECA7F9CC}"/>
              </a:ext>
            </a:extLst>
          </p:cNvPr>
          <p:cNvSpPr>
            <a:spLocks noGrp="1"/>
          </p:cNvSpPr>
          <p:nvPr>
            <p:ph type="title"/>
          </p:nvPr>
        </p:nvSpPr>
        <p:spPr>
          <a:xfrm>
            <a:off x="395288" y="1339850"/>
            <a:ext cx="8229600" cy="936625"/>
          </a:xfrm>
        </p:spPr>
        <p:txBody>
          <a:bodyPr/>
          <a:lstStyle/>
          <a:p>
            <a:r>
              <a:rPr lang="en-GB" dirty="0"/>
              <a:t>Financial Inclusion</a:t>
            </a:r>
            <a:br>
              <a:rPr lang="en-GB" sz="2400" b="0" dirty="0"/>
            </a:br>
            <a:r>
              <a:rPr lang="en-GB" sz="2400" b="0" dirty="0"/>
              <a:t>Example: FinTech provides new options</a:t>
            </a:r>
          </a:p>
        </p:txBody>
      </p:sp>
      <p:pic>
        <p:nvPicPr>
          <p:cNvPr id="2" name="3.3_S4_Fintech helps African entrepreneurs grow.mp4">
            <a:hlinkClick r:id="" action="ppaction://media"/>
            <a:extLst>
              <a:ext uri="{FF2B5EF4-FFF2-40B4-BE49-F238E27FC236}">
                <a16:creationId xmlns:a16="http://schemas.microsoft.com/office/drawing/2014/main" id="{1BBEA38E-0752-D446-A948-FA1E415C55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0181" y="2391044"/>
            <a:ext cx="7323638" cy="4119546"/>
          </a:xfrm>
          <a:prstGeom prst="rect">
            <a:avLst/>
          </a:prstGeom>
        </p:spPr>
      </p:pic>
    </p:spTree>
    <p:extLst>
      <p:ext uri="{BB962C8B-B14F-4D97-AF65-F5344CB8AC3E}">
        <p14:creationId xmlns:p14="http://schemas.microsoft.com/office/powerpoint/2010/main" val="38444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2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F00BCE95-D84B-4C46-8DD5-764F8C1AA129}"/>
              </a:ext>
            </a:extLst>
          </p:cNvPr>
          <p:cNvSpPr txBox="1">
            <a:spLocks/>
          </p:cNvSpPr>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fontAlgn="base">
              <a:spcBef>
                <a:spcPct val="0"/>
              </a:spcBef>
              <a:spcAft>
                <a:spcPct val="0"/>
              </a:spcAft>
              <a:defRPr sz="3000" b="1" kern="1200">
                <a:solidFill>
                  <a:srgbClr val="0F5494"/>
                </a:solidFill>
                <a:latin typeface="+mj-lt"/>
                <a:ea typeface="+mj-ea"/>
                <a:cs typeface="+mj-cs"/>
              </a:defRPr>
            </a:lvl1pPr>
            <a:lvl2pPr marL="358775" algn="l" rtl="0" fontAlgn="base">
              <a:spcBef>
                <a:spcPct val="0"/>
              </a:spcBef>
              <a:spcAft>
                <a:spcPct val="0"/>
              </a:spcAft>
              <a:defRPr sz="3000" b="1">
                <a:solidFill>
                  <a:srgbClr val="0F5494"/>
                </a:solidFill>
                <a:latin typeface="Verdana" panose="020B0604030504040204" pitchFamily="34" charset="0"/>
              </a:defRPr>
            </a:lvl2pPr>
            <a:lvl3pPr marL="358775" algn="l" rtl="0" fontAlgn="base">
              <a:spcBef>
                <a:spcPct val="0"/>
              </a:spcBef>
              <a:spcAft>
                <a:spcPct val="0"/>
              </a:spcAft>
              <a:defRPr sz="3000" b="1">
                <a:solidFill>
                  <a:srgbClr val="0F5494"/>
                </a:solidFill>
                <a:latin typeface="Verdana" panose="020B0604030504040204" pitchFamily="34" charset="0"/>
              </a:defRPr>
            </a:lvl3pPr>
            <a:lvl4pPr marL="358775" algn="l" rtl="0" fontAlgn="base">
              <a:spcBef>
                <a:spcPct val="0"/>
              </a:spcBef>
              <a:spcAft>
                <a:spcPct val="0"/>
              </a:spcAft>
              <a:defRPr sz="3000" b="1">
                <a:solidFill>
                  <a:srgbClr val="0F5494"/>
                </a:solidFill>
                <a:latin typeface="Verdana" panose="020B0604030504040204" pitchFamily="34" charset="0"/>
              </a:defRPr>
            </a:lvl4pPr>
            <a:lvl5pPr marL="358775" algn="l" rtl="0" fontAlgn="base">
              <a:spcBef>
                <a:spcPct val="0"/>
              </a:spcBef>
              <a:spcAft>
                <a:spcPct val="0"/>
              </a:spcAft>
              <a:defRPr sz="3000" b="1">
                <a:solidFill>
                  <a:srgbClr val="0F5494"/>
                </a:solidFill>
                <a:latin typeface="Verdana" panose="020B0604030504040204" pitchFamily="34" charset="0"/>
              </a:defRPr>
            </a:lvl5pPr>
            <a:lvl6pPr marL="815975" algn="l" rtl="0" fontAlgn="base">
              <a:spcBef>
                <a:spcPct val="0"/>
              </a:spcBef>
              <a:spcAft>
                <a:spcPct val="0"/>
              </a:spcAft>
              <a:defRPr sz="3000" b="1">
                <a:solidFill>
                  <a:srgbClr val="0F5494"/>
                </a:solidFill>
                <a:latin typeface="Verdana" panose="020B0604030504040204" pitchFamily="34" charset="0"/>
              </a:defRPr>
            </a:lvl6pPr>
            <a:lvl7pPr marL="1273175" algn="l" rtl="0" fontAlgn="base">
              <a:spcBef>
                <a:spcPct val="0"/>
              </a:spcBef>
              <a:spcAft>
                <a:spcPct val="0"/>
              </a:spcAft>
              <a:defRPr sz="3000" b="1">
                <a:solidFill>
                  <a:srgbClr val="0F5494"/>
                </a:solidFill>
                <a:latin typeface="Verdana" panose="020B0604030504040204" pitchFamily="34" charset="0"/>
              </a:defRPr>
            </a:lvl7pPr>
            <a:lvl8pPr marL="1730375" algn="l" rtl="0" fontAlgn="base">
              <a:spcBef>
                <a:spcPct val="0"/>
              </a:spcBef>
              <a:spcAft>
                <a:spcPct val="0"/>
              </a:spcAft>
              <a:defRPr sz="3000" b="1">
                <a:solidFill>
                  <a:srgbClr val="0F5494"/>
                </a:solidFill>
                <a:latin typeface="Verdana" panose="020B0604030504040204" pitchFamily="34" charset="0"/>
              </a:defRPr>
            </a:lvl8pPr>
            <a:lvl9pPr marL="2187575" algn="l" rtl="0" fontAlgn="base">
              <a:spcBef>
                <a:spcPct val="0"/>
              </a:spcBef>
              <a:spcAft>
                <a:spcPct val="0"/>
              </a:spcAft>
              <a:defRPr sz="3000" b="1">
                <a:solidFill>
                  <a:srgbClr val="0F5494"/>
                </a:solidFill>
                <a:latin typeface="Verdana" panose="020B0604030504040204" pitchFamily="34" charset="0"/>
              </a:defRPr>
            </a:lvl9pPr>
          </a:lstStyle>
          <a:p>
            <a:r>
              <a:rPr lang="en-GB" dirty="0"/>
              <a:t>Financial inclusion</a:t>
            </a:r>
          </a:p>
          <a:p>
            <a:r>
              <a:rPr lang="en-GB" sz="2400" b="0" dirty="0"/>
              <a:t>A game changer for development? </a:t>
            </a:r>
          </a:p>
        </p:txBody>
      </p:sp>
      <p:pic>
        <p:nvPicPr>
          <p:cNvPr id="11" name="Bild 10"/>
          <p:cNvPicPr>
            <a:picLocks noChangeAspect="1"/>
          </p:cNvPicPr>
          <p:nvPr/>
        </p:nvPicPr>
        <p:blipFill rotWithShape="1">
          <a:blip r:embed="rId3"/>
          <a:srcRect l="1795" t="11130" r="3227"/>
          <a:stretch/>
        </p:blipFill>
        <p:spPr>
          <a:xfrm>
            <a:off x="1188427" y="2276475"/>
            <a:ext cx="6643322" cy="4581525"/>
          </a:xfrm>
          <a:prstGeom prst="rect">
            <a:avLst/>
          </a:prstGeom>
        </p:spPr>
      </p:pic>
      <p:sp>
        <p:nvSpPr>
          <p:cNvPr id="12" name="Textfeld 11"/>
          <p:cNvSpPr txBox="1"/>
          <p:nvPr/>
        </p:nvSpPr>
        <p:spPr>
          <a:xfrm>
            <a:off x="7751950" y="5842337"/>
            <a:ext cx="1552264" cy="1015663"/>
          </a:xfrm>
          <a:prstGeom prst="rect">
            <a:avLst/>
          </a:prstGeom>
          <a:noFill/>
        </p:spPr>
        <p:txBody>
          <a:bodyPr wrap="square" rtlCol="0">
            <a:spAutoFit/>
          </a:bodyPr>
          <a:lstStyle/>
          <a:p>
            <a:r>
              <a:rPr lang="en-GB" dirty="0"/>
              <a:t>Source: </a:t>
            </a:r>
            <a:r>
              <a:rPr lang="en-GB" dirty="0" err="1"/>
              <a:t>Worldbank</a:t>
            </a:r>
            <a:r>
              <a:rPr lang="en-GB" dirty="0"/>
              <a:t>, Gateway to Financial Inclusion</a:t>
            </a:r>
          </a:p>
        </p:txBody>
      </p:sp>
    </p:spTree>
    <p:extLst>
      <p:ext uri="{BB962C8B-B14F-4D97-AF65-F5344CB8AC3E}">
        <p14:creationId xmlns:p14="http://schemas.microsoft.com/office/powerpoint/2010/main" val="340889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DC05"/>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288" y="1339850"/>
            <a:ext cx="6520260" cy="936625"/>
          </a:xfrm>
        </p:spPr>
        <p:txBody>
          <a:bodyPr/>
          <a:lstStyle/>
          <a:p>
            <a:r>
              <a:rPr lang="en-GB" dirty="0"/>
              <a:t>Financial Inclusion</a:t>
            </a:r>
            <a:br>
              <a:rPr lang="en-GB" dirty="0"/>
            </a:br>
            <a:r>
              <a:rPr lang="en-GB" b="0" dirty="0"/>
              <a:t>Discussion: How do we achieve financial inclusion? </a:t>
            </a:r>
          </a:p>
        </p:txBody>
      </p:sp>
      <p:pic>
        <p:nvPicPr>
          <p:cNvPr id="4" name="Bild 3"/>
          <p:cNvPicPr>
            <a:picLocks noChangeAspect="1"/>
          </p:cNvPicPr>
          <p:nvPr/>
        </p:nvPicPr>
        <p:blipFill>
          <a:blip r:embed="rId3"/>
          <a:stretch>
            <a:fillRect/>
          </a:stretch>
        </p:blipFill>
        <p:spPr>
          <a:xfrm>
            <a:off x="943542" y="2669530"/>
            <a:ext cx="7133092" cy="3988754"/>
          </a:xfrm>
          <a:prstGeom prst="rect">
            <a:avLst/>
          </a:prstGeom>
        </p:spPr>
      </p:pic>
      <p:pic>
        <p:nvPicPr>
          <p:cNvPr id="5" name="Bild 4"/>
          <p:cNvPicPr>
            <a:picLocks noChangeAspect="1"/>
          </p:cNvPicPr>
          <p:nvPr/>
        </p:nvPicPr>
        <p:blipFill>
          <a:blip r:embed="rId4"/>
          <a:stretch>
            <a:fillRect/>
          </a:stretch>
        </p:blipFill>
        <p:spPr>
          <a:xfrm>
            <a:off x="6339548" y="1279107"/>
            <a:ext cx="1152000" cy="1152000"/>
          </a:xfrm>
          <a:prstGeom prst="rect">
            <a:avLst/>
          </a:prstGeom>
        </p:spPr>
      </p:pic>
      <p:sp>
        <p:nvSpPr>
          <p:cNvPr id="6" name="Textfeld 5"/>
          <p:cNvSpPr txBox="1"/>
          <p:nvPr/>
        </p:nvSpPr>
        <p:spPr>
          <a:xfrm>
            <a:off x="7521586" y="1624274"/>
            <a:ext cx="1380506" cy="461665"/>
          </a:xfrm>
          <a:prstGeom prst="rect">
            <a:avLst/>
          </a:prstGeom>
          <a:noFill/>
        </p:spPr>
        <p:txBody>
          <a:bodyPr wrap="none" rtlCol="0">
            <a:spAutoFit/>
          </a:bodyPr>
          <a:lstStyle/>
          <a:p>
            <a:r>
              <a:rPr lang="en-GB" sz="2400" b="1" dirty="0"/>
              <a:t>15 min</a:t>
            </a:r>
          </a:p>
        </p:txBody>
      </p:sp>
      <p:sp>
        <p:nvSpPr>
          <p:cNvPr id="7" name="Textfeld 6"/>
          <p:cNvSpPr txBox="1"/>
          <p:nvPr/>
        </p:nvSpPr>
        <p:spPr>
          <a:xfrm>
            <a:off x="5077519" y="6564166"/>
            <a:ext cx="4132606" cy="276999"/>
          </a:xfrm>
          <a:prstGeom prst="rect">
            <a:avLst/>
          </a:prstGeom>
          <a:noFill/>
        </p:spPr>
        <p:txBody>
          <a:bodyPr wrap="none" rtlCol="0">
            <a:spAutoFit/>
          </a:bodyPr>
          <a:lstStyle/>
          <a:p>
            <a:r>
              <a:rPr lang="en-GB" dirty="0"/>
              <a:t>Source: </a:t>
            </a:r>
            <a:r>
              <a:rPr lang="en-GB" dirty="0" err="1"/>
              <a:t>Worldbank</a:t>
            </a:r>
            <a:r>
              <a:rPr lang="en-GB" dirty="0"/>
              <a:t>, Gateway to Financial Inclusion</a:t>
            </a:r>
          </a:p>
        </p:txBody>
      </p:sp>
    </p:spTree>
    <p:extLst>
      <p:ext uri="{BB962C8B-B14F-4D97-AF65-F5344CB8AC3E}">
        <p14:creationId xmlns:p14="http://schemas.microsoft.com/office/powerpoint/2010/main" val="68058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Bild 5"/>
          <p:cNvPicPr>
            <a:picLocks noChangeAspect="1"/>
          </p:cNvPicPr>
          <p:nvPr/>
        </p:nvPicPr>
        <p:blipFill>
          <a:blip r:embed="rId3">
            <a:alphaModFix amt="20000"/>
          </a:blip>
          <a:stretch>
            <a:fillRect/>
          </a:stretch>
        </p:blipFill>
        <p:spPr>
          <a:xfrm>
            <a:off x="6516216" y="260176"/>
            <a:ext cx="3095972" cy="3095972"/>
          </a:xfrm>
          <a:prstGeom prst="rect">
            <a:avLst/>
          </a:prstGeom>
        </p:spPr>
      </p:pic>
      <p:sp>
        <p:nvSpPr>
          <p:cNvPr id="4" name="Textfeld 3"/>
          <p:cNvSpPr txBox="1"/>
          <p:nvPr/>
        </p:nvSpPr>
        <p:spPr>
          <a:xfrm>
            <a:off x="539428" y="2420888"/>
            <a:ext cx="7941320" cy="4770537"/>
          </a:xfrm>
          <a:prstGeom prst="rect">
            <a:avLst/>
          </a:prstGeom>
          <a:noFill/>
        </p:spPr>
        <p:txBody>
          <a:bodyPr wrap="square" rtlCol="0" anchor="t">
            <a:spAutoFit/>
          </a:bodyPr>
          <a:lstStyle/>
          <a:p>
            <a:pPr marL="171450" indent="-171450">
              <a:buFont typeface="Arial" charset="0"/>
              <a:buChar char="•"/>
            </a:pPr>
            <a:r>
              <a:rPr lang="en-GB" sz="1600" b="1" dirty="0">
                <a:solidFill>
                  <a:srgbClr val="FFC000"/>
                </a:solidFill>
              </a:rPr>
              <a:t>1.7 billion people</a:t>
            </a:r>
            <a:r>
              <a:rPr lang="en-GB" sz="1600" dirty="0"/>
              <a:t> worldwide remain </a:t>
            </a:r>
            <a:r>
              <a:rPr lang="en-GB" sz="1600" b="1" dirty="0">
                <a:solidFill>
                  <a:srgbClr val="FFC000"/>
                </a:solidFill>
              </a:rPr>
              <a:t>unbanked</a:t>
            </a:r>
            <a:r>
              <a:rPr lang="en-GB" sz="1600" dirty="0"/>
              <a:t> and without access to e- and m-payments </a:t>
            </a:r>
          </a:p>
          <a:p>
            <a:pPr marL="171450" indent="-171450">
              <a:buFont typeface="Arial" charset="0"/>
              <a:buChar char="•"/>
            </a:pPr>
            <a:r>
              <a:rPr lang="en-GB" sz="1600" b="1" dirty="0">
                <a:solidFill>
                  <a:srgbClr val="FFC000"/>
                </a:solidFill>
                <a:latin typeface="Verdana"/>
                <a:ea typeface="Verdana"/>
                <a:cs typeface="Verdana"/>
              </a:rPr>
              <a:t>Money transfer and payments </a:t>
            </a:r>
            <a:r>
              <a:rPr lang="en-GB" sz="1600" dirty="0">
                <a:latin typeface="Verdana"/>
                <a:ea typeface="Verdana"/>
                <a:cs typeface="Verdana"/>
              </a:rPr>
              <a:t>are the most commonly used financial services globally, followed by insurance</a:t>
            </a:r>
          </a:p>
          <a:p>
            <a:pPr marL="171450" indent="-171450">
              <a:buFont typeface="Arial" charset="0"/>
              <a:buChar char="•"/>
            </a:pPr>
            <a:endParaRPr lang="en-GB" sz="1600" dirty="0"/>
          </a:p>
          <a:p>
            <a:pPr marL="171450" indent="-171450">
              <a:buFont typeface="Arial" charset="0"/>
              <a:buChar char="•"/>
            </a:pPr>
            <a:r>
              <a:rPr lang="en-GB" sz="1600" dirty="0">
                <a:latin typeface="Verdana"/>
                <a:ea typeface="Verdana"/>
                <a:cs typeface="Verdana"/>
              </a:rPr>
              <a:t>Today, approximately </a:t>
            </a:r>
            <a:r>
              <a:rPr lang="en-GB" sz="1600" b="1" dirty="0">
                <a:latin typeface="Verdana"/>
                <a:ea typeface="Verdana"/>
                <a:cs typeface="Verdana"/>
              </a:rPr>
              <a:t>two-thirds of Africans</a:t>
            </a:r>
            <a:r>
              <a:rPr lang="en-GB" sz="1600" dirty="0">
                <a:latin typeface="Verdana"/>
                <a:ea typeface="Verdana"/>
                <a:cs typeface="Verdana"/>
              </a:rPr>
              <a:t> remain </a:t>
            </a:r>
            <a:r>
              <a:rPr lang="en-GB" sz="1600" b="1" dirty="0">
                <a:latin typeface="Verdana"/>
                <a:ea typeface="Verdana"/>
                <a:cs typeface="Verdana"/>
              </a:rPr>
              <a:t>"unbanked”.</a:t>
            </a:r>
            <a:r>
              <a:rPr lang="en-GB" sz="1600" dirty="0">
                <a:latin typeface="Verdana"/>
                <a:ea typeface="Verdana"/>
                <a:cs typeface="Verdana"/>
              </a:rPr>
              <a:t> By 2022, McKinsey thinks that close to half of all Africans — about 450 million people — will be using banking services in some form</a:t>
            </a:r>
          </a:p>
          <a:p>
            <a:pPr marL="171450" indent="-171450">
              <a:buFont typeface="Arial" charset="0"/>
              <a:buChar char="•"/>
            </a:pPr>
            <a:r>
              <a:rPr lang="en-GB" sz="1600" dirty="0">
                <a:latin typeface="Verdana"/>
                <a:ea typeface="Verdana"/>
                <a:cs typeface="Verdana"/>
              </a:rPr>
              <a:t>The African continent is at a </a:t>
            </a:r>
            <a:r>
              <a:rPr lang="en-GB" sz="1600" b="1" dirty="0">
                <a:latin typeface="Verdana"/>
                <a:ea typeface="Verdana"/>
                <a:cs typeface="Verdana"/>
              </a:rPr>
              <a:t>leading position </a:t>
            </a:r>
            <a:r>
              <a:rPr lang="en-GB" sz="1600" dirty="0">
                <a:latin typeface="Verdana"/>
                <a:ea typeface="Verdana"/>
                <a:cs typeface="Verdana"/>
              </a:rPr>
              <a:t>concerning mobile money banking </a:t>
            </a:r>
            <a:endParaRPr lang="en-GB" sz="1600" dirty="0">
              <a:ea typeface="Verdana"/>
              <a:cs typeface="Verdana"/>
            </a:endParaRPr>
          </a:p>
          <a:p>
            <a:pPr marL="171450" indent="-171450">
              <a:buFont typeface="Arial" charset="0"/>
              <a:buChar char="•"/>
            </a:pPr>
            <a:r>
              <a:rPr lang="en-US" sz="1600" dirty="0">
                <a:latin typeface="Verdana"/>
                <a:ea typeface="Verdana"/>
                <a:cs typeface="Verdana"/>
              </a:rPr>
              <a:t>In 2017, Sub-Saharan Africa accounted for nearly a </a:t>
            </a:r>
            <a:r>
              <a:rPr lang="en-US" sz="1600" b="1" dirty="0">
                <a:latin typeface="Verdana"/>
                <a:ea typeface="Verdana"/>
                <a:cs typeface="Verdana"/>
              </a:rPr>
              <a:t>half of mobile money services </a:t>
            </a:r>
            <a:r>
              <a:rPr lang="en-US" sz="1600" dirty="0">
                <a:latin typeface="Verdana"/>
                <a:ea typeface="Verdana"/>
                <a:cs typeface="Verdana"/>
              </a:rPr>
              <a:t>worldwide</a:t>
            </a:r>
            <a:endParaRPr lang="en-US" sz="1600" dirty="0">
              <a:ea typeface="Verdana"/>
              <a:cs typeface="Verdana"/>
            </a:endParaRPr>
          </a:p>
          <a:p>
            <a:pPr marL="171450" indent="-171450">
              <a:buFont typeface="Arial" charset="0"/>
              <a:buChar char="•"/>
            </a:pPr>
            <a:r>
              <a:rPr lang="en-US" sz="1600" dirty="0">
                <a:latin typeface="Verdana"/>
                <a:ea typeface="Verdana"/>
                <a:cs typeface="Verdana"/>
              </a:rPr>
              <a:t>Of a total of 690 million registered mobile money accounts worldwide, </a:t>
            </a:r>
            <a:r>
              <a:rPr lang="en-US" sz="1600" b="1" dirty="0">
                <a:latin typeface="Verdana"/>
                <a:ea typeface="Verdana"/>
                <a:cs typeface="Verdana"/>
              </a:rPr>
              <a:t>338 million users</a:t>
            </a:r>
            <a:r>
              <a:rPr lang="en-US" sz="1600" dirty="0">
                <a:latin typeface="Verdana"/>
                <a:ea typeface="Verdana"/>
                <a:cs typeface="Verdana"/>
              </a:rPr>
              <a:t> live in Sub-Saharan Africa</a:t>
            </a:r>
            <a:endParaRPr lang="de-DE" sz="1600" dirty="0">
              <a:latin typeface="Verdana"/>
              <a:ea typeface="Verdana"/>
              <a:cs typeface="Verdana"/>
            </a:endParaRPr>
          </a:p>
          <a:p>
            <a:pPr marL="171450" indent="-171450">
              <a:buFont typeface="Arial" charset="0"/>
              <a:buChar char="•"/>
            </a:pPr>
            <a:r>
              <a:rPr lang="en-US" sz="1600" dirty="0">
                <a:latin typeface="Verdana"/>
                <a:ea typeface="Verdana"/>
                <a:cs typeface="Verdana"/>
              </a:rPr>
              <a:t>However, there is a significant </a:t>
            </a:r>
            <a:r>
              <a:rPr lang="en-US" sz="1600" dirty="0">
                <a:solidFill>
                  <a:srgbClr val="FF0000"/>
                </a:solidFill>
                <a:latin typeface="Verdana"/>
                <a:ea typeface="Verdana"/>
                <a:cs typeface="Verdana"/>
              </a:rPr>
              <a:t>divide</a:t>
            </a:r>
            <a:r>
              <a:rPr lang="en-US" sz="1600" dirty="0">
                <a:latin typeface="Verdana"/>
                <a:ea typeface="Verdana"/>
                <a:cs typeface="Verdana"/>
              </a:rPr>
              <a:t> in access to these services by</a:t>
            </a:r>
            <a:r>
              <a:rPr lang="en-US" sz="1600" dirty="0">
                <a:solidFill>
                  <a:srgbClr val="FF0000"/>
                </a:solidFill>
                <a:latin typeface="Verdana"/>
                <a:ea typeface="Verdana"/>
                <a:cs typeface="Verdana"/>
              </a:rPr>
              <a:t> gender and income </a:t>
            </a:r>
            <a:endParaRPr lang="de-DE" sz="1600" dirty="0">
              <a:solidFill>
                <a:srgbClr val="FF0000"/>
              </a:solidFill>
              <a:latin typeface="Verdana"/>
              <a:ea typeface="Verdana"/>
              <a:cs typeface="Verdana"/>
            </a:endParaRPr>
          </a:p>
          <a:p>
            <a:pPr marL="171450" indent="-171450">
              <a:buFont typeface="Arial" charset="0"/>
              <a:buChar char="•"/>
            </a:pPr>
            <a:endParaRPr lang="de-DE" sz="1600" dirty="0"/>
          </a:p>
          <a:p>
            <a:pPr marL="171450" indent="-171450">
              <a:buFont typeface="Arial" charset="0"/>
              <a:buChar char="•"/>
            </a:pPr>
            <a:endParaRPr lang="en-GB" sz="1600" dirty="0"/>
          </a:p>
          <a:p>
            <a:endParaRPr lang="en-GB" sz="1600" dirty="0"/>
          </a:p>
        </p:txBody>
      </p:sp>
      <p:pic>
        <p:nvPicPr>
          <p:cNvPr id="7" name="Bild 6"/>
          <p:cNvPicPr>
            <a:picLocks noChangeAspect="1"/>
          </p:cNvPicPr>
          <p:nvPr/>
        </p:nvPicPr>
        <p:blipFill>
          <a:blip r:embed="rId4">
            <a:alphaModFix amt="20000"/>
          </a:blip>
          <a:stretch>
            <a:fillRect/>
          </a:stretch>
        </p:blipFill>
        <p:spPr>
          <a:xfrm>
            <a:off x="0" y="3673098"/>
            <a:ext cx="3004914" cy="3187030"/>
          </a:xfrm>
          <a:prstGeom prst="rect">
            <a:avLst/>
          </a:prstGeom>
        </p:spPr>
      </p:pic>
      <p:sp>
        <p:nvSpPr>
          <p:cNvPr id="9" name="Titel 1">
            <a:extLst>
              <a:ext uri="{FF2B5EF4-FFF2-40B4-BE49-F238E27FC236}">
                <a16:creationId xmlns:a16="http://schemas.microsoft.com/office/drawing/2014/main" id="{D61FD6A7-AECA-4882-B551-215590B6519B}"/>
              </a:ext>
            </a:extLst>
          </p:cNvPr>
          <p:cNvSpPr>
            <a:spLocks noGrp="1"/>
          </p:cNvSpPr>
          <p:nvPr>
            <p:ph type="title"/>
          </p:nvPr>
        </p:nvSpPr>
        <p:spPr>
          <a:xfrm>
            <a:off x="395288" y="1339850"/>
            <a:ext cx="8229600" cy="936625"/>
          </a:xfrm>
        </p:spPr>
        <p:txBody>
          <a:bodyPr/>
          <a:lstStyle/>
          <a:p>
            <a:r>
              <a:rPr lang="en-GB" dirty="0"/>
              <a:t>Financial inclusion</a:t>
            </a:r>
            <a:br>
              <a:rPr lang="en-GB" dirty="0"/>
            </a:br>
            <a:r>
              <a:rPr lang="en-GB" sz="2400" b="0" dirty="0" err="1"/>
              <a:t>FinTech</a:t>
            </a:r>
            <a:r>
              <a:rPr lang="en-GB" sz="2400" b="0" dirty="0"/>
              <a:t> facts and figures</a:t>
            </a:r>
          </a:p>
        </p:txBody>
      </p:sp>
    </p:spTree>
    <p:extLst>
      <p:ext uri="{BB962C8B-B14F-4D97-AF65-F5344CB8AC3E}">
        <p14:creationId xmlns:p14="http://schemas.microsoft.com/office/powerpoint/2010/main" val="2106645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extfeld 4"/>
          <p:cNvSpPr txBox="1"/>
          <p:nvPr/>
        </p:nvSpPr>
        <p:spPr>
          <a:xfrm>
            <a:off x="0" y="6403640"/>
            <a:ext cx="3312368" cy="276999"/>
          </a:xfrm>
          <a:prstGeom prst="rect">
            <a:avLst/>
          </a:prstGeom>
          <a:noFill/>
        </p:spPr>
        <p:txBody>
          <a:bodyPr wrap="square" rtlCol="0" anchor="t">
            <a:spAutoFit/>
          </a:bodyPr>
          <a:lstStyle/>
          <a:p>
            <a:r>
              <a:rPr lang="en-GB">
                <a:latin typeface="Verdana"/>
                <a:ea typeface="Verdana"/>
              </a:rPr>
              <a:t>World Development Report 2019</a:t>
            </a:r>
            <a:endParaRPr lang="de-DE"/>
          </a:p>
        </p:txBody>
      </p:sp>
      <p:sp>
        <p:nvSpPr>
          <p:cNvPr id="10" name="Textfeld 9"/>
          <p:cNvSpPr txBox="1"/>
          <p:nvPr/>
        </p:nvSpPr>
        <p:spPr>
          <a:xfrm>
            <a:off x="2987824" y="4491286"/>
            <a:ext cx="3525061" cy="1569660"/>
          </a:xfrm>
          <a:prstGeom prst="rect">
            <a:avLst/>
          </a:prstGeom>
          <a:solidFill>
            <a:schemeClr val="accent1"/>
          </a:solidFill>
          <a:ln>
            <a:solidFill>
              <a:schemeClr val="bg1">
                <a:lumMod val="75000"/>
              </a:schemeClr>
            </a:solidFill>
          </a:ln>
        </p:spPr>
        <p:txBody>
          <a:bodyPr wrap="square" rtlCol="0" anchor="t">
            <a:spAutoFit/>
          </a:bodyPr>
          <a:lstStyle/>
          <a:p>
            <a:r>
              <a:rPr lang="en-GB" sz="1600" b="1" dirty="0">
                <a:latin typeface="Verdana"/>
                <a:ea typeface="Verdana"/>
              </a:rPr>
              <a:t>Ant Financial </a:t>
            </a:r>
            <a:r>
              <a:rPr lang="en-GB" sz="1600" dirty="0">
                <a:latin typeface="Verdana"/>
                <a:ea typeface="Verdana"/>
              </a:rPr>
              <a:t>is a financial services affiliate of Alibaba and  is the most valuable fintech firm in the world. In 2018, Ant Financial raised $14 billion in venture capital</a:t>
            </a:r>
            <a:endParaRPr lang="en-GB" sz="1600" b="1" dirty="0">
              <a:latin typeface="Verdana"/>
              <a:ea typeface="Verdana"/>
            </a:endParaRPr>
          </a:p>
        </p:txBody>
      </p:sp>
      <p:sp>
        <p:nvSpPr>
          <p:cNvPr id="11" name="Abgerundetes Rechteck 10"/>
          <p:cNvSpPr/>
          <p:nvPr/>
        </p:nvSpPr>
        <p:spPr bwMode="auto">
          <a:xfrm>
            <a:off x="-4501008" y="5733256"/>
            <a:ext cx="914400" cy="91440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12" name="Textfeld 11"/>
          <p:cNvSpPr txBox="1"/>
          <p:nvPr/>
        </p:nvSpPr>
        <p:spPr>
          <a:xfrm>
            <a:off x="531489" y="3542949"/>
            <a:ext cx="2076683" cy="646331"/>
          </a:xfrm>
          <a:prstGeom prst="rect">
            <a:avLst/>
          </a:prstGeom>
          <a:noFill/>
        </p:spPr>
        <p:txBody>
          <a:bodyPr wrap="square" rtlCol="0" anchor="t">
            <a:spAutoFit/>
          </a:bodyPr>
          <a:lstStyle/>
          <a:p>
            <a:pPr algn="ctr"/>
            <a:r>
              <a:rPr lang="en-GB">
                <a:solidFill>
                  <a:schemeClr val="tx1">
                    <a:lumMod val="85000"/>
                    <a:lumOff val="15000"/>
                  </a:schemeClr>
                </a:solidFill>
                <a:latin typeface="Verdana"/>
                <a:ea typeface="Verdana"/>
              </a:rPr>
              <a:t>Big Data analysis instead of loan officers and lawyers</a:t>
            </a:r>
            <a:endParaRPr lang="en-GB">
              <a:solidFill>
                <a:schemeClr val="tx1">
                  <a:lumMod val="85000"/>
                  <a:lumOff val="15000"/>
                </a:schemeClr>
              </a:solidFill>
              <a:ea typeface="Verdana"/>
            </a:endParaRPr>
          </a:p>
        </p:txBody>
      </p:sp>
      <p:sp>
        <p:nvSpPr>
          <p:cNvPr id="16" name="Textfeld 15"/>
          <p:cNvSpPr txBox="1"/>
          <p:nvPr/>
        </p:nvSpPr>
        <p:spPr>
          <a:xfrm>
            <a:off x="6639504" y="5364258"/>
            <a:ext cx="2041890" cy="646331"/>
          </a:xfrm>
          <a:prstGeom prst="rect">
            <a:avLst/>
          </a:prstGeom>
          <a:noFill/>
        </p:spPr>
        <p:txBody>
          <a:bodyPr wrap="square" rtlCol="0" anchor="t">
            <a:spAutoFit/>
          </a:bodyPr>
          <a:lstStyle/>
          <a:p>
            <a:pPr algn="ctr"/>
            <a:r>
              <a:rPr lang="en-GB">
                <a:solidFill>
                  <a:schemeClr val="tx1">
                    <a:lumMod val="85000"/>
                    <a:lumOff val="15000"/>
                  </a:schemeClr>
                </a:solidFill>
                <a:latin typeface="Verdana"/>
                <a:ea typeface="Verdana"/>
              </a:rPr>
              <a:t>Loans for more than 4 millions Chinese SMEs  since 2014</a:t>
            </a:r>
            <a:endParaRPr lang="de-DE">
              <a:solidFill>
                <a:schemeClr val="tx1">
                  <a:lumMod val="85000"/>
                  <a:lumOff val="15000"/>
                </a:schemeClr>
              </a:solidFill>
            </a:endParaRPr>
          </a:p>
        </p:txBody>
      </p:sp>
      <p:sp>
        <p:nvSpPr>
          <p:cNvPr id="3" name="Titel 2">
            <a:extLst>
              <a:ext uri="{FF2B5EF4-FFF2-40B4-BE49-F238E27FC236}">
                <a16:creationId xmlns:a16="http://schemas.microsoft.com/office/drawing/2014/main" id="{9E997000-E498-4057-80E2-3E3C226EF19B}"/>
              </a:ext>
            </a:extLst>
          </p:cNvPr>
          <p:cNvSpPr>
            <a:spLocks noGrp="1"/>
          </p:cNvSpPr>
          <p:nvPr>
            <p:ph type="title"/>
          </p:nvPr>
        </p:nvSpPr>
        <p:spPr/>
        <p:txBody>
          <a:bodyPr/>
          <a:lstStyle/>
          <a:p>
            <a:r>
              <a:rPr lang="de-DE" dirty="0">
                <a:ea typeface="Verdana"/>
              </a:rPr>
              <a:t>Financial </a:t>
            </a:r>
            <a:r>
              <a:rPr lang="de-DE" dirty="0" err="1">
                <a:ea typeface="Verdana"/>
              </a:rPr>
              <a:t>Inclusoin</a:t>
            </a:r>
            <a:br>
              <a:rPr lang="de-DE" dirty="0">
                <a:ea typeface="Verdana"/>
              </a:rPr>
            </a:br>
            <a:r>
              <a:rPr lang="de-DE" sz="2400" b="0" dirty="0" err="1">
                <a:ea typeface="Verdana"/>
              </a:rPr>
              <a:t>Example</a:t>
            </a:r>
            <a:r>
              <a:rPr lang="de-DE" sz="2400" b="0" dirty="0">
                <a:ea typeface="Verdana"/>
              </a:rPr>
              <a:t>: </a:t>
            </a:r>
            <a:r>
              <a:rPr lang="de-DE" sz="2400" b="0" dirty="0" err="1">
                <a:ea typeface="Verdana"/>
              </a:rPr>
              <a:t>Ant</a:t>
            </a:r>
            <a:r>
              <a:rPr lang="de-DE" sz="2400" b="0" dirty="0">
                <a:ea typeface="Verdana"/>
              </a:rPr>
              <a:t> Financial </a:t>
            </a:r>
            <a:endParaRPr lang="de-DE" sz="2400" b="0" dirty="0"/>
          </a:p>
        </p:txBody>
      </p:sp>
      <p:pic>
        <p:nvPicPr>
          <p:cNvPr id="21" name="Grafik 21">
            <a:extLst>
              <a:ext uri="{FF2B5EF4-FFF2-40B4-BE49-F238E27FC236}">
                <a16:creationId xmlns:a16="http://schemas.microsoft.com/office/drawing/2014/main" id="{FF4D9663-410A-4B80-A01F-BE89DEA75090}"/>
              </a:ext>
            </a:extLst>
          </p:cNvPr>
          <p:cNvPicPr>
            <a:picLocks noChangeAspect="1"/>
          </p:cNvPicPr>
          <p:nvPr/>
        </p:nvPicPr>
        <p:blipFill>
          <a:blip r:embed="rId3"/>
          <a:stretch>
            <a:fillRect/>
          </a:stretch>
        </p:blipFill>
        <p:spPr>
          <a:xfrm>
            <a:off x="7086183" y="4835614"/>
            <a:ext cx="1171575" cy="485775"/>
          </a:xfrm>
          <a:prstGeom prst="rect">
            <a:avLst/>
          </a:prstGeom>
        </p:spPr>
      </p:pic>
      <p:sp>
        <p:nvSpPr>
          <p:cNvPr id="23" name="Textfeld 22">
            <a:extLst>
              <a:ext uri="{FF2B5EF4-FFF2-40B4-BE49-F238E27FC236}">
                <a16:creationId xmlns:a16="http://schemas.microsoft.com/office/drawing/2014/main" id="{2D870D9D-0552-4BCE-AE0A-3142AF12278B}"/>
              </a:ext>
            </a:extLst>
          </p:cNvPr>
          <p:cNvSpPr txBox="1"/>
          <p:nvPr/>
        </p:nvSpPr>
        <p:spPr>
          <a:xfrm>
            <a:off x="6713210" y="3542950"/>
            <a:ext cx="2076683" cy="646331"/>
          </a:xfrm>
          <a:prstGeom prst="rect">
            <a:avLst/>
          </a:prstGeom>
          <a:noFill/>
        </p:spPr>
        <p:txBody>
          <a:bodyPr wrap="square" rtlCol="0" anchor="t">
            <a:spAutoFit/>
          </a:bodyPr>
          <a:lstStyle/>
          <a:p>
            <a:pPr algn="ctr"/>
            <a:r>
              <a:rPr lang="en-GB">
                <a:solidFill>
                  <a:schemeClr val="tx1">
                    <a:lumMod val="85000"/>
                    <a:lumOff val="15000"/>
                  </a:schemeClr>
                </a:solidFill>
                <a:latin typeface="Verdana"/>
                <a:ea typeface="Verdana"/>
              </a:rPr>
              <a:t>Fast-Track loan application process: 3minutes</a:t>
            </a:r>
            <a:endParaRPr lang="en-GB">
              <a:solidFill>
                <a:schemeClr val="tx1">
                  <a:lumMod val="85000"/>
                  <a:lumOff val="15000"/>
                </a:schemeClr>
              </a:solidFill>
              <a:ea typeface="Verdana"/>
            </a:endParaRPr>
          </a:p>
        </p:txBody>
      </p:sp>
      <p:pic>
        <p:nvPicPr>
          <p:cNvPr id="24" name="Grafik 24" descr="Ein Bild, das Objekt enthält.&#10;&#10;Mit hoher Zuverlässigkeit generierte Beschreibung">
            <a:extLst>
              <a:ext uri="{FF2B5EF4-FFF2-40B4-BE49-F238E27FC236}">
                <a16:creationId xmlns:a16="http://schemas.microsoft.com/office/drawing/2014/main" id="{1699E897-AE97-4A19-97B8-8CB5808530DD}"/>
              </a:ext>
            </a:extLst>
          </p:cNvPr>
          <p:cNvPicPr>
            <a:picLocks noChangeAspect="1"/>
          </p:cNvPicPr>
          <p:nvPr/>
        </p:nvPicPr>
        <p:blipFill>
          <a:blip r:embed="rId4"/>
          <a:stretch>
            <a:fillRect/>
          </a:stretch>
        </p:blipFill>
        <p:spPr>
          <a:xfrm>
            <a:off x="7382952" y="2517122"/>
            <a:ext cx="737200" cy="865697"/>
          </a:xfrm>
          <a:prstGeom prst="rect">
            <a:avLst/>
          </a:prstGeom>
        </p:spPr>
      </p:pic>
      <p:sp>
        <p:nvSpPr>
          <p:cNvPr id="26" name="Textfeld 25">
            <a:extLst>
              <a:ext uri="{FF2B5EF4-FFF2-40B4-BE49-F238E27FC236}">
                <a16:creationId xmlns:a16="http://schemas.microsoft.com/office/drawing/2014/main" id="{563ADCEA-0A44-4479-8923-C2A09EC6463D}"/>
              </a:ext>
            </a:extLst>
          </p:cNvPr>
          <p:cNvSpPr txBox="1"/>
          <p:nvPr/>
        </p:nvSpPr>
        <p:spPr>
          <a:xfrm>
            <a:off x="718918" y="4523328"/>
            <a:ext cx="2076683" cy="276999"/>
          </a:xfrm>
          <a:prstGeom prst="rect">
            <a:avLst/>
          </a:prstGeom>
          <a:noFill/>
        </p:spPr>
        <p:txBody>
          <a:bodyPr wrap="square" rtlCol="0" anchor="t">
            <a:spAutoFit/>
          </a:bodyPr>
          <a:lstStyle/>
          <a:p>
            <a:endParaRPr lang="en-GB">
              <a:solidFill>
                <a:schemeClr val="tx1">
                  <a:lumMod val="85000"/>
                  <a:lumOff val="15000"/>
                </a:schemeClr>
              </a:solidFill>
              <a:ea typeface="Verdana"/>
            </a:endParaRPr>
          </a:p>
        </p:txBody>
      </p:sp>
      <p:sp>
        <p:nvSpPr>
          <p:cNvPr id="27" name="Textfeld 26">
            <a:extLst>
              <a:ext uri="{FF2B5EF4-FFF2-40B4-BE49-F238E27FC236}">
                <a16:creationId xmlns:a16="http://schemas.microsoft.com/office/drawing/2014/main" id="{4F6F1CA8-5C3B-4CFD-9CF6-1655A0287FD7}"/>
              </a:ext>
            </a:extLst>
          </p:cNvPr>
          <p:cNvSpPr txBox="1"/>
          <p:nvPr/>
        </p:nvSpPr>
        <p:spPr>
          <a:xfrm>
            <a:off x="642785" y="5398147"/>
            <a:ext cx="2076683" cy="646331"/>
          </a:xfrm>
          <a:prstGeom prst="rect">
            <a:avLst/>
          </a:prstGeom>
          <a:noFill/>
        </p:spPr>
        <p:txBody>
          <a:bodyPr wrap="square" rtlCol="0" anchor="t">
            <a:spAutoFit/>
          </a:bodyPr>
          <a:lstStyle/>
          <a:p>
            <a:pPr algn="ctr"/>
            <a:r>
              <a:rPr lang="en-GB">
                <a:solidFill>
                  <a:schemeClr val="tx1">
                    <a:lumMod val="85000"/>
                    <a:lumOff val="15000"/>
                  </a:schemeClr>
                </a:solidFill>
                <a:latin typeface="Verdana"/>
                <a:ea typeface="Verdana"/>
              </a:rPr>
              <a:t>Non-Performing loan ratio for SME credit at around 1%</a:t>
            </a:r>
            <a:endParaRPr lang="en-GB">
              <a:solidFill>
                <a:schemeClr val="tx1">
                  <a:lumMod val="85000"/>
                  <a:lumOff val="15000"/>
                </a:schemeClr>
              </a:solidFill>
              <a:ea typeface="Verdana"/>
            </a:endParaRPr>
          </a:p>
        </p:txBody>
      </p:sp>
      <p:pic>
        <p:nvPicPr>
          <p:cNvPr id="28" name="Grafik 28" descr="Ein Bild, das Puppe enthält.&#10;&#10;Mit sehr hoher Zuverlässigkeit generierte Beschreibung">
            <a:extLst>
              <a:ext uri="{FF2B5EF4-FFF2-40B4-BE49-F238E27FC236}">
                <a16:creationId xmlns:a16="http://schemas.microsoft.com/office/drawing/2014/main" id="{2A77876B-C34B-43DE-A50E-6B4CBF0E481B}"/>
              </a:ext>
            </a:extLst>
          </p:cNvPr>
          <p:cNvPicPr>
            <a:picLocks noChangeAspect="1"/>
          </p:cNvPicPr>
          <p:nvPr/>
        </p:nvPicPr>
        <p:blipFill>
          <a:blip r:embed="rId5"/>
          <a:stretch>
            <a:fillRect/>
          </a:stretch>
        </p:blipFill>
        <p:spPr>
          <a:xfrm>
            <a:off x="1084055" y="2774069"/>
            <a:ext cx="971550" cy="724983"/>
          </a:xfrm>
          <a:prstGeom prst="rect">
            <a:avLst/>
          </a:prstGeom>
        </p:spPr>
      </p:pic>
      <p:pic>
        <p:nvPicPr>
          <p:cNvPr id="30" name="Grafik 30">
            <a:extLst>
              <a:ext uri="{FF2B5EF4-FFF2-40B4-BE49-F238E27FC236}">
                <a16:creationId xmlns:a16="http://schemas.microsoft.com/office/drawing/2014/main" id="{AD54B5F3-EDF0-4E98-A194-91F8489C8FF7}"/>
              </a:ext>
            </a:extLst>
          </p:cNvPr>
          <p:cNvPicPr>
            <a:picLocks noChangeAspect="1"/>
          </p:cNvPicPr>
          <p:nvPr/>
        </p:nvPicPr>
        <p:blipFill>
          <a:blip r:embed="rId6"/>
          <a:stretch>
            <a:fillRect/>
          </a:stretch>
        </p:blipFill>
        <p:spPr>
          <a:xfrm>
            <a:off x="1141719" y="4739683"/>
            <a:ext cx="1066800" cy="624575"/>
          </a:xfrm>
          <a:prstGeom prst="rect">
            <a:avLst/>
          </a:prstGeom>
        </p:spPr>
      </p:pic>
      <p:pic>
        <p:nvPicPr>
          <p:cNvPr id="4" name="Picture 3" descr="A drawing of a cartoon character&#10;&#10;Description automatically generated">
            <a:extLst>
              <a:ext uri="{FF2B5EF4-FFF2-40B4-BE49-F238E27FC236}">
                <a16:creationId xmlns:a16="http://schemas.microsoft.com/office/drawing/2014/main" id="{934DF30C-EFF0-4034-A74D-FA2907E10F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58918" y="2874633"/>
            <a:ext cx="2603546" cy="1465424"/>
          </a:xfrm>
          <a:prstGeom prst="rect">
            <a:avLst/>
          </a:prstGeom>
          <a:solidFill>
            <a:schemeClr val="accent1"/>
          </a:solidFill>
        </p:spPr>
      </p:pic>
    </p:spTree>
    <p:extLst>
      <p:ext uri="{BB962C8B-B14F-4D97-AF65-F5344CB8AC3E}">
        <p14:creationId xmlns:p14="http://schemas.microsoft.com/office/powerpoint/2010/main" val="225562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A086B-AA59-44A1-A568-D9399E4B24CF}"/>
              </a:ext>
            </a:extLst>
          </p:cNvPr>
          <p:cNvSpPr>
            <a:spLocks noGrp="1"/>
          </p:cNvSpPr>
          <p:nvPr>
            <p:ph type="title"/>
          </p:nvPr>
        </p:nvSpPr>
        <p:spPr/>
        <p:txBody>
          <a:bodyPr/>
          <a:lstStyle/>
          <a:p>
            <a:r>
              <a:rPr lang="de-DE" dirty="0"/>
              <a:t>Agenda</a:t>
            </a:r>
          </a:p>
        </p:txBody>
      </p:sp>
      <p:sp>
        <p:nvSpPr>
          <p:cNvPr id="3" name="Content Placeholder 2">
            <a:extLst>
              <a:ext uri="{FF2B5EF4-FFF2-40B4-BE49-F238E27FC236}">
                <a16:creationId xmlns:a16="http://schemas.microsoft.com/office/drawing/2014/main" id="{F68A0B1D-F525-4380-844D-5734F4C25618}"/>
              </a:ext>
            </a:extLst>
          </p:cNvPr>
          <p:cNvSpPr>
            <a:spLocks noGrp="1"/>
          </p:cNvSpPr>
          <p:nvPr>
            <p:ph idx="1"/>
          </p:nvPr>
        </p:nvSpPr>
        <p:spPr>
          <a:xfrm>
            <a:off x="783772" y="2492375"/>
            <a:ext cx="8229600" cy="3529013"/>
          </a:xfrm>
        </p:spPr>
        <p:txBody>
          <a:bodyPr/>
          <a:lstStyle/>
          <a:p>
            <a:pPr marL="0" indent="0">
              <a:buNone/>
            </a:pPr>
            <a:r>
              <a:rPr lang="de-DE" b="1" i="0" dirty="0"/>
              <a:t>Module 4.2: Mapping </a:t>
            </a:r>
            <a:r>
              <a:rPr lang="de-DE" b="1" i="0" dirty="0" err="1"/>
              <a:t>the</a:t>
            </a:r>
            <a:r>
              <a:rPr lang="de-DE" b="1" i="0" dirty="0"/>
              <a:t> R</a:t>
            </a:r>
            <a:r>
              <a:rPr lang="de-DE" b="1" i="0"/>
              <a:t>equirements</a:t>
            </a:r>
            <a:endParaRPr lang="de-DE" b="1" i="0" dirty="0"/>
          </a:p>
          <a:p>
            <a:r>
              <a:rPr lang="de-DE" i="0" dirty="0" err="1"/>
              <a:t>Pillar</a:t>
            </a:r>
            <a:r>
              <a:rPr lang="de-DE" i="0" dirty="0"/>
              <a:t> 1: Taxation</a:t>
            </a:r>
          </a:p>
          <a:p>
            <a:r>
              <a:rPr lang="de-DE" i="0" dirty="0" err="1"/>
              <a:t>Pillar</a:t>
            </a:r>
            <a:r>
              <a:rPr lang="de-DE" i="0" dirty="0"/>
              <a:t> 2: </a:t>
            </a:r>
            <a:r>
              <a:rPr lang="de-DE" i="0" dirty="0" err="1"/>
              <a:t>Intellectual</a:t>
            </a:r>
            <a:r>
              <a:rPr lang="de-DE" i="0" dirty="0"/>
              <a:t> Property </a:t>
            </a:r>
            <a:r>
              <a:rPr lang="de-DE" i="0" dirty="0" err="1"/>
              <a:t>Rights</a:t>
            </a:r>
            <a:r>
              <a:rPr lang="de-DE" i="0" dirty="0"/>
              <a:t> (IPR) </a:t>
            </a:r>
          </a:p>
          <a:p>
            <a:r>
              <a:rPr lang="de-DE" i="0" dirty="0" err="1"/>
              <a:t>Pillar</a:t>
            </a:r>
            <a:r>
              <a:rPr lang="de-DE" i="0" dirty="0"/>
              <a:t> 3: Financial </a:t>
            </a:r>
            <a:r>
              <a:rPr lang="de-DE" i="0" dirty="0" err="1"/>
              <a:t>Inclusion</a:t>
            </a:r>
            <a:endParaRPr lang="de-DE" i="0" dirty="0"/>
          </a:p>
        </p:txBody>
      </p:sp>
    </p:spTree>
    <p:extLst>
      <p:ext uri="{BB962C8B-B14F-4D97-AF65-F5344CB8AC3E}">
        <p14:creationId xmlns:p14="http://schemas.microsoft.com/office/powerpoint/2010/main" val="1119724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p:cNvSpPr txBox="1"/>
          <p:nvPr/>
        </p:nvSpPr>
        <p:spPr>
          <a:xfrm>
            <a:off x="0" y="6403640"/>
            <a:ext cx="3312368" cy="461665"/>
          </a:xfrm>
          <a:prstGeom prst="rect">
            <a:avLst/>
          </a:prstGeom>
          <a:noFill/>
        </p:spPr>
        <p:txBody>
          <a:bodyPr wrap="square" rtlCol="0">
            <a:spAutoFit/>
          </a:bodyPr>
          <a:lstStyle/>
          <a:p>
            <a:r>
              <a:rPr lang="en-GB" err="1"/>
              <a:t>Safaricom</a:t>
            </a:r>
            <a:r>
              <a:rPr lang="en-GB"/>
              <a:t>, Annual Report 2018,</a:t>
            </a:r>
          </a:p>
          <a:p>
            <a:r>
              <a:rPr lang="en-GB"/>
              <a:t>Suri/Jack, 2016</a:t>
            </a:r>
          </a:p>
        </p:txBody>
      </p:sp>
      <p:sp>
        <p:nvSpPr>
          <p:cNvPr id="6" name="Titel 1"/>
          <p:cNvSpPr>
            <a:spLocks noGrp="1"/>
          </p:cNvSpPr>
          <p:nvPr>
            <p:ph type="title"/>
          </p:nvPr>
        </p:nvSpPr>
        <p:spPr>
          <a:xfrm>
            <a:off x="395288" y="1339850"/>
            <a:ext cx="8229600" cy="936625"/>
          </a:xfrm>
        </p:spPr>
        <p:txBody>
          <a:bodyPr/>
          <a:lstStyle/>
          <a:p>
            <a:r>
              <a:rPr lang="en-GB" dirty="0"/>
              <a:t>Financial inclusion</a:t>
            </a:r>
            <a:br>
              <a:rPr lang="en-GB" dirty="0"/>
            </a:br>
            <a:r>
              <a:rPr lang="en-GB" sz="2400" b="0" dirty="0"/>
              <a:t>Example: m-</a:t>
            </a:r>
            <a:r>
              <a:rPr lang="en-GB" sz="2400" b="0" dirty="0" err="1"/>
              <a:t>Pesa</a:t>
            </a:r>
            <a:endParaRPr lang="en-GB" sz="2400" b="0" dirty="0"/>
          </a:p>
        </p:txBody>
      </p:sp>
      <p:pic>
        <p:nvPicPr>
          <p:cNvPr id="7" name="Bild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9575" y="2875271"/>
            <a:ext cx="3207872" cy="1613858"/>
          </a:xfrm>
          <a:prstGeom prst="rect">
            <a:avLst/>
          </a:prstGeom>
        </p:spPr>
      </p:pic>
      <p:pic>
        <p:nvPicPr>
          <p:cNvPr id="8" name="Bild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3044" y="4573095"/>
            <a:ext cx="3362052" cy="1916832"/>
          </a:xfrm>
          <a:prstGeom prst="rect">
            <a:avLst/>
          </a:prstGeom>
        </p:spPr>
      </p:pic>
      <p:pic>
        <p:nvPicPr>
          <p:cNvPr id="9" name="Bild 8"/>
          <p:cNvPicPr>
            <a:picLocks noChangeAspect="1"/>
          </p:cNvPicPr>
          <p:nvPr/>
        </p:nvPicPr>
        <p:blipFill>
          <a:blip r:embed="rId5"/>
          <a:stretch>
            <a:fillRect/>
          </a:stretch>
        </p:blipFill>
        <p:spPr>
          <a:xfrm>
            <a:off x="6444208" y="5027668"/>
            <a:ext cx="481089" cy="1029700"/>
          </a:xfrm>
          <a:prstGeom prst="rect">
            <a:avLst/>
          </a:prstGeom>
        </p:spPr>
      </p:pic>
      <p:sp>
        <p:nvSpPr>
          <p:cNvPr id="10" name="Textfeld 9"/>
          <p:cNvSpPr txBox="1"/>
          <p:nvPr/>
        </p:nvSpPr>
        <p:spPr>
          <a:xfrm>
            <a:off x="2966131" y="5186089"/>
            <a:ext cx="3002260" cy="1169551"/>
          </a:xfrm>
          <a:prstGeom prst="rect">
            <a:avLst/>
          </a:prstGeom>
          <a:noFill/>
          <a:ln>
            <a:solidFill>
              <a:schemeClr val="bg1">
                <a:lumMod val="75000"/>
              </a:schemeClr>
            </a:solidFill>
          </a:ln>
        </p:spPr>
        <p:txBody>
          <a:bodyPr wrap="square" rtlCol="0">
            <a:spAutoFit/>
          </a:bodyPr>
          <a:lstStyle/>
          <a:p>
            <a:pPr algn="ctr"/>
            <a:r>
              <a:rPr lang="en-GB" sz="1400"/>
              <a:t>M-</a:t>
            </a:r>
            <a:r>
              <a:rPr lang="en-GB" sz="1400" err="1"/>
              <a:t>Pesa</a:t>
            </a:r>
            <a:r>
              <a:rPr lang="en-GB" sz="1400"/>
              <a:t> is a mobile banking service that allows users to store and transfer money through their mobile phones with having a bank account.</a:t>
            </a:r>
          </a:p>
        </p:txBody>
      </p:sp>
      <p:sp>
        <p:nvSpPr>
          <p:cNvPr id="11" name="Abgerundetes Rechteck 10"/>
          <p:cNvSpPr/>
          <p:nvPr/>
        </p:nvSpPr>
        <p:spPr bwMode="auto">
          <a:xfrm>
            <a:off x="-4501008" y="5733256"/>
            <a:ext cx="914400" cy="91440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12" name="Textfeld 11"/>
          <p:cNvSpPr txBox="1"/>
          <p:nvPr/>
        </p:nvSpPr>
        <p:spPr>
          <a:xfrm>
            <a:off x="3135772" y="2875271"/>
            <a:ext cx="2662978" cy="646331"/>
          </a:xfrm>
          <a:prstGeom prst="rect">
            <a:avLst/>
          </a:prstGeom>
          <a:noFill/>
        </p:spPr>
        <p:txBody>
          <a:bodyPr wrap="square" rtlCol="0">
            <a:spAutoFit/>
          </a:bodyPr>
          <a:lstStyle/>
          <a:p>
            <a:pPr algn="ctr"/>
            <a:r>
              <a:rPr lang="en-GB">
                <a:solidFill>
                  <a:schemeClr val="tx1">
                    <a:lumMod val="85000"/>
                    <a:lumOff val="15000"/>
                  </a:schemeClr>
                </a:solidFill>
              </a:rPr>
              <a:t>Access and use of M-PESA has lifted 2% of Kenyan households out of poverty</a:t>
            </a:r>
          </a:p>
        </p:txBody>
      </p:sp>
      <p:grpSp>
        <p:nvGrpSpPr>
          <p:cNvPr id="4" name="Group 3">
            <a:extLst>
              <a:ext uri="{FF2B5EF4-FFF2-40B4-BE49-F238E27FC236}">
                <a16:creationId xmlns:a16="http://schemas.microsoft.com/office/drawing/2014/main" id="{11EBC651-C548-4166-A794-8E85E5D6D0D4}"/>
              </a:ext>
            </a:extLst>
          </p:cNvPr>
          <p:cNvGrpSpPr/>
          <p:nvPr/>
        </p:nvGrpSpPr>
        <p:grpSpPr>
          <a:xfrm>
            <a:off x="4062186" y="2133757"/>
            <a:ext cx="981218" cy="668447"/>
            <a:chOff x="3979496" y="5273168"/>
            <a:chExt cx="981218" cy="668447"/>
          </a:xfrm>
        </p:grpSpPr>
        <p:pic>
          <p:nvPicPr>
            <p:cNvPr id="13" name="Bild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79496" y="5495984"/>
              <a:ext cx="445631" cy="445631"/>
            </a:xfrm>
            <a:prstGeom prst="rect">
              <a:avLst/>
            </a:prstGeom>
          </p:spPr>
        </p:pic>
        <p:pic>
          <p:nvPicPr>
            <p:cNvPr id="14" name="Bild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66178" y="5273168"/>
              <a:ext cx="445631" cy="445631"/>
            </a:xfrm>
            <a:prstGeom prst="rect">
              <a:avLst/>
            </a:prstGeom>
          </p:spPr>
        </p:pic>
        <p:pic>
          <p:nvPicPr>
            <p:cNvPr id="15" name="Bild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15083" y="5425401"/>
              <a:ext cx="445631" cy="445631"/>
            </a:xfrm>
            <a:prstGeom prst="rect">
              <a:avLst/>
            </a:prstGeom>
          </p:spPr>
        </p:pic>
      </p:grpSp>
      <p:sp>
        <p:nvSpPr>
          <p:cNvPr id="16" name="Textfeld 15"/>
          <p:cNvSpPr txBox="1"/>
          <p:nvPr/>
        </p:nvSpPr>
        <p:spPr>
          <a:xfrm>
            <a:off x="7044283" y="5230612"/>
            <a:ext cx="2041890" cy="646331"/>
          </a:xfrm>
          <a:prstGeom prst="rect">
            <a:avLst/>
          </a:prstGeom>
          <a:noFill/>
        </p:spPr>
        <p:txBody>
          <a:bodyPr wrap="square" rtlCol="0">
            <a:spAutoFit/>
          </a:bodyPr>
          <a:lstStyle/>
          <a:p>
            <a:r>
              <a:rPr lang="en-GB">
                <a:solidFill>
                  <a:schemeClr val="tx1">
                    <a:lumMod val="85000"/>
                    <a:lumOff val="15000"/>
                  </a:schemeClr>
                </a:solidFill>
              </a:rPr>
              <a:t>Mobile money can increase women´s economic participation</a:t>
            </a:r>
          </a:p>
        </p:txBody>
      </p:sp>
      <p:pic>
        <p:nvPicPr>
          <p:cNvPr id="17" name="Picture 17" descr="Ein Bild, das Screenshot enthält.&#10;&#10;Mit sehr hoher Zuverlässigkeit generierte Beschreibung">
            <a:extLst>
              <a:ext uri="{FF2B5EF4-FFF2-40B4-BE49-F238E27FC236}">
                <a16:creationId xmlns:a16="http://schemas.microsoft.com/office/drawing/2014/main" id="{FC94E67D-8306-4735-9AE0-A10F4ACDE1B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27230" y="2768288"/>
            <a:ext cx="1819420" cy="1597922"/>
          </a:xfrm>
          <a:prstGeom prst="rect">
            <a:avLst/>
          </a:prstGeom>
        </p:spPr>
      </p:pic>
      <p:pic>
        <p:nvPicPr>
          <p:cNvPr id="3" name="Picture 2" descr="A close up of a sign&#10;&#10;Description automatically generated">
            <a:extLst>
              <a:ext uri="{FF2B5EF4-FFF2-40B4-BE49-F238E27FC236}">
                <a16:creationId xmlns:a16="http://schemas.microsoft.com/office/drawing/2014/main" id="{109C5DA0-A7C2-4572-AABC-8B0F9073BB4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281118" y="3651322"/>
            <a:ext cx="2543355" cy="1280156"/>
          </a:xfrm>
          <a:prstGeom prst="rect">
            <a:avLst/>
          </a:prstGeom>
        </p:spPr>
      </p:pic>
    </p:spTree>
    <p:extLst>
      <p:ext uri="{BB962C8B-B14F-4D97-AF65-F5344CB8AC3E}">
        <p14:creationId xmlns:p14="http://schemas.microsoft.com/office/powerpoint/2010/main" val="917264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Financial Inclusion</a:t>
            </a:r>
            <a:br>
              <a:rPr lang="en-GB" dirty="0"/>
            </a:br>
            <a:r>
              <a:rPr lang="en-GB" sz="2400" b="0" dirty="0"/>
              <a:t>Wrap Up</a:t>
            </a:r>
          </a:p>
        </p:txBody>
      </p:sp>
      <p:sp>
        <p:nvSpPr>
          <p:cNvPr id="4" name="Inhaltsplatzhalter 2"/>
          <p:cNvSpPr>
            <a:spLocks noGrp="1"/>
          </p:cNvSpPr>
          <p:nvPr>
            <p:ph idx="1"/>
          </p:nvPr>
        </p:nvSpPr>
        <p:spPr>
          <a:xfrm>
            <a:off x="457200" y="2492375"/>
            <a:ext cx="8229600" cy="3529013"/>
          </a:xfrm>
        </p:spPr>
        <p:txBody>
          <a:bodyPr/>
          <a:lstStyle/>
          <a:p>
            <a:r>
              <a:rPr lang="en-GB" sz="1800" i="0" dirty="0"/>
              <a:t>Low-income consumers in developing economies have </a:t>
            </a:r>
            <a:r>
              <a:rPr lang="en-GB" sz="1800" b="1" i="0" dirty="0"/>
              <a:t>limited access </a:t>
            </a:r>
            <a:r>
              <a:rPr lang="en-GB" sz="1800" i="0" dirty="0"/>
              <a:t>and low sustained </a:t>
            </a:r>
            <a:r>
              <a:rPr lang="en-GB" sz="1800" b="1" i="0" dirty="0"/>
              <a:t>usage of financial services. </a:t>
            </a:r>
          </a:p>
          <a:p>
            <a:endParaRPr lang="en-GB" sz="1800" i="0" dirty="0"/>
          </a:p>
          <a:p>
            <a:r>
              <a:rPr lang="en-GB" sz="1800" b="1" i="0" dirty="0"/>
              <a:t>Fintech</a:t>
            </a:r>
            <a:r>
              <a:rPr lang="en-GB" sz="1800" i="0" dirty="0"/>
              <a:t> provides an </a:t>
            </a:r>
            <a:r>
              <a:rPr lang="en-GB" sz="1800" b="1" i="0" dirty="0"/>
              <a:t>opportunity to promote the financial inclusion </a:t>
            </a:r>
            <a:r>
              <a:rPr lang="en-GB" sz="1800" i="0" dirty="0"/>
              <a:t>of low income households in developing countries, whilst recognising the drivers of financial inclusion. </a:t>
            </a:r>
          </a:p>
          <a:p>
            <a:endParaRPr lang="en-GB" sz="1800" i="0" dirty="0"/>
          </a:p>
          <a:p>
            <a:r>
              <a:rPr lang="en-GB" sz="1800" i="0" dirty="0"/>
              <a:t>Greater </a:t>
            </a:r>
            <a:r>
              <a:rPr lang="en-GB" sz="1800" b="1" i="0" dirty="0"/>
              <a:t>financial inclusion </a:t>
            </a:r>
            <a:r>
              <a:rPr lang="en-GB" sz="1800" i="0" dirty="0"/>
              <a:t>can be a </a:t>
            </a:r>
            <a:r>
              <a:rPr lang="en-GB" sz="1800" b="1" i="0" dirty="0"/>
              <a:t>catalyst for eradicating poverty</a:t>
            </a:r>
            <a:r>
              <a:rPr lang="en-GB" sz="1800" i="0" dirty="0"/>
              <a:t>, and for developing especially the small </a:t>
            </a:r>
            <a:r>
              <a:rPr lang="en-GB" sz="1800" b="1" i="0" dirty="0"/>
              <a:t>business</a:t>
            </a:r>
            <a:r>
              <a:rPr lang="en-GB" sz="1800" i="0" dirty="0"/>
              <a:t> sector. </a:t>
            </a:r>
          </a:p>
          <a:p>
            <a:endParaRPr lang="en-GB" sz="1800" i="0" dirty="0"/>
          </a:p>
          <a:p>
            <a:r>
              <a:rPr lang="en-GB" sz="1800" i="0" dirty="0"/>
              <a:t>Fintech must include both </a:t>
            </a:r>
            <a:r>
              <a:rPr lang="en-GB" sz="1800" b="1" i="0" dirty="0"/>
              <a:t>access and usage </a:t>
            </a:r>
            <a:r>
              <a:rPr lang="en-GB" sz="1800" i="0" dirty="0"/>
              <a:t>of financial services focusing on affordability, appropriateness, financial literacy, regulations and fair competition. </a:t>
            </a:r>
            <a:endParaRPr lang="en-GB" sz="1800" b="0" i="0" dirty="0">
              <a:latin typeface="Verdana" charset="0"/>
              <a:ea typeface="Verdana" charset="0"/>
              <a:cs typeface="Verdana" charset="0"/>
            </a:endParaRPr>
          </a:p>
        </p:txBody>
      </p:sp>
    </p:spTree>
    <p:extLst>
      <p:ext uri="{BB962C8B-B14F-4D97-AF65-F5344CB8AC3E}">
        <p14:creationId xmlns:p14="http://schemas.microsoft.com/office/powerpoint/2010/main" val="1806894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DC0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0698CB-C7EB-4127-A060-1737C3AF031D}"/>
              </a:ext>
            </a:extLst>
          </p:cNvPr>
          <p:cNvSpPr>
            <a:spLocks noGrp="1"/>
          </p:cNvSpPr>
          <p:nvPr>
            <p:ph type="title"/>
          </p:nvPr>
        </p:nvSpPr>
        <p:spPr/>
        <p:txBody>
          <a:bodyPr/>
          <a:lstStyle/>
          <a:p>
            <a:r>
              <a:rPr lang="de-DE" err="1"/>
              <a:t>FinTech</a:t>
            </a:r>
            <a:r>
              <a:rPr lang="de-DE"/>
              <a:t> - </a:t>
            </a:r>
            <a:r>
              <a:rPr lang="de-DE" i="1"/>
              <a:t>Quiz</a:t>
            </a:r>
            <a:endParaRPr lang="de-DE" i="1">
              <a:ea typeface="Verdana"/>
              <a:cs typeface="Verdana"/>
            </a:endParaRPr>
          </a:p>
        </p:txBody>
      </p:sp>
      <p:pic>
        <p:nvPicPr>
          <p:cNvPr id="9" name="Bild 8"/>
          <p:cNvPicPr>
            <a:picLocks noChangeAspect="1"/>
          </p:cNvPicPr>
          <p:nvPr/>
        </p:nvPicPr>
        <p:blipFill>
          <a:blip r:embed="rId3"/>
          <a:stretch>
            <a:fillRect/>
          </a:stretch>
        </p:blipFill>
        <p:spPr>
          <a:xfrm>
            <a:off x="971600" y="2565400"/>
            <a:ext cx="2016224" cy="2016224"/>
          </a:xfrm>
          <a:prstGeom prst="rect">
            <a:avLst/>
          </a:prstGeom>
        </p:spPr>
      </p:pic>
      <p:sp>
        <p:nvSpPr>
          <p:cNvPr id="2" name="Textfeld 1"/>
          <p:cNvSpPr txBox="1"/>
          <p:nvPr/>
        </p:nvSpPr>
        <p:spPr>
          <a:xfrm>
            <a:off x="3314699" y="2276475"/>
            <a:ext cx="5698671" cy="2123658"/>
          </a:xfrm>
          <a:prstGeom prst="rect">
            <a:avLst/>
          </a:prstGeom>
          <a:noFill/>
        </p:spPr>
        <p:txBody>
          <a:bodyPr wrap="square" rtlCol="0">
            <a:spAutoFit/>
          </a:bodyPr>
          <a:lstStyle/>
          <a:p>
            <a:r>
              <a:rPr lang="en-GB" sz="2400" b="1" dirty="0">
                <a:latin typeface="+mn-lt"/>
              </a:rPr>
              <a:t>2. How many people worldwide do not have a bank account or access to financial institutions via any device? </a:t>
            </a:r>
          </a:p>
          <a:p>
            <a:pPr marL="228600" indent="-228600">
              <a:buAutoNum type="arabicParenR"/>
            </a:pPr>
            <a:endParaRPr lang="en-GB" dirty="0"/>
          </a:p>
          <a:p>
            <a:pPr marL="228600" indent="-228600">
              <a:buAutoNum type="arabicParenR"/>
            </a:pPr>
            <a:endParaRPr lang="en-GB" dirty="0"/>
          </a:p>
          <a:p>
            <a:pPr marL="228600" indent="-228600">
              <a:buAutoNum type="arabicParenR"/>
            </a:pPr>
            <a:endParaRPr lang="en-GB" dirty="0"/>
          </a:p>
        </p:txBody>
      </p:sp>
      <p:sp>
        <p:nvSpPr>
          <p:cNvPr id="3" name="Textfeld 2"/>
          <p:cNvSpPr txBox="1"/>
          <p:nvPr/>
        </p:nvSpPr>
        <p:spPr>
          <a:xfrm>
            <a:off x="4200686" y="3923183"/>
            <a:ext cx="4340920" cy="2233625"/>
          </a:xfrm>
          <a:prstGeom prst="rect">
            <a:avLst/>
          </a:prstGeom>
          <a:noFill/>
        </p:spPr>
        <p:txBody>
          <a:bodyPr wrap="square" rtlCol="0">
            <a:spAutoFit/>
          </a:bodyPr>
          <a:lstStyle/>
          <a:p>
            <a:pPr marL="457200" marR="0" lvl="0" indent="-457200" defTabSz="914400" eaLnBrk="1" fontAlgn="auto" latinLnBrk="0" hangingPunct="1">
              <a:lnSpc>
                <a:spcPct val="150000"/>
              </a:lnSpc>
              <a:spcBef>
                <a:spcPts val="0"/>
              </a:spcBef>
              <a:spcAft>
                <a:spcPts val="0"/>
              </a:spcAft>
              <a:buClrTx/>
              <a:buSzTx/>
              <a:buFont typeface="+mj-lt"/>
              <a:buAutoNum type="alphaLcParenR"/>
              <a:tabLst/>
              <a:defRPr/>
            </a:pPr>
            <a:r>
              <a:rPr lang="en-GB" sz="2400" dirty="0"/>
              <a:t>500 million?</a:t>
            </a:r>
          </a:p>
          <a:p>
            <a:pPr marL="457200" marR="0" lvl="0" indent="-457200" defTabSz="914400" eaLnBrk="1" fontAlgn="auto" latinLnBrk="0" hangingPunct="1">
              <a:lnSpc>
                <a:spcPct val="150000"/>
              </a:lnSpc>
              <a:spcBef>
                <a:spcPts val="0"/>
              </a:spcBef>
              <a:spcAft>
                <a:spcPts val="0"/>
              </a:spcAft>
              <a:buClrTx/>
              <a:buSzTx/>
              <a:buFont typeface="+mj-lt"/>
              <a:buAutoNum type="alphaLcParenR"/>
              <a:tabLst/>
              <a:defRPr/>
            </a:pPr>
            <a:r>
              <a:rPr lang="en-GB" sz="2400" dirty="0"/>
              <a:t>3 Billion</a:t>
            </a:r>
          </a:p>
          <a:p>
            <a:pPr marL="457200" marR="0" lvl="0" indent="-457200" defTabSz="914400" eaLnBrk="1" fontAlgn="auto" latinLnBrk="0" hangingPunct="1">
              <a:lnSpc>
                <a:spcPct val="150000"/>
              </a:lnSpc>
              <a:spcBef>
                <a:spcPts val="0"/>
              </a:spcBef>
              <a:spcAft>
                <a:spcPts val="0"/>
              </a:spcAft>
              <a:buClrTx/>
              <a:buSzTx/>
              <a:buFont typeface="+mj-lt"/>
              <a:buAutoNum type="alphaLcParenR"/>
              <a:tabLst/>
              <a:defRPr/>
            </a:pPr>
            <a:r>
              <a:rPr lang="en-GB" sz="2400" dirty="0"/>
              <a:t>2.2 Billion</a:t>
            </a:r>
          </a:p>
          <a:p>
            <a:pPr marL="457200" marR="0" lvl="0" indent="-457200" defTabSz="914400" eaLnBrk="1" fontAlgn="auto" latinLnBrk="0" hangingPunct="1">
              <a:lnSpc>
                <a:spcPct val="150000"/>
              </a:lnSpc>
              <a:spcBef>
                <a:spcPts val="0"/>
              </a:spcBef>
              <a:spcAft>
                <a:spcPts val="0"/>
              </a:spcAft>
              <a:buClrTx/>
              <a:buSzTx/>
              <a:buFont typeface="+mj-lt"/>
              <a:buAutoNum type="alphaLcParenR"/>
              <a:tabLst/>
              <a:defRPr/>
            </a:pPr>
            <a:r>
              <a:rPr lang="en-GB" sz="2400" dirty="0"/>
              <a:t>2 Billion</a:t>
            </a:r>
          </a:p>
        </p:txBody>
      </p:sp>
      <p:pic>
        <p:nvPicPr>
          <p:cNvPr id="7" name="Bild 6"/>
          <p:cNvPicPr>
            <a:picLocks noChangeAspect="1"/>
          </p:cNvPicPr>
          <p:nvPr/>
        </p:nvPicPr>
        <p:blipFill>
          <a:blip r:embed="rId4"/>
          <a:stretch>
            <a:fillRect/>
          </a:stretch>
        </p:blipFill>
        <p:spPr>
          <a:xfrm>
            <a:off x="971600" y="4117565"/>
            <a:ext cx="1801256" cy="752984"/>
          </a:xfrm>
          <a:prstGeom prst="rect">
            <a:avLst/>
          </a:prstGeom>
        </p:spPr>
      </p:pic>
    </p:spTree>
    <p:extLst>
      <p:ext uri="{BB962C8B-B14F-4D97-AF65-F5344CB8AC3E}">
        <p14:creationId xmlns:p14="http://schemas.microsoft.com/office/powerpoint/2010/main" val="1558016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DC0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0698CB-C7EB-4127-A060-1737C3AF031D}"/>
              </a:ext>
            </a:extLst>
          </p:cNvPr>
          <p:cNvSpPr>
            <a:spLocks noGrp="1"/>
          </p:cNvSpPr>
          <p:nvPr>
            <p:ph type="title"/>
          </p:nvPr>
        </p:nvSpPr>
        <p:spPr/>
        <p:txBody>
          <a:bodyPr/>
          <a:lstStyle/>
          <a:p>
            <a:r>
              <a:rPr lang="de-DE" err="1"/>
              <a:t>FinTech</a:t>
            </a:r>
            <a:r>
              <a:rPr lang="de-DE"/>
              <a:t> - </a:t>
            </a:r>
            <a:r>
              <a:rPr lang="de-DE" i="1"/>
              <a:t>Quiz</a:t>
            </a:r>
            <a:endParaRPr lang="de-DE" i="1">
              <a:ea typeface="Verdana"/>
              <a:cs typeface="Verdana"/>
            </a:endParaRPr>
          </a:p>
        </p:txBody>
      </p:sp>
      <p:pic>
        <p:nvPicPr>
          <p:cNvPr id="6" name="Bild 5"/>
          <p:cNvPicPr>
            <a:picLocks noChangeAspect="1"/>
          </p:cNvPicPr>
          <p:nvPr/>
        </p:nvPicPr>
        <p:blipFill>
          <a:blip r:embed="rId3"/>
          <a:stretch>
            <a:fillRect/>
          </a:stretch>
        </p:blipFill>
        <p:spPr>
          <a:xfrm>
            <a:off x="2276624" y="4159349"/>
            <a:ext cx="711200" cy="711200"/>
          </a:xfrm>
          <a:prstGeom prst="rect">
            <a:avLst/>
          </a:prstGeom>
        </p:spPr>
      </p:pic>
      <p:pic>
        <p:nvPicPr>
          <p:cNvPr id="9" name="Bild 8"/>
          <p:cNvPicPr>
            <a:picLocks noChangeAspect="1"/>
          </p:cNvPicPr>
          <p:nvPr/>
        </p:nvPicPr>
        <p:blipFill>
          <a:blip r:embed="rId4"/>
          <a:stretch>
            <a:fillRect/>
          </a:stretch>
        </p:blipFill>
        <p:spPr>
          <a:xfrm>
            <a:off x="971600" y="2565400"/>
            <a:ext cx="2016224" cy="2016224"/>
          </a:xfrm>
          <a:prstGeom prst="rect">
            <a:avLst/>
          </a:prstGeom>
        </p:spPr>
      </p:pic>
      <p:pic>
        <p:nvPicPr>
          <p:cNvPr id="10" name="Bild 9"/>
          <p:cNvPicPr>
            <a:picLocks noChangeAspect="1"/>
          </p:cNvPicPr>
          <p:nvPr/>
        </p:nvPicPr>
        <p:blipFill>
          <a:blip r:embed="rId3"/>
          <a:stretch>
            <a:fillRect/>
          </a:stretch>
        </p:blipFill>
        <p:spPr>
          <a:xfrm>
            <a:off x="1921024" y="4370487"/>
            <a:ext cx="711200" cy="711200"/>
          </a:xfrm>
          <a:prstGeom prst="rect">
            <a:avLst/>
          </a:prstGeom>
        </p:spPr>
      </p:pic>
      <p:pic>
        <p:nvPicPr>
          <p:cNvPr id="11" name="Bild 10"/>
          <p:cNvPicPr>
            <a:picLocks noChangeAspect="1"/>
          </p:cNvPicPr>
          <p:nvPr/>
        </p:nvPicPr>
        <p:blipFill>
          <a:blip r:embed="rId3"/>
          <a:stretch>
            <a:fillRect/>
          </a:stretch>
        </p:blipFill>
        <p:spPr>
          <a:xfrm>
            <a:off x="1184424" y="4057749"/>
            <a:ext cx="914400" cy="914400"/>
          </a:xfrm>
          <a:prstGeom prst="rect">
            <a:avLst/>
          </a:prstGeom>
        </p:spPr>
      </p:pic>
      <p:sp>
        <p:nvSpPr>
          <p:cNvPr id="2" name="Textfeld 1"/>
          <p:cNvSpPr txBox="1"/>
          <p:nvPr/>
        </p:nvSpPr>
        <p:spPr>
          <a:xfrm>
            <a:off x="3707904" y="2276475"/>
            <a:ext cx="5112568" cy="1754326"/>
          </a:xfrm>
          <a:prstGeom prst="rect">
            <a:avLst/>
          </a:prstGeom>
          <a:noFill/>
        </p:spPr>
        <p:txBody>
          <a:bodyPr wrap="square" rtlCol="0" anchor="t">
            <a:spAutoFit/>
          </a:bodyPr>
          <a:lstStyle/>
          <a:p>
            <a:pPr marL="457200" indent="-457200">
              <a:buFont typeface="+mj-lt"/>
              <a:buAutoNum type="arabicPeriod"/>
            </a:pPr>
            <a:r>
              <a:rPr lang="en-GB" sz="2400" b="1" dirty="0">
                <a:latin typeface="+mn-lt"/>
              </a:rPr>
              <a:t>Which country has the highest number of FinTech users?</a:t>
            </a:r>
          </a:p>
          <a:p>
            <a:pPr marL="228600" indent="-228600">
              <a:buAutoNum type="arabicPeriod"/>
            </a:pPr>
            <a:endParaRPr lang="en-GB" dirty="0"/>
          </a:p>
          <a:p>
            <a:pPr marL="228600" indent="-228600">
              <a:buAutoNum type="arabicPeriod"/>
            </a:pPr>
            <a:endParaRPr lang="en-GB" dirty="0"/>
          </a:p>
          <a:p>
            <a:pPr marL="228600" indent="-228600">
              <a:buAutoNum type="arabicPeriod"/>
            </a:pPr>
            <a:endParaRPr lang="en-GB" dirty="0"/>
          </a:p>
        </p:txBody>
      </p:sp>
      <p:sp>
        <p:nvSpPr>
          <p:cNvPr id="3" name="Textfeld 2"/>
          <p:cNvSpPr txBox="1"/>
          <p:nvPr/>
        </p:nvSpPr>
        <p:spPr>
          <a:xfrm>
            <a:off x="4129980" y="3384340"/>
            <a:ext cx="4340920" cy="2972417"/>
          </a:xfrm>
          <a:prstGeom prst="rect">
            <a:avLst/>
          </a:prstGeom>
          <a:noFill/>
        </p:spPr>
        <p:txBody>
          <a:bodyPr wrap="square" rtlCol="0">
            <a:spAutoFit/>
          </a:bodyPr>
          <a:lstStyle/>
          <a:p>
            <a:pPr marL="457200" marR="0" lvl="0" indent="-457200" defTabSz="914400" eaLnBrk="1" fontAlgn="auto" latinLnBrk="0" hangingPunct="1">
              <a:lnSpc>
                <a:spcPct val="150000"/>
              </a:lnSpc>
              <a:spcBef>
                <a:spcPts val="0"/>
              </a:spcBef>
              <a:spcAft>
                <a:spcPts val="0"/>
              </a:spcAft>
              <a:buClrTx/>
              <a:buSzTx/>
              <a:buFont typeface="+mj-lt"/>
              <a:buAutoNum type="alphaLcParenR"/>
              <a:tabLst/>
              <a:defRPr/>
            </a:pPr>
            <a:r>
              <a:rPr lang="en-GB" sz="2400"/>
              <a:t>Kenya </a:t>
            </a:r>
            <a:r>
              <a:rPr lang="en-GB" sz="3200"/>
              <a:t>🇰🇪</a:t>
            </a:r>
          </a:p>
          <a:p>
            <a:pPr marL="457200" marR="0" lvl="0" indent="-457200" defTabSz="914400" eaLnBrk="1" fontAlgn="auto" latinLnBrk="0" hangingPunct="1">
              <a:lnSpc>
                <a:spcPct val="150000"/>
              </a:lnSpc>
              <a:spcBef>
                <a:spcPts val="0"/>
              </a:spcBef>
              <a:spcAft>
                <a:spcPts val="0"/>
              </a:spcAft>
              <a:buClrTx/>
              <a:buSzTx/>
              <a:buFont typeface="+mj-lt"/>
              <a:buAutoNum type="alphaLcParenR"/>
              <a:tabLst/>
              <a:defRPr/>
            </a:pPr>
            <a:r>
              <a:rPr lang="en-GB" sz="2400"/>
              <a:t>China </a:t>
            </a:r>
            <a:r>
              <a:rPr lang="en-GB" sz="3200"/>
              <a:t>🇨🇳</a:t>
            </a:r>
          </a:p>
          <a:p>
            <a:pPr marL="457200" marR="0" lvl="0" indent="-457200" defTabSz="914400" eaLnBrk="1" fontAlgn="auto" latinLnBrk="0" hangingPunct="1">
              <a:lnSpc>
                <a:spcPct val="150000"/>
              </a:lnSpc>
              <a:spcBef>
                <a:spcPts val="0"/>
              </a:spcBef>
              <a:spcAft>
                <a:spcPts val="0"/>
              </a:spcAft>
              <a:buClrTx/>
              <a:buSzTx/>
              <a:buFont typeface="+mj-lt"/>
              <a:buAutoNum type="alphaLcParenR"/>
              <a:tabLst/>
              <a:defRPr/>
            </a:pPr>
            <a:r>
              <a:rPr lang="en-GB" sz="2400"/>
              <a:t>United States </a:t>
            </a:r>
            <a:r>
              <a:rPr lang="en-GB" sz="3200"/>
              <a:t>🇺🇸</a:t>
            </a:r>
            <a:endParaRPr lang="en-GB" sz="2400"/>
          </a:p>
          <a:p>
            <a:pPr marL="457200" marR="0" lvl="0" indent="-457200" defTabSz="914400" eaLnBrk="1" fontAlgn="auto" latinLnBrk="0" hangingPunct="1">
              <a:lnSpc>
                <a:spcPct val="150000"/>
              </a:lnSpc>
              <a:spcBef>
                <a:spcPts val="0"/>
              </a:spcBef>
              <a:spcAft>
                <a:spcPts val="0"/>
              </a:spcAft>
              <a:buClrTx/>
              <a:buSzTx/>
              <a:buFont typeface="+mj-lt"/>
              <a:buAutoNum type="alphaLcParenR"/>
              <a:tabLst/>
              <a:defRPr/>
            </a:pPr>
            <a:r>
              <a:rPr lang="en-GB" sz="2400"/>
              <a:t>India </a:t>
            </a:r>
            <a:r>
              <a:rPr lang="en-GB" sz="3200"/>
              <a:t>🇮🇳</a:t>
            </a:r>
          </a:p>
        </p:txBody>
      </p:sp>
      <p:sp>
        <p:nvSpPr>
          <p:cNvPr id="12" name="Textfeld 11"/>
          <p:cNvSpPr txBox="1"/>
          <p:nvPr/>
        </p:nvSpPr>
        <p:spPr>
          <a:xfrm>
            <a:off x="0" y="6403640"/>
            <a:ext cx="3312368" cy="276999"/>
          </a:xfrm>
          <a:prstGeom prst="rect">
            <a:avLst/>
          </a:prstGeom>
          <a:noFill/>
        </p:spPr>
        <p:txBody>
          <a:bodyPr wrap="square" rtlCol="0">
            <a:spAutoFit/>
          </a:bodyPr>
          <a:lstStyle/>
          <a:p>
            <a:r>
              <a:rPr lang="en-GB"/>
              <a:t>Quiz questions adapted from IMF blog</a:t>
            </a:r>
          </a:p>
        </p:txBody>
      </p:sp>
    </p:spTree>
    <p:extLst>
      <p:ext uri="{BB962C8B-B14F-4D97-AF65-F5344CB8AC3E}">
        <p14:creationId xmlns:p14="http://schemas.microsoft.com/office/powerpoint/2010/main" val="2495684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DC0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0698CB-C7EB-4127-A060-1737C3AF031D}"/>
              </a:ext>
            </a:extLst>
          </p:cNvPr>
          <p:cNvSpPr>
            <a:spLocks noGrp="1"/>
          </p:cNvSpPr>
          <p:nvPr>
            <p:ph type="title"/>
          </p:nvPr>
        </p:nvSpPr>
        <p:spPr/>
        <p:txBody>
          <a:bodyPr/>
          <a:lstStyle/>
          <a:p>
            <a:r>
              <a:rPr lang="de-DE" err="1"/>
              <a:t>FinTech</a:t>
            </a:r>
            <a:r>
              <a:rPr lang="de-DE"/>
              <a:t> - </a:t>
            </a:r>
            <a:r>
              <a:rPr lang="de-DE" i="1"/>
              <a:t>Quiz</a:t>
            </a:r>
            <a:endParaRPr lang="de-DE" i="1">
              <a:ea typeface="Verdana"/>
              <a:cs typeface="Verdana"/>
            </a:endParaRPr>
          </a:p>
        </p:txBody>
      </p:sp>
      <p:pic>
        <p:nvPicPr>
          <p:cNvPr id="9" name="Bild 8"/>
          <p:cNvPicPr>
            <a:picLocks noChangeAspect="1"/>
          </p:cNvPicPr>
          <p:nvPr/>
        </p:nvPicPr>
        <p:blipFill>
          <a:blip r:embed="rId3"/>
          <a:stretch>
            <a:fillRect/>
          </a:stretch>
        </p:blipFill>
        <p:spPr>
          <a:xfrm>
            <a:off x="971600" y="2565400"/>
            <a:ext cx="2016224" cy="2016224"/>
          </a:xfrm>
          <a:prstGeom prst="rect">
            <a:avLst/>
          </a:prstGeom>
        </p:spPr>
      </p:pic>
      <p:sp>
        <p:nvSpPr>
          <p:cNvPr id="2" name="Textfeld 1"/>
          <p:cNvSpPr txBox="1"/>
          <p:nvPr/>
        </p:nvSpPr>
        <p:spPr>
          <a:xfrm>
            <a:off x="3314699" y="2276475"/>
            <a:ext cx="5698671" cy="1384995"/>
          </a:xfrm>
          <a:prstGeom prst="rect">
            <a:avLst/>
          </a:prstGeom>
          <a:noFill/>
        </p:spPr>
        <p:txBody>
          <a:bodyPr wrap="square" rtlCol="0">
            <a:spAutoFit/>
          </a:bodyPr>
          <a:lstStyle/>
          <a:p>
            <a:r>
              <a:rPr lang="en-GB" sz="2400" b="1" dirty="0">
                <a:latin typeface="+mn-lt"/>
              </a:rPr>
              <a:t>2. How many more percent of men have bank accounts in comparison to women?</a:t>
            </a:r>
            <a:endParaRPr lang="en-GB" dirty="0"/>
          </a:p>
          <a:p>
            <a:pPr marL="228600" indent="-228600">
              <a:buAutoNum type="arabicParenR"/>
            </a:pPr>
            <a:endParaRPr lang="en-GB" dirty="0"/>
          </a:p>
        </p:txBody>
      </p:sp>
      <p:sp>
        <p:nvSpPr>
          <p:cNvPr id="3" name="Textfeld 2"/>
          <p:cNvSpPr txBox="1"/>
          <p:nvPr/>
        </p:nvSpPr>
        <p:spPr>
          <a:xfrm>
            <a:off x="3993574" y="3800222"/>
            <a:ext cx="4340920" cy="2233625"/>
          </a:xfrm>
          <a:prstGeom prst="rect">
            <a:avLst/>
          </a:prstGeom>
          <a:noFill/>
        </p:spPr>
        <p:txBody>
          <a:bodyPr wrap="square" rtlCol="0">
            <a:spAutoFit/>
          </a:bodyPr>
          <a:lstStyle/>
          <a:p>
            <a:pPr marL="457200" marR="0" lvl="0" indent="-457200" defTabSz="914400" eaLnBrk="1" fontAlgn="auto" latinLnBrk="0" hangingPunct="1">
              <a:lnSpc>
                <a:spcPct val="150000"/>
              </a:lnSpc>
              <a:spcBef>
                <a:spcPts val="0"/>
              </a:spcBef>
              <a:spcAft>
                <a:spcPts val="0"/>
              </a:spcAft>
              <a:buClrTx/>
              <a:buSzTx/>
              <a:buFont typeface="+mj-lt"/>
              <a:buAutoNum type="alphaLcParenR"/>
              <a:tabLst/>
              <a:defRPr/>
            </a:pPr>
            <a:r>
              <a:rPr lang="en-GB" sz="2400" dirty="0"/>
              <a:t>10%</a:t>
            </a:r>
          </a:p>
          <a:p>
            <a:pPr marL="457200" marR="0" lvl="0" indent="-457200" defTabSz="914400" eaLnBrk="1" fontAlgn="auto" latinLnBrk="0" hangingPunct="1">
              <a:lnSpc>
                <a:spcPct val="150000"/>
              </a:lnSpc>
              <a:spcBef>
                <a:spcPts val="0"/>
              </a:spcBef>
              <a:spcAft>
                <a:spcPts val="0"/>
              </a:spcAft>
              <a:buClrTx/>
              <a:buSzTx/>
              <a:buFont typeface="+mj-lt"/>
              <a:buAutoNum type="alphaLcParenR"/>
              <a:tabLst/>
              <a:defRPr/>
            </a:pPr>
            <a:r>
              <a:rPr lang="en-GB" sz="2400" dirty="0"/>
              <a:t>7%</a:t>
            </a:r>
          </a:p>
          <a:p>
            <a:pPr marL="457200" marR="0" lvl="0" indent="-457200" defTabSz="914400" eaLnBrk="1" fontAlgn="auto" latinLnBrk="0" hangingPunct="1">
              <a:lnSpc>
                <a:spcPct val="150000"/>
              </a:lnSpc>
              <a:spcBef>
                <a:spcPts val="0"/>
              </a:spcBef>
              <a:spcAft>
                <a:spcPts val="0"/>
              </a:spcAft>
              <a:buClrTx/>
              <a:buSzTx/>
              <a:buFont typeface="+mj-lt"/>
              <a:buAutoNum type="alphaLcParenR"/>
              <a:tabLst/>
              <a:defRPr/>
            </a:pPr>
            <a:r>
              <a:rPr lang="en-GB" sz="2400" dirty="0"/>
              <a:t>23%</a:t>
            </a:r>
          </a:p>
          <a:p>
            <a:pPr marL="457200" marR="0" lvl="0" indent="-457200" defTabSz="914400" eaLnBrk="1" fontAlgn="auto" latinLnBrk="0" hangingPunct="1">
              <a:lnSpc>
                <a:spcPct val="150000"/>
              </a:lnSpc>
              <a:spcBef>
                <a:spcPts val="0"/>
              </a:spcBef>
              <a:spcAft>
                <a:spcPts val="0"/>
              </a:spcAft>
              <a:buClrTx/>
              <a:buSzTx/>
              <a:buFont typeface="+mj-lt"/>
              <a:buAutoNum type="alphaLcParenR"/>
              <a:tabLst/>
              <a:defRPr/>
            </a:pPr>
            <a:r>
              <a:rPr lang="en-GB" sz="2400" dirty="0"/>
              <a:t>2%</a:t>
            </a:r>
          </a:p>
        </p:txBody>
      </p:sp>
      <p:pic>
        <p:nvPicPr>
          <p:cNvPr id="6" name="Grafik 5" descr="Zwei Frauen">
            <a:extLst>
              <a:ext uri="{FF2B5EF4-FFF2-40B4-BE49-F238E27FC236}">
                <a16:creationId xmlns:a16="http://schemas.microsoft.com/office/drawing/2014/main" id="{C02FF7AD-F4B0-A743-B0D3-7B9DB9858D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7401" y="3923183"/>
            <a:ext cx="1320423" cy="1320423"/>
          </a:xfrm>
          <a:prstGeom prst="rect">
            <a:avLst/>
          </a:prstGeom>
        </p:spPr>
      </p:pic>
    </p:spTree>
    <p:extLst>
      <p:ext uri="{BB962C8B-B14F-4D97-AF65-F5344CB8AC3E}">
        <p14:creationId xmlns:p14="http://schemas.microsoft.com/office/powerpoint/2010/main" val="3513920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DC0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0698CB-C7EB-4127-A060-1737C3AF031D}"/>
              </a:ext>
            </a:extLst>
          </p:cNvPr>
          <p:cNvSpPr>
            <a:spLocks noGrp="1"/>
          </p:cNvSpPr>
          <p:nvPr>
            <p:ph type="title"/>
          </p:nvPr>
        </p:nvSpPr>
        <p:spPr/>
        <p:txBody>
          <a:bodyPr/>
          <a:lstStyle/>
          <a:p>
            <a:r>
              <a:rPr lang="de-DE" err="1"/>
              <a:t>FinTech</a:t>
            </a:r>
            <a:r>
              <a:rPr lang="de-DE"/>
              <a:t> - </a:t>
            </a:r>
            <a:r>
              <a:rPr lang="de-DE" i="1"/>
              <a:t>Quiz</a:t>
            </a:r>
            <a:endParaRPr lang="de-DE" i="1">
              <a:ea typeface="Verdana"/>
              <a:cs typeface="Verdana"/>
            </a:endParaRPr>
          </a:p>
        </p:txBody>
      </p:sp>
      <p:sp>
        <p:nvSpPr>
          <p:cNvPr id="2" name="Textfeld 1"/>
          <p:cNvSpPr txBox="1"/>
          <p:nvPr/>
        </p:nvSpPr>
        <p:spPr>
          <a:xfrm>
            <a:off x="3173785" y="2250999"/>
            <a:ext cx="5112568" cy="1015663"/>
          </a:xfrm>
          <a:prstGeom prst="rect">
            <a:avLst/>
          </a:prstGeom>
          <a:noFill/>
        </p:spPr>
        <p:txBody>
          <a:bodyPr wrap="square" rtlCol="0">
            <a:spAutoFit/>
          </a:bodyPr>
          <a:lstStyle/>
          <a:p>
            <a:r>
              <a:rPr lang="en-GB" sz="2400" b="1">
                <a:latin typeface="+mn-lt"/>
              </a:rPr>
              <a:t>3. </a:t>
            </a:r>
            <a:r>
              <a:rPr lang="en-GB" sz="2400" b="1" err="1">
                <a:latin typeface="+mn-lt"/>
              </a:rPr>
              <a:t>Bankymoon</a:t>
            </a:r>
            <a:r>
              <a:rPr lang="en-GB" sz="2400" b="1">
                <a:latin typeface="+mn-lt"/>
              </a:rPr>
              <a:t> is: </a:t>
            </a:r>
          </a:p>
          <a:p>
            <a:pPr marL="228600" indent="-228600">
              <a:buAutoNum type="arabicParenR"/>
            </a:pPr>
            <a:endParaRPr lang="en-GB"/>
          </a:p>
          <a:p>
            <a:pPr marL="228600" indent="-228600">
              <a:buAutoNum type="arabicParenR"/>
            </a:pPr>
            <a:endParaRPr lang="en-GB"/>
          </a:p>
          <a:p>
            <a:pPr marL="228600" indent="-228600">
              <a:buAutoNum type="arabicParenR"/>
            </a:pPr>
            <a:endParaRPr lang="en-GB"/>
          </a:p>
        </p:txBody>
      </p:sp>
      <p:sp>
        <p:nvSpPr>
          <p:cNvPr id="3" name="Textfeld 2"/>
          <p:cNvSpPr txBox="1"/>
          <p:nvPr/>
        </p:nvSpPr>
        <p:spPr>
          <a:xfrm>
            <a:off x="3419872" y="2784306"/>
            <a:ext cx="5724128" cy="3785652"/>
          </a:xfrm>
          <a:prstGeom prst="rect">
            <a:avLst/>
          </a:prstGeom>
          <a:noFill/>
        </p:spPr>
        <p:txBody>
          <a:bodyPr wrap="square" rtlCol="0">
            <a:spAutoFit/>
          </a:bodyPr>
          <a:lstStyle/>
          <a:p>
            <a:pPr marL="457200" marR="0" lvl="0" indent="-457200" defTabSz="914400" eaLnBrk="1" fontAlgn="auto" latinLnBrk="0" hangingPunct="1">
              <a:lnSpc>
                <a:spcPct val="150000"/>
              </a:lnSpc>
              <a:spcBef>
                <a:spcPts val="0"/>
              </a:spcBef>
              <a:spcAft>
                <a:spcPts val="0"/>
              </a:spcAft>
              <a:buClrTx/>
              <a:buSzTx/>
              <a:buFont typeface="+mj-lt"/>
              <a:buAutoNum type="alphaLcParenR"/>
              <a:tabLst/>
              <a:defRPr/>
            </a:pPr>
            <a:r>
              <a:rPr lang="en-GB" sz="1600" dirty="0"/>
              <a:t>A company that aims to use </a:t>
            </a:r>
            <a:r>
              <a:rPr lang="en-GB" sz="1600" dirty="0" err="1"/>
              <a:t>blockchain</a:t>
            </a:r>
            <a:r>
              <a:rPr lang="en-GB" sz="1600" dirty="0"/>
              <a:t> based solutions in developing countries to send money directly to electricity smart meters to provide poor schools with electricity</a:t>
            </a:r>
          </a:p>
          <a:p>
            <a:pPr marL="457200" marR="0" lvl="0" indent="-457200" defTabSz="914400" eaLnBrk="1" fontAlgn="auto" latinLnBrk="0" hangingPunct="1">
              <a:lnSpc>
                <a:spcPct val="150000"/>
              </a:lnSpc>
              <a:spcBef>
                <a:spcPts val="0"/>
              </a:spcBef>
              <a:spcAft>
                <a:spcPts val="0"/>
              </a:spcAft>
              <a:buClrTx/>
              <a:buSzTx/>
              <a:buFont typeface="+mj-lt"/>
              <a:buAutoNum type="alphaLcParenR"/>
              <a:tabLst/>
              <a:defRPr/>
            </a:pPr>
            <a:r>
              <a:rPr lang="en-GB" sz="1600" dirty="0"/>
              <a:t>A company that allows the transfer of medical records from the health institutions to the person directly</a:t>
            </a:r>
          </a:p>
          <a:p>
            <a:pPr marL="457200" marR="0" lvl="0" indent="-457200" defTabSz="914400" eaLnBrk="1" fontAlgn="auto" latinLnBrk="0" hangingPunct="1">
              <a:lnSpc>
                <a:spcPct val="150000"/>
              </a:lnSpc>
              <a:spcBef>
                <a:spcPts val="0"/>
              </a:spcBef>
              <a:spcAft>
                <a:spcPts val="0"/>
              </a:spcAft>
              <a:buClrTx/>
              <a:buSzTx/>
              <a:buFont typeface="+mj-lt"/>
              <a:buAutoNum type="alphaLcParenR"/>
              <a:tabLst/>
              <a:defRPr/>
            </a:pPr>
            <a:r>
              <a:rPr lang="en-GB" sz="1600" dirty="0"/>
              <a:t>A philanthropic company started by Ban Ki-Moon</a:t>
            </a:r>
          </a:p>
          <a:p>
            <a:pPr marL="457200" marR="0" lvl="0" indent="-457200" defTabSz="914400" eaLnBrk="1" fontAlgn="auto" latinLnBrk="0" hangingPunct="1">
              <a:lnSpc>
                <a:spcPct val="150000"/>
              </a:lnSpc>
              <a:spcBef>
                <a:spcPts val="0"/>
              </a:spcBef>
              <a:spcAft>
                <a:spcPts val="0"/>
              </a:spcAft>
              <a:buClrTx/>
              <a:buSzTx/>
              <a:buFont typeface="+mj-lt"/>
              <a:buAutoNum type="alphaLcParenR"/>
              <a:tabLst/>
              <a:defRPr/>
            </a:pPr>
            <a:r>
              <a:rPr lang="en-GB" sz="1600" dirty="0"/>
              <a:t>A company that provides mobile payments services in Zanzibar</a:t>
            </a:r>
          </a:p>
        </p:txBody>
      </p:sp>
      <p:pic>
        <p:nvPicPr>
          <p:cNvPr id="1026" name="Picture 2" descr="http://custom.cvent.com/49696820ADE54E53A4E8AE95054F8677/pix/5db2b67fb11d4d97b0f9c60a8ddb9ab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560" y="3104118"/>
            <a:ext cx="2562225"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755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DC0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0698CB-C7EB-4127-A060-1737C3AF031D}"/>
              </a:ext>
            </a:extLst>
          </p:cNvPr>
          <p:cNvSpPr>
            <a:spLocks noGrp="1"/>
          </p:cNvSpPr>
          <p:nvPr>
            <p:ph type="title"/>
          </p:nvPr>
        </p:nvSpPr>
        <p:spPr/>
        <p:txBody>
          <a:bodyPr/>
          <a:lstStyle/>
          <a:p>
            <a:r>
              <a:rPr lang="de-DE" err="1"/>
              <a:t>FinTech</a:t>
            </a:r>
            <a:r>
              <a:rPr lang="de-DE"/>
              <a:t> - </a:t>
            </a:r>
            <a:r>
              <a:rPr lang="de-DE" i="1"/>
              <a:t>Quiz</a:t>
            </a:r>
            <a:endParaRPr lang="de-DE" i="1">
              <a:ea typeface="Verdana"/>
              <a:cs typeface="Verdana"/>
            </a:endParaRPr>
          </a:p>
        </p:txBody>
      </p:sp>
      <p:sp>
        <p:nvSpPr>
          <p:cNvPr id="2" name="Textfeld 1"/>
          <p:cNvSpPr txBox="1"/>
          <p:nvPr/>
        </p:nvSpPr>
        <p:spPr>
          <a:xfrm>
            <a:off x="755576" y="2420888"/>
            <a:ext cx="8136904" cy="1569660"/>
          </a:xfrm>
          <a:prstGeom prst="rect">
            <a:avLst/>
          </a:prstGeom>
          <a:noFill/>
        </p:spPr>
        <p:txBody>
          <a:bodyPr wrap="square" rtlCol="0">
            <a:spAutoFit/>
          </a:bodyPr>
          <a:lstStyle/>
          <a:p>
            <a:r>
              <a:rPr lang="en-GB" sz="2400" b="1" dirty="0">
                <a:latin typeface="+mn-lt"/>
              </a:rPr>
              <a:t>5. In 5 countries in Sub-Saharan Africa more adults have only a mobile money account than an account at a financial institution – which countries?</a:t>
            </a:r>
            <a:endParaRPr lang="en-GB" dirty="0"/>
          </a:p>
        </p:txBody>
      </p:sp>
      <p:sp>
        <p:nvSpPr>
          <p:cNvPr id="3" name="Textfeld 2"/>
          <p:cNvSpPr txBox="1"/>
          <p:nvPr/>
        </p:nvSpPr>
        <p:spPr>
          <a:xfrm>
            <a:off x="755576" y="4215697"/>
            <a:ext cx="8136904" cy="1519840"/>
          </a:xfrm>
          <a:prstGeom prst="rect">
            <a:avLst/>
          </a:prstGeom>
          <a:noFill/>
        </p:spPr>
        <p:txBody>
          <a:bodyPr wrap="square" rtlCol="0">
            <a:spAutoFit/>
          </a:bodyPr>
          <a:lstStyle/>
          <a:p>
            <a:pPr marL="457200" marR="0" lvl="0" indent="-457200" defTabSz="914400" eaLnBrk="1" fontAlgn="auto" latinLnBrk="0" hangingPunct="1">
              <a:lnSpc>
                <a:spcPct val="150000"/>
              </a:lnSpc>
              <a:spcBef>
                <a:spcPts val="0"/>
              </a:spcBef>
              <a:spcAft>
                <a:spcPts val="0"/>
              </a:spcAft>
              <a:buClrTx/>
              <a:buSzTx/>
              <a:buFont typeface="+mj-lt"/>
              <a:buAutoNum type="alphaLcParenR"/>
              <a:tabLst/>
              <a:defRPr/>
            </a:pPr>
            <a:r>
              <a:rPr lang="en-GB" sz="1600" dirty="0"/>
              <a:t>Cote d’Ivoire, Somalia, Tanzania, Uganda, and Zimbabwe</a:t>
            </a:r>
          </a:p>
          <a:p>
            <a:pPr marL="457200" marR="0" lvl="0" indent="-457200" defTabSz="914400" eaLnBrk="1" fontAlgn="auto" latinLnBrk="0" hangingPunct="1">
              <a:lnSpc>
                <a:spcPct val="150000"/>
              </a:lnSpc>
              <a:spcBef>
                <a:spcPts val="0"/>
              </a:spcBef>
              <a:spcAft>
                <a:spcPts val="0"/>
              </a:spcAft>
              <a:buClrTx/>
              <a:buSzTx/>
              <a:buFont typeface="+mj-lt"/>
              <a:buAutoNum type="alphaLcParenR"/>
              <a:tabLst/>
              <a:defRPr/>
            </a:pPr>
            <a:r>
              <a:rPr lang="en-GB" sz="1600" dirty="0"/>
              <a:t>Nigeria, Rwanda, Tanzania, Uganda, and Malawi</a:t>
            </a:r>
          </a:p>
          <a:p>
            <a:pPr marL="457200" marR="0" lvl="0" indent="-457200" defTabSz="914400" eaLnBrk="1" fontAlgn="auto" latinLnBrk="0" hangingPunct="1">
              <a:lnSpc>
                <a:spcPct val="150000"/>
              </a:lnSpc>
              <a:spcBef>
                <a:spcPts val="0"/>
              </a:spcBef>
              <a:spcAft>
                <a:spcPts val="0"/>
              </a:spcAft>
              <a:buClrTx/>
              <a:buSzTx/>
              <a:buFont typeface="+mj-lt"/>
              <a:buAutoNum type="alphaLcParenR"/>
              <a:tabLst/>
              <a:defRPr/>
            </a:pPr>
            <a:r>
              <a:rPr lang="en-GB" sz="1600" dirty="0"/>
              <a:t>Cote d’Ivoire, Malawi, South Africa, Benin, and Angola</a:t>
            </a:r>
          </a:p>
          <a:p>
            <a:pPr marL="457200" marR="0" lvl="0" indent="-457200" defTabSz="914400" eaLnBrk="1" fontAlgn="auto" latinLnBrk="0" hangingPunct="1">
              <a:lnSpc>
                <a:spcPct val="150000"/>
              </a:lnSpc>
              <a:spcBef>
                <a:spcPts val="0"/>
              </a:spcBef>
              <a:spcAft>
                <a:spcPts val="0"/>
              </a:spcAft>
              <a:buClrTx/>
              <a:buSzTx/>
              <a:buFont typeface="+mj-lt"/>
              <a:buAutoNum type="alphaLcParenR"/>
              <a:tabLst/>
              <a:defRPr/>
            </a:pPr>
            <a:r>
              <a:rPr lang="en-GB" sz="1600" dirty="0"/>
              <a:t>Angola, Rwanda, Botswana, Chad, and Zimbabwe</a:t>
            </a:r>
          </a:p>
        </p:txBody>
      </p:sp>
      <p:pic>
        <p:nvPicPr>
          <p:cNvPr id="7" name="Grafik 6" descr="Afrika">
            <a:extLst>
              <a:ext uri="{FF2B5EF4-FFF2-40B4-BE49-F238E27FC236}">
                <a16:creationId xmlns:a16="http://schemas.microsoft.com/office/drawing/2014/main" id="{C24A6356-B4A9-284B-B2A6-72CB01EB79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22709" y="3440731"/>
            <a:ext cx="3069771" cy="3069771"/>
          </a:xfrm>
          <a:prstGeom prst="rect">
            <a:avLst/>
          </a:prstGeom>
        </p:spPr>
      </p:pic>
    </p:spTree>
    <p:extLst>
      <p:ext uri="{BB962C8B-B14F-4D97-AF65-F5344CB8AC3E}">
        <p14:creationId xmlns:p14="http://schemas.microsoft.com/office/powerpoint/2010/main" val="1487455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D8BA4F4-5FF1-4AB1-BEB2-DFB704EA71F7}"/>
              </a:ext>
            </a:extLst>
          </p:cNvPr>
          <p:cNvSpPr/>
          <p:nvPr/>
        </p:nvSpPr>
        <p:spPr bwMode="auto">
          <a:xfrm>
            <a:off x="5220033" y="2774848"/>
            <a:ext cx="3472066" cy="1740510"/>
          </a:xfrm>
          <a:prstGeom prst="rect">
            <a:avLst/>
          </a:prstGeom>
          <a:solidFill>
            <a:schemeClr val="bg1">
              <a:lumMod val="95000"/>
            </a:schemeClr>
          </a:solidFill>
          <a:ln>
            <a:noFill/>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rgbClr val="0F5494"/>
              </a:solidFill>
              <a:effectLst/>
              <a:latin typeface="Verdana" panose="020B0604030504040204" pitchFamily="34" charset="0"/>
            </a:endParaRPr>
          </a:p>
        </p:txBody>
      </p:sp>
      <p:sp>
        <p:nvSpPr>
          <p:cNvPr id="3" name="Rectangle 2">
            <a:extLst>
              <a:ext uri="{FF2B5EF4-FFF2-40B4-BE49-F238E27FC236}">
                <a16:creationId xmlns:a16="http://schemas.microsoft.com/office/drawing/2014/main" id="{062183F9-36D6-4FE5-86D3-99B3A58A7608}"/>
              </a:ext>
            </a:extLst>
          </p:cNvPr>
          <p:cNvSpPr/>
          <p:nvPr/>
        </p:nvSpPr>
        <p:spPr bwMode="auto">
          <a:xfrm>
            <a:off x="1010668" y="2774848"/>
            <a:ext cx="3472066" cy="1740510"/>
          </a:xfrm>
          <a:prstGeom prst="rect">
            <a:avLst/>
          </a:prstGeom>
          <a:solidFill>
            <a:schemeClr val="bg1">
              <a:lumMod val="95000"/>
            </a:schemeClr>
          </a:solidFill>
          <a:ln>
            <a:noFill/>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rgbClr val="0F5494"/>
              </a:solidFill>
              <a:effectLst/>
              <a:latin typeface="Verdana" panose="020B0604030504040204" pitchFamily="34" charset="0"/>
            </a:endParaRPr>
          </a:p>
        </p:txBody>
      </p:sp>
      <p:sp>
        <p:nvSpPr>
          <p:cNvPr id="5" name="Rechteck 4">
            <a:extLst>
              <a:ext uri="{FF2B5EF4-FFF2-40B4-BE49-F238E27FC236}">
                <a16:creationId xmlns:a16="http://schemas.microsoft.com/office/drawing/2014/main" id="{7AEE6D16-8BBB-E041-9717-F9D3CBD2A2E4}"/>
              </a:ext>
            </a:extLst>
          </p:cNvPr>
          <p:cNvSpPr/>
          <p:nvPr/>
        </p:nvSpPr>
        <p:spPr>
          <a:xfrm>
            <a:off x="1775460" y="4845550"/>
            <a:ext cx="7469811" cy="1323439"/>
          </a:xfrm>
          <a:prstGeom prst="rect">
            <a:avLst/>
          </a:prstGeom>
        </p:spPr>
        <p:txBody>
          <a:bodyPr wrap="square">
            <a:spAutoFit/>
          </a:bodyPr>
          <a:lstStyle/>
          <a:p>
            <a:pPr marL="457200" indent="-457200">
              <a:buFont typeface="+mj-lt"/>
              <a:buAutoNum type="arabicPeriod"/>
            </a:pPr>
            <a:r>
              <a:rPr lang="en-US" sz="1600" dirty="0"/>
              <a:t>Where to tax non-resident digital businesses? </a:t>
            </a:r>
          </a:p>
          <a:p>
            <a:pPr marL="457200" indent="-457200">
              <a:buFont typeface="+mj-lt"/>
              <a:buAutoNum type="arabicPeriod"/>
            </a:pPr>
            <a:r>
              <a:rPr lang="en-US" sz="1600" dirty="0"/>
              <a:t>How to assess intra-group transactions?</a:t>
            </a:r>
          </a:p>
          <a:p>
            <a:pPr marL="457200" indent="-457200">
              <a:buFont typeface="+mj-lt"/>
              <a:buAutoNum type="arabicPeriod"/>
            </a:pPr>
            <a:r>
              <a:rPr lang="en-US" sz="1600" dirty="0"/>
              <a:t>How to classify digital goods?</a:t>
            </a:r>
          </a:p>
          <a:p>
            <a:pPr marL="457200" indent="-457200">
              <a:buFont typeface="+mj-lt"/>
              <a:buAutoNum type="arabicPeriod"/>
            </a:pPr>
            <a:r>
              <a:rPr lang="en-US" sz="1600" dirty="0"/>
              <a:t>How to identify taxpayers?</a:t>
            </a:r>
          </a:p>
          <a:p>
            <a:pPr marL="457200" indent="-457200">
              <a:buFont typeface="+mj-lt"/>
              <a:buAutoNum type="arabicPeriod"/>
            </a:pPr>
            <a:r>
              <a:rPr lang="en-US" sz="1600" dirty="0"/>
              <a:t>Where and how to collect taxes?</a:t>
            </a:r>
            <a:endParaRPr lang="en" sz="1600" b="1" dirty="0"/>
          </a:p>
        </p:txBody>
      </p:sp>
      <p:sp>
        <p:nvSpPr>
          <p:cNvPr id="33" name="Textfeld 32">
            <a:extLst>
              <a:ext uri="{FF2B5EF4-FFF2-40B4-BE49-F238E27FC236}">
                <a16:creationId xmlns:a16="http://schemas.microsoft.com/office/drawing/2014/main" id="{5148BD8C-AFE3-2240-87B9-36E460C8F5B6}"/>
              </a:ext>
            </a:extLst>
          </p:cNvPr>
          <p:cNvSpPr txBox="1"/>
          <p:nvPr/>
        </p:nvSpPr>
        <p:spPr>
          <a:xfrm>
            <a:off x="5949993" y="2353752"/>
            <a:ext cx="2297704" cy="338554"/>
          </a:xfrm>
          <a:prstGeom prst="rect">
            <a:avLst/>
          </a:prstGeom>
          <a:noFill/>
        </p:spPr>
        <p:txBody>
          <a:bodyPr wrap="square" rtlCol="0">
            <a:spAutoFit/>
          </a:bodyPr>
          <a:lstStyle/>
          <a:p>
            <a:r>
              <a:rPr lang="de-DE" sz="1600" b="1" dirty="0"/>
              <a:t>Digital Economy</a:t>
            </a:r>
          </a:p>
        </p:txBody>
      </p:sp>
      <p:sp>
        <p:nvSpPr>
          <p:cNvPr id="44" name="Textfeld 43">
            <a:extLst>
              <a:ext uri="{FF2B5EF4-FFF2-40B4-BE49-F238E27FC236}">
                <a16:creationId xmlns:a16="http://schemas.microsoft.com/office/drawing/2014/main" id="{6FA1DDE8-7CF9-3543-A974-B23970E61D73}"/>
              </a:ext>
            </a:extLst>
          </p:cNvPr>
          <p:cNvSpPr txBox="1"/>
          <p:nvPr/>
        </p:nvSpPr>
        <p:spPr>
          <a:xfrm>
            <a:off x="1336352" y="2353752"/>
            <a:ext cx="2862519" cy="338554"/>
          </a:xfrm>
          <a:prstGeom prst="rect">
            <a:avLst/>
          </a:prstGeom>
          <a:noFill/>
        </p:spPr>
        <p:txBody>
          <a:bodyPr wrap="square" rtlCol="0">
            <a:spAutoFit/>
          </a:bodyPr>
          <a:lstStyle/>
          <a:p>
            <a:r>
              <a:rPr lang="de-DE" sz="1600" b="1" dirty="0"/>
              <a:t>Traditional Economy</a:t>
            </a:r>
          </a:p>
        </p:txBody>
      </p:sp>
      <p:sp>
        <p:nvSpPr>
          <p:cNvPr id="26" name="Titel 7">
            <a:extLst>
              <a:ext uri="{FF2B5EF4-FFF2-40B4-BE49-F238E27FC236}">
                <a16:creationId xmlns:a16="http://schemas.microsoft.com/office/drawing/2014/main" id="{1495FECB-A819-41C8-9CFD-431388EBEC3E}"/>
              </a:ext>
            </a:extLst>
          </p:cNvPr>
          <p:cNvSpPr>
            <a:spLocks noGrp="1"/>
          </p:cNvSpPr>
          <p:nvPr>
            <p:ph type="title"/>
          </p:nvPr>
        </p:nvSpPr>
        <p:spPr>
          <a:xfrm>
            <a:off x="395288" y="1297059"/>
            <a:ext cx="8296811" cy="936625"/>
          </a:xfrm>
        </p:spPr>
        <p:txBody>
          <a:bodyPr/>
          <a:lstStyle/>
          <a:p>
            <a:r>
              <a:rPr lang="en-US" dirty="0"/>
              <a:t>Taxation</a:t>
            </a:r>
            <a:br>
              <a:rPr lang="en-US" dirty="0"/>
            </a:br>
            <a:r>
              <a:rPr lang="en-US" sz="2400" b="0" dirty="0"/>
              <a:t>The digital economy raises challenges </a:t>
            </a:r>
            <a:r>
              <a:rPr lang="en-US" sz="2400" b="0"/>
              <a:t>for taxation</a:t>
            </a:r>
            <a:endParaRPr lang="de-DE" sz="2400" b="0" dirty="0"/>
          </a:p>
        </p:txBody>
      </p:sp>
      <p:sp>
        <p:nvSpPr>
          <p:cNvPr id="29" name="Isosceles Triangle 28">
            <a:extLst>
              <a:ext uri="{FF2B5EF4-FFF2-40B4-BE49-F238E27FC236}">
                <a16:creationId xmlns:a16="http://schemas.microsoft.com/office/drawing/2014/main" id="{B25A4C5C-3F4F-4E36-8F62-19762F35E896}"/>
              </a:ext>
            </a:extLst>
          </p:cNvPr>
          <p:cNvSpPr/>
          <p:nvPr/>
        </p:nvSpPr>
        <p:spPr bwMode="auto">
          <a:xfrm rot="5400000">
            <a:off x="561058" y="5295160"/>
            <a:ext cx="1323438" cy="424218"/>
          </a:xfrm>
          <a:prstGeom prst="triangle">
            <a:avLst/>
          </a:prstGeom>
          <a:solidFill>
            <a:schemeClr val="bg1">
              <a:lumMod val="85000"/>
            </a:schemeClr>
          </a:solidFill>
          <a:ln>
            <a:noFill/>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rgbClr val="0F5494"/>
              </a:solidFill>
              <a:effectLst/>
              <a:latin typeface="Verdana" panose="020B0604030504040204" pitchFamily="34" charset="0"/>
            </a:endParaRPr>
          </a:p>
        </p:txBody>
      </p:sp>
      <p:cxnSp>
        <p:nvCxnSpPr>
          <p:cNvPr id="28" name="Gewinkelte Verbindung 27">
            <a:extLst>
              <a:ext uri="{FF2B5EF4-FFF2-40B4-BE49-F238E27FC236}">
                <a16:creationId xmlns:a16="http://schemas.microsoft.com/office/drawing/2014/main" id="{BF1798B2-0644-764B-B536-35901FC18C82}"/>
              </a:ext>
            </a:extLst>
          </p:cNvPr>
          <p:cNvCxnSpPr>
            <a:cxnSpLocks/>
          </p:cNvCxnSpPr>
          <p:nvPr/>
        </p:nvCxnSpPr>
        <p:spPr bwMode="auto">
          <a:xfrm rot="5400000">
            <a:off x="2394065" y="3648723"/>
            <a:ext cx="523600" cy="624644"/>
          </a:xfrm>
          <a:prstGeom prst="bentConnector2">
            <a:avLst/>
          </a:prstGeom>
          <a:noFill/>
          <a:ln w="127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2" name="Grafik 31" descr="Euro">
            <a:extLst>
              <a:ext uri="{FF2B5EF4-FFF2-40B4-BE49-F238E27FC236}">
                <a16:creationId xmlns:a16="http://schemas.microsoft.com/office/drawing/2014/main" id="{75E13218-D10B-4C4E-A9E9-48EDD6E923E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5551" y="3623817"/>
            <a:ext cx="523601" cy="523601"/>
          </a:xfrm>
          <a:prstGeom prst="rect">
            <a:avLst/>
          </a:prstGeom>
        </p:spPr>
      </p:pic>
      <p:pic>
        <p:nvPicPr>
          <p:cNvPr id="34" name="Grafik 33" descr="Europa">
            <a:extLst>
              <a:ext uri="{FF2B5EF4-FFF2-40B4-BE49-F238E27FC236}">
                <a16:creationId xmlns:a16="http://schemas.microsoft.com/office/drawing/2014/main" id="{8C4BA435-6822-1448-8702-8A57278D306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9937" y="3026826"/>
            <a:ext cx="1331047" cy="1331047"/>
          </a:xfrm>
          <a:prstGeom prst="rect">
            <a:avLst/>
          </a:prstGeom>
        </p:spPr>
      </p:pic>
      <p:sp>
        <p:nvSpPr>
          <p:cNvPr id="36" name="Textfeld 35">
            <a:extLst>
              <a:ext uri="{FF2B5EF4-FFF2-40B4-BE49-F238E27FC236}">
                <a16:creationId xmlns:a16="http://schemas.microsoft.com/office/drawing/2014/main" id="{185A9DDA-4A56-3543-A777-177805A0355A}"/>
              </a:ext>
            </a:extLst>
          </p:cNvPr>
          <p:cNvSpPr txBox="1"/>
          <p:nvPr/>
        </p:nvSpPr>
        <p:spPr>
          <a:xfrm>
            <a:off x="2991615" y="3645103"/>
            <a:ext cx="1573386" cy="646331"/>
          </a:xfrm>
          <a:prstGeom prst="rect">
            <a:avLst/>
          </a:prstGeom>
          <a:noFill/>
        </p:spPr>
        <p:txBody>
          <a:bodyPr wrap="square" rtlCol="0">
            <a:spAutoFit/>
          </a:bodyPr>
          <a:lstStyle/>
          <a:p>
            <a:r>
              <a:rPr lang="de-DE" err="1"/>
              <a:t>Taxes</a:t>
            </a:r>
            <a:r>
              <a:rPr lang="de-DE"/>
              <a:t> </a:t>
            </a:r>
            <a:r>
              <a:rPr lang="de-DE" err="1"/>
              <a:t>based</a:t>
            </a:r>
            <a:r>
              <a:rPr lang="de-DE"/>
              <a:t> on permanent </a:t>
            </a:r>
            <a:r>
              <a:rPr lang="de-DE" err="1"/>
              <a:t>residency</a:t>
            </a:r>
            <a:endParaRPr lang="de-DE"/>
          </a:p>
        </p:txBody>
      </p:sp>
      <p:pic>
        <p:nvPicPr>
          <p:cNvPr id="39" name="Grafik 38" descr="Häkchen">
            <a:extLst>
              <a:ext uri="{FF2B5EF4-FFF2-40B4-BE49-F238E27FC236}">
                <a16:creationId xmlns:a16="http://schemas.microsoft.com/office/drawing/2014/main" id="{B53F5EC7-83B3-7148-954F-A2F4F940DBE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01092" y="3105040"/>
            <a:ext cx="468000" cy="468000"/>
          </a:xfrm>
          <a:prstGeom prst="rect">
            <a:avLst/>
          </a:prstGeom>
        </p:spPr>
      </p:pic>
      <p:pic>
        <p:nvPicPr>
          <p:cNvPr id="40" name="Grafik 39" descr="Fabrik">
            <a:extLst>
              <a:ext uri="{FF2B5EF4-FFF2-40B4-BE49-F238E27FC236}">
                <a16:creationId xmlns:a16="http://schemas.microsoft.com/office/drawing/2014/main" id="{435FC75D-7ECE-0B4A-87C3-8987BE43211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95924" y="2997324"/>
            <a:ext cx="624644" cy="624644"/>
          </a:xfrm>
          <a:prstGeom prst="rect">
            <a:avLst/>
          </a:prstGeom>
        </p:spPr>
      </p:pic>
      <p:cxnSp>
        <p:nvCxnSpPr>
          <p:cNvPr id="58" name="Gewinkelte Verbindung 57">
            <a:extLst>
              <a:ext uri="{FF2B5EF4-FFF2-40B4-BE49-F238E27FC236}">
                <a16:creationId xmlns:a16="http://schemas.microsoft.com/office/drawing/2014/main" id="{5868FB1E-3827-8E4A-95B5-7A40F857ACAF}"/>
              </a:ext>
            </a:extLst>
          </p:cNvPr>
          <p:cNvCxnSpPr>
            <a:cxnSpLocks/>
          </p:cNvCxnSpPr>
          <p:nvPr/>
        </p:nvCxnSpPr>
        <p:spPr bwMode="auto">
          <a:xfrm rot="5400000">
            <a:off x="2394065" y="3648723"/>
            <a:ext cx="523600" cy="624644"/>
          </a:xfrm>
          <a:prstGeom prst="bentConnector2">
            <a:avLst/>
          </a:prstGeom>
          <a:noFill/>
          <a:ln w="127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9" name="Grafik 58" descr="Euro">
            <a:extLst>
              <a:ext uri="{FF2B5EF4-FFF2-40B4-BE49-F238E27FC236}">
                <a16:creationId xmlns:a16="http://schemas.microsoft.com/office/drawing/2014/main" id="{CD69DD3E-BFBB-654A-81AF-AD44527112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99596" y="3616922"/>
            <a:ext cx="523601" cy="523601"/>
          </a:xfrm>
          <a:prstGeom prst="rect">
            <a:avLst/>
          </a:prstGeom>
        </p:spPr>
      </p:pic>
      <p:pic>
        <p:nvPicPr>
          <p:cNvPr id="60" name="Grafik 59" descr="Europa">
            <a:extLst>
              <a:ext uri="{FF2B5EF4-FFF2-40B4-BE49-F238E27FC236}">
                <a16:creationId xmlns:a16="http://schemas.microsoft.com/office/drawing/2014/main" id="{03952FD3-F629-EA44-94D3-3AC7A58D995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39260" y="2937252"/>
            <a:ext cx="1331047" cy="1331047"/>
          </a:xfrm>
          <a:prstGeom prst="rect">
            <a:avLst/>
          </a:prstGeom>
        </p:spPr>
      </p:pic>
      <p:sp>
        <p:nvSpPr>
          <p:cNvPr id="61" name="Textfeld 60">
            <a:extLst>
              <a:ext uri="{FF2B5EF4-FFF2-40B4-BE49-F238E27FC236}">
                <a16:creationId xmlns:a16="http://schemas.microsoft.com/office/drawing/2014/main" id="{20F96763-45EA-584E-9501-29EA0CB63E95}"/>
              </a:ext>
            </a:extLst>
          </p:cNvPr>
          <p:cNvSpPr txBox="1"/>
          <p:nvPr/>
        </p:nvSpPr>
        <p:spPr>
          <a:xfrm>
            <a:off x="6939928" y="3621968"/>
            <a:ext cx="1735440" cy="646331"/>
          </a:xfrm>
          <a:prstGeom prst="rect">
            <a:avLst/>
          </a:prstGeom>
          <a:noFill/>
        </p:spPr>
        <p:txBody>
          <a:bodyPr wrap="square" rtlCol="0">
            <a:spAutoFit/>
          </a:bodyPr>
          <a:lstStyle/>
          <a:p>
            <a:r>
              <a:rPr lang="de-DE" dirty="0"/>
              <a:t>Digital platforms mostly based on intangibles</a:t>
            </a:r>
          </a:p>
        </p:txBody>
      </p:sp>
      <p:pic>
        <p:nvPicPr>
          <p:cNvPr id="62" name="Grafik 61" descr="WLAN">
            <a:extLst>
              <a:ext uri="{FF2B5EF4-FFF2-40B4-BE49-F238E27FC236}">
                <a16:creationId xmlns:a16="http://schemas.microsoft.com/office/drawing/2014/main" id="{27AB822D-9965-B24E-968E-5E85F47FD5E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32643" y="2711391"/>
            <a:ext cx="532628" cy="532628"/>
          </a:xfrm>
          <a:prstGeom prst="rect">
            <a:avLst/>
          </a:prstGeom>
        </p:spPr>
      </p:pic>
      <p:pic>
        <p:nvPicPr>
          <p:cNvPr id="63" name="Grafik 62" descr="Fabrik">
            <a:extLst>
              <a:ext uri="{FF2B5EF4-FFF2-40B4-BE49-F238E27FC236}">
                <a16:creationId xmlns:a16="http://schemas.microsoft.com/office/drawing/2014/main" id="{A8613D1D-1487-2F4B-BF35-812D0257789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61396" y="3061246"/>
            <a:ext cx="624644" cy="624644"/>
          </a:xfrm>
          <a:prstGeom prst="rect">
            <a:avLst/>
          </a:prstGeom>
        </p:spPr>
      </p:pic>
      <p:pic>
        <p:nvPicPr>
          <p:cNvPr id="64" name="Grafik 63" descr="Schließen">
            <a:extLst>
              <a:ext uri="{FF2B5EF4-FFF2-40B4-BE49-F238E27FC236}">
                <a16:creationId xmlns:a16="http://schemas.microsoft.com/office/drawing/2014/main" id="{E753E886-C010-2445-9D47-399B839DB45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7377129" y="3072663"/>
            <a:ext cx="468000" cy="468000"/>
          </a:xfrm>
          <a:prstGeom prst="rect">
            <a:avLst/>
          </a:prstGeom>
        </p:spPr>
      </p:pic>
      <p:sp>
        <p:nvSpPr>
          <p:cNvPr id="65" name="Textfeld 64">
            <a:extLst>
              <a:ext uri="{FF2B5EF4-FFF2-40B4-BE49-F238E27FC236}">
                <a16:creationId xmlns:a16="http://schemas.microsoft.com/office/drawing/2014/main" id="{493BA9E9-D5DB-E744-B6A7-659B76D216B3}"/>
              </a:ext>
            </a:extLst>
          </p:cNvPr>
          <p:cNvSpPr txBox="1"/>
          <p:nvPr/>
        </p:nvSpPr>
        <p:spPr>
          <a:xfrm>
            <a:off x="5584837" y="4219463"/>
            <a:ext cx="3472066" cy="276999"/>
          </a:xfrm>
          <a:prstGeom prst="rect">
            <a:avLst/>
          </a:prstGeom>
          <a:noFill/>
        </p:spPr>
        <p:txBody>
          <a:bodyPr wrap="square" rtlCol="0">
            <a:spAutoFit/>
          </a:bodyPr>
          <a:lstStyle/>
          <a:p>
            <a:r>
              <a:rPr lang="de-DE" dirty="0" err="1"/>
              <a:t>weakens</a:t>
            </a:r>
            <a:r>
              <a:rPr lang="de-DE" dirty="0"/>
              <a:t> </a:t>
            </a:r>
            <a:r>
              <a:rPr lang="de-DE" dirty="0" err="1"/>
              <a:t>the</a:t>
            </a:r>
            <a:r>
              <a:rPr lang="de-DE" dirty="0"/>
              <a:t> international </a:t>
            </a:r>
            <a:r>
              <a:rPr lang="de-DE" dirty="0" err="1"/>
              <a:t>tax</a:t>
            </a:r>
            <a:r>
              <a:rPr lang="de-DE" dirty="0"/>
              <a:t> </a:t>
            </a:r>
            <a:r>
              <a:rPr lang="de-DE" dirty="0" err="1"/>
              <a:t>concept</a:t>
            </a:r>
            <a:endParaRPr lang="de-DE" dirty="0"/>
          </a:p>
        </p:txBody>
      </p:sp>
      <p:pic>
        <p:nvPicPr>
          <p:cNvPr id="66" name="Grafik 65" descr="Pfeil mit einer Linie: Gerade">
            <a:extLst>
              <a:ext uri="{FF2B5EF4-FFF2-40B4-BE49-F238E27FC236}">
                <a16:creationId xmlns:a16="http://schemas.microsoft.com/office/drawing/2014/main" id="{6E20061D-A910-6C4E-8A08-A99EF020C99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0800000">
            <a:off x="5342473" y="4180185"/>
            <a:ext cx="283424" cy="404391"/>
          </a:xfrm>
          <a:prstGeom prst="rect">
            <a:avLst/>
          </a:prstGeom>
        </p:spPr>
      </p:pic>
    </p:spTree>
    <p:extLst>
      <p:ext uri="{BB962C8B-B14F-4D97-AF65-F5344CB8AC3E}">
        <p14:creationId xmlns:p14="http://schemas.microsoft.com/office/powerpoint/2010/main" val="1263078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9" descr="Afrika">
            <a:extLst>
              <a:ext uri="{FF2B5EF4-FFF2-40B4-BE49-F238E27FC236}">
                <a16:creationId xmlns:a16="http://schemas.microsoft.com/office/drawing/2014/main" id="{19275E74-0886-1A48-8155-F04A53995F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5518" y="2765358"/>
            <a:ext cx="2771479" cy="2771479"/>
          </a:xfrm>
          <a:prstGeom prst="rect">
            <a:avLst/>
          </a:prstGeom>
        </p:spPr>
      </p:pic>
      <p:sp>
        <p:nvSpPr>
          <p:cNvPr id="3" name="Rechteck 2">
            <a:extLst>
              <a:ext uri="{FF2B5EF4-FFF2-40B4-BE49-F238E27FC236}">
                <a16:creationId xmlns:a16="http://schemas.microsoft.com/office/drawing/2014/main" id="{F017C64A-E611-DF4A-8F47-0D310F7C420A}"/>
              </a:ext>
            </a:extLst>
          </p:cNvPr>
          <p:cNvSpPr/>
          <p:nvPr/>
        </p:nvSpPr>
        <p:spPr>
          <a:xfrm>
            <a:off x="899592" y="2670067"/>
            <a:ext cx="2862064" cy="584775"/>
          </a:xfrm>
          <a:prstGeom prst="rect">
            <a:avLst/>
          </a:prstGeom>
        </p:spPr>
        <p:txBody>
          <a:bodyPr wrap="square" anchor="t">
            <a:spAutoFit/>
          </a:bodyPr>
          <a:lstStyle/>
          <a:p>
            <a:r>
              <a:rPr lang="en" sz="1600">
                <a:latin typeface="Verdana"/>
                <a:ea typeface="Verdana"/>
                <a:cs typeface="Verdana"/>
              </a:rPr>
              <a:t>Global digital platform companies engage in</a:t>
            </a:r>
            <a:endParaRPr lang="de-DE" sz="1600">
              <a:latin typeface="Verdana"/>
              <a:ea typeface="Verdana"/>
              <a:cs typeface="Verdana"/>
            </a:endParaRPr>
          </a:p>
        </p:txBody>
      </p:sp>
      <p:sp>
        <p:nvSpPr>
          <p:cNvPr id="26" name="Rechteck 25">
            <a:extLst>
              <a:ext uri="{FF2B5EF4-FFF2-40B4-BE49-F238E27FC236}">
                <a16:creationId xmlns:a16="http://schemas.microsoft.com/office/drawing/2014/main" id="{7BC500BA-5A35-E648-916B-A72475FDF746}"/>
              </a:ext>
            </a:extLst>
          </p:cNvPr>
          <p:cNvSpPr/>
          <p:nvPr/>
        </p:nvSpPr>
        <p:spPr>
          <a:xfrm>
            <a:off x="899592" y="3329485"/>
            <a:ext cx="2862064" cy="584775"/>
          </a:xfrm>
          <a:prstGeom prst="rect">
            <a:avLst/>
          </a:prstGeom>
        </p:spPr>
        <p:txBody>
          <a:bodyPr wrap="square">
            <a:spAutoFit/>
          </a:bodyPr>
          <a:lstStyle/>
          <a:p>
            <a:r>
              <a:rPr lang="en" sz="1600"/>
              <a:t>tax optimization practices, </a:t>
            </a:r>
            <a:endParaRPr lang="de-DE" sz="1600"/>
          </a:p>
        </p:txBody>
      </p:sp>
      <p:sp>
        <p:nvSpPr>
          <p:cNvPr id="28" name="Rechteck 27">
            <a:extLst>
              <a:ext uri="{FF2B5EF4-FFF2-40B4-BE49-F238E27FC236}">
                <a16:creationId xmlns:a16="http://schemas.microsoft.com/office/drawing/2014/main" id="{3834B518-F0E7-1046-9FF6-F52D067C3555}"/>
              </a:ext>
            </a:extLst>
          </p:cNvPr>
          <p:cNvSpPr/>
          <p:nvPr/>
        </p:nvSpPr>
        <p:spPr>
          <a:xfrm>
            <a:off x="925230" y="3988903"/>
            <a:ext cx="2862064" cy="830997"/>
          </a:xfrm>
          <a:prstGeom prst="rect">
            <a:avLst/>
          </a:prstGeom>
        </p:spPr>
        <p:txBody>
          <a:bodyPr wrap="square">
            <a:spAutoFit/>
          </a:bodyPr>
          <a:lstStyle/>
          <a:p>
            <a:r>
              <a:rPr lang="en" sz="1600"/>
              <a:t>shifting of profits towards locations with lower taxation rates,</a:t>
            </a:r>
            <a:endParaRPr lang="de-DE" sz="1600"/>
          </a:p>
        </p:txBody>
      </p:sp>
      <p:sp>
        <p:nvSpPr>
          <p:cNvPr id="30" name="Rechteck 29">
            <a:extLst>
              <a:ext uri="{FF2B5EF4-FFF2-40B4-BE49-F238E27FC236}">
                <a16:creationId xmlns:a16="http://schemas.microsoft.com/office/drawing/2014/main" id="{8BD266DF-872B-4B49-90BF-E5BA6D9127FB}"/>
              </a:ext>
            </a:extLst>
          </p:cNvPr>
          <p:cNvSpPr/>
          <p:nvPr/>
        </p:nvSpPr>
        <p:spPr>
          <a:xfrm>
            <a:off x="899592" y="4894543"/>
            <a:ext cx="2862064" cy="584775"/>
          </a:xfrm>
          <a:prstGeom prst="rect">
            <a:avLst/>
          </a:prstGeom>
        </p:spPr>
        <p:txBody>
          <a:bodyPr wrap="square">
            <a:spAutoFit/>
          </a:bodyPr>
          <a:lstStyle/>
          <a:p>
            <a:r>
              <a:rPr lang="en" sz="1600"/>
              <a:t>which leads to erosion of the tax base.</a:t>
            </a:r>
            <a:endParaRPr lang="de-DE" sz="1600"/>
          </a:p>
        </p:txBody>
      </p:sp>
      <p:cxnSp>
        <p:nvCxnSpPr>
          <p:cNvPr id="12" name="Gerade Verbindung 11">
            <a:extLst>
              <a:ext uri="{FF2B5EF4-FFF2-40B4-BE49-F238E27FC236}">
                <a16:creationId xmlns:a16="http://schemas.microsoft.com/office/drawing/2014/main" id="{E99AA217-0EDD-6C4C-B688-BD9FDB1932E3}"/>
              </a:ext>
            </a:extLst>
          </p:cNvPr>
          <p:cNvCxnSpPr>
            <a:cxnSpLocks/>
          </p:cNvCxnSpPr>
          <p:nvPr/>
        </p:nvCxnSpPr>
        <p:spPr bwMode="auto">
          <a:xfrm>
            <a:off x="391386" y="2924944"/>
            <a:ext cx="0" cy="3024336"/>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 Verbindung 33">
            <a:extLst>
              <a:ext uri="{FF2B5EF4-FFF2-40B4-BE49-F238E27FC236}">
                <a16:creationId xmlns:a16="http://schemas.microsoft.com/office/drawing/2014/main" id="{558D8053-B7AA-BE48-B0AD-60E9705CC75A}"/>
              </a:ext>
            </a:extLst>
          </p:cNvPr>
          <p:cNvCxnSpPr>
            <a:cxnSpLocks/>
          </p:cNvCxnSpPr>
          <p:nvPr/>
        </p:nvCxnSpPr>
        <p:spPr bwMode="auto">
          <a:xfrm flipH="1">
            <a:off x="391386" y="2930456"/>
            <a:ext cx="364190" cy="0"/>
          </a:xfrm>
          <a:prstGeom prst="line">
            <a:avLst/>
          </a:prstGeom>
          <a:noFill/>
          <a:ln w="28575" cap="flat" cmpd="sng" algn="ctr">
            <a:solidFill>
              <a:schemeClr val="tx1"/>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 Verbindung 38">
            <a:extLst>
              <a:ext uri="{FF2B5EF4-FFF2-40B4-BE49-F238E27FC236}">
                <a16:creationId xmlns:a16="http://schemas.microsoft.com/office/drawing/2014/main" id="{7C70576C-00BB-6E4B-B5E9-8DABEBC7F04C}"/>
              </a:ext>
            </a:extLst>
          </p:cNvPr>
          <p:cNvCxnSpPr>
            <a:cxnSpLocks/>
          </p:cNvCxnSpPr>
          <p:nvPr/>
        </p:nvCxnSpPr>
        <p:spPr bwMode="auto">
          <a:xfrm flipH="1">
            <a:off x="418019" y="3573014"/>
            <a:ext cx="364190" cy="0"/>
          </a:xfrm>
          <a:prstGeom prst="line">
            <a:avLst/>
          </a:prstGeom>
          <a:noFill/>
          <a:ln w="28575" cap="flat" cmpd="sng" algn="ctr">
            <a:solidFill>
              <a:schemeClr val="tx1"/>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Gerade Verbindung 39">
            <a:extLst>
              <a:ext uri="{FF2B5EF4-FFF2-40B4-BE49-F238E27FC236}">
                <a16:creationId xmlns:a16="http://schemas.microsoft.com/office/drawing/2014/main" id="{1991EB03-ED08-CB4E-BD91-10E82E3043D0}"/>
              </a:ext>
            </a:extLst>
          </p:cNvPr>
          <p:cNvCxnSpPr>
            <a:cxnSpLocks/>
          </p:cNvCxnSpPr>
          <p:nvPr/>
        </p:nvCxnSpPr>
        <p:spPr bwMode="auto">
          <a:xfrm flipH="1">
            <a:off x="400263" y="4345371"/>
            <a:ext cx="364190" cy="0"/>
          </a:xfrm>
          <a:prstGeom prst="line">
            <a:avLst/>
          </a:prstGeom>
          <a:noFill/>
          <a:ln w="28575" cap="flat" cmpd="sng" algn="ctr">
            <a:solidFill>
              <a:schemeClr val="tx1"/>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Gerade Verbindung 40">
            <a:extLst>
              <a:ext uri="{FF2B5EF4-FFF2-40B4-BE49-F238E27FC236}">
                <a16:creationId xmlns:a16="http://schemas.microsoft.com/office/drawing/2014/main" id="{169592E3-5715-6247-B4DC-82F058483A32}"/>
              </a:ext>
            </a:extLst>
          </p:cNvPr>
          <p:cNvCxnSpPr>
            <a:cxnSpLocks/>
          </p:cNvCxnSpPr>
          <p:nvPr/>
        </p:nvCxnSpPr>
        <p:spPr bwMode="auto">
          <a:xfrm flipH="1">
            <a:off x="409141" y="5162116"/>
            <a:ext cx="364190" cy="0"/>
          </a:xfrm>
          <a:prstGeom prst="line">
            <a:avLst/>
          </a:prstGeom>
          <a:noFill/>
          <a:ln w="28575" cap="flat" cmpd="sng" algn="ctr">
            <a:solidFill>
              <a:schemeClr val="tx1"/>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a:extLst>
              <a:ext uri="{FF2B5EF4-FFF2-40B4-BE49-F238E27FC236}">
                <a16:creationId xmlns:a16="http://schemas.microsoft.com/office/drawing/2014/main" id="{66B36D15-62E7-4447-80BD-A342031D861F}"/>
              </a:ext>
            </a:extLst>
          </p:cNvPr>
          <p:cNvCxnSpPr>
            <a:cxnSpLocks/>
          </p:cNvCxnSpPr>
          <p:nvPr/>
        </p:nvCxnSpPr>
        <p:spPr bwMode="auto">
          <a:xfrm flipH="1">
            <a:off x="391386" y="5949280"/>
            <a:ext cx="3748566" cy="0"/>
          </a:xfrm>
          <a:prstGeom prst="line">
            <a:avLst/>
          </a:prstGeom>
          <a:noFill/>
          <a:ln w="28575" cap="flat" cmpd="sng" algn="ctr">
            <a:solidFill>
              <a:schemeClr val="tx1"/>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Rechteck 57">
            <a:extLst>
              <a:ext uri="{FF2B5EF4-FFF2-40B4-BE49-F238E27FC236}">
                <a16:creationId xmlns:a16="http://schemas.microsoft.com/office/drawing/2014/main" id="{98B4B095-3D75-8B41-AFEC-320466626F8A}"/>
              </a:ext>
            </a:extLst>
          </p:cNvPr>
          <p:cNvSpPr/>
          <p:nvPr/>
        </p:nvSpPr>
        <p:spPr>
          <a:xfrm>
            <a:off x="4890347" y="2990197"/>
            <a:ext cx="4024528" cy="2308324"/>
          </a:xfrm>
          <a:prstGeom prst="rect">
            <a:avLst/>
          </a:prstGeom>
        </p:spPr>
        <p:txBody>
          <a:bodyPr wrap="square">
            <a:spAutoFit/>
          </a:bodyPr>
          <a:lstStyle/>
          <a:p>
            <a:pPr marL="285750" indent="-285750">
              <a:buFont typeface="Arial" panose="020B0604020202020204" pitchFamily="34" charset="0"/>
              <a:buChar char="•"/>
            </a:pPr>
            <a:r>
              <a:rPr lang="en" sz="1600" dirty="0"/>
              <a:t>Develop</a:t>
            </a:r>
            <a:r>
              <a:rPr lang="de-DE" sz="1600" dirty="0" err="1"/>
              <a:t>ing</a:t>
            </a:r>
            <a:r>
              <a:rPr lang="en" sz="1600" dirty="0"/>
              <a:t> countries do have low tax rates</a:t>
            </a:r>
          </a:p>
          <a:p>
            <a:pPr marL="285750" indent="-285750">
              <a:buFont typeface="Arial" panose="020B0604020202020204" pitchFamily="34" charset="0"/>
              <a:buChar char="•"/>
            </a:pPr>
            <a:r>
              <a:rPr lang="de-DE" sz="1600" dirty="0"/>
              <a:t>B</a:t>
            </a:r>
            <a:r>
              <a:rPr lang="en" sz="1600" dirty="0"/>
              <a:t>ut lack digital infrastructure (including legislation and trust) to attract big digital firms</a:t>
            </a:r>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dirty="0" err="1"/>
              <a:t>While</a:t>
            </a:r>
            <a:r>
              <a:rPr lang="de-DE" sz="1600" dirty="0"/>
              <a:t> </a:t>
            </a:r>
            <a:r>
              <a:rPr lang="de-DE" sz="1600" dirty="0" err="1"/>
              <a:t>these</a:t>
            </a:r>
            <a:r>
              <a:rPr lang="de-DE" sz="1600" dirty="0"/>
              <a:t> </a:t>
            </a:r>
            <a:r>
              <a:rPr lang="de-DE" sz="1600" dirty="0" err="1"/>
              <a:t>markets</a:t>
            </a:r>
            <a:r>
              <a:rPr lang="de-DE" sz="1600" dirty="0"/>
              <a:t> </a:t>
            </a:r>
            <a:r>
              <a:rPr lang="de-DE" sz="1600" dirty="0" err="1"/>
              <a:t>become</a:t>
            </a:r>
            <a:r>
              <a:rPr lang="de-DE" sz="1600" dirty="0"/>
              <a:t> </a:t>
            </a:r>
            <a:r>
              <a:rPr lang="de-DE" sz="1600" dirty="0" err="1"/>
              <a:t>more</a:t>
            </a:r>
            <a:r>
              <a:rPr lang="de-DE" sz="1600" dirty="0"/>
              <a:t> and </a:t>
            </a:r>
            <a:r>
              <a:rPr lang="de-DE" sz="1600" dirty="0" err="1"/>
              <a:t>more</a:t>
            </a:r>
            <a:r>
              <a:rPr lang="de-DE" sz="1600" dirty="0"/>
              <a:t> </a:t>
            </a:r>
            <a:r>
              <a:rPr lang="de-DE" sz="1600" dirty="0" err="1"/>
              <a:t>important</a:t>
            </a:r>
            <a:endParaRPr lang="de-DE" sz="1600" dirty="0"/>
          </a:p>
          <a:p>
            <a:pPr marL="285750" indent="-285750">
              <a:buFont typeface="Arial" panose="020B0604020202020204" pitchFamily="34" charset="0"/>
              <a:buChar char="•"/>
            </a:pPr>
            <a:r>
              <a:rPr lang="de-DE" sz="1600" dirty="0"/>
              <a:t>T</a:t>
            </a:r>
            <a:r>
              <a:rPr lang="en" sz="1600" dirty="0"/>
              <a:t>axes are payed </a:t>
            </a:r>
            <a:r>
              <a:rPr lang="de-DE" sz="1600" dirty="0" err="1"/>
              <a:t>somewhere</a:t>
            </a:r>
            <a:r>
              <a:rPr lang="de-DE" sz="1600" dirty="0"/>
              <a:t> </a:t>
            </a:r>
            <a:r>
              <a:rPr lang="de-DE" sz="1600" dirty="0" err="1"/>
              <a:t>else</a:t>
            </a:r>
            <a:endParaRPr lang="de-DE" sz="1600" dirty="0"/>
          </a:p>
        </p:txBody>
      </p:sp>
      <p:sp>
        <p:nvSpPr>
          <p:cNvPr id="63" name="Rechteck 62">
            <a:extLst>
              <a:ext uri="{FF2B5EF4-FFF2-40B4-BE49-F238E27FC236}">
                <a16:creationId xmlns:a16="http://schemas.microsoft.com/office/drawing/2014/main" id="{7241785B-8243-6149-97E2-57AFD728A130}"/>
              </a:ext>
            </a:extLst>
          </p:cNvPr>
          <p:cNvSpPr/>
          <p:nvPr/>
        </p:nvSpPr>
        <p:spPr>
          <a:xfrm>
            <a:off x="2453427" y="5981012"/>
            <a:ext cx="1657975" cy="338554"/>
          </a:xfrm>
          <a:prstGeom prst="rect">
            <a:avLst/>
          </a:prstGeom>
        </p:spPr>
        <p:txBody>
          <a:bodyPr wrap="square">
            <a:spAutoFit/>
          </a:bodyPr>
          <a:lstStyle/>
          <a:p>
            <a:r>
              <a:rPr lang="en" sz="1600" b="1"/>
              <a:t>Global South</a:t>
            </a:r>
            <a:endParaRPr lang="de-DE" sz="1600" b="1"/>
          </a:p>
        </p:txBody>
      </p:sp>
      <p:sp>
        <p:nvSpPr>
          <p:cNvPr id="5" name="Isosceles Triangle 4">
            <a:extLst>
              <a:ext uri="{FF2B5EF4-FFF2-40B4-BE49-F238E27FC236}">
                <a16:creationId xmlns:a16="http://schemas.microsoft.com/office/drawing/2014/main" id="{91271F2B-5B73-41E6-B6B1-54D533EB52A8}"/>
              </a:ext>
            </a:extLst>
          </p:cNvPr>
          <p:cNvSpPr/>
          <p:nvPr/>
        </p:nvSpPr>
        <p:spPr bwMode="auto">
          <a:xfrm rot="5400000">
            <a:off x="3279638" y="3932250"/>
            <a:ext cx="2372250" cy="424218"/>
          </a:xfrm>
          <a:prstGeom prst="triangle">
            <a:avLst/>
          </a:prstGeom>
          <a:solidFill>
            <a:schemeClr val="bg1">
              <a:lumMod val="85000"/>
            </a:schemeClr>
          </a:solidFill>
          <a:ln>
            <a:noFill/>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rgbClr val="0F5494"/>
              </a:solidFill>
              <a:effectLst/>
              <a:latin typeface="Verdana" panose="020B0604030504040204" pitchFamily="34" charset="0"/>
            </a:endParaRPr>
          </a:p>
        </p:txBody>
      </p:sp>
      <p:sp>
        <p:nvSpPr>
          <p:cNvPr id="20" name="Titel 7">
            <a:extLst>
              <a:ext uri="{FF2B5EF4-FFF2-40B4-BE49-F238E27FC236}">
                <a16:creationId xmlns:a16="http://schemas.microsoft.com/office/drawing/2014/main" id="{1495FECB-A819-41C8-9CFD-431388EBEC3E}"/>
              </a:ext>
            </a:extLst>
          </p:cNvPr>
          <p:cNvSpPr>
            <a:spLocks noGrp="1"/>
          </p:cNvSpPr>
          <p:nvPr>
            <p:ph type="title"/>
          </p:nvPr>
        </p:nvSpPr>
        <p:spPr>
          <a:xfrm>
            <a:off x="395288" y="1297059"/>
            <a:ext cx="8296811" cy="936625"/>
          </a:xfrm>
        </p:spPr>
        <p:txBody>
          <a:bodyPr/>
          <a:lstStyle/>
          <a:p>
            <a:r>
              <a:rPr lang="en-US" dirty="0"/>
              <a:t>Taxation</a:t>
            </a:r>
            <a:br>
              <a:rPr lang="en-US" dirty="0"/>
            </a:br>
            <a:r>
              <a:rPr lang="en-US" sz="2400" b="0" dirty="0"/>
              <a:t>The digital economy raises challenges </a:t>
            </a:r>
            <a:r>
              <a:rPr lang="en-US" sz="2400" b="0"/>
              <a:t>for taxation</a:t>
            </a:r>
            <a:endParaRPr lang="de-DE" sz="2400" b="0" dirty="0"/>
          </a:p>
        </p:txBody>
      </p:sp>
    </p:spTree>
    <p:extLst>
      <p:ext uri="{BB962C8B-B14F-4D97-AF65-F5344CB8AC3E}">
        <p14:creationId xmlns:p14="http://schemas.microsoft.com/office/powerpoint/2010/main" val="1300034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E625B-352E-4096-B7A4-0D3CDD49DF52}"/>
              </a:ext>
            </a:extLst>
          </p:cNvPr>
          <p:cNvSpPr>
            <a:spLocks noGrp="1"/>
          </p:cNvSpPr>
          <p:nvPr>
            <p:ph type="title"/>
          </p:nvPr>
        </p:nvSpPr>
        <p:spPr/>
        <p:txBody>
          <a:bodyPr/>
          <a:lstStyle/>
          <a:p>
            <a:r>
              <a:rPr lang="de-DE" dirty="0"/>
              <a:t>Taxation</a:t>
            </a:r>
            <a:br>
              <a:rPr lang="de-DE" dirty="0"/>
            </a:br>
            <a:r>
              <a:rPr lang="de-DE" sz="2400" b="0" dirty="0" err="1"/>
              <a:t>Approaches</a:t>
            </a:r>
            <a:r>
              <a:rPr lang="de-DE" sz="2400" b="0" dirty="0"/>
              <a:t> </a:t>
            </a:r>
            <a:r>
              <a:rPr lang="de-DE" sz="2400" b="0" dirty="0" err="1"/>
              <a:t>for</a:t>
            </a:r>
            <a:r>
              <a:rPr lang="de-DE" sz="2400" b="0" dirty="0"/>
              <a:t> </a:t>
            </a:r>
            <a:r>
              <a:rPr lang="de-DE" sz="2400" b="0" dirty="0" err="1"/>
              <a:t>taxing</a:t>
            </a:r>
            <a:r>
              <a:rPr lang="de-DE" sz="2400" b="0" dirty="0"/>
              <a:t> digital </a:t>
            </a:r>
            <a:r>
              <a:rPr lang="de-DE" sz="2400" b="0" dirty="0" err="1"/>
              <a:t>businesses</a:t>
            </a:r>
            <a:r>
              <a:rPr lang="de-DE" sz="2400" b="0" dirty="0"/>
              <a:t>  </a:t>
            </a:r>
            <a:r>
              <a:rPr lang="de-DE" sz="2400" b="0" dirty="0" err="1"/>
              <a:t>Example</a:t>
            </a:r>
            <a:r>
              <a:rPr lang="de-DE" sz="2400" b="0" dirty="0"/>
              <a:t>: European Union</a:t>
            </a:r>
            <a:endParaRPr lang="de-DE" sz="2400" dirty="0"/>
          </a:p>
        </p:txBody>
      </p:sp>
      <p:pic>
        <p:nvPicPr>
          <p:cNvPr id="4" name="Bild 3"/>
          <p:cNvPicPr>
            <a:picLocks noChangeAspect="1"/>
          </p:cNvPicPr>
          <p:nvPr/>
        </p:nvPicPr>
        <p:blipFill>
          <a:blip r:embed="rId3"/>
          <a:stretch>
            <a:fillRect/>
          </a:stretch>
        </p:blipFill>
        <p:spPr>
          <a:xfrm>
            <a:off x="927944" y="2564904"/>
            <a:ext cx="7164288" cy="4000461"/>
          </a:xfrm>
          <a:prstGeom prst="rect">
            <a:avLst/>
          </a:prstGeom>
        </p:spPr>
      </p:pic>
      <p:pic>
        <p:nvPicPr>
          <p:cNvPr id="1026" name="Picture 2" descr="ildergebnis für flagge 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5762" y="975650"/>
            <a:ext cx="1249896" cy="83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138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1BB319-787C-4C6B-8F55-57A451DA1A0F}"/>
              </a:ext>
            </a:extLst>
          </p:cNvPr>
          <p:cNvSpPr>
            <a:spLocks noGrp="1"/>
          </p:cNvSpPr>
          <p:nvPr>
            <p:ph idx="1"/>
          </p:nvPr>
        </p:nvSpPr>
        <p:spPr/>
        <p:txBody>
          <a:bodyPr/>
          <a:lstStyle/>
          <a:p>
            <a:r>
              <a:rPr lang="en-US" sz="1200" dirty="0"/>
              <a:t>Background:</a:t>
            </a:r>
          </a:p>
          <a:p>
            <a:pPr lvl="1"/>
            <a:r>
              <a:rPr lang="en-US" sz="1200" b="0" dirty="0"/>
              <a:t>Framework is developed in order to tackle domestic </a:t>
            </a:r>
            <a:r>
              <a:rPr lang="en-US" sz="1200" dirty="0"/>
              <a:t>tax base erosion and profit shifting (BEPS) </a:t>
            </a:r>
            <a:r>
              <a:rPr lang="en-US" sz="1200" b="0" dirty="0"/>
              <a:t>due to multinational enterprises exploiting gaps and mismatches between different countries’ tax systems affects all countries. (Developing countries’ higher reliance on corporate income tax means they suffer from BEPS disproportionately.)</a:t>
            </a:r>
          </a:p>
          <a:p>
            <a:pPr lvl="1"/>
            <a:r>
              <a:rPr lang="en-US" sz="1200" b="0" dirty="0"/>
              <a:t>As </a:t>
            </a:r>
            <a:r>
              <a:rPr lang="en-US" sz="1200" dirty="0"/>
              <a:t>businesses act globally</a:t>
            </a:r>
            <a:r>
              <a:rPr lang="en-US" sz="1200" b="0" dirty="0"/>
              <a:t>, governments have to agree on a global approach. In the this Project, over 60 countries cooperate to tackle tax avoidance, improve the coherence of international tax rules and ensure a more transparent tax environment</a:t>
            </a:r>
            <a:br>
              <a:rPr lang="en-US" sz="1200" b="0" dirty="0"/>
            </a:br>
            <a:endParaRPr lang="en-US" sz="1200" b="0" dirty="0"/>
          </a:p>
          <a:p>
            <a:r>
              <a:rPr lang="de-DE" sz="1200" dirty="0" err="1"/>
              <a:t>Tax</a:t>
            </a:r>
            <a:r>
              <a:rPr lang="de-DE" sz="1200" dirty="0"/>
              <a:t> and </a:t>
            </a:r>
            <a:r>
              <a:rPr lang="de-DE" sz="1200" dirty="0" err="1"/>
              <a:t>Digitalisation</a:t>
            </a:r>
            <a:endParaRPr lang="de-DE" sz="1200" dirty="0"/>
          </a:p>
          <a:p>
            <a:pPr lvl="1"/>
            <a:r>
              <a:rPr lang="de-DE" sz="1200" b="0" dirty="0" err="1"/>
              <a:t>According</a:t>
            </a:r>
            <a:r>
              <a:rPr lang="de-DE" sz="1200" b="0" dirty="0"/>
              <a:t> </a:t>
            </a:r>
            <a:r>
              <a:rPr lang="de-DE" sz="1200" b="0" dirty="0" err="1"/>
              <a:t>to</a:t>
            </a:r>
            <a:r>
              <a:rPr lang="de-DE" sz="1200" b="0" dirty="0"/>
              <a:t> </a:t>
            </a:r>
            <a:r>
              <a:rPr lang="de-DE" sz="1200" b="0" dirty="0" err="1"/>
              <a:t>the</a:t>
            </a:r>
            <a:r>
              <a:rPr lang="de-DE" sz="1200" b="0" dirty="0"/>
              <a:t> </a:t>
            </a:r>
            <a:r>
              <a:rPr lang="de-DE" sz="1200" b="0" dirty="0" err="1"/>
              <a:t>project</a:t>
            </a:r>
            <a:r>
              <a:rPr lang="de-DE" sz="1200" b="0" dirty="0"/>
              <a:t> </a:t>
            </a:r>
            <a:r>
              <a:rPr lang="de-DE" sz="1200" dirty="0" err="1"/>
              <a:t>digitalisation</a:t>
            </a:r>
            <a:r>
              <a:rPr lang="de-DE" sz="1200" dirty="0"/>
              <a:t> </a:t>
            </a:r>
            <a:r>
              <a:rPr lang="de-DE" sz="1200" dirty="0" err="1"/>
              <a:t>presents</a:t>
            </a:r>
            <a:r>
              <a:rPr lang="de-DE" sz="1200" dirty="0"/>
              <a:t> </a:t>
            </a:r>
            <a:r>
              <a:rPr lang="de-DE" sz="1200" dirty="0" err="1"/>
              <a:t>no</a:t>
            </a:r>
            <a:r>
              <a:rPr lang="de-DE" sz="1200" dirty="0"/>
              <a:t> </a:t>
            </a:r>
            <a:r>
              <a:rPr lang="de-DE" sz="1200" dirty="0" err="1"/>
              <a:t>unique</a:t>
            </a:r>
            <a:r>
              <a:rPr lang="de-DE" sz="1200" dirty="0"/>
              <a:t> BEPS </a:t>
            </a:r>
            <a:r>
              <a:rPr lang="de-DE" sz="1200" b="0" dirty="0" err="1"/>
              <a:t>issues</a:t>
            </a:r>
            <a:endParaRPr lang="de-DE" sz="1200" b="0" dirty="0"/>
          </a:p>
          <a:p>
            <a:pPr lvl="1"/>
            <a:r>
              <a:rPr lang="de-DE" sz="1200" b="0" dirty="0"/>
              <a:t>But </a:t>
            </a:r>
            <a:r>
              <a:rPr lang="de-DE" sz="1200" b="0" dirty="0" err="1"/>
              <a:t>introduces</a:t>
            </a:r>
            <a:r>
              <a:rPr lang="de-DE" sz="1200" b="0" dirty="0"/>
              <a:t> </a:t>
            </a:r>
            <a:r>
              <a:rPr lang="de-DE" sz="1200" b="0" dirty="0" err="1"/>
              <a:t>some</a:t>
            </a:r>
            <a:r>
              <a:rPr lang="de-DE" sz="1200" b="0" dirty="0"/>
              <a:t> </a:t>
            </a:r>
            <a:r>
              <a:rPr lang="de-DE" sz="1200" b="0" dirty="0" err="1"/>
              <a:t>challanges</a:t>
            </a:r>
            <a:r>
              <a:rPr lang="de-DE" sz="1200" b="0" dirty="0"/>
              <a:t> </a:t>
            </a:r>
            <a:r>
              <a:rPr lang="de-DE" sz="1200" b="0" dirty="0" err="1"/>
              <a:t>that</a:t>
            </a:r>
            <a:r>
              <a:rPr lang="de-DE" sz="1200" b="0" dirty="0"/>
              <a:t> </a:t>
            </a:r>
            <a:r>
              <a:rPr lang="de-DE" sz="1200" b="0" dirty="0" err="1"/>
              <a:t>go</a:t>
            </a:r>
            <a:r>
              <a:rPr lang="de-DE" sz="1200" b="0" dirty="0"/>
              <a:t> </a:t>
            </a:r>
            <a:r>
              <a:rPr lang="de-DE" sz="1200" b="0" dirty="0" err="1"/>
              <a:t>beyond</a:t>
            </a:r>
            <a:r>
              <a:rPr lang="de-DE" sz="1200" b="0" dirty="0"/>
              <a:t> BEPS, </a:t>
            </a:r>
            <a:r>
              <a:rPr lang="de-DE" sz="1200" b="0" dirty="0" err="1"/>
              <a:t>notably</a:t>
            </a:r>
            <a:r>
              <a:rPr lang="de-DE" sz="1200" b="0" dirty="0"/>
              <a:t> in </a:t>
            </a:r>
            <a:r>
              <a:rPr lang="de-DE" sz="1200" b="0" dirty="0" err="1"/>
              <a:t>relation</a:t>
            </a:r>
            <a:r>
              <a:rPr lang="de-DE" sz="1200" b="0" dirty="0"/>
              <a:t> </a:t>
            </a:r>
            <a:r>
              <a:rPr lang="de-DE" sz="1200" b="0" dirty="0" err="1"/>
              <a:t>to</a:t>
            </a:r>
            <a:r>
              <a:rPr lang="de-DE" sz="1200" b="0" dirty="0"/>
              <a:t> „</a:t>
            </a:r>
            <a:r>
              <a:rPr lang="de-DE" sz="1200" b="0" dirty="0" err="1"/>
              <a:t>nexus</a:t>
            </a:r>
            <a:r>
              <a:rPr lang="de-DE" sz="1200" b="0" dirty="0"/>
              <a:t>, </a:t>
            </a:r>
            <a:r>
              <a:rPr lang="de-DE" sz="1200" b="0" dirty="0" err="1"/>
              <a:t>data</a:t>
            </a:r>
            <a:r>
              <a:rPr lang="de-DE" sz="1200" b="0" dirty="0"/>
              <a:t> and </a:t>
            </a:r>
            <a:r>
              <a:rPr lang="de-DE" sz="1200" b="0" dirty="0" err="1"/>
              <a:t>characterization</a:t>
            </a:r>
            <a:r>
              <a:rPr lang="de-DE" sz="1200" b="0" dirty="0"/>
              <a:t>“</a:t>
            </a:r>
          </a:p>
          <a:p>
            <a:pPr lvl="1"/>
            <a:r>
              <a:rPr lang="de-DE" sz="1200" b="0" dirty="0"/>
              <a:t>Also </a:t>
            </a:r>
            <a:r>
              <a:rPr lang="de-DE" sz="1200" b="0" dirty="0" err="1"/>
              <a:t>there</a:t>
            </a:r>
            <a:r>
              <a:rPr lang="de-DE" sz="1200" b="0" dirty="0"/>
              <a:t> </a:t>
            </a:r>
            <a:r>
              <a:rPr lang="de-DE" sz="1200" b="0" dirty="0" err="1"/>
              <a:t>is</a:t>
            </a:r>
            <a:r>
              <a:rPr lang="de-DE" sz="1200" b="0" dirty="0"/>
              <a:t> a </a:t>
            </a:r>
            <a:r>
              <a:rPr lang="de-DE" sz="1200" b="0" dirty="0" err="1"/>
              <a:t>wide</a:t>
            </a:r>
            <a:r>
              <a:rPr lang="de-DE" sz="1200" b="0" dirty="0"/>
              <a:t> </a:t>
            </a:r>
            <a:r>
              <a:rPr lang="de-DE" sz="1200" b="0" dirty="0" err="1"/>
              <a:t>range</a:t>
            </a:r>
            <a:r>
              <a:rPr lang="de-DE" sz="1200" b="0" dirty="0"/>
              <a:t> </a:t>
            </a:r>
            <a:r>
              <a:rPr lang="de-DE" sz="1200" b="0" dirty="0" err="1"/>
              <a:t>of</a:t>
            </a:r>
            <a:r>
              <a:rPr lang="de-DE" sz="1200" b="0" dirty="0"/>
              <a:t> </a:t>
            </a:r>
            <a:r>
              <a:rPr lang="de-DE" sz="1200" b="0" dirty="0" err="1"/>
              <a:t>implications</a:t>
            </a:r>
            <a:r>
              <a:rPr lang="de-DE" sz="1200" b="0" dirty="0"/>
              <a:t> </a:t>
            </a:r>
            <a:r>
              <a:rPr lang="de-DE" sz="1200" b="0" dirty="0" err="1"/>
              <a:t>as</a:t>
            </a:r>
            <a:r>
              <a:rPr lang="de-DE" sz="1200" b="0" dirty="0"/>
              <a:t> </a:t>
            </a:r>
            <a:r>
              <a:rPr lang="de-DE" sz="1200" b="0" dirty="0" err="1"/>
              <a:t>it</a:t>
            </a:r>
            <a:r>
              <a:rPr lang="de-DE" sz="1200" b="0" dirty="0"/>
              <a:t> </a:t>
            </a:r>
            <a:r>
              <a:rPr lang="de-DE" sz="1200" b="0" dirty="0" err="1"/>
              <a:t>offers</a:t>
            </a:r>
            <a:r>
              <a:rPr lang="de-DE" sz="1200" b="0" dirty="0"/>
              <a:t> </a:t>
            </a:r>
            <a:r>
              <a:rPr lang="de-DE" sz="1200" b="0" dirty="0" err="1"/>
              <a:t>potentials</a:t>
            </a:r>
            <a:r>
              <a:rPr lang="de-DE" sz="1200" b="0" dirty="0"/>
              <a:t> and </a:t>
            </a:r>
            <a:r>
              <a:rPr lang="de-DE" sz="1200" b="0" dirty="0" err="1"/>
              <a:t>introduces</a:t>
            </a:r>
            <a:r>
              <a:rPr lang="de-DE" sz="1200" b="0" dirty="0"/>
              <a:t> </a:t>
            </a:r>
            <a:r>
              <a:rPr lang="de-DE" sz="1200" b="0" dirty="0" err="1"/>
              <a:t>new</a:t>
            </a:r>
            <a:r>
              <a:rPr lang="de-DE" sz="1200" b="0" dirty="0"/>
              <a:t> </a:t>
            </a:r>
            <a:r>
              <a:rPr lang="de-DE" sz="1200" b="0" dirty="0" err="1"/>
              <a:t>challenges</a:t>
            </a:r>
            <a:endParaRPr lang="de-DE" sz="1200" b="0" dirty="0"/>
          </a:p>
          <a:p>
            <a:pPr lvl="1"/>
            <a:r>
              <a:rPr lang="de-DE" sz="1200" dirty="0"/>
              <a:t>Potentials</a:t>
            </a:r>
            <a:r>
              <a:rPr lang="de-DE" sz="1200" b="0" dirty="0"/>
              <a:t>: More tax-</a:t>
            </a:r>
            <a:r>
              <a:rPr lang="de-DE" sz="1200" b="0" dirty="0" err="1"/>
              <a:t>income</a:t>
            </a:r>
            <a:r>
              <a:rPr lang="de-DE" sz="1200" b="0" dirty="0"/>
              <a:t> </a:t>
            </a:r>
            <a:r>
              <a:rPr lang="de-DE" sz="1200" b="0" dirty="0" err="1"/>
              <a:t>thanks</a:t>
            </a:r>
            <a:r>
              <a:rPr lang="de-DE" sz="1200" b="0" dirty="0"/>
              <a:t> </a:t>
            </a:r>
            <a:r>
              <a:rPr lang="de-DE" sz="1200" b="0" dirty="0" err="1"/>
              <a:t>to</a:t>
            </a:r>
            <a:r>
              <a:rPr lang="de-DE" sz="1200" b="0" dirty="0"/>
              <a:t> </a:t>
            </a:r>
            <a:r>
              <a:rPr lang="de-DE" sz="1200" b="0" dirty="0" err="1"/>
              <a:t>better</a:t>
            </a:r>
            <a:r>
              <a:rPr lang="de-DE" sz="1200" b="0" dirty="0"/>
              <a:t> </a:t>
            </a:r>
            <a:r>
              <a:rPr lang="de-DE" sz="1200" b="0" dirty="0" err="1"/>
              <a:t>economy</a:t>
            </a:r>
            <a:r>
              <a:rPr lang="de-DE" sz="1200" b="0" dirty="0"/>
              <a:t>, </a:t>
            </a:r>
            <a:r>
              <a:rPr lang="de-DE" sz="1200" b="0" dirty="0" err="1"/>
              <a:t>more</a:t>
            </a:r>
            <a:r>
              <a:rPr lang="de-DE" sz="1200" b="0" dirty="0"/>
              <a:t> </a:t>
            </a:r>
            <a:r>
              <a:rPr lang="de-DE" sz="1200" b="0" dirty="0" err="1"/>
              <a:t>data</a:t>
            </a:r>
            <a:r>
              <a:rPr lang="de-DE" sz="1200" b="0" dirty="0"/>
              <a:t> on </a:t>
            </a:r>
            <a:r>
              <a:rPr lang="de-DE" sz="1200" b="0" dirty="0" err="1"/>
              <a:t>taxation</a:t>
            </a:r>
            <a:r>
              <a:rPr lang="de-DE" sz="1200" b="0" dirty="0"/>
              <a:t> and e.g. </a:t>
            </a:r>
            <a:r>
              <a:rPr lang="de-DE" sz="1200" b="0" dirty="0" err="1"/>
              <a:t>the</a:t>
            </a:r>
            <a:r>
              <a:rPr lang="de-DE" sz="1200" b="0" dirty="0"/>
              <a:t> </a:t>
            </a:r>
            <a:r>
              <a:rPr lang="de-DE" sz="1200" b="0" dirty="0" err="1"/>
              <a:t>transition</a:t>
            </a:r>
            <a:r>
              <a:rPr lang="de-DE" sz="1200" b="0" dirty="0"/>
              <a:t> </a:t>
            </a:r>
            <a:r>
              <a:rPr lang="de-DE" sz="1200" b="0" dirty="0" err="1"/>
              <a:t>of</a:t>
            </a:r>
            <a:r>
              <a:rPr lang="de-DE" sz="1200" b="0" dirty="0"/>
              <a:t> informal </a:t>
            </a:r>
            <a:r>
              <a:rPr lang="de-DE" sz="1200" b="0" dirty="0" err="1"/>
              <a:t>to</a:t>
            </a:r>
            <a:r>
              <a:rPr lang="de-DE" sz="1200" b="0" dirty="0"/>
              <a:t> formal </a:t>
            </a:r>
            <a:r>
              <a:rPr lang="de-DE" sz="1200" b="0" dirty="0" err="1"/>
              <a:t>work</a:t>
            </a:r>
            <a:r>
              <a:rPr lang="de-DE" sz="1200" b="0" dirty="0"/>
              <a:t> </a:t>
            </a:r>
            <a:r>
              <a:rPr lang="de-DE" sz="1200" b="0" dirty="0" err="1"/>
              <a:t>thanks</a:t>
            </a:r>
            <a:r>
              <a:rPr lang="de-DE" sz="1200" b="0" dirty="0"/>
              <a:t> </a:t>
            </a:r>
            <a:r>
              <a:rPr lang="de-DE" sz="1200" b="0" dirty="0" err="1"/>
              <a:t>to</a:t>
            </a:r>
            <a:r>
              <a:rPr lang="de-DE" sz="1200" b="0" dirty="0"/>
              <a:t> online </a:t>
            </a:r>
            <a:r>
              <a:rPr lang="de-DE" sz="1200" b="0" dirty="0" err="1"/>
              <a:t>platforms</a:t>
            </a:r>
            <a:r>
              <a:rPr lang="de-DE" sz="1200" b="0" dirty="0"/>
              <a:t> (</a:t>
            </a:r>
            <a:r>
              <a:rPr lang="de-DE" sz="1200" b="0" dirty="0" err="1"/>
              <a:t>see</a:t>
            </a:r>
            <a:r>
              <a:rPr lang="de-DE" sz="1200" b="0" dirty="0"/>
              <a:t> GIG-</a:t>
            </a:r>
            <a:r>
              <a:rPr lang="de-DE" sz="1200" b="0" dirty="0" err="1"/>
              <a:t>Example</a:t>
            </a:r>
            <a:r>
              <a:rPr lang="de-DE" sz="1200" b="0" dirty="0"/>
              <a:t>)</a:t>
            </a:r>
          </a:p>
          <a:p>
            <a:pPr lvl="1"/>
            <a:r>
              <a:rPr lang="de-DE" sz="1200" dirty="0" err="1"/>
              <a:t>Challenges</a:t>
            </a:r>
            <a:r>
              <a:rPr lang="de-DE" sz="1200" b="0" dirty="0"/>
              <a:t>: </a:t>
            </a:r>
            <a:r>
              <a:rPr lang="de-DE" sz="1200" b="0" dirty="0" err="1"/>
              <a:t>the</a:t>
            </a:r>
            <a:r>
              <a:rPr lang="de-DE" sz="1200" b="0" dirty="0"/>
              <a:t> high </a:t>
            </a:r>
            <a:r>
              <a:rPr lang="de-DE" sz="1200" b="0" dirty="0" err="1"/>
              <a:t>importance</a:t>
            </a:r>
            <a:r>
              <a:rPr lang="de-DE" sz="1200" b="0" dirty="0"/>
              <a:t> </a:t>
            </a:r>
            <a:r>
              <a:rPr lang="de-DE" sz="1200" b="0" dirty="0" err="1"/>
              <a:t>of</a:t>
            </a:r>
            <a:r>
              <a:rPr lang="de-DE" sz="1200" b="0" dirty="0"/>
              <a:t> intangible </a:t>
            </a:r>
            <a:r>
              <a:rPr lang="de-DE" sz="1200" b="0" dirty="0" err="1"/>
              <a:t>assets</a:t>
            </a:r>
            <a:r>
              <a:rPr lang="de-DE" sz="1200" b="0" dirty="0"/>
              <a:t> in digital </a:t>
            </a:r>
            <a:r>
              <a:rPr lang="de-DE" sz="1200" b="0" dirty="0" err="1"/>
              <a:t>businesses</a:t>
            </a:r>
            <a:r>
              <a:rPr lang="de-DE" sz="1200" b="0" dirty="0"/>
              <a:t> </a:t>
            </a:r>
            <a:r>
              <a:rPr lang="en-US" sz="1200" b="0" dirty="0"/>
              <a:t>as profit drivers makes these ideally placed to shift income to low tax countries</a:t>
            </a:r>
            <a:r>
              <a:rPr lang="de-DE" sz="1200" b="0" dirty="0"/>
              <a:t> </a:t>
            </a:r>
          </a:p>
          <a:p>
            <a:pPr lvl="1"/>
            <a:r>
              <a:rPr lang="de-DE" sz="1200" b="0" dirty="0"/>
              <a:t>New intangible </a:t>
            </a:r>
            <a:r>
              <a:rPr lang="de-DE" sz="1200" b="0" dirty="0" err="1"/>
              <a:t>values</a:t>
            </a:r>
            <a:r>
              <a:rPr lang="de-DE" sz="1200" b="0" dirty="0"/>
              <a:t> </a:t>
            </a:r>
            <a:r>
              <a:rPr lang="de-DE" sz="1200" b="0" dirty="0" err="1"/>
              <a:t>as</a:t>
            </a:r>
            <a:r>
              <a:rPr lang="de-DE" sz="1200" b="0" dirty="0"/>
              <a:t> </a:t>
            </a:r>
            <a:r>
              <a:rPr lang="de-DE" sz="1200" b="0" dirty="0" err="1"/>
              <a:t>bitcoins</a:t>
            </a:r>
            <a:r>
              <a:rPr lang="de-DE" sz="1200" b="0" dirty="0"/>
              <a:t> </a:t>
            </a:r>
            <a:r>
              <a:rPr lang="de-DE" sz="1200" b="0" dirty="0" err="1"/>
              <a:t>are</a:t>
            </a:r>
            <a:r>
              <a:rPr lang="de-DE" sz="1200" b="0" dirty="0"/>
              <a:t> </a:t>
            </a:r>
            <a:r>
              <a:rPr lang="de-DE" sz="1200" b="0" dirty="0" err="1"/>
              <a:t>difficult</a:t>
            </a:r>
            <a:r>
              <a:rPr lang="de-DE" sz="1200" b="0" dirty="0"/>
              <a:t> </a:t>
            </a:r>
            <a:r>
              <a:rPr lang="de-DE" sz="1200" b="0" dirty="0" err="1"/>
              <a:t>to</a:t>
            </a:r>
            <a:r>
              <a:rPr lang="de-DE" sz="1200" b="0" dirty="0"/>
              <a:t> track and </a:t>
            </a:r>
            <a:r>
              <a:rPr lang="de-DE" sz="1200" b="0" dirty="0" err="1"/>
              <a:t>to</a:t>
            </a:r>
            <a:r>
              <a:rPr lang="de-DE" sz="1200" b="0"/>
              <a:t> tax</a:t>
            </a:r>
            <a:endParaRPr lang="de-DE" sz="1200" b="0" dirty="0"/>
          </a:p>
        </p:txBody>
      </p:sp>
      <p:pic>
        <p:nvPicPr>
          <p:cNvPr id="4" name="Picture 3">
            <a:extLst>
              <a:ext uri="{FF2B5EF4-FFF2-40B4-BE49-F238E27FC236}">
                <a16:creationId xmlns:a16="http://schemas.microsoft.com/office/drawing/2014/main" id="{ABA12780-60B6-4012-AE74-3A443716DBC3}"/>
              </a:ext>
            </a:extLst>
          </p:cNvPr>
          <p:cNvPicPr>
            <a:picLocks noChangeAspect="1"/>
          </p:cNvPicPr>
          <p:nvPr/>
        </p:nvPicPr>
        <p:blipFill>
          <a:blip r:embed="rId3"/>
          <a:stretch>
            <a:fillRect/>
          </a:stretch>
        </p:blipFill>
        <p:spPr>
          <a:xfrm>
            <a:off x="6896084" y="979487"/>
            <a:ext cx="2247916" cy="657230"/>
          </a:xfrm>
          <a:prstGeom prst="rect">
            <a:avLst/>
          </a:prstGeom>
        </p:spPr>
      </p:pic>
      <p:sp>
        <p:nvSpPr>
          <p:cNvPr id="5" name="Title 1">
            <a:extLst>
              <a:ext uri="{FF2B5EF4-FFF2-40B4-BE49-F238E27FC236}">
                <a16:creationId xmlns:a16="http://schemas.microsoft.com/office/drawing/2014/main" id="{E06E625B-352E-4096-B7A4-0D3CDD49DF52}"/>
              </a:ext>
            </a:extLst>
          </p:cNvPr>
          <p:cNvSpPr txBox="1">
            <a:spLocks/>
          </p:cNvSpPr>
          <p:nvPr/>
        </p:nvSpPr>
        <p:spPr bwMode="auto">
          <a:xfrm>
            <a:off x="323528" y="1308102"/>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fontAlgn="base">
              <a:spcBef>
                <a:spcPct val="0"/>
              </a:spcBef>
              <a:spcAft>
                <a:spcPct val="0"/>
              </a:spcAft>
              <a:defRPr sz="3000" b="1" kern="1200">
                <a:solidFill>
                  <a:srgbClr val="0F5494"/>
                </a:solidFill>
                <a:latin typeface="+mj-lt"/>
                <a:ea typeface="+mj-ea"/>
                <a:cs typeface="+mj-cs"/>
              </a:defRPr>
            </a:lvl1pPr>
            <a:lvl2pPr marL="358775" algn="l" rtl="0" fontAlgn="base">
              <a:spcBef>
                <a:spcPct val="0"/>
              </a:spcBef>
              <a:spcAft>
                <a:spcPct val="0"/>
              </a:spcAft>
              <a:defRPr sz="3000" b="1">
                <a:solidFill>
                  <a:srgbClr val="0F5494"/>
                </a:solidFill>
                <a:latin typeface="Verdana" panose="020B0604030504040204" pitchFamily="34" charset="0"/>
              </a:defRPr>
            </a:lvl2pPr>
            <a:lvl3pPr marL="358775" algn="l" rtl="0" fontAlgn="base">
              <a:spcBef>
                <a:spcPct val="0"/>
              </a:spcBef>
              <a:spcAft>
                <a:spcPct val="0"/>
              </a:spcAft>
              <a:defRPr sz="3000" b="1">
                <a:solidFill>
                  <a:srgbClr val="0F5494"/>
                </a:solidFill>
                <a:latin typeface="Verdana" panose="020B0604030504040204" pitchFamily="34" charset="0"/>
              </a:defRPr>
            </a:lvl3pPr>
            <a:lvl4pPr marL="358775" algn="l" rtl="0" fontAlgn="base">
              <a:spcBef>
                <a:spcPct val="0"/>
              </a:spcBef>
              <a:spcAft>
                <a:spcPct val="0"/>
              </a:spcAft>
              <a:defRPr sz="3000" b="1">
                <a:solidFill>
                  <a:srgbClr val="0F5494"/>
                </a:solidFill>
                <a:latin typeface="Verdana" panose="020B0604030504040204" pitchFamily="34" charset="0"/>
              </a:defRPr>
            </a:lvl4pPr>
            <a:lvl5pPr marL="358775" algn="l" rtl="0" fontAlgn="base">
              <a:spcBef>
                <a:spcPct val="0"/>
              </a:spcBef>
              <a:spcAft>
                <a:spcPct val="0"/>
              </a:spcAft>
              <a:defRPr sz="3000" b="1">
                <a:solidFill>
                  <a:srgbClr val="0F5494"/>
                </a:solidFill>
                <a:latin typeface="Verdana" panose="020B0604030504040204" pitchFamily="34" charset="0"/>
              </a:defRPr>
            </a:lvl5pPr>
            <a:lvl6pPr marL="815975" algn="l" rtl="0" fontAlgn="base">
              <a:spcBef>
                <a:spcPct val="0"/>
              </a:spcBef>
              <a:spcAft>
                <a:spcPct val="0"/>
              </a:spcAft>
              <a:defRPr sz="3000" b="1">
                <a:solidFill>
                  <a:srgbClr val="0F5494"/>
                </a:solidFill>
                <a:latin typeface="Verdana" panose="020B0604030504040204" pitchFamily="34" charset="0"/>
              </a:defRPr>
            </a:lvl6pPr>
            <a:lvl7pPr marL="1273175" algn="l" rtl="0" fontAlgn="base">
              <a:spcBef>
                <a:spcPct val="0"/>
              </a:spcBef>
              <a:spcAft>
                <a:spcPct val="0"/>
              </a:spcAft>
              <a:defRPr sz="3000" b="1">
                <a:solidFill>
                  <a:srgbClr val="0F5494"/>
                </a:solidFill>
                <a:latin typeface="Verdana" panose="020B0604030504040204" pitchFamily="34" charset="0"/>
              </a:defRPr>
            </a:lvl7pPr>
            <a:lvl8pPr marL="1730375" algn="l" rtl="0" fontAlgn="base">
              <a:spcBef>
                <a:spcPct val="0"/>
              </a:spcBef>
              <a:spcAft>
                <a:spcPct val="0"/>
              </a:spcAft>
              <a:defRPr sz="3000" b="1">
                <a:solidFill>
                  <a:srgbClr val="0F5494"/>
                </a:solidFill>
                <a:latin typeface="Verdana" panose="020B0604030504040204" pitchFamily="34" charset="0"/>
              </a:defRPr>
            </a:lvl8pPr>
            <a:lvl9pPr marL="2187575" algn="l" rtl="0" fontAlgn="base">
              <a:spcBef>
                <a:spcPct val="0"/>
              </a:spcBef>
              <a:spcAft>
                <a:spcPct val="0"/>
              </a:spcAft>
              <a:defRPr sz="3000" b="1">
                <a:solidFill>
                  <a:srgbClr val="0F5494"/>
                </a:solidFill>
                <a:latin typeface="Verdana" panose="020B0604030504040204" pitchFamily="34" charset="0"/>
              </a:defRPr>
            </a:lvl9pPr>
          </a:lstStyle>
          <a:p>
            <a:r>
              <a:rPr lang="de-DE" dirty="0"/>
              <a:t>Taxation</a:t>
            </a:r>
            <a:br>
              <a:rPr lang="de-DE" dirty="0"/>
            </a:br>
            <a:r>
              <a:rPr lang="de-DE" sz="2400" b="0" dirty="0" err="1"/>
              <a:t>Approaches</a:t>
            </a:r>
            <a:r>
              <a:rPr lang="de-DE" sz="2400" b="0" dirty="0"/>
              <a:t> </a:t>
            </a:r>
            <a:r>
              <a:rPr lang="de-DE" sz="2400" b="0" dirty="0" err="1"/>
              <a:t>for</a:t>
            </a:r>
            <a:r>
              <a:rPr lang="de-DE" sz="2400" b="0" dirty="0"/>
              <a:t> </a:t>
            </a:r>
            <a:r>
              <a:rPr lang="de-DE" sz="2400" b="0" dirty="0" err="1"/>
              <a:t>taxing</a:t>
            </a:r>
            <a:r>
              <a:rPr lang="de-DE" sz="2400" b="0" dirty="0"/>
              <a:t> digital </a:t>
            </a:r>
            <a:r>
              <a:rPr lang="de-DE" sz="2400" b="0" dirty="0" err="1"/>
              <a:t>businesses</a:t>
            </a:r>
            <a:r>
              <a:rPr lang="de-DE" sz="2400" b="0" dirty="0"/>
              <a:t>  </a:t>
            </a:r>
            <a:r>
              <a:rPr lang="de-DE" sz="2400" b="0" dirty="0" err="1"/>
              <a:t>Example</a:t>
            </a:r>
            <a:r>
              <a:rPr lang="de-DE" sz="2400" b="0" dirty="0"/>
              <a:t>: OECD Inclusive Framework on BEPS </a:t>
            </a:r>
            <a:endParaRPr lang="de-DE" sz="2400" dirty="0"/>
          </a:p>
        </p:txBody>
      </p:sp>
    </p:spTree>
    <p:extLst>
      <p:ext uri="{BB962C8B-B14F-4D97-AF65-F5344CB8AC3E}">
        <p14:creationId xmlns:p14="http://schemas.microsoft.com/office/powerpoint/2010/main" val="124043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492C9E5-24A7-F84E-AE8E-B1B0F476AEB1}"/>
              </a:ext>
            </a:extLst>
          </p:cNvPr>
          <p:cNvSpPr/>
          <p:nvPr/>
        </p:nvSpPr>
        <p:spPr>
          <a:xfrm>
            <a:off x="683816" y="2597424"/>
            <a:ext cx="7869312" cy="3785652"/>
          </a:xfrm>
          <a:prstGeom prst="rect">
            <a:avLst/>
          </a:prstGeom>
        </p:spPr>
        <p:txBody>
          <a:bodyPr wrap="square" anchor="t">
            <a:spAutoFit/>
          </a:bodyPr>
          <a:lstStyle/>
          <a:p>
            <a:r>
              <a:rPr lang="en-US" sz="1600" dirty="0">
                <a:latin typeface="Verdana" charset="0"/>
                <a:ea typeface="Verdana" charset="0"/>
                <a:cs typeface="Verdana" charset="0"/>
              </a:rPr>
              <a:t>In a </a:t>
            </a:r>
            <a:r>
              <a:rPr lang="en-US" sz="1600" b="1" dirty="0">
                <a:latin typeface="Verdana" charset="0"/>
                <a:ea typeface="Verdana" charset="0"/>
                <a:cs typeface="Verdana" charset="0"/>
              </a:rPr>
              <a:t>recent study on Malaysia</a:t>
            </a:r>
            <a:r>
              <a:rPr lang="en-US" sz="1600" dirty="0">
                <a:latin typeface="Verdana" charset="0"/>
                <a:ea typeface="Verdana" charset="0"/>
                <a:cs typeface="Verdana" charset="0"/>
              </a:rPr>
              <a:t>, the World Bank identified </a:t>
            </a:r>
            <a:r>
              <a:rPr lang="en-US" sz="1600" b="1" dirty="0">
                <a:latin typeface="Verdana" charset="0"/>
                <a:ea typeface="Verdana" charset="0"/>
                <a:cs typeface="Verdana" charset="0"/>
              </a:rPr>
              <a:t>four ways to improve taxation</a:t>
            </a:r>
            <a:r>
              <a:rPr lang="en-US" sz="1600" dirty="0">
                <a:latin typeface="Verdana" charset="0"/>
                <a:ea typeface="Verdana" charset="0"/>
                <a:cs typeface="Verdana" charset="0"/>
              </a:rPr>
              <a:t> of digital goods and services provided by non-resident companies: </a:t>
            </a:r>
          </a:p>
          <a:p>
            <a:pPr marL="342900" indent="-342900">
              <a:buAutoNum type="alphaLcParenBoth"/>
            </a:pPr>
            <a:endParaRPr lang="en-US" sz="1600" dirty="0">
              <a:latin typeface="Verdana" charset="0"/>
              <a:ea typeface="Verdana" charset="0"/>
              <a:cs typeface="Verdana" charset="0"/>
            </a:endParaRPr>
          </a:p>
          <a:p>
            <a:pPr lvl="1"/>
            <a:r>
              <a:rPr lang="en-US" sz="1600" dirty="0">
                <a:latin typeface="Verdana" charset="0"/>
                <a:ea typeface="Verdana" charset="0"/>
                <a:cs typeface="Verdana" charset="0"/>
              </a:rPr>
              <a:t>1. </a:t>
            </a:r>
            <a:r>
              <a:rPr lang="en-US" sz="1600" b="1" dirty="0">
                <a:latin typeface="Verdana" charset="0"/>
                <a:ea typeface="Verdana" charset="0"/>
                <a:cs typeface="Verdana" charset="0"/>
              </a:rPr>
              <a:t>Tax digital transactions indirectly</a:t>
            </a:r>
            <a:r>
              <a:rPr lang="en-US" sz="1600" dirty="0">
                <a:latin typeface="Verdana" charset="0"/>
                <a:ea typeface="Verdana" charset="0"/>
                <a:cs typeface="Verdana" charset="0"/>
              </a:rPr>
              <a:t>, by</a:t>
            </a:r>
          </a:p>
          <a:p>
            <a:pPr marL="800100" lvl="1" indent="-342900">
              <a:buFontTx/>
              <a:buAutoNum type="alphaLcParenBoth"/>
            </a:pPr>
            <a:r>
              <a:rPr lang="en-US" sz="1600" dirty="0">
                <a:latin typeface="Verdana" charset="0"/>
                <a:ea typeface="Verdana" charset="0"/>
                <a:cs typeface="Verdana" charset="0"/>
              </a:rPr>
              <a:t>requiring suppliers to collect goods and services tax/sales and services tax in line with international practice. </a:t>
            </a:r>
          </a:p>
          <a:p>
            <a:pPr lvl="1"/>
            <a:endParaRPr lang="en-US" sz="1600" dirty="0">
              <a:latin typeface="Verdana" charset="0"/>
              <a:ea typeface="Verdana" charset="0"/>
              <a:cs typeface="Verdana" charset="0"/>
            </a:endParaRPr>
          </a:p>
          <a:p>
            <a:pPr lvl="1"/>
            <a:r>
              <a:rPr lang="en-US" sz="1600" dirty="0">
                <a:latin typeface="Verdana" charset="0"/>
                <a:ea typeface="Verdana" charset="0"/>
                <a:cs typeface="Verdana" charset="0"/>
              </a:rPr>
              <a:t>2. </a:t>
            </a:r>
            <a:r>
              <a:rPr lang="en-US" sz="1600" b="1" dirty="0">
                <a:latin typeface="Verdana" charset="0"/>
                <a:ea typeface="Verdana" charset="0"/>
                <a:cs typeface="Verdana" charset="0"/>
              </a:rPr>
              <a:t>Tax digital transactions directly</a:t>
            </a:r>
            <a:r>
              <a:rPr lang="en-US" sz="1600" dirty="0">
                <a:latin typeface="Verdana" charset="0"/>
                <a:ea typeface="Verdana" charset="0"/>
                <a:cs typeface="Verdana" charset="0"/>
              </a:rPr>
              <a:t>, by </a:t>
            </a:r>
          </a:p>
          <a:p>
            <a:pPr marL="800100" lvl="1" indent="-342900">
              <a:buAutoNum type="alphaLcParenBoth"/>
            </a:pPr>
            <a:r>
              <a:rPr lang="en-US" sz="1600" dirty="0">
                <a:latin typeface="Verdana" charset="0"/>
                <a:ea typeface="Verdana" charset="0"/>
                <a:cs typeface="Verdana" charset="0"/>
              </a:rPr>
              <a:t>redefining permanent establishment rules, </a:t>
            </a:r>
          </a:p>
          <a:p>
            <a:pPr marL="800100" lvl="1" indent="-342900">
              <a:buAutoNum type="alphaLcParenBoth"/>
            </a:pPr>
            <a:r>
              <a:rPr lang="en-US" sz="1600" dirty="0">
                <a:latin typeface="Verdana" charset="0"/>
                <a:ea typeface="Verdana" charset="0"/>
                <a:cs typeface="Verdana" charset="0"/>
              </a:rPr>
              <a:t>expanding existing tax on technical services </a:t>
            </a:r>
          </a:p>
          <a:p>
            <a:pPr marL="800100" lvl="1" indent="-342900">
              <a:buAutoNum type="alphaLcParenBoth"/>
            </a:pPr>
            <a:r>
              <a:rPr lang="en-US" sz="1600" dirty="0">
                <a:latin typeface="Verdana" charset="0"/>
                <a:ea typeface="Verdana" charset="0"/>
                <a:cs typeface="Verdana" charset="0"/>
              </a:rPr>
              <a:t>establishing a new, freestanding tax on the income from digital transactions.</a:t>
            </a:r>
          </a:p>
          <a:p>
            <a:pPr marL="800100" lvl="1" indent="-342900">
              <a:buAutoNum type="alphaLcParenBoth"/>
            </a:pPr>
            <a:endParaRPr lang="en-US" sz="1600" dirty="0">
              <a:latin typeface="Verdana" charset="0"/>
              <a:ea typeface="Verdana" charset="0"/>
              <a:cs typeface="Verdana" charset="0"/>
            </a:endParaRPr>
          </a:p>
          <a:p>
            <a:pPr lvl="1"/>
            <a:r>
              <a:rPr lang="en-US" sz="1600" dirty="0">
                <a:latin typeface="Verdana" charset="0"/>
                <a:ea typeface="Verdana" charset="0"/>
                <a:cs typeface="Verdana" charset="0"/>
              </a:rPr>
              <a:t>All options were considered to have advantages and disadvantages</a:t>
            </a:r>
            <a:r>
              <a:rPr lang="de-DE" sz="1600" dirty="0">
                <a:latin typeface="Verdana" charset="0"/>
                <a:ea typeface="Verdana" charset="0"/>
                <a:cs typeface="Verdana" charset="0"/>
              </a:rPr>
              <a:t> </a:t>
            </a:r>
          </a:p>
        </p:txBody>
      </p:sp>
      <p:pic>
        <p:nvPicPr>
          <p:cNvPr id="4" name="Picture 3" descr="A screenshot of a cell phone&#10;&#10;Description automatically generated">
            <a:extLst>
              <a:ext uri="{FF2B5EF4-FFF2-40B4-BE49-F238E27FC236}">
                <a16:creationId xmlns:a16="http://schemas.microsoft.com/office/drawing/2014/main" id="{91A76E1B-705E-439F-8E5C-CD676862A2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77241" y="955405"/>
            <a:ext cx="1151774" cy="705394"/>
          </a:xfrm>
          <a:prstGeom prst="rect">
            <a:avLst/>
          </a:prstGeom>
        </p:spPr>
      </p:pic>
      <p:sp>
        <p:nvSpPr>
          <p:cNvPr id="6" name="Title 1">
            <a:extLst>
              <a:ext uri="{FF2B5EF4-FFF2-40B4-BE49-F238E27FC236}">
                <a16:creationId xmlns:a16="http://schemas.microsoft.com/office/drawing/2014/main" id="{E06E625B-352E-4096-B7A4-0D3CDD49DF52}"/>
              </a:ext>
            </a:extLst>
          </p:cNvPr>
          <p:cNvSpPr txBox="1">
            <a:spLocks/>
          </p:cNvSpPr>
          <p:nvPr/>
        </p:nvSpPr>
        <p:spPr bwMode="auto">
          <a:xfrm>
            <a:off x="323528" y="1308102"/>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fontAlgn="base">
              <a:spcBef>
                <a:spcPct val="0"/>
              </a:spcBef>
              <a:spcAft>
                <a:spcPct val="0"/>
              </a:spcAft>
              <a:defRPr sz="3000" b="1" kern="1200">
                <a:solidFill>
                  <a:srgbClr val="0F5494"/>
                </a:solidFill>
                <a:latin typeface="+mj-lt"/>
                <a:ea typeface="+mj-ea"/>
                <a:cs typeface="+mj-cs"/>
              </a:defRPr>
            </a:lvl1pPr>
            <a:lvl2pPr marL="358775" algn="l" rtl="0" fontAlgn="base">
              <a:spcBef>
                <a:spcPct val="0"/>
              </a:spcBef>
              <a:spcAft>
                <a:spcPct val="0"/>
              </a:spcAft>
              <a:defRPr sz="3000" b="1">
                <a:solidFill>
                  <a:srgbClr val="0F5494"/>
                </a:solidFill>
                <a:latin typeface="Verdana" panose="020B0604030504040204" pitchFamily="34" charset="0"/>
              </a:defRPr>
            </a:lvl2pPr>
            <a:lvl3pPr marL="358775" algn="l" rtl="0" fontAlgn="base">
              <a:spcBef>
                <a:spcPct val="0"/>
              </a:spcBef>
              <a:spcAft>
                <a:spcPct val="0"/>
              </a:spcAft>
              <a:defRPr sz="3000" b="1">
                <a:solidFill>
                  <a:srgbClr val="0F5494"/>
                </a:solidFill>
                <a:latin typeface="Verdana" panose="020B0604030504040204" pitchFamily="34" charset="0"/>
              </a:defRPr>
            </a:lvl3pPr>
            <a:lvl4pPr marL="358775" algn="l" rtl="0" fontAlgn="base">
              <a:spcBef>
                <a:spcPct val="0"/>
              </a:spcBef>
              <a:spcAft>
                <a:spcPct val="0"/>
              </a:spcAft>
              <a:defRPr sz="3000" b="1">
                <a:solidFill>
                  <a:srgbClr val="0F5494"/>
                </a:solidFill>
                <a:latin typeface="Verdana" panose="020B0604030504040204" pitchFamily="34" charset="0"/>
              </a:defRPr>
            </a:lvl4pPr>
            <a:lvl5pPr marL="358775" algn="l" rtl="0" fontAlgn="base">
              <a:spcBef>
                <a:spcPct val="0"/>
              </a:spcBef>
              <a:spcAft>
                <a:spcPct val="0"/>
              </a:spcAft>
              <a:defRPr sz="3000" b="1">
                <a:solidFill>
                  <a:srgbClr val="0F5494"/>
                </a:solidFill>
                <a:latin typeface="Verdana" panose="020B0604030504040204" pitchFamily="34" charset="0"/>
              </a:defRPr>
            </a:lvl5pPr>
            <a:lvl6pPr marL="815975" algn="l" rtl="0" fontAlgn="base">
              <a:spcBef>
                <a:spcPct val="0"/>
              </a:spcBef>
              <a:spcAft>
                <a:spcPct val="0"/>
              </a:spcAft>
              <a:defRPr sz="3000" b="1">
                <a:solidFill>
                  <a:srgbClr val="0F5494"/>
                </a:solidFill>
                <a:latin typeface="Verdana" panose="020B0604030504040204" pitchFamily="34" charset="0"/>
              </a:defRPr>
            </a:lvl6pPr>
            <a:lvl7pPr marL="1273175" algn="l" rtl="0" fontAlgn="base">
              <a:spcBef>
                <a:spcPct val="0"/>
              </a:spcBef>
              <a:spcAft>
                <a:spcPct val="0"/>
              </a:spcAft>
              <a:defRPr sz="3000" b="1">
                <a:solidFill>
                  <a:srgbClr val="0F5494"/>
                </a:solidFill>
                <a:latin typeface="Verdana" panose="020B0604030504040204" pitchFamily="34" charset="0"/>
              </a:defRPr>
            </a:lvl7pPr>
            <a:lvl8pPr marL="1730375" algn="l" rtl="0" fontAlgn="base">
              <a:spcBef>
                <a:spcPct val="0"/>
              </a:spcBef>
              <a:spcAft>
                <a:spcPct val="0"/>
              </a:spcAft>
              <a:defRPr sz="3000" b="1">
                <a:solidFill>
                  <a:srgbClr val="0F5494"/>
                </a:solidFill>
                <a:latin typeface="Verdana" panose="020B0604030504040204" pitchFamily="34" charset="0"/>
              </a:defRPr>
            </a:lvl8pPr>
            <a:lvl9pPr marL="2187575" algn="l" rtl="0" fontAlgn="base">
              <a:spcBef>
                <a:spcPct val="0"/>
              </a:spcBef>
              <a:spcAft>
                <a:spcPct val="0"/>
              </a:spcAft>
              <a:defRPr sz="3000" b="1">
                <a:solidFill>
                  <a:srgbClr val="0F5494"/>
                </a:solidFill>
                <a:latin typeface="Verdana" panose="020B0604030504040204" pitchFamily="34" charset="0"/>
              </a:defRPr>
            </a:lvl9pPr>
          </a:lstStyle>
          <a:p>
            <a:r>
              <a:rPr lang="de-DE" dirty="0"/>
              <a:t>Taxation</a:t>
            </a:r>
            <a:br>
              <a:rPr lang="de-DE" dirty="0"/>
            </a:br>
            <a:r>
              <a:rPr lang="de-DE" sz="2400" b="0" dirty="0" err="1"/>
              <a:t>Approaches</a:t>
            </a:r>
            <a:r>
              <a:rPr lang="de-DE" sz="2400" b="0" dirty="0"/>
              <a:t> </a:t>
            </a:r>
            <a:r>
              <a:rPr lang="de-DE" sz="2400" b="0" dirty="0" err="1"/>
              <a:t>for</a:t>
            </a:r>
            <a:r>
              <a:rPr lang="de-DE" sz="2400" b="0" dirty="0"/>
              <a:t> </a:t>
            </a:r>
            <a:r>
              <a:rPr lang="de-DE" sz="2400" b="0" dirty="0" err="1"/>
              <a:t>taxing</a:t>
            </a:r>
            <a:r>
              <a:rPr lang="de-DE" sz="2400" b="0" dirty="0"/>
              <a:t> digital </a:t>
            </a:r>
            <a:r>
              <a:rPr lang="de-DE" sz="2400" b="0" dirty="0" err="1"/>
              <a:t>businesses</a:t>
            </a:r>
            <a:r>
              <a:rPr lang="de-DE" sz="2400" b="0" dirty="0"/>
              <a:t>  </a:t>
            </a:r>
            <a:r>
              <a:rPr lang="de-DE" sz="2400" b="0" dirty="0" err="1"/>
              <a:t>Example</a:t>
            </a:r>
            <a:r>
              <a:rPr lang="de-DE" sz="2400" b="0" dirty="0"/>
              <a:t>: Malaysia</a:t>
            </a:r>
            <a:endParaRPr lang="de-DE" sz="2400" dirty="0"/>
          </a:p>
        </p:txBody>
      </p:sp>
    </p:spTree>
    <p:extLst>
      <p:ext uri="{BB962C8B-B14F-4D97-AF65-F5344CB8AC3E}">
        <p14:creationId xmlns:p14="http://schemas.microsoft.com/office/powerpoint/2010/main" val="580184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492C9E5-24A7-F84E-AE8E-B1B0F476AEB1}"/>
              </a:ext>
            </a:extLst>
          </p:cNvPr>
          <p:cNvSpPr/>
          <p:nvPr/>
        </p:nvSpPr>
        <p:spPr>
          <a:xfrm>
            <a:off x="827584" y="2459504"/>
            <a:ext cx="7797304" cy="3293209"/>
          </a:xfrm>
          <a:prstGeom prst="rect">
            <a:avLst/>
          </a:prstGeom>
        </p:spPr>
        <p:txBody>
          <a:bodyPr wrap="square">
            <a:spAutoFit/>
          </a:bodyPr>
          <a:lstStyle/>
          <a:p>
            <a:r>
              <a:rPr lang="en-US" sz="1600" b="1" dirty="0">
                <a:latin typeface="Verdana" charset="0"/>
                <a:ea typeface="Verdana" charset="0"/>
                <a:cs typeface="Verdana" charset="0"/>
              </a:rPr>
              <a:t>Trend in Africa: Consumer related taxes</a:t>
            </a:r>
            <a:r>
              <a:rPr lang="en-US" sz="1600" dirty="0">
                <a:latin typeface="Verdana" charset="0"/>
                <a:ea typeface="Verdana" charset="0"/>
                <a:cs typeface="Verdana" charset="0"/>
              </a:rPr>
              <a:t> </a:t>
            </a:r>
          </a:p>
          <a:p>
            <a:endParaRPr lang="en-US" sz="1600" dirty="0">
              <a:latin typeface="Verdana" charset="0"/>
              <a:ea typeface="Verdana" charset="0"/>
              <a:cs typeface="Verdana" charset="0"/>
            </a:endParaRPr>
          </a:p>
          <a:p>
            <a:r>
              <a:rPr lang="en-US" sz="1600" dirty="0">
                <a:latin typeface="Verdana" charset="0"/>
                <a:ea typeface="Verdana" charset="0"/>
                <a:cs typeface="Verdana" charset="0"/>
              </a:rPr>
              <a:t>Government Benin proposed a tax on over-the-top-services (OTT):</a:t>
            </a:r>
          </a:p>
          <a:p>
            <a:endParaRPr lang="en-US" sz="1600" dirty="0">
              <a:latin typeface="Verdana" charset="0"/>
              <a:ea typeface="Verdana" charset="0"/>
              <a:cs typeface="Verdana" charset="0"/>
            </a:endParaRPr>
          </a:p>
          <a:p>
            <a:pPr marL="285750" indent="-285750">
              <a:buFont typeface="Arial" panose="020B0604020202020204" pitchFamily="34" charset="0"/>
              <a:buChar char="•"/>
            </a:pPr>
            <a:r>
              <a:rPr lang="de-DE" sz="1600" b="1" dirty="0">
                <a:latin typeface="Verdana" charset="0"/>
                <a:ea typeface="Verdana" charset="0"/>
                <a:cs typeface="Verdana" charset="0"/>
              </a:rPr>
              <a:t>5% </a:t>
            </a:r>
            <a:r>
              <a:rPr lang="de-DE" sz="1600" b="1" dirty="0" err="1">
                <a:latin typeface="Verdana" charset="0"/>
                <a:ea typeface="Verdana" charset="0"/>
                <a:cs typeface="Verdana" charset="0"/>
              </a:rPr>
              <a:t>tax</a:t>
            </a:r>
            <a:r>
              <a:rPr lang="de-DE" sz="1600" b="1" dirty="0">
                <a:latin typeface="Verdana" charset="0"/>
                <a:ea typeface="Verdana" charset="0"/>
                <a:cs typeface="Verdana" charset="0"/>
              </a:rPr>
              <a:t> </a:t>
            </a:r>
            <a:r>
              <a:rPr lang="de-DE" sz="1600" dirty="0">
                <a:latin typeface="Verdana" charset="0"/>
                <a:ea typeface="Verdana" charset="0"/>
                <a:cs typeface="Verdana" charset="0"/>
              </a:rPr>
              <a:t>on </a:t>
            </a:r>
            <a:r>
              <a:rPr lang="de-DE" sz="1600" dirty="0" err="1">
                <a:latin typeface="Verdana" charset="0"/>
                <a:ea typeface="Verdana" charset="0"/>
                <a:cs typeface="Verdana" charset="0"/>
              </a:rPr>
              <a:t>the</a:t>
            </a:r>
            <a:r>
              <a:rPr lang="de-DE" sz="1600" dirty="0">
                <a:latin typeface="Verdana" charset="0"/>
                <a:ea typeface="Verdana" charset="0"/>
                <a:cs typeface="Verdana" charset="0"/>
              </a:rPr>
              <a:t> </a:t>
            </a:r>
            <a:r>
              <a:rPr lang="de-DE" sz="1600" dirty="0" err="1">
                <a:latin typeface="Verdana" charset="0"/>
                <a:ea typeface="Verdana" charset="0"/>
                <a:cs typeface="Verdana" charset="0"/>
              </a:rPr>
              <a:t>pre-tax</a:t>
            </a:r>
            <a:r>
              <a:rPr lang="de-DE" sz="1600" dirty="0">
                <a:latin typeface="Verdana" charset="0"/>
                <a:ea typeface="Verdana" charset="0"/>
                <a:cs typeface="Verdana" charset="0"/>
              </a:rPr>
              <a:t> </a:t>
            </a:r>
            <a:r>
              <a:rPr lang="de-DE" sz="1600" dirty="0" err="1">
                <a:latin typeface="Verdana" charset="0"/>
                <a:ea typeface="Verdana" charset="0"/>
                <a:cs typeface="Verdana" charset="0"/>
              </a:rPr>
              <a:t>price</a:t>
            </a:r>
            <a:r>
              <a:rPr lang="de-DE" sz="1600" dirty="0">
                <a:latin typeface="Verdana" charset="0"/>
                <a:ea typeface="Verdana" charset="0"/>
                <a:cs typeface="Verdana" charset="0"/>
              </a:rPr>
              <a:t> </a:t>
            </a:r>
            <a:r>
              <a:rPr lang="de-DE" sz="1600" dirty="0" err="1">
                <a:latin typeface="Verdana" charset="0"/>
                <a:ea typeface="Verdana" charset="0"/>
                <a:cs typeface="Verdana" charset="0"/>
              </a:rPr>
              <a:t>for</a:t>
            </a:r>
            <a:r>
              <a:rPr lang="de-DE" sz="1600" dirty="0">
                <a:latin typeface="Verdana" charset="0"/>
                <a:ea typeface="Verdana" charset="0"/>
                <a:cs typeface="Verdana" charset="0"/>
              </a:rPr>
              <a:t> </a:t>
            </a:r>
            <a:r>
              <a:rPr lang="de-DE" sz="1600" dirty="0" err="1">
                <a:latin typeface="Verdana" charset="0"/>
                <a:ea typeface="Verdana" charset="0"/>
                <a:cs typeface="Verdana" charset="0"/>
              </a:rPr>
              <a:t>voice</a:t>
            </a:r>
            <a:r>
              <a:rPr lang="de-DE" sz="1600" dirty="0">
                <a:latin typeface="Verdana" charset="0"/>
                <a:ea typeface="Verdana" charset="0"/>
                <a:cs typeface="Verdana" charset="0"/>
              </a:rPr>
              <a:t>, SMS and </a:t>
            </a:r>
            <a:r>
              <a:rPr lang="de-DE" sz="1600" dirty="0" err="1">
                <a:latin typeface="Verdana" charset="0"/>
                <a:ea typeface="Verdana" charset="0"/>
                <a:cs typeface="Verdana" charset="0"/>
              </a:rPr>
              <a:t>internet</a:t>
            </a:r>
            <a:r>
              <a:rPr lang="de-DE" sz="1600" dirty="0">
                <a:latin typeface="Verdana" charset="0"/>
                <a:ea typeface="Verdana" charset="0"/>
                <a:cs typeface="Verdana" charset="0"/>
              </a:rPr>
              <a:t> </a:t>
            </a:r>
            <a:r>
              <a:rPr lang="de-DE" sz="1600" dirty="0" err="1">
                <a:latin typeface="Verdana" charset="0"/>
                <a:ea typeface="Verdana" charset="0"/>
                <a:cs typeface="Verdana" charset="0"/>
              </a:rPr>
              <a:t>services</a:t>
            </a:r>
            <a:endParaRPr lang="de-DE" sz="1600" dirty="0">
              <a:latin typeface="Verdana" charset="0"/>
              <a:ea typeface="Verdana" charset="0"/>
              <a:cs typeface="Verdana" charset="0"/>
            </a:endParaRPr>
          </a:p>
          <a:p>
            <a:pPr marL="285750" indent="-285750">
              <a:buFont typeface="Arial" panose="020B0604020202020204" pitchFamily="34" charset="0"/>
              <a:buChar char="•"/>
            </a:pPr>
            <a:r>
              <a:rPr lang="de-DE" sz="1600" b="1" dirty="0">
                <a:latin typeface="Verdana" charset="0"/>
                <a:ea typeface="Verdana" charset="0"/>
                <a:cs typeface="Verdana" charset="0"/>
              </a:rPr>
              <a:t>5 CFA </a:t>
            </a:r>
            <a:r>
              <a:rPr lang="de-DE" sz="1600" b="1" dirty="0" err="1">
                <a:latin typeface="Verdana" charset="0"/>
                <a:ea typeface="Verdana" charset="0"/>
                <a:cs typeface="Verdana" charset="0"/>
              </a:rPr>
              <a:t>fee</a:t>
            </a:r>
            <a:r>
              <a:rPr lang="de-DE" sz="1600" b="1" dirty="0">
                <a:latin typeface="Verdana" charset="0"/>
                <a:ea typeface="Verdana" charset="0"/>
                <a:cs typeface="Verdana" charset="0"/>
              </a:rPr>
              <a:t> per MB</a:t>
            </a:r>
            <a:r>
              <a:rPr lang="de-DE" sz="1600" dirty="0">
                <a:latin typeface="Verdana" charset="0"/>
                <a:ea typeface="Verdana" charset="0"/>
                <a:cs typeface="Verdana" charset="0"/>
              </a:rPr>
              <a:t> </a:t>
            </a:r>
            <a:r>
              <a:rPr lang="de-DE" sz="1600" dirty="0" err="1">
                <a:latin typeface="Verdana" charset="0"/>
                <a:ea typeface="Verdana" charset="0"/>
                <a:cs typeface="Verdana" charset="0"/>
              </a:rPr>
              <a:t>for</a:t>
            </a:r>
            <a:r>
              <a:rPr lang="de-DE" sz="1600" dirty="0">
                <a:latin typeface="Verdana" charset="0"/>
                <a:ea typeface="Verdana" charset="0"/>
                <a:cs typeface="Verdana" charset="0"/>
              </a:rPr>
              <a:t> </a:t>
            </a:r>
            <a:r>
              <a:rPr lang="de-DE" sz="1600" dirty="0" err="1">
                <a:latin typeface="Verdana" charset="0"/>
                <a:ea typeface="Verdana" charset="0"/>
                <a:cs typeface="Verdana" charset="0"/>
              </a:rPr>
              <a:t>data</a:t>
            </a:r>
            <a:r>
              <a:rPr lang="de-DE" sz="1600" dirty="0">
                <a:latin typeface="Verdana" charset="0"/>
                <a:ea typeface="Verdana" charset="0"/>
                <a:cs typeface="Verdana" charset="0"/>
              </a:rPr>
              <a:t> </a:t>
            </a:r>
            <a:r>
              <a:rPr lang="de-DE" sz="1600" dirty="0" err="1">
                <a:latin typeface="Verdana" charset="0"/>
                <a:ea typeface="Verdana" charset="0"/>
                <a:cs typeface="Verdana" charset="0"/>
              </a:rPr>
              <a:t>used</a:t>
            </a:r>
            <a:r>
              <a:rPr lang="de-DE" sz="1600" dirty="0">
                <a:latin typeface="Verdana" charset="0"/>
                <a:ea typeface="Verdana" charset="0"/>
                <a:cs typeface="Verdana" charset="0"/>
              </a:rPr>
              <a:t> </a:t>
            </a:r>
            <a:r>
              <a:rPr lang="de-DE" sz="1600" dirty="0" err="1">
                <a:latin typeface="Verdana" charset="0"/>
                <a:ea typeface="Verdana" charset="0"/>
                <a:cs typeface="Verdana" charset="0"/>
              </a:rPr>
              <a:t>to</a:t>
            </a:r>
            <a:r>
              <a:rPr lang="de-DE" sz="1600" dirty="0">
                <a:latin typeface="Verdana" charset="0"/>
                <a:ea typeface="Verdana" charset="0"/>
                <a:cs typeface="Verdana" charset="0"/>
              </a:rPr>
              <a:t> </a:t>
            </a:r>
            <a:r>
              <a:rPr lang="de-DE" sz="1600" dirty="0" err="1">
                <a:latin typeface="Verdana" charset="0"/>
                <a:ea typeface="Verdana" charset="0"/>
                <a:cs typeface="Verdana" charset="0"/>
              </a:rPr>
              <a:t>access</a:t>
            </a:r>
            <a:r>
              <a:rPr lang="de-DE" sz="1600" dirty="0">
                <a:latin typeface="Verdana" charset="0"/>
                <a:ea typeface="Verdana" charset="0"/>
                <a:cs typeface="Verdana" charset="0"/>
              </a:rPr>
              <a:t> social </a:t>
            </a:r>
            <a:r>
              <a:rPr lang="de-DE" sz="1600" dirty="0" err="1">
                <a:latin typeface="Verdana" charset="0"/>
                <a:ea typeface="Verdana" charset="0"/>
                <a:cs typeface="Verdana" charset="0"/>
              </a:rPr>
              <a:t>media</a:t>
            </a:r>
            <a:r>
              <a:rPr lang="de-DE" sz="1600" dirty="0">
                <a:latin typeface="Verdana" charset="0"/>
                <a:ea typeface="Verdana" charset="0"/>
                <a:cs typeface="Verdana" charset="0"/>
              </a:rPr>
              <a:t> and OTTs</a:t>
            </a:r>
          </a:p>
          <a:p>
            <a:pPr marL="285750" indent="-285750">
              <a:buFont typeface="Arial" panose="020B0604020202020204" pitchFamily="34" charset="0"/>
              <a:buChar char="•"/>
            </a:pPr>
            <a:endParaRPr lang="de-DE" sz="1600" dirty="0">
              <a:latin typeface="Verdana" charset="0"/>
              <a:ea typeface="Verdana" charset="0"/>
              <a:cs typeface="Verdana" charset="0"/>
            </a:endParaRPr>
          </a:p>
          <a:p>
            <a:r>
              <a:rPr lang="de-DE" sz="1600" dirty="0">
                <a:latin typeface="Verdana" charset="0"/>
                <a:ea typeface="Verdana" charset="0"/>
                <a:cs typeface="Verdana" charset="0"/>
              </a:rPr>
              <a:t>Benin </a:t>
            </a:r>
            <a:r>
              <a:rPr lang="de-DE" sz="1600" dirty="0" err="1">
                <a:latin typeface="Verdana" charset="0"/>
                <a:ea typeface="Verdana" charset="0"/>
                <a:cs typeface="Verdana" charset="0"/>
              </a:rPr>
              <a:t>reversed</a:t>
            </a:r>
            <a:r>
              <a:rPr lang="de-DE" sz="1600" dirty="0">
                <a:latin typeface="Verdana" charset="0"/>
                <a:ea typeface="Verdana" charset="0"/>
                <a:cs typeface="Verdana" charset="0"/>
              </a:rPr>
              <a:t> </a:t>
            </a:r>
            <a:r>
              <a:rPr lang="de-DE" sz="1600" dirty="0" err="1">
                <a:latin typeface="Verdana" charset="0"/>
                <a:ea typeface="Verdana" charset="0"/>
                <a:cs typeface="Verdana" charset="0"/>
              </a:rPr>
              <a:t>the</a:t>
            </a:r>
            <a:r>
              <a:rPr lang="de-DE" sz="1600" dirty="0">
                <a:latin typeface="Verdana" charset="0"/>
                <a:ea typeface="Verdana" charset="0"/>
                <a:cs typeface="Verdana" charset="0"/>
              </a:rPr>
              <a:t> </a:t>
            </a:r>
            <a:r>
              <a:rPr lang="de-DE" sz="1600" dirty="0" err="1">
                <a:latin typeface="Verdana" charset="0"/>
                <a:ea typeface="Verdana" charset="0"/>
                <a:cs typeface="Verdana" charset="0"/>
              </a:rPr>
              <a:t>policy</a:t>
            </a:r>
            <a:r>
              <a:rPr lang="de-DE" sz="1600" dirty="0">
                <a:latin typeface="Verdana" charset="0"/>
                <a:ea typeface="Verdana" charset="0"/>
                <a:cs typeface="Verdana" charset="0"/>
              </a:rPr>
              <a:t> </a:t>
            </a:r>
            <a:r>
              <a:rPr lang="de-DE" sz="1600" dirty="0" err="1">
                <a:latin typeface="Verdana" charset="0"/>
                <a:ea typeface="Verdana" charset="0"/>
                <a:cs typeface="Verdana" charset="0"/>
              </a:rPr>
              <a:t>quickly</a:t>
            </a:r>
            <a:r>
              <a:rPr lang="de-DE" sz="1600" dirty="0">
                <a:latin typeface="Verdana" charset="0"/>
                <a:ea typeface="Verdana" charset="0"/>
                <a:cs typeface="Verdana" charset="0"/>
              </a:rPr>
              <a:t> after </a:t>
            </a:r>
            <a:r>
              <a:rPr lang="de-DE" sz="1600" dirty="0" err="1">
                <a:latin typeface="Verdana" charset="0"/>
                <a:ea typeface="Verdana" charset="0"/>
                <a:cs typeface="Verdana" charset="0"/>
              </a:rPr>
              <a:t>protests</a:t>
            </a:r>
            <a:r>
              <a:rPr lang="de-DE" sz="1600" dirty="0">
                <a:latin typeface="Verdana" charset="0"/>
                <a:ea typeface="Verdana" charset="0"/>
                <a:cs typeface="Verdana" charset="0"/>
              </a:rPr>
              <a:t>. </a:t>
            </a:r>
          </a:p>
          <a:p>
            <a:endParaRPr lang="de-DE" sz="1600" dirty="0">
              <a:latin typeface="Verdana" charset="0"/>
              <a:ea typeface="Verdana" charset="0"/>
              <a:cs typeface="Verdana" charset="0"/>
            </a:endParaRPr>
          </a:p>
          <a:p>
            <a:r>
              <a:rPr lang="de-DE" sz="1600" dirty="0">
                <a:latin typeface="Verdana" charset="0"/>
                <a:ea typeface="Verdana" charset="0"/>
                <a:cs typeface="Verdana" charset="0"/>
              </a:rPr>
              <a:t>A </a:t>
            </a:r>
            <a:r>
              <a:rPr lang="de-DE" sz="1600" dirty="0" err="1">
                <a:latin typeface="Verdana" charset="0"/>
                <a:ea typeface="Verdana" charset="0"/>
                <a:cs typeface="Verdana" charset="0"/>
              </a:rPr>
              <a:t>research</a:t>
            </a:r>
            <a:r>
              <a:rPr lang="de-DE" sz="1600" dirty="0">
                <a:latin typeface="Verdana" charset="0"/>
                <a:ea typeface="Verdana" charset="0"/>
                <a:cs typeface="Verdana" charset="0"/>
              </a:rPr>
              <a:t> </a:t>
            </a:r>
            <a:r>
              <a:rPr lang="de-DE" sz="1600" dirty="0" err="1">
                <a:latin typeface="Verdana" charset="0"/>
                <a:ea typeface="Verdana" charset="0"/>
                <a:cs typeface="Verdana" charset="0"/>
              </a:rPr>
              <a:t>by</a:t>
            </a:r>
            <a:r>
              <a:rPr lang="de-DE" sz="1600" dirty="0">
                <a:latin typeface="Verdana" charset="0"/>
                <a:ea typeface="Verdana" charset="0"/>
                <a:cs typeface="Verdana" charset="0"/>
              </a:rPr>
              <a:t> A4AI also </a:t>
            </a:r>
            <a:r>
              <a:rPr lang="de-DE" sz="1600" dirty="0" err="1">
                <a:latin typeface="Verdana" charset="0"/>
                <a:ea typeface="Verdana" charset="0"/>
                <a:cs typeface="Verdana" charset="0"/>
              </a:rPr>
              <a:t>revealed</a:t>
            </a:r>
            <a:r>
              <a:rPr lang="de-DE" sz="1600" dirty="0">
                <a:latin typeface="Verdana" charset="0"/>
                <a:ea typeface="Verdana" charset="0"/>
                <a:cs typeface="Verdana" charset="0"/>
              </a:rPr>
              <a:t> </a:t>
            </a:r>
            <a:r>
              <a:rPr lang="de-DE" sz="1600" dirty="0" err="1">
                <a:latin typeface="Verdana" charset="0"/>
                <a:ea typeface="Verdana" charset="0"/>
                <a:cs typeface="Verdana" charset="0"/>
              </a:rPr>
              <a:t>the</a:t>
            </a:r>
            <a:r>
              <a:rPr lang="de-DE" sz="1600" dirty="0">
                <a:latin typeface="Verdana" charset="0"/>
                <a:ea typeface="Verdana" charset="0"/>
                <a:cs typeface="Verdana" charset="0"/>
              </a:rPr>
              <a:t> possible negative </a:t>
            </a:r>
            <a:r>
              <a:rPr lang="de-DE" sz="1600" dirty="0" err="1">
                <a:latin typeface="Verdana" charset="0"/>
                <a:ea typeface="Verdana" charset="0"/>
                <a:cs typeface="Verdana" charset="0"/>
              </a:rPr>
              <a:t>impact</a:t>
            </a:r>
            <a:r>
              <a:rPr lang="de-DE" sz="1600" dirty="0">
                <a:latin typeface="Verdana" charset="0"/>
                <a:ea typeface="Verdana" charset="0"/>
                <a:cs typeface="Verdana" charset="0"/>
              </a:rPr>
              <a:t> </a:t>
            </a:r>
            <a:r>
              <a:rPr lang="de-DE" sz="1600" dirty="0" err="1">
                <a:latin typeface="Verdana" charset="0"/>
                <a:ea typeface="Verdana" charset="0"/>
                <a:cs typeface="Verdana" charset="0"/>
              </a:rPr>
              <a:t>of</a:t>
            </a:r>
            <a:r>
              <a:rPr lang="de-DE" sz="1600" dirty="0">
                <a:latin typeface="Verdana" charset="0"/>
                <a:ea typeface="Verdana" charset="0"/>
                <a:cs typeface="Verdana" charset="0"/>
              </a:rPr>
              <a:t> </a:t>
            </a:r>
            <a:r>
              <a:rPr lang="de-DE" sz="1600" dirty="0" err="1">
                <a:latin typeface="Verdana" charset="0"/>
                <a:ea typeface="Verdana" charset="0"/>
                <a:cs typeface="Verdana" charset="0"/>
              </a:rPr>
              <a:t>suchs</a:t>
            </a:r>
            <a:r>
              <a:rPr lang="de-DE" sz="1600" dirty="0">
                <a:latin typeface="Verdana" charset="0"/>
                <a:ea typeface="Verdana" charset="0"/>
                <a:cs typeface="Verdana" charset="0"/>
              </a:rPr>
              <a:t> </a:t>
            </a:r>
            <a:r>
              <a:rPr lang="de-DE" sz="1600" dirty="0" err="1">
                <a:latin typeface="Verdana" charset="0"/>
                <a:ea typeface="Verdana" charset="0"/>
                <a:cs typeface="Verdana" charset="0"/>
              </a:rPr>
              <a:t>models</a:t>
            </a:r>
            <a:r>
              <a:rPr lang="de-DE" sz="1600" dirty="0">
                <a:latin typeface="Verdana" charset="0"/>
                <a:ea typeface="Verdana" charset="0"/>
                <a:cs typeface="Verdana" charset="0"/>
              </a:rPr>
              <a:t>. The initiative </a:t>
            </a:r>
            <a:r>
              <a:rPr lang="de-DE" sz="1600" dirty="0" err="1">
                <a:latin typeface="Verdana" charset="0"/>
                <a:ea typeface="Verdana" charset="0"/>
                <a:cs typeface="Verdana" charset="0"/>
              </a:rPr>
              <a:t>calls</a:t>
            </a:r>
            <a:r>
              <a:rPr lang="de-DE" sz="1600" dirty="0">
                <a:latin typeface="Verdana" charset="0"/>
                <a:ea typeface="Verdana" charset="0"/>
                <a:cs typeface="Verdana" charset="0"/>
              </a:rPr>
              <a:t> </a:t>
            </a:r>
            <a:r>
              <a:rPr lang="de-DE" sz="1600" dirty="0" err="1">
                <a:latin typeface="Verdana" charset="0"/>
                <a:ea typeface="Verdana" charset="0"/>
                <a:cs typeface="Verdana" charset="0"/>
              </a:rPr>
              <a:t>for</a:t>
            </a:r>
            <a:r>
              <a:rPr lang="de-DE" sz="1600" dirty="0">
                <a:latin typeface="Verdana" charset="0"/>
                <a:ea typeface="Verdana" charset="0"/>
                <a:cs typeface="Verdana" charset="0"/>
              </a:rPr>
              <a:t> </a:t>
            </a:r>
            <a:r>
              <a:rPr lang="en" sz="1600" dirty="0">
                <a:latin typeface="Verdana" charset="0"/>
                <a:ea typeface="Verdana" charset="0"/>
                <a:cs typeface="Verdana" charset="0"/>
              </a:rPr>
              <a:t>more </a:t>
            </a:r>
            <a:r>
              <a:rPr lang="en" sz="1600" b="1" dirty="0">
                <a:latin typeface="Verdana" charset="0"/>
                <a:ea typeface="Verdana" charset="0"/>
                <a:cs typeface="Verdana" charset="0"/>
              </a:rPr>
              <a:t>holistic assessment of the impacts of taxes</a:t>
            </a:r>
            <a:r>
              <a:rPr lang="en" sz="1600" dirty="0">
                <a:latin typeface="Verdana" charset="0"/>
                <a:ea typeface="Verdana" charset="0"/>
                <a:cs typeface="Verdana" charset="0"/>
              </a:rPr>
              <a:t>, particularly how they may </a:t>
            </a:r>
            <a:r>
              <a:rPr lang="en" sz="1600" b="1" dirty="0">
                <a:latin typeface="Verdana" charset="0"/>
                <a:ea typeface="Verdana" charset="0"/>
                <a:cs typeface="Verdana" charset="0"/>
              </a:rPr>
              <a:t>decrease internet use </a:t>
            </a:r>
            <a:r>
              <a:rPr lang="en" sz="1600" dirty="0">
                <a:latin typeface="Verdana" charset="0"/>
                <a:ea typeface="Verdana" charset="0"/>
                <a:cs typeface="Verdana" charset="0"/>
              </a:rPr>
              <a:t>and have negative spillover effects for the economy as a whole.</a:t>
            </a:r>
            <a:endParaRPr lang="en-US" sz="1600" dirty="0">
              <a:latin typeface="Verdana" charset="0"/>
              <a:ea typeface="Verdana" charset="0"/>
              <a:cs typeface="Verdana" charset="0"/>
            </a:endParaRPr>
          </a:p>
        </p:txBody>
      </p:sp>
      <p:pic>
        <p:nvPicPr>
          <p:cNvPr id="6" name="Picture 5">
            <a:extLst>
              <a:ext uri="{FF2B5EF4-FFF2-40B4-BE49-F238E27FC236}">
                <a16:creationId xmlns:a16="http://schemas.microsoft.com/office/drawing/2014/main" id="{5B30F25B-95E9-440E-998E-1182624D1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3407" y="985618"/>
            <a:ext cx="1062962" cy="708463"/>
          </a:xfrm>
          <a:prstGeom prst="rect">
            <a:avLst/>
          </a:prstGeom>
        </p:spPr>
      </p:pic>
      <p:sp>
        <p:nvSpPr>
          <p:cNvPr id="7" name="Title 1">
            <a:extLst>
              <a:ext uri="{FF2B5EF4-FFF2-40B4-BE49-F238E27FC236}">
                <a16:creationId xmlns:a16="http://schemas.microsoft.com/office/drawing/2014/main" id="{E06E625B-352E-4096-B7A4-0D3CDD49DF52}"/>
              </a:ext>
            </a:extLst>
          </p:cNvPr>
          <p:cNvSpPr txBox="1">
            <a:spLocks/>
          </p:cNvSpPr>
          <p:nvPr/>
        </p:nvSpPr>
        <p:spPr bwMode="auto">
          <a:xfrm>
            <a:off x="323528" y="1308102"/>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fontAlgn="base">
              <a:spcBef>
                <a:spcPct val="0"/>
              </a:spcBef>
              <a:spcAft>
                <a:spcPct val="0"/>
              </a:spcAft>
              <a:defRPr sz="3000" b="1" kern="1200">
                <a:solidFill>
                  <a:srgbClr val="0F5494"/>
                </a:solidFill>
                <a:latin typeface="+mj-lt"/>
                <a:ea typeface="+mj-ea"/>
                <a:cs typeface="+mj-cs"/>
              </a:defRPr>
            </a:lvl1pPr>
            <a:lvl2pPr marL="358775" algn="l" rtl="0" fontAlgn="base">
              <a:spcBef>
                <a:spcPct val="0"/>
              </a:spcBef>
              <a:spcAft>
                <a:spcPct val="0"/>
              </a:spcAft>
              <a:defRPr sz="3000" b="1">
                <a:solidFill>
                  <a:srgbClr val="0F5494"/>
                </a:solidFill>
                <a:latin typeface="Verdana" panose="020B0604030504040204" pitchFamily="34" charset="0"/>
              </a:defRPr>
            </a:lvl2pPr>
            <a:lvl3pPr marL="358775" algn="l" rtl="0" fontAlgn="base">
              <a:spcBef>
                <a:spcPct val="0"/>
              </a:spcBef>
              <a:spcAft>
                <a:spcPct val="0"/>
              </a:spcAft>
              <a:defRPr sz="3000" b="1">
                <a:solidFill>
                  <a:srgbClr val="0F5494"/>
                </a:solidFill>
                <a:latin typeface="Verdana" panose="020B0604030504040204" pitchFamily="34" charset="0"/>
              </a:defRPr>
            </a:lvl3pPr>
            <a:lvl4pPr marL="358775" algn="l" rtl="0" fontAlgn="base">
              <a:spcBef>
                <a:spcPct val="0"/>
              </a:spcBef>
              <a:spcAft>
                <a:spcPct val="0"/>
              </a:spcAft>
              <a:defRPr sz="3000" b="1">
                <a:solidFill>
                  <a:srgbClr val="0F5494"/>
                </a:solidFill>
                <a:latin typeface="Verdana" panose="020B0604030504040204" pitchFamily="34" charset="0"/>
              </a:defRPr>
            </a:lvl4pPr>
            <a:lvl5pPr marL="358775" algn="l" rtl="0" fontAlgn="base">
              <a:spcBef>
                <a:spcPct val="0"/>
              </a:spcBef>
              <a:spcAft>
                <a:spcPct val="0"/>
              </a:spcAft>
              <a:defRPr sz="3000" b="1">
                <a:solidFill>
                  <a:srgbClr val="0F5494"/>
                </a:solidFill>
                <a:latin typeface="Verdana" panose="020B0604030504040204" pitchFamily="34" charset="0"/>
              </a:defRPr>
            </a:lvl5pPr>
            <a:lvl6pPr marL="815975" algn="l" rtl="0" fontAlgn="base">
              <a:spcBef>
                <a:spcPct val="0"/>
              </a:spcBef>
              <a:spcAft>
                <a:spcPct val="0"/>
              </a:spcAft>
              <a:defRPr sz="3000" b="1">
                <a:solidFill>
                  <a:srgbClr val="0F5494"/>
                </a:solidFill>
                <a:latin typeface="Verdana" panose="020B0604030504040204" pitchFamily="34" charset="0"/>
              </a:defRPr>
            </a:lvl6pPr>
            <a:lvl7pPr marL="1273175" algn="l" rtl="0" fontAlgn="base">
              <a:spcBef>
                <a:spcPct val="0"/>
              </a:spcBef>
              <a:spcAft>
                <a:spcPct val="0"/>
              </a:spcAft>
              <a:defRPr sz="3000" b="1">
                <a:solidFill>
                  <a:srgbClr val="0F5494"/>
                </a:solidFill>
                <a:latin typeface="Verdana" panose="020B0604030504040204" pitchFamily="34" charset="0"/>
              </a:defRPr>
            </a:lvl7pPr>
            <a:lvl8pPr marL="1730375" algn="l" rtl="0" fontAlgn="base">
              <a:spcBef>
                <a:spcPct val="0"/>
              </a:spcBef>
              <a:spcAft>
                <a:spcPct val="0"/>
              </a:spcAft>
              <a:defRPr sz="3000" b="1">
                <a:solidFill>
                  <a:srgbClr val="0F5494"/>
                </a:solidFill>
                <a:latin typeface="Verdana" panose="020B0604030504040204" pitchFamily="34" charset="0"/>
              </a:defRPr>
            </a:lvl8pPr>
            <a:lvl9pPr marL="2187575" algn="l" rtl="0" fontAlgn="base">
              <a:spcBef>
                <a:spcPct val="0"/>
              </a:spcBef>
              <a:spcAft>
                <a:spcPct val="0"/>
              </a:spcAft>
              <a:defRPr sz="3000" b="1">
                <a:solidFill>
                  <a:srgbClr val="0F5494"/>
                </a:solidFill>
                <a:latin typeface="Verdana" panose="020B0604030504040204" pitchFamily="34" charset="0"/>
              </a:defRPr>
            </a:lvl9pPr>
          </a:lstStyle>
          <a:p>
            <a:r>
              <a:rPr lang="de-DE" dirty="0"/>
              <a:t>Taxation</a:t>
            </a:r>
            <a:br>
              <a:rPr lang="de-DE" dirty="0"/>
            </a:br>
            <a:r>
              <a:rPr lang="de-DE" sz="2400" b="0" dirty="0" err="1"/>
              <a:t>Approaches</a:t>
            </a:r>
            <a:r>
              <a:rPr lang="de-DE" sz="2400" b="0" dirty="0"/>
              <a:t> </a:t>
            </a:r>
            <a:r>
              <a:rPr lang="de-DE" sz="2400" b="0" dirty="0" err="1"/>
              <a:t>for</a:t>
            </a:r>
            <a:r>
              <a:rPr lang="de-DE" sz="2400" b="0" dirty="0"/>
              <a:t> </a:t>
            </a:r>
            <a:r>
              <a:rPr lang="de-DE" sz="2400" b="0" dirty="0" err="1"/>
              <a:t>taxing</a:t>
            </a:r>
            <a:r>
              <a:rPr lang="de-DE" sz="2400" b="0" dirty="0"/>
              <a:t> digital </a:t>
            </a:r>
            <a:r>
              <a:rPr lang="de-DE" sz="2400" b="0" dirty="0" err="1"/>
              <a:t>businesses</a:t>
            </a:r>
            <a:r>
              <a:rPr lang="de-DE" sz="2400" b="0" dirty="0"/>
              <a:t>  </a:t>
            </a:r>
            <a:r>
              <a:rPr lang="de-DE" sz="2400" b="0" dirty="0" err="1"/>
              <a:t>Example</a:t>
            </a:r>
            <a:r>
              <a:rPr lang="de-DE" sz="2400" b="0" dirty="0"/>
              <a:t>: Benin</a:t>
            </a:r>
            <a:endParaRPr lang="de-DE" sz="2400" dirty="0"/>
          </a:p>
        </p:txBody>
      </p:sp>
    </p:spTree>
    <p:extLst>
      <p:ext uri="{BB962C8B-B14F-4D97-AF65-F5344CB8AC3E}">
        <p14:creationId xmlns:p14="http://schemas.microsoft.com/office/powerpoint/2010/main" val="619036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Taxation</a:t>
            </a:r>
            <a:br>
              <a:rPr lang="en-GB" dirty="0"/>
            </a:br>
            <a:r>
              <a:rPr lang="en-GB" sz="2400" b="0" dirty="0"/>
              <a:t>Wrap Up </a:t>
            </a:r>
          </a:p>
        </p:txBody>
      </p:sp>
      <p:sp>
        <p:nvSpPr>
          <p:cNvPr id="3" name="Inhaltsplatzhalter 2"/>
          <p:cNvSpPr>
            <a:spLocks noGrp="1"/>
          </p:cNvSpPr>
          <p:nvPr>
            <p:ph idx="1"/>
          </p:nvPr>
        </p:nvSpPr>
        <p:spPr>
          <a:xfrm>
            <a:off x="418614" y="2492896"/>
            <a:ext cx="8229600" cy="3529013"/>
          </a:xfrm>
        </p:spPr>
        <p:txBody>
          <a:bodyPr/>
          <a:lstStyle/>
          <a:p>
            <a:r>
              <a:rPr lang="en-GB" sz="1600" i="0" dirty="0">
                <a:latin typeface="Verdana" charset="0"/>
                <a:ea typeface="Verdana" charset="0"/>
                <a:cs typeface="Verdana" charset="0"/>
              </a:rPr>
              <a:t>The </a:t>
            </a:r>
            <a:r>
              <a:rPr lang="en-GB" sz="1600" b="1" i="0" dirty="0">
                <a:latin typeface="Verdana" charset="0"/>
                <a:ea typeface="Verdana" charset="0"/>
                <a:cs typeface="Verdana" charset="0"/>
              </a:rPr>
              <a:t>taxation debate </a:t>
            </a:r>
            <a:r>
              <a:rPr lang="en-GB" sz="1600" i="0" dirty="0">
                <a:latin typeface="Verdana" charset="0"/>
                <a:ea typeface="Verdana" charset="0"/>
                <a:cs typeface="Verdana" charset="0"/>
              </a:rPr>
              <a:t>for the digital economy faces </a:t>
            </a:r>
            <a:r>
              <a:rPr lang="en-GB" sz="1600" b="1" i="0" dirty="0">
                <a:latin typeface="Verdana" charset="0"/>
                <a:ea typeface="Verdana" charset="0"/>
                <a:cs typeface="Verdana" charset="0"/>
              </a:rPr>
              <a:t>major challenges</a:t>
            </a:r>
            <a:r>
              <a:rPr lang="en-GB" sz="1600" i="0" dirty="0">
                <a:latin typeface="Verdana" charset="0"/>
                <a:ea typeface="Verdana" charset="0"/>
                <a:cs typeface="Verdana" charset="0"/>
              </a:rPr>
              <a:t>:</a:t>
            </a:r>
          </a:p>
          <a:p>
            <a:pPr lvl="1"/>
            <a:r>
              <a:rPr lang="en-GB" sz="1600" b="0" i="0" dirty="0">
                <a:latin typeface="Verdana" charset="0"/>
                <a:ea typeface="Verdana" charset="0"/>
                <a:cs typeface="Verdana" charset="0"/>
              </a:rPr>
              <a:t>business can be virtually conducted without any physical presence</a:t>
            </a:r>
          </a:p>
          <a:p>
            <a:pPr lvl="1"/>
            <a:r>
              <a:rPr lang="en-GB" sz="1600" b="0" dirty="0">
                <a:latin typeface="Verdana" charset="0"/>
                <a:ea typeface="Verdana" charset="0"/>
                <a:cs typeface="Verdana" charset="0"/>
              </a:rPr>
              <a:t>reliance on intangibles increases the ability of companies to structure themselves to minimise their tax liabilities </a:t>
            </a:r>
          </a:p>
          <a:p>
            <a:pPr lvl="1"/>
            <a:r>
              <a:rPr lang="en-GB" sz="1600" b="0" dirty="0">
                <a:latin typeface="Verdana" charset="0"/>
                <a:ea typeface="Verdana" charset="0"/>
                <a:cs typeface="Verdana" charset="0"/>
              </a:rPr>
              <a:t>New delivery channels and business models are hardly matched by existing rules</a:t>
            </a:r>
          </a:p>
          <a:p>
            <a:pPr lvl="1"/>
            <a:endParaRPr lang="en-GB" sz="1600" b="0" dirty="0">
              <a:latin typeface="Verdana" charset="0"/>
              <a:ea typeface="Verdana" charset="0"/>
              <a:cs typeface="Verdana" charset="0"/>
            </a:endParaRPr>
          </a:p>
          <a:p>
            <a:r>
              <a:rPr lang="en-GB" sz="1600" i="0" dirty="0">
                <a:latin typeface="Verdana" charset="0"/>
                <a:ea typeface="Verdana" charset="0"/>
                <a:cs typeface="Verdana" charset="0"/>
              </a:rPr>
              <a:t>The </a:t>
            </a:r>
            <a:r>
              <a:rPr lang="en-GB" sz="1600" b="1" i="0" dirty="0">
                <a:latin typeface="Verdana" charset="0"/>
                <a:ea typeface="Verdana" charset="0"/>
                <a:cs typeface="Verdana" charset="0"/>
              </a:rPr>
              <a:t>international community </a:t>
            </a:r>
            <a:r>
              <a:rPr lang="en-GB" sz="1600" i="0" dirty="0">
                <a:latin typeface="Verdana" charset="0"/>
                <a:ea typeface="Verdana" charset="0"/>
                <a:cs typeface="Verdana" charset="0"/>
              </a:rPr>
              <a:t>has agreed on a road map for resolving the tax challenges arising from the digitalisation of the economy, and committed to continue working toward a </a:t>
            </a:r>
            <a:r>
              <a:rPr lang="en-GB" sz="1600" b="1" i="0" dirty="0">
                <a:latin typeface="Verdana" charset="0"/>
                <a:ea typeface="Verdana" charset="0"/>
                <a:cs typeface="Verdana" charset="0"/>
              </a:rPr>
              <a:t>consensus-based long-term solution </a:t>
            </a:r>
            <a:r>
              <a:rPr lang="en-GB" sz="1600" i="0" dirty="0">
                <a:latin typeface="Verdana" charset="0"/>
                <a:ea typeface="Verdana" charset="0"/>
                <a:cs typeface="Verdana" charset="0"/>
              </a:rPr>
              <a:t>by the end of 2020.</a:t>
            </a:r>
          </a:p>
          <a:p>
            <a:endParaRPr lang="en-GB" sz="1600" i="0" dirty="0">
              <a:latin typeface="Verdana" charset="0"/>
              <a:ea typeface="Verdana" charset="0"/>
              <a:cs typeface="Verdana" charset="0"/>
            </a:endParaRPr>
          </a:p>
          <a:p>
            <a:r>
              <a:rPr lang="en-GB" sz="1600" i="0" dirty="0">
                <a:latin typeface="Verdana" charset="0"/>
                <a:ea typeface="Verdana" charset="0"/>
                <a:cs typeface="Verdana" charset="0"/>
              </a:rPr>
              <a:t>The imperative of </a:t>
            </a:r>
            <a:r>
              <a:rPr lang="en-GB" sz="1600" b="1" i="0" dirty="0">
                <a:latin typeface="Verdana" charset="0"/>
                <a:ea typeface="Verdana" charset="0"/>
                <a:cs typeface="Verdana" charset="0"/>
              </a:rPr>
              <a:t>technological neutrality</a:t>
            </a:r>
            <a:r>
              <a:rPr lang="en-GB" sz="1600" i="0" dirty="0">
                <a:latin typeface="Verdana" charset="0"/>
                <a:ea typeface="Verdana" charset="0"/>
                <a:cs typeface="Verdana" charset="0"/>
              </a:rPr>
              <a:t> in applying taxes should guide further discussions. </a:t>
            </a:r>
          </a:p>
        </p:txBody>
      </p:sp>
    </p:spTree>
    <p:extLst>
      <p:ext uri="{BB962C8B-B14F-4D97-AF65-F5344CB8AC3E}">
        <p14:creationId xmlns:p14="http://schemas.microsoft.com/office/powerpoint/2010/main" val="1450755410"/>
      </p:ext>
    </p:extLst>
  </p:cSld>
  <p:clrMapOvr>
    <a:masterClrMapping/>
  </p:clrMapOvr>
</p:sld>
</file>

<file path=ppt/theme/theme1.xml><?xml version="1.0" encoding="utf-8"?>
<a:theme xmlns:a="http://schemas.openxmlformats.org/drawingml/2006/main" name="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de-DE" sz="1200" b="0" i="0" u="none" strike="noStrike" cap="none" normalizeH="0" baseline="0" smtClean="0">
            <a:ln>
              <a:noFill/>
            </a:ln>
            <a:solidFill>
              <a:srgbClr val="0F5494"/>
            </a:solidFill>
            <a:effectLst/>
            <a:latin typeface="Verdana" panose="020B060403050404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de-DE" sz="1200" b="0" i="0" u="none" strike="noStrike" cap="none" normalizeH="0" baseline="0" smtClean="0">
            <a:ln>
              <a:noFill/>
            </a:ln>
            <a:solidFill>
              <a:srgbClr val="0F5494"/>
            </a:solidFill>
            <a:effectLst/>
            <a:latin typeface="Verdana" panose="020B0604030504040204"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3000</Words>
  <Application>Microsoft Macintosh PowerPoint</Application>
  <PresentationFormat>Bildschirmpräsentation (4:3)</PresentationFormat>
  <Paragraphs>562</Paragraphs>
  <Slides>26</Slides>
  <Notes>26</Notes>
  <HiddenSlides>4</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26</vt:i4>
      </vt:variant>
    </vt:vector>
  </HeadingPairs>
  <TitlesOfParts>
    <vt:vector size="30" baseType="lpstr">
      <vt:lpstr>Arial</vt:lpstr>
      <vt:lpstr>Helvetica</vt:lpstr>
      <vt:lpstr>Verdana</vt:lpstr>
      <vt:lpstr>Slide_Master</vt:lpstr>
      <vt:lpstr>Introduction to the dimensions of digitalisation</vt:lpstr>
      <vt:lpstr>Agenda</vt:lpstr>
      <vt:lpstr>Taxation The digital economy raises challenges for taxation</vt:lpstr>
      <vt:lpstr>Taxation The digital economy raises challenges for taxation</vt:lpstr>
      <vt:lpstr>Taxation Approaches for taxing digital businesses  Example: European Union</vt:lpstr>
      <vt:lpstr>PowerPoint-Präsentation</vt:lpstr>
      <vt:lpstr>PowerPoint-Präsentation</vt:lpstr>
      <vt:lpstr>PowerPoint-Präsentation</vt:lpstr>
      <vt:lpstr>Taxation Wrap Up </vt:lpstr>
      <vt:lpstr>Intellectual Property Rights Discussion: EU Copyright Directive</vt:lpstr>
      <vt:lpstr>Intellectual Property Rights Relevance</vt:lpstr>
      <vt:lpstr>Intellectual Property Rights Status quo in Africa</vt:lpstr>
      <vt:lpstr>Intellectual Property Rights Example: Microsoft4Afrika</vt:lpstr>
      <vt:lpstr>Intellectual Property Rights Wrap Up </vt:lpstr>
      <vt:lpstr>Financial Inclusion Example: FinTech provides new options</vt:lpstr>
      <vt:lpstr>PowerPoint-Präsentation</vt:lpstr>
      <vt:lpstr>Financial Inclusion Discussion: How do we achieve financial inclusion? </vt:lpstr>
      <vt:lpstr>Financial inclusion FinTech facts and figures</vt:lpstr>
      <vt:lpstr>Financial Inclusoin Example: Ant Financial </vt:lpstr>
      <vt:lpstr>Financial inclusion Example: m-Pesa</vt:lpstr>
      <vt:lpstr>Financial Inclusion Wrap Up</vt:lpstr>
      <vt:lpstr>FinTech - Quiz</vt:lpstr>
      <vt:lpstr>FinTech - Quiz</vt:lpstr>
      <vt:lpstr>FinTech - Quiz</vt:lpstr>
      <vt:lpstr>FinTech - Quiz</vt:lpstr>
      <vt:lpstr>FinTech - Quiz</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turneem</dc:creator>
  <cp:lastModifiedBy>Michael Lehmann</cp:lastModifiedBy>
  <cp:revision>1372</cp:revision>
  <dcterms:created xsi:type="dcterms:W3CDTF">2011-10-28T10:25:18Z</dcterms:created>
  <dcterms:modified xsi:type="dcterms:W3CDTF">2019-07-12T12:53:41Z</dcterms:modified>
</cp:coreProperties>
</file>