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325" r:id="rId3"/>
    <p:sldId id="293" r:id="rId4"/>
    <p:sldId id="310" r:id="rId5"/>
    <p:sldId id="322" r:id="rId6"/>
    <p:sldId id="314" r:id="rId7"/>
    <p:sldId id="306" r:id="rId8"/>
    <p:sldId id="321" r:id="rId9"/>
    <p:sldId id="323" r:id="rId10"/>
    <p:sldId id="303" r:id="rId11"/>
    <p:sldId id="317" r:id="rId12"/>
    <p:sldId id="319" r:id="rId13"/>
    <p:sldId id="320" r:id="rId14"/>
    <p:sldId id="316" r:id="rId15"/>
  </p:sldIdLst>
  <p:sldSz cx="9144000" cy="6858000" type="screen4x3"/>
  <p:notesSz cx="6858000" cy="1952625"/>
  <p:defaultTextStyle>
    <a:defPPr>
      <a:defRPr lang="en-GB"/>
    </a:defPPr>
    <a:lvl1pPr algn="l" rtl="0" fontAlgn="base">
      <a:spcBef>
        <a:spcPct val="0"/>
      </a:spcBef>
      <a:spcAft>
        <a:spcPct val="0"/>
      </a:spcAft>
      <a:defRPr sz="1200" kern="1200">
        <a:solidFill>
          <a:srgbClr val="0F5494"/>
        </a:solidFill>
        <a:latin typeface="Verdana" panose="020B0604030504040204" pitchFamily="34" charset="0"/>
        <a:ea typeface="+mn-ea"/>
        <a:cs typeface="+mn-cs"/>
      </a:defRPr>
    </a:lvl1pPr>
    <a:lvl2pPr marL="457200" algn="l" rtl="0" fontAlgn="base">
      <a:spcBef>
        <a:spcPct val="0"/>
      </a:spcBef>
      <a:spcAft>
        <a:spcPct val="0"/>
      </a:spcAft>
      <a:defRPr sz="1200" kern="1200">
        <a:solidFill>
          <a:srgbClr val="0F5494"/>
        </a:solidFill>
        <a:latin typeface="Verdana" panose="020B0604030504040204" pitchFamily="34" charset="0"/>
        <a:ea typeface="+mn-ea"/>
        <a:cs typeface="+mn-cs"/>
      </a:defRPr>
    </a:lvl2pPr>
    <a:lvl3pPr marL="914400" algn="l" rtl="0" fontAlgn="base">
      <a:spcBef>
        <a:spcPct val="0"/>
      </a:spcBef>
      <a:spcAft>
        <a:spcPct val="0"/>
      </a:spcAft>
      <a:defRPr sz="1200" kern="1200">
        <a:solidFill>
          <a:srgbClr val="0F5494"/>
        </a:solidFill>
        <a:latin typeface="Verdana" panose="020B0604030504040204" pitchFamily="34" charset="0"/>
        <a:ea typeface="+mn-ea"/>
        <a:cs typeface="+mn-cs"/>
      </a:defRPr>
    </a:lvl3pPr>
    <a:lvl4pPr marL="1371600" algn="l" rtl="0" fontAlgn="base">
      <a:spcBef>
        <a:spcPct val="0"/>
      </a:spcBef>
      <a:spcAft>
        <a:spcPct val="0"/>
      </a:spcAft>
      <a:defRPr sz="1200" kern="1200">
        <a:solidFill>
          <a:srgbClr val="0F5494"/>
        </a:solidFill>
        <a:latin typeface="Verdana" panose="020B0604030504040204" pitchFamily="34" charset="0"/>
        <a:ea typeface="+mn-ea"/>
        <a:cs typeface="+mn-cs"/>
      </a:defRPr>
    </a:lvl4pPr>
    <a:lvl5pPr marL="1828800" algn="l" rtl="0" fontAlgn="base">
      <a:spcBef>
        <a:spcPct val="0"/>
      </a:spcBef>
      <a:spcAft>
        <a:spcPct val="0"/>
      </a:spcAft>
      <a:defRPr sz="1200" kern="1200">
        <a:solidFill>
          <a:srgbClr val="0F5494"/>
        </a:solidFill>
        <a:latin typeface="Verdana" panose="020B0604030504040204" pitchFamily="34" charset="0"/>
        <a:ea typeface="+mn-ea"/>
        <a:cs typeface="+mn-cs"/>
      </a:defRPr>
    </a:lvl5pPr>
    <a:lvl6pPr marL="2286000" algn="l" defTabSz="914400" rtl="0" eaLnBrk="1" latinLnBrk="0" hangingPunct="1">
      <a:defRPr sz="1200" kern="1200">
        <a:solidFill>
          <a:srgbClr val="0F5494"/>
        </a:solidFill>
        <a:latin typeface="Verdana" panose="020B0604030504040204" pitchFamily="34" charset="0"/>
        <a:ea typeface="+mn-ea"/>
        <a:cs typeface="+mn-cs"/>
      </a:defRPr>
    </a:lvl6pPr>
    <a:lvl7pPr marL="2743200" algn="l" defTabSz="914400" rtl="0" eaLnBrk="1" latinLnBrk="0" hangingPunct="1">
      <a:defRPr sz="1200" kern="1200">
        <a:solidFill>
          <a:srgbClr val="0F5494"/>
        </a:solidFill>
        <a:latin typeface="Verdana" panose="020B0604030504040204" pitchFamily="34" charset="0"/>
        <a:ea typeface="+mn-ea"/>
        <a:cs typeface="+mn-cs"/>
      </a:defRPr>
    </a:lvl7pPr>
    <a:lvl8pPr marL="3200400" algn="l" defTabSz="914400" rtl="0" eaLnBrk="1" latinLnBrk="0" hangingPunct="1">
      <a:defRPr sz="1200" kern="1200">
        <a:solidFill>
          <a:srgbClr val="0F5494"/>
        </a:solidFill>
        <a:latin typeface="Verdana" panose="020B0604030504040204" pitchFamily="34" charset="0"/>
        <a:ea typeface="+mn-ea"/>
        <a:cs typeface="+mn-cs"/>
      </a:defRPr>
    </a:lvl8pPr>
    <a:lvl9pPr marL="3657600" algn="l" defTabSz="914400" rtl="0" eaLnBrk="1" latinLnBrk="0" hangingPunct="1">
      <a:defRPr sz="1200" kern="1200">
        <a:solidFill>
          <a:srgbClr val="0F5494"/>
        </a:solidFill>
        <a:latin typeface="Verdana" panose="020B0604030504040204" pitchFamily="34" charset="0"/>
        <a:ea typeface="+mn-ea"/>
        <a:cs typeface="+mn-cs"/>
      </a:defRPr>
    </a:lvl9pPr>
  </p:defaultTextStyle>
  <p:extLst>
    <p:ext uri="{521415D9-36F7-43E2-AB2F-B90AF26B5E84}">
      <p14:sectionLst xmlns:p14="http://schemas.microsoft.com/office/powerpoint/2010/main">
        <p14:section name="Default Section" id="{6FAE9A3F-8CA7-427E-A284-FA9D176B3453}">
          <p14:sldIdLst>
            <p14:sldId id="256"/>
            <p14:sldId id="325"/>
          </p14:sldIdLst>
        </p14:section>
        <p14:section name="Elevator Pitch" id="{E7F0E47F-F6A4-49D7-8F13-B6CE31CAA092}">
          <p14:sldIdLst>
            <p14:sldId id="293"/>
          </p14:sldIdLst>
        </p14:section>
        <p14:section name="Opportunities and Challenges" id="{4F838D3F-11FA-4268-BBDA-9DB0FDEC22AE}">
          <p14:sldIdLst>
            <p14:sldId id="310"/>
            <p14:sldId id="322"/>
          </p14:sldIdLst>
        </p14:section>
        <p14:section name="Startups from africa" id="{D90513EF-E5B0-49B3-9595-B3CDC7A8510C}">
          <p14:sldIdLst>
            <p14:sldId id="314"/>
          </p14:sldIdLst>
        </p14:section>
        <p14:section name="Frameworks for promoting Entrepreneurship" id="{11084D4D-600F-4D3A-8AD6-76925CAF77FA}">
          <p14:sldIdLst>
            <p14:sldId id="306"/>
            <p14:sldId id="321"/>
          </p14:sldIdLst>
        </p14:section>
        <p14:section name="Examples" id="{A8932FE8-2510-4205-A07C-956A08A247F7}">
          <p14:sldIdLst>
            <p14:sldId id="323"/>
          </p14:sldIdLst>
        </p14:section>
        <p14:section name="Focus Africa" id="{06355AA0-1C95-4728-BEDB-35D0942B59D6}">
          <p14:sldIdLst>
            <p14:sldId id="303"/>
            <p14:sldId id="317"/>
          </p14:sldIdLst>
        </p14:section>
        <p14:section name="Success Stories" id="{EA1663DA-A3F4-484E-B96D-332321352C33}">
          <p14:sldIdLst>
            <p14:sldId id="319"/>
            <p14:sldId id="320"/>
            <p14:sldId id="31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 Schuetz" initials="ES" lastIdx="1" clrIdx="0"/>
  <p:cmAuthor id="2" name="Michael Lehmann" initials="M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C05"/>
    <a:srgbClr val="A3C662"/>
    <a:srgbClr val="3166CF"/>
    <a:srgbClr val="3E6FD2"/>
    <a:srgbClr val="FFD624"/>
    <a:srgbClr val="46FFF3"/>
    <a:srgbClr val="BDDEFF"/>
    <a:srgbClr val="E872E2"/>
    <a:srgbClr val="9BFF37"/>
    <a:srgbClr val="ADFF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262" autoAdjust="0"/>
  </p:normalViewPr>
  <p:slideViewPr>
    <p:cSldViewPr>
      <p:cViewPr varScale="1">
        <p:scale>
          <a:sx n="68" d="100"/>
          <a:sy n="68" d="100"/>
        </p:scale>
        <p:origin x="117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stbenutzer" providerId="Windows Live" clId="Web-{6C239418-E0AE-4FE4-8DC1-A44E8433DCE4}"/>
    <pc:docChg chg="modSld">
      <pc:chgData name="Gastbenutzer" userId="" providerId="Windows Live" clId="Web-{6C239418-E0AE-4FE4-8DC1-A44E8433DCE4}" dt="2019-05-04T17:07:15.750" v="127" actId="20577"/>
      <pc:docMkLst>
        <pc:docMk/>
      </pc:docMkLst>
      <pc:sldChg chg="modNotes">
        <pc:chgData name="Gastbenutzer" userId="" providerId="Windows Live" clId="Web-{6C239418-E0AE-4FE4-8DC1-A44E8433DCE4}" dt="2019-05-04T17:02:54.565" v="46"/>
        <pc:sldMkLst>
          <pc:docMk/>
          <pc:sldMk cId="1316242241" sldId="314"/>
        </pc:sldMkLst>
      </pc:sldChg>
      <pc:sldChg chg="addSp delSp modSp modNotes">
        <pc:chgData name="Gastbenutzer" userId="" providerId="Windows Live" clId="Web-{6C239418-E0AE-4FE4-8DC1-A44E8433DCE4}" dt="2019-05-04T17:07:15.750" v="127" actId="20577"/>
        <pc:sldMkLst>
          <pc:docMk/>
          <pc:sldMk cId="301147693" sldId="316"/>
        </pc:sldMkLst>
        <pc:spChg chg="mod">
          <ac:chgData name="Gastbenutzer" userId="" providerId="Windows Live" clId="Web-{6C239418-E0AE-4FE4-8DC1-A44E8433DCE4}" dt="2019-05-04T17:07:15.750" v="127" actId="20577"/>
          <ac:spMkLst>
            <pc:docMk/>
            <pc:sldMk cId="301147693" sldId="316"/>
            <ac:spMk id="3" creationId="{00000000-0000-0000-0000-000000000000}"/>
          </ac:spMkLst>
        </pc:spChg>
        <pc:picChg chg="add mod">
          <ac:chgData name="Gastbenutzer" userId="" providerId="Windows Live" clId="Web-{6C239418-E0AE-4FE4-8DC1-A44E8433DCE4}" dt="2019-05-04T17:06:39.375" v="125" actId="14100"/>
          <ac:picMkLst>
            <pc:docMk/>
            <pc:sldMk cId="301147693" sldId="316"/>
            <ac:picMk id="2" creationId="{F503CCCD-5838-467D-9AD8-068DE5A3E2CC}"/>
          </ac:picMkLst>
        </pc:picChg>
        <pc:picChg chg="del">
          <ac:chgData name="Gastbenutzer" userId="" providerId="Windows Live" clId="Web-{6C239418-E0AE-4FE4-8DC1-A44E8433DCE4}" dt="2019-05-04T17:03:07.159" v="53"/>
          <ac:picMkLst>
            <pc:docMk/>
            <pc:sldMk cId="301147693" sldId="316"/>
            <ac:picMk id="6" creationId="{E74277BB-C143-40D0-8EE8-CF1308A32135}"/>
          </ac:picMkLst>
        </pc:picChg>
      </pc:sldChg>
    </pc:docChg>
  </pc:docChgLst>
  <pc:docChgLst>
    <pc:chgData name="Marina Janssen" userId="ad8658ea6c3b3551" providerId="Windows Live" clId="Web-{AF296704-AC73-485C-9675-6956633745AF}"/>
    <pc:docChg chg="modSld">
      <pc:chgData name="Marina Janssen" userId="ad8658ea6c3b3551" providerId="Windows Live" clId="Web-{AF296704-AC73-485C-9675-6956633745AF}" dt="2019-07-11T14:00:13.641" v="27"/>
      <pc:docMkLst>
        <pc:docMk/>
      </pc:docMkLst>
      <pc:sldChg chg="modSp">
        <pc:chgData name="Marina Janssen" userId="ad8658ea6c3b3551" providerId="Windows Live" clId="Web-{AF296704-AC73-485C-9675-6956633745AF}" dt="2019-07-11T13:57:43.961" v="0" actId="20577"/>
        <pc:sldMkLst>
          <pc:docMk/>
          <pc:sldMk cId="0" sldId="256"/>
        </pc:sldMkLst>
        <pc:spChg chg="mod">
          <ac:chgData name="Marina Janssen" userId="ad8658ea6c3b3551" providerId="Windows Live" clId="Web-{AF296704-AC73-485C-9675-6956633745AF}" dt="2019-07-11T13:57:43.961" v="0" actId="20577"/>
          <ac:spMkLst>
            <pc:docMk/>
            <pc:sldMk cId="0" sldId="256"/>
            <ac:spMk id="3" creationId="{AB9EC7BB-4920-4CB8-991F-9133F7E887FF}"/>
          </ac:spMkLst>
        </pc:spChg>
      </pc:sldChg>
      <pc:sldChg chg="modNotes">
        <pc:chgData name="Marina Janssen" userId="ad8658ea6c3b3551" providerId="Windows Live" clId="Web-{AF296704-AC73-485C-9675-6956633745AF}" dt="2019-07-11T13:59:15.847" v="16"/>
        <pc:sldMkLst>
          <pc:docMk/>
          <pc:sldMk cId="71521858" sldId="306"/>
        </pc:sldMkLst>
      </pc:sldChg>
      <pc:sldChg chg="modNotes">
        <pc:chgData name="Marina Janssen" userId="ad8658ea6c3b3551" providerId="Windows Live" clId="Web-{AF296704-AC73-485C-9675-6956633745AF}" dt="2019-07-11T14:00:00.001" v="19"/>
        <pc:sldMkLst>
          <pc:docMk/>
          <pc:sldMk cId="1381686092" sldId="310"/>
        </pc:sldMkLst>
      </pc:sldChg>
      <pc:sldChg chg="modNotes">
        <pc:chgData name="Marina Janssen" userId="ad8658ea6c3b3551" providerId="Windows Live" clId="Web-{AF296704-AC73-485C-9675-6956633745AF}" dt="2019-07-11T14:00:13.641" v="27"/>
        <pc:sldMkLst>
          <pc:docMk/>
          <pc:sldMk cId="1223249772" sldId="317"/>
        </pc:sldMkLst>
      </pc:sldChg>
      <pc:sldChg chg="modSp">
        <pc:chgData name="Marina Janssen" userId="ad8658ea6c3b3551" providerId="Windows Live" clId="Web-{AF296704-AC73-485C-9675-6956633745AF}" dt="2019-07-11T13:58:29.427" v="5" actId="20577"/>
        <pc:sldMkLst>
          <pc:docMk/>
          <pc:sldMk cId="1119724246" sldId="325"/>
        </pc:sldMkLst>
        <pc:spChg chg="mod">
          <ac:chgData name="Marina Janssen" userId="ad8658ea6c3b3551" providerId="Windows Live" clId="Web-{AF296704-AC73-485C-9675-6956633745AF}" dt="2019-07-11T13:58:29.427" v="5" actId="20577"/>
          <ac:spMkLst>
            <pc:docMk/>
            <pc:sldMk cId="1119724246" sldId="325"/>
            <ac:spMk id="3" creationId="{F68A0B1D-F525-4380-844D-5734F4C25618}"/>
          </ac:spMkLst>
        </pc:spChg>
      </pc:sldChg>
    </pc:docChg>
  </pc:docChgLst>
  <pc:docChgLst>
    <pc:chgData name="Guest User" providerId="Windows Live" clId="Web-{AFB32698-8B1A-4B5B-8C39-D749C9554396}"/>
    <pc:docChg chg="modSld">
      <pc:chgData name="Guest User" userId="" providerId="Windows Live" clId="Web-{AFB32698-8B1A-4B5B-8C39-D749C9554396}" dt="2019-05-04T11:14:09.397" v="91"/>
      <pc:docMkLst>
        <pc:docMk/>
      </pc:docMkLst>
      <pc:sldChg chg="modNotes">
        <pc:chgData name="Guest User" userId="" providerId="Windows Live" clId="Web-{AFB32698-8B1A-4B5B-8C39-D749C9554396}" dt="2019-05-04T11:14:09.397" v="91"/>
        <pc:sldMkLst>
          <pc:docMk/>
          <pc:sldMk cId="1316242241" sldId="314"/>
        </pc:sldMkLst>
      </pc:sldChg>
      <pc:sldChg chg="modSp modNotes">
        <pc:chgData name="Guest User" userId="" providerId="Windows Live" clId="Web-{AFB32698-8B1A-4B5B-8C39-D749C9554396}" dt="2019-05-04T10:56:56.801" v="55"/>
        <pc:sldMkLst>
          <pc:docMk/>
          <pc:sldMk cId="301147693" sldId="316"/>
        </pc:sldMkLst>
        <pc:spChg chg="mod">
          <ac:chgData name="Guest User" userId="" providerId="Windows Live" clId="Web-{AFB32698-8B1A-4B5B-8C39-D749C9554396}" dt="2019-05-04T10:41:51.438" v="0" actId="20577"/>
          <ac:spMkLst>
            <pc:docMk/>
            <pc:sldMk cId="301147693" sldId="316"/>
            <ac:spMk id="3" creationId="{00000000-0000-0000-0000-000000000000}"/>
          </ac:spMkLst>
        </pc:spChg>
      </pc:sldChg>
    </pc:docChg>
  </pc:docChgLst>
  <pc:docChgLst>
    <pc:chgData name="Eric Schuetz" userId="7700f509e499dea3" providerId="LiveId" clId="{2EFF4028-8E1F-4B8A-B445-3FB2356D9590}"/>
    <pc:docChg chg="undo custSel modSld">
      <pc:chgData name="Eric Schuetz" userId="7700f509e499dea3" providerId="LiveId" clId="{2EFF4028-8E1F-4B8A-B445-3FB2356D9590}" dt="2019-05-21T09:54:38.525" v="53" actId="20577"/>
      <pc:docMkLst>
        <pc:docMk/>
      </pc:docMkLst>
      <pc:sldChg chg="addSp delSp modSp">
        <pc:chgData name="Eric Schuetz" userId="7700f509e499dea3" providerId="LiveId" clId="{2EFF4028-8E1F-4B8A-B445-3FB2356D9590}" dt="2019-05-21T09:54:26.345" v="19"/>
        <pc:sldMkLst>
          <pc:docMk/>
          <pc:sldMk cId="1189866030" sldId="303"/>
        </pc:sldMkLst>
        <pc:spChg chg="add del mod">
          <ac:chgData name="Eric Schuetz" userId="7700f509e499dea3" providerId="LiveId" clId="{2EFF4028-8E1F-4B8A-B445-3FB2356D9590}" dt="2019-05-21T09:54:26.345" v="19"/>
          <ac:spMkLst>
            <pc:docMk/>
            <pc:sldMk cId="1189866030" sldId="303"/>
            <ac:spMk id="5" creationId="{E36031DF-BCAF-452F-A0BC-2B907559DCAB}"/>
          </ac:spMkLst>
        </pc:spChg>
      </pc:sldChg>
      <pc:sldChg chg="addSp modSp">
        <pc:chgData name="Eric Schuetz" userId="7700f509e499dea3" providerId="LiveId" clId="{2EFF4028-8E1F-4B8A-B445-3FB2356D9590}" dt="2019-05-21T09:54:38.525" v="53" actId="20577"/>
        <pc:sldMkLst>
          <pc:docMk/>
          <pc:sldMk cId="1435741928" sldId="318"/>
        </pc:sldMkLst>
        <pc:spChg chg="add mod">
          <ac:chgData name="Eric Schuetz" userId="7700f509e499dea3" providerId="LiveId" clId="{2EFF4028-8E1F-4B8A-B445-3FB2356D9590}" dt="2019-05-21T09:54:38.525" v="53" actId="20577"/>
          <ac:spMkLst>
            <pc:docMk/>
            <pc:sldMk cId="1435741928" sldId="318"/>
            <ac:spMk id="4" creationId="{29EBA8F0-5078-47BC-A3AC-1FFB3B7C22BF}"/>
          </ac:spMkLst>
        </pc:spChg>
      </pc:sldChg>
      <pc:sldChg chg="addSp modSp">
        <pc:chgData name="Eric Schuetz" userId="7700f509e499dea3" providerId="LiveId" clId="{2EFF4028-8E1F-4B8A-B445-3FB2356D9590}" dt="2019-05-21T09:53:40.865" v="15" actId="20577"/>
        <pc:sldMkLst>
          <pc:docMk/>
          <pc:sldMk cId="29339589" sldId="324"/>
        </pc:sldMkLst>
        <pc:spChg chg="add mod">
          <ac:chgData name="Eric Schuetz" userId="7700f509e499dea3" providerId="LiveId" clId="{2EFF4028-8E1F-4B8A-B445-3FB2356D9590}" dt="2019-05-21T09:53:40.865" v="15" actId="20577"/>
          <ac:spMkLst>
            <pc:docMk/>
            <pc:sldMk cId="29339589" sldId="324"/>
            <ac:spMk id="5" creationId="{B66233D4-8A11-4617-BC6B-4F1929F64136}"/>
          </ac:spMkLst>
        </pc:spChg>
      </pc:sldChg>
    </pc:docChg>
  </pc:docChgLst>
  <pc:docChgLst>
    <pc:chgData name="Guest User" providerId="Windows Live" clId="Web-{BEA37534-7F74-4D9B-9EDB-7BB0E56841E4}"/>
    <pc:docChg chg="modSld">
      <pc:chgData name="Guest User" userId="" providerId="Windows Live" clId="Web-{BEA37534-7F74-4D9B-9EDB-7BB0E56841E4}" dt="2019-05-04T13:42:53.588" v="1" actId="20577"/>
      <pc:docMkLst>
        <pc:docMk/>
      </pc:docMkLst>
      <pc:sldChg chg="modSp">
        <pc:chgData name="Guest User" userId="" providerId="Windows Live" clId="Web-{BEA37534-7F74-4D9B-9EDB-7BB0E56841E4}" dt="2019-05-04T13:42:53.588" v="1" actId="20577"/>
        <pc:sldMkLst>
          <pc:docMk/>
          <pc:sldMk cId="0" sldId="256"/>
        </pc:sldMkLst>
        <pc:spChg chg="mod">
          <ac:chgData name="Guest User" userId="" providerId="Windows Live" clId="Web-{BEA37534-7F74-4D9B-9EDB-7BB0E56841E4}" dt="2019-05-04T13:42:53.588" v="1" actId="20577"/>
          <ac:spMkLst>
            <pc:docMk/>
            <pc:sldMk cId="0" sldId="256"/>
            <ac:spMk id="3" creationId="{AB9EC7BB-4920-4CB8-991F-9133F7E887FF}"/>
          </ac:spMkLst>
        </pc:spChg>
      </pc:sldChg>
    </pc:docChg>
  </pc:docChgLst>
  <pc:docChgLst>
    <pc:chgData name="Michael Lehmann" userId="6cac4e2779018ab4" providerId="LiveId" clId="{EC9CF5CA-1E4E-C848-B4AE-69B97177FC5A}"/>
    <pc:docChg chg="custSel modSld">
      <pc:chgData name="Michael Lehmann" userId="6cac4e2779018ab4" providerId="LiveId" clId="{EC9CF5CA-1E4E-C848-B4AE-69B97177FC5A}" dt="2019-05-14T21:07:36.405" v="33" actId="1035"/>
      <pc:docMkLst>
        <pc:docMk/>
      </pc:docMkLst>
      <pc:sldChg chg="addSp delSp modSp delAnim modAnim modNotesTx">
        <pc:chgData name="Michael Lehmann" userId="6cac4e2779018ab4" providerId="LiveId" clId="{EC9CF5CA-1E4E-C848-B4AE-69B97177FC5A}" dt="2019-05-14T21:06:16.712" v="19" actId="1036"/>
        <pc:sldMkLst>
          <pc:docMk/>
          <pc:sldMk cId="1189866030" sldId="303"/>
        </pc:sldMkLst>
        <pc:spChg chg="add del mod">
          <ac:chgData name="Michael Lehmann" userId="6cac4e2779018ab4" providerId="LiveId" clId="{EC9CF5CA-1E4E-C848-B4AE-69B97177FC5A}" dt="2019-05-14T21:06:00.494" v="13"/>
          <ac:spMkLst>
            <pc:docMk/>
            <pc:sldMk cId="1189866030" sldId="303"/>
            <ac:spMk id="5" creationId="{F81D0D08-EF28-A24A-BFA0-AC4A83DBEE77}"/>
          </ac:spMkLst>
        </pc:spChg>
        <pc:picChg chg="del">
          <ac:chgData name="Michael Lehmann" userId="6cac4e2779018ab4" providerId="LiveId" clId="{EC9CF5CA-1E4E-C848-B4AE-69B97177FC5A}" dt="2019-05-14T21:05:49.961" v="12" actId="478"/>
          <ac:picMkLst>
            <pc:docMk/>
            <pc:sldMk cId="1189866030" sldId="303"/>
            <ac:picMk id="3" creationId="{00000000-0000-0000-0000-000000000000}"/>
          </ac:picMkLst>
        </pc:picChg>
        <pc:picChg chg="add mod">
          <ac:chgData name="Michael Lehmann" userId="6cac4e2779018ab4" providerId="LiveId" clId="{EC9CF5CA-1E4E-C848-B4AE-69B97177FC5A}" dt="2019-05-14T21:06:16.712" v="19" actId="1036"/>
          <ac:picMkLst>
            <pc:docMk/>
            <pc:sldMk cId="1189866030" sldId="303"/>
            <ac:picMk id="6" creationId="{CDF32ED8-18BB-A44B-9BA7-461D39D24221}"/>
          </ac:picMkLst>
        </pc:picChg>
      </pc:sldChg>
      <pc:sldChg chg="addSp delSp modSp modAnim modNotesTx">
        <pc:chgData name="Michael Lehmann" userId="6cac4e2779018ab4" providerId="LiveId" clId="{EC9CF5CA-1E4E-C848-B4AE-69B97177FC5A}" dt="2019-05-14T21:07:36.405" v="33" actId="1035"/>
        <pc:sldMkLst>
          <pc:docMk/>
          <pc:sldMk cId="1435741928" sldId="318"/>
        </pc:sldMkLst>
        <pc:spChg chg="add del mod">
          <ac:chgData name="Michael Lehmann" userId="6cac4e2779018ab4" providerId="LiveId" clId="{EC9CF5CA-1E4E-C848-B4AE-69B97177FC5A}" dt="2019-05-14T21:07:26.308" v="29"/>
          <ac:spMkLst>
            <pc:docMk/>
            <pc:sldMk cId="1435741928" sldId="318"/>
            <ac:spMk id="5" creationId="{87093903-F216-2341-B005-73059C2D58EE}"/>
          </ac:spMkLst>
        </pc:spChg>
        <pc:picChg chg="del">
          <ac:chgData name="Michael Lehmann" userId="6cac4e2779018ab4" providerId="LiveId" clId="{EC9CF5CA-1E4E-C848-B4AE-69B97177FC5A}" dt="2019-05-14T21:07:12.797" v="28" actId="478"/>
          <ac:picMkLst>
            <pc:docMk/>
            <pc:sldMk cId="1435741928" sldId="318"/>
            <ac:picMk id="4" creationId="{80B90AFF-CA6C-449A-9178-135AA978DD23}"/>
          </ac:picMkLst>
        </pc:picChg>
        <pc:picChg chg="add mod">
          <ac:chgData name="Michael Lehmann" userId="6cac4e2779018ab4" providerId="LiveId" clId="{EC9CF5CA-1E4E-C848-B4AE-69B97177FC5A}" dt="2019-05-14T21:07:36.405" v="33" actId="1035"/>
          <ac:picMkLst>
            <pc:docMk/>
            <pc:sldMk cId="1435741928" sldId="318"/>
            <ac:picMk id="6" creationId="{3FE081FA-BD51-AD44-BCE9-9E2FE2983F21}"/>
          </ac:picMkLst>
        </pc:picChg>
      </pc:sldChg>
    </pc:docChg>
  </pc:docChgLst>
  <pc:docChgLst>
    <pc:chgData name="Gastbenutzer" providerId="Windows Live" clId="Web-{EDF84FE8-6889-4480-AE45-A93F8C029B5E}"/>
    <pc:docChg chg="modSld">
      <pc:chgData name="Gastbenutzer" userId="" providerId="Windows Live" clId="Web-{EDF84FE8-6889-4480-AE45-A93F8C029B5E}" dt="2019-05-05T16:44:54.731" v="107"/>
      <pc:docMkLst>
        <pc:docMk/>
      </pc:docMkLst>
      <pc:sldChg chg="modSp">
        <pc:chgData name="Gastbenutzer" userId="" providerId="Windows Live" clId="Web-{EDF84FE8-6889-4480-AE45-A93F8C029B5E}" dt="2019-05-05T16:32:47.290" v="1" actId="20577"/>
        <pc:sldMkLst>
          <pc:docMk/>
          <pc:sldMk cId="0" sldId="256"/>
        </pc:sldMkLst>
        <pc:spChg chg="mod">
          <ac:chgData name="Gastbenutzer" userId="" providerId="Windows Live" clId="Web-{EDF84FE8-6889-4480-AE45-A93F8C029B5E}" dt="2019-05-05T16:32:47.290" v="1" actId="20577"/>
          <ac:spMkLst>
            <pc:docMk/>
            <pc:sldMk cId="0" sldId="256"/>
            <ac:spMk id="3" creationId="{AB9EC7BB-4920-4CB8-991F-9133F7E887FF}"/>
          </ac:spMkLst>
        </pc:spChg>
      </pc:sldChg>
      <pc:sldChg chg="modNotes">
        <pc:chgData name="Gastbenutzer" userId="" providerId="Windows Live" clId="Web-{EDF84FE8-6889-4480-AE45-A93F8C029B5E}" dt="2019-05-05T16:38:40.932" v="41"/>
        <pc:sldMkLst>
          <pc:docMk/>
          <pc:sldMk cId="1189866030" sldId="303"/>
        </pc:sldMkLst>
      </pc:sldChg>
      <pc:sldChg chg="modSp">
        <pc:chgData name="Gastbenutzer" userId="" providerId="Windows Live" clId="Web-{EDF84FE8-6889-4480-AE45-A93F8C029B5E}" dt="2019-05-05T16:36:03.494" v="15" actId="20577"/>
        <pc:sldMkLst>
          <pc:docMk/>
          <pc:sldMk cId="71521858" sldId="306"/>
        </pc:sldMkLst>
        <pc:spChg chg="mod">
          <ac:chgData name="Gastbenutzer" userId="" providerId="Windows Live" clId="Web-{EDF84FE8-6889-4480-AE45-A93F8C029B5E}" dt="2019-05-05T16:36:03.494" v="15" actId="20577"/>
          <ac:spMkLst>
            <pc:docMk/>
            <pc:sldMk cId="71521858" sldId="306"/>
            <ac:spMk id="7" creationId="{BB80F0D7-B1A2-4FA3-92BF-808B28F93B41}"/>
          </ac:spMkLst>
        </pc:spChg>
      </pc:sldChg>
      <pc:sldChg chg="modNotes">
        <pc:chgData name="Gastbenutzer" userId="" providerId="Windows Live" clId="Web-{EDF84FE8-6889-4480-AE45-A93F8C029B5E}" dt="2019-05-05T16:33:58.196" v="4"/>
        <pc:sldMkLst>
          <pc:docMk/>
          <pc:sldMk cId="1316242241" sldId="314"/>
        </pc:sldMkLst>
      </pc:sldChg>
      <pc:sldChg chg="modSp modNotes">
        <pc:chgData name="Gastbenutzer" userId="" providerId="Windows Live" clId="Web-{EDF84FE8-6889-4480-AE45-A93F8C029B5E}" dt="2019-05-05T16:43:32.932" v="92"/>
        <pc:sldMkLst>
          <pc:docMk/>
          <pc:sldMk cId="301147693" sldId="316"/>
        </pc:sldMkLst>
        <pc:spChg chg="mod">
          <ac:chgData name="Gastbenutzer" userId="" providerId="Windows Live" clId="Web-{EDF84FE8-6889-4480-AE45-A93F8C029B5E}" dt="2019-05-05T16:42:41.839" v="79" actId="20577"/>
          <ac:spMkLst>
            <pc:docMk/>
            <pc:sldMk cId="301147693" sldId="316"/>
            <ac:spMk id="9" creationId="{E30606FD-3CFA-46AA-A454-4EC929E36800}"/>
          </ac:spMkLst>
        </pc:spChg>
      </pc:sldChg>
      <pc:sldChg chg="modNotes">
        <pc:chgData name="Gastbenutzer" userId="" providerId="Windows Live" clId="Web-{EDF84FE8-6889-4480-AE45-A93F8C029B5E}" dt="2019-05-05T16:39:18.713" v="69"/>
        <pc:sldMkLst>
          <pc:docMk/>
          <pc:sldMk cId="1223249772" sldId="317"/>
        </pc:sldMkLst>
      </pc:sldChg>
      <pc:sldChg chg="modSp modNotes">
        <pc:chgData name="Gastbenutzer" userId="" providerId="Windows Live" clId="Web-{EDF84FE8-6889-4480-AE45-A93F8C029B5E}" dt="2019-05-05T16:44:54.731" v="107"/>
        <pc:sldMkLst>
          <pc:docMk/>
          <pc:sldMk cId="9247051" sldId="319"/>
        </pc:sldMkLst>
        <pc:spChg chg="mod">
          <ac:chgData name="Gastbenutzer" userId="" providerId="Windows Live" clId="Web-{EDF84FE8-6889-4480-AE45-A93F8C029B5E}" dt="2019-05-05T16:43:50.589" v="95" actId="20577"/>
          <ac:spMkLst>
            <pc:docMk/>
            <pc:sldMk cId="9247051" sldId="319"/>
            <ac:spMk id="9" creationId="{950E156E-DA88-44B5-AB08-EA95845134F5}"/>
          </ac:spMkLst>
        </pc:spChg>
        <pc:spChg chg="mod">
          <ac:chgData name="Gastbenutzer" userId="" providerId="Windows Live" clId="Web-{EDF84FE8-6889-4480-AE45-A93F8C029B5E}" dt="2019-05-05T16:44:02.604" v="99" actId="20577"/>
          <ac:spMkLst>
            <pc:docMk/>
            <pc:sldMk cId="9247051" sldId="319"/>
            <ac:spMk id="13" creationId="{21E46F7B-C1B5-41A2-8646-C63E7DCA7A4E}"/>
          </ac:spMkLst>
        </pc:spChg>
      </pc:sldChg>
      <pc:sldChg chg="modSp modNotes">
        <pc:chgData name="Gastbenutzer" userId="" providerId="Windows Live" clId="Web-{EDF84FE8-6889-4480-AE45-A93F8C029B5E}" dt="2019-05-05T16:42:28.948" v="77" actId="20577"/>
        <pc:sldMkLst>
          <pc:docMk/>
          <pc:sldMk cId="1748474335" sldId="320"/>
        </pc:sldMkLst>
        <pc:spChg chg="mod">
          <ac:chgData name="Gastbenutzer" userId="" providerId="Windows Live" clId="Web-{EDF84FE8-6889-4480-AE45-A93F8C029B5E}" dt="2019-05-05T16:42:28.948" v="77" actId="20577"/>
          <ac:spMkLst>
            <pc:docMk/>
            <pc:sldMk cId="1748474335" sldId="320"/>
            <ac:spMk id="7" creationId="{8E8736EB-A5C2-4D66-B14B-778C86A8A04F}"/>
          </ac:spMkLst>
        </pc:spChg>
      </pc:sldChg>
      <pc:sldChg chg="modNotes">
        <pc:chgData name="Gastbenutzer" userId="" providerId="Windows Live" clId="Web-{EDF84FE8-6889-4480-AE45-A93F8C029B5E}" dt="2019-05-05T16:37:09.212" v="20"/>
        <pc:sldMkLst>
          <pc:docMk/>
          <pc:sldMk cId="969845075" sldId="321"/>
        </pc:sldMkLst>
      </pc:sldChg>
      <pc:sldChg chg="modNotes">
        <pc:chgData name="Gastbenutzer" userId="" providerId="Windows Live" clId="Web-{EDF84FE8-6889-4480-AE45-A93F8C029B5E}" dt="2019-05-05T16:38:20.791" v="38"/>
        <pc:sldMkLst>
          <pc:docMk/>
          <pc:sldMk cId="3250733909" sldId="323"/>
        </pc:sldMkLst>
      </pc:sldChg>
      <pc:sldChg chg="modNotes">
        <pc:chgData name="Gastbenutzer" userId="" providerId="Windows Live" clId="Web-{EDF84FE8-6889-4480-AE45-A93F8C029B5E}" dt="2019-05-05T16:37:37.541" v="32"/>
        <pc:sldMkLst>
          <pc:docMk/>
          <pc:sldMk cId="29339589" sldId="324"/>
        </pc:sldMkLst>
      </pc:sldChg>
    </pc:docChg>
  </pc:docChgLst>
  <pc:docChgLst>
    <pc:chgData name="Eric Schuetz" userId="7700f509e499dea3" providerId="LiveId" clId="{9645E5E7-946C-46FC-A743-B9F21572EACE}"/>
    <pc:docChg chg="undo custSel delSld modSld sldOrd delSection modSection">
      <pc:chgData name="Eric Schuetz" userId="7700f509e499dea3" providerId="LiveId" clId="{9645E5E7-946C-46FC-A743-B9F21572EACE}" dt="2019-05-05T16:07:47.733" v="84" actId="18676"/>
      <pc:docMkLst>
        <pc:docMk/>
      </pc:docMkLst>
      <pc:sldChg chg="modSp modTransition modNotesTx">
        <pc:chgData name="Eric Schuetz" userId="7700f509e499dea3" providerId="LiveId" clId="{9645E5E7-946C-46FC-A743-B9F21572EACE}" dt="2019-04-30T15:24:41.531" v="7"/>
        <pc:sldMkLst>
          <pc:docMk/>
          <pc:sldMk cId="71521858" sldId="306"/>
        </pc:sldMkLst>
        <pc:spChg chg="mod">
          <ac:chgData name="Eric Schuetz" userId="7700f509e499dea3" providerId="LiveId" clId="{9645E5E7-946C-46FC-A743-B9F21572EACE}" dt="2019-04-30T15:20:01.887" v="6" actId="20577"/>
          <ac:spMkLst>
            <pc:docMk/>
            <pc:sldMk cId="71521858" sldId="306"/>
            <ac:spMk id="7" creationId="{BB80F0D7-B1A2-4FA3-92BF-808B28F93B41}"/>
          </ac:spMkLst>
        </pc:spChg>
      </pc:sldChg>
      <pc:sldChg chg="addSp delSp modSp">
        <pc:chgData name="Eric Schuetz" userId="7700f509e499dea3" providerId="LiveId" clId="{9645E5E7-946C-46FC-A743-B9F21572EACE}" dt="2019-04-30T15:49:34.642" v="80" actId="1076"/>
        <pc:sldMkLst>
          <pc:docMk/>
          <pc:sldMk cId="9247051" sldId="319"/>
        </pc:sldMkLst>
        <pc:spChg chg="mod">
          <ac:chgData name="Eric Schuetz" userId="7700f509e499dea3" providerId="LiveId" clId="{9645E5E7-946C-46FC-A743-B9F21572EACE}" dt="2019-04-30T15:49:27.993" v="78" actId="1076"/>
          <ac:spMkLst>
            <pc:docMk/>
            <pc:sldMk cId="9247051" sldId="319"/>
            <ac:spMk id="8" creationId="{B7591CC6-1F5E-4BE2-82C0-4CC1DCDF2897}"/>
          </ac:spMkLst>
        </pc:spChg>
        <pc:spChg chg="mod">
          <ac:chgData name="Eric Schuetz" userId="7700f509e499dea3" providerId="LiveId" clId="{9645E5E7-946C-46FC-A743-B9F21572EACE}" dt="2019-04-30T15:49:22.635" v="77" actId="20577"/>
          <ac:spMkLst>
            <pc:docMk/>
            <pc:sldMk cId="9247051" sldId="319"/>
            <ac:spMk id="9" creationId="{950E156E-DA88-44B5-AB08-EA95845134F5}"/>
          </ac:spMkLst>
        </pc:spChg>
        <pc:spChg chg="mod">
          <ac:chgData name="Eric Schuetz" userId="7700f509e499dea3" providerId="LiveId" clId="{9645E5E7-946C-46FC-A743-B9F21572EACE}" dt="2019-04-30T15:49:34.642" v="80" actId="1076"/>
          <ac:spMkLst>
            <pc:docMk/>
            <pc:sldMk cId="9247051" sldId="319"/>
            <ac:spMk id="10" creationId="{CEA7E72F-0EC4-4BFC-A37B-2C1656E252A6}"/>
          </ac:spMkLst>
        </pc:spChg>
        <pc:spChg chg="mod">
          <ac:chgData name="Eric Schuetz" userId="7700f509e499dea3" providerId="LiveId" clId="{9645E5E7-946C-46FC-A743-B9F21572EACE}" dt="2019-04-30T15:49:31.008" v="79" actId="1076"/>
          <ac:spMkLst>
            <pc:docMk/>
            <pc:sldMk cId="9247051" sldId="319"/>
            <ac:spMk id="12" creationId="{E7D3A973-76B4-46AC-A015-4E7E6098CAEB}"/>
          </ac:spMkLst>
        </pc:spChg>
        <pc:spChg chg="add del mod">
          <ac:chgData name="Eric Schuetz" userId="7700f509e499dea3" providerId="LiveId" clId="{9645E5E7-946C-46FC-A743-B9F21572EACE}" dt="2019-04-30T15:48:58.656" v="15" actId="478"/>
          <ac:spMkLst>
            <pc:docMk/>
            <pc:sldMk cId="9247051" sldId="319"/>
            <ac:spMk id="14" creationId="{8D863E39-D4D6-4C36-896C-116D4BE4F9F4}"/>
          </ac:spMkLst>
        </pc:spChg>
      </pc:sldChg>
      <pc:sldChg chg="modSp">
        <pc:chgData name="Eric Schuetz" userId="7700f509e499dea3" providerId="LiveId" clId="{9645E5E7-946C-46FC-A743-B9F21572EACE}" dt="2019-04-30T15:41:34.730" v="12" actId="20577"/>
        <pc:sldMkLst>
          <pc:docMk/>
          <pc:sldMk cId="1748474335" sldId="320"/>
        </pc:sldMkLst>
        <pc:spChg chg="mod">
          <ac:chgData name="Eric Schuetz" userId="7700f509e499dea3" providerId="LiveId" clId="{9645E5E7-946C-46FC-A743-B9F21572EACE}" dt="2019-04-30T15:41:34.730" v="12" actId="20577"/>
          <ac:spMkLst>
            <pc:docMk/>
            <pc:sldMk cId="1748474335" sldId="320"/>
            <ac:spMk id="7" creationId="{8E8736EB-A5C2-4D66-B14B-778C86A8A04F}"/>
          </ac:spMkLst>
        </pc:spChg>
      </pc:sldChg>
      <pc:sldChg chg="modSp ord">
        <pc:chgData name="Eric Schuetz" userId="7700f509e499dea3" providerId="LiveId" clId="{9645E5E7-946C-46FC-A743-B9F21572EACE}" dt="2019-04-30T15:29:05.708" v="10"/>
        <pc:sldMkLst>
          <pc:docMk/>
          <pc:sldMk cId="29339589" sldId="324"/>
        </pc:sldMkLst>
        <pc:picChg chg="mod">
          <ac:chgData name="Eric Schuetz" userId="7700f509e499dea3" providerId="LiveId" clId="{9645E5E7-946C-46FC-A743-B9F21572EACE}" dt="2019-04-30T15:28:02.718" v="9" actId="1076"/>
          <ac:picMkLst>
            <pc:docMk/>
            <pc:sldMk cId="29339589" sldId="324"/>
            <ac:picMk id="4" creationId="{5F0A7248-8743-44DA-BEEF-BD17A7752868}"/>
          </ac:picMkLst>
        </pc:picChg>
      </pc:sldChg>
    </pc:docChg>
  </pc:docChgLst>
  <pc:docChgLst>
    <pc:chgData name="Gastbenutzer" providerId="Windows Live" clId="Web-{93A36BF2-134D-422F-9717-0F534E49D964}"/>
    <pc:docChg chg="modSld">
      <pc:chgData name="Gastbenutzer" userId="" providerId="Windows Live" clId="Web-{93A36BF2-134D-422F-9717-0F534E49D964}" dt="2019-05-29T10:46:56.476" v="1" actId="20577"/>
      <pc:docMkLst>
        <pc:docMk/>
      </pc:docMkLst>
      <pc:sldChg chg="modSp">
        <pc:chgData name="Gastbenutzer" userId="" providerId="Windows Live" clId="Web-{93A36BF2-134D-422F-9717-0F534E49D964}" dt="2019-05-29T10:46:56.476" v="1" actId="20577"/>
        <pc:sldMkLst>
          <pc:docMk/>
          <pc:sldMk cId="1119724246" sldId="325"/>
        </pc:sldMkLst>
        <pc:spChg chg="mod">
          <ac:chgData name="Gastbenutzer" userId="" providerId="Windows Live" clId="Web-{93A36BF2-134D-422F-9717-0F534E49D964}" dt="2019-05-29T10:46:56.476" v="1" actId="20577"/>
          <ac:spMkLst>
            <pc:docMk/>
            <pc:sldMk cId="1119724246" sldId="325"/>
            <ac:spMk id="3" creationId="{F68A0B1D-F525-4380-844D-5734F4C25618}"/>
          </ac:spMkLst>
        </pc:spChg>
      </pc:sldChg>
    </pc:docChg>
  </pc:docChgLst>
  <pc:docChgLst>
    <pc:chgData name="Eric Schuetz" userId="7700f509e499dea3" providerId="LiveId" clId="{963FBB96-23A7-4151-AD77-2BF576AF98CD}"/>
    <pc:docChg chg="addSld delSld modSld modSection">
      <pc:chgData name="Eric Schuetz" userId="7700f509e499dea3" providerId="LiveId" clId="{963FBB96-23A7-4151-AD77-2BF576AF98CD}" dt="2019-05-29T10:20:58.667" v="73" actId="2696"/>
      <pc:docMkLst>
        <pc:docMk/>
      </pc:docMkLst>
      <pc:sldChg chg="modSp">
        <pc:chgData name="Eric Schuetz" userId="7700f509e499dea3" providerId="LiveId" clId="{963FBB96-23A7-4151-AD77-2BF576AF98CD}" dt="2019-05-29T10:20:31.497" v="64" actId="20577"/>
        <pc:sldMkLst>
          <pc:docMk/>
          <pc:sldMk cId="0" sldId="256"/>
        </pc:sldMkLst>
        <pc:spChg chg="mod">
          <ac:chgData name="Eric Schuetz" userId="7700f509e499dea3" providerId="LiveId" clId="{963FBB96-23A7-4151-AD77-2BF576AF98CD}" dt="2019-05-29T10:20:31.497" v="64" actId="20577"/>
          <ac:spMkLst>
            <pc:docMk/>
            <pc:sldMk cId="0" sldId="256"/>
            <ac:spMk id="3" creationId="{AB9EC7BB-4920-4CB8-991F-9133F7E887FF}"/>
          </ac:spMkLst>
        </pc:spChg>
      </pc:sldChg>
      <pc:sldChg chg="modSp modTransition">
        <pc:chgData name="Eric Schuetz" userId="7700f509e499dea3" providerId="LiveId" clId="{963FBB96-23A7-4151-AD77-2BF576AF98CD}" dt="2019-05-29T08:55:16.705" v="61"/>
        <pc:sldMkLst>
          <pc:docMk/>
          <pc:sldMk cId="1435741928" sldId="318"/>
        </pc:sldMkLst>
        <pc:spChg chg="mod">
          <ac:chgData name="Eric Schuetz" userId="7700f509e499dea3" providerId="LiveId" clId="{963FBB96-23A7-4151-AD77-2BF576AF98CD}" dt="2019-05-29T08:53:19.504" v="60" actId="1076"/>
          <ac:spMkLst>
            <pc:docMk/>
            <pc:sldMk cId="1435741928" sldId="318"/>
            <ac:spMk id="4" creationId="{29EBA8F0-5078-47BC-A3AC-1FFB3B7C22BF}"/>
          </ac:spMkLst>
        </pc:spChg>
      </pc:sldChg>
      <pc:sldChg chg="del">
        <pc:chgData name="Eric Schuetz" userId="7700f509e499dea3" providerId="LiveId" clId="{963FBB96-23A7-4151-AD77-2BF576AF98CD}" dt="2019-05-29T10:20:58.001" v="72" actId="2696"/>
        <pc:sldMkLst>
          <pc:docMk/>
          <pc:sldMk cId="29339589" sldId="324"/>
        </pc:sldMkLst>
      </pc:sldChg>
      <pc:sldChg chg="modSp">
        <pc:chgData name="Eric Schuetz" userId="7700f509e499dea3" providerId="LiveId" clId="{963FBB96-23A7-4151-AD77-2BF576AF98CD}" dt="2019-05-29T10:20:45.710" v="71" actId="20577"/>
        <pc:sldMkLst>
          <pc:docMk/>
          <pc:sldMk cId="1119724246" sldId="325"/>
        </pc:sldMkLst>
        <pc:spChg chg="mod">
          <ac:chgData name="Eric Schuetz" userId="7700f509e499dea3" providerId="LiveId" clId="{963FBB96-23A7-4151-AD77-2BF576AF98CD}" dt="2019-05-29T10:20:45.710" v="71" actId="20577"/>
          <ac:spMkLst>
            <pc:docMk/>
            <pc:sldMk cId="1119724246" sldId="325"/>
            <ac:spMk id="3" creationId="{F68A0B1D-F525-4380-844D-5734F4C25618}"/>
          </ac:spMkLst>
        </pc:spChg>
      </pc:sldChg>
      <pc:sldChg chg="del">
        <pc:chgData name="Eric Schuetz" userId="7700f509e499dea3" providerId="LiveId" clId="{963FBB96-23A7-4151-AD77-2BF576AF98CD}" dt="2019-05-29T10:20:58.667" v="73" actId="2696"/>
        <pc:sldMkLst>
          <pc:docMk/>
          <pc:sldMk cId="2333994989" sldId="326"/>
        </pc:sldMkLst>
      </pc:sldChg>
      <pc:sldChg chg="addSp delSp modSp add del">
        <pc:chgData name="Eric Schuetz" userId="7700f509e499dea3" providerId="LiveId" clId="{963FBB96-23A7-4151-AD77-2BF576AF98CD}" dt="2019-05-29T08:55:21.901" v="62" actId="2696"/>
        <pc:sldMkLst>
          <pc:docMk/>
          <pc:sldMk cId="968670119" sldId="327"/>
        </pc:sldMkLst>
        <pc:spChg chg="del">
          <ac:chgData name="Eric Schuetz" userId="7700f509e499dea3" providerId="LiveId" clId="{963FBB96-23A7-4151-AD77-2BF576AF98CD}" dt="2019-05-29T08:52:46.925" v="1" actId="478"/>
          <ac:spMkLst>
            <pc:docMk/>
            <pc:sldMk cId="968670119" sldId="327"/>
            <ac:spMk id="3" creationId="{C6ED6495-FC66-4196-8211-8632F8D641DB}"/>
          </ac:spMkLst>
        </pc:spChg>
        <pc:picChg chg="add mod">
          <ac:chgData name="Eric Schuetz" userId="7700f509e499dea3" providerId="LiveId" clId="{963FBB96-23A7-4151-AD77-2BF576AF98CD}" dt="2019-05-29T08:52:53.178" v="6" actId="1076"/>
          <ac:picMkLst>
            <pc:docMk/>
            <pc:sldMk cId="968670119" sldId="327"/>
            <ac:picMk id="5" creationId="{C39C7633-26C4-4CE2-AC73-0FF623D84630}"/>
          </ac:picMkLst>
        </pc:picChg>
      </pc:sldChg>
    </pc:docChg>
  </pc:docChgLst>
  <pc:docChgLst>
    <pc:chgData name="Gastbenutzer" providerId="Windows Live" clId="Web-{1075FCFE-8A7C-4B98-A0AC-B87DF4EC4ED1}"/>
    <pc:docChg chg="modSld">
      <pc:chgData name="Gastbenutzer" userId="" providerId="Windows Live" clId="Web-{1075FCFE-8A7C-4B98-A0AC-B87DF4EC4ED1}" dt="2019-05-01T13:48:16.057" v="262"/>
      <pc:docMkLst>
        <pc:docMk/>
      </pc:docMkLst>
      <pc:sldChg chg="modNotes">
        <pc:chgData name="Gastbenutzer" userId="" providerId="Windows Live" clId="Web-{1075FCFE-8A7C-4B98-A0AC-B87DF4EC4ED1}" dt="2019-05-01T13:48:16.057" v="262"/>
        <pc:sldMkLst>
          <pc:docMk/>
          <pc:sldMk cId="1223249772" sldId="317"/>
        </pc:sldMkLst>
      </pc:sldChg>
    </pc:docChg>
  </pc:docChgLst>
  <pc:docChgLst>
    <pc:chgData name="Gastbenutzer" providerId="Windows Live" clId="Web-{DA3DAD13-3CD7-4E95-BEB5-2ADC370229EA}"/>
    <pc:docChg chg="modSld">
      <pc:chgData name="Gastbenutzer" userId="" providerId="Windows Live" clId="Web-{DA3DAD13-3CD7-4E95-BEB5-2ADC370229EA}" dt="2019-05-04T17:38:28.399" v="161"/>
      <pc:docMkLst>
        <pc:docMk/>
      </pc:docMkLst>
      <pc:sldChg chg="modNotes">
        <pc:chgData name="Gastbenutzer" userId="" providerId="Windows Live" clId="Web-{DA3DAD13-3CD7-4E95-BEB5-2ADC370229EA}" dt="2019-05-04T17:35:56.288" v="140"/>
        <pc:sldMkLst>
          <pc:docMk/>
          <pc:sldMk cId="2023298912" sldId="293"/>
        </pc:sldMkLst>
      </pc:sldChg>
      <pc:sldChg chg="modNotes">
        <pc:chgData name="Gastbenutzer" userId="" providerId="Windows Live" clId="Web-{DA3DAD13-3CD7-4E95-BEB5-2ADC370229EA}" dt="2019-05-04T17:38:28.399" v="161"/>
        <pc:sldMkLst>
          <pc:docMk/>
          <pc:sldMk cId="1189866030" sldId="303"/>
        </pc:sldMkLst>
      </pc:sldChg>
      <pc:sldChg chg="modSp modNotes">
        <pc:chgData name="Gastbenutzer" userId="" providerId="Windows Live" clId="Web-{DA3DAD13-3CD7-4E95-BEB5-2ADC370229EA}" dt="2019-05-04T17:37:20.805" v="149" actId="20577"/>
        <pc:sldMkLst>
          <pc:docMk/>
          <pc:sldMk cId="1381686092" sldId="310"/>
        </pc:sldMkLst>
        <pc:spChg chg="mod">
          <ac:chgData name="Gastbenutzer" userId="" providerId="Windows Live" clId="Web-{DA3DAD13-3CD7-4E95-BEB5-2ADC370229EA}" dt="2019-05-04T17:37:20.805" v="149" actId="20577"/>
          <ac:spMkLst>
            <pc:docMk/>
            <pc:sldMk cId="1381686092" sldId="310"/>
            <ac:spMk id="2" creationId="{00000000-0000-0000-0000-000000000000}"/>
          </ac:spMkLst>
        </pc:spChg>
      </pc:sldChg>
      <pc:sldChg chg="modSp modNotes">
        <pc:chgData name="Gastbenutzer" userId="" providerId="Windows Live" clId="Web-{DA3DAD13-3CD7-4E95-BEB5-2ADC370229EA}" dt="2019-05-04T17:35:30.615" v="138"/>
        <pc:sldMkLst>
          <pc:docMk/>
          <pc:sldMk cId="301147693" sldId="316"/>
        </pc:sldMkLst>
        <pc:spChg chg="mod">
          <ac:chgData name="Gastbenutzer" userId="" providerId="Windows Live" clId="Web-{DA3DAD13-3CD7-4E95-BEB5-2ADC370229EA}" dt="2019-05-04T17:33:33.692" v="103" actId="20577"/>
          <ac:spMkLst>
            <pc:docMk/>
            <pc:sldMk cId="301147693" sldId="316"/>
            <ac:spMk id="3" creationId="{00000000-0000-0000-0000-000000000000}"/>
          </ac:spMkLst>
        </pc:spChg>
      </pc:sldChg>
      <pc:sldChg chg="modNotes">
        <pc:chgData name="Gastbenutzer" userId="" providerId="Windows Live" clId="Web-{DA3DAD13-3CD7-4E95-BEB5-2ADC370229EA}" dt="2019-05-04T17:38:20.852" v="159"/>
        <pc:sldMkLst>
          <pc:docMk/>
          <pc:sldMk cId="969845075" sldId="321"/>
        </pc:sldMkLst>
      </pc:sldChg>
      <pc:sldChg chg="modSp modNotes">
        <pc:chgData name="Gastbenutzer" userId="" providerId="Windows Live" clId="Web-{DA3DAD13-3CD7-4E95-BEB5-2ADC370229EA}" dt="2019-05-04T17:37:40.539" v="152"/>
        <pc:sldMkLst>
          <pc:docMk/>
          <pc:sldMk cId="1939143278" sldId="322"/>
        </pc:sldMkLst>
        <pc:spChg chg="mod">
          <ac:chgData name="Gastbenutzer" userId="" providerId="Windows Live" clId="Web-{DA3DAD13-3CD7-4E95-BEB5-2ADC370229EA}" dt="2019-05-04T17:37:17.008" v="148" actId="20577"/>
          <ac:spMkLst>
            <pc:docMk/>
            <pc:sldMk cId="1939143278" sldId="322"/>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C757B64-DB33-411F-BA9A-7FA29C06E9E2}"/>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7891" name="Rectangle 3">
            <a:extLst>
              <a:ext uri="{FF2B5EF4-FFF2-40B4-BE49-F238E27FC236}">
                <a16:creationId xmlns:a16="http://schemas.microsoft.com/office/drawing/2014/main" id="{A0369B67-10CB-42E1-85FB-2590ECE377B2}"/>
              </a:ext>
            </a:extLst>
          </p:cNvPr>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Arial" panose="020B0604020202020204" pitchFamily="34" charset="0"/>
              </a:defRPr>
            </a:lvl1pPr>
          </a:lstStyle>
          <a:p>
            <a:endParaRPr lang="en-GB" altLang="de-DE"/>
          </a:p>
        </p:txBody>
      </p:sp>
      <p:sp>
        <p:nvSpPr>
          <p:cNvPr id="37892" name="Rectangle 4">
            <a:extLst>
              <a:ext uri="{FF2B5EF4-FFF2-40B4-BE49-F238E27FC236}">
                <a16:creationId xmlns:a16="http://schemas.microsoft.com/office/drawing/2014/main" id="{188F3617-5406-448A-A8CA-A63C5F9F44F5}"/>
              </a:ext>
            </a:extLst>
          </p:cNvPr>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7893" name="Rectangle 5">
            <a:extLst>
              <a:ext uri="{FF2B5EF4-FFF2-40B4-BE49-F238E27FC236}">
                <a16:creationId xmlns:a16="http://schemas.microsoft.com/office/drawing/2014/main" id="{0968D1F4-43A9-4555-AC6A-2A141516DEAB}"/>
              </a:ext>
            </a:extLst>
          </p:cNvPr>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solidFill>
                  <a:schemeClr val="tx1"/>
                </a:solidFill>
                <a:latin typeface="Arial" panose="020B0604020202020204" pitchFamily="34" charset="0"/>
              </a:defRPr>
            </a:lvl1pPr>
          </a:lstStyle>
          <a:p>
            <a:fld id="{76468B5D-E9B7-4893-9AD0-A9C00F2CAF89}" type="slidenum">
              <a:rPr lang="en-GB" altLang="de-DE"/>
              <a:pPr/>
              <a:t>‹Nr.›</a:t>
            </a:fld>
            <a:endParaRPr lang="en-GB" altLang="de-DE"/>
          </a:p>
        </p:txBody>
      </p:sp>
    </p:spTree>
    <p:extLst>
      <p:ext uri="{BB962C8B-B14F-4D97-AF65-F5344CB8AC3E}">
        <p14:creationId xmlns:p14="http://schemas.microsoft.com/office/powerpoint/2010/main" val="1900987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E7BC8DF-1116-4C10-AA23-5FA230C078BD}"/>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6867" name="Rectangle 3">
            <a:extLst>
              <a:ext uri="{FF2B5EF4-FFF2-40B4-BE49-F238E27FC236}">
                <a16:creationId xmlns:a16="http://schemas.microsoft.com/office/drawing/2014/main" id="{4CE364E3-5148-4625-93BD-80A980CC5A92}"/>
              </a:ext>
            </a:extLst>
          </p:cNvPr>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Arial" panose="020B0604020202020204" pitchFamily="34" charset="0"/>
              </a:defRPr>
            </a:lvl1pPr>
          </a:lstStyle>
          <a:p>
            <a:endParaRPr lang="en-GB" altLang="de-DE"/>
          </a:p>
        </p:txBody>
      </p:sp>
      <p:sp>
        <p:nvSpPr>
          <p:cNvPr id="36868" name="Rectangle 4">
            <a:extLst>
              <a:ext uri="{FF2B5EF4-FFF2-40B4-BE49-F238E27FC236}">
                <a16:creationId xmlns:a16="http://schemas.microsoft.com/office/drawing/2014/main" id="{718DB6FA-82BC-4F50-80AC-DE2C2FAC3A36}"/>
              </a:ext>
            </a:extLst>
          </p:cNvPr>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a:extLst>
              <a:ext uri="{FF2B5EF4-FFF2-40B4-BE49-F238E27FC236}">
                <a16:creationId xmlns:a16="http://schemas.microsoft.com/office/drawing/2014/main" id="{74AEF173-A413-40DC-97F3-38A4AD3FE563}"/>
              </a:ext>
            </a:extLst>
          </p:cNvPr>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de-DE"/>
              <a:t>Click to edit Master text styles</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
        <p:nvSpPr>
          <p:cNvPr id="36870" name="Rectangle 6">
            <a:extLst>
              <a:ext uri="{FF2B5EF4-FFF2-40B4-BE49-F238E27FC236}">
                <a16:creationId xmlns:a16="http://schemas.microsoft.com/office/drawing/2014/main" id="{72C7140F-7411-44A0-BDFD-AE394FED80D7}"/>
              </a:ext>
            </a:extLst>
          </p:cNvPr>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6871" name="Rectangle 7">
            <a:extLst>
              <a:ext uri="{FF2B5EF4-FFF2-40B4-BE49-F238E27FC236}">
                <a16:creationId xmlns:a16="http://schemas.microsoft.com/office/drawing/2014/main" id="{0EE953CC-F697-4DF4-8E81-26274ED8F823}"/>
              </a:ext>
            </a:extLst>
          </p:cNvPr>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solidFill>
                  <a:schemeClr val="tx1"/>
                </a:solidFill>
                <a:latin typeface="Arial" panose="020B0604020202020204" pitchFamily="34" charset="0"/>
              </a:defRPr>
            </a:lvl1pPr>
          </a:lstStyle>
          <a:p>
            <a:fld id="{C73E5142-0628-4B72-B7AA-0B514D5F823B}" type="slidenum">
              <a:rPr lang="en-GB" altLang="de-DE"/>
              <a:pPr/>
              <a:t>‹Nr.›</a:t>
            </a:fld>
            <a:endParaRPr lang="en-GB" altLang="de-DE"/>
          </a:p>
        </p:txBody>
      </p:sp>
    </p:spTree>
    <p:extLst>
      <p:ext uri="{BB962C8B-B14F-4D97-AF65-F5344CB8AC3E}">
        <p14:creationId xmlns:p14="http://schemas.microsoft.com/office/powerpoint/2010/main" val="6441326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gsma.com/mobilefordevelopment/wp-content/uploads/2018/03/Africa.pdf" TargetMode="External"/><Relationship Id="rId3" Type="http://schemas.openxmlformats.org/officeDocument/2006/relationships/hyperlink" Target="http://disrupt-africa.com/2017/11/mtn-ivory-coast-launches-startup-incubator/" TargetMode="External"/><Relationship Id="rId7" Type="http://schemas.openxmlformats.org/officeDocument/2006/relationships/hyperlink" Target="http://bithub.co.k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techcrunch.com/2017/12/20/the-rise-of-the-crypto-accelerators/" TargetMode="External"/><Relationship Id="rId5" Type="http://schemas.openxmlformats.org/officeDocument/2006/relationships/hyperlink" Target="https://thinkrise.com/cape-town" TargetMode="External"/><Relationship Id="rId4" Type="http://schemas.openxmlformats.org/officeDocument/2006/relationships/hyperlink" Target="https://accelerator.merckgroup.co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rte.tv/en/videos/RC-016127/digital-afric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www.bitland.world/" TargetMode="External"/><Relationship Id="rId3" Type="http://schemas.openxmlformats.org/officeDocument/2006/relationships/hyperlink" Target="http://7keema.com/" TargetMode="External"/><Relationship Id="rId7" Type="http://schemas.openxmlformats.org/officeDocument/2006/relationships/hyperlink" Target="https://www.oze.guru/"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leafglobalfintech.com/" TargetMode="External"/><Relationship Id="rId11" Type="http://schemas.openxmlformats.org/officeDocument/2006/relationships/hyperlink" Target="https://www.appsafrica.com/10-startups-selected-to-pitch-live-at-africa-startup-summit/" TargetMode="External"/><Relationship Id="rId5" Type="http://schemas.openxmlformats.org/officeDocument/2006/relationships/hyperlink" Target="https://www.completefarmer.com/" TargetMode="External"/><Relationship Id="rId10" Type="http://schemas.openxmlformats.org/officeDocument/2006/relationships/hyperlink" Target="https://ona.io/home/" TargetMode="External"/><Relationship Id="rId4" Type="http://schemas.openxmlformats.org/officeDocument/2006/relationships/hyperlink" Target="http://www.appy.co.ao/" TargetMode="External"/><Relationship Id="rId9" Type="http://schemas.openxmlformats.org/officeDocument/2006/relationships/hyperlink" Target="https://babymigo.co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thd.tn/startup-act-version-adoptee.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Overall</a:t>
            </a:r>
            <a:r>
              <a:rPr lang="en-GB" baseline="0" dirty="0"/>
              <a:t> learning objective module 4: </a:t>
            </a:r>
            <a:r>
              <a:rPr lang="en-US" sz="1200" kern="1200" dirty="0">
                <a:solidFill>
                  <a:schemeClr val="tx1"/>
                </a:solidFill>
                <a:effectLst/>
                <a:latin typeface="Arial" panose="020B0604020202020204" pitchFamily="34" charset="0"/>
                <a:ea typeface="+mn-ea"/>
                <a:cs typeface="+mn-cs"/>
              </a:rPr>
              <a:t>Participants are aware of specific opportunities and challenges the digital economy brings for businesses on the macro and micro level </a:t>
            </a:r>
            <a:endParaRPr lang="en-GB"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a:t>
            </a:fld>
            <a:endParaRPr lang="en-GB" altLang="de-DE"/>
          </a:p>
        </p:txBody>
      </p:sp>
    </p:spTree>
    <p:extLst>
      <p:ext uri="{BB962C8B-B14F-4D97-AF65-F5344CB8AC3E}">
        <p14:creationId xmlns:p14="http://schemas.microsoft.com/office/powerpoint/2010/main" val="430934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US" dirty="0">
              <a:latin typeface="Arial"/>
              <a:cs typeface="Arial"/>
            </a:endParaRPr>
          </a:p>
          <a:p>
            <a:r>
              <a:rPr lang="en-US" dirty="0">
                <a:latin typeface="Arial"/>
                <a:cs typeface="Arial"/>
              </a:rPr>
              <a:t>Video: The Deutsche Welle (DW) - foreign </a:t>
            </a:r>
            <a:r>
              <a:rPr lang="en-US" i="1" dirty="0">
                <a:latin typeface="Arial"/>
                <a:cs typeface="Arial"/>
              </a:rPr>
              <a:t>German broadcasting</a:t>
            </a:r>
            <a:r>
              <a:rPr lang="en-US" dirty="0">
                <a:latin typeface="Arial"/>
                <a:cs typeface="Arial"/>
              </a:rPr>
              <a:t> station (duration: approx. 1min) about the thriving African tech innovation scene</a:t>
            </a:r>
          </a:p>
          <a:p>
            <a:endParaRPr lang="en-US" i="1" dirty="0">
              <a:latin typeface="Arial"/>
              <a:cs typeface="Arial"/>
            </a:endParaRPr>
          </a:p>
          <a:p>
            <a:r>
              <a:rPr lang="en-US" i="0" dirty="0">
                <a:latin typeface="Arial"/>
                <a:cs typeface="Arial"/>
              </a:rPr>
              <a:t>Source: https://</a:t>
            </a:r>
            <a:r>
              <a:rPr lang="en-US" i="0" dirty="0" err="1">
                <a:latin typeface="Arial"/>
                <a:cs typeface="Arial"/>
              </a:rPr>
              <a:t>www.dw.com</a:t>
            </a:r>
            <a:r>
              <a:rPr lang="en-US" i="0" dirty="0">
                <a:latin typeface="Arial"/>
                <a:cs typeface="Arial"/>
              </a:rPr>
              <a:t>/</a:t>
            </a:r>
            <a:r>
              <a:rPr lang="en-US" i="0" dirty="0" err="1">
                <a:latin typeface="Arial"/>
                <a:cs typeface="Arial"/>
              </a:rPr>
              <a:t>en</a:t>
            </a:r>
            <a:r>
              <a:rPr lang="en-US" i="0" dirty="0">
                <a:latin typeface="Arial"/>
                <a:cs typeface="Arial"/>
              </a:rPr>
              <a:t>/</a:t>
            </a:r>
            <a:r>
              <a:rPr lang="en-US" i="0" dirty="0" err="1">
                <a:latin typeface="Arial"/>
                <a:cs typeface="Arial"/>
              </a:rPr>
              <a:t>kenyas</a:t>
            </a:r>
            <a:r>
              <a:rPr lang="en-US" i="0" dirty="0">
                <a:latin typeface="Arial"/>
                <a:cs typeface="Arial"/>
              </a:rPr>
              <a:t> -startup-community/av-47272721</a:t>
            </a:r>
            <a:endParaRPr lang="en-US" i="0" dirty="0">
              <a:cs typeface="Arial"/>
            </a:endParaRP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10</a:t>
            </a:fld>
            <a:endParaRPr lang="en-GB" altLang="de-DE"/>
          </a:p>
        </p:txBody>
      </p:sp>
    </p:spTree>
    <p:extLst>
      <p:ext uri="{BB962C8B-B14F-4D97-AF65-F5344CB8AC3E}">
        <p14:creationId xmlns:p14="http://schemas.microsoft.com/office/powerpoint/2010/main" val="809696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atin typeface="Arial"/>
                <a:cs typeface="Arial"/>
              </a:rPr>
              <a:t>Key message: Innovative business models are creating new dynamics between formal companies and informal micro-entrepreneurs.</a:t>
            </a:r>
            <a:endParaRPr lang="de-DE">
              <a:latin typeface="Arial"/>
              <a:cs typeface="Arial"/>
            </a:endParaRPr>
          </a:p>
          <a:p>
            <a:pPr lvl="0"/>
            <a:endParaRPr lang="en-GB" sz="1200" kern="1200" noProof="0" dirty="0">
              <a:solidFill>
                <a:schemeClr val="tx1"/>
              </a:solidFill>
              <a:effectLst/>
              <a:cs typeface="Arial" panose="020B0604020202020204" pitchFamily="34" charset="0"/>
            </a:endParaRPr>
          </a:p>
          <a:p>
            <a:pPr lvl="0"/>
            <a:r>
              <a:rPr lang="en-GB" sz="1200" b="1" kern="1200" noProof="0" dirty="0">
                <a:solidFill>
                  <a:schemeClr val="tx1"/>
                </a:solidFill>
                <a:effectLst/>
                <a:latin typeface="Arial" panose="020B0604020202020204" pitchFamily="34" charset="0"/>
                <a:ea typeface="+mn-ea"/>
                <a:cs typeface="+mn-cs"/>
              </a:rPr>
              <a:t>Background:</a:t>
            </a:r>
          </a:p>
          <a:p>
            <a:r>
              <a:rPr lang="en-GB" sz="1200" kern="1200" noProof="0" dirty="0">
                <a:solidFill>
                  <a:schemeClr val="tx1"/>
                </a:solidFill>
                <a:effectLst/>
                <a:latin typeface="Arial"/>
                <a:cs typeface="Arial"/>
              </a:rPr>
              <a:t>Innovation hubs play an important role in Africa's ever-growing start-up</a:t>
            </a:r>
            <a:r>
              <a:rPr lang="en-GB" sz="1200" kern="1200" baseline="0" noProof="0" dirty="0">
                <a:solidFill>
                  <a:schemeClr val="tx1"/>
                </a:solidFill>
                <a:effectLst/>
                <a:latin typeface="Arial"/>
                <a:cs typeface="Arial"/>
              </a:rPr>
              <a:t> ecosystem</a:t>
            </a:r>
            <a:r>
              <a:rPr lang="en-GB" sz="1200" kern="1200" noProof="0" dirty="0">
                <a:solidFill>
                  <a:schemeClr val="tx1"/>
                </a:solidFill>
                <a:effectLst/>
                <a:latin typeface="Arial"/>
                <a:cs typeface="Arial"/>
              </a:rPr>
              <a:t>. According to a GSMA report, there were already </a:t>
            </a:r>
            <a:r>
              <a:rPr lang="en-GB" sz="1200" b="1" kern="1200" noProof="0" dirty="0">
                <a:solidFill>
                  <a:schemeClr val="tx1"/>
                </a:solidFill>
                <a:effectLst/>
                <a:latin typeface="Arial"/>
                <a:cs typeface="Arial"/>
              </a:rPr>
              <a:t>442 hubs in Africa by mid-2018 </a:t>
            </a:r>
            <a:r>
              <a:rPr lang="en-GB" sz="1200" kern="1200" noProof="0" dirty="0">
                <a:solidFill>
                  <a:schemeClr val="tx1"/>
                </a:solidFill>
                <a:effectLst/>
                <a:latin typeface="Arial"/>
                <a:cs typeface="Arial"/>
              </a:rPr>
              <a:t>- compared to 2016, the sector grew by 50 percent. The innovation centres have cooperation partners and investors. Local actors can network and find like-minded people. The projects that emerge in the hub ecosystem are mainly tech start-ups, but also from other sector like renewable energies or agriculture.</a:t>
            </a:r>
            <a:r>
              <a:rPr lang="en-GB" sz="1200" kern="1200" baseline="0" noProof="0" dirty="0">
                <a:solidFill>
                  <a:schemeClr val="tx1"/>
                </a:solidFill>
                <a:effectLst/>
                <a:latin typeface="Arial"/>
                <a:cs typeface="Arial"/>
              </a:rPr>
              <a:t> </a:t>
            </a:r>
            <a:r>
              <a:rPr lang="en-GB" sz="1200" kern="1200" noProof="0" dirty="0">
                <a:solidFill>
                  <a:schemeClr val="tx1"/>
                </a:solidFill>
                <a:effectLst/>
                <a:latin typeface="Arial"/>
                <a:cs typeface="Arial"/>
              </a:rPr>
              <a:t>Innovation hubs support the creation of new jobs in these sectors and the development of innovative solutions to local problems. This improves the quality of life for many people. Development cooperation therefore supports the creation and promotion of innovation hubs in developing countries.</a:t>
            </a:r>
            <a:r>
              <a:rPr lang="en-GB" sz="1200" kern="1200" baseline="0" noProof="0" dirty="0">
                <a:solidFill>
                  <a:schemeClr val="tx1"/>
                </a:solidFill>
                <a:effectLst/>
                <a:latin typeface="Arial"/>
                <a:cs typeface="Arial"/>
              </a:rPr>
              <a:t> </a:t>
            </a:r>
            <a:r>
              <a:rPr lang="en-GB" dirty="0">
                <a:latin typeface="Arial"/>
                <a:cs typeface="Arial"/>
              </a:rPr>
              <a:t>The average age of the active tech hubs is 5 years. </a:t>
            </a:r>
            <a:endParaRPr lang="en-GB" dirty="0">
              <a:cs typeface="Arial"/>
            </a:endParaRPr>
          </a:p>
          <a:p>
            <a:endParaRPr lang="en-GB" dirty="0">
              <a:cs typeface="Arial"/>
            </a:endParaRPr>
          </a:p>
          <a:p>
            <a:r>
              <a:rPr lang="en-GB" dirty="0">
                <a:latin typeface="Arial"/>
                <a:cs typeface="Arial"/>
              </a:rPr>
              <a:t>GSMA defines tech hubs as physical spaces designed to support and foster start-ups. These includes incubators, accelerators, co-working spaces, fab labs, makers spaces, hacker spaces, and other innovation centres. Active tech hubs are defined as hubs that have shown active digital presence (website, news, social media) since October 2017. </a:t>
            </a:r>
            <a:endParaRPr lang="en-GB" dirty="0">
              <a:cs typeface="Arial"/>
            </a:endParaRPr>
          </a:p>
          <a:p>
            <a:endParaRPr lang="en-GB" dirty="0"/>
          </a:p>
          <a:p>
            <a:pPr lvl="0"/>
            <a:r>
              <a:rPr lang="en-GB" dirty="0"/>
              <a:t>This growth over the past two years has been accompanied by three trends. First, several tier-2 ecosystems and </a:t>
            </a:r>
            <a:r>
              <a:rPr lang="en-GB" b="1" dirty="0"/>
              <a:t>new ecosystem cities </a:t>
            </a:r>
            <a:r>
              <a:rPr lang="en-GB" dirty="0"/>
              <a:t>(beyond South Africa/Cape Town, Nigeria/Lagos, and Kenya/Nairobi) have emerged across the region as internationally attractive technology centres. Second, the </a:t>
            </a:r>
            <a:r>
              <a:rPr lang="en-GB" b="1" dirty="0"/>
              <a:t>volume of funding </a:t>
            </a:r>
            <a:r>
              <a:rPr lang="en-GB" dirty="0"/>
              <a:t>raised by tech start-ups all across the continent soared. Third, an increasing questioning and urge to rethink flawed business models has led several hubs and programmes to narrow down their offering and target </a:t>
            </a:r>
            <a:r>
              <a:rPr lang="en-GB" b="1" dirty="0"/>
              <a:t>specific niches</a:t>
            </a:r>
            <a:r>
              <a:rPr lang="en-GB" dirty="0"/>
              <a:t>.</a:t>
            </a:r>
          </a:p>
          <a:p>
            <a:pPr lvl="0"/>
            <a:endParaRPr lang="en-GB" sz="1200" kern="1200" dirty="0">
              <a:solidFill>
                <a:schemeClr val="tx1"/>
              </a:solidFill>
              <a:effectLst/>
              <a:latin typeface="Arial" panose="020B0604020202020204" pitchFamily="34" charset="0"/>
              <a:cs typeface="Arial"/>
            </a:endParaRPr>
          </a:p>
          <a:p>
            <a:r>
              <a:rPr lang="en-GB" b="1" dirty="0">
                <a:latin typeface="Arial"/>
                <a:cs typeface="Arial"/>
              </a:rPr>
              <a:t>About 12% of the active hubs are now either run or backed by a local mobile operator</a:t>
            </a:r>
            <a:r>
              <a:rPr lang="en-GB" dirty="0">
                <a:latin typeface="Arial"/>
                <a:cs typeface="Arial"/>
              </a:rPr>
              <a:t>. MTN, Vodacom, and Orange appear as the most active operators in Africa when it comes to running or engaging with local tech hubs. A few recent examples in Africa include MTN in-house incubators “</a:t>
            </a:r>
            <a:r>
              <a:rPr lang="en-GB" dirty="0">
                <a:latin typeface="Arial"/>
                <a:cs typeface="Arial"/>
                <a:hlinkClick r:id="rId3"/>
              </a:rPr>
              <a:t>Y’ello Startups</a:t>
            </a:r>
            <a:r>
              <a:rPr lang="en-GB" dirty="0">
                <a:latin typeface="Arial"/>
                <a:cs typeface="Arial"/>
              </a:rPr>
              <a:t>” launched in 2017 in Côte d’Ivoire and Congo. A recent trend is the rise of </a:t>
            </a:r>
            <a:r>
              <a:rPr lang="en-GB" b="1" dirty="0">
                <a:latin typeface="Arial"/>
                <a:cs typeface="Arial"/>
              </a:rPr>
              <a:t>industry-focused programmes</a:t>
            </a:r>
            <a:r>
              <a:rPr lang="en-GB" dirty="0">
                <a:latin typeface="Arial"/>
                <a:cs typeface="Arial"/>
              </a:rPr>
              <a:t> run by large corporation such as the Nairobi-based </a:t>
            </a:r>
            <a:r>
              <a:rPr lang="en-GB" dirty="0">
                <a:latin typeface="Arial"/>
                <a:cs typeface="Arial"/>
                <a:hlinkClick r:id="rId4"/>
              </a:rPr>
              <a:t>Merck Accelerator</a:t>
            </a:r>
            <a:r>
              <a:rPr lang="en-GB" dirty="0">
                <a:latin typeface="Arial"/>
                <a:cs typeface="Arial"/>
              </a:rPr>
              <a:t>. Similarly, a growing number of tech hubs are now devoted to financial technology services. These include </a:t>
            </a:r>
            <a:r>
              <a:rPr lang="en-GB" dirty="0">
                <a:latin typeface="Arial"/>
                <a:cs typeface="Arial"/>
                <a:hlinkClick r:id="rId5"/>
              </a:rPr>
              <a:t>Barclays’ Rise</a:t>
            </a:r>
            <a:r>
              <a:rPr lang="en-GB" dirty="0">
                <a:latin typeface="Arial"/>
                <a:cs typeface="Arial"/>
              </a:rPr>
              <a:t> in Cape Town. Some organisations are even </a:t>
            </a:r>
            <a:r>
              <a:rPr lang="en-GB" dirty="0">
                <a:latin typeface="Arial"/>
                <a:cs typeface="Arial"/>
                <a:hlinkClick r:id="rId6"/>
              </a:rPr>
              <a:t>focusing only on blockchain technologies</a:t>
            </a:r>
            <a:r>
              <a:rPr lang="en-GB" dirty="0">
                <a:latin typeface="Arial"/>
                <a:cs typeface="Arial"/>
              </a:rPr>
              <a:t> (e.g. </a:t>
            </a:r>
            <a:r>
              <a:rPr lang="en-GB" dirty="0">
                <a:latin typeface="Arial"/>
                <a:cs typeface="Arial"/>
                <a:hlinkClick r:id="rId7"/>
              </a:rPr>
              <a:t>BitHub</a:t>
            </a:r>
            <a:r>
              <a:rPr lang="en-GB" dirty="0">
                <a:latin typeface="Arial"/>
                <a:cs typeface="Arial"/>
              </a:rPr>
              <a:t> in Kenya.</a:t>
            </a:r>
          </a:p>
          <a:p>
            <a:endParaRPr lang="de-DE" dirty="0"/>
          </a:p>
          <a:p>
            <a:pPr lvl="0"/>
            <a:r>
              <a:rPr lang="de-DE" sz="1200" kern="1200" dirty="0">
                <a:solidFill>
                  <a:schemeClr val="tx1"/>
                </a:solidFill>
                <a:effectLst/>
                <a:latin typeface="Arial" panose="020B0604020202020204" pitchFamily="34" charset="0"/>
                <a:ea typeface="+mn-ea"/>
                <a:cs typeface="+mn-cs"/>
              </a:rPr>
              <a:t>Resources:</a:t>
            </a:r>
          </a:p>
          <a:p>
            <a:r>
              <a:rPr lang="de-DE" kern="1200" dirty="0">
                <a:effectLst/>
                <a:latin typeface="Arial"/>
                <a:cs typeface="Arial"/>
                <a:hlinkClick r:id="rId8"/>
              </a:rPr>
              <a:t>https://www.gsma.com/mobilefordevelopment/wp-content/uploads/2018/03/Africa.pdf</a:t>
            </a:r>
            <a:r>
              <a:rPr lang="de-DE" dirty="0">
                <a:latin typeface="Arial"/>
                <a:cs typeface="Arial"/>
              </a:rPr>
              <a:t> </a:t>
            </a:r>
            <a:endParaRPr lang="de-DE" dirty="0">
              <a:cs typeface="Arial"/>
            </a:endParaRPr>
          </a:p>
          <a:p>
            <a:pPr lvl="0"/>
            <a:endParaRPr lang="de-DE" sz="1200" kern="1200" dirty="0">
              <a:solidFill>
                <a:schemeClr val="tx1"/>
              </a:solidFill>
              <a:effectLst/>
              <a:latin typeface="Arial" panose="020B0604020202020204" pitchFamily="34" charset="0"/>
              <a:ea typeface="+mn-ea"/>
              <a:cs typeface="+mn-cs"/>
            </a:endParaRPr>
          </a:p>
          <a:p>
            <a:pPr lvl="0"/>
            <a:endParaRPr lang="de-DE" sz="1200" kern="1200" dirty="0">
              <a:solidFill>
                <a:schemeClr val="tx1"/>
              </a:solidFill>
              <a:effectLst/>
              <a:latin typeface="Arial" panose="020B0604020202020204" pitchFamily="34" charset="0"/>
              <a:ea typeface="+mn-ea"/>
              <a:cs typeface="+mn-cs"/>
            </a:endParaRP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11</a:t>
            </a:fld>
            <a:endParaRPr lang="en-GB" altLang="de-DE"/>
          </a:p>
        </p:txBody>
      </p:sp>
    </p:spTree>
    <p:extLst>
      <p:ext uri="{BB962C8B-B14F-4D97-AF65-F5344CB8AC3E}">
        <p14:creationId xmlns:p14="http://schemas.microsoft.com/office/powerpoint/2010/main" val="1297965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latin typeface="Arial"/>
                <a:cs typeface="Arial"/>
              </a:rPr>
              <a:t> </a:t>
            </a:r>
            <a:endParaRPr lang="en-GB" b="1" dirty="0">
              <a:cs typeface="Arial"/>
            </a:endParaRPr>
          </a:p>
          <a:p>
            <a:endParaRPr lang="en-GB" dirty="0">
              <a:cs typeface="Arial"/>
            </a:endParaRPr>
          </a:p>
          <a:p>
            <a:r>
              <a:rPr lang="en-GB" b="1" dirty="0">
                <a:latin typeface="Arial"/>
                <a:cs typeface="Arial"/>
              </a:rPr>
              <a:t>Procedure:</a:t>
            </a:r>
            <a:endParaRPr lang="en-GB" b="1" dirty="0">
              <a:cs typeface="Arial"/>
            </a:endParaRPr>
          </a:p>
          <a:p>
            <a:r>
              <a:rPr lang="en-GB" dirty="0">
                <a:latin typeface="Arial"/>
                <a:cs typeface="Arial"/>
              </a:rPr>
              <a:t>Slide can also be used as a starting point for a concluding discussion on the potentials and challenges of digital entrepreneurship and the different narratives that exist on the topic</a:t>
            </a:r>
            <a:endParaRPr lang="en-GB" dirty="0">
              <a:cs typeface="Arial"/>
            </a:endParaRPr>
          </a:p>
          <a:p>
            <a:endParaRPr lang="en-GB" b="1" dirty="0">
              <a:cs typeface="Arial"/>
            </a:endParaRPr>
          </a:p>
          <a:p>
            <a:r>
              <a:rPr lang="en-GB" b="1" dirty="0">
                <a:latin typeface="Arial"/>
                <a:cs typeface="Arial"/>
              </a:rPr>
              <a:t>Rising numbers of technology hubs and innovation incubators: </a:t>
            </a:r>
            <a:endParaRPr lang="en-GB" b="1" dirty="0">
              <a:cs typeface="Arial"/>
            </a:endParaRPr>
          </a:p>
          <a:p>
            <a:r>
              <a:rPr lang="en-GB" dirty="0">
                <a:latin typeface="Arial"/>
                <a:cs typeface="Arial"/>
              </a:rPr>
              <a:t>There were 442 hubs in Africa by mid-2018</a:t>
            </a:r>
          </a:p>
          <a:p>
            <a:endParaRPr lang="en-GB" dirty="0">
              <a:latin typeface="Arial"/>
              <a:cs typeface="Arial"/>
            </a:endParaRPr>
          </a:p>
          <a:p>
            <a:r>
              <a:rPr lang="en-GB" b="1" dirty="0" err="1">
                <a:latin typeface="Arial"/>
                <a:cs typeface="Arial"/>
              </a:rPr>
              <a:t>Groundbreaking</a:t>
            </a:r>
            <a:r>
              <a:rPr lang="en-GB" b="1" dirty="0">
                <a:latin typeface="Arial"/>
                <a:cs typeface="Arial"/>
              </a:rPr>
              <a:t> Innovations:</a:t>
            </a:r>
          </a:p>
          <a:p>
            <a:r>
              <a:rPr lang="en-GB" dirty="0">
                <a:latin typeface="Arial"/>
                <a:cs typeface="Arial"/>
              </a:rPr>
              <a:t>The recent success of mobile payment platforms, such as M-Pesa has shown how start-ups can solve long-standing seemingly intractable development problems.</a:t>
            </a:r>
          </a:p>
          <a:p>
            <a:endParaRPr lang="en-GB" b="1" dirty="0">
              <a:latin typeface="Arial"/>
              <a:cs typeface="Arial"/>
            </a:endParaRPr>
          </a:p>
          <a:p>
            <a:r>
              <a:rPr lang="en-GB" b="1" dirty="0">
                <a:latin typeface="Arial"/>
                <a:cs typeface="Arial"/>
              </a:rPr>
              <a:t>Variety of initiatives by philanthropists, development organizations, technology corporations, and local governments</a:t>
            </a:r>
            <a:endParaRPr lang="en-GB" dirty="0"/>
          </a:p>
          <a:p>
            <a:r>
              <a:rPr lang="en-GB" dirty="0">
                <a:latin typeface="Arial"/>
                <a:cs typeface="Arial"/>
              </a:rPr>
              <a:t>Examples for large-scale initiatives of the recent years: the GSMA Innovation Fund injected mentorship and between $1 and $2.3 million into African digital enterprises in just its first round( Mulligan, 2017); the World Bank’s XL Africa program created an elite community of 20 start-ups from across the continent and connected them to investors (Kapil, </a:t>
            </a:r>
            <a:r>
              <a:rPr lang="en-GB" dirty="0" err="1">
                <a:latin typeface="Arial"/>
                <a:cs typeface="Arial"/>
              </a:rPr>
              <a:t>Andjelkovic</a:t>
            </a:r>
            <a:r>
              <a:rPr lang="en-GB" dirty="0">
                <a:latin typeface="Arial"/>
                <a:cs typeface="Arial"/>
              </a:rPr>
              <a:t>, &amp; Lu, 2018); and Google’s Nigeria-based accelerator funded start-ups with $3 million, in addition to in-kind support(Jackson, 2018). </a:t>
            </a:r>
            <a:endParaRPr lang="en-GB" dirty="0">
              <a:cs typeface="Arial"/>
            </a:endParaRPr>
          </a:p>
          <a:p>
            <a:endParaRPr lang="en-GB" dirty="0">
              <a:latin typeface="Arial"/>
              <a:cs typeface="Arial"/>
            </a:endParaRPr>
          </a:p>
          <a:p>
            <a:r>
              <a:rPr lang="en-GB" dirty="0">
                <a:latin typeface="Arial"/>
                <a:cs typeface="Arial"/>
              </a:rPr>
              <a:t>BUT </a:t>
            </a:r>
          </a:p>
          <a:p>
            <a:r>
              <a:rPr lang="en-GB" b="1" dirty="0">
                <a:latin typeface="Arial"/>
                <a:cs typeface="Arial"/>
              </a:rPr>
              <a:t>Lack of evidence regarding effectiveness of hubs and innovations initiatives </a:t>
            </a:r>
            <a:br>
              <a:rPr lang="en-GB" b="1" dirty="0">
                <a:cs typeface="Arial"/>
              </a:rPr>
            </a:br>
            <a:r>
              <a:rPr lang="en-GB" dirty="0">
                <a:latin typeface="Arial"/>
                <a:cs typeface="Arial"/>
              </a:rPr>
              <a:t>No valid data on effectiveness/quality of services of tech hubs; difficulties in differentiation between hub models/stakeholder.</a:t>
            </a:r>
            <a:endParaRPr lang="en-GB" dirty="0"/>
          </a:p>
          <a:p>
            <a:r>
              <a:rPr lang="en-GB" dirty="0">
                <a:latin typeface="Arial"/>
                <a:cs typeface="Arial"/>
              </a:rPr>
              <a:t> </a:t>
            </a:r>
            <a:endParaRPr lang="en-GB" dirty="0">
              <a:cs typeface="Arial"/>
            </a:endParaRPr>
          </a:p>
          <a:p>
            <a:r>
              <a:rPr lang="en-GB" b="1" dirty="0">
                <a:latin typeface="Arial"/>
                <a:cs typeface="Arial"/>
              </a:rPr>
              <a:t>Persistent divides exist within Africa:</a:t>
            </a:r>
            <a:r>
              <a:rPr lang="en-GB" dirty="0">
                <a:latin typeface="Arial"/>
                <a:cs typeface="Arial"/>
              </a:rPr>
              <a:t> a few countries (South Africa, Kenya, Nigeria) account for almost all digital entrepreneurship activity. Countries such as Ghana, Tanzania, Senegal, Cameroon, Uganda, Tunisia, Morocco, Cote d’Ivoire, Mauritius, and Rwanda account for a noteworthy but much lower level. Most African nations show activity levels that appear negligible in international comparison. Also within countries, extreme divides exist: the user base for most types of digital products can be found almost exclusively in large cities, that is, close to where the enterprises themselves are located</a:t>
            </a:r>
          </a:p>
          <a:p>
            <a:endParaRPr lang="en-GB" dirty="0">
              <a:latin typeface="Arial"/>
              <a:cs typeface="Arial"/>
            </a:endParaRPr>
          </a:p>
          <a:p>
            <a:r>
              <a:rPr lang="en-GB" b="1" dirty="0">
                <a:latin typeface="Arial"/>
                <a:cs typeface="Arial"/>
              </a:rPr>
              <a:t>Mixed numbers</a:t>
            </a:r>
            <a:endParaRPr lang="en-GB" dirty="0">
              <a:latin typeface="Arial"/>
              <a:cs typeface="Arial"/>
            </a:endParaRPr>
          </a:p>
          <a:p>
            <a:r>
              <a:rPr lang="en-GB" dirty="0">
                <a:latin typeface="Arial"/>
                <a:cs typeface="Arial"/>
              </a:rPr>
              <a:t>the average African digital enterprise does not grow exponentially, does not scale internationally, does not attract venture capital, and does not disrupt cumbersome analogue value chains. Instead, we see entrepreneurs who are creatively and productively applying and adapting digital technologies to their local economic, social, and political contexts. This has many of the wished-for positive socio-economic effects, just not at the rate and scale that the widespread narratives suggest</a:t>
            </a:r>
            <a:endParaRPr lang="en-GB" dirty="0"/>
          </a:p>
          <a:p>
            <a:endParaRPr lang="en-GB" dirty="0">
              <a:latin typeface="Arial"/>
              <a:cs typeface="Arial"/>
            </a:endParaRPr>
          </a:p>
          <a:p>
            <a:r>
              <a:rPr lang="en-GB" b="1" dirty="0">
                <a:latin typeface="Arial"/>
                <a:cs typeface="Arial"/>
              </a:rPr>
              <a:t>Limited participation in global digital economy </a:t>
            </a:r>
            <a:endParaRPr lang="en-GB" dirty="0">
              <a:cs typeface="Arial"/>
            </a:endParaRPr>
          </a:p>
          <a:p>
            <a:r>
              <a:rPr lang="en-GB" dirty="0">
                <a:latin typeface="Arial"/>
                <a:cs typeface="Arial"/>
              </a:rPr>
              <a:t>While apps like YouTube, WhatsApp, and Facebook have achieved continent-wide reach, there are no African-made, African-owned, or Africa-based smartphone apps that are widely used within or outside of the continent, and even leading African nations only represent a fraction of the global app economy (Caribou Digital, 2016). Similarly, for measures of digital production available at global scale, Africa barely shows up in the statistics</a:t>
            </a:r>
          </a:p>
          <a:p>
            <a:endParaRPr lang="en-GB" dirty="0">
              <a:latin typeface="Arial"/>
              <a:cs typeface="Arial"/>
            </a:endParaRPr>
          </a:p>
          <a:p>
            <a:r>
              <a:rPr lang="en-GB" dirty="0">
                <a:latin typeface="Arial"/>
                <a:cs typeface="Arial"/>
              </a:rPr>
              <a:t>=&gt; a Geonet study (</a:t>
            </a:r>
            <a:r>
              <a:rPr lang="en-GB" dirty="0" err="1">
                <a:latin typeface="Arial"/>
                <a:cs typeface="Arial"/>
              </a:rPr>
              <a:t>Ojanerä</a:t>
            </a:r>
            <a:r>
              <a:rPr lang="en-GB" dirty="0">
                <a:latin typeface="Arial"/>
                <a:cs typeface="Arial"/>
              </a:rPr>
              <a:t>, Graham, Straumann, </a:t>
            </a:r>
            <a:r>
              <a:rPr lang="en-GB" dirty="0" err="1">
                <a:latin typeface="Arial"/>
                <a:cs typeface="Arial"/>
              </a:rPr>
              <a:t>Sabbata</a:t>
            </a:r>
            <a:r>
              <a:rPr lang="en-GB" dirty="0">
                <a:latin typeface="Arial"/>
                <a:cs typeface="Arial"/>
              </a:rPr>
              <a:t>, &amp; Zook, 2017) examining Africa’s knowledge production in comparison with other world regions juxtaposed traditional form of knowledge production (academic articles) with Internet-enabled forms(GitHub commits, that is, contributions to the world’s largest coding platform, and website domain registrations). The findings confirmed prior research showing Africa’s extremely limited share of academic work globally, but they also highlighted that Sub-Saharan Africa seems to play an even smaller role for global digital production: despite having about 13% of the world’s population, only 0.5% of GitHub commits and 0.7% of domain registrations come from Sub-Saharan African nations</a:t>
            </a: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12</a:t>
            </a:fld>
            <a:endParaRPr lang="en-GB" altLang="de-DE"/>
          </a:p>
        </p:txBody>
      </p:sp>
    </p:spTree>
    <p:extLst>
      <p:ext uri="{BB962C8B-B14F-4D97-AF65-F5344CB8AC3E}">
        <p14:creationId xmlns:p14="http://schemas.microsoft.com/office/powerpoint/2010/main" val="2061380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a:p>
            <a:r>
              <a:rPr lang="en-GB" b="1" dirty="0"/>
              <a:t>Background: </a:t>
            </a:r>
          </a:p>
          <a:p>
            <a:r>
              <a:rPr lang="en-GB" sz="1200" kern="1200" dirty="0">
                <a:solidFill>
                  <a:schemeClr val="tx1"/>
                </a:solidFill>
                <a:effectLst/>
                <a:latin typeface="Arial"/>
                <a:cs typeface="Arial"/>
              </a:rPr>
              <a:t>The story of digital innovation in Kenya is the story of M-Pesa, Ushahidi and the </a:t>
            </a:r>
            <a:r>
              <a:rPr lang="en-GB" sz="1200" kern="1200" dirty="0" err="1">
                <a:solidFill>
                  <a:schemeClr val="tx1"/>
                </a:solidFill>
                <a:effectLst/>
                <a:latin typeface="Arial"/>
                <a:cs typeface="Arial"/>
              </a:rPr>
              <a:t>iHub</a:t>
            </a:r>
            <a:r>
              <a:rPr lang="en-GB" sz="1200" kern="1200" dirty="0">
                <a:solidFill>
                  <a:schemeClr val="tx1"/>
                </a:solidFill>
                <a:effectLst/>
                <a:latin typeface="Arial"/>
                <a:cs typeface="Arial"/>
              </a:rPr>
              <a:t>. It’s these local inventions that have triggered digital participation and given Kenya a reputation for developing digital solutions. The success of crisis mapping tool Ushahidi, mobile money service M-Pesa, and the tech incubator </a:t>
            </a:r>
            <a:r>
              <a:rPr lang="en-GB" sz="1200" kern="1200" dirty="0" err="1">
                <a:solidFill>
                  <a:schemeClr val="tx1"/>
                </a:solidFill>
                <a:effectLst/>
                <a:latin typeface="Arial"/>
                <a:cs typeface="Arial"/>
              </a:rPr>
              <a:t>iHub</a:t>
            </a:r>
            <a:r>
              <a:rPr lang="en-GB" sz="1200" kern="1200" dirty="0">
                <a:solidFill>
                  <a:schemeClr val="tx1"/>
                </a:solidFill>
                <a:effectLst/>
                <a:latin typeface="Arial"/>
                <a:cs typeface="Arial"/>
              </a:rPr>
              <a:t> have </a:t>
            </a:r>
            <a:r>
              <a:rPr lang="en-GB" dirty="0">
                <a:latin typeface="Arial"/>
                <a:cs typeface="Arial"/>
              </a:rPr>
              <a:t>led</a:t>
            </a:r>
            <a:r>
              <a:rPr lang="en-GB" sz="1200" kern="1200" dirty="0">
                <a:solidFill>
                  <a:schemeClr val="tx1"/>
                </a:solidFill>
                <a:effectLst/>
                <a:latin typeface="Arial"/>
                <a:cs typeface="Arial"/>
              </a:rPr>
              <a:t> to Kenya being dubbed the “Silicon Savannah” of Africa, home to one of the oldest and most flourishing </a:t>
            </a:r>
            <a:r>
              <a:rPr lang="en-GB" dirty="0">
                <a:latin typeface="Arial"/>
                <a:cs typeface="Arial"/>
              </a:rPr>
              <a:t>start-up </a:t>
            </a:r>
            <a:r>
              <a:rPr lang="en-GB" sz="1200" kern="1200" dirty="0">
                <a:solidFill>
                  <a:schemeClr val="tx1"/>
                </a:solidFill>
                <a:effectLst/>
                <a:latin typeface="Arial"/>
                <a:cs typeface="Arial"/>
              </a:rPr>
              <a:t>scenes on the continent</a:t>
            </a:r>
            <a:r>
              <a:rPr lang="en-GB" dirty="0">
                <a:latin typeface="Arial"/>
                <a:cs typeface="Arial"/>
              </a:rPr>
              <a:t>.</a:t>
            </a:r>
            <a:endParaRPr lang="en-GB" sz="1200" kern="1200" dirty="0">
              <a:solidFill>
                <a:schemeClr val="tx1"/>
              </a:solidFill>
              <a:effectLst/>
              <a:latin typeface="Arial" panose="020B0604020202020204" pitchFamily="34" charset="0"/>
              <a:cs typeface="Arial"/>
            </a:endParaRPr>
          </a:p>
          <a:p>
            <a:endParaRPr lang="en-GB" sz="1200" b="0" kern="1200" baseline="0" dirty="0">
              <a:solidFill>
                <a:schemeClr val="tx1"/>
              </a:solidFill>
              <a:effectLst/>
              <a:latin typeface="Arial" panose="020B0604020202020204" pitchFamily="34" charset="0"/>
              <a:ea typeface="+mn-ea"/>
              <a:cs typeface="+mn-cs"/>
            </a:endParaRPr>
          </a:p>
          <a:p>
            <a:r>
              <a:rPr lang="en-GB" sz="1200" kern="1200" dirty="0">
                <a:solidFill>
                  <a:schemeClr val="tx1"/>
                </a:solidFill>
                <a:effectLst/>
                <a:latin typeface="Arial" panose="020B0604020202020204" pitchFamily="34" charset="0"/>
                <a:ea typeface="+mn-ea"/>
                <a:cs typeface="+mn-cs"/>
              </a:rPr>
              <a:t>Thanks to its high Internet penetration rate, fast Internet speed, and use of English as its national language, Kenya is an attractive environment for digital entrepreneurs and investors. Supportive tech policies are helping in the development of infrastructure, creation of local content, and public-private partnerships.</a:t>
            </a:r>
          </a:p>
          <a:p>
            <a:endParaRPr lang="en-GB" sz="1200" b="0" kern="1200" baseline="0" dirty="0">
              <a:solidFill>
                <a:schemeClr val="tx1"/>
              </a:solidFill>
              <a:effectLst/>
              <a:latin typeface="Arial" panose="020B0604020202020204" pitchFamily="34" charset="0"/>
              <a:ea typeface="+mn-ea"/>
              <a:cs typeface="+mn-cs"/>
            </a:endParaRPr>
          </a:p>
          <a:p>
            <a:r>
              <a:rPr lang="en-GB" sz="1200" kern="1200" dirty="0">
                <a:solidFill>
                  <a:schemeClr val="tx1"/>
                </a:solidFill>
                <a:effectLst/>
                <a:latin typeface="Arial" panose="020B0604020202020204" pitchFamily="34" charset="0"/>
                <a:ea typeface="+mn-ea"/>
                <a:cs typeface="+mn-cs"/>
              </a:rPr>
              <a:t>Kenya’s innovation scene is no one-hit wonder. Today, Nairobi is home to more than 30 tech hubs and incubators, giving space to developers, designers, researchers and entrepreneurs to work on new technological solutions. </a:t>
            </a:r>
          </a:p>
          <a:p>
            <a:endParaRPr lang="en-GB" sz="1200" b="0" kern="1200" baseline="0" dirty="0">
              <a:solidFill>
                <a:schemeClr val="tx1"/>
              </a:solidFill>
              <a:effectLst/>
              <a:latin typeface="Arial" panose="020B0604020202020204" pitchFamily="34" charset="0"/>
              <a:ea typeface="+mn-ea"/>
              <a:cs typeface="+mn-cs"/>
            </a:endParaRPr>
          </a:p>
          <a:p>
            <a:r>
              <a:rPr lang="en-GB" sz="1200" kern="1200" dirty="0">
                <a:solidFill>
                  <a:schemeClr val="tx1"/>
                </a:solidFill>
                <a:effectLst/>
                <a:latin typeface="Arial" panose="020B0604020202020204" pitchFamily="34" charset="0"/>
                <a:ea typeface="+mn-ea"/>
                <a:cs typeface="+mn-cs"/>
              </a:rPr>
              <a:t>Venture capital funding for start-ups in Kenya jumped from $92.7 million in 2016 to $147 million in 2017 – the second highest level on the continent after South Africa, according to Partech Ventures (Quartz 2018).</a:t>
            </a:r>
          </a:p>
          <a:p>
            <a:endParaRPr lang="en-GB" sz="1200" b="0" kern="1200" baseline="0" dirty="0">
              <a:solidFill>
                <a:schemeClr val="tx1"/>
              </a:solidFill>
              <a:effectLst/>
              <a:latin typeface="Arial" panose="020B0604020202020204" pitchFamily="34" charset="0"/>
              <a:ea typeface="+mn-ea"/>
              <a:cs typeface="+mn-cs"/>
            </a:endParaRPr>
          </a:p>
          <a:p>
            <a:r>
              <a:rPr lang="en-GB" sz="1200" kern="1200" dirty="0">
                <a:solidFill>
                  <a:schemeClr val="tx1"/>
                </a:solidFill>
                <a:effectLst/>
                <a:latin typeface="Arial" panose="020B0604020202020204" pitchFamily="34" charset="0"/>
                <a:ea typeface="+mn-ea"/>
                <a:cs typeface="+mn-cs"/>
              </a:rPr>
              <a:t>The digital divide between the countryside and rural areas is a major barrier in promoting digital entrepreneurship across the country. Another challenge is the reform of the education system: Kenya’s education system should stimulate critical thinking. In order to create digital entrepreneurs, Kenya needs to modernize its education system. </a:t>
            </a:r>
          </a:p>
          <a:p>
            <a:endParaRPr lang="en-GB" sz="1200" b="0" kern="1200" baseline="0" dirty="0">
              <a:solidFill>
                <a:schemeClr val="tx1"/>
              </a:solidFill>
              <a:effectLst/>
              <a:latin typeface="Arial" panose="020B0604020202020204" pitchFamily="34" charset="0"/>
              <a:ea typeface="+mn-ea"/>
              <a:cs typeface="+mn-cs"/>
            </a:endParaRPr>
          </a:p>
          <a:p>
            <a:r>
              <a:rPr lang="en-GB" sz="1200" b="0" kern="1200" baseline="0" dirty="0">
                <a:solidFill>
                  <a:schemeClr val="tx1"/>
                </a:solidFill>
                <a:effectLst/>
                <a:latin typeface="Arial" panose="020B0604020202020204" pitchFamily="34" charset="0"/>
                <a:ea typeface="+mn-ea"/>
                <a:cs typeface="+mn-cs"/>
              </a:rPr>
              <a:t>Resources:</a:t>
            </a:r>
            <a:endParaRPr lang="en-GB" b="0" baseline="0" dirty="0"/>
          </a:p>
          <a:p>
            <a:pPr lvl="0"/>
            <a:r>
              <a:rPr lang="en-GB" sz="1200" kern="1200" noProof="0" dirty="0">
                <a:solidFill>
                  <a:schemeClr val="tx1"/>
                </a:solidFill>
                <a:effectLst/>
                <a:latin typeface="Arial"/>
                <a:cs typeface="Arial"/>
              </a:rPr>
              <a:t>https://www.dw.com/downloads/47307776/dw-akademiespeakup-barometerkenya.pdf</a:t>
            </a:r>
            <a:endParaRPr lang="en-GB" dirty="0">
              <a:latin typeface="Arial"/>
              <a:cs typeface="Arial"/>
            </a:endParaRP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13</a:t>
            </a:fld>
            <a:endParaRPr lang="en-GB" altLang="de-DE"/>
          </a:p>
        </p:txBody>
      </p:sp>
    </p:spTree>
    <p:extLst>
      <p:ext uri="{BB962C8B-B14F-4D97-AF65-F5344CB8AC3E}">
        <p14:creationId xmlns:p14="http://schemas.microsoft.com/office/powerpoint/2010/main" val="441922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en-GB" sz="1200" kern="1200" baseline="0" noProof="0" dirty="0">
                <a:solidFill>
                  <a:schemeClr val="tx1"/>
                </a:solidFill>
                <a:effectLst/>
                <a:latin typeface="Arial"/>
                <a:cs typeface="Arial"/>
              </a:rPr>
              <a:t>.</a:t>
            </a:r>
            <a:r>
              <a:rPr lang="en-GB" dirty="0">
                <a:latin typeface="Arial"/>
                <a:cs typeface="Arial"/>
              </a:rPr>
              <a:t> </a:t>
            </a:r>
            <a:endParaRPr lang="en-GB" sz="1200" kern="1200" baseline="0" noProof="0" dirty="0">
              <a:solidFill>
                <a:schemeClr val="tx1"/>
              </a:solidFill>
              <a:effectLst/>
              <a:latin typeface="Arial" panose="020B0604020202020204" pitchFamily="34" charset="0"/>
              <a:cs typeface="Arial"/>
            </a:endParaRPr>
          </a:p>
          <a:p>
            <a:endParaRPr lang="en-GB" dirty="0">
              <a:latin typeface="Arial"/>
              <a:cs typeface="Arial"/>
            </a:endParaRPr>
          </a:p>
          <a:p>
            <a:r>
              <a:rPr lang="en-GB" sz="1200" b="1" kern="1200" baseline="0" noProof="0" dirty="0">
                <a:solidFill>
                  <a:schemeClr val="tx1"/>
                </a:solidFill>
                <a:effectLst/>
                <a:latin typeface="Arial"/>
                <a:cs typeface="Arial"/>
              </a:rPr>
              <a:t>Background:</a:t>
            </a:r>
            <a:r>
              <a:rPr lang="en-GB" b="1" dirty="0">
                <a:latin typeface="Arial"/>
                <a:cs typeface="Arial"/>
              </a:rPr>
              <a:t> </a:t>
            </a:r>
            <a:endParaRPr lang="en-GB" b="1" dirty="0">
              <a:cs typeface="Arial"/>
            </a:endParaRPr>
          </a:p>
          <a:p>
            <a:pPr lvl="0"/>
            <a:r>
              <a:rPr lang="en-GB" dirty="0">
                <a:latin typeface="Arial"/>
                <a:cs typeface="Arial"/>
              </a:rPr>
              <a:t>BRCK</a:t>
            </a:r>
            <a:r>
              <a:rPr lang="en-GB" baseline="0" dirty="0">
                <a:latin typeface="Arial"/>
                <a:cs typeface="Arial"/>
              </a:rPr>
              <a:t>: </a:t>
            </a:r>
            <a:r>
              <a:rPr lang="en-GB" dirty="0">
                <a:latin typeface="Arial"/>
                <a:cs typeface="Arial"/>
              </a:rPr>
              <a:t>BRCK is a Kenyan hardware producer, who is about to innovate the African connectivity and education sector with solutions made in Africa. Founded in 2013, BRCK first started with the BRCK v1, a modem, that was made for areas with regular power shortages. Since then, the company built a whole digital world around the idea of connectivity. The BRCK v1 was succeeded by the </a:t>
            </a:r>
            <a:r>
              <a:rPr lang="en-GB" dirty="0" err="1">
                <a:latin typeface="Arial"/>
                <a:cs typeface="Arial"/>
              </a:rPr>
              <a:t>SupaBRCK</a:t>
            </a:r>
            <a:r>
              <a:rPr lang="en-GB" dirty="0">
                <a:latin typeface="Arial"/>
                <a:cs typeface="Arial"/>
              </a:rPr>
              <a:t>, a device which combines the modem, a server, a storage and much more. But most important is the idea of free WIFI and the new intranet platform “</a:t>
            </a:r>
            <a:r>
              <a:rPr lang="en-GB" dirty="0" err="1">
                <a:latin typeface="Arial"/>
                <a:cs typeface="Arial"/>
              </a:rPr>
              <a:t>Moja</a:t>
            </a:r>
            <a:r>
              <a:rPr lang="en-GB" dirty="0">
                <a:latin typeface="Arial"/>
                <a:cs typeface="Arial"/>
              </a:rPr>
              <a:t>”, that comes along with the </a:t>
            </a:r>
            <a:r>
              <a:rPr lang="en-GB" dirty="0" err="1">
                <a:latin typeface="Arial"/>
                <a:cs typeface="Arial"/>
              </a:rPr>
              <a:t>SupaBRCK</a:t>
            </a:r>
            <a:r>
              <a:rPr lang="en-GB" dirty="0">
                <a:latin typeface="Arial"/>
                <a:cs typeface="Arial"/>
              </a:rPr>
              <a:t> and intends to revolutionize the connectivity problem of the frontier markets of the global south.</a:t>
            </a:r>
            <a:endParaRPr lang="en-GB" baseline="0" dirty="0">
              <a:latin typeface="Arial"/>
              <a:cs typeface="Arial"/>
            </a:endParaRPr>
          </a:p>
          <a:p>
            <a:pPr lvl="0"/>
            <a:endParaRPr lang="en-GB" baseline="0" dirty="0"/>
          </a:p>
          <a:p>
            <a:pPr lvl="0"/>
            <a:r>
              <a:rPr lang="en-GB" baseline="0" dirty="0">
                <a:latin typeface="Arial"/>
                <a:cs typeface="Arial"/>
              </a:rPr>
              <a:t>Ushahidi: </a:t>
            </a:r>
            <a:r>
              <a:rPr lang="en-GB" dirty="0">
                <a:latin typeface="Arial"/>
                <a:cs typeface="Arial"/>
              </a:rPr>
              <a:t>Ushahidi, which means “testimony” in Swahili, is one of the most famous software solutions made in Kenya. t was first developed in 2008 to monitor the Kenyan Elections, but soon became a global provider for crisis mapping and monitoring, as well as a project-specific map provider. An interesting part of </a:t>
            </a:r>
            <a:r>
              <a:rPr lang="en-GB" dirty="0" err="1">
                <a:latin typeface="Arial"/>
                <a:cs typeface="Arial"/>
              </a:rPr>
              <a:t>Ushahidis</a:t>
            </a:r>
            <a:r>
              <a:rPr lang="en-GB" dirty="0">
                <a:latin typeface="Arial"/>
                <a:cs typeface="Arial"/>
              </a:rPr>
              <a:t> work is their handling of the digital barrier in certain areas. During important crisis projects, Ushahidi works with its team and volunteers worldwide to transform SMS and Mails into Data for the map. This is an essential part of the map solution, because otherwise big parts of societies across the world would be excluded of the new, sometimes life-saving solution.</a:t>
            </a:r>
          </a:p>
          <a:p>
            <a:pPr lvl="0"/>
            <a:endParaRPr lang="en-GB" dirty="0"/>
          </a:p>
          <a:p>
            <a:pPr lvl="0"/>
            <a:r>
              <a:rPr lang="en-GB" dirty="0" err="1">
                <a:latin typeface="Arial"/>
                <a:cs typeface="Arial"/>
              </a:rPr>
              <a:t>Jumia</a:t>
            </a:r>
            <a:r>
              <a:rPr lang="en-GB" dirty="0">
                <a:latin typeface="Arial"/>
                <a:cs typeface="Arial"/>
              </a:rPr>
              <a:t>: Nigeria-based e-commerce start-up </a:t>
            </a:r>
            <a:r>
              <a:rPr lang="en-GB" dirty="0" err="1">
                <a:latin typeface="Arial"/>
                <a:cs typeface="Arial"/>
              </a:rPr>
              <a:t>Jumia</a:t>
            </a:r>
            <a:r>
              <a:rPr lang="en-GB" dirty="0">
                <a:latin typeface="Arial"/>
                <a:cs typeface="Arial"/>
              </a:rPr>
              <a:t> is going public on the New York Stock Exchange. The tech firm is considered to be Africa's first unicorn — a privately held start-up valued at more than $1 billion (€890 million).</a:t>
            </a:r>
          </a:p>
          <a:p>
            <a:pPr lvl="0"/>
            <a:endParaRPr lang="en-GB" dirty="0">
              <a:cs typeface="Arial"/>
            </a:endParaRPr>
          </a:p>
          <a:p>
            <a:r>
              <a:rPr lang="en-GB" dirty="0" err="1">
                <a:latin typeface="Arial"/>
                <a:cs typeface="Arial"/>
              </a:rPr>
              <a:t>Matibabu</a:t>
            </a:r>
            <a:r>
              <a:rPr lang="en-GB" dirty="0">
                <a:latin typeface="Arial"/>
                <a:cs typeface="Arial"/>
              </a:rPr>
              <a:t>: the start-up from Uganda developed a test kit that can detect malaria using a beam of light to test a patient’s finger. The test kit called </a:t>
            </a:r>
            <a:r>
              <a:rPr lang="en-GB" dirty="0" err="1">
                <a:latin typeface="Arial"/>
                <a:cs typeface="Arial"/>
              </a:rPr>
              <a:t>Matibabu</a:t>
            </a:r>
            <a:r>
              <a:rPr lang="en-GB" dirty="0">
                <a:latin typeface="Arial"/>
                <a:cs typeface="Arial"/>
              </a:rPr>
              <a:t> or “treatment” in Swahili is connected to a phone or laptop where it relays results. A red beam on the kit detects changes in the shape, colour and concentration of red blood cells, affected by the malaria parasite.</a:t>
            </a:r>
          </a:p>
          <a:p>
            <a:endParaRPr lang="en-GB" dirty="0">
              <a:cs typeface="Arial"/>
            </a:endParaRPr>
          </a:p>
          <a:p>
            <a:r>
              <a:rPr lang="en-GB" dirty="0">
                <a:latin typeface="Arial"/>
                <a:cs typeface="Arial"/>
              </a:rPr>
              <a:t>Resources:</a:t>
            </a:r>
          </a:p>
          <a:p>
            <a:r>
              <a:rPr lang="en-GB" dirty="0">
                <a:latin typeface="Arial"/>
                <a:cs typeface="Arial"/>
              </a:rPr>
              <a:t>These short (each approx. 1-4min) videoclips show more start-ups ideas from Africa from sectors ranging from education to e-agriculture: </a:t>
            </a:r>
            <a:r>
              <a:rPr lang="en-GB" dirty="0">
                <a:latin typeface="Arial"/>
                <a:cs typeface="Arial"/>
                <a:hlinkClick r:id="rId3"/>
              </a:rPr>
              <a:t>https://www.arte.tv/en/videos/RC-016127/digital-africa/</a:t>
            </a:r>
            <a:r>
              <a:rPr lang="en-GB" dirty="0">
                <a:latin typeface="Arial"/>
                <a:cs typeface="Arial"/>
              </a:rPr>
              <a:t> </a:t>
            </a:r>
            <a:endParaRPr lang="en-GB" dirty="0"/>
          </a:p>
          <a:p>
            <a:pPr lvl="0"/>
            <a:endParaRPr lang="de-DE" sz="1200" kern="1200" dirty="0">
              <a:solidFill>
                <a:schemeClr val="tx1"/>
              </a:solidFill>
              <a:effectLst/>
              <a:cs typeface="Arial" panose="020B0604020202020204" pitchFamily="34" charset="0"/>
            </a:endParaRPr>
          </a:p>
          <a:p>
            <a:pPr lvl="0"/>
            <a:r>
              <a:rPr lang="de-DE" dirty="0"/>
              <a:t> </a:t>
            </a:r>
          </a:p>
          <a:p>
            <a:pPr lvl="0"/>
            <a:endParaRPr lang="de-DE" sz="1200" kern="1200" dirty="0">
              <a:solidFill>
                <a:schemeClr val="tx1"/>
              </a:solidFill>
              <a:effectLst/>
              <a:latin typeface="Arial" panose="020B0604020202020204" pitchFamily="34" charset="0"/>
              <a:ea typeface="+mn-ea"/>
              <a:cs typeface="+mn-cs"/>
            </a:endParaRPr>
          </a:p>
          <a:p>
            <a:endParaRPr lang="en-GB"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14</a:t>
            </a:fld>
            <a:endParaRPr lang="en-GB" altLang="de-DE"/>
          </a:p>
        </p:txBody>
      </p:sp>
    </p:spTree>
    <p:extLst>
      <p:ext uri="{BB962C8B-B14F-4D97-AF65-F5344CB8AC3E}">
        <p14:creationId xmlns:p14="http://schemas.microsoft.com/office/powerpoint/2010/main" val="118289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dirty="0"/>
              <a:t>Key </a:t>
            </a:r>
            <a:r>
              <a:rPr lang="de-DE" dirty="0" err="1"/>
              <a:t>message</a:t>
            </a:r>
            <a:r>
              <a:rPr lang="de-DE" dirty="0"/>
              <a:t> </a:t>
            </a:r>
            <a:r>
              <a:rPr lang="de-DE" dirty="0" err="1"/>
              <a:t>module</a:t>
            </a:r>
            <a:r>
              <a:rPr lang="de-DE" dirty="0"/>
              <a:t> 4.3:</a:t>
            </a:r>
            <a:r>
              <a:rPr lang="de-DE" baseline="0" dirty="0"/>
              <a:t> </a:t>
            </a:r>
            <a:r>
              <a:rPr lang="en-US" sz="1200" kern="1200" dirty="0">
                <a:solidFill>
                  <a:schemeClr val="tx1"/>
                </a:solidFill>
                <a:effectLst/>
                <a:latin typeface="Arial" panose="020B0604020202020204" pitchFamily="34" charset="0"/>
                <a:ea typeface="+mn-ea"/>
                <a:cs typeface="+mn-cs"/>
              </a:rPr>
              <a:t>Digital entrepreneurship can be a growth engine for the economy.</a:t>
            </a:r>
            <a:endParaRPr lang="de-DE" sz="1200" kern="1200" dirty="0">
              <a:solidFill>
                <a:schemeClr val="tx1"/>
              </a:solidFill>
              <a:effectLst/>
              <a:latin typeface="Arial" panose="020B0604020202020204" pitchFamily="34" charset="0"/>
              <a:ea typeface="+mn-ea"/>
              <a:cs typeface="+mn-cs"/>
            </a:endParaRPr>
          </a:p>
          <a:p>
            <a:endParaRPr lang="de-DE"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2</a:t>
            </a:fld>
            <a:endParaRPr lang="en-GB" altLang="de-DE"/>
          </a:p>
        </p:txBody>
      </p:sp>
    </p:spTree>
    <p:extLst>
      <p:ext uri="{BB962C8B-B14F-4D97-AF65-F5344CB8AC3E}">
        <p14:creationId xmlns:p14="http://schemas.microsoft.com/office/powerpoint/2010/main" val="2726140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effectLst/>
                <a:latin typeface="Arial"/>
                <a:cs typeface="Arial"/>
              </a:rPr>
              <a:t>Procedure:</a:t>
            </a:r>
            <a:r>
              <a:rPr lang="en-GB" b="1" dirty="0">
                <a:latin typeface="Arial"/>
                <a:cs typeface="Arial"/>
              </a:rPr>
              <a:t> </a:t>
            </a:r>
            <a:endParaRPr lang="en-GB" sz="1200" b="1" i="0" u="none" strike="noStrike" kern="1200" baseline="0" dirty="0">
              <a:solidFill>
                <a:schemeClr val="tx1"/>
              </a:solidFill>
              <a:effectLst/>
              <a:latin typeface="Arial" panose="020B0604020202020204" pitchFamily="34" charset="0"/>
              <a:cs typeface="Arial"/>
            </a:endParaRPr>
          </a:p>
          <a:p>
            <a:pPr rtl="0" fontAlgn="base"/>
            <a:r>
              <a:rPr lang="en-GB" sz="1200" b="0" i="0" u="none" strike="noStrike" kern="1200" dirty="0">
                <a:solidFill>
                  <a:schemeClr val="tx1"/>
                </a:solidFill>
                <a:effectLst/>
                <a:latin typeface="Arial"/>
                <a:cs typeface="Arial"/>
              </a:rPr>
              <a:t>Participants should get at least 15 minutes for the preparation of the pitch (each group has to choose</a:t>
            </a:r>
            <a:r>
              <a:rPr lang="en-GB" sz="1200" b="0" i="0" u="none" strike="noStrike" kern="1200" baseline="0" dirty="0">
                <a:solidFill>
                  <a:schemeClr val="tx1"/>
                </a:solidFill>
                <a:effectLst/>
                <a:latin typeface="Arial"/>
                <a:cs typeface="Arial"/>
              </a:rPr>
              <a:t> a pitch presenter at the beginning)</a:t>
            </a:r>
          </a:p>
          <a:p>
            <a:pPr rtl="0" fontAlgn="base"/>
            <a:r>
              <a:rPr lang="en-GB" sz="1200" b="0" i="0" u="none" strike="noStrike" kern="1200" baseline="0" dirty="0">
                <a:solidFill>
                  <a:schemeClr val="tx1"/>
                </a:solidFill>
                <a:effectLst/>
                <a:latin typeface="Arial"/>
                <a:cs typeface="Arial"/>
              </a:rPr>
              <a:t>Every pitch team gets 30 sec (trainer does time-keeping) to pitch their product in front of the other teams</a:t>
            </a:r>
          </a:p>
          <a:p>
            <a:pPr rtl="0" fontAlgn="base"/>
            <a:r>
              <a:rPr lang="en-GB" sz="1200" b="0" i="0" u="none" strike="noStrike" kern="1200" baseline="0" dirty="0">
                <a:solidFill>
                  <a:schemeClr val="tx1"/>
                </a:solidFill>
                <a:effectLst/>
                <a:latin typeface="Arial"/>
                <a:cs typeface="Arial"/>
              </a:rPr>
              <a:t>After all pitches, the best pitch is voted by applause; the team who gets the most applause is the winner</a:t>
            </a:r>
          </a:p>
          <a:p>
            <a:pPr rtl="0" fontAlgn="base"/>
            <a:endParaRPr lang="de-DE" sz="1200" b="0" i="0" u="none" strike="noStrike" kern="1200" baseline="0" dirty="0">
              <a:solidFill>
                <a:schemeClr val="tx1"/>
              </a:solidFill>
              <a:effectLst/>
              <a:latin typeface="Arial" panose="020B0604020202020204" pitchFamily="34" charset="0"/>
              <a:ea typeface="+mn-ea"/>
              <a:cs typeface="+mn-cs"/>
            </a:endParaRPr>
          </a:p>
          <a:p>
            <a:pPr rtl="0" fontAlgn="base"/>
            <a:r>
              <a:rPr lang="de-DE" sz="1200" b="1" i="0" u="none" strike="noStrike" kern="1200" baseline="0" dirty="0">
                <a:solidFill>
                  <a:schemeClr val="tx1"/>
                </a:solidFill>
                <a:effectLst/>
                <a:latin typeface="Arial" panose="020B0604020202020204" pitchFamily="34" charset="0"/>
                <a:ea typeface="+mn-ea"/>
                <a:cs typeface="+mn-cs"/>
              </a:rPr>
              <a:t>Timing: </a:t>
            </a:r>
          </a:p>
          <a:p>
            <a:pPr rtl="0" fontAlgn="base"/>
            <a:r>
              <a:rPr lang="de-DE" sz="1200" b="0" i="0" u="none" strike="noStrike" kern="1200" baseline="0" dirty="0">
                <a:solidFill>
                  <a:schemeClr val="tx1"/>
                </a:solidFill>
                <a:effectLst/>
                <a:latin typeface="Arial" panose="020B0604020202020204" pitchFamily="34" charset="0"/>
                <a:ea typeface="+mn-ea"/>
                <a:cs typeface="+mn-cs"/>
              </a:rPr>
              <a:t>30min</a:t>
            </a:r>
          </a:p>
          <a:p>
            <a:pPr rtl="0" fontAlgn="base"/>
            <a:endParaRPr lang="de-DE" sz="1200" b="0" i="0" u="none" strike="noStrike" kern="1200" baseline="0" dirty="0">
              <a:solidFill>
                <a:schemeClr val="tx1"/>
              </a:solidFill>
              <a:effectLst/>
              <a:latin typeface="Arial" panose="020B0604020202020204" pitchFamily="34" charset="0"/>
              <a:ea typeface="+mn-ea"/>
              <a:cs typeface="+mn-cs"/>
            </a:endParaRPr>
          </a:p>
          <a:p>
            <a:pPr rtl="0" fontAlgn="base"/>
            <a:endParaRPr lang="de-DE" sz="1200" b="0" i="0" kern="1200" dirty="0">
              <a:solidFill>
                <a:schemeClr val="tx1"/>
              </a:solidFill>
              <a:effectLst/>
              <a:latin typeface="Arial" panose="020B0604020202020204" pitchFamily="34" charset="0"/>
              <a:ea typeface="+mn-ea"/>
              <a:cs typeface="+mn-cs"/>
            </a:endParaRPr>
          </a:p>
          <a:p>
            <a:pPr rtl="0" fontAlgn="base"/>
            <a:r>
              <a:rPr lang="de-DE" sz="1200" b="0" i="0" kern="1200" dirty="0">
                <a:solidFill>
                  <a:schemeClr val="tx1"/>
                </a:solidFill>
                <a:effectLst/>
                <a:latin typeface="Arial" panose="020B0604020202020204" pitchFamily="34" charset="0"/>
                <a:ea typeface="+mn-ea"/>
                <a:cs typeface="+mn-cs"/>
              </a:rPr>
              <a:t>​</a:t>
            </a:r>
            <a:endParaRPr lang="de-DE"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3</a:t>
            </a:fld>
            <a:endParaRPr lang="en-GB" altLang="de-DE"/>
          </a:p>
        </p:txBody>
      </p:sp>
    </p:spTree>
    <p:extLst>
      <p:ext uri="{BB962C8B-B14F-4D97-AF65-F5344CB8AC3E}">
        <p14:creationId xmlns:p14="http://schemas.microsoft.com/office/powerpoint/2010/main" val="1947670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latin typeface="Arial"/>
                <a:cs typeface="Arial"/>
              </a:rPr>
              <a:t>Key message:</a:t>
            </a:r>
            <a:endParaRPr lang="en-US" sz="1200" b="1" kern="1200" dirty="0">
              <a:solidFill>
                <a:schemeClr val="tx1"/>
              </a:solidFill>
              <a:effectLst/>
              <a:latin typeface="Arial" panose="020B0604020202020204" pitchFamily="34" charset="0"/>
              <a:ea typeface="+mn-ea"/>
              <a:cs typeface="+mn-cs"/>
            </a:endParaRPr>
          </a:p>
          <a:p>
            <a:r>
              <a:rPr lang="en-US" dirty="0">
                <a:latin typeface="Arial"/>
                <a:cs typeface="Arial"/>
              </a:rPr>
              <a:t>Digital entrepreneurship can be a growth engine for the economy.</a:t>
            </a:r>
          </a:p>
          <a:p>
            <a:endParaRPr lang="en-US" dirty="0">
              <a:cs typeface="Arial"/>
            </a:endParaRPr>
          </a:p>
          <a:p>
            <a:pPr lvl="0"/>
            <a:r>
              <a:rPr lang="en-US" sz="1200" b="1" kern="1200" dirty="0">
                <a:solidFill>
                  <a:schemeClr val="tx1"/>
                </a:solidFill>
                <a:effectLst/>
                <a:latin typeface="Arial" panose="020B0604020202020204" pitchFamily="34" charset="0"/>
                <a:ea typeface="+mn-ea"/>
                <a:cs typeface="+mn-cs"/>
              </a:rPr>
              <a:t>Background: </a:t>
            </a:r>
          </a:p>
          <a:p>
            <a:pPr marL="285750" indent="-285750">
              <a:buFont typeface="Arial"/>
              <a:buChar char="•"/>
            </a:pPr>
            <a:r>
              <a:rPr lang="en-US" dirty="0">
                <a:effectLst/>
                <a:latin typeface="Arial"/>
                <a:cs typeface="Arial"/>
              </a:rPr>
              <a:t>Digital entrepreneurship can strongly contribute to reduce poverty and create prosperity and livelihoods and digital entrepreneurs can reap the benefits of the global market.</a:t>
            </a:r>
            <a:r>
              <a:rPr lang="en-US" dirty="0">
                <a:latin typeface="Arial"/>
                <a:cs typeface="Arial"/>
              </a:rPr>
              <a:t> </a:t>
            </a:r>
          </a:p>
          <a:p>
            <a:r>
              <a:rPr lang="en-US" dirty="0">
                <a:latin typeface="Arial"/>
                <a:cs typeface="Arial"/>
              </a:rPr>
              <a:t>Examples: For instance, the success of mobile payments (changes in access to finance will be covered in the next session) in Africa has contributed to financial inclusion across the continent – and set a shining example of what can be accomplished to the world. And the delivery of medicines by drones, also pioneered in Africa, makes urgent medical care available to isolated and rural communities</a:t>
            </a:r>
          </a:p>
          <a:p>
            <a:pPr marL="285750" indent="-285750">
              <a:buFont typeface="Arial"/>
              <a:buChar char="•"/>
            </a:pPr>
            <a:r>
              <a:rPr lang="en-US" dirty="0">
                <a:effectLst/>
                <a:latin typeface="Arial"/>
                <a:cs typeface="Arial"/>
              </a:rPr>
              <a:t>Young people can develop their capacity to build start-ups and innovative community initiatives by using digital technologies as a support. Digitalization can also create opportunities in sectors such as cultural and creative industries which employ proportionately greater numbers of young people and women.</a:t>
            </a:r>
            <a:endParaRPr lang="en-US" dirty="0">
              <a:cs typeface="Arial" panose="020B0604020202020204" pitchFamily="34" charset="0"/>
            </a:endParaRPr>
          </a:p>
          <a:p>
            <a:pPr marL="285750" indent="-285750">
              <a:buFont typeface="Arial"/>
              <a:buChar char="•"/>
            </a:pPr>
            <a:r>
              <a:rPr lang="en-US" dirty="0">
                <a:effectLst/>
                <a:latin typeface="Arial"/>
                <a:cs typeface="Arial"/>
              </a:rPr>
              <a:t>Digital hubs and scalable digital services and products are emerging in developing countries. In addition to creating growth and jobs they serve as a way to address local problems using digital means</a:t>
            </a:r>
            <a:r>
              <a:rPr lang="en-US" dirty="0">
                <a:latin typeface="Arial"/>
                <a:cs typeface="Arial"/>
              </a:rPr>
              <a:t> (more than 60% of all jobs in Africa could be prone to automation according to the World Banks Digital Dividends report).</a:t>
            </a:r>
            <a:r>
              <a:rPr lang="en-US" dirty="0">
                <a:effectLst/>
                <a:latin typeface="Arial"/>
                <a:cs typeface="Arial"/>
              </a:rPr>
              <a:t> Digital entrepreneurship is driven by so called "frugal innovation", meaning design of products and services that are affordable and durable, without having a focus on sophistication</a:t>
            </a:r>
          </a:p>
          <a:p>
            <a:pPr lvl="0"/>
            <a:endParaRPr lang="en-US" sz="1200" kern="1200" dirty="0">
              <a:solidFill>
                <a:schemeClr val="tx1"/>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mn-cs"/>
              </a:rPr>
              <a:t>Development cooperation can promote digital entrepreneurship in partner countries, for example by providing infrastructure, through education</a:t>
            </a:r>
            <a:r>
              <a:rPr lang="en-US" sz="1200" kern="1200" baseline="0" dirty="0">
                <a:solidFill>
                  <a:schemeClr val="tx1"/>
                </a:solidFill>
                <a:effectLst/>
                <a:latin typeface="Arial" panose="020B0604020202020204" pitchFamily="34" charset="0"/>
                <a:ea typeface="+mn-ea"/>
                <a:cs typeface="+mn-cs"/>
              </a:rPr>
              <a:t> and capacity building </a:t>
            </a:r>
            <a:r>
              <a:rPr lang="en-US" sz="1200" kern="1200" dirty="0">
                <a:solidFill>
                  <a:schemeClr val="tx1"/>
                </a:solidFill>
                <a:effectLst/>
                <a:latin typeface="Arial" panose="020B0604020202020204" pitchFamily="34" charset="0"/>
                <a:ea typeface="+mn-ea"/>
                <a:cs typeface="+mn-cs"/>
              </a:rPr>
              <a:t>or through financial support. </a:t>
            </a:r>
          </a:p>
          <a:p>
            <a:pPr lvl="0"/>
            <a:endParaRPr lang="en-US" sz="1200" kern="1200" dirty="0">
              <a:solidFill>
                <a:schemeClr val="tx1"/>
              </a:solidFill>
              <a:effectLst/>
              <a:latin typeface="Arial" panose="020B0604020202020204" pitchFamily="34" charset="0"/>
              <a:ea typeface="+mn-ea"/>
              <a:cs typeface="+mn-cs"/>
            </a:endParaRPr>
          </a:p>
          <a:p>
            <a:pPr lvl="0"/>
            <a:r>
              <a:rPr lang="en-US" sz="1200" kern="1200" dirty="0">
                <a:solidFill>
                  <a:schemeClr val="tx1"/>
                </a:solidFill>
                <a:effectLst/>
                <a:latin typeface="Arial" panose="020B0604020202020204" pitchFamily="34" charset="0"/>
                <a:ea typeface="+mn-ea"/>
                <a:cs typeface="+mn-cs"/>
              </a:rPr>
              <a:t>Resources:</a:t>
            </a:r>
          </a:p>
          <a:p>
            <a:r>
              <a:rPr lang="en-US" sz="1200" kern="1200" dirty="0">
                <a:solidFill>
                  <a:schemeClr val="tx1"/>
                </a:solidFill>
                <a:effectLst/>
                <a:latin typeface="Arial"/>
                <a:cs typeface="Arial"/>
              </a:rPr>
              <a:t>https://unctad.org/en/PublicationsLibrary/ldcr2018overview_en.pdf</a:t>
            </a:r>
            <a:r>
              <a:rPr lang="en-US" dirty="0">
                <a:latin typeface="Arial"/>
                <a:cs typeface="Arial"/>
              </a:rPr>
              <a:t> </a:t>
            </a:r>
          </a:p>
          <a:p>
            <a:pPr lvl="0"/>
            <a:r>
              <a:rPr lang="en-US" sz="1200" kern="1200" dirty="0">
                <a:solidFill>
                  <a:schemeClr val="tx1"/>
                </a:solidFill>
                <a:effectLst/>
                <a:latin typeface="Arial"/>
                <a:cs typeface="Arial"/>
              </a:rPr>
              <a:t>https://broadbandcommission.org/Documents/publications/DigitalEntrepreneurshipReport2018.pdf</a:t>
            </a:r>
            <a:r>
              <a:rPr lang="en-US" dirty="0">
                <a:latin typeface="Arial"/>
                <a:cs typeface="Arial"/>
              </a:rPr>
              <a:t> </a:t>
            </a:r>
            <a:endParaRPr lang="de-DE" sz="1200" kern="1200" dirty="0">
              <a:solidFill>
                <a:schemeClr val="tx1"/>
              </a:solidFill>
              <a:effectLst/>
              <a:latin typeface="Arial" panose="020B0604020202020204" pitchFamily="34" charset="0"/>
              <a:ea typeface="+mn-ea"/>
              <a:cs typeface="+mn-cs"/>
            </a:endParaRPr>
          </a:p>
          <a:p>
            <a:endParaRPr lang="en-GB"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4</a:t>
            </a:fld>
            <a:endParaRPr lang="en-GB" altLang="de-DE"/>
          </a:p>
        </p:txBody>
      </p:sp>
    </p:spTree>
    <p:extLst>
      <p:ext uri="{BB962C8B-B14F-4D97-AF65-F5344CB8AC3E}">
        <p14:creationId xmlns:p14="http://schemas.microsoft.com/office/powerpoint/2010/main" val="1257473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a:p>
            <a:pPr lvl="0"/>
            <a:r>
              <a:rPr lang="en-US" sz="1200" b="1" kern="1200" dirty="0">
                <a:solidFill>
                  <a:schemeClr val="tx1"/>
                </a:solidFill>
                <a:effectLst/>
                <a:latin typeface="Arial" panose="020B0604020202020204" pitchFamily="34" charset="0"/>
                <a:ea typeface="+mn-ea"/>
                <a:cs typeface="+mn-cs"/>
              </a:rPr>
              <a:t>Background: </a:t>
            </a:r>
          </a:p>
          <a:p>
            <a:r>
              <a:rPr lang="en-US" dirty="0">
                <a:effectLst/>
                <a:latin typeface="Arial"/>
                <a:cs typeface="Arial"/>
              </a:rPr>
              <a:t>Nevertheless, analysis show that businesses - and SMEs in particular - often struggle with digital developments. </a:t>
            </a:r>
            <a:endParaRPr lang="en-US" dirty="0">
              <a:latin typeface="Arial"/>
              <a:cs typeface="Arial"/>
            </a:endParaRPr>
          </a:p>
          <a:p>
            <a:pPr marL="285750" indent="-285750">
              <a:buFont typeface="Arial"/>
              <a:buChar char="•"/>
            </a:pPr>
            <a:r>
              <a:rPr lang="en-US" dirty="0">
                <a:effectLst/>
                <a:latin typeface="Arial"/>
                <a:cs typeface="Arial"/>
              </a:rPr>
              <a:t>Barriers to cross-border trade, regulatory and administrative burdens, insufficient access to finance and digital skills in the workforce.</a:t>
            </a:r>
            <a:r>
              <a:rPr lang="en-US" dirty="0">
                <a:latin typeface="Arial"/>
                <a:cs typeface="Arial"/>
              </a:rPr>
              <a:t> Some of the questions that need to be tackled in the developing world include low investment, poor access to financing, small consumer markets (that limit the growth potential of startups and micro-, small- and medium-sized businesses), an underdeveloped talent base and poorly-performing innovation ecosystems with weak infrastructure and sometimes insufficient collaboration between new companies, universities and existing enterprises</a:t>
            </a:r>
            <a:endParaRPr lang="en-US" dirty="0">
              <a:cs typeface="Arial" panose="020B0604020202020204" pitchFamily="34" charset="0"/>
            </a:endParaRPr>
          </a:p>
          <a:p>
            <a:endParaRPr lang="en-US" dirty="0">
              <a:latin typeface="Arial"/>
              <a:cs typeface="Arial"/>
            </a:endParaRPr>
          </a:p>
          <a:p>
            <a:pPr lvl="0"/>
            <a:r>
              <a:rPr lang="en-US" sz="1200" kern="1200" dirty="0">
                <a:solidFill>
                  <a:schemeClr val="tx1"/>
                </a:solidFill>
                <a:effectLst/>
                <a:latin typeface="Arial" panose="020B0604020202020204" pitchFamily="34" charset="0"/>
                <a:ea typeface="+mn-ea"/>
                <a:cs typeface="+mn-cs"/>
              </a:rPr>
              <a:t>Resources:</a:t>
            </a:r>
          </a:p>
          <a:p>
            <a:r>
              <a:rPr lang="en-US" sz="1200" kern="1200" dirty="0">
                <a:solidFill>
                  <a:schemeClr val="tx1"/>
                </a:solidFill>
                <a:effectLst/>
                <a:latin typeface="Arial"/>
                <a:cs typeface="Arial"/>
              </a:rPr>
              <a:t>https://unctad.org/en/PublicationsLibrary/ldcr2018overview_en.pdf</a:t>
            </a:r>
            <a:r>
              <a:rPr lang="en-US" dirty="0">
                <a:latin typeface="Arial"/>
                <a:cs typeface="Arial"/>
              </a:rPr>
              <a:t> </a:t>
            </a:r>
          </a:p>
          <a:p>
            <a:pPr lvl="0"/>
            <a:r>
              <a:rPr lang="en-US" sz="1200" kern="1200" dirty="0">
                <a:solidFill>
                  <a:schemeClr val="tx1"/>
                </a:solidFill>
                <a:effectLst/>
                <a:latin typeface="Arial"/>
                <a:cs typeface="Arial"/>
              </a:rPr>
              <a:t>https://broadbandcommission.org/Documents/publications/DigitalEntrepreneurshipReport2018.pdf</a:t>
            </a:r>
            <a:r>
              <a:rPr lang="en-US" dirty="0">
                <a:latin typeface="Arial"/>
                <a:cs typeface="Arial"/>
              </a:rPr>
              <a:t> </a:t>
            </a:r>
            <a:endParaRPr lang="de-DE" sz="1200" kern="1200" dirty="0">
              <a:solidFill>
                <a:schemeClr val="tx1"/>
              </a:solidFill>
              <a:effectLst/>
              <a:latin typeface="Arial" panose="020B0604020202020204" pitchFamily="34" charset="0"/>
              <a:ea typeface="+mn-ea"/>
              <a:cs typeface="+mn-cs"/>
            </a:endParaRPr>
          </a:p>
          <a:p>
            <a:endParaRPr lang="en-GB"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5</a:t>
            </a:fld>
            <a:endParaRPr lang="en-GB" altLang="de-DE"/>
          </a:p>
        </p:txBody>
      </p:sp>
    </p:spTree>
    <p:extLst>
      <p:ext uri="{BB962C8B-B14F-4D97-AF65-F5344CB8AC3E}">
        <p14:creationId xmlns:p14="http://schemas.microsoft.com/office/powerpoint/2010/main" val="969246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b="1" dirty="0"/>
          </a:p>
          <a:p>
            <a:r>
              <a:rPr lang="en-GB" b="1" dirty="0"/>
              <a:t>Procedure:</a:t>
            </a:r>
          </a:p>
          <a:p>
            <a:pPr marL="171450" indent="-171450">
              <a:buFont typeface="Arial" panose="020B0604020202020204" pitchFamily="34" charset="0"/>
              <a:buChar char="•"/>
            </a:pPr>
            <a:r>
              <a:rPr lang="en-GB" b="0" dirty="0"/>
              <a:t>Ask</a:t>
            </a:r>
            <a:r>
              <a:rPr lang="en-GB" b="0" baseline="0" dirty="0"/>
              <a:t> participants to share their knowledge: </a:t>
            </a:r>
          </a:p>
          <a:p>
            <a:pPr marL="171450" indent="-171450">
              <a:buFont typeface="Arial" panose="020B0604020202020204" pitchFamily="34" charset="0"/>
              <a:buChar char="•"/>
            </a:pPr>
            <a:r>
              <a:rPr lang="en-GB" b="0" baseline="0" dirty="0"/>
              <a:t>Do they know start-ups from developing countries? </a:t>
            </a:r>
          </a:p>
          <a:p>
            <a:pPr marL="171450" indent="-171450">
              <a:buFont typeface="Arial" panose="020B0604020202020204" pitchFamily="34" charset="0"/>
              <a:buChar char="•"/>
            </a:pPr>
            <a:r>
              <a:rPr lang="en-GB" b="0" baseline="0" dirty="0"/>
              <a:t>What is their business case? </a:t>
            </a:r>
          </a:p>
          <a:p>
            <a:pPr marL="171450" indent="-171450">
              <a:buFont typeface="Arial" panose="020B0604020202020204" pitchFamily="34" charset="0"/>
              <a:buChar char="•"/>
            </a:pPr>
            <a:r>
              <a:rPr lang="en-GB" b="0" baseline="0" dirty="0"/>
              <a:t>Do they know about challenges the start-up faces? </a:t>
            </a:r>
          </a:p>
          <a:p>
            <a:pPr marL="171450" indent="-171450">
              <a:buFont typeface="Arial" panose="020B0604020202020204" pitchFamily="34" charset="0"/>
              <a:buChar char="•"/>
            </a:pPr>
            <a:endParaRPr lang="en-GB" b="0" baseline="0" dirty="0"/>
          </a:p>
          <a:p>
            <a:pPr marL="0" indent="0">
              <a:buFont typeface="Arial" panose="020B0604020202020204" pitchFamily="34" charset="0"/>
              <a:buNone/>
            </a:pPr>
            <a:r>
              <a:rPr lang="en-GB" b="1" baseline="0" dirty="0"/>
              <a:t>Timing: </a:t>
            </a:r>
          </a:p>
          <a:p>
            <a:pPr marL="0" indent="0">
              <a:buFont typeface="Arial" panose="020B0604020202020204" pitchFamily="34" charset="0"/>
              <a:buNone/>
            </a:pPr>
            <a:r>
              <a:rPr lang="en-GB" b="0" baseline="0" dirty="0"/>
              <a:t>10min</a:t>
            </a:r>
          </a:p>
          <a:p>
            <a:pPr marL="0" indent="0">
              <a:buFont typeface="Arial" panose="020B0604020202020204" pitchFamily="34" charset="0"/>
              <a:buNone/>
            </a:pPr>
            <a:endParaRPr lang="en-GB" b="0" baseline="0" dirty="0"/>
          </a:p>
          <a:p>
            <a:pPr marL="171450" indent="-171450">
              <a:buFont typeface="Arial" panose="020B0604020202020204" pitchFamily="34" charset="0"/>
              <a:buChar char="•"/>
            </a:pPr>
            <a:r>
              <a:rPr lang="en-GB" b="0" baseline="0" dirty="0"/>
              <a:t>Names could be written down on card for further reference</a:t>
            </a:r>
          </a:p>
          <a:p>
            <a:pPr marL="171450" indent="-171450">
              <a:buFont typeface="Arial" panose="020B0604020202020204" pitchFamily="34" charset="0"/>
              <a:buChar char="•"/>
            </a:pPr>
            <a:endParaRPr lang="en-GB" b="0" baseline="0" dirty="0">
              <a:cs typeface="Arial"/>
            </a:endParaRPr>
          </a:p>
          <a:p>
            <a:pPr marL="171450" indent="-171450">
              <a:buFont typeface="Arial" panose="020B0604020202020204" pitchFamily="34" charset="0"/>
              <a:buChar char="•"/>
            </a:pPr>
            <a:r>
              <a:rPr lang="en-GB" dirty="0">
                <a:latin typeface="Arial"/>
                <a:cs typeface="Arial"/>
              </a:rPr>
              <a:t>Examples for innovative start-ups from Africa: </a:t>
            </a:r>
            <a:endParaRPr lang="en-GB" b="0" dirty="0">
              <a:cs typeface="Arial"/>
            </a:endParaRPr>
          </a:p>
          <a:p>
            <a:r>
              <a:rPr lang="en-GB" b="1" dirty="0">
                <a:latin typeface="Arial"/>
                <a:cs typeface="Arial"/>
                <a:hlinkClick r:id="rId3"/>
              </a:rPr>
              <a:t>7keema</a:t>
            </a:r>
            <a:r>
              <a:rPr lang="en-GB" dirty="0">
                <a:latin typeface="Arial"/>
                <a:cs typeface="Arial"/>
              </a:rPr>
              <a:t> (Egypt): an on-demand home nursing services platform using mobile, AI, VR and telehealth technologies to ensure peace of mind for patients and higher incomes for nurses;</a:t>
            </a:r>
            <a:endParaRPr lang="en-GB" dirty="0">
              <a:cs typeface="Arial" panose="020B0604020202020204" pitchFamily="34" charset="0"/>
            </a:endParaRPr>
          </a:p>
          <a:p>
            <a:r>
              <a:rPr lang="en-GB" b="1" dirty="0">
                <a:latin typeface="Arial"/>
                <a:cs typeface="Arial"/>
                <a:hlinkClick r:id="rId4"/>
              </a:rPr>
              <a:t>Appy Saude</a:t>
            </a:r>
            <a:r>
              <a:rPr lang="en-GB" b="1" dirty="0">
                <a:latin typeface="Arial"/>
                <a:cs typeface="Arial"/>
              </a:rPr>
              <a:t> </a:t>
            </a:r>
            <a:r>
              <a:rPr lang="en-GB" dirty="0">
                <a:latin typeface="Arial"/>
                <a:cs typeface="Arial"/>
              </a:rPr>
              <a:t>(Angola): the largest digital health portal of Angola, allowing users to identify and book healthcare service providers;</a:t>
            </a:r>
          </a:p>
          <a:p>
            <a:r>
              <a:rPr lang="en-GB" b="1" dirty="0">
                <a:latin typeface="Arial"/>
                <a:cs typeface="Arial"/>
                <a:hlinkClick r:id="rId5"/>
              </a:rPr>
              <a:t>Complete Farmer</a:t>
            </a:r>
            <a:r>
              <a:rPr lang="en-GB" b="1" dirty="0">
                <a:latin typeface="Arial"/>
                <a:cs typeface="Arial"/>
              </a:rPr>
              <a:t> </a:t>
            </a:r>
            <a:r>
              <a:rPr lang="en-GB" dirty="0">
                <a:latin typeface="Arial"/>
                <a:cs typeface="Arial"/>
              </a:rPr>
              <a:t>(Ghana): a crowd-farming platform that enables users to own agricultural land and manage it remotely from their devices</a:t>
            </a:r>
            <a:endParaRPr lang="en-GB" dirty="0"/>
          </a:p>
          <a:p>
            <a:r>
              <a:rPr lang="en-GB" b="1" dirty="0">
                <a:latin typeface="Arial"/>
                <a:cs typeface="Arial"/>
                <a:hlinkClick r:id="rId6"/>
              </a:rPr>
              <a:t>Leaf</a:t>
            </a:r>
            <a:r>
              <a:rPr lang="en-GB" dirty="0">
                <a:latin typeface="Arial"/>
                <a:cs typeface="Arial"/>
              </a:rPr>
              <a:t> (Rwanda): provides financial services to the stateless and excluded by creating a virtual bank with blockchain technology</a:t>
            </a:r>
          </a:p>
          <a:p>
            <a:r>
              <a:rPr lang="en-GB" b="1" dirty="0">
                <a:latin typeface="Arial"/>
                <a:cs typeface="Arial"/>
                <a:hlinkClick r:id="rId7"/>
              </a:rPr>
              <a:t>OZÉ</a:t>
            </a:r>
            <a:r>
              <a:rPr lang="en-GB" b="1" dirty="0">
                <a:latin typeface="Arial"/>
                <a:cs typeface="Arial"/>
              </a:rPr>
              <a:t> </a:t>
            </a:r>
            <a:r>
              <a:rPr lang="en-GB" dirty="0">
                <a:latin typeface="Arial"/>
                <a:cs typeface="Arial"/>
              </a:rPr>
              <a:t>(Ghana): a mobile platform that empowers small business owners to make data-driven decisions to improve their performance and access capital</a:t>
            </a:r>
          </a:p>
          <a:p>
            <a:r>
              <a:rPr lang="en-GB" b="1" dirty="0">
                <a:latin typeface="Arial"/>
                <a:cs typeface="Arial"/>
                <a:hlinkClick r:id="rId8"/>
              </a:rPr>
              <a:t>Bitland</a:t>
            </a:r>
            <a:r>
              <a:rPr lang="en-GB" dirty="0">
                <a:latin typeface="Arial"/>
                <a:cs typeface="Arial"/>
              </a:rPr>
              <a:t> (Ghana): uses blockchain technology to create tamper-proof digital public records to help people prove their land belongs to them.</a:t>
            </a:r>
          </a:p>
          <a:p>
            <a:r>
              <a:rPr lang="en-GB" b="1" dirty="0">
                <a:latin typeface="Arial"/>
                <a:cs typeface="Arial"/>
                <a:hlinkClick r:id="rId9"/>
              </a:rPr>
              <a:t>Babymigo</a:t>
            </a:r>
            <a:r>
              <a:rPr lang="en-GB" dirty="0">
                <a:latin typeface="Arial"/>
                <a:cs typeface="Arial"/>
              </a:rPr>
              <a:t> (Nigeria): online community that connects mothers-to-be with information, medical experts, services and other parents</a:t>
            </a:r>
          </a:p>
          <a:p>
            <a:r>
              <a:rPr lang="en-GB" b="1" dirty="0">
                <a:latin typeface="Arial"/>
                <a:cs typeface="Arial"/>
                <a:hlinkClick r:id="rId10"/>
              </a:rPr>
              <a:t>Ona</a:t>
            </a:r>
            <a:r>
              <a:rPr lang="en-GB" dirty="0">
                <a:latin typeface="Arial"/>
                <a:cs typeface="Arial"/>
              </a:rPr>
              <a:t> (Kenya): uses satellite imagery and information from NGOs to create a simple digital mapping system</a:t>
            </a:r>
            <a:endParaRPr lang="en-GB" dirty="0"/>
          </a:p>
          <a:p>
            <a:endParaRPr lang="en-GB" dirty="0">
              <a:cs typeface="Arial" panose="020B0604020202020204" pitchFamily="34" charset="0"/>
            </a:endParaRPr>
          </a:p>
          <a:p>
            <a:r>
              <a:rPr lang="en-GB" dirty="0">
                <a:latin typeface="Arial"/>
                <a:cs typeface="Arial"/>
              </a:rPr>
              <a:t>Resources:</a:t>
            </a:r>
          </a:p>
          <a:p>
            <a:r>
              <a:rPr lang="en-GB" dirty="0">
                <a:hlinkClick r:id="rId11"/>
              </a:rPr>
              <a:t>https://www.appsafrica.com/10-startups-selected-to-pitch-live-at-africa-startup-summit/</a:t>
            </a:r>
            <a:r>
              <a:rPr lang="en-GB" dirty="0"/>
              <a:t> </a:t>
            </a:r>
          </a:p>
          <a:p>
            <a:endParaRPr lang="en-GB" dirty="0">
              <a:cs typeface="Arial" panose="020B0604020202020204" pitchFamily="34" charset="0"/>
            </a:endParaRPr>
          </a:p>
          <a:p>
            <a:endParaRPr lang="en-GB" dirty="0">
              <a:cs typeface="Arial" panose="020B0604020202020204" pitchFamily="34" charset="0"/>
            </a:endParaRP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6</a:t>
            </a:fld>
            <a:endParaRPr lang="en-GB" altLang="de-DE"/>
          </a:p>
        </p:txBody>
      </p:sp>
    </p:spTree>
    <p:extLst>
      <p:ext uri="{BB962C8B-B14F-4D97-AF65-F5344CB8AC3E}">
        <p14:creationId xmlns:p14="http://schemas.microsoft.com/office/powerpoint/2010/main" val="2112032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en-US" dirty="0">
                <a:latin typeface="Arial"/>
                <a:cs typeface="Arial"/>
              </a:rPr>
              <a:t> Key message: New business models change the development sector and the relations between actors. </a:t>
            </a:r>
          </a:p>
          <a:p>
            <a:endParaRPr lang="en-US" dirty="0"/>
          </a:p>
          <a:p>
            <a:r>
              <a:rPr lang="en-US" b="1" dirty="0">
                <a:latin typeface="Arial"/>
                <a:cs typeface="Arial"/>
              </a:rPr>
              <a:t>Background: </a:t>
            </a:r>
            <a:endParaRPr lang="en-US" dirty="0">
              <a:latin typeface="Arial"/>
              <a:cs typeface="Arial"/>
            </a:endParaRPr>
          </a:p>
          <a:p>
            <a:r>
              <a:rPr lang="en-US" dirty="0">
                <a:latin typeface="Arial"/>
                <a:cs typeface="Arial"/>
              </a:rPr>
              <a:t>Start-ups are young companies that pursue an innovative business idea and want to establish themselves on the market. Until they are established on the market - if they succeed (more than every 2nd start-up fails).</a:t>
            </a:r>
          </a:p>
          <a:p>
            <a:r>
              <a:rPr lang="en-US" dirty="0">
                <a:latin typeface="Arial"/>
                <a:cs typeface="Arial"/>
              </a:rPr>
              <a:t>Start- ups are created in very different industries, but a large proportion </a:t>
            </a:r>
            <a:r>
              <a:rPr lang="en-US" kern="1200" baseline="0" dirty="0">
                <a:effectLst/>
                <a:latin typeface="Arial"/>
                <a:cs typeface="Arial"/>
              </a:rPr>
              <a:t>of </a:t>
            </a:r>
            <a:r>
              <a:rPr lang="en-US" dirty="0">
                <a:latin typeface="Arial"/>
                <a:cs typeface="Arial"/>
              </a:rPr>
              <a:t>them work in </a:t>
            </a:r>
            <a:r>
              <a:rPr lang="en-US" kern="1200" baseline="0" dirty="0">
                <a:effectLst/>
                <a:latin typeface="Arial"/>
                <a:cs typeface="Arial"/>
              </a:rPr>
              <a:t>the </a:t>
            </a:r>
            <a:r>
              <a:rPr lang="en-US" dirty="0">
                <a:latin typeface="Arial"/>
                <a:cs typeface="Arial"/>
              </a:rPr>
              <a:t>tech sector. So called Tech start-ups develop ideas and solutions based on  digital technologies </a:t>
            </a:r>
            <a:r>
              <a:rPr lang="en-US" kern="1200" baseline="0" dirty="0">
                <a:effectLst/>
                <a:latin typeface="Arial"/>
                <a:cs typeface="Arial"/>
              </a:rPr>
              <a:t>and </a:t>
            </a:r>
            <a:r>
              <a:rPr lang="en-US" dirty="0">
                <a:latin typeface="Arial"/>
                <a:cs typeface="Arial"/>
              </a:rPr>
              <a:t>the Internet, such as special apps or web services. There are also many Social Start-ups that develop sustainable solutions to local or global problems.</a:t>
            </a:r>
          </a:p>
          <a:p>
            <a:pPr lvl="0"/>
            <a:endParaRPr lang="en-US" sz="1200" kern="1200" dirty="0">
              <a:solidFill>
                <a:schemeClr val="tx1"/>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cs typeface="Arial"/>
              </a:rPr>
              <a:t>A </a:t>
            </a:r>
            <a:r>
              <a:rPr lang="en-US" sz="1200" b="1" kern="1200" dirty="0">
                <a:solidFill>
                  <a:schemeClr val="tx1"/>
                </a:solidFill>
                <a:effectLst/>
                <a:latin typeface="Arial"/>
                <a:cs typeface="Arial"/>
              </a:rPr>
              <a:t>start-up ecosystem </a:t>
            </a:r>
            <a:r>
              <a:rPr lang="en-US" sz="1200" kern="1200" dirty="0">
                <a:solidFill>
                  <a:schemeClr val="tx1"/>
                </a:solidFill>
                <a:effectLst/>
                <a:latin typeface="Arial"/>
                <a:cs typeface="Arial"/>
              </a:rPr>
              <a:t>is formed by entrepreneurs, startups in their various stages and numerous types of organizations such as universities, investors, accelerators/co-working spaces (physical places for collaboration and innovation), legal and financial service providers and government agencies. </a:t>
            </a:r>
            <a:r>
              <a:rPr lang="en-US" sz="1200" b="0" kern="1200" dirty="0">
                <a:solidFill>
                  <a:schemeClr val="tx1"/>
                </a:solidFill>
                <a:effectLst/>
                <a:latin typeface="Arial"/>
                <a:cs typeface="Arial"/>
              </a:rPr>
              <a:t>The</a:t>
            </a:r>
            <a:r>
              <a:rPr lang="en-US" sz="1200" b="0" kern="1200" baseline="0" dirty="0">
                <a:solidFill>
                  <a:schemeClr val="tx1"/>
                </a:solidFill>
                <a:effectLst/>
                <a:latin typeface="Arial"/>
                <a:cs typeface="Arial"/>
              </a:rPr>
              <a:t> </a:t>
            </a:r>
            <a:r>
              <a:rPr lang="en-US" sz="1200" kern="1200" dirty="0">
                <a:solidFill>
                  <a:schemeClr val="tx1"/>
                </a:solidFill>
                <a:effectLst/>
                <a:latin typeface="Arial"/>
                <a:cs typeface="Arial"/>
              </a:rPr>
              <a:t>composition and maturity level of the ecosystem are an essential component for the success rate of start-ups and entrepreneurs on a larger scale. A good understanding of their respective state, strengths and weaknesses enables more specifically targeted policies, enhances investment decisions (and also improves the impact of development cooperation).</a:t>
            </a:r>
            <a:endParaRPr lang="de-DE" sz="1200" kern="1200" dirty="0">
              <a:solidFill>
                <a:schemeClr val="tx1"/>
              </a:solidFill>
              <a:effectLst/>
              <a:latin typeface="Arial"/>
              <a:cs typeface="Arial"/>
            </a:endParaRPr>
          </a:p>
          <a:p>
            <a:pPr lvl="0"/>
            <a:endParaRPr lang="en-US" sz="1200" kern="1200" dirty="0">
              <a:solidFill>
                <a:schemeClr val="tx1"/>
              </a:solidFill>
              <a:effectLst/>
              <a:latin typeface="Arial" panose="020B0604020202020204" pitchFamily="34" charset="0"/>
              <a:ea typeface="+mn-ea"/>
              <a:cs typeface="+mn-cs"/>
            </a:endParaRPr>
          </a:p>
          <a:p>
            <a:r>
              <a:rPr lang="en-US" b="1" dirty="0">
                <a:latin typeface="Arial"/>
                <a:cs typeface="Arial"/>
              </a:rPr>
              <a:t>Digital entrepreneurship and innovation</a:t>
            </a:r>
            <a:r>
              <a:rPr lang="en-US" dirty="0">
                <a:latin typeface="Arial"/>
                <a:cs typeface="Arial"/>
              </a:rPr>
              <a:t> create an ecosystem to bring </a:t>
            </a:r>
            <a:r>
              <a:rPr lang="en-US" kern="1200" dirty="0">
                <a:effectLst/>
                <a:latin typeface="Arial"/>
                <a:cs typeface="Arial"/>
              </a:rPr>
              <a:t>the </a:t>
            </a:r>
            <a:r>
              <a:rPr lang="en-US" dirty="0">
                <a:latin typeface="Arial"/>
                <a:cs typeface="Arial"/>
              </a:rPr>
              <a:t>digital economy to life—with new</a:t>
            </a:r>
            <a:r>
              <a:rPr lang="en-US" kern="1200" dirty="0">
                <a:effectLst/>
                <a:latin typeface="Arial"/>
                <a:cs typeface="Arial"/>
              </a:rPr>
              <a:t>, </a:t>
            </a:r>
            <a:r>
              <a:rPr lang="en-US" dirty="0">
                <a:latin typeface="Arial"/>
                <a:cs typeface="Arial"/>
              </a:rPr>
              <a:t>growth-oriented ventures and transformation of existing businesses— contributing to net employment growth </a:t>
            </a:r>
            <a:r>
              <a:rPr lang="en-US" kern="1200" dirty="0">
                <a:effectLst/>
                <a:latin typeface="Arial"/>
                <a:cs typeface="Arial"/>
              </a:rPr>
              <a:t>and </a:t>
            </a:r>
            <a:r>
              <a:rPr lang="en-US" dirty="0">
                <a:latin typeface="Arial"/>
                <a:cs typeface="Arial"/>
              </a:rPr>
              <a:t>helping to enhance </a:t>
            </a:r>
            <a:r>
              <a:rPr lang="en-US" kern="1200" dirty="0">
                <a:effectLst/>
                <a:latin typeface="Arial"/>
                <a:cs typeface="Arial"/>
              </a:rPr>
              <a:t>the </a:t>
            </a:r>
            <a:r>
              <a:rPr lang="en-US" dirty="0">
                <a:latin typeface="Arial"/>
                <a:cs typeface="Arial"/>
              </a:rPr>
              <a:t>competitiveness </a:t>
            </a:r>
            <a:r>
              <a:rPr lang="en-US" kern="1200" dirty="0">
                <a:effectLst/>
                <a:latin typeface="Arial"/>
                <a:cs typeface="Arial"/>
              </a:rPr>
              <a:t>and</a:t>
            </a:r>
            <a:r>
              <a:rPr lang="en-US" kern="1200" baseline="0" dirty="0">
                <a:effectLst/>
                <a:latin typeface="Arial"/>
                <a:cs typeface="Arial"/>
              </a:rPr>
              <a:t> </a:t>
            </a:r>
            <a:r>
              <a:rPr lang="en-US" dirty="0">
                <a:latin typeface="Arial"/>
                <a:cs typeface="Arial"/>
              </a:rPr>
              <a:t>productivity of </a:t>
            </a:r>
            <a:r>
              <a:rPr lang="en-US" kern="1200" baseline="0" dirty="0">
                <a:effectLst/>
                <a:latin typeface="Arial"/>
                <a:cs typeface="Arial"/>
              </a:rPr>
              <a:t>the </a:t>
            </a:r>
            <a:r>
              <a:rPr lang="en-US" dirty="0">
                <a:latin typeface="Arial"/>
                <a:cs typeface="Arial"/>
              </a:rPr>
              <a:t>economy</a:t>
            </a:r>
            <a:r>
              <a:rPr lang="en-US" kern="1200" dirty="0">
                <a:effectLst/>
                <a:latin typeface="Arial"/>
                <a:cs typeface="Arial"/>
              </a:rPr>
              <a:t>. </a:t>
            </a:r>
            <a:r>
              <a:rPr lang="en-US" dirty="0">
                <a:latin typeface="Arial"/>
                <a:cs typeface="Arial"/>
              </a:rPr>
              <a:t>Digital entrepreneurship offers new products and services</a:t>
            </a:r>
            <a:r>
              <a:rPr lang="en-US" kern="1200" dirty="0">
                <a:effectLst/>
                <a:latin typeface="Arial"/>
                <a:cs typeface="Arial"/>
              </a:rPr>
              <a:t>, </a:t>
            </a:r>
            <a:r>
              <a:rPr lang="en-US" dirty="0">
                <a:latin typeface="Arial"/>
                <a:cs typeface="Arial"/>
              </a:rPr>
              <a:t>leverages new technologies </a:t>
            </a:r>
            <a:r>
              <a:rPr lang="en-US" kern="1200" dirty="0">
                <a:effectLst/>
                <a:latin typeface="Arial"/>
                <a:cs typeface="Arial"/>
              </a:rPr>
              <a:t>and business </a:t>
            </a:r>
            <a:r>
              <a:rPr lang="en-US" dirty="0">
                <a:latin typeface="Arial"/>
                <a:cs typeface="Arial"/>
              </a:rPr>
              <a:t>models</a:t>
            </a:r>
            <a:r>
              <a:rPr lang="en-US" kern="1200" dirty="0">
                <a:effectLst/>
                <a:latin typeface="Arial"/>
                <a:cs typeface="Arial"/>
              </a:rPr>
              <a:t>, and </a:t>
            </a:r>
            <a:r>
              <a:rPr lang="en-US" dirty="0">
                <a:latin typeface="Arial"/>
                <a:cs typeface="Arial"/>
              </a:rPr>
              <a:t>opens new markets</a:t>
            </a:r>
            <a:r>
              <a:rPr lang="en-US" kern="1200" dirty="0">
                <a:effectLst/>
                <a:latin typeface="Arial"/>
                <a:cs typeface="Arial"/>
              </a:rPr>
              <a:t>. </a:t>
            </a:r>
            <a:r>
              <a:rPr lang="en-US" dirty="0">
                <a:latin typeface="Arial"/>
                <a:cs typeface="Arial"/>
              </a:rPr>
              <a:t>Vibrant digital entrepreneurship ecosystems encompass skill development (</a:t>
            </a:r>
            <a:r>
              <a:rPr lang="en-US" kern="1200" dirty="0">
                <a:effectLst/>
                <a:latin typeface="Arial"/>
                <a:cs typeface="Arial"/>
              </a:rPr>
              <a:t>for example, </a:t>
            </a:r>
            <a:r>
              <a:rPr lang="en-US" dirty="0">
                <a:latin typeface="Arial"/>
                <a:cs typeface="Arial"/>
              </a:rPr>
              <a:t>through business mentoring networks), ecosystem support infrastructure (accelerators, incubators, innovation hubs, and co-working spaces), and access to markets and early-stage financing </a:t>
            </a:r>
            <a:r>
              <a:rPr lang="en-US" kern="1200" baseline="0" dirty="0">
                <a:effectLst/>
                <a:latin typeface="Arial"/>
                <a:cs typeface="Arial"/>
              </a:rPr>
              <a:t>(</a:t>
            </a:r>
            <a:r>
              <a:rPr lang="en-US" dirty="0">
                <a:latin typeface="Arial"/>
                <a:cs typeface="Arial"/>
              </a:rPr>
              <a:t>seed financing and venture capital</a:t>
            </a:r>
            <a:r>
              <a:rPr lang="en-US" kern="1200" baseline="0" dirty="0">
                <a:effectLst/>
                <a:latin typeface="Arial"/>
                <a:cs typeface="Arial"/>
              </a:rPr>
              <a:t>). </a:t>
            </a:r>
            <a:r>
              <a:rPr lang="en-US" dirty="0">
                <a:latin typeface="Arial"/>
                <a:cs typeface="Arial"/>
              </a:rPr>
              <a:t>These ecosystems require a conducive and enabling business environment that motivates the creation and use of novel digital technologies.</a:t>
            </a:r>
          </a:p>
          <a:p>
            <a:r>
              <a:rPr lang="en-US" sz="1200" kern="1200" dirty="0">
                <a:solidFill>
                  <a:schemeClr val="tx1"/>
                </a:solidFill>
                <a:effectLst/>
                <a:latin typeface="Arial" panose="020B0604020202020204" pitchFamily="34" charset="0"/>
                <a:ea typeface="+mn-ea"/>
                <a:cs typeface="+mn-cs"/>
              </a:rPr>
              <a:t> </a:t>
            </a:r>
          </a:p>
          <a:p>
            <a:endParaRPr lang="de-DE" sz="1200" kern="1200" dirty="0">
              <a:solidFill>
                <a:schemeClr val="tx1"/>
              </a:solidFill>
              <a:effectLst/>
              <a:latin typeface="Arial" panose="020B0604020202020204" pitchFamily="34" charset="0"/>
              <a:ea typeface="+mn-ea"/>
              <a:cs typeface="+mn-cs"/>
            </a:endParaRPr>
          </a:p>
          <a:p>
            <a:pPr lvl="0"/>
            <a:endParaRPr lang="en-US" sz="1200" kern="1200" dirty="0">
              <a:solidFill>
                <a:schemeClr val="tx1"/>
              </a:solidFill>
              <a:effectLst/>
              <a:latin typeface="Arial" panose="020B0604020202020204" pitchFamily="34" charset="0"/>
              <a:ea typeface="+mn-ea"/>
              <a:cs typeface="+mn-cs"/>
            </a:endParaRP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7</a:t>
            </a:fld>
            <a:endParaRPr lang="en-GB" altLang="de-DE"/>
          </a:p>
        </p:txBody>
      </p:sp>
    </p:spTree>
    <p:extLst>
      <p:ext uri="{BB962C8B-B14F-4D97-AF65-F5344CB8AC3E}">
        <p14:creationId xmlns:p14="http://schemas.microsoft.com/office/powerpoint/2010/main" val="1624508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latin typeface="Arial"/>
              <a:cs typeface="Arial"/>
            </a:endParaRPr>
          </a:p>
          <a:p>
            <a:r>
              <a:rPr lang="en-GB" b="1" dirty="0">
                <a:latin typeface="Arial"/>
                <a:cs typeface="Arial"/>
              </a:rPr>
              <a:t>Background:</a:t>
            </a:r>
          </a:p>
          <a:p>
            <a:r>
              <a:rPr lang="en-GB" dirty="0">
                <a:latin typeface="Arial"/>
                <a:cs typeface="Arial"/>
              </a:rPr>
              <a:t>In 2018, the Broadband</a:t>
            </a:r>
            <a:r>
              <a:rPr lang="en-GB" baseline="0" dirty="0">
                <a:latin typeface="Arial"/>
                <a:cs typeface="Arial"/>
              </a:rPr>
              <a:t> Commission </a:t>
            </a:r>
            <a:r>
              <a:rPr lang="en-GB" dirty="0">
                <a:latin typeface="Arial"/>
                <a:cs typeface="Arial"/>
              </a:rPr>
              <a:t>Working Group on Digital Entrepreneurship presented recommendations to </a:t>
            </a:r>
            <a:r>
              <a:rPr lang="en-GB" b="1" dirty="0">
                <a:latin typeface="Arial"/>
                <a:cs typeface="Arial"/>
              </a:rPr>
              <a:t>foster digital entrepreneurship</a:t>
            </a:r>
            <a:r>
              <a:rPr lang="en-GB" dirty="0">
                <a:latin typeface="Arial"/>
                <a:cs typeface="Arial"/>
              </a:rPr>
              <a:t>.</a:t>
            </a:r>
          </a:p>
          <a:p>
            <a:r>
              <a:rPr lang="en-GB" dirty="0">
                <a:latin typeface="Arial"/>
                <a:cs typeface="Arial"/>
              </a:rPr>
              <a:t>The report proposes action in four key areas: </a:t>
            </a:r>
          </a:p>
          <a:p>
            <a:r>
              <a:rPr lang="en-GB" dirty="0">
                <a:latin typeface="Arial"/>
                <a:cs typeface="Arial"/>
              </a:rPr>
              <a:t>1) good management of the broad economy (including high speed connectivity, human capital development, innovation and equal opportunities), </a:t>
            </a:r>
            <a:endParaRPr lang="en-GB" dirty="0">
              <a:cs typeface="Arial" panose="020B0604020202020204" pitchFamily="34" charset="0"/>
            </a:endParaRPr>
          </a:p>
          <a:p>
            <a:r>
              <a:rPr lang="en-GB" dirty="0">
                <a:latin typeface="Arial"/>
                <a:cs typeface="Arial"/>
              </a:rPr>
              <a:t>2) measures to stimulate e-commerce, and </a:t>
            </a:r>
            <a:endParaRPr lang="en-GB" dirty="0">
              <a:cs typeface="Arial"/>
            </a:endParaRPr>
          </a:p>
          <a:p>
            <a:r>
              <a:rPr lang="en-GB" dirty="0">
                <a:latin typeface="Arial"/>
                <a:cs typeface="Arial"/>
              </a:rPr>
              <a:t>3) better regional and global cooperation and collaboration. </a:t>
            </a:r>
            <a:endParaRPr lang="en-GB" dirty="0">
              <a:cs typeface="Arial"/>
            </a:endParaRPr>
          </a:p>
          <a:p>
            <a:r>
              <a:rPr lang="en-GB" b="1" dirty="0">
                <a:latin typeface="Arial"/>
                <a:cs typeface="Arial"/>
              </a:rPr>
              <a:t>4) additional policy support for digital entrepreneurship</a:t>
            </a:r>
          </a:p>
          <a:p>
            <a:r>
              <a:rPr lang="en-GB" dirty="0">
                <a:latin typeface="Arial"/>
                <a:cs typeface="Arial"/>
              </a:rPr>
              <a:t>Suggestions: </a:t>
            </a:r>
          </a:p>
          <a:p>
            <a:r>
              <a:rPr lang="en-GB" dirty="0">
                <a:latin typeface="Arial"/>
                <a:cs typeface="Arial"/>
              </a:rPr>
              <a:t>- </a:t>
            </a:r>
            <a:r>
              <a:rPr lang="en-GB" i="1" dirty="0">
                <a:latin typeface="Arial"/>
                <a:cs typeface="Arial"/>
              </a:rPr>
              <a:t>Use e-government tools to make it easy to start, run and end a company: </a:t>
            </a:r>
            <a:r>
              <a:rPr lang="en-GB" dirty="0">
                <a:latin typeface="Arial"/>
                <a:cs typeface="Arial"/>
              </a:rPr>
              <a:t>The cost and time of setting up a business in many developing countries remain high. It takes 45 days to set up business in South Africa and 90 days in Somalia.42 In Sub-Saharan Africa, the average time to set up a business is 25 days compared to four days in Europe</a:t>
            </a:r>
          </a:p>
          <a:p>
            <a:r>
              <a:rPr lang="en-GB" dirty="0">
                <a:latin typeface="Arial"/>
                <a:cs typeface="Arial"/>
              </a:rPr>
              <a:t>-</a:t>
            </a:r>
            <a:r>
              <a:rPr lang="en-GB" i="1" dirty="0">
                <a:latin typeface="Arial"/>
                <a:cs typeface="Arial"/>
              </a:rPr>
              <a:t> Help businesses find funding: </a:t>
            </a:r>
            <a:r>
              <a:rPr lang="en-GB" dirty="0">
                <a:latin typeface="Arial"/>
                <a:cs typeface="Arial"/>
              </a:rPr>
              <a:t>Small businesses, particularly in developing countries, struggle to get access to sufficient financial resources to start and grow. Lack of investment also means a lack of access to the skills and know-how that typically goes with it.</a:t>
            </a:r>
          </a:p>
          <a:p>
            <a:r>
              <a:rPr lang="en-GB" dirty="0">
                <a:latin typeface="Arial"/>
                <a:cs typeface="Arial"/>
              </a:rPr>
              <a:t>- </a:t>
            </a:r>
            <a:r>
              <a:rPr lang="en-GB" i="1" dirty="0">
                <a:latin typeface="Arial"/>
                <a:cs typeface="Arial"/>
              </a:rPr>
              <a:t>Build more and better innovation ecosystems: </a:t>
            </a:r>
            <a:r>
              <a:rPr lang="en-GB" dirty="0">
                <a:latin typeface="Arial"/>
                <a:cs typeface="Arial"/>
              </a:rPr>
              <a:t>Start-ups and digital companies do not grow in isolation. They require an innovation ecosystem to ensure support and collaboration with a wide set of organisations. Use of government´s convening power to bring stakeholders together. </a:t>
            </a:r>
          </a:p>
          <a:p>
            <a:endParaRPr lang="en-GB" dirty="0">
              <a:latin typeface="Arial"/>
              <a:cs typeface="Arial"/>
            </a:endParaRPr>
          </a:p>
          <a:p>
            <a:r>
              <a:rPr lang="en-GB" b="1" dirty="0" err="1">
                <a:latin typeface="Arial"/>
                <a:cs typeface="Arial"/>
              </a:rPr>
              <a:t>Sidenote</a:t>
            </a:r>
            <a:r>
              <a:rPr lang="en-GB" b="1" dirty="0">
                <a:latin typeface="Arial"/>
                <a:cs typeface="Arial"/>
              </a:rPr>
              <a:t> Gender Digital Divide in Entrepreneurship, Example Togo:</a:t>
            </a:r>
          </a:p>
          <a:p>
            <a:r>
              <a:rPr lang="en-GB" dirty="0">
                <a:latin typeface="Arial"/>
                <a:cs typeface="Arial"/>
              </a:rPr>
              <a:t>In Togo, since February 2018, the National Agency for Promotion and Financing Guarantee of MSMEs officially set aside 20% of public procurement contracts for young and female entrepreneurs, who may benefit from simplified procedures, and with considerably reduced costs and timing.</a:t>
            </a:r>
          </a:p>
          <a:p>
            <a:endParaRPr lang="en-GB" dirty="0">
              <a:latin typeface="Arial"/>
              <a:cs typeface="Arial"/>
            </a:endParaRPr>
          </a:p>
          <a:p>
            <a:r>
              <a:rPr lang="en-GB" dirty="0">
                <a:latin typeface="Arial"/>
                <a:cs typeface="Arial"/>
              </a:rPr>
              <a:t>Examples for policy interventions:</a:t>
            </a:r>
            <a:endParaRPr lang="en-GB" dirty="0">
              <a:cs typeface="Arial"/>
            </a:endParaRPr>
          </a:p>
          <a:p>
            <a:r>
              <a:rPr lang="en-GB" dirty="0">
                <a:latin typeface="Arial"/>
                <a:cs typeface="Arial"/>
              </a:rPr>
              <a:t>Tunisian Start-up Act (see slide 10)  </a:t>
            </a:r>
          </a:p>
          <a:p>
            <a:r>
              <a:rPr lang="en-GB" dirty="0">
                <a:latin typeface="Arial"/>
                <a:cs typeface="Arial"/>
              </a:rPr>
              <a:t>I4Policy (see slide 9)</a:t>
            </a:r>
            <a:endParaRPr lang="en-GB" dirty="0">
              <a:cs typeface="Arial"/>
            </a:endParaRPr>
          </a:p>
          <a:p>
            <a:endParaRPr lang="en-GB" dirty="0">
              <a:cs typeface="Arial"/>
            </a:endParaRPr>
          </a:p>
          <a:p>
            <a:r>
              <a:rPr lang="en-GB" dirty="0">
                <a:latin typeface="Arial"/>
                <a:cs typeface="Arial"/>
              </a:rPr>
              <a:t>Resources:</a:t>
            </a:r>
            <a:endParaRPr lang="en-GB" dirty="0">
              <a:cs typeface="Arial"/>
            </a:endParaRPr>
          </a:p>
          <a:p>
            <a:r>
              <a:rPr lang="en-GB" dirty="0">
                <a:latin typeface="Arial"/>
                <a:cs typeface="Arial"/>
              </a:rPr>
              <a:t>https://broadbandcommission.org/Documents/publications/DigitalEntrepreneurshipReport2018.pdf</a:t>
            </a:r>
          </a:p>
          <a:p>
            <a:endParaRPr lang="en-GB"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8</a:t>
            </a:fld>
            <a:endParaRPr lang="en-GB" altLang="de-DE"/>
          </a:p>
        </p:txBody>
      </p:sp>
    </p:spTree>
    <p:extLst>
      <p:ext uri="{BB962C8B-B14F-4D97-AF65-F5344CB8AC3E}">
        <p14:creationId xmlns:p14="http://schemas.microsoft.com/office/powerpoint/2010/main" val="1824634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a:cs typeface="Arial"/>
            </a:endParaRPr>
          </a:p>
          <a:p>
            <a:r>
              <a:rPr lang="en-US" b="1" dirty="0">
                <a:latin typeface="Arial"/>
                <a:cs typeface="Arial"/>
              </a:rPr>
              <a:t>Background: </a:t>
            </a:r>
            <a:endParaRPr lang="en-US" dirty="0">
              <a:latin typeface="Arial"/>
              <a:cs typeface="Arial"/>
            </a:endParaRPr>
          </a:p>
          <a:p>
            <a:r>
              <a:rPr lang="en-US" dirty="0">
                <a:latin typeface="Arial"/>
                <a:cs typeface="Arial"/>
              </a:rPr>
              <a:t>Governments are generally not very good at picking technology winners. Nor can they easily create technology clusters, which tend to grow organically, where the right conditions are in place, as firms draw upon the same talent pool and startups spin off from established enterprises. But government policy can help to sustain an emerging technology cluster, for instance by instituting favorable tax regimes or liberal policies on awarding employment permits to skilled workers (“tech visas”).</a:t>
            </a:r>
          </a:p>
          <a:p>
            <a:endParaRPr lang="en-US" dirty="0">
              <a:latin typeface="Arial"/>
              <a:cs typeface="Arial"/>
            </a:endParaRPr>
          </a:p>
          <a:p>
            <a:r>
              <a:rPr lang="en-US" b="1" dirty="0">
                <a:latin typeface="Arial"/>
                <a:cs typeface="Arial"/>
              </a:rPr>
              <a:t>Example Tunisia: </a:t>
            </a:r>
          </a:p>
          <a:p>
            <a:r>
              <a:rPr lang="en-US" dirty="0">
                <a:latin typeface="Arial"/>
                <a:cs typeface="Arial"/>
              </a:rPr>
              <a:t>The Tunisia Startup Act (as </a:t>
            </a:r>
            <a:r>
              <a:rPr lang="en-US" b="1" dirty="0">
                <a:latin typeface="Arial"/>
                <a:cs typeface="Arial"/>
              </a:rPr>
              <a:t>part of the broader Digital Tunisia 2020 strategy</a:t>
            </a:r>
            <a:r>
              <a:rPr lang="en-US" dirty="0">
                <a:latin typeface="Arial"/>
                <a:cs typeface="Arial"/>
              </a:rPr>
              <a:t>), is a law made to ease starting and running of businesses in Tunisia. While the law is not limited to tech startups, the law provides that all new businesses wishing to benefit from the law must </a:t>
            </a:r>
            <a:r>
              <a:rPr lang="en-US" dirty="0" err="1">
                <a:latin typeface="Arial"/>
                <a:cs typeface="Arial"/>
              </a:rPr>
              <a:t>utilise</a:t>
            </a:r>
            <a:r>
              <a:rPr lang="en-US" dirty="0">
                <a:latin typeface="Arial"/>
                <a:cs typeface="Arial"/>
              </a:rPr>
              <a:t> a great amount of technology in running its business. The </a:t>
            </a:r>
            <a:r>
              <a:rPr lang="en-US" dirty="0">
                <a:latin typeface="Arial"/>
                <a:cs typeface="Arial"/>
                <a:hlinkClick r:id="rId3"/>
              </a:rPr>
              <a:t>Startup Act</a:t>
            </a:r>
            <a:r>
              <a:rPr lang="en-US" dirty="0">
                <a:latin typeface="Arial"/>
                <a:cs typeface="Arial"/>
              </a:rPr>
              <a:t> is expected to increase the number of startups, especially in the high-tech sector, making innovative entrepreneurship in Tunisia more competitive internationally and potentially increasing economic growth and employment, especially among youth.</a:t>
            </a:r>
          </a:p>
          <a:p>
            <a:endParaRPr lang="en-US" dirty="0">
              <a:latin typeface="Arial"/>
              <a:cs typeface="Arial"/>
            </a:endParaRPr>
          </a:p>
          <a:p>
            <a:r>
              <a:rPr lang="en-US" b="1" dirty="0">
                <a:latin typeface="Arial"/>
                <a:cs typeface="Arial"/>
              </a:rPr>
              <a:t>What are the Benefits of this Law?</a:t>
            </a:r>
            <a:endParaRPr lang="en-US" dirty="0">
              <a:latin typeface="Arial"/>
              <a:cs typeface="Arial"/>
            </a:endParaRPr>
          </a:p>
          <a:p>
            <a:r>
              <a:rPr lang="en-US" dirty="0">
                <a:latin typeface="Arial"/>
                <a:cs typeface="Arial"/>
              </a:rPr>
              <a:t>This law if well implemented will create huge opportunities and ease doing business for entrepreneurs in Tunisia. Some of the major perks provided for by the Act include:</a:t>
            </a:r>
          </a:p>
          <a:p>
            <a:endParaRPr lang="en-US" dirty="0"/>
          </a:p>
          <a:p>
            <a:r>
              <a:rPr lang="en-US" dirty="0">
                <a:latin typeface="Arial"/>
                <a:cs typeface="Arial"/>
              </a:rPr>
              <a:t>Tax exemption for up to 8 years </a:t>
            </a:r>
          </a:p>
          <a:p>
            <a:r>
              <a:rPr lang="en-US" dirty="0">
                <a:latin typeface="Arial"/>
                <a:cs typeface="Arial"/>
              </a:rPr>
              <a:t>Exemption from Capital Gain Tax on Investment made in Startups</a:t>
            </a:r>
          </a:p>
          <a:p>
            <a:r>
              <a:rPr lang="en-US" dirty="0">
                <a:latin typeface="Arial"/>
                <a:cs typeface="Arial"/>
              </a:rPr>
              <a:t>Salary for up to three founders</a:t>
            </a:r>
          </a:p>
          <a:p>
            <a:r>
              <a:rPr lang="en-US" dirty="0">
                <a:latin typeface="Arial"/>
                <a:cs typeface="Arial"/>
              </a:rPr>
              <a:t>Up to a year leave is granted to Private or Public Employees</a:t>
            </a:r>
          </a:p>
          <a:p>
            <a:r>
              <a:rPr lang="en-US" dirty="0">
                <a:latin typeface="Arial"/>
                <a:cs typeface="Arial"/>
              </a:rPr>
              <a:t>Provisions for government funding program for Startups: Not just from investors, or venture capitalists, but through government funds and grants</a:t>
            </a:r>
          </a:p>
          <a:p>
            <a:r>
              <a:rPr lang="en-US" dirty="0">
                <a:latin typeface="Arial"/>
                <a:cs typeface="Arial"/>
              </a:rPr>
              <a:t>Government Assistance and Fast tracking of International Patents</a:t>
            </a:r>
          </a:p>
          <a:p>
            <a:endParaRPr lang="en-US" dirty="0">
              <a:latin typeface="Arial"/>
              <a:cs typeface="Arial"/>
            </a:endParaRPr>
          </a:p>
          <a:p>
            <a:r>
              <a:rPr lang="en-US" dirty="0">
                <a:latin typeface="Arial"/>
                <a:cs typeface="Arial"/>
              </a:rPr>
              <a:t>Resources:</a:t>
            </a:r>
          </a:p>
          <a:p>
            <a:r>
              <a:rPr lang="en-US" dirty="0">
                <a:latin typeface="Arial"/>
                <a:cs typeface="Arial"/>
              </a:rPr>
              <a:t>https://www.startupact.tn/accueil.html</a:t>
            </a:r>
          </a:p>
        </p:txBody>
      </p:sp>
      <p:sp>
        <p:nvSpPr>
          <p:cNvPr id="4" name="Foliennummernplatzhalter 3"/>
          <p:cNvSpPr>
            <a:spLocks noGrp="1"/>
          </p:cNvSpPr>
          <p:nvPr>
            <p:ph type="sldNum" sz="quarter" idx="5"/>
          </p:nvPr>
        </p:nvSpPr>
        <p:spPr/>
        <p:txBody>
          <a:bodyPr/>
          <a:lstStyle/>
          <a:p>
            <a:fld id="{C73E5142-0628-4B72-B7AA-0B514D5F823B}" type="slidenum">
              <a:rPr lang="en-GB" altLang="de-DE"/>
              <a:pPr/>
              <a:t>9</a:t>
            </a:fld>
            <a:endParaRPr lang="en-GB" altLang="de-DE"/>
          </a:p>
        </p:txBody>
      </p:sp>
    </p:spTree>
    <p:extLst>
      <p:ext uri="{BB962C8B-B14F-4D97-AF65-F5344CB8AC3E}">
        <p14:creationId xmlns:p14="http://schemas.microsoft.com/office/powerpoint/2010/main" val="21674697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C55514-A2A5-4F94-AC54-4B9B77E3BCFD}"/>
              </a:ext>
            </a:extLst>
          </p:cNvPr>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chemeClr val="lt1"/>
              </a:solidFill>
              <a:latin typeface="+mn-lt"/>
            </a:endParaRPr>
          </a:p>
        </p:txBody>
      </p:sp>
      <p:pic>
        <p:nvPicPr>
          <p:cNvPr id="3086" name="Picture 6" descr="LOGO CE-EN-quadri.eps">
            <a:extLst>
              <a:ext uri="{FF2B5EF4-FFF2-40B4-BE49-F238E27FC236}">
                <a16:creationId xmlns:a16="http://schemas.microsoft.com/office/drawing/2014/main" id="{1583E31F-8E5B-4064-9CF5-C9914FA45A7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a:extLst>
              <a:ext uri="{FF2B5EF4-FFF2-40B4-BE49-F238E27FC236}">
                <a16:creationId xmlns:a16="http://schemas.microsoft.com/office/drawing/2014/main" id="{DEE163B0-4EBF-4888-9BB8-A6EB44A50A48}"/>
              </a:ext>
            </a:extLst>
          </p:cNvPr>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fr-BE" altLang="de-DE" noProof="0"/>
              <a:t>Title</a:t>
            </a:r>
            <a:endParaRPr lang="en-GB" altLang="de-DE" noProof="0"/>
          </a:p>
        </p:txBody>
      </p:sp>
      <p:sp>
        <p:nvSpPr>
          <p:cNvPr id="3077" name="Rectangle 5">
            <a:extLst>
              <a:ext uri="{FF2B5EF4-FFF2-40B4-BE49-F238E27FC236}">
                <a16:creationId xmlns:a16="http://schemas.microsoft.com/office/drawing/2014/main" id="{3C0923F8-875A-4132-8749-238C7B52640C}"/>
              </a:ext>
            </a:extLst>
          </p:cNvPr>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fr-BE" altLang="de-DE" noProof="0"/>
              <a:t>Subtitle</a:t>
            </a:r>
            <a:endParaRPr lang="en-GB" altLang="de-DE" noProof="0"/>
          </a:p>
        </p:txBody>
      </p:sp>
      <p:sp>
        <p:nvSpPr>
          <p:cNvPr id="3078" name="Rectangle 6">
            <a:extLst>
              <a:ext uri="{FF2B5EF4-FFF2-40B4-BE49-F238E27FC236}">
                <a16:creationId xmlns:a16="http://schemas.microsoft.com/office/drawing/2014/main" id="{ED918BF4-6F9D-4150-AEBF-D5B53E4C7DA2}"/>
              </a:ext>
            </a:extLst>
          </p:cNvPr>
          <p:cNvSpPr>
            <a:spLocks noGrp="1" noChangeArrowheads="1"/>
          </p:cNvSpPr>
          <p:nvPr>
            <p:ph type="dt" sz="half" idx="2"/>
          </p:nvPr>
        </p:nvSpPr>
        <p:spPr/>
        <p:txBody>
          <a:bodyPr/>
          <a:lstStyle>
            <a:lvl1pPr>
              <a:defRPr sz="1200" b="1">
                <a:solidFill>
                  <a:schemeClr val="bg1"/>
                </a:solidFill>
                <a:latin typeface="+mn-lt"/>
              </a:defRPr>
            </a:lvl1pPr>
          </a:lstStyle>
          <a:p>
            <a:endParaRPr lang="en-GB" altLang="de-DE"/>
          </a:p>
        </p:txBody>
      </p:sp>
      <p:sp>
        <p:nvSpPr>
          <p:cNvPr id="3079" name="Rectangle 7">
            <a:extLst>
              <a:ext uri="{FF2B5EF4-FFF2-40B4-BE49-F238E27FC236}">
                <a16:creationId xmlns:a16="http://schemas.microsoft.com/office/drawing/2014/main" id="{1E81A32E-44B5-421F-9B21-E2ACAB281152}"/>
              </a:ext>
            </a:extLst>
          </p:cNvPr>
          <p:cNvSpPr>
            <a:spLocks noGrp="1" noChangeArrowheads="1"/>
          </p:cNvSpPr>
          <p:nvPr>
            <p:ph type="ftr" sz="quarter" idx="3"/>
          </p:nvPr>
        </p:nvSpPr>
        <p:spPr/>
        <p:txBody>
          <a:bodyPr/>
          <a:lstStyle>
            <a:lvl1pPr>
              <a:defRPr>
                <a:solidFill>
                  <a:schemeClr val="bg1"/>
                </a:solidFill>
                <a:latin typeface="+mn-lt"/>
              </a:defRPr>
            </a:lvl1pPr>
          </a:lstStyle>
          <a:p>
            <a:endParaRPr lang="en-GB" altLang="de-DE"/>
          </a:p>
        </p:txBody>
      </p:sp>
      <p:sp>
        <p:nvSpPr>
          <p:cNvPr id="3080" name="Rectangle 8">
            <a:extLst>
              <a:ext uri="{FF2B5EF4-FFF2-40B4-BE49-F238E27FC236}">
                <a16:creationId xmlns:a16="http://schemas.microsoft.com/office/drawing/2014/main" id="{D50B47DA-CD35-4F9A-A9E2-B17296ABC62A}"/>
              </a:ext>
            </a:extLst>
          </p:cNvPr>
          <p:cNvSpPr>
            <a:spLocks noGrp="1" noChangeArrowheads="1"/>
          </p:cNvSpPr>
          <p:nvPr>
            <p:ph type="sldNum" sz="quarter" idx="4"/>
          </p:nvPr>
        </p:nvSpPr>
        <p:spPr/>
        <p:txBody>
          <a:bodyPr/>
          <a:lstStyle>
            <a:lvl1pPr>
              <a:defRPr>
                <a:solidFill>
                  <a:schemeClr val="bg1"/>
                </a:solidFill>
                <a:latin typeface="+mn-lt"/>
              </a:defRPr>
            </a:lvl1pPr>
          </a:lstStyle>
          <a:p>
            <a:fld id="{C084B897-2EE1-4FE7-BA2B-3853FA0F8153}" type="slidenum">
              <a:rPr lang="en-GB" altLang="de-DE"/>
              <a:pPr/>
              <a:t>‹Nr.›</a:t>
            </a:fld>
            <a:endParaRPr lang="en-GB" altLang="de-DE"/>
          </a:p>
        </p:txBody>
      </p:sp>
      <p:sp>
        <p:nvSpPr>
          <p:cNvPr id="7" name="Rectangle 6">
            <a:extLst>
              <a:ext uri="{FF2B5EF4-FFF2-40B4-BE49-F238E27FC236}">
                <a16:creationId xmlns:a16="http://schemas.microsoft.com/office/drawing/2014/main" id="{B5E9E3ED-6418-46EB-B1B0-07BE776E88AC}"/>
              </a:ext>
            </a:extLst>
          </p:cNvPr>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4C5CE-9359-42FC-B68E-37DA08D5EB74}"/>
              </a:ext>
            </a:extLst>
          </p:cNvPr>
          <p:cNvSpPr>
            <a:spLocks noGrp="1"/>
          </p:cNvSpPr>
          <p:nvPr>
            <p:ph type="title"/>
          </p:nvPr>
        </p:nvSpPr>
        <p:spPr/>
        <p:txBody>
          <a:bodyPr/>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3CFAE95C-AEB2-48E2-B643-1757ECFAB7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65868AB8-0593-43D3-BE2A-A5E6EFCAB9D7}"/>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1986D55B-2A08-41F9-8D1F-2DDB7E129682}"/>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EC7D18F7-E1B0-400A-9854-A95D3FE2F866}"/>
              </a:ext>
            </a:extLst>
          </p:cNvPr>
          <p:cNvSpPr>
            <a:spLocks noGrp="1"/>
          </p:cNvSpPr>
          <p:nvPr>
            <p:ph type="sldNum" sz="quarter" idx="12"/>
          </p:nvPr>
        </p:nvSpPr>
        <p:spPr/>
        <p:txBody>
          <a:bodyPr/>
          <a:lstStyle>
            <a:lvl1pPr>
              <a:defRPr/>
            </a:lvl1pPr>
          </a:lstStyle>
          <a:p>
            <a:fld id="{8393734C-E00B-4836-AF7B-AC2A5DC2F8B6}" type="slidenum">
              <a:rPr lang="en-GB" altLang="de-DE"/>
              <a:pPr/>
              <a:t>‹Nr.›</a:t>
            </a:fld>
            <a:endParaRPr lang="en-GB" altLang="de-DE"/>
          </a:p>
        </p:txBody>
      </p:sp>
    </p:spTree>
    <p:extLst>
      <p:ext uri="{BB962C8B-B14F-4D97-AF65-F5344CB8AC3E}">
        <p14:creationId xmlns:p14="http://schemas.microsoft.com/office/powerpoint/2010/main" val="2514311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22E8E-DA4D-48A3-BB8E-CE78D7A7F2CF}"/>
              </a:ext>
            </a:extLst>
          </p:cNvPr>
          <p:cNvSpPr>
            <a:spLocks noGrp="1"/>
          </p:cNvSpPr>
          <p:nvPr>
            <p:ph type="title" orient="vert"/>
          </p:nvPr>
        </p:nvSpPr>
        <p:spPr>
          <a:xfrm>
            <a:off x="6615113" y="1339850"/>
            <a:ext cx="2071687" cy="4681538"/>
          </a:xfrm>
        </p:spPr>
        <p:txBody>
          <a:bodyPr vert="eaVert"/>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9EAA99EA-A32A-4327-B024-BDEEFF2677B6}"/>
              </a:ext>
            </a:extLst>
          </p:cNvPr>
          <p:cNvSpPr>
            <a:spLocks noGrp="1"/>
          </p:cNvSpPr>
          <p:nvPr>
            <p:ph type="body" orient="vert" idx="1"/>
          </p:nvPr>
        </p:nvSpPr>
        <p:spPr>
          <a:xfrm>
            <a:off x="395288" y="1339850"/>
            <a:ext cx="6067425"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69A539CB-3995-4963-8FCB-EDDD84B1EAD2}"/>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71FAD5ED-AC53-44B4-AEC2-53ED4E0BBBE3}"/>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89308C26-EFEC-403F-AA26-6A80F0ABBAD2}"/>
              </a:ext>
            </a:extLst>
          </p:cNvPr>
          <p:cNvSpPr>
            <a:spLocks noGrp="1"/>
          </p:cNvSpPr>
          <p:nvPr>
            <p:ph type="sldNum" sz="quarter" idx="12"/>
          </p:nvPr>
        </p:nvSpPr>
        <p:spPr/>
        <p:txBody>
          <a:bodyPr/>
          <a:lstStyle>
            <a:lvl1pPr>
              <a:defRPr/>
            </a:lvl1pPr>
          </a:lstStyle>
          <a:p>
            <a:fld id="{0D42A5E9-BE54-43DE-AAD9-FB9F21D1930E}" type="slidenum">
              <a:rPr lang="en-GB" altLang="de-DE"/>
              <a:pPr/>
              <a:t>‹Nr.›</a:t>
            </a:fld>
            <a:endParaRPr lang="en-GB" altLang="de-DE"/>
          </a:p>
        </p:txBody>
      </p:sp>
    </p:spTree>
    <p:extLst>
      <p:ext uri="{BB962C8B-B14F-4D97-AF65-F5344CB8AC3E}">
        <p14:creationId xmlns:p14="http://schemas.microsoft.com/office/powerpoint/2010/main" val="170321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1DDD7-E8AE-42EE-A7F4-F6F814AC0AA7}"/>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583FBD55-738A-4D0B-AC76-9B47ABC9963B}"/>
              </a:ext>
            </a:extLst>
          </p:cNvPr>
          <p:cNvSpPr>
            <a:spLocks noGrp="1"/>
          </p:cNvSpPr>
          <p:nvPr>
            <p:ph idx="1"/>
          </p:nvPr>
        </p:nvSpPr>
        <p:spPr/>
        <p:txBody>
          <a:bodyPr/>
          <a:lstStyle>
            <a:lvl1pPr>
              <a:buClrTx/>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4" name="Date Placeholder 3">
            <a:extLst>
              <a:ext uri="{FF2B5EF4-FFF2-40B4-BE49-F238E27FC236}">
                <a16:creationId xmlns:a16="http://schemas.microsoft.com/office/drawing/2014/main" id="{4A535F1A-C23B-40BF-8090-2036D89E2EF0}"/>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844A968C-53F4-4C58-B303-3548923C85C3}"/>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A5DD86C4-1101-4167-A473-C789496D911D}"/>
              </a:ext>
            </a:extLst>
          </p:cNvPr>
          <p:cNvSpPr>
            <a:spLocks noGrp="1"/>
          </p:cNvSpPr>
          <p:nvPr>
            <p:ph type="sldNum" sz="quarter" idx="12"/>
          </p:nvPr>
        </p:nvSpPr>
        <p:spPr/>
        <p:txBody>
          <a:bodyPr/>
          <a:lstStyle>
            <a:lvl1pPr>
              <a:defRPr/>
            </a:lvl1pPr>
          </a:lstStyle>
          <a:p>
            <a:fld id="{95538D66-4D80-449D-9AE2-B2F2899C329A}" type="slidenum">
              <a:rPr lang="en-GB" altLang="de-DE"/>
              <a:pPr/>
              <a:t>‹Nr.›</a:t>
            </a:fld>
            <a:endParaRPr lang="en-GB" altLang="de-DE"/>
          </a:p>
        </p:txBody>
      </p:sp>
    </p:spTree>
    <p:extLst>
      <p:ext uri="{BB962C8B-B14F-4D97-AF65-F5344CB8AC3E}">
        <p14:creationId xmlns:p14="http://schemas.microsoft.com/office/powerpoint/2010/main" val="2574585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C5E7A-B491-4062-9B31-2A8BE9B79D6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de-DE"/>
          </a:p>
        </p:txBody>
      </p:sp>
      <p:sp>
        <p:nvSpPr>
          <p:cNvPr id="3" name="Text Placeholder 2">
            <a:extLst>
              <a:ext uri="{FF2B5EF4-FFF2-40B4-BE49-F238E27FC236}">
                <a16:creationId xmlns:a16="http://schemas.microsoft.com/office/drawing/2014/main" id="{DD03A340-1002-48A0-B1EA-1E68D5DC5C7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37408253-CEC9-4F72-9759-E29EFAF5D9E0}"/>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D830FD58-78DD-4BA1-8F4A-E91A18D32BE5}"/>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9B21919C-48CD-4A0B-A83B-C4DBE82DA255}"/>
              </a:ext>
            </a:extLst>
          </p:cNvPr>
          <p:cNvSpPr>
            <a:spLocks noGrp="1"/>
          </p:cNvSpPr>
          <p:nvPr>
            <p:ph type="sldNum" sz="quarter" idx="12"/>
          </p:nvPr>
        </p:nvSpPr>
        <p:spPr/>
        <p:txBody>
          <a:bodyPr/>
          <a:lstStyle>
            <a:lvl1pPr>
              <a:defRPr/>
            </a:lvl1pPr>
          </a:lstStyle>
          <a:p>
            <a:fld id="{F0C58CE3-5AFC-432B-83D3-937242B3313E}" type="slidenum">
              <a:rPr lang="en-GB" altLang="de-DE"/>
              <a:pPr/>
              <a:t>‹Nr.›</a:t>
            </a:fld>
            <a:endParaRPr lang="en-GB" altLang="de-DE"/>
          </a:p>
        </p:txBody>
      </p:sp>
    </p:spTree>
    <p:extLst>
      <p:ext uri="{BB962C8B-B14F-4D97-AF65-F5344CB8AC3E}">
        <p14:creationId xmlns:p14="http://schemas.microsoft.com/office/powerpoint/2010/main" val="2245269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D6F69-D2D7-4C73-890C-65D11EE9777E}"/>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0EF1A47F-BCCE-4C13-9465-32188E9A06B5}"/>
              </a:ext>
            </a:extLst>
          </p:cNvPr>
          <p:cNvSpPr>
            <a:spLocks noGrp="1"/>
          </p:cNvSpPr>
          <p:nvPr>
            <p:ph sz="half" idx="1"/>
          </p:nvPr>
        </p:nvSpPr>
        <p:spPr>
          <a:xfrm>
            <a:off x="457200" y="2492375"/>
            <a:ext cx="40386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a:extLst>
              <a:ext uri="{FF2B5EF4-FFF2-40B4-BE49-F238E27FC236}">
                <a16:creationId xmlns:a16="http://schemas.microsoft.com/office/drawing/2014/main" id="{D08CBFED-1D18-4C0E-B96E-54696B9FBC95}"/>
              </a:ext>
            </a:extLst>
          </p:cNvPr>
          <p:cNvSpPr>
            <a:spLocks noGrp="1"/>
          </p:cNvSpPr>
          <p:nvPr>
            <p:ph sz="half" idx="2"/>
          </p:nvPr>
        </p:nvSpPr>
        <p:spPr>
          <a:xfrm>
            <a:off x="4648200" y="2492375"/>
            <a:ext cx="40386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a:extLst>
              <a:ext uri="{FF2B5EF4-FFF2-40B4-BE49-F238E27FC236}">
                <a16:creationId xmlns:a16="http://schemas.microsoft.com/office/drawing/2014/main" id="{D4B5AB01-AF5E-4CA9-97CE-E38CBFED43E9}"/>
              </a:ext>
            </a:extLst>
          </p:cNvPr>
          <p:cNvSpPr>
            <a:spLocks noGrp="1"/>
          </p:cNvSpPr>
          <p:nvPr>
            <p:ph type="dt" sz="half" idx="10"/>
          </p:nvPr>
        </p:nvSpPr>
        <p:spPr/>
        <p:txBody>
          <a:bodyPr/>
          <a:lstStyle>
            <a:lvl1pPr>
              <a:defRPr/>
            </a:lvl1pPr>
          </a:lstStyle>
          <a:p>
            <a:endParaRPr lang="en-GB" altLang="de-DE"/>
          </a:p>
        </p:txBody>
      </p:sp>
      <p:sp>
        <p:nvSpPr>
          <p:cNvPr id="6" name="Footer Placeholder 5">
            <a:extLst>
              <a:ext uri="{FF2B5EF4-FFF2-40B4-BE49-F238E27FC236}">
                <a16:creationId xmlns:a16="http://schemas.microsoft.com/office/drawing/2014/main" id="{F53F97F0-951D-4492-B039-9B98E25D3D7C}"/>
              </a:ext>
            </a:extLst>
          </p:cNvPr>
          <p:cNvSpPr>
            <a:spLocks noGrp="1"/>
          </p:cNvSpPr>
          <p:nvPr>
            <p:ph type="ftr" sz="quarter" idx="11"/>
          </p:nvPr>
        </p:nvSpPr>
        <p:spPr/>
        <p:txBody>
          <a:bodyPr/>
          <a:lstStyle>
            <a:lvl1pPr>
              <a:defRPr/>
            </a:lvl1pPr>
          </a:lstStyle>
          <a:p>
            <a:endParaRPr lang="en-GB" altLang="de-DE"/>
          </a:p>
        </p:txBody>
      </p:sp>
      <p:sp>
        <p:nvSpPr>
          <p:cNvPr id="7" name="Slide Number Placeholder 6">
            <a:extLst>
              <a:ext uri="{FF2B5EF4-FFF2-40B4-BE49-F238E27FC236}">
                <a16:creationId xmlns:a16="http://schemas.microsoft.com/office/drawing/2014/main" id="{99F7A6C1-7C91-4704-A1BF-4A93FF3022E7}"/>
              </a:ext>
            </a:extLst>
          </p:cNvPr>
          <p:cNvSpPr>
            <a:spLocks noGrp="1"/>
          </p:cNvSpPr>
          <p:nvPr>
            <p:ph type="sldNum" sz="quarter" idx="12"/>
          </p:nvPr>
        </p:nvSpPr>
        <p:spPr/>
        <p:txBody>
          <a:bodyPr/>
          <a:lstStyle>
            <a:lvl1pPr>
              <a:defRPr/>
            </a:lvl1pPr>
          </a:lstStyle>
          <a:p>
            <a:fld id="{C9DEFC9A-432F-4319-AA17-F041AFAE899A}" type="slidenum">
              <a:rPr lang="en-GB" altLang="de-DE"/>
              <a:pPr/>
              <a:t>‹Nr.›</a:t>
            </a:fld>
            <a:endParaRPr lang="en-GB" altLang="de-DE"/>
          </a:p>
        </p:txBody>
      </p:sp>
    </p:spTree>
    <p:extLst>
      <p:ext uri="{BB962C8B-B14F-4D97-AF65-F5344CB8AC3E}">
        <p14:creationId xmlns:p14="http://schemas.microsoft.com/office/powerpoint/2010/main" val="3916627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4898-0728-4455-8BD2-53F2775465F6}"/>
              </a:ext>
            </a:extLst>
          </p:cNvPr>
          <p:cNvSpPr>
            <a:spLocks noGrp="1"/>
          </p:cNvSpPr>
          <p:nvPr>
            <p:ph type="title"/>
          </p:nvPr>
        </p:nvSpPr>
        <p:spPr>
          <a:xfrm>
            <a:off x="630238" y="365125"/>
            <a:ext cx="7886700" cy="1325563"/>
          </a:xfrm>
        </p:spPr>
        <p:txBody>
          <a:bodyPr/>
          <a:lstStyle/>
          <a:p>
            <a:r>
              <a:rPr lang="en-US"/>
              <a:t>Click to edit Master title style</a:t>
            </a:r>
            <a:endParaRPr lang="de-DE"/>
          </a:p>
        </p:txBody>
      </p:sp>
      <p:sp>
        <p:nvSpPr>
          <p:cNvPr id="3" name="Text Placeholder 2">
            <a:extLst>
              <a:ext uri="{FF2B5EF4-FFF2-40B4-BE49-F238E27FC236}">
                <a16:creationId xmlns:a16="http://schemas.microsoft.com/office/drawing/2014/main" id="{6DA1F6DB-0773-47FE-B218-470EB51C3AD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7A923A-A68D-4DE4-BC6E-AF08192283F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a:extLst>
              <a:ext uri="{FF2B5EF4-FFF2-40B4-BE49-F238E27FC236}">
                <a16:creationId xmlns:a16="http://schemas.microsoft.com/office/drawing/2014/main" id="{4F8A8259-23B0-4353-B89D-1E656503203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7547A3-8A18-4C9C-8993-5869A5AEAAB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a:extLst>
              <a:ext uri="{FF2B5EF4-FFF2-40B4-BE49-F238E27FC236}">
                <a16:creationId xmlns:a16="http://schemas.microsoft.com/office/drawing/2014/main" id="{DD3F0B0F-8870-44FA-9488-F7788CA3B5A0}"/>
              </a:ext>
            </a:extLst>
          </p:cNvPr>
          <p:cNvSpPr>
            <a:spLocks noGrp="1"/>
          </p:cNvSpPr>
          <p:nvPr>
            <p:ph type="dt" sz="half" idx="10"/>
          </p:nvPr>
        </p:nvSpPr>
        <p:spPr/>
        <p:txBody>
          <a:bodyPr/>
          <a:lstStyle>
            <a:lvl1pPr>
              <a:defRPr/>
            </a:lvl1pPr>
          </a:lstStyle>
          <a:p>
            <a:endParaRPr lang="en-GB" altLang="de-DE"/>
          </a:p>
        </p:txBody>
      </p:sp>
      <p:sp>
        <p:nvSpPr>
          <p:cNvPr id="8" name="Footer Placeholder 7">
            <a:extLst>
              <a:ext uri="{FF2B5EF4-FFF2-40B4-BE49-F238E27FC236}">
                <a16:creationId xmlns:a16="http://schemas.microsoft.com/office/drawing/2014/main" id="{78FB92CD-F3DA-4F56-9690-7CEDCD63894C}"/>
              </a:ext>
            </a:extLst>
          </p:cNvPr>
          <p:cNvSpPr>
            <a:spLocks noGrp="1"/>
          </p:cNvSpPr>
          <p:nvPr>
            <p:ph type="ftr" sz="quarter" idx="11"/>
          </p:nvPr>
        </p:nvSpPr>
        <p:spPr/>
        <p:txBody>
          <a:bodyPr/>
          <a:lstStyle>
            <a:lvl1pPr>
              <a:defRPr/>
            </a:lvl1pPr>
          </a:lstStyle>
          <a:p>
            <a:endParaRPr lang="en-GB" altLang="de-DE"/>
          </a:p>
        </p:txBody>
      </p:sp>
      <p:sp>
        <p:nvSpPr>
          <p:cNvPr id="9" name="Slide Number Placeholder 8">
            <a:extLst>
              <a:ext uri="{FF2B5EF4-FFF2-40B4-BE49-F238E27FC236}">
                <a16:creationId xmlns:a16="http://schemas.microsoft.com/office/drawing/2014/main" id="{18F835E0-0118-466A-A722-07FAD4EABA77}"/>
              </a:ext>
            </a:extLst>
          </p:cNvPr>
          <p:cNvSpPr>
            <a:spLocks noGrp="1"/>
          </p:cNvSpPr>
          <p:nvPr>
            <p:ph type="sldNum" sz="quarter" idx="12"/>
          </p:nvPr>
        </p:nvSpPr>
        <p:spPr/>
        <p:txBody>
          <a:bodyPr/>
          <a:lstStyle>
            <a:lvl1pPr>
              <a:defRPr/>
            </a:lvl1pPr>
          </a:lstStyle>
          <a:p>
            <a:fld id="{3003BA0A-D366-4A4C-8FD4-580328E3E3E0}" type="slidenum">
              <a:rPr lang="en-GB" altLang="de-DE"/>
              <a:pPr/>
              <a:t>‹Nr.›</a:t>
            </a:fld>
            <a:endParaRPr lang="en-GB" altLang="de-DE"/>
          </a:p>
        </p:txBody>
      </p:sp>
    </p:spTree>
    <p:extLst>
      <p:ext uri="{BB962C8B-B14F-4D97-AF65-F5344CB8AC3E}">
        <p14:creationId xmlns:p14="http://schemas.microsoft.com/office/powerpoint/2010/main" val="389631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1D71-C8DE-47D8-BC88-74201A0D9A96}"/>
              </a:ext>
            </a:extLst>
          </p:cNvPr>
          <p:cNvSpPr>
            <a:spLocks noGrp="1"/>
          </p:cNvSpPr>
          <p:nvPr>
            <p:ph type="title"/>
          </p:nvPr>
        </p:nvSpPr>
        <p:spPr/>
        <p:txBody>
          <a:bodyPr/>
          <a:lstStyle/>
          <a:p>
            <a:r>
              <a:rPr lang="en-US"/>
              <a:t>Click to edit Master title style</a:t>
            </a:r>
            <a:endParaRPr lang="de-DE"/>
          </a:p>
        </p:txBody>
      </p:sp>
      <p:sp>
        <p:nvSpPr>
          <p:cNvPr id="3" name="Date Placeholder 2">
            <a:extLst>
              <a:ext uri="{FF2B5EF4-FFF2-40B4-BE49-F238E27FC236}">
                <a16:creationId xmlns:a16="http://schemas.microsoft.com/office/drawing/2014/main" id="{7FB44C13-6A97-49CC-A2EA-46BADC1781D1}"/>
              </a:ext>
            </a:extLst>
          </p:cNvPr>
          <p:cNvSpPr>
            <a:spLocks noGrp="1"/>
          </p:cNvSpPr>
          <p:nvPr>
            <p:ph type="dt" sz="half" idx="10"/>
          </p:nvPr>
        </p:nvSpPr>
        <p:spPr/>
        <p:txBody>
          <a:bodyPr/>
          <a:lstStyle>
            <a:lvl1pPr>
              <a:defRPr/>
            </a:lvl1pPr>
          </a:lstStyle>
          <a:p>
            <a:endParaRPr lang="en-GB" altLang="de-DE"/>
          </a:p>
        </p:txBody>
      </p:sp>
      <p:sp>
        <p:nvSpPr>
          <p:cNvPr id="4" name="Footer Placeholder 3">
            <a:extLst>
              <a:ext uri="{FF2B5EF4-FFF2-40B4-BE49-F238E27FC236}">
                <a16:creationId xmlns:a16="http://schemas.microsoft.com/office/drawing/2014/main" id="{2D81282A-B718-4049-9A6C-AD445DB22E5F}"/>
              </a:ext>
            </a:extLst>
          </p:cNvPr>
          <p:cNvSpPr>
            <a:spLocks noGrp="1"/>
          </p:cNvSpPr>
          <p:nvPr>
            <p:ph type="ftr" sz="quarter" idx="11"/>
          </p:nvPr>
        </p:nvSpPr>
        <p:spPr/>
        <p:txBody>
          <a:bodyPr/>
          <a:lstStyle>
            <a:lvl1pPr>
              <a:defRPr/>
            </a:lvl1pPr>
          </a:lstStyle>
          <a:p>
            <a:endParaRPr lang="en-GB" altLang="de-DE"/>
          </a:p>
        </p:txBody>
      </p:sp>
      <p:sp>
        <p:nvSpPr>
          <p:cNvPr id="5" name="Slide Number Placeholder 4">
            <a:extLst>
              <a:ext uri="{FF2B5EF4-FFF2-40B4-BE49-F238E27FC236}">
                <a16:creationId xmlns:a16="http://schemas.microsoft.com/office/drawing/2014/main" id="{D844C249-E923-4CD2-9CB8-112DC8400C9A}"/>
              </a:ext>
            </a:extLst>
          </p:cNvPr>
          <p:cNvSpPr>
            <a:spLocks noGrp="1"/>
          </p:cNvSpPr>
          <p:nvPr>
            <p:ph type="sldNum" sz="quarter" idx="12"/>
          </p:nvPr>
        </p:nvSpPr>
        <p:spPr/>
        <p:txBody>
          <a:bodyPr/>
          <a:lstStyle>
            <a:lvl1pPr>
              <a:defRPr/>
            </a:lvl1pPr>
          </a:lstStyle>
          <a:p>
            <a:fld id="{DF74376C-1FFA-4B06-BC44-A140360117FE}" type="slidenum">
              <a:rPr lang="en-GB" altLang="de-DE"/>
              <a:pPr/>
              <a:t>‹Nr.›</a:t>
            </a:fld>
            <a:endParaRPr lang="en-GB" altLang="de-DE"/>
          </a:p>
        </p:txBody>
      </p:sp>
    </p:spTree>
    <p:extLst>
      <p:ext uri="{BB962C8B-B14F-4D97-AF65-F5344CB8AC3E}">
        <p14:creationId xmlns:p14="http://schemas.microsoft.com/office/powerpoint/2010/main" val="537388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E1DD3A-040B-4E4D-BE43-6CD9E8FC148E}"/>
              </a:ext>
            </a:extLst>
          </p:cNvPr>
          <p:cNvSpPr>
            <a:spLocks noGrp="1"/>
          </p:cNvSpPr>
          <p:nvPr>
            <p:ph type="dt" sz="half" idx="10"/>
          </p:nvPr>
        </p:nvSpPr>
        <p:spPr/>
        <p:txBody>
          <a:bodyPr/>
          <a:lstStyle>
            <a:lvl1pPr>
              <a:defRPr/>
            </a:lvl1pPr>
          </a:lstStyle>
          <a:p>
            <a:endParaRPr lang="en-GB" altLang="de-DE"/>
          </a:p>
        </p:txBody>
      </p:sp>
      <p:sp>
        <p:nvSpPr>
          <p:cNvPr id="3" name="Footer Placeholder 2">
            <a:extLst>
              <a:ext uri="{FF2B5EF4-FFF2-40B4-BE49-F238E27FC236}">
                <a16:creationId xmlns:a16="http://schemas.microsoft.com/office/drawing/2014/main" id="{05A23D65-4716-4716-B639-91BCA2C6463E}"/>
              </a:ext>
            </a:extLst>
          </p:cNvPr>
          <p:cNvSpPr>
            <a:spLocks noGrp="1"/>
          </p:cNvSpPr>
          <p:nvPr>
            <p:ph type="ftr" sz="quarter" idx="11"/>
          </p:nvPr>
        </p:nvSpPr>
        <p:spPr/>
        <p:txBody>
          <a:bodyPr/>
          <a:lstStyle>
            <a:lvl1pPr>
              <a:defRPr/>
            </a:lvl1pPr>
          </a:lstStyle>
          <a:p>
            <a:endParaRPr lang="en-GB" altLang="de-DE"/>
          </a:p>
        </p:txBody>
      </p:sp>
      <p:sp>
        <p:nvSpPr>
          <p:cNvPr id="4" name="Slide Number Placeholder 3">
            <a:extLst>
              <a:ext uri="{FF2B5EF4-FFF2-40B4-BE49-F238E27FC236}">
                <a16:creationId xmlns:a16="http://schemas.microsoft.com/office/drawing/2014/main" id="{858B990F-819D-406E-B6DA-3663AFAD68E4}"/>
              </a:ext>
            </a:extLst>
          </p:cNvPr>
          <p:cNvSpPr>
            <a:spLocks noGrp="1"/>
          </p:cNvSpPr>
          <p:nvPr>
            <p:ph type="sldNum" sz="quarter" idx="12"/>
          </p:nvPr>
        </p:nvSpPr>
        <p:spPr/>
        <p:txBody>
          <a:bodyPr/>
          <a:lstStyle>
            <a:lvl1pPr>
              <a:defRPr/>
            </a:lvl1pPr>
          </a:lstStyle>
          <a:p>
            <a:fld id="{0800358B-284E-4E68-B6A7-4FA999A4A438}" type="slidenum">
              <a:rPr lang="en-GB" altLang="de-DE"/>
              <a:pPr/>
              <a:t>‹Nr.›</a:t>
            </a:fld>
            <a:endParaRPr lang="en-GB" altLang="de-DE"/>
          </a:p>
        </p:txBody>
      </p:sp>
    </p:spTree>
    <p:extLst>
      <p:ext uri="{BB962C8B-B14F-4D97-AF65-F5344CB8AC3E}">
        <p14:creationId xmlns:p14="http://schemas.microsoft.com/office/powerpoint/2010/main" val="15220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10E7-EB7F-45AB-9AB4-647728FDD06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de-DE"/>
          </a:p>
        </p:txBody>
      </p:sp>
      <p:sp>
        <p:nvSpPr>
          <p:cNvPr id="3" name="Content Placeholder 2">
            <a:extLst>
              <a:ext uri="{FF2B5EF4-FFF2-40B4-BE49-F238E27FC236}">
                <a16:creationId xmlns:a16="http://schemas.microsoft.com/office/drawing/2014/main" id="{1034CB3F-8B8B-4144-9AA3-7633D8DDB5B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a:extLst>
              <a:ext uri="{FF2B5EF4-FFF2-40B4-BE49-F238E27FC236}">
                <a16:creationId xmlns:a16="http://schemas.microsoft.com/office/drawing/2014/main" id="{9C981C8E-C8BB-4FBB-8F04-1FBEC9CF6A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382B4B-9FAD-4BCB-8043-D1CE89C41815}"/>
              </a:ext>
            </a:extLst>
          </p:cNvPr>
          <p:cNvSpPr>
            <a:spLocks noGrp="1"/>
          </p:cNvSpPr>
          <p:nvPr>
            <p:ph type="dt" sz="half" idx="10"/>
          </p:nvPr>
        </p:nvSpPr>
        <p:spPr/>
        <p:txBody>
          <a:bodyPr/>
          <a:lstStyle>
            <a:lvl1pPr>
              <a:defRPr/>
            </a:lvl1pPr>
          </a:lstStyle>
          <a:p>
            <a:endParaRPr lang="en-GB" altLang="de-DE"/>
          </a:p>
        </p:txBody>
      </p:sp>
      <p:sp>
        <p:nvSpPr>
          <p:cNvPr id="6" name="Footer Placeholder 5">
            <a:extLst>
              <a:ext uri="{FF2B5EF4-FFF2-40B4-BE49-F238E27FC236}">
                <a16:creationId xmlns:a16="http://schemas.microsoft.com/office/drawing/2014/main" id="{EB8FB3B3-DC1E-4848-B9F1-65937B41824F}"/>
              </a:ext>
            </a:extLst>
          </p:cNvPr>
          <p:cNvSpPr>
            <a:spLocks noGrp="1"/>
          </p:cNvSpPr>
          <p:nvPr>
            <p:ph type="ftr" sz="quarter" idx="11"/>
          </p:nvPr>
        </p:nvSpPr>
        <p:spPr/>
        <p:txBody>
          <a:bodyPr/>
          <a:lstStyle>
            <a:lvl1pPr>
              <a:defRPr/>
            </a:lvl1pPr>
          </a:lstStyle>
          <a:p>
            <a:endParaRPr lang="en-GB" altLang="de-DE"/>
          </a:p>
        </p:txBody>
      </p:sp>
      <p:sp>
        <p:nvSpPr>
          <p:cNvPr id="7" name="Slide Number Placeholder 6">
            <a:extLst>
              <a:ext uri="{FF2B5EF4-FFF2-40B4-BE49-F238E27FC236}">
                <a16:creationId xmlns:a16="http://schemas.microsoft.com/office/drawing/2014/main" id="{530DB81A-D3D3-4429-A067-6C9E3A4E959D}"/>
              </a:ext>
            </a:extLst>
          </p:cNvPr>
          <p:cNvSpPr>
            <a:spLocks noGrp="1"/>
          </p:cNvSpPr>
          <p:nvPr>
            <p:ph type="sldNum" sz="quarter" idx="12"/>
          </p:nvPr>
        </p:nvSpPr>
        <p:spPr/>
        <p:txBody>
          <a:bodyPr/>
          <a:lstStyle>
            <a:lvl1pPr>
              <a:defRPr/>
            </a:lvl1pPr>
          </a:lstStyle>
          <a:p>
            <a:fld id="{54D476D9-66B2-4086-8B9E-BF54B16DAD45}" type="slidenum">
              <a:rPr lang="en-GB" altLang="de-DE"/>
              <a:pPr/>
              <a:t>‹Nr.›</a:t>
            </a:fld>
            <a:endParaRPr lang="en-GB" altLang="de-DE"/>
          </a:p>
        </p:txBody>
      </p:sp>
    </p:spTree>
    <p:extLst>
      <p:ext uri="{BB962C8B-B14F-4D97-AF65-F5344CB8AC3E}">
        <p14:creationId xmlns:p14="http://schemas.microsoft.com/office/powerpoint/2010/main" val="3964593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80C8-4698-4FAC-A8C4-AFD5CE5545A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de-DE"/>
          </a:p>
        </p:txBody>
      </p:sp>
      <p:sp>
        <p:nvSpPr>
          <p:cNvPr id="3" name="Picture Placeholder 2">
            <a:extLst>
              <a:ext uri="{FF2B5EF4-FFF2-40B4-BE49-F238E27FC236}">
                <a16:creationId xmlns:a16="http://schemas.microsoft.com/office/drawing/2014/main" id="{85003105-2608-48AA-8C8B-848ABFFBCA3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a:extLst>
              <a:ext uri="{FF2B5EF4-FFF2-40B4-BE49-F238E27FC236}">
                <a16:creationId xmlns:a16="http://schemas.microsoft.com/office/drawing/2014/main" id="{32CF1564-D05C-4A55-9288-58AECDFDC7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A54602-AD1C-4D2F-B596-344791948FCF}"/>
              </a:ext>
            </a:extLst>
          </p:cNvPr>
          <p:cNvSpPr>
            <a:spLocks noGrp="1"/>
          </p:cNvSpPr>
          <p:nvPr>
            <p:ph type="dt" sz="half" idx="10"/>
          </p:nvPr>
        </p:nvSpPr>
        <p:spPr/>
        <p:txBody>
          <a:bodyPr/>
          <a:lstStyle>
            <a:lvl1pPr>
              <a:defRPr/>
            </a:lvl1pPr>
          </a:lstStyle>
          <a:p>
            <a:endParaRPr lang="en-GB" altLang="de-DE"/>
          </a:p>
        </p:txBody>
      </p:sp>
      <p:sp>
        <p:nvSpPr>
          <p:cNvPr id="6" name="Footer Placeholder 5">
            <a:extLst>
              <a:ext uri="{FF2B5EF4-FFF2-40B4-BE49-F238E27FC236}">
                <a16:creationId xmlns:a16="http://schemas.microsoft.com/office/drawing/2014/main" id="{1F355762-50CE-4092-B51F-E1BB2D6AA033}"/>
              </a:ext>
            </a:extLst>
          </p:cNvPr>
          <p:cNvSpPr>
            <a:spLocks noGrp="1"/>
          </p:cNvSpPr>
          <p:nvPr>
            <p:ph type="ftr" sz="quarter" idx="11"/>
          </p:nvPr>
        </p:nvSpPr>
        <p:spPr/>
        <p:txBody>
          <a:bodyPr/>
          <a:lstStyle>
            <a:lvl1pPr>
              <a:defRPr/>
            </a:lvl1pPr>
          </a:lstStyle>
          <a:p>
            <a:endParaRPr lang="en-GB" altLang="de-DE"/>
          </a:p>
        </p:txBody>
      </p:sp>
      <p:sp>
        <p:nvSpPr>
          <p:cNvPr id="7" name="Slide Number Placeholder 6">
            <a:extLst>
              <a:ext uri="{FF2B5EF4-FFF2-40B4-BE49-F238E27FC236}">
                <a16:creationId xmlns:a16="http://schemas.microsoft.com/office/drawing/2014/main" id="{18740C51-8680-41D1-BE47-A99579793D40}"/>
              </a:ext>
            </a:extLst>
          </p:cNvPr>
          <p:cNvSpPr>
            <a:spLocks noGrp="1"/>
          </p:cNvSpPr>
          <p:nvPr>
            <p:ph type="sldNum" sz="quarter" idx="12"/>
          </p:nvPr>
        </p:nvSpPr>
        <p:spPr/>
        <p:txBody>
          <a:bodyPr/>
          <a:lstStyle>
            <a:lvl1pPr>
              <a:defRPr/>
            </a:lvl1pPr>
          </a:lstStyle>
          <a:p>
            <a:fld id="{AB8AD4E6-8259-4E09-AB56-D8A59E2EE81B}" type="slidenum">
              <a:rPr lang="en-GB" altLang="de-DE"/>
              <a:pPr/>
              <a:t>‹Nr.›</a:t>
            </a:fld>
            <a:endParaRPr lang="en-GB" altLang="de-DE"/>
          </a:p>
        </p:txBody>
      </p:sp>
    </p:spTree>
    <p:extLst>
      <p:ext uri="{BB962C8B-B14F-4D97-AF65-F5344CB8AC3E}">
        <p14:creationId xmlns:p14="http://schemas.microsoft.com/office/powerpoint/2010/main" val="1418218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216F8B5-BD9D-4A50-B2AE-855EAAD11B25}"/>
              </a:ext>
            </a:extLst>
          </p:cNvPr>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de-DE"/>
              <a:t>Title</a:t>
            </a:r>
          </a:p>
        </p:txBody>
      </p:sp>
      <p:sp>
        <p:nvSpPr>
          <p:cNvPr id="1027" name="Rectangle 3">
            <a:extLst>
              <a:ext uri="{FF2B5EF4-FFF2-40B4-BE49-F238E27FC236}">
                <a16:creationId xmlns:a16="http://schemas.microsoft.com/office/drawing/2014/main" id="{C6640EC8-01C1-4460-93B1-6F8FC01FEAC9}"/>
              </a:ext>
            </a:extLst>
          </p:cNvPr>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de-DE"/>
              <a:t>Second level</a:t>
            </a:r>
            <a:endParaRPr lang="en-GB" altLang="de-DE"/>
          </a:p>
          <a:p>
            <a:pPr lvl="1"/>
            <a:r>
              <a:rPr lang="en-GB" altLang="de-DE"/>
              <a:t>Third level</a:t>
            </a:r>
          </a:p>
          <a:p>
            <a:pPr lvl="2"/>
            <a:r>
              <a:rPr lang="en-GB" altLang="de-DE"/>
              <a:t>- Fourth level</a:t>
            </a:r>
          </a:p>
        </p:txBody>
      </p:sp>
      <p:sp>
        <p:nvSpPr>
          <p:cNvPr id="1028" name="Rectangle 4">
            <a:extLst>
              <a:ext uri="{FF2B5EF4-FFF2-40B4-BE49-F238E27FC236}">
                <a16:creationId xmlns:a16="http://schemas.microsoft.com/office/drawing/2014/main" id="{9EE89C9F-5E9F-46CC-BEBF-F8677DBB3006}"/>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anose="020B0604020202020204" pitchFamily="34" charset="0"/>
              </a:defRPr>
            </a:lvl1pPr>
          </a:lstStyle>
          <a:p>
            <a:endParaRPr lang="en-GB" altLang="de-DE"/>
          </a:p>
        </p:txBody>
      </p:sp>
      <p:sp>
        <p:nvSpPr>
          <p:cNvPr id="1029" name="Rectangle 5">
            <a:extLst>
              <a:ext uri="{FF2B5EF4-FFF2-40B4-BE49-F238E27FC236}">
                <a16:creationId xmlns:a16="http://schemas.microsoft.com/office/drawing/2014/main" id="{745F7EA1-0388-476B-B41F-A1CF6E60B9B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anose="020B0604020202020204" pitchFamily="34" charset="0"/>
              </a:defRPr>
            </a:lvl1pPr>
          </a:lstStyle>
          <a:p>
            <a:endParaRPr lang="en-GB" altLang="de-DE"/>
          </a:p>
        </p:txBody>
      </p:sp>
      <p:sp>
        <p:nvSpPr>
          <p:cNvPr id="1030" name="Rectangle 6">
            <a:extLst>
              <a:ext uri="{FF2B5EF4-FFF2-40B4-BE49-F238E27FC236}">
                <a16:creationId xmlns:a16="http://schemas.microsoft.com/office/drawing/2014/main" id="{D7DA3606-6A06-4DC1-839D-DE61D441213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anose="020B0604020202020204" pitchFamily="34" charset="0"/>
              </a:defRPr>
            </a:lvl1pPr>
          </a:lstStyle>
          <a:p>
            <a:fld id="{11F0D3F5-DE49-480C-A089-E662FB295645}" type="slidenum">
              <a:rPr lang="en-GB" altLang="de-DE"/>
              <a:pPr/>
              <a:t>‹Nr.›</a:t>
            </a:fld>
            <a:endParaRPr lang="en-GB" altLang="de-DE"/>
          </a:p>
        </p:txBody>
      </p:sp>
      <p:sp>
        <p:nvSpPr>
          <p:cNvPr id="15" name="Rectangle 14">
            <a:extLst>
              <a:ext uri="{FF2B5EF4-FFF2-40B4-BE49-F238E27FC236}">
                <a16:creationId xmlns:a16="http://schemas.microsoft.com/office/drawing/2014/main" id="{4E6D3F77-9054-495F-992C-AB2F2FB88687}"/>
              </a:ext>
            </a:extLst>
          </p:cNvPr>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
        <p:nvSpPr>
          <p:cNvPr id="7" name="Rectangle 6">
            <a:extLst>
              <a:ext uri="{FF2B5EF4-FFF2-40B4-BE49-F238E27FC236}">
                <a16:creationId xmlns:a16="http://schemas.microsoft.com/office/drawing/2014/main" id="{A59D3968-5B4C-4BCC-B5FF-7651A98E0F6C}"/>
              </a:ext>
            </a:extLst>
          </p:cNvPr>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pic>
        <p:nvPicPr>
          <p:cNvPr id="1041" name="Picture 17" descr="LOGO CE_Vertical_EN_NEG_quadri_HR">
            <a:extLst>
              <a:ext uri="{FF2B5EF4-FFF2-40B4-BE49-F238E27FC236}">
                <a16:creationId xmlns:a16="http://schemas.microsoft.com/office/drawing/2014/main" id="{BF265B60-B89D-474B-BB21-8FD92CF1AD51}"/>
              </a:ext>
            </a:extLst>
          </p:cNvPr>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358775" algn="l" rtl="0" fontAlgn="base">
        <a:spcBef>
          <a:spcPct val="0"/>
        </a:spcBef>
        <a:spcAft>
          <a:spcPct val="0"/>
        </a:spcAft>
        <a:defRPr sz="3000" b="1" kern="1200">
          <a:solidFill>
            <a:srgbClr val="0F5494"/>
          </a:solidFill>
          <a:latin typeface="+mj-lt"/>
          <a:ea typeface="+mj-ea"/>
          <a:cs typeface="+mj-cs"/>
        </a:defRPr>
      </a:lvl1pPr>
      <a:lvl2pPr marL="358775" algn="l" rtl="0" fontAlgn="base">
        <a:spcBef>
          <a:spcPct val="0"/>
        </a:spcBef>
        <a:spcAft>
          <a:spcPct val="0"/>
        </a:spcAft>
        <a:defRPr sz="3000" b="1">
          <a:solidFill>
            <a:srgbClr val="0F5494"/>
          </a:solidFill>
          <a:latin typeface="Verdana" panose="020B0604030504040204" pitchFamily="34" charset="0"/>
        </a:defRPr>
      </a:lvl2pPr>
      <a:lvl3pPr marL="358775" algn="l" rtl="0" fontAlgn="base">
        <a:spcBef>
          <a:spcPct val="0"/>
        </a:spcBef>
        <a:spcAft>
          <a:spcPct val="0"/>
        </a:spcAft>
        <a:defRPr sz="3000" b="1">
          <a:solidFill>
            <a:srgbClr val="0F5494"/>
          </a:solidFill>
          <a:latin typeface="Verdana" panose="020B0604030504040204" pitchFamily="34" charset="0"/>
        </a:defRPr>
      </a:lvl3pPr>
      <a:lvl4pPr marL="358775" algn="l" rtl="0" fontAlgn="base">
        <a:spcBef>
          <a:spcPct val="0"/>
        </a:spcBef>
        <a:spcAft>
          <a:spcPct val="0"/>
        </a:spcAft>
        <a:defRPr sz="3000" b="1">
          <a:solidFill>
            <a:srgbClr val="0F5494"/>
          </a:solidFill>
          <a:latin typeface="Verdana" panose="020B0604030504040204" pitchFamily="34" charset="0"/>
        </a:defRPr>
      </a:lvl4pPr>
      <a:lvl5pPr marL="358775" algn="l" rtl="0" fontAlgn="base">
        <a:spcBef>
          <a:spcPct val="0"/>
        </a:spcBef>
        <a:spcAft>
          <a:spcPct val="0"/>
        </a:spcAft>
        <a:defRPr sz="3000" b="1">
          <a:solidFill>
            <a:srgbClr val="0F5494"/>
          </a:solidFill>
          <a:latin typeface="Verdana" panose="020B0604030504040204" pitchFamily="34" charset="0"/>
        </a:defRPr>
      </a:lvl5pPr>
      <a:lvl6pPr marL="815975" algn="l" rtl="0" fontAlgn="base">
        <a:spcBef>
          <a:spcPct val="0"/>
        </a:spcBef>
        <a:spcAft>
          <a:spcPct val="0"/>
        </a:spcAft>
        <a:defRPr sz="3000" b="1">
          <a:solidFill>
            <a:srgbClr val="0F5494"/>
          </a:solidFill>
          <a:latin typeface="Verdana" panose="020B0604030504040204" pitchFamily="34" charset="0"/>
        </a:defRPr>
      </a:lvl6pPr>
      <a:lvl7pPr marL="1273175" algn="l" rtl="0" fontAlgn="base">
        <a:spcBef>
          <a:spcPct val="0"/>
        </a:spcBef>
        <a:spcAft>
          <a:spcPct val="0"/>
        </a:spcAft>
        <a:defRPr sz="3000" b="1">
          <a:solidFill>
            <a:srgbClr val="0F5494"/>
          </a:solidFill>
          <a:latin typeface="Verdana" panose="020B0604030504040204" pitchFamily="34" charset="0"/>
        </a:defRPr>
      </a:lvl7pPr>
      <a:lvl8pPr marL="1730375" algn="l" rtl="0" fontAlgn="base">
        <a:spcBef>
          <a:spcPct val="0"/>
        </a:spcBef>
        <a:spcAft>
          <a:spcPct val="0"/>
        </a:spcAft>
        <a:defRPr sz="3000" b="1">
          <a:solidFill>
            <a:srgbClr val="0F5494"/>
          </a:solidFill>
          <a:latin typeface="Verdana" panose="020B0604030504040204" pitchFamily="34" charset="0"/>
        </a:defRPr>
      </a:lvl8pPr>
      <a:lvl9pPr marL="2187575" algn="l" rtl="0" fontAlgn="base">
        <a:spcBef>
          <a:spcPct val="0"/>
        </a:spcBef>
        <a:spcAft>
          <a:spcPct val="0"/>
        </a:spcAft>
        <a:defRPr sz="3000" b="1">
          <a:solidFill>
            <a:srgbClr val="0F5494"/>
          </a:solidFill>
          <a:latin typeface="Verdana" panose="020B0604030504040204" pitchFamily="34" charset="0"/>
        </a:defRPr>
      </a:lvl9pPr>
    </p:titleStyle>
    <p:bodyStyle>
      <a:lvl1pPr marL="342900" indent="-342900" algn="l" rtl="0" fontAlgn="base">
        <a:spcBef>
          <a:spcPct val="20000"/>
        </a:spcBef>
        <a:spcAft>
          <a:spcPct val="0"/>
        </a:spcAft>
        <a:buClr>
          <a:schemeClr val="bg1"/>
        </a:buClr>
        <a:buChar char="•"/>
        <a:defRPr sz="2400" i="1" kern="1200">
          <a:solidFill>
            <a:srgbClr val="0F5494"/>
          </a:solidFill>
          <a:latin typeface="+mn-lt"/>
          <a:ea typeface="+mn-ea"/>
          <a:cs typeface="+mn-cs"/>
        </a:defRPr>
      </a:lvl1pPr>
      <a:lvl2pPr marL="742950" indent="-285750" algn="l" rtl="0" fontAlgn="base">
        <a:spcBef>
          <a:spcPct val="20000"/>
        </a:spcBef>
        <a:spcAft>
          <a:spcPct val="0"/>
        </a:spcAft>
        <a:buClr>
          <a:srgbClr val="009FBA"/>
        </a:buClr>
        <a:buChar char="•"/>
        <a:defRPr sz="2000" b="1" kern="1200">
          <a:solidFill>
            <a:srgbClr val="0F5494"/>
          </a:solidFill>
          <a:latin typeface="+mn-lt"/>
          <a:ea typeface="+mn-ea"/>
          <a:cs typeface="+mn-cs"/>
        </a:defRPr>
      </a:lvl2pPr>
      <a:lvl3pPr marL="1143000" indent="-228600" algn="l" rtl="0" fontAlgn="base">
        <a:spcBef>
          <a:spcPct val="20000"/>
        </a:spcBef>
        <a:spcAft>
          <a:spcPct val="0"/>
        </a:spcAft>
        <a:defRPr sz="1400" kern="1200">
          <a:solidFill>
            <a:srgbClr val="0F5494"/>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tiff"/><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5">
            <a:extLst>
              <a:ext uri="{FF2B5EF4-FFF2-40B4-BE49-F238E27FC236}">
                <a16:creationId xmlns:a16="http://schemas.microsoft.com/office/drawing/2014/main" id="{DD955809-79DD-410B-84A1-549CB1B4C975}"/>
              </a:ext>
            </a:extLst>
          </p:cNvPr>
          <p:cNvSpPr>
            <a:spLocks noGrp="1" noChangeArrowheads="1"/>
          </p:cNvSpPr>
          <p:nvPr>
            <p:ph type="ctrTitle"/>
          </p:nvPr>
        </p:nvSpPr>
        <p:spPr>
          <a:xfrm>
            <a:off x="665163" y="2564904"/>
            <a:ext cx="8424862" cy="790575"/>
          </a:xfrm>
        </p:spPr>
        <p:txBody>
          <a:bodyPr>
            <a:noAutofit/>
          </a:bodyPr>
          <a:lstStyle/>
          <a:p>
            <a:r>
              <a:rPr lang="en-GB" sz="2800" dirty="0"/>
              <a:t>Introduction to the dimensions of digitalisation</a:t>
            </a:r>
            <a:endParaRPr lang="de-DE" sz="2800" dirty="0"/>
          </a:p>
        </p:txBody>
      </p:sp>
      <p:sp>
        <p:nvSpPr>
          <p:cNvPr id="3" name="Rectangle 6">
            <a:extLst>
              <a:ext uri="{FF2B5EF4-FFF2-40B4-BE49-F238E27FC236}">
                <a16:creationId xmlns:a16="http://schemas.microsoft.com/office/drawing/2014/main" id="{AB9EC7BB-4920-4CB8-991F-9133F7E887FF}"/>
              </a:ext>
            </a:extLst>
          </p:cNvPr>
          <p:cNvSpPr>
            <a:spLocks noGrp="1" noChangeArrowheads="1"/>
          </p:cNvSpPr>
          <p:nvPr>
            <p:ph type="subTitle" idx="1"/>
          </p:nvPr>
        </p:nvSpPr>
        <p:spPr>
          <a:xfrm>
            <a:off x="611188" y="3716338"/>
            <a:ext cx="8532812" cy="1728787"/>
          </a:xfrm>
        </p:spPr>
        <p:txBody>
          <a:bodyPr/>
          <a:lstStyle/>
          <a:p>
            <a:r>
              <a:rPr lang="fr-BE" altLang="de-DE" sz="2000" dirty="0"/>
              <a:t>Module 4.3: </a:t>
            </a:r>
            <a:br>
              <a:rPr lang="fr-BE" altLang="de-DE" sz="2000" dirty="0"/>
            </a:br>
            <a:r>
              <a:rPr lang="en-GB" altLang="de-DE" sz="2000" dirty="0"/>
              <a:t>Entrepreneurship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B205BD9-2E00-42AC-A5CF-B90693EB8A83}"/>
              </a:ext>
            </a:extLst>
          </p:cNvPr>
          <p:cNvSpPr>
            <a:spLocks noGrp="1"/>
          </p:cNvSpPr>
          <p:nvPr>
            <p:ph type="title"/>
          </p:nvPr>
        </p:nvSpPr>
        <p:spPr>
          <a:xfrm>
            <a:off x="395288" y="1339850"/>
            <a:ext cx="8229600" cy="936625"/>
          </a:xfrm>
        </p:spPr>
        <p:txBody>
          <a:bodyPr/>
          <a:lstStyle/>
          <a:p>
            <a:r>
              <a:rPr lang="de-DE" dirty="0">
                <a:ea typeface="Verdana"/>
                <a:cs typeface="Verdana"/>
              </a:rPr>
              <a:t>Digital Entrepreneurship</a:t>
            </a:r>
            <a:br>
              <a:rPr lang="de-DE" dirty="0">
                <a:ea typeface="Verdana"/>
                <a:cs typeface="Verdana"/>
              </a:rPr>
            </a:br>
            <a:r>
              <a:rPr lang="de-DE" sz="2400" b="0" dirty="0">
                <a:ea typeface="Verdana"/>
                <a:cs typeface="Verdana"/>
              </a:rPr>
              <a:t>Focus </a:t>
            </a:r>
            <a:r>
              <a:rPr lang="de-DE" sz="2400" b="0" dirty="0" err="1">
                <a:ea typeface="Verdana"/>
                <a:cs typeface="Verdana"/>
              </a:rPr>
              <a:t>Africa</a:t>
            </a:r>
            <a:endParaRPr lang="de-DE" sz="2400" b="0" dirty="0"/>
          </a:p>
        </p:txBody>
      </p:sp>
      <p:pic>
        <p:nvPicPr>
          <p:cNvPr id="6" name="3.2_S11_Focus Africa.mp4">
            <a:hlinkClick r:id="" action="ppaction://media"/>
            <a:extLst>
              <a:ext uri="{FF2B5EF4-FFF2-40B4-BE49-F238E27FC236}">
                <a16:creationId xmlns:a16="http://schemas.microsoft.com/office/drawing/2014/main" id="{CDF32ED8-18BB-A44B-9BA7-461D39D2422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61461" y="2391479"/>
            <a:ext cx="7221078" cy="4061857"/>
          </a:xfrm>
        </p:spPr>
      </p:pic>
    </p:spTree>
    <p:extLst>
      <p:ext uri="{BB962C8B-B14F-4D97-AF65-F5344CB8AC3E}">
        <p14:creationId xmlns:p14="http://schemas.microsoft.com/office/powerpoint/2010/main" val="11898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07846" y="1435620"/>
            <a:ext cx="6738938" cy="5112568"/>
          </a:xfrm>
          <a:prstGeom prst="rect">
            <a:avLst/>
          </a:prstGeom>
        </p:spPr>
      </p:pic>
      <p:sp>
        <p:nvSpPr>
          <p:cNvPr id="7" name="Textfeld 6"/>
          <p:cNvSpPr txBox="1"/>
          <p:nvPr/>
        </p:nvSpPr>
        <p:spPr>
          <a:xfrm>
            <a:off x="6156176" y="6581001"/>
            <a:ext cx="3312368" cy="276999"/>
          </a:xfrm>
          <a:prstGeom prst="rect">
            <a:avLst/>
          </a:prstGeom>
          <a:noFill/>
        </p:spPr>
        <p:txBody>
          <a:bodyPr wrap="square" rtlCol="0">
            <a:spAutoFit/>
          </a:bodyPr>
          <a:lstStyle/>
          <a:p>
            <a:r>
              <a:rPr lang="en-GB" dirty="0"/>
              <a:t>GSMA, Tech </a:t>
            </a:r>
            <a:r>
              <a:rPr lang="en-GB"/>
              <a:t>Hubs Landscape 2018</a:t>
            </a:r>
            <a:endParaRPr lang="en-GB" dirty="0"/>
          </a:p>
        </p:txBody>
      </p:sp>
      <p:sp>
        <p:nvSpPr>
          <p:cNvPr id="9" name="Inhaltsplatzhalter 4"/>
          <p:cNvSpPr>
            <a:spLocks noGrp="1"/>
          </p:cNvSpPr>
          <p:nvPr>
            <p:ph idx="1"/>
          </p:nvPr>
        </p:nvSpPr>
        <p:spPr>
          <a:xfrm>
            <a:off x="31094" y="980728"/>
            <a:ext cx="2740705" cy="5877272"/>
          </a:xfrm>
          <a:solidFill>
            <a:schemeClr val="bg2">
              <a:lumMod val="60000"/>
              <a:lumOff val="40000"/>
            </a:schemeClr>
          </a:solidFill>
        </p:spPr>
        <p:txBody>
          <a:bodyPr/>
          <a:lstStyle/>
          <a:p>
            <a:pPr marL="0" indent="0">
              <a:buNone/>
            </a:pPr>
            <a:r>
              <a:rPr lang="en-GB" sz="1600" b="1" i="0" dirty="0">
                <a:solidFill>
                  <a:schemeClr val="bg1"/>
                </a:solidFill>
              </a:rPr>
              <a:t>Fastest growing Ecosystems </a:t>
            </a:r>
          </a:p>
          <a:p>
            <a:pPr marL="0" indent="0">
              <a:buNone/>
            </a:pPr>
            <a:r>
              <a:rPr lang="en-GB" sz="1600" b="1" i="0" dirty="0">
                <a:solidFill>
                  <a:schemeClr val="bg1"/>
                </a:solidFill>
              </a:rPr>
              <a:t>2016-2018</a:t>
            </a:r>
          </a:p>
          <a:p>
            <a:pPr marL="0" indent="0">
              <a:buNone/>
            </a:pPr>
            <a:endParaRPr lang="en-GB" sz="2000" b="1" i="0" dirty="0">
              <a:solidFill>
                <a:schemeClr val="bg1"/>
              </a:solidFill>
            </a:endParaRPr>
          </a:p>
          <a:p>
            <a:pPr marL="0" indent="0">
              <a:buNone/>
            </a:pPr>
            <a:r>
              <a:rPr lang="en-GB" sz="1400" i="0" dirty="0">
                <a:solidFill>
                  <a:schemeClr val="bg1"/>
                </a:solidFill>
              </a:rPr>
              <a:t>Democratic Republic of the Congo +200%</a:t>
            </a:r>
          </a:p>
          <a:p>
            <a:pPr marL="0" indent="0">
              <a:buNone/>
            </a:pPr>
            <a:endParaRPr lang="en-GB" sz="1400" i="0" dirty="0">
              <a:solidFill>
                <a:schemeClr val="bg1"/>
              </a:solidFill>
            </a:endParaRPr>
          </a:p>
          <a:p>
            <a:pPr marL="0" indent="0">
              <a:buNone/>
            </a:pPr>
            <a:r>
              <a:rPr lang="en-GB" sz="1400" i="0" dirty="0">
                <a:solidFill>
                  <a:schemeClr val="bg1"/>
                </a:solidFill>
              </a:rPr>
              <a:t>Zambia +200%</a:t>
            </a:r>
          </a:p>
          <a:p>
            <a:pPr marL="0" indent="0">
              <a:buNone/>
            </a:pPr>
            <a:endParaRPr lang="en-GB" sz="1400" i="0" dirty="0">
              <a:solidFill>
                <a:schemeClr val="bg1"/>
              </a:solidFill>
            </a:endParaRPr>
          </a:p>
          <a:p>
            <a:pPr marL="0" indent="0">
              <a:buNone/>
            </a:pPr>
            <a:r>
              <a:rPr lang="en-GB" sz="1400" i="0" dirty="0">
                <a:solidFill>
                  <a:schemeClr val="bg1"/>
                </a:solidFill>
              </a:rPr>
              <a:t>Cote d´Ivoire +160%</a:t>
            </a:r>
          </a:p>
          <a:p>
            <a:pPr marL="0" indent="0">
              <a:buNone/>
            </a:pPr>
            <a:endParaRPr lang="en-GB" sz="2000" b="1" i="0" dirty="0">
              <a:solidFill>
                <a:schemeClr val="bg1"/>
              </a:solidFill>
            </a:endParaRPr>
          </a:p>
          <a:p>
            <a:pPr marL="0" indent="0">
              <a:buNone/>
            </a:pPr>
            <a:r>
              <a:rPr lang="en-GB" sz="1600" b="1" i="0" dirty="0">
                <a:solidFill>
                  <a:schemeClr val="bg1"/>
                </a:solidFill>
              </a:rPr>
              <a:t>Top 3 Ecosystem Cities, by number of active tech hubs</a:t>
            </a:r>
          </a:p>
          <a:p>
            <a:pPr marL="0" indent="0">
              <a:buNone/>
            </a:pPr>
            <a:endParaRPr lang="en-GB" sz="1600" b="1" i="0" dirty="0">
              <a:solidFill>
                <a:schemeClr val="bg1"/>
              </a:solidFill>
            </a:endParaRPr>
          </a:p>
          <a:p>
            <a:pPr marL="0" indent="0">
              <a:buNone/>
            </a:pPr>
            <a:r>
              <a:rPr lang="en-GB" sz="1400" i="0" dirty="0">
                <a:solidFill>
                  <a:schemeClr val="bg1"/>
                </a:solidFill>
              </a:rPr>
              <a:t>Lagos, 31 hubs</a:t>
            </a:r>
          </a:p>
          <a:p>
            <a:pPr marL="0" indent="0">
              <a:buNone/>
            </a:pPr>
            <a:endParaRPr lang="en-GB" sz="1400" i="0" dirty="0">
              <a:solidFill>
                <a:schemeClr val="bg1"/>
              </a:solidFill>
            </a:endParaRPr>
          </a:p>
          <a:p>
            <a:pPr marL="0" indent="0">
              <a:buNone/>
            </a:pPr>
            <a:r>
              <a:rPr lang="en-GB" sz="1400" i="0" dirty="0">
                <a:solidFill>
                  <a:schemeClr val="bg1"/>
                </a:solidFill>
              </a:rPr>
              <a:t>Cape Town, 26 hubs</a:t>
            </a:r>
          </a:p>
          <a:p>
            <a:pPr marL="0" indent="0">
              <a:buNone/>
            </a:pPr>
            <a:endParaRPr lang="en-GB" sz="1400" i="0" dirty="0">
              <a:solidFill>
                <a:schemeClr val="bg1"/>
              </a:solidFill>
            </a:endParaRPr>
          </a:p>
          <a:p>
            <a:pPr marL="0" indent="0">
              <a:buNone/>
            </a:pPr>
            <a:r>
              <a:rPr lang="en-GB" sz="1400" i="0" dirty="0">
                <a:solidFill>
                  <a:schemeClr val="bg1"/>
                </a:solidFill>
              </a:rPr>
              <a:t>Nairobi, 25 hubs</a:t>
            </a:r>
          </a:p>
          <a:p>
            <a:pPr marL="0" indent="0">
              <a:buNone/>
            </a:pPr>
            <a:endParaRPr lang="en-GB" sz="2000" b="1" i="0" dirty="0">
              <a:solidFill>
                <a:schemeClr val="bg1"/>
              </a:solidFill>
            </a:endParaRPr>
          </a:p>
          <a:p>
            <a:pPr marL="0" indent="0">
              <a:buNone/>
            </a:pPr>
            <a:endParaRPr lang="en-GB" sz="2000" b="1" i="0" dirty="0">
              <a:solidFill>
                <a:schemeClr val="bg1"/>
              </a:solidFill>
            </a:endParaRPr>
          </a:p>
          <a:p>
            <a:pPr marL="0" indent="0">
              <a:buNone/>
            </a:pPr>
            <a:endParaRPr lang="en-GB" sz="2000" b="1" i="0" dirty="0">
              <a:solidFill>
                <a:schemeClr val="bg1"/>
              </a:solidFill>
            </a:endParaRPr>
          </a:p>
          <a:p>
            <a:pPr marL="0" indent="0">
              <a:buNone/>
            </a:pPr>
            <a:endParaRPr lang="en-GB" sz="2000" b="1" i="0" dirty="0">
              <a:solidFill>
                <a:schemeClr val="bg1"/>
              </a:solidFill>
            </a:endParaRPr>
          </a:p>
          <a:p>
            <a:pPr marL="0" indent="0">
              <a:buNone/>
            </a:pPr>
            <a:endParaRPr lang="en-GB" sz="2000" b="1" i="0" dirty="0">
              <a:solidFill>
                <a:schemeClr val="bg1"/>
              </a:solidFill>
            </a:endParaRPr>
          </a:p>
          <a:p>
            <a:pPr marL="0" indent="0">
              <a:buNone/>
            </a:pPr>
            <a:endParaRPr lang="en-GB" sz="2000" b="1" i="0" dirty="0">
              <a:solidFill>
                <a:schemeClr val="bg1"/>
              </a:solidFill>
            </a:endParaRPr>
          </a:p>
          <a:p>
            <a:pPr marL="0" indent="0">
              <a:buNone/>
            </a:pPr>
            <a:endParaRPr lang="en-GB" sz="2000" b="1" i="0" dirty="0">
              <a:solidFill>
                <a:schemeClr val="bg1"/>
              </a:solidFill>
            </a:endParaRPr>
          </a:p>
          <a:p>
            <a:endParaRPr lang="en-GB" i="0" dirty="0">
              <a:solidFill>
                <a:schemeClr val="bg1"/>
              </a:solidFill>
            </a:endParaRPr>
          </a:p>
        </p:txBody>
      </p:sp>
      <p:pic>
        <p:nvPicPr>
          <p:cNvPr id="10" name="Bild 9"/>
          <p:cNvPicPr>
            <a:picLocks noChangeAspect="1"/>
          </p:cNvPicPr>
          <p:nvPr/>
        </p:nvPicPr>
        <p:blipFill>
          <a:blip r:embed="rId4"/>
          <a:stretch>
            <a:fillRect/>
          </a:stretch>
        </p:blipFill>
        <p:spPr>
          <a:xfrm rot="1581059">
            <a:off x="2384449" y="660920"/>
            <a:ext cx="774700" cy="1549400"/>
          </a:xfrm>
          <a:prstGeom prst="rect">
            <a:avLst/>
          </a:prstGeom>
        </p:spPr>
      </p:pic>
      <p:sp>
        <p:nvSpPr>
          <p:cNvPr id="11" name="Textfeld 10"/>
          <p:cNvSpPr txBox="1"/>
          <p:nvPr/>
        </p:nvSpPr>
        <p:spPr>
          <a:xfrm>
            <a:off x="6482488" y="980728"/>
            <a:ext cx="2664296" cy="707886"/>
          </a:xfrm>
          <a:prstGeom prst="rect">
            <a:avLst/>
          </a:prstGeom>
          <a:noFill/>
        </p:spPr>
        <p:txBody>
          <a:bodyPr wrap="square" rtlCol="0">
            <a:spAutoFit/>
          </a:bodyPr>
          <a:lstStyle/>
          <a:p>
            <a:r>
              <a:rPr lang="en-GB" sz="2000" b="1" dirty="0">
                <a:solidFill>
                  <a:srgbClr val="FF0000"/>
                </a:solidFill>
                <a:latin typeface="+mn-lt"/>
              </a:rPr>
              <a:t>442 active Tech Hubs</a:t>
            </a:r>
          </a:p>
        </p:txBody>
      </p:sp>
    </p:spTree>
    <p:extLst>
      <p:ext uri="{BB962C8B-B14F-4D97-AF65-F5344CB8AC3E}">
        <p14:creationId xmlns:p14="http://schemas.microsoft.com/office/powerpoint/2010/main" val="1223249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Digital Entrepreneurship Africa</a:t>
            </a:r>
            <a:br>
              <a:rPr lang="en-GB" dirty="0"/>
            </a:br>
            <a:r>
              <a:rPr lang="en-GB" sz="2400" b="0" dirty="0"/>
              <a:t>Hype or Hope? </a:t>
            </a:r>
            <a:endParaRPr lang="en-GB" sz="2400" b="0" dirty="0">
              <a:ea typeface="Verdana"/>
            </a:endParaRPr>
          </a:p>
        </p:txBody>
      </p:sp>
      <p:sp>
        <p:nvSpPr>
          <p:cNvPr id="3" name="Inhaltsplatzhalter 2"/>
          <p:cNvSpPr>
            <a:spLocks noGrp="1"/>
          </p:cNvSpPr>
          <p:nvPr>
            <p:ph idx="1"/>
          </p:nvPr>
        </p:nvSpPr>
        <p:spPr>
          <a:xfrm>
            <a:off x="399692" y="2492375"/>
            <a:ext cx="8517145" cy="624787"/>
          </a:xfrm>
          <a:ln>
            <a:solidFill>
              <a:srgbClr val="002060"/>
            </a:solidFill>
          </a:ln>
        </p:spPr>
        <p:txBody>
          <a:bodyPr/>
          <a:lstStyle/>
          <a:p>
            <a:pPr marL="0" indent="0">
              <a:buNone/>
            </a:pPr>
            <a:r>
              <a:rPr lang="en-GB" sz="1600" b="1" i="0" dirty="0"/>
              <a:t>"Digital innovation is the best way to provide the solution made by, and for </a:t>
            </a:r>
            <a:r>
              <a:rPr lang="en-GB" sz="1600" b="1" i="0" dirty="0">
                <a:ea typeface="Verdana"/>
              </a:rPr>
              <a:t>African people" (Macron, 2018)</a:t>
            </a:r>
            <a:endParaRPr lang="de-DE" sz="1600" b="1" i="0" dirty="0">
              <a:ea typeface="Verdana"/>
            </a:endParaRPr>
          </a:p>
        </p:txBody>
      </p:sp>
      <p:pic>
        <p:nvPicPr>
          <p:cNvPr id="4" name="Grafik 4" descr="Afrika">
            <a:extLst>
              <a:ext uri="{FF2B5EF4-FFF2-40B4-BE49-F238E27FC236}">
                <a16:creationId xmlns:a16="http://schemas.microsoft.com/office/drawing/2014/main" id="{90DEBBBE-CC3C-4C5F-806C-63F9C5C1BB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54083" y="4639574"/>
            <a:ext cx="1906437" cy="1892060"/>
          </a:xfrm>
          <a:prstGeom prst="rect">
            <a:avLst/>
          </a:prstGeom>
        </p:spPr>
      </p:pic>
      <p:sp>
        <p:nvSpPr>
          <p:cNvPr id="6" name="Textfeld 5">
            <a:extLst>
              <a:ext uri="{FF2B5EF4-FFF2-40B4-BE49-F238E27FC236}">
                <a16:creationId xmlns:a16="http://schemas.microsoft.com/office/drawing/2014/main" id="{FA0A3185-31BE-4EB8-BEF7-3647BA841EB0}"/>
              </a:ext>
            </a:extLst>
          </p:cNvPr>
          <p:cNvSpPr txBox="1"/>
          <p:nvPr/>
        </p:nvSpPr>
        <p:spPr>
          <a:xfrm>
            <a:off x="396815" y="3272287"/>
            <a:ext cx="366335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GB" sz="1600" dirty="0">
                <a:solidFill>
                  <a:srgbClr val="00B050"/>
                </a:solidFill>
                <a:latin typeface="Verdana"/>
                <a:ea typeface="Verdana"/>
              </a:rPr>
              <a:t>Rising numbers of technology hubs and innovation incubators</a:t>
            </a:r>
          </a:p>
          <a:p>
            <a:pPr marL="171450" indent="-171450">
              <a:buFont typeface="Arial"/>
              <a:buChar char="•"/>
            </a:pPr>
            <a:r>
              <a:rPr lang="en-GB" sz="1600" dirty="0">
                <a:solidFill>
                  <a:srgbClr val="00B050"/>
                </a:solidFill>
                <a:latin typeface="Verdana"/>
                <a:ea typeface="Verdana"/>
              </a:rPr>
              <a:t>Strong entrepreneurial mindset</a:t>
            </a:r>
            <a:endParaRPr lang="en-GB" sz="1600" dirty="0">
              <a:solidFill>
                <a:srgbClr val="00B050"/>
              </a:solidFill>
              <a:ea typeface="Verdana"/>
            </a:endParaRPr>
          </a:p>
        </p:txBody>
      </p:sp>
      <p:sp>
        <p:nvSpPr>
          <p:cNvPr id="7" name="Textfeld 6">
            <a:extLst>
              <a:ext uri="{FF2B5EF4-FFF2-40B4-BE49-F238E27FC236}">
                <a16:creationId xmlns:a16="http://schemas.microsoft.com/office/drawing/2014/main" id="{BB0F7472-8F4B-4B7D-8686-B198DFA44936}"/>
              </a:ext>
            </a:extLst>
          </p:cNvPr>
          <p:cNvSpPr txBox="1"/>
          <p:nvPr/>
        </p:nvSpPr>
        <p:spPr>
          <a:xfrm>
            <a:off x="395288" y="4112458"/>
            <a:ext cx="366335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GB" sz="1600" dirty="0">
                <a:solidFill>
                  <a:srgbClr val="00B050"/>
                </a:solidFill>
                <a:latin typeface="Verdana"/>
                <a:ea typeface="Verdana"/>
              </a:rPr>
              <a:t>Digital entrepreneurs gave rise to a number of ground-breaking innovations (e.g. M-Pesa mobile money revolution) </a:t>
            </a:r>
            <a:endParaRPr lang="en-GB" sz="1600" dirty="0">
              <a:solidFill>
                <a:srgbClr val="00B050"/>
              </a:solidFill>
              <a:ea typeface="Verdana"/>
            </a:endParaRPr>
          </a:p>
        </p:txBody>
      </p:sp>
      <p:sp>
        <p:nvSpPr>
          <p:cNvPr id="8" name="Textfeld 7">
            <a:extLst>
              <a:ext uri="{FF2B5EF4-FFF2-40B4-BE49-F238E27FC236}">
                <a16:creationId xmlns:a16="http://schemas.microsoft.com/office/drawing/2014/main" id="{B7591CC6-1F5E-4BE2-82C0-4CC1DCDF2897}"/>
              </a:ext>
            </a:extLst>
          </p:cNvPr>
          <p:cNvSpPr txBox="1"/>
          <p:nvPr/>
        </p:nvSpPr>
        <p:spPr>
          <a:xfrm>
            <a:off x="5256362" y="4405820"/>
            <a:ext cx="36633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GB" sz="1600" dirty="0">
                <a:solidFill>
                  <a:srgbClr val="FF0000"/>
                </a:solidFill>
                <a:latin typeface="Verdana"/>
                <a:ea typeface="Verdana"/>
              </a:rPr>
              <a:t>Persistent divides between countries and within countries</a:t>
            </a:r>
            <a:endParaRPr lang="en-GB" sz="1600" dirty="0">
              <a:solidFill>
                <a:srgbClr val="FF0000"/>
              </a:solidFill>
              <a:ea typeface="Verdana"/>
            </a:endParaRPr>
          </a:p>
        </p:txBody>
      </p:sp>
      <p:sp>
        <p:nvSpPr>
          <p:cNvPr id="9" name="Textfeld 8">
            <a:extLst>
              <a:ext uri="{FF2B5EF4-FFF2-40B4-BE49-F238E27FC236}">
                <a16:creationId xmlns:a16="http://schemas.microsoft.com/office/drawing/2014/main" id="{950E156E-DA88-44B5-AB08-EA95845134F5}"/>
              </a:ext>
            </a:extLst>
          </p:cNvPr>
          <p:cNvSpPr txBox="1"/>
          <p:nvPr/>
        </p:nvSpPr>
        <p:spPr>
          <a:xfrm>
            <a:off x="5256362" y="3176048"/>
            <a:ext cx="366335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GB" sz="1600" dirty="0">
                <a:solidFill>
                  <a:srgbClr val="FF0000"/>
                </a:solidFill>
                <a:latin typeface="Verdana"/>
                <a:ea typeface="Verdana"/>
              </a:rPr>
              <a:t>Lack of evidence regarding effectiveness of hubs and innovations initiatives </a:t>
            </a:r>
          </a:p>
          <a:p>
            <a:pPr marL="171450" indent="-171450">
              <a:buFont typeface="Arial"/>
              <a:buChar char="•"/>
            </a:pPr>
            <a:r>
              <a:rPr lang="en-GB" sz="1600" dirty="0">
                <a:solidFill>
                  <a:srgbClr val="FF0000"/>
                </a:solidFill>
                <a:latin typeface="Verdana"/>
                <a:ea typeface="Verdana"/>
              </a:rPr>
              <a:t>Regulatory and administrative barriers and gaps </a:t>
            </a:r>
            <a:endParaRPr lang="en-GB" sz="1600" dirty="0">
              <a:solidFill>
                <a:srgbClr val="FF0000"/>
              </a:solidFill>
              <a:ea typeface="Verdana"/>
            </a:endParaRPr>
          </a:p>
        </p:txBody>
      </p:sp>
      <p:sp>
        <p:nvSpPr>
          <p:cNvPr id="10" name="Textfeld 9">
            <a:extLst>
              <a:ext uri="{FF2B5EF4-FFF2-40B4-BE49-F238E27FC236}">
                <a16:creationId xmlns:a16="http://schemas.microsoft.com/office/drawing/2014/main" id="{CEA7E72F-0EC4-4BFC-A37B-2C1656E252A6}"/>
              </a:ext>
            </a:extLst>
          </p:cNvPr>
          <p:cNvSpPr txBox="1"/>
          <p:nvPr/>
        </p:nvSpPr>
        <p:spPr>
          <a:xfrm>
            <a:off x="5266904" y="6088740"/>
            <a:ext cx="36633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GB" sz="1600" dirty="0">
                <a:solidFill>
                  <a:srgbClr val="FF0000"/>
                </a:solidFill>
                <a:latin typeface="Verdana"/>
                <a:ea typeface="Verdana"/>
              </a:rPr>
              <a:t>Limited participation in global digital production </a:t>
            </a:r>
            <a:endParaRPr lang="en-GB" sz="1600" dirty="0">
              <a:solidFill>
                <a:srgbClr val="FF0000"/>
              </a:solidFill>
              <a:ea typeface="Verdana"/>
            </a:endParaRPr>
          </a:p>
        </p:txBody>
      </p:sp>
      <p:sp>
        <p:nvSpPr>
          <p:cNvPr id="12" name="Textfeld 11">
            <a:extLst>
              <a:ext uri="{FF2B5EF4-FFF2-40B4-BE49-F238E27FC236}">
                <a16:creationId xmlns:a16="http://schemas.microsoft.com/office/drawing/2014/main" id="{E7D3A973-76B4-46AC-A015-4E7E6098CAEB}"/>
              </a:ext>
            </a:extLst>
          </p:cNvPr>
          <p:cNvSpPr txBox="1"/>
          <p:nvPr/>
        </p:nvSpPr>
        <p:spPr>
          <a:xfrm>
            <a:off x="5256362" y="4971742"/>
            <a:ext cx="366335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GB" sz="1600" dirty="0">
                <a:solidFill>
                  <a:srgbClr val="FF0000"/>
                </a:solidFill>
                <a:latin typeface="Verdana"/>
                <a:ea typeface="Verdana"/>
              </a:rPr>
              <a:t>Mixed numbers regarding access to venture capital, disruption of value chains and global scale</a:t>
            </a:r>
            <a:endParaRPr lang="en-GB" sz="1600" dirty="0">
              <a:solidFill>
                <a:srgbClr val="FF0000"/>
              </a:solidFill>
              <a:ea typeface="Verdana"/>
            </a:endParaRPr>
          </a:p>
        </p:txBody>
      </p:sp>
      <p:sp>
        <p:nvSpPr>
          <p:cNvPr id="13" name="Textfeld 12">
            <a:extLst>
              <a:ext uri="{FF2B5EF4-FFF2-40B4-BE49-F238E27FC236}">
                <a16:creationId xmlns:a16="http://schemas.microsoft.com/office/drawing/2014/main" id="{21E46F7B-C1B5-41A2-8646-C63E7DCA7A4E}"/>
              </a:ext>
            </a:extLst>
          </p:cNvPr>
          <p:cNvSpPr txBox="1"/>
          <p:nvPr/>
        </p:nvSpPr>
        <p:spPr>
          <a:xfrm>
            <a:off x="396813" y="5198851"/>
            <a:ext cx="366335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GB" sz="1600" dirty="0">
                <a:solidFill>
                  <a:srgbClr val="00B050"/>
                </a:solidFill>
                <a:latin typeface="Verdana"/>
                <a:ea typeface="Verdana"/>
              </a:rPr>
              <a:t>Variety of initiatives by philanthropists, development organisations, technology corporations, and local governments</a:t>
            </a:r>
            <a:endParaRPr lang="en-GB" sz="1600" dirty="0">
              <a:solidFill>
                <a:srgbClr val="00B050"/>
              </a:solidFill>
              <a:ea typeface="Verdana"/>
            </a:endParaRPr>
          </a:p>
        </p:txBody>
      </p:sp>
    </p:spTree>
    <p:extLst>
      <p:ext uri="{BB962C8B-B14F-4D97-AF65-F5344CB8AC3E}">
        <p14:creationId xmlns:p14="http://schemas.microsoft.com/office/powerpoint/2010/main" val="9247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6012160" y="6416575"/>
            <a:ext cx="3312368" cy="461665"/>
          </a:xfrm>
          <a:prstGeom prst="rect">
            <a:avLst/>
          </a:prstGeom>
          <a:noFill/>
        </p:spPr>
        <p:txBody>
          <a:bodyPr wrap="square" rtlCol="0">
            <a:spAutoFit/>
          </a:bodyPr>
          <a:lstStyle/>
          <a:p>
            <a:r>
              <a:rPr lang="en-GB" dirty="0" err="1"/>
              <a:t>SpeakUp</a:t>
            </a:r>
            <a:r>
              <a:rPr lang="en-GB" dirty="0"/>
              <a:t> </a:t>
            </a:r>
            <a:r>
              <a:rPr lang="en-GB" dirty="0" err="1"/>
              <a:t>Baromenter</a:t>
            </a:r>
            <a:r>
              <a:rPr lang="en-GB" dirty="0"/>
              <a:t> 2019, Deutsche </a:t>
            </a:r>
            <a:r>
              <a:rPr lang="en-GB" dirty="0" err="1"/>
              <a:t>Welle</a:t>
            </a:r>
            <a:r>
              <a:rPr lang="en-GB" dirty="0"/>
              <a:t> </a:t>
            </a:r>
            <a:r>
              <a:rPr lang="en-GB" dirty="0" err="1"/>
              <a:t>Akademie</a:t>
            </a:r>
            <a:endParaRPr lang="en-GB" dirty="0"/>
          </a:p>
        </p:txBody>
      </p:sp>
      <p:sp>
        <p:nvSpPr>
          <p:cNvPr id="6" name="Textfeld 5"/>
          <p:cNvSpPr txBox="1"/>
          <p:nvPr/>
        </p:nvSpPr>
        <p:spPr>
          <a:xfrm>
            <a:off x="755576" y="2555284"/>
            <a:ext cx="8136904" cy="4381199"/>
          </a:xfrm>
          <a:prstGeom prst="rect">
            <a:avLst/>
          </a:prstGeom>
          <a:noFill/>
        </p:spPr>
        <p:txBody>
          <a:bodyPr wrap="square" rtlCol="0">
            <a:spAutoFit/>
          </a:bodyPr>
          <a:lstStyle/>
          <a:p>
            <a:pPr>
              <a:spcBef>
                <a:spcPct val="20000"/>
              </a:spcBef>
            </a:pPr>
            <a:r>
              <a:rPr lang="en-GB" sz="1650" b="1" dirty="0"/>
              <a:t>Kenya is home to one of the most established innovation ecosystems in Africa. Homegrown successes such as M-</a:t>
            </a:r>
            <a:r>
              <a:rPr lang="en-GB" sz="1650" b="1" dirty="0" err="1"/>
              <a:t>Pesa</a:t>
            </a:r>
            <a:r>
              <a:rPr lang="en-GB" sz="1650" b="1" dirty="0"/>
              <a:t> are driving Internet adoption throughout the country, transforming Kenya into a digital first nation.</a:t>
            </a:r>
            <a:br>
              <a:rPr lang="en-GB" sz="1650" b="1" dirty="0"/>
            </a:br>
            <a:endParaRPr lang="en-GB" sz="1650" b="1" dirty="0"/>
          </a:p>
          <a:p>
            <a:pPr marL="342900" lvl="0" indent="-342900">
              <a:spcBef>
                <a:spcPct val="20000"/>
              </a:spcBef>
              <a:buFont typeface="Arial" charset="0"/>
              <a:buChar char="•"/>
            </a:pPr>
            <a:r>
              <a:rPr lang="en-GB" sz="1650" dirty="0"/>
              <a:t>Kenya has one of the most thriving </a:t>
            </a:r>
            <a:r>
              <a:rPr lang="en-GB" sz="1650" dirty="0">
                <a:solidFill>
                  <a:srgbClr val="FFC000"/>
                </a:solidFill>
              </a:rPr>
              <a:t>innovation ecosystems</a:t>
            </a:r>
            <a:r>
              <a:rPr lang="en-GB" sz="1650" dirty="0"/>
              <a:t> in Africa</a:t>
            </a:r>
          </a:p>
          <a:p>
            <a:pPr marL="342900" lvl="0" indent="-342900">
              <a:spcBef>
                <a:spcPct val="20000"/>
              </a:spcBef>
              <a:buFont typeface="Arial" charset="0"/>
              <a:buChar char="•"/>
            </a:pPr>
            <a:r>
              <a:rPr lang="en-GB" sz="1650" dirty="0">
                <a:solidFill>
                  <a:srgbClr val="FFC000"/>
                </a:solidFill>
              </a:rPr>
              <a:t>New investments </a:t>
            </a:r>
            <a:r>
              <a:rPr lang="en-GB" sz="1650" dirty="0"/>
              <a:t>projects are helping to create more sustainable businesses (Venture capital funding for start-ups in Kenya jumped from $92.7 million in 2016 to $147 million in 2017)</a:t>
            </a:r>
          </a:p>
          <a:p>
            <a:pPr lvl="0">
              <a:spcBef>
                <a:spcPct val="20000"/>
              </a:spcBef>
            </a:pPr>
            <a:br>
              <a:rPr lang="en-GB" sz="1650" dirty="0"/>
            </a:br>
            <a:r>
              <a:rPr lang="en-GB" sz="1650" dirty="0"/>
              <a:t>But: </a:t>
            </a:r>
          </a:p>
          <a:p>
            <a:pPr marL="342900" indent="-342900">
              <a:spcBef>
                <a:spcPct val="20000"/>
              </a:spcBef>
              <a:buFont typeface="Arial" charset="0"/>
              <a:buChar char="•"/>
            </a:pPr>
            <a:r>
              <a:rPr lang="en-GB" sz="1650" dirty="0"/>
              <a:t>Kenya’s </a:t>
            </a:r>
            <a:r>
              <a:rPr lang="en-GB" sz="1650" dirty="0">
                <a:solidFill>
                  <a:srgbClr val="FFC000"/>
                </a:solidFill>
              </a:rPr>
              <a:t>education system </a:t>
            </a:r>
            <a:r>
              <a:rPr lang="en-GB" sz="1650" dirty="0"/>
              <a:t>needs to embrace critical and innovative thinking to meet the demands of the digital society</a:t>
            </a:r>
          </a:p>
          <a:p>
            <a:pPr marL="342900" indent="-342900">
              <a:spcBef>
                <a:spcPct val="20000"/>
              </a:spcBef>
              <a:buFont typeface="Arial" charset="0"/>
              <a:buChar char="•"/>
            </a:pPr>
            <a:r>
              <a:rPr lang="en-GB" sz="1650" dirty="0">
                <a:solidFill>
                  <a:srgbClr val="FFC000"/>
                </a:solidFill>
              </a:rPr>
              <a:t>Digital divide </a:t>
            </a:r>
            <a:r>
              <a:rPr lang="en-GB" sz="1650" dirty="0"/>
              <a:t>between rural and urban areas needs to be tackled</a:t>
            </a:r>
          </a:p>
          <a:p>
            <a:pPr marL="342900" lvl="0" indent="-342900">
              <a:spcBef>
                <a:spcPct val="20000"/>
              </a:spcBef>
              <a:buFontTx/>
              <a:buChar char="•"/>
            </a:pPr>
            <a:endParaRPr lang="de-DE" sz="1400" dirty="0"/>
          </a:p>
          <a:p>
            <a:pPr marL="342900" lvl="0" indent="-342900">
              <a:spcBef>
                <a:spcPct val="20000"/>
              </a:spcBef>
              <a:buFontTx/>
              <a:buChar char="•"/>
            </a:pPr>
            <a:endParaRPr lang="en-GB" dirty="0"/>
          </a:p>
        </p:txBody>
      </p:sp>
      <p:sp>
        <p:nvSpPr>
          <p:cNvPr id="7" name="Titel 1">
            <a:extLst>
              <a:ext uri="{FF2B5EF4-FFF2-40B4-BE49-F238E27FC236}">
                <a16:creationId xmlns:a16="http://schemas.microsoft.com/office/drawing/2014/main" id="{8E8736EB-A5C2-4D66-B14B-778C86A8A04F}"/>
              </a:ext>
            </a:extLst>
          </p:cNvPr>
          <p:cNvSpPr>
            <a:spLocks noGrp="1"/>
          </p:cNvSpPr>
          <p:nvPr>
            <p:ph type="title"/>
          </p:nvPr>
        </p:nvSpPr>
        <p:spPr>
          <a:xfrm>
            <a:off x="395288" y="1339850"/>
            <a:ext cx="8229600" cy="936625"/>
          </a:xfrm>
        </p:spPr>
        <p:txBody>
          <a:bodyPr/>
          <a:lstStyle/>
          <a:p>
            <a:r>
              <a:rPr lang="de-DE" dirty="0">
                <a:ea typeface="Verdana"/>
                <a:cs typeface="Verdana"/>
              </a:rPr>
              <a:t>Digital Entrepreneurship </a:t>
            </a:r>
            <a:r>
              <a:rPr lang="en-GB" dirty="0">
                <a:ea typeface="Verdana"/>
                <a:cs typeface="Verdana"/>
              </a:rPr>
              <a:t>Africa</a:t>
            </a:r>
            <a:br>
              <a:rPr lang="en-GB" dirty="0">
                <a:ea typeface="Verdana"/>
                <a:cs typeface="Verdana"/>
              </a:rPr>
            </a:br>
            <a:r>
              <a:rPr lang="en-GB" sz="2400" b="0" dirty="0">
                <a:ea typeface="Verdana"/>
                <a:cs typeface="Verdana"/>
              </a:rPr>
              <a:t>Success Story – Kenya</a:t>
            </a:r>
          </a:p>
        </p:txBody>
      </p:sp>
    </p:spTree>
    <p:extLst>
      <p:ext uri="{BB962C8B-B14F-4D97-AF65-F5344CB8AC3E}">
        <p14:creationId xmlns:p14="http://schemas.microsoft.com/office/powerpoint/2010/main" val="1748474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en-GB" sz="1600" i="0" dirty="0"/>
              <a:t>The Kenyan start-up </a:t>
            </a:r>
            <a:r>
              <a:rPr lang="en-GB" sz="2000" i="0" dirty="0">
                <a:solidFill>
                  <a:srgbClr val="FFC000"/>
                </a:solidFill>
              </a:rPr>
              <a:t>BRCK</a:t>
            </a:r>
            <a:r>
              <a:rPr lang="en-GB" sz="1600" i="0" dirty="0"/>
              <a:t> has developed </a:t>
            </a:r>
            <a:r>
              <a:rPr lang="en-GB" sz="1600" i="0" dirty="0" err="1"/>
              <a:t>SupaBRCK</a:t>
            </a:r>
            <a:r>
              <a:rPr lang="en-GB" sz="1600" i="0" dirty="0"/>
              <a:t> and </a:t>
            </a:r>
            <a:r>
              <a:rPr lang="en-GB" sz="1600" i="0" dirty="0" err="1"/>
              <a:t>PicoBRCK</a:t>
            </a:r>
            <a:r>
              <a:rPr lang="en-GB" sz="1600" i="0" dirty="0"/>
              <a:t> to bring cost-effective Internet to remote locations and enable data updates from these areas.</a:t>
            </a:r>
          </a:p>
          <a:p>
            <a:r>
              <a:rPr lang="en-GB" sz="2000" i="0" dirty="0">
                <a:solidFill>
                  <a:srgbClr val="FFC000"/>
                </a:solidFill>
              </a:rPr>
              <a:t>Ushahidi</a:t>
            </a:r>
            <a:r>
              <a:rPr lang="en-GB" sz="1600" i="0" dirty="0"/>
              <a:t> is one of the most famous software solutions made in Kenya. It was first developed in 2008 to monitor the Kenyan Elections, but soon became a global provider for crisis mapping and monitoring.</a:t>
            </a:r>
          </a:p>
          <a:p>
            <a:r>
              <a:rPr lang="en-GB" sz="2000" i="0" dirty="0" err="1">
                <a:solidFill>
                  <a:srgbClr val="FFC000"/>
                </a:solidFill>
              </a:rPr>
              <a:t>Jumia</a:t>
            </a:r>
            <a:r>
              <a:rPr lang="en-GB" sz="1600" i="0" dirty="0"/>
              <a:t> is the leading pan-Africa e-commerce platform with over 3,000 employees in 14 countries spanning across 6 African regions.</a:t>
            </a:r>
          </a:p>
          <a:p>
            <a:r>
              <a:rPr lang="en-GB" sz="2000" i="0" dirty="0" err="1">
                <a:solidFill>
                  <a:srgbClr val="FFC000"/>
                </a:solidFill>
                <a:ea typeface="Verdana"/>
                <a:cs typeface="Verdana"/>
              </a:rPr>
              <a:t>Matibabu</a:t>
            </a:r>
            <a:r>
              <a:rPr lang="en-GB" sz="2000" i="0" dirty="0">
                <a:solidFill>
                  <a:srgbClr val="FFC000"/>
                </a:solidFill>
                <a:ea typeface="Verdana"/>
                <a:cs typeface="Verdana"/>
              </a:rPr>
              <a:t> </a:t>
            </a:r>
            <a:r>
              <a:rPr lang="en-GB" sz="1600" i="0" dirty="0">
                <a:ea typeface="Verdana"/>
                <a:cs typeface="Verdana"/>
              </a:rPr>
              <a:t>is an Ugandan e-health start-up that developed a non-invasive diagnostic kit used to detect Malaria.</a:t>
            </a:r>
          </a:p>
          <a:p>
            <a:endParaRPr lang="en-GB" sz="1600" i="0" dirty="0"/>
          </a:p>
          <a:p>
            <a:endParaRPr lang="en-GB" sz="1600" i="0" dirty="0"/>
          </a:p>
          <a:p>
            <a:endParaRPr lang="en-GB" sz="1600" i="0" dirty="0"/>
          </a:p>
          <a:p>
            <a:endParaRPr lang="en-GB" sz="1600" i="0" dirty="0"/>
          </a:p>
          <a:p>
            <a:endParaRPr lang="en-GB" sz="1600" i="0" dirty="0"/>
          </a:p>
          <a:p>
            <a:endParaRPr lang="en-GB" sz="1600" i="0" dirty="0"/>
          </a:p>
          <a:p>
            <a:endParaRPr lang="en-GB" sz="1600" i="0" dirty="0"/>
          </a:p>
          <a:p>
            <a:endParaRPr lang="en-GB" sz="1600" i="0" dirty="0"/>
          </a:p>
          <a:p>
            <a:endParaRPr lang="en-GB" sz="1600" i="0" dirty="0"/>
          </a:p>
          <a:p>
            <a:endParaRPr lang="en-GB" sz="1600" i="0" dirty="0">
              <a:ea typeface="Verdana"/>
              <a:cs typeface="Verdana"/>
            </a:endParaRPr>
          </a:p>
          <a:p>
            <a:endParaRPr lang="en-GB" sz="1600" i="0" dirty="0">
              <a:ea typeface="Verdana"/>
              <a:cs typeface="Verdana"/>
            </a:endParaRPr>
          </a:p>
        </p:txBody>
      </p:sp>
      <p:pic>
        <p:nvPicPr>
          <p:cNvPr id="4" name="Bild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722" y="5770651"/>
            <a:ext cx="2030413" cy="1092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Bild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92852" y="5759146"/>
            <a:ext cx="1922993" cy="1081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Bild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92080" y="5759146"/>
            <a:ext cx="1601304" cy="106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el 1">
            <a:extLst>
              <a:ext uri="{FF2B5EF4-FFF2-40B4-BE49-F238E27FC236}">
                <a16:creationId xmlns:a16="http://schemas.microsoft.com/office/drawing/2014/main" id="{E30606FD-3CFA-46AA-A454-4EC929E36800}"/>
              </a:ext>
            </a:extLst>
          </p:cNvPr>
          <p:cNvSpPr>
            <a:spLocks noGrp="1"/>
          </p:cNvSpPr>
          <p:nvPr>
            <p:ph type="title"/>
          </p:nvPr>
        </p:nvSpPr>
        <p:spPr>
          <a:xfrm>
            <a:off x="395288" y="1339850"/>
            <a:ext cx="8229600" cy="936625"/>
          </a:xfrm>
        </p:spPr>
        <p:txBody>
          <a:bodyPr/>
          <a:lstStyle/>
          <a:p>
            <a:r>
              <a:rPr lang="de-DE" dirty="0">
                <a:ea typeface="Verdana"/>
                <a:cs typeface="Verdana"/>
              </a:rPr>
              <a:t>Digital Entrepreneurship </a:t>
            </a:r>
            <a:r>
              <a:rPr lang="de-DE" dirty="0" err="1">
                <a:ea typeface="Verdana"/>
                <a:cs typeface="Verdana"/>
              </a:rPr>
              <a:t>Africa</a:t>
            </a:r>
            <a:br>
              <a:rPr lang="de-DE" dirty="0">
                <a:ea typeface="Verdana"/>
                <a:cs typeface="Verdana"/>
              </a:rPr>
            </a:br>
            <a:r>
              <a:rPr lang="en-GB" sz="2400" b="0" dirty="0">
                <a:ea typeface="Verdana"/>
                <a:cs typeface="Verdana"/>
              </a:rPr>
              <a:t>Success Stories</a:t>
            </a:r>
          </a:p>
        </p:txBody>
      </p:sp>
      <p:pic>
        <p:nvPicPr>
          <p:cNvPr id="2" name="Picture 7" descr="Ein Bild, das gelb, Wand, drinnen, Elektronik enthält.&#10;&#10;Mit sehr hoher Zuverlässigkeit generierte Beschreibung">
            <a:extLst>
              <a:ext uri="{FF2B5EF4-FFF2-40B4-BE49-F238E27FC236}">
                <a16:creationId xmlns:a16="http://schemas.microsoft.com/office/drawing/2014/main" id="{F503CCCD-5838-467D-9AD8-068DE5A3E2CC}"/>
              </a:ext>
            </a:extLst>
          </p:cNvPr>
          <p:cNvPicPr>
            <a:picLocks noChangeAspect="1"/>
          </p:cNvPicPr>
          <p:nvPr/>
        </p:nvPicPr>
        <p:blipFill>
          <a:blip r:embed="rId6"/>
          <a:stretch>
            <a:fillRect/>
          </a:stretch>
        </p:blipFill>
        <p:spPr>
          <a:xfrm>
            <a:off x="7152468" y="5762260"/>
            <a:ext cx="1687378" cy="10678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147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A086B-AA59-44A1-A568-D9399E4B24CF}"/>
              </a:ext>
            </a:extLst>
          </p:cNvPr>
          <p:cNvSpPr>
            <a:spLocks noGrp="1"/>
          </p:cNvSpPr>
          <p:nvPr>
            <p:ph type="title"/>
          </p:nvPr>
        </p:nvSpPr>
        <p:spPr/>
        <p:txBody>
          <a:bodyPr/>
          <a:lstStyle/>
          <a:p>
            <a:r>
              <a:rPr lang="de-DE" dirty="0"/>
              <a:t>Agenda</a:t>
            </a:r>
          </a:p>
        </p:txBody>
      </p:sp>
      <p:sp>
        <p:nvSpPr>
          <p:cNvPr id="3" name="Content Placeholder 2">
            <a:extLst>
              <a:ext uri="{FF2B5EF4-FFF2-40B4-BE49-F238E27FC236}">
                <a16:creationId xmlns:a16="http://schemas.microsoft.com/office/drawing/2014/main" id="{F68A0B1D-F525-4380-844D-5734F4C25618}"/>
              </a:ext>
            </a:extLst>
          </p:cNvPr>
          <p:cNvSpPr>
            <a:spLocks noGrp="1"/>
          </p:cNvSpPr>
          <p:nvPr>
            <p:ph idx="1"/>
          </p:nvPr>
        </p:nvSpPr>
        <p:spPr>
          <a:xfrm>
            <a:off x="783772" y="2492375"/>
            <a:ext cx="8229600" cy="3529013"/>
          </a:xfrm>
        </p:spPr>
        <p:txBody>
          <a:bodyPr/>
          <a:lstStyle/>
          <a:p>
            <a:pPr marL="0" indent="0">
              <a:buNone/>
            </a:pPr>
            <a:r>
              <a:rPr lang="en-GB" b="1" i="0" dirty="0"/>
              <a:t>Module 4.3: Entrepreneurship</a:t>
            </a:r>
          </a:p>
          <a:p>
            <a:r>
              <a:rPr lang="en-GB" i="0" dirty="0"/>
              <a:t>Zoom in: The digital start-up scene</a:t>
            </a:r>
          </a:p>
          <a:p>
            <a:r>
              <a:rPr lang="en-GB" i="0" dirty="0"/>
              <a:t>Opportunities and challenges of digital entrepreneurship for developing countries</a:t>
            </a:r>
          </a:p>
          <a:p>
            <a:r>
              <a:rPr lang="en-GB" i="0" dirty="0"/>
              <a:t>The African innovation hub scene </a:t>
            </a:r>
            <a:endParaRPr lang="en-GB" i="0" dirty="0">
              <a:ea typeface="Verdana"/>
            </a:endParaRPr>
          </a:p>
        </p:txBody>
      </p:sp>
    </p:spTree>
    <p:extLst>
      <p:ext uri="{BB962C8B-B14F-4D97-AF65-F5344CB8AC3E}">
        <p14:creationId xmlns:p14="http://schemas.microsoft.com/office/powerpoint/2010/main" val="1119724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cstate="print">
            <a:alphaModFix amt="20000"/>
            <a:extLst>
              <a:ext uri="{28A0092B-C50C-407E-A947-70E740481C1C}">
                <a14:useLocalDpi xmlns:a14="http://schemas.microsoft.com/office/drawing/2010/main"/>
              </a:ext>
            </a:extLst>
          </a:blip>
          <a:stretch>
            <a:fillRect/>
          </a:stretch>
        </p:blipFill>
        <p:spPr>
          <a:xfrm>
            <a:off x="1" y="939134"/>
            <a:ext cx="9144000" cy="6095999"/>
          </a:xfrm>
          <a:prstGeom prst="rect">
            <a:avLst/>
          </a:prstGeom>
          <a:solidFill>
            <a:srgbClr val="FDDC05"/>
          </a:solidFill>
        </p:spPr>
      </p:pic>
      <p:sp>
        <p:nvSpPr>
          <p:cNvPr id="2" name="Title 1">
            <a:extLst>
              <a:ext uri="{FF2B5EF4-FFF2-40B4-BE49-F238E27FC236}">
                <a16:creationId xmlns:a16="http://schemas.microsoft.com/office/drawing/2014/main" id="{706FD0A9-8212-41CB-905C-FA1DA1C5D44C}"/>
              </a:ext>
            </a:extLst>
          </p:cNvPr>
          <p:cNvSpPr>
            <a:spLocks noGrp="1"/>
          </p:cNvSpPr>
          <p:nvPr>
            <p:ph type="title"/>
          </p:nvPr>
        </p:nvSpPr>
        <p:spPr/>
        <p:txBody>
          <a:bodyPr/>
          <a:lstStyle/>
          <a:p>
            <a:r>
              <a:rPr lang="de-DE" dirty="0"/>
              <a:t>Start-up Elevator Pitch </a:t>
            </a:r>
          </a:p>
        </p:txBody>
      </p:sp>
      <p:sp>
        <p:nvSpPr>
          <p:cNvPr id="6" name="Textfeld 5"/>
          <p:cNvSpPr txBox="1"/>
          <p:nvPr/>
        </p:nvSpPr>
        <p:spPr>
          <a:xfrm>
            <a:off x="7761245" y="6453336"/>
            <a:ext cx="1403648" cy="276999"/>
          </a:xfrm>
          <a:prstGeom prst="rect">
            <a:avLst/>
          </a:prstGeom>
          <a:noFill/>
        </p:spPr>
        <p:txBody>
          <a:bodyPr wrap="square" rtlCol="0">
            <a:spAutoFit/>
          </a:bodyPr>
          <a:lstStyle/>
          <a:p>
            <a:r>
              <a:rPr lang="de-DE" dirty="0" err="1"/>
              <a:t>CreativeArt</a:t>
            </a:r>
            <a:endParaRPr lang="de-DE" dirty="0"/>
          </a:p>
        </p:txBody>
      </p:sp>
      <p:sp>
        <p:nvSpPr>
          <p:cNvPr id="8" name="Textfeld 7"/>
          <p:cNvSpPr txBox="1"/>
          <p:nvPr/>
        </p:nvSpPr>
        <p:spPr>
          <a:xfrm>
            <a:off x="1056092" y="2149992"/>
            <a:ext cx="7406977" cy="6678751"/>
          </a:xfrm>
          <a:prstGeom prst="rect">
            <a:avLst/>
          </a:prstGeom>
          <a:noFill/>
        </p:spPr>
        <p:txBody>
          <a:bodyPr wrap="square" rtlCol="0">
            <a:spAutoFit/>
          </a:bodyPr>
          <a:lstStyle/>
          <a:p>
            <a:pPr marL="514350" indent="-514350">
              <a:buFont typeface="+mj-lt"/>
              <a:buAutoNum type="arabicPeriod"/>
            </a:pPr>
            <a:r>
              <a:rPr lang="en-US" sz="2400" b="1" dirty="0">
                <a:solidFill>
                  <a:srgbClr val="0070C0"/>
                </a:solidFill>
              </a:rPr>
              <a:t>Sit together in groups and think about a start-up product you want to find investors for </a:t>
            </a:r>
          </a:p>
          <a:p>
            <a:pPr marL="971550" lvl="1" indent="-514350">
              <a:buFont typeface="Arial" charset="0"/>
              <a:buChar char="•"/>
            </a:pPr>
            <a:r>
              <a:rPr lang="en-US" sz="2000" dirty="0">
                <a:solidFill>
                  <a:srgbClr val="0070C0"/>
                </a:solidFill>
              </a:rPr>
              <a:t>The product can be fictional or real life-inspired</a:t>
            </a:r>
          </a:p>
          <a:p>
            <a:pPr marL="971550" lvl="1" indent="-514350">
              <a:buFont typeface="Arial" charset="0"/>
              <a:buChar char="•"/>
            </a:pPr>
            <a:endParaRPr lang="en-US" sz="2400" dirty="0">
              <a:solidFill>
                <a:srgbClr val="0070C0"/>
              </a:solidFill>
            </a:endParaRPr>
          </a:p>
          <a:p>
            <a:pPr marL="514350" indent="-514350">
              <a:buFont typeface="+mj-lt"/>
              <a:buAutoNum type="arabicPeriod"/>
            </a:pPr>
            <a:r>
              <a:rPr lang="en-US" sz="2400" b="1" dirty="0">
                <a:solidFill>
                  <a:srgbClr val="0070C0"/>
                </a:solidFill>
              </a:rPr>
              <a:t>Prepare an elevator pitch (30sec) to convince the investor of your idea</a:t>
            </a:r>
          </a:p>
          <a:p>
            <a:pPr marL="971550" lvl="1" indent="-514350">
              <a:buFont typeface="Arial" charset="0"/>
              <a:buChar char="•"/>
            </a:pPr>
            <a:r>
              <a:rPr lang="en-US" sz="2000" dirty="0">
                <a:solidFill>
                  <a:srgbClr val="0070C0"/>
                </a:solidFill>
              </a:rPr>
              <a:t>Points to be considered:</a:t>
            </a:r>
          </a:p>
          <a:p>
            <a:pPr marL="1428750" lvl="2" indent="-514350">
              <a:buFont typeface="Wingdings" charset="2"/>
              <a:buChar char="ü"/>
            </a:pPr>
            <a:r>
              <a:rPr lang="en-US" sz="2000" dirty="0">
                <a:solidFill>
                  <a:srgbClr val="0070C0"/>
                </a:solidFill>
              </a:rPr>
              <a:t>What challenge does the product solve?</a:t>
            </a:r>
          </a:p>
          <a:p>
            <a:pPr marL="1428750" lvl="2" indent="-514350">
              <a:buFont typeface="Wingdings" charset="2"/>
              <a:buChar char="ü"/>
            </a:pPr>
            <a:r>
              <a:rPr lang="en-US" sz="2000" dirty="0">
                <a:solidFill>
                  <a:srgbClr val="0070C0"/>
                </a:solidFill>
              </a:rPr>
              <a:t>What is your competitive advantage?</a:t>
            </a:r>
          </a:p>
          <a:p>
            <a:pPr marL="1428750" lvl="2" indent="-514350">
              <a:buFont typeface="Wingdings" charset="2"/>
              <a:buChar char="ü"/>
            </a:pPr>
            <a:r>
              <a:rPr lang="en-US" sz="2000" dirty="0">
                <a:solidFill>
                  <a:srgbClr val="0070C0"/>
                </a:solidFill>
              </a:rPr>
              <a:t>What impact does the product have? </a:t>
            </a:r>
          </a:p>
          <a:p>
            <a:pPr marL="1428750" lvl="2" indent="-514350">
              <a:buFont typeface="Wingdings" charset="2"/>
              <a:buChar char="ü"/>
            </a:pPr>
            <a:endParaRPr lang="en-US" sz="2000" dirty="0">
              <a:solidFill>
                <a:srgbClr val="0070C0"/>
              </a:solidFill>
            </a:endParaRPr>
          </a:p>
          <a:p>
            <a:pPr marL="514350" indent="-514350">
              <a:buFont typeface="+mj-lt"/>
              <a:buAutoNum type="arabicPeriod"/>
            </a:pPr>
            <a:r>
              <a:rPr lang="en-US" sz="2400" b="1" dirty="0">
                <a:solidFill>
                  <a:srgbClr val="0070C0"/>
                </a:solidFill>
              </a:rPr>
              <a:t>Pitch your idea in front of the ”jury” </a:t>
            </a:r>
          </a:p>
          <a:p>
            <a:pPr marL="1428750" lvl="2" indent="-514350">
              <a:buFont typeface="Wingdings" charset="2"/>
              <a:buChar char="ü"/>
            </a:pPr>
            <a:endParaRPr lang="en-US" sz="2000" b="1" dirty="0">
              <a:solidFill>
                <a:srgbClr val="0070C0"/>
              </a:solidFill>
            </a:endParaRPr>
          </a:p>
          <a:p>
            <a:pPr marL="1428750" lvl="2" indent="-514350">
              <a:buFont typeface="Wingdings" charset="2"/>
              <a:buChar char="ü"/>
            </a:pPr>
            <a:endParaRPr lang="en-US" sz="2000" b="1" dirty="0">
              <a:solidFill>
                <a:srgbClr val="0070C0"/>
              </a:solidFill>
            </a:endParaRPr>
          </a:p>
          <a:p>
            <a:pPr marL="1428750" lvl="2" indent="-514350">
              <a:buFont typeface="Arial" charset="0"/>
              <a:buChar char="•"/>
            </a:pPr>
            <a:endParaRPr lang="en-US" sz="2000" b="1" dirty="0">
              <a:solidFill>
                <a:srgbClr val="0070C0"/>
              </a:solidFill>
            </a:endParaRPr>
          </a:p>
          <a:p>
            <a:pPr marL="971550" lvl="1" indent="-514350">
              <a:buFont typeface="Arial" charset="0"/>
              <a:buChar char="•"/>
            </a:pPr>
            <a:endParaRPr lang="en-US" sz="2000" b="1" dirty="0">
              <a:solidFill>
                <a:srgbClr val="0070C0"/>
              </a:solidFill>
            </a:endParaRPr>
          </a:p>
          <a:p>
            <a:pPr marL="971550" lvl="1" indent="-514350">
              <a:buFont typeface="Arial" charset="0"/>
              <a:buChar char="•"/>
            </a:pPr>
            <a:endParaRPr lang="en-US" sz="2000" b="1" dirty="0">
              <a:solidFill>
                <a:srgbClr val="0070C0"/>
              </a:solidFill>
            </a:endParaRPr>
          </a:p>
          <a:p>
            <a:pPr marL="971550" lvl="1" indent="-514350">
              <a:buFont typeface="Arial" charset="0"/>
              <a:buChar char="•"/>
            </a:pPr>
            <a:endParaRPr lang="en-US" sz="2000" b="1" dirty="0">
              <a:solidFill>
                <a:srgbClr val="0070C0"/>
              </a:solidFill>
            </a:endParaRPr>
          </a:p>
          <a:p>
            <a:pPr marL="514350" indent="-514350">
              <a:buFont typeface="+mj-lt"/>
              <a:buAutoNum type="arabicPeriod"/>
            </a:pPr>
            <a:endParaRPr lang="en-US" sz="2000" b="1" dirty="0">
              <a:solidFill>
                <a:srgbClr val="0070C0"/>
              </a:solidFill>
            </a:endParaRPr>
          </a:p>
        </p:txBody>
      </p:sp>
      <p:pic>
        <p:nvPicPr>
          <p:cNvPr id="7" name="Bild 2">
            <a:extLst>
              <a:ext uri="{FF2B5EF4-FFF2-40B4-BE49-F238E27FC236}">
                <a16:creationId xmlns:a16="http://schemas.microsoft.com/office/drawing/2014/main" id="{E497639E-0DC3-6940-8A7A-B2A295208150}"/>
              </a:ext>
            </a:extLst>
          </p:cNvPr>
          <p:cNvPicPr>
            <a:picLocks noChangeAspect="1"/>
          </p:cNvPicPr>
          <p:nvPr/>
        </p:nvPicPr>
        <p:blipFill>
          <a:blip r:embed="rId4"/>
          <a:stretch>
            <a:fillRect/>
          </a:stretch>
        </p:blipFill>
        <p:spPr>
          <a:xfrm>
            <a:off x="6092382" y="962326"/>
            <a:ext cx="1152000" cy="1152000"/>
          </a:xfrm>
          <a:prstGeom prst="rect">
            <a:avLst/>
          </a:prstGeom>
        </p:spPr>
      </p:pic>
      <p:sp>
        <p:nvSpPr>
          <p:cNvPr id="9" name="Textfeld 8">
            <a:extLst>
              <a:ext uri="{FF2B5EF4-FFF2-40B4-BE49-F238E27FC236}">
                <a16:creationId xmlns:a16="http://schemas.microsoft.com/office/drawing/2014/main" id="{754489DF-EF14-EC4D-A26F-922D2BCDD3E5}"/>
              </a:ext>
            </a:extLst>
          </p:cNvPr>
          <p:cNvSpPr txBox="1"/>
          <p:nvPr/>
        </p:nvSpPr>
        <p:spPr>
          <a:xfrm>
            <a:off x="7244382" y="1307493"/>
            <a:ext cx="1380506" cy="461665"/>
          </a:xfrm>
          <a:prstGeom prst="rect">
            <a:avLst/>
          </a:prstGeom>
          <a:noFill/>
        </p:spPr>
        <p:txBody>
          <a:bodyPr wrap="none" rtlCol="0">
            <a:spAutoFit/>
          </a:bodyPr>
          <a:lstStyle/>
          <a:p>
            <a:r>
              <a:rPr lang="en-GB" sz="2400" b="1" dirty="0"/>
              <a:t>30 min</a:t>
            </a:r>
          </a:p>
        </p:txBody>
      </p:sp>
    </p:spTree>
    <p:extLst>
      <p:ext uri="{BB962C8B-B14F-4D97-AF65-F5344CB8AC3E}">
        <p14:creationId xmlns:p14="http://schemas.microsoft.com/office/powerpoint/2010/main" val="2023298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Digital Entrepreneurship</a:t>
            </a:r>
            <a:br>
              <a:rPr lang="en-GB" dirty="0"/>
            </a:br>
            <a:r>
              <a:rPr lang="en-GB" sz="2400" b="0" dirty="0"/>
              <a:t>Opportunities for developing countries  </a:t>
            </a:r>
          </a:p>
        </p:txBody>
      </p:sp>
      <p:pic>
        <p:nvPicPr>
          <p:cNvPr id="6" name="Bild 5"/>
          <p:cNvPicPr>
            <a:picLocks noChangeAspect="1"/>
          </p:cNvPicPr>
          <p:nvPr/>
        </p:nvPicPr>
        <p:blipFill>
          <a:blip r:embed="rId3"/>
          <a:stretch>
            <a:fillRect/>
          </a:stretch>
        </p:blipFill>
        <p:spPr>
          <a:xfrm>
            <a:off x="3757878" y="3212976"/>
            <a:ext cx="1504419" cy="1534914"/>
          </a:xfrm>
          <a:prstGeom prst="rect">
            <a:avLst/>
          </a:prstGeom>
        </p:spPr>
      </p:pic>
      <p:sp>
        <p:nvSpPr>
          <p:cNvPr id="7" name="Textfeld 6"/>
          <p:cNvSpPr txBox="1"/>
          <p:nvPr/>
        </p:nvSpPr>
        <p:spPr>
          <a:xfrm>
            <a:off x="3757878" y="4869160"/>
            <a:ext cx="2830346" cy="1477328"/>
          </a:xfrm>
          <a:prstGeom prst="rect">
            <a:avLst/>
          </a:prstGeom>
          <a:noFill/>
        </p:spPr>
        <p:txBody>
          <a:bodyPr wrap="square" rtlCol="0">
            <a:spAutoFit/>
          </a:bodyPr>
          <a:lstStyle/>
          <a:p>
            <a:r>
              <a:rPr lang="en-GB" sz="1800" b="1" dirty="0">
                <a:solidFill>
                  <a:srgbClr val="3166CF"/>
                </a:solidFill>
              </a:rPr>
              <a:t>Digital Entrepreneurship</a:t>
            </a:r>
          </a:p>
          <a:p>
            <a:r>
              <a:rPr lang="en-GB" sz="1800" dirty="0">
                <a:solidFill>
                  <a:srgbClr val="3166CF"/>
                </a:solidFill>
              </a:rPr>
              <a:t>is essential for sustainable development</a:t>
            </a:r>
            <a:endParaRPr lang="en-GB" sz="1800" b="1" dirty="0">
              <a:solidFill>
                <a:srgbClr val="3166CF"/>
              </a:solidFill>
            </a:endParaRPr>
          </a:p>
        </p:txBody>
      </p:sp>
      <p:sp>
        <p:nvSpPr>
          <p:cNvPr id="8" name="Abgerundetes Rechteck 7"/>
          <p:cNvSpPr/>
          <p:nvPr/>
        </p:nvSpPr>
        <p:spPr bwMode="auto">
          <a:xfrm>
            <a:off x="395288" y="2881908"/>
            <a:ext cx="2376512" cy="1068747"/>
          </a:xfrm>
          <a:prstGeom prst="roundRect">
            <a:avLst/>
          </a:prstGeom>
          <a:noFill/>
          <a:ln w="952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0F5494"/>
                </a:solidFill>
                <a:effectLst/>
                <a:latin typeface="Verdana" panose="020B0604030504040204" pitchFamily="34" charset="0"/>
              </a:rPr>
              <a:t>Contribution to poverty</a:t>
            </a:r>
            <a:r>
              <a:rPr kumimoji="0" lang="en-GB" sz="1800" b="0" i="0" u="none" strike="noStrike" cap="none" normalizeH="0" dirty="0">
                <a:ln>
                  <a:noFill/>
                </a:ln>
                <a:solidFill>
                  <a:srgbClr val="0F5494"/>
                </a:solidFill>
                <a:effectLst/>
                <a:latin typeface="Verdana" panose="020B0604030504040204" pitchFamily="34" charset="0"/>
              </a:rPr>
              <a:t> reduction and creation of prosperity</a:t>
            </a:r>
            <a:endParaRPr kumimoji="0" lang="en-GB" sz="1800" b="0" i="0" u="none" strike="noStrike" cap="none" normalizeH="0" baseline="0" dirty="0">
              <a:ln>
                <a:noFill/>
              </a:ln>
              <a:solidFill>
                <a:srgbClr val="0F5494"/>
              </a:solidFill>
              <a:effectLst/>
              <a:latin typeface="Verdana" panose="020B0604030504040204" pitchFamily="34" charset="0"/>
            </a:endParaRPr>
          </a:p>
        </p:txBody>
      </p:sp>
      <p:sp>
        <p:nvSpPr>
          <p:cNvPr id="9" name="Abgerundetes Rechteck 8"/>
          <p:cNvSpPr/>
          <p:nvPr/>
        </p:nvSpPr>
        <p:spPr bwMode="auto">
          <a:xfrm>
            <a:off x="395288" y="4213516"/>
            <a:ext cx="2376512" cy="1068747"/>
          </a:xfrm>
          <a:prstGeom prst="roundRect">
            <a:avLst/>
          </a:prstGeom>
          <a:noFill/>
          <a:ln w="952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0F5494"/>
                </a:solidFill>
                <a:effectLst/>
                <a:latin typeface="Verdana" panose="020B0604030504040204" pitchFamily="34" charset="0"/>
              </a:rPr>
              <a:t>Local solutions for local challenges </a:t>
            </a:r>
          </a:p>
        </p:txBody>
      </p:sp>
      <p:sp>
        <p:nvSpPr>
          <p:cNvPr id="10" name="Abgerundetes Rechteck 9"/>
          <p:cNvSpPr/>
          <p:nvPr/>
        </p:nvSpPr>
        <p:spPr bwMode="auto">
          <a:xfrm>
            <a:off x="395288" y="5516969"/>
            <a:ext cx="2376512" cy="1068747"/>
          </a:xfrm>
          <a:prstGeom prst="roundRect">
            <a:avLst/>
          </a:prstGeom>
          <a:noFill/>
          <a:ln w="952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0F5494"/>
                </a:solidFill>
                <a:effectLst/>
                <a:latin typeface="Verdana" panose="020B0604030504040204" pitchFamily="34" charset="0"/>
              </a:rPr>
              <a:t>Employment</a:t>
            </a:r>
            <a:r>
              <a:rPr kumimoji="0" lang="en-GB" sz="1800" b="0" i="0" u="none" strike="noStrike" cap="none" normalizeH="0" dirty="0">
                <a:ln>
                  <a:noFill/>
                </a:ln>
                <a:solidFill>
                  <a:srgbClr val="0F5494"/>
                </a:solidFill>
                <a:effectLst/>
                <a:latin typeface="Verdana" panose="020B0604030504040204" pitchFamily="34" charset="0"/>
              </a:rPr>
              <a:t> and income opportunities for  youth</a:t>
            </a:r>
            <a:endParaRPr kumimoji="0" lang="en-GB" sz="1800" b="0" i="0" u="none" strike="noStrike" cap="none" normalizeH="0" baseline="0" dirty="0">
              <a:ln>
                <a:noFill/>
              </a:ln>
              <a:solidFill>
                <a:srgbClr val="0F5494"/>
              </a:solidFill>
              <a:effectLst/>
              <a:latin typeface="Verdana" panose="020B0604030504040204" pitchFamily="34" charset="0"/>
            </a:endParaRPr>
          </a:p>
        </p:txBody>
      </p:sp>
      <p:sp>
        <p:nvSpPr>
          <p:cNvPr id="11" name="Abgerundetes Rechteck 10"/>
          <p:cNvSpPr/>
          <p:nvPr/>
        </p:nvSpPr>
        <p:spPr bwMode="auto">
          <a:xfrm>
            <a:off x="6226567" y="2827974"/>
            <a:ext cx="2376512" cy="1068747"/>
          </a:xfrm>
          <a:prstGeom prst="roundRect">
            <a:avLst/>
          </a:prstGeom>
          <a:noFill/>
          <a:ln w="952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0F5494"/>
                </a:solidFill>
                <a:effectLst/>
                <a:latin typeface="Verdana" panose="020B0604030504040204" pitchFamily="34" charset="0"/>
              </a:rPr>
              <a:t>Inclusion of marginal</a:t>
            </a:r>
            <a:r>
              <a:rPr lang="en-GB" sz="1800" dirty="0"/>
              <a:t>ized communities </a:t>
            </a:r>
            <a:endParaRPr kumimoji="0" lang="en-GB" sz="1800" b="0" i="0" u="none" strike="noStrike" cap="none" normalizeH="0" baseline="0" dirty="0">
              <a:ln>
                <a:noFill/>
              </a:ln>
              <a:solidFill>
                <a:srgbClr val="0F5494"/>
              </a:solidFill>
              <a:effectLst/>
              <a:latin typeface="Verdana" panose="020B0604030504040204" pitchFamily="34" charset="0"/>
            </a:endParaRPr>
          </a:p>
        </p:txBody>
      </p:sp>
      <p:sp>
        <p:nvSpPr>
          <p:cNvPr id="12" name="Abgerundetes Rechteck 11"/>
          <p:cNvSpPr/>
          <p:nvPr/>
        </p:nvSpPr>
        <p:spPr bwMode="auto">
          <a:xfrm>
            <a:off x="6248376" y="4213515"/>
            <a:ext cx="2376512" cy="1068747"/>
          </a:xfrm>
          <a:prstGeom prst="roundRect">
            <a:avLst/>
          </a:prstGeom>
          <a:noFill/>
          <a:ln w="952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0F5494"/>
                </a:solidFill>
                <a:effectLst/>
                <a:latin typeface="Verdana" panose="020B0604030504040204" pitchFamily="34" charset="0"/>
              </a:rPr>
              <a:t>Positive spill-over effects of digital innovations to</a:t>
            </a:r>
            <a:r>
              <a:rPr kumimoji="0" lang="en-GB" sz="1800" b="0" i="0" u="none" strike="noStrike" cap="none" normalizeH="0" dirty="0">
                <a:ln>
                  <a:noFill/>
                </a:ln>
                <a:solidFill>
                  <a:srgbClr val="0F5494"/>
                </a:solidFill>
                <a:effectLst/>
                <a:latin typeface="Verdana" panose="020B0604030504040204" pitchFamily="34" charset="0"/>
              </a:rPr>
              <a:t> </a:t>
            </a:r>
            <a:r>
              <a:rPr kumimoji="0" lang="en-GB" sz="1800" b="0" i="0" u="none" strike="noStrike" cap="none" normalizeH="0" baseline="0" dirty="0">
                <a:ln>
                  <a:noFill/>
                </a:ln>
                <a:solidFill>
                  <a:srgbClr val="0F5494"/>
                </a:solidFill>
                <a:effectLst/>
                <a:latin typeface="Verdana" panose="020B0604030504040204" pitchFamily="34" charset="0"/>
              </a:rPr>
              <a:t>other sectors</a:t>
            </a:r>
          </a:p>
        </p:txBody>
      </p:sp>
      <p:sp>
        <p:nvSpPr>
          <p:cNvPr id="13" name="Abgerundetes Rechteck 12"/>
          <p:cNvSpPr/>
          <p:nvPr/>
        </p:nvSpPr>
        <p:spPr bwMode="auto">
          <a:xfrm>
            <a:off x="6226567" y="5568837"/>
            <a:ext cx="2376512" cy="1068747"/>
          </a:xfrm>
          <a:prstGeom prst="roundRect">
            <a:avLst/>
          </a:prstGeom>
          <a:noFill/>
          <a:ln w="952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lang="en-GB" sz="1800" dirty="0"/>
              <a:t>Access to investment capital and global markets</a:t>
            </a:r>
            <a:endParaRPr kumimoji="0" lang="en-GB" sz="1800" b="0" i="0" u="none" strike="noStrike" cap="none" normalizeH="0" baseline="0" dirty="0">
              <a:ln>
                <a:noFill/>
              </a:ln>
              <a:solidFill>
                <a:srgbClr val="0F5494"/>
              </a:solidFill>
              <a:effectLst/>
              <a:latin typeface="Verdana" panose="020B0604030504040204" pitchFamily="34" charset="0"/>
            </a:endParaRPr>
          </a:p>
        </p:txBody>
      </p:sp>
      <p:sp>
        <p:nvSpPr>
          <p:cNvPr id="14" name="Pfeil nach rechts 13"/>
          <p:cNvSpPr/>
          <p:nvPr/>
        </p:nvSpPr>
        <p:spPr bwMode="auto">
          <a:xfrm>
            <a:off x="5508104" y="3356992"/>
            <a:ext cx="288032" cy="593663"/>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18" name="Pfeil nach oben 17"/>
          <p:cNvSpPr/>
          <p:nvPr/>
        </p:nvSpPr>
        <p:spPr bwMode="auto">
          <a:xfrm rot="17506604">
            <a:off x="2875071" y="3234515"/>
            <a:ext cx="664327" cy="582251"/>
          </a:xfrm>
          <a:prstGeom prst="upArrow">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21" name="Pfeil nach oben 20"/>
          <p:cNvSpPr/>
          <p:nvPr/>
        </p:nvSpPr>
        <p:spPr bwMode="auto">
          <a:xfrm rot="16200000">
            <a:off x="2875070" y="4456762"/>
            <a:ext cx="664327" cy="582251"/>
          </a:xfrm>
          <a:prstGeom prst="upArrow">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22" name="Pfeil nach oben 21"/>
          <p:cNvSpPr/>
          <p:nvPr/>
        </p:nvSpPr>
        <p:spPr bwMode="auto">
          <a:xfrm rot="14586647">
            <a:off x="2902375" y="5638898"/>
            <a:ext cx="664327" cy="582251"/>
          </a:xfrm>
          <a:prstGeom prst="upArrow">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23" name="Pfeil nach oben 22"/>
          <p:cNvSpPr/>
          <p:nvPr/>
        </p:nvSpPr>
        <p:spPr bwMode="auto">
          <a:xfrm rot="3844115">
            <a:off x="5463269" y="3185951"/>
            <a:ext cx="664327" cy="582251"/>
          </a:xfrm>
          <a:prstGeom prst="upArrow">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24" name="Pfeil nach oben 23"/>
          <p:cNvSpPr/>
          <p:nvPr/>
        </p:nvSpPr>
        <p:spPr bwMode="auto">
          <a:xfrm rot="5400000">
            <a:off x="5423173" y="4386552"/>
            <a:ext cx="664327" cy="582251"/>
          </a:xfrm>
          <a:prstGeom prst="upArrow">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25" name="Pfeil nach oben 24"/>
          <p:cNvSpPr/>
          <p:nvPr/>
        </p:nvSpPr>
        <p:spPr bwMode="auto">
          <a:xfrm rot="6434464">
            <a:off x="5544845" y="5684770"/>
            <a:ext cx="664327" cy="582251"/>
          </a:xfrm>
          <a:prstGeom prst="upArrow">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Tree>
    <p:extLst>
      <p:ext uri="{BB962C8B-B14F-4D97-AF65-F5344CB8AC3E}">
        <p14:creationId xmlns:p14="http://schemas.microsoft.com/office/powerpoint/2010/main" val="1381686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Digital Entrepreneurship </a:t>
            </a:r>
            <a:br>
              <a:rPr lang="en-GB" dirty="0"/>
            </a:br>
            <a:r>
              <a:rPr lang="en-GB" sz="2400" b="0" dirty="0"/>
              <a:t>Challenges for developing countries  </a:t>
            </a:r>
          </a:p>
        </p:txBody>
      </p:sp>
      <p:pic>
        <p:nvPicPr>
          <p:cNvPr id="6" name="Bild 5"/>
          <p:cNvPicPr>
            <a:picLocks noChangeAspect="1"/>
          </p:cNvPicPr>
          <p:nvPr/>
        </p:nvPicPr>
        <p:blipFill>
          <a:blip r:embed="rId3"/>
          <a:stretch>
            <a:fillRect/>
          </a:stretch>
        </p:blipFill>
        <p:spPr>
          <a:xfrm>
            <a:off x="3757878" y="3212976"/>
            <a:ext cx="1504419" cy="1534914"/>
          </a:xfrm>
          <a:prstGeom prst="rect">
            <a:avLst/>
          </a:prstGeom>
          <a:ln>
            <a:solidFill>
              <a:schemeClr val="accent1"/>
            </a:solidFill>
          </a:ln>
        </p:spPr>
      </p:pic>
      <p:sp>
        <p:nvSpPr>
          <p:cNvPr id="7" name="Textfeld 6"/>
          <p:cNvSpPr txBox="1"/>
          <p:nvPr/>
        </p:nvSpPr>
        <p:spPr>
          <a:xfrm>
            <a:off x="3757878" y="4869160"/>
            <a:ext cx="2830346" cy="1477328"/>
          </a:xfrm>
          <a:prstGeom prst="rect">
            <a:avLst/>
          </a:prstGeom>
          <a:noFill/>
        </p:spPr>
        <p:txBody>
          <a:bodyPr wrap="square" rtlCol="0">
            <a:spAutoFit/>
          </a:bodyPr>
          <a:lstStyle/>
          <a:p>
            <a:r>
              <a:rPr lang="en-GB" sz="1800" b="1" dirty="0">
                <a:solidFill>
                  <a:srgbClr val="3166CF"/>
                </a:solidFill>
              </a:rPr>
              <a:t>Digital Entrepreneurship</a:t>
            </a:r>
          </a:p>
          <a:p>
            <a:r>
              <a:rPr lang="en-GB" sz="1800" dirty="0">
                <a:solidFill>
                  <a:srgbClr val="3166CF"/>
                </a:solidFill>
              </a:rPr>
              <a:t>is essential for sustainable development</a:t>
            </a:r>
            <a:endParaRPr lang="en-GB" sz="1800" b="1" dirty="0">
              <a:solidFill>
                <a:srgbClr val="3166CF"/>
              </a:solidFill>
            </a:endParaRPr>
          </a:p>
        </p:txBody>
      </p:sp>
      <p:sp>
        <p:nvSpPr>
          <p:cNvPr id="8" name="Abgerundetes Rechteck 7"/>
          <p:cNvSpPr/>
          <p:nvPr/>
        </p:nvSpPr>
        <p:spPr bwMode="auto">
          <a:xfrm>
            <a:off x="395288" y="2881908"/>
            <a:ext cx="2376512" cy="1068747"/>
          </a:xfrm>
          <a:prstGeom prst="roundRect">
            <a:avLst/>
          </a:prstGeom>
          <a:noFill/>
          <a:ln w="9525" cap="flat" cmpd="sng" algn="ctr">
            <a:solidFill>
              <a:srgbClr val="3166C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r>
              <a:rPr kumimoji="0" lang="en-GB" sz="1800" b="0" i="0" u="none" strike="noStrike" cap="none" normalizeH="0" baseline="0" dirty="0">
                <a:ln>
                  <a:noFill/>
                </a:ln>
                <a:solidFill>
                  <a:srgbClr val="0F5494"/>
                </a:solidFill>
                <a:effectLst/>
                <a:latin typeface="Verdana"/>
                <a:ea typeface="Verdana"/>
                <a:cs typeface="Verdana"/>
              </a:rPr>
              <a:t>Restrictions</a:t>
            </a:r>
            <a:r>
              <a:rPr kumimoji="0" lang="en-GB" sz="1800" b="0" i="0" u="none" strike="noStrike" cap="none" normalizeH="0" dirty="0">
                <a:ln>
                  <a:noFill/>
                </a:ln>
                <a:solidFill>
                  <a:srgbClr val="0F5494"/>
                </a:solidFill>
                <a:effectLst/>
                <a:latin typeface="Verdana"/>
                <a:ea typeface="Verdana"/>
                <a:cs typeface="Verdana"/>
              </a:rPr>
              <a:t> for </a:t>
            </a:r>
            <a:r>
              <a:rPr lang="en-GB" sz="1800" dirty="0">
                <a:latin typeface="Verdana"/>
                <a:ea typeface="Verdana"/>
                <a:cs typeface="Verdana"/>
              </a:rPr>
              <a:t>cross-/border</a:t>
            </a:r>
            <a:r>
              <a:rPr kumimoji="0" lang="en-GB" sz="1800" b="0" i="0" u="none" strike="noStrike" cap="none" normalizeH="0" dirty="0">
                <a:ln>
                  <a:noFill/>
                </a:ln>
                <a:solidFill>
                  <a:srgbClr val="0F5494"/>
                </a:solidFill>
                <a:effectLst/>
                <a:latin typeface="Verdana"/>
                <a:ea typeface="Verdana"/>
                <a:cs typeface="Verdana"/>
              </a:rPr>
              <a:t> trade</a:t>
            </a:r>
            <a:endParaRPr kumimoji="0" lang="en-GB" sz="1800" b="0" i="0" u="none" strike="noStrike" cap="none" normalizeH="0" baseline="0" dirty="0">
              <a:ln>
                <a:noFill/>
              </a:ln>
              <a:solidFill>
                <a:srgbClr val="0F5494"/>
              </a:solidFill>
              <a:effectLst/>
              <a:latin typeface="Verdana"/>
              <a:ea typeface="Verdana"/>
              <a:cs typeface="Verdana"/>
            </a:endParaRPr>
          </a:p>
        </p:txBody>
      </p:sp>
      <p:sp>
        <p:nvSpPr>
          <p:cNvPr id="9" name="Abgerundetes Rechteck 8"/>
          <p:cNvSpPr/>
          <p:nvPr/>
        </p:nvSpPr>
        <p:spPr bwMode="auto">
          <a:xfrm>
            <a:off x="395288" y="4213516"/>
            <a:ext cx="2376512" cy="1068747"/>
          </a:xfrm>
          <a:prstGeom prst="roundRect">
            <a:avLst/>
          </a:prstGeom>
          <a:noFill/>
          <a:ln w="9525" cap="flat" cmpd="sng" algn="ctr">
            <a:solidFill>
              <a:srgbClr val="3166C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0F5494"/>
                </a:solidFill>
                <a:effectLst/>
                <a:latin typeface="Verdana" panose="020B0604030504040204" pitchFamily="34" charset="0"/>
              </a:rPr>
              <a:t>Regulatory</a:t>
            </a:r>
            <a:r>
              <a:rPr kumimoji="0" lang="en-GB" sz="1800" b="0" i="0" u="none" strike="noStrike" cap="none" normalizeH="0" dirty="0">
                <a:ln>
                  <a:noFill/>
                </a:ln>
                <a:solidFill>
                  <a:srgbClr val="0F5494"/>
                </a:solidFill>
                <a:effectLst/>
                <a:latin typeface="Verdana" panose="020B0604030504040204" pitchFamily="34" charset="0"/>
              </a:rPr>
              <a:t> and administrative burdens</a:t>
            </a:r>
            <a:endParaRPr kumimoji="0" lang="en-GB" sz="1800" b="0" i="0" u="none" strike="noStrike" cap="none" normalizeH="0" baseline="0" dirty="0">
              <a:ln>
                <a:noFill/>
              </a:ln>
              <a:solidFill>
                <a:srgbClr val="0F5494"/>
              </a:solidFill>
              <a:effectLst/>
              <a:latin typeface="Verdana" panose="020B0604030504040204" pitchFamily="34" charset="0"/>
            </a:endParaRPr>
          </a:p>
        </p:txBody>
      </p:sp>
      <p:sp>
        <p:nvSpPr>
          <p:cNvPr id="10" name="Abgerundetes Rechteck 9"/>
          <p:cNvSpPr/>
          <p:nvPr/>
        </p:nvSpPr>
        <p:spPr bwMode="auto">
          <a:xfrm>
            <a:off x="395288" y="5516969"/>
            <a:ext cx="2376512" cy="1068747"/>
          </a:xfrm>
          <a:prstGeom prst="roundRect">
            <a:avLst/>
          </a:prstGeom>
          <a:noFill/>
          <a:ln w="9525" cap="flat" cmpd="sng" algn="ctr">
            <a:solidFill>
              <a:srgbClr val="3166C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0F5494"/>
                </a:solidFill>
                <a:effectLst/>
                <a:latin typeface="Verdana" panose="020B0604030504040204" pitchFamily="34" charset="0"/>
              </a:rPr>
              <a:t>Insufficient</a:t>
            </a:r>
            <a:r>
              <a:rPr kumimoji="0" lang="en-GB" sz="1800" b="0" i="0" u="none" strike="noStrike" cap="none" normalizeH="0" dirty="0">
                <a:ln>
                  <a:noFill/>
                </a:ln>
                <a:solidFill>
                  <a:srgbClr val="0F5494"/>
                </a:solidFill>
                <a:effectLst/>
                <a:latin typeface="Verdana" panose="020B0604030504040204" pitchFamily="34" charset="0"/>
              </a:rPr>
              <a:t> access to finance </a:t>
            </a:r>
            <a:endParaRPr kumimoji="0" lang="en-GB" sz="1800" b="0" i="0" u="none" strike="noStrike" cap="none" normalizeH="0" baseline="0" dirty="0">
              <a:ln>
                <a:noFill/>
              </a:ln>
              <a:solidFill>
                <a:srgbClr val="0F5494"/>
              </a:solidFill>
              <a:effectLst/>
              <a:latin typeface="Verdana" panose="020B0604030504040204" pitchFamily="34" charset="0"/>
            </a:endParaRPr>
          </a:p>
        </p:txBody>
      </p:sp>
      <p:sp>
        <p:nvSpPr>
          <p:cNvPr id="11" name="Abgerundetes Rechteck 10"/>
          <p:cNvSpPr/>
          <p:nvPr/>
        </p:nvSpPr>
        <p:spPr bwMode="auto">
          <a:xfrm>
            <a:off x="6226567" y="2827974"/>
            <a:ext cx="2376512" cy="1068747"/>
          </a:xfrm>
          <a:prstGeom prst="roundRect">
            <a:avLst/>
          </a:prstGeom>
          <a:noFill/>
          <a:ln w="9525" cap="flat" cmpd="sng" algn="ctr">
            <a:solidFill>
              <a:srgbClr val="3166C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0F5494"/>
                </a:solidFill>
                <a:effectLst/>
                <a:latin typeface="Verdana" panose="020B0604030504040204" pitchFamily="34" charset="0"/>
              </a:rPr>
              <a:t>Lack of digital</a:t>
            </a:r>
            <a:r>
              <a:rPr kumimoji="0" lang="en-GB" sz="1800" b="0" i="0" u="none" strike="noStrike" cap="none" normalizeH="0" dirty="0">
                <a:ln>
                  <a:noFill/>
                </a:ln>
                <a:solidFill>
                  <a:srgbClr val="0F5494"/>
                </a:solidFill>
                <a:effectLst/>
                <a:latin typeface="Verdana" panose="020B0604030504040204" pitchFamily="34" charset="0"/>
              </a:rPr>
              <a:t> skills in the workforce</a:t>
            </a:r>
            <a:endParaRPr kumimoji="0" lang="en-GB" sz="1800" b="0" i="0" u="none" strike="noStrike" cap="none" normalizeH="0" baseline="0" dirty="0">
              <a:ln>
                <a:noFill/>
              </a:ln>
              <a:solidFill>
                <a:srgbClr val="0F5494"/>
              </a:solidFill>
              <a:effectLst/>
              <a:latin typeface="Verdana" panose="020B0604030504040204" pitchFamily="34" charset="0"/>
            </a:endParaRPr>
          </a:p>
        </p:txBody>
      </p:sp>
      <p:sp>
        <p:nvSpPr>
          <p:cNvPr id="13" name="Pfeil nach oben 12"/>
          <p:cNvSpPr/>
          <p:nvPr/>
        </p:nvSpPr>
        <p:spPr bwMode="auto">
          <a:xfrm rot="17506604">
            <a:off x="2875071" y="3234515"/>
            <a:ext cx="664327" cy="582251"/>
          </a:xfrm>
          <a:prstGeom prst="upArrow">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14" name="Pfeil nach oben 13"/>
          <p:cNvSpPr/>
          <p:nvPr/>
        </p:nvSpPr>
        <p:spPr bwMode="auto">
          <a:xfrm rot="16200000">
            <a:off x="2875070" y="4456764"/>
            <a:ext cx="664327" cy="582251"/>
          </a:xfrm>
          <a:prstGeom prst="upArrow">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15" name="Pfeil nach oben 14"/>
          <p:cNvSpPr/>
          <p:nvPr/>
        </p:nvSpPr>
        <p:spPr bwMode="auto">
          <a:xfrm rot="15045556">
            <a:off x="2902376" y="5760216"/>
            <a:ext cx="664327" cy="582251"/>
          </a:xfrm>
          <a:prstGeom prst="upArrow">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16" name="Pfeil nach oben 15"/>
          <p:cNvSpPr/>
          <p:nvPr/>
        </p:nvSpPr>
        <p:spPr bwMode="auto">
          <a:xfrm rot="4044193">
            <a:off x="5443056" y="3226972"/>
            <a:ext cx="664327" cy="582251"/>
          </a:xfrm>
          <a:prstGeom prst="upArrow">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17" name="Abgerundetes Rechteck 16"/>
          <p:cNvSpPr/>
          <p:nvPr/>
        </p:nvSpPr>
        <p:spPr bwMode="auto">
          <a:xfrm>
            <a:off x="6171628" y="4069281"/>
            <a:ext cx="2376512" cy="1068747"/>
          </a:xfrm>
          <a:prstGeom prst="roundRect">
            <a:avLst/>
          </a:prstGeom>
          <a:noFill/>
          <a:ln w="9525" cap="flat" cmpd="sng" algn="ctr">
            <a:solidFill>
              <a:srgbClr val="3166C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0F5494"/>
                </a:solidFill>
                <a:effectLst/>
                <a:latin typeface="Verdana" panose="020B0604030504040204" pitchFamily="34" charset="0"/>
              </a:rPr>
              <a:t>Lack of adequate digital infrastructure</a:t>
            </a:r>
          </a:p>
        </p:txBody>
      </p:sp>
      <p:sp>
        <p:nvSpPr>
          <p:cNvPr id="18" name="Pfeil nach oben 17"/>
          <p:cNvSpPr/>
          <p:nvPr/>
        </p:nvSpPr>
        <p:spPr bwMode="auto">
          <a:xfrm rot="5400000">
            <a:off x="5509313" y="4316640"/>
            <a:ext cx="664327" cy="582251"/>
          </a:xfrm>
          <a:prstGeom prst="upArrow">
            <a:avLst>
              <a:gd name="adj1" fmla="val 50000"/>
              <a:gd name="adj2" fmla="val 43214"/>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19" name="Abgerundetes Rechteck 16">
            <a:extLst>
              <a:ext uri="{FF2B5EF4-FFF2-40B4-BE49-F238E27FC236}">
                <a16:creationId xmlns:a16="http://schemas.microsoft.com/office/drawing/2014/main" id="{A7CD12B3-53B7-459A-9E0E-4F001AEA7325}"/>
              </a:ext>
            </a:extLst>
          </p:cNvPr>
          <p:cNvSpPr/>
          <p:nvPr/>
        </p:nvSpPr>
        <p:spPr bwMode="auto">
          <a:xfrm>
            <a:off x="6240900" y="5512462"/>
            <a:ext cx="2376512" cy="1068747"/>
          </a:xfrm>
          <a:prstGeom prst="roundRect">
            <a:avLst/>
          </a:prstGeom>
          <a:noFill/>
          <a:ln w="9525" cap="flat" cmpd="sng" algn="ctr">
            <a:solidFill>
              <a:srgbClr val="3166C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r>
              <a:rPr lang="en-GB" sz="1800" dirty="0">
                <a:latin typeface="Verdana"/>
                <a:ea typeface="Verdana"/>
                <a:cs typeface="Verdana"/>
              </a:rPr>
              <a:t>Insufficient collaboration between old &amp; new players</a:t>
            </a:r>
            <a:endParaRPr lang="de-DE" dirty="0">
              <a:ea typeface="Verdana" panose="020B0604030504040204" pitchFamily="34" charset="0"/>
              <a:cs typeface="Verdana" panose="020B0604030504040204" pitchFamily="34" charset="0"/>
            </a:endParaRPr>
          </a:p>
        </p:txBody>
      </p:sp>
      <p:sp>
        <p:nvSpPr>
          <p:cNvPr id="20" name="Pfeil nach oben 14">
            <a:extLst>
              <a:ext uri="{FF2B5EF4-FFF2-40B4-BE49-F238E27FC236}">
                <a16:creationId xmlns:a16="http://schemas.microsoft.com/office/drawing/2014/main" id="{A5C881F7-066E-454A-897A-1088CD771133}"/>
              </a:ext>
            </a:extLst>
          </p:cNvPr>
          <p:cNvSpPr/>
          <p:nvPr/>
        </p:nvSpPr>
        <p:spPr bwMode="auto">
          <a:xfrm rot="6240000">
            <a:off x="5534739" y="5667852"/>
            <a:ext cx="664327" cy="582251"/>
          </a:xfrm>
          <a:prstGeom prst="upArrow">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Tree>
    <p:extLst>
      <p:ext uri="{BB962C8B-B14F-4D97-AF65-F5344CB8AC3E}">
        <p14:creationId xmlns:p14="http://schemas.microsoft.com/office/powerpoint/2010/main" val="1939143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pic>
        <p:nvPicPr>
          <p:cNvPr id="11" name="Bild 10"/>
          <p:cNvPicPr>
            <a:picLocks noChangeAspect="1"/>
          </p:cNvPicPr>
          <p:nvPr/>
        </p:nvPicPr>
        <p:blipFill>
          <a:blip r:embed="rId3"/>
          <a:stretch>
            <a:fillRect/>
          </a:stretch>
        </p:blipFill>
        <p:spPr>
          <a:xfrm>
            <a:off x="819516" y="1730580"/>
            <a:ext cx="7640910" cy="4763165"/>
          </a:xfrm>
          <a:prstGeom prst="rect">
            <a:avLst/>
          </a:prstGeom>
        </p:spPr>
      </p:pic>
      <p:sp>
        <p:nvSpPr>
          <p:cNvPr id="10" name="Titel 1"/>
          <p:cNvSpPr>
            <a:spLocks noGrp="1"/>
          </p:cNvSpPr>
          <p:nvPr>
            <p:ph type="title"/>
          </p:nvPr>
        </p:nvSpPr>
        <p:spPr>
          <a:xfrm>
            <a:off x="457200" y="1268760"/>
            <a:ext cx="8229600" cy="1873126"/>
          </a:xfrm>
        </p:spPr>
        <p:txBody>
          <a:bodyPr/>
          <a:lstStyle/>
          <a:p>
            <a:pPr algn="ctr"/>
            <a:r>
              <a:rPr lang="en-GB" dirty="0"/>
              <a:t>Which start-ups from developing countries do you know? </a:t>
            </a:r>
            <a:br>
              <a:rPr lang="en-GB" dirty="0"/>
            </a:br>
            <a:br>
              <a:rPr lang="en-GB" dirty="0"/>
            </a:br>
            <a:r>
              <a:rPr lang="en-GB" dirty="0"/>
              <a:t> </a:t>
            </a:r>
          </a:p>
        </p:txBody>
      </p:sp>
      <p:pic>
        <p:nvPicPr>
          <p:cNvPr id="5" name="Bild 2">
            <a:extLst>
              <a:ext uri="{FF2B5EF4-FFF2-40B4-BE49-F238E27FC236}">
                <a16:creationId xmlns:a16="http://schemas.microsoft.com/office/drawing/2014/main" id="{7B10A34B-7342-F649-8AF4-95D71511F583}"/>
              </a:ext>
            </a:extLst>
          </p:cNvPr>
          <p:cNvPicPr>
            <a:picLocks noChangeAspect="1"/>
          </p:cNvPicPr>
          <p:nvPr/>
        </p:nvPicPr>
        <p:blipFill>
          <a:blip r:embed="rId4"/>
          <a:stretch>
            <a:fillRect/>
          </a:stretch>
        </p:blipFill>
        <p:spPr>
          <a:xfrm>
            <a:off x="171816" y="5445224"/>
            <a:ext cx="1152000" cy="1152000"/>
          </a:xfrm>
          <a:prstGeom prst="rect">
            <a:avLst/>
          </a:prstGeom>
        </p:spPr>
      </p:pic>
      <p:sp>
        <p:nvSpPr>
          <p:cNvPr id="6" name="Textfeld 5">
            <a:extLst>
              <a:ext uri="{FF2B5EF4-FFF2-40B4-BE49-F238E27FC236}">
                <a16:creationId xmlns:a16="http://schemas.microsoft.com/office/drawing/2014/main" id="{CB5A23B1-E502-DF46-9264-FFCC4C7FA327}"/>
              </a:ext>
            </a:extLst>
          </p:cNvPr>
          <p:cNvSpPr txBox="1"/>
          <p:nvPr/>
        </p:nvSpPr>
        <p:spPr>
          <a:xfrm>
            <a:off x="1281263" y="5790391"/>
            <a:ext cx="1380506" cy="461665"/>
          </a:xfrm>
          <a:prstGeom prst="rect">
            <a:avLst/>
          </a:prstGeom>
          <a:noFill/>
        </p:spPr>
        <p:txBody>
          <a:bodyPr wrap="none" rtlCol="0">
            <a:spAutoFit/>
          </a:bodyPr>
          <a:lstStyle/>
          <a:p>
            <a:r>
              <a:rPr lang="en-GB" sz="2400" b="1" dirty="0"/>
              <a:t>10 min</a:t>
            </a:r>
          </a:p>
        </p:txBody>
      </p:sp>
    </p:spTree>
    <p:extLst>
      <p:ext uri="{BB962C8B-B14F-4D97-AF65-F5344CB8AC3E}">
        <p14:creationId xmlns:p14="http://schemas.microsoft.com/office/powerpoint/2010/main" val="1316242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Entrepreneurship</a:t>
            </a:r>
            <a:br>
              <a:rPr lang="en-GB" dirty="0"/>
            </a:br>
            <a:r>
              <a:rPr lang="en-GB" sz="2400" b="0" dirty="0"/>
              <a:t>Ecosystem</a:t>
            </a:r>
          </a:p>
        </p:txBody>
      </p:sp>
      <p:pic>
        <p:nvPicPr>
          <p:cNvPr id="5" name="Picture 4">
            <a:extLst>
              <a:ext uri="{FF2B5EF4-FFF2-40B4-BE49-F238E27FC236}">
                <a16:creationId xmlns:a16="http://schemas.microsoft.com/office/drawing/2014/main" id="{8D8D497F-4754-4F27-A6E4-1C2F0E8690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88024" y="1484784"/>
            <a:ext cx="4177214" cy="4927526"/>
          </a:xfrm>
          <a:prstGeom prst="rect">
            <a:avLst/>
          </a:prstGeom>
        </p:spPr>
      </p:pic>
      <p:sp>
        <p:nvSpPr>
          <p:cNvPr id="7" name="TextBox 6">
            <a:extLst>
              <a:ext uri="{FF2B5EF4-FFF2-40B4-BE49-F238E27FC236}">
                <a16:creationId xmlns:a16="http://schemas.microsoft.com/office/drawing/2014/main" id="{BB80F0D7-B1A2-4FA3-92BF-808B28F93B41}"/>
              </a:ext>
            </a:extLst>
          </p:cNvPr>
          <p:cNvSpPr txBox="1"/>
          <p:nvPr/>
        </p:nvSpPr>
        <p:spPr>
          <a:xfrm>
            <a:off x="827584" y="2780928"/>
            <a:ext cx="3456385" cy="2862322"/>
          </a:xfrm>
          <a:prstGeom prst="rect">
            <a:avLst/>
          </a:prstGeom>
          <a:noFill/>
        </p:spPr>
        <p:txBody>
          <a:bodyPr wrap="square" rtlCol="0" anchor="t">
            <a:spAutoFit/>
          </a:bodyPr>
          <a:lstStyle/>
          <a:p>
            <a:pPr algn="ctr"/>
            <a:r>
              <a:rPr lang="en-GB" sz="1800" dirty="0">
                <a:latin typeface="Verdana"/>
                <a:ea typeface="Verdana"/>
                <a:cs typeface="Verdana"/>
              </a:rPr>
              <a:t>Innovation and Entrepreneurship requires access to different services. </a:t>
            </a:r>
            <a:endParaRPr lang="en-GB" sz="1800" dirty="0">
              <a:ea typeface="Verdana"/>
              <a:cs typeface="Verdana"/>
            </a:endParaRPr>
          </a:p>
          <a:p>
            <a:pPr algn="ctr"/>
            <a:endParaRPr lang="en-GB" sz="1800" dirty="0">
              <a:ea typeface="Verdana"/>
              <a:cs typeface="Verdana"/>
            </a:endParaRPr>
          </a:p>
          <a:p>
            <a:pPr algn="ctr"/>
            <a:r>
              <a:rPr lang="en-GB" sz="1800" dirty="0">
                <a:latin typeface="Verdana"/>
                <a:ea typeface="Verdana"/>
                <a:cs typeface="Verdana"/>
              </a:rPr>
              <a:t>Different definitions of such an entrepreneurial ecosystem exist.</a:t>
            </a:r>
          </a:p>
          <a:p>
            <a:pPr algn="ctr"/>
            <a:endParaRPr lang="en-GB" sz="1800" dirty="0">
              <a:ea typeface="Verdana"/>
              <a:cs typeface="Verdana"/>
            </a:endParaRPr>
          </a:p>
          <a:p>
            <a:pPr algn="ctr"/>
            <a:r>
              <a:rPr lang="en-GB" sz="1800" dirty="0">
                <a:latin typeface="Verdana"/>
                <a:ea typeface="Verdana"/>
                <a:cs typeface="Verdana"/>
              </a:rPr>
              <a:t>6 basic elements</a:t>
            </a:r>
          </a:p>
        </p:txBody>
      </p:sp>
      <p:sp>
        <p:nvSpPr>
          <p:cNvPr id="8" name="TextBox 7">
            <a:extLst>
              <a:ext uri="{FF2B5EF4-FFF2-40B4-BE49-F238E27FC236}">
                <a16:creationId xmlns:a16="http://schemas.microsoft.com/office/drawing/2014/main" id="{4CE49766-5ED4-4E80-8386-A1DAD290BD04}"/>
              </a:ext>
            </a:extLst>
          </p:cNvPr>
          <p:cNvSpPr txBox="1"/>
          <p:nvPr/>
        </p:nvSpPr>
        <p:spPr>
          <a:xfrm>
            <a:off x="6372200" y="6416676"/>
            <a:ext cx="3024336" cy="369332"/>
          </a:xfrm>
          <a:prstGeom prst="rect">
            <a:avLst/>
          </a:prstGeom>
          <a:noFill/>
        </p:spPr>
        <p:txBody>
          <a:bodyPr wrap="square" rtlCol="0">
            <a:spAutoFit/>
          </a:bodyPr>
          <a:lstStyle/>
          <a:p>
            <a:r>
              <a:rPr lang="de-DE" sz="900" dirty="0"/>
              <a:t>Source: GIZ (2018): Guide </a:t>
            </a:r>
            <a:r>
              <a:rPr lang="de-DE" sz="900" dirty="0" err="1"/>
              <a:t>for</a:t>
            </a:r>
            <a:r>
              <a:rPr lang="de-DE" sz="900" dirty="0"/>
              <a:t> Mapping </a:t>
            </a:r>
            <a:r>
              <a:rPr lang="de-DE" sz="900" dirty="0" err="1"/>
              <a:t>the</a:t>
            </a:r>
            <a:r>
              <a:rPr lang="de-DE" sz="900" dirty="0"/>
              <a:t> </a:t>
            </a:r>
            <a:r>
              <a:rPr lang="de-DE" sz="900" dirty="0" err="1"/>
              <a:t>Entrepreneurial</a:t>
            </a:r>
            <a:r>
              <a:rPr lang="de-DE" sz="900" dirty="0"/>
              <a:t> </a:t>
            </a:r>
            <a:r>
              <a:rPr lang="de-DE" sz="900" dirty="0" err="1"/>
              <a:t>Ecosystem</a:t>
            </a:r>
            <a:endParaRPr lang="de-DE" sz="900" dirty="0"/>
          </a:p>
        </p:txBody>
      </p:sp>
    </p:spTree>
    <p:extLst>
      <p:ext uri="{BB962C8B-B14F-4D97-AF65-F5344CB8AC3E}">
        <p14:creationId xmlns:p14="http://schemas.microsoft.com/office/powerpoint/2010/main" val="71521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Entrepreneurship</a:t>
            </a:r>
            <a:br>
              <a:rPr lang="en-GB" dirty="0"/>
            </a:br>
            <a:r>
              <a:rPr lang="en-GB" sz="2400" b="0" dirty="0"/>
              <a:t>Intervention dimensions for </a:t>
            </a:r>
            <a:r>
              <a:rPr lang="en-GB" sz="2400" b="0" dirty="0" err="1"/>
              <a:t>DevCo</a:t>
            </a:r>
            <a:endParaRPr lang="en-GB" sz="2400" b="0" dirty="0"/>
          </a:p>
        </p:txBody>
      </p:sp>
      <p:sp>
        <p:nvSpPr>
          <p:cNvPr id="4" name="Textfeld 3"/>
          <p:cNvSpPr txBox="1"/>
          <p:nvPr/>
        </p:nvSpPr>
        <p:spPr>
          <a:xfrm>
            <a:off x="457200" y="6226176"/>
            <a:ext cx="9011344" cy="276999"/>
          </a:xfrm>
          <a:prstGeom prst="rect">
            <a:avLst/>
          </a:prstGeom>
          <a:noFill/>
        </p:spPr>
        <p:txBody>
          <a:bodyPr wrap="square" rtlCol="0">
            <a:spAutoFit/>
          </a:bodyPr>
          <a:lstStyle/>
          <a:p>
            <a:r>
              <a:rPr lang="en-GB" dirty="0"/>
              <a:t>By Working Group Digital Entrepreneurship, </a:t>
            </a:r>
            <a:r>
              <a:rPr lang="en-GB"/>
              <a:t>Broadband Commission, September 2018</a:t>
            </a:r>
            <a:endParaRPr lang="en-GB" dirty="0"/>
          </a:p>
        </p:txBody>
      </p:sp>
      <p:pic>
        <p:nvPicPr>
          <p:cNvPr id="7" name="Grafik 7" descr="Ein Bild, das Text enthält.&#10;&#10;Mit sehr hoher Zuverlässigkeit generierte Beschreibung">
            <a:extLst>
              <a:ext uri="{FF2B5EF4-FFF2-40B4-BE49-F238E27FC236}">
                <a16:creationId xmlns:a16="http://schemas.microsoft.com/office/drawing/2014/main" id="{19CD6E70-90A3-443F-8EAA-457FBE430084}"/>
              </a:ext>
            </a:extLst>
          </p:cNvPr>
          <p:cNvPicPr>
            <a:picLocks noGrp="1" noChangeAspect="1"/>
          </p:cNvPicPr>
          <p:nvPr>
            <p:ph idx="1"/>
          </p:nvPr>
        </p:nvPicPr>
        <p:blipFill>
          <a:blip r:embed="rId3"/>
          <a:stretch>
            <a:fillRect/>
          </a:stretch>
        </p:blipFill>
        <p:spPr>
          <a:xfrm>
            <a:off x="1021146" y="2420208"/>
            <a:ext cx="7101708" cy="3662235"/>
          </a:xfrm>
          <a:prstGeom prst="rect">
            <a:avLst/>
          </a:prstGeom>
        </p:spPr>
      </p:pic>
      <p:sp>
        <p:nvSpPr>
          <p:cNvPr id="3" name="Ellipse 2">
            <a:extLst>
              <a:ext uri="{FF2B5EF4-FFF2-40B4-BE49-F238E27FC236}">
                <a16:creationId xmlns:a16="http://schemas.microsoft.com/office/drawing/2014/main" id="{104F3E3A-FF87-4C9C-A301-AE9489EA7D74}"/>
              </a:ext>
            </a:extLst>
          </p:cNvPr>
          <p:cNvSpPr/>
          <p:nvPr/>
        </p:nvSpPr>
        <p:spPr bwMode="auto">
          <a:xfrm>
            <a:off x="4114800" y="2971800"/>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spTree>
    <p:extLst>
      <p:ext uri="{BB962C8B-B14F-4D97-AF65-F5344CB8AC3E}">
        <p14:creationId xmlns:p14="http://schemas.microsoft.com/office/powerpoint/2010/main" val="969845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Grafik 4">
            <a:extLst>
              <a:ext uri="{FF2B5EF4-FFF2-40B4-BE49-F238E27FC236}">
                <a16:creationId xmlns:a16="http://schemas.microsoft.com/office/drawing/2014/main" id="{E851BD82-8B85-4F96-A2E3-5118F74466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1" y="2192147"/>
            <a:ext cx="9126746" cy="4665853"/>
          </a:xfrm>
          <a:prstGeom prst="rect">
            <a:avLst/>
          </a:prstGeom>
        </p:spPr>
      </p:pic>
      <p:sp>
        <p:nvSpPr>
          <p:cNvPr id="2" name="Titel 1">
            <a:extLst>
              <a:ext uri="{FF2B5EF4-FFF2-40B4-BE49-F238E27FC236}">
                <a16:creationId xmlns:a16="http://schemas.microsoft.com/office/drawing/2014/main" id="{F385B729-5887-4084-84DB-11FCB78570F7}"/>
              </a:ext>
            </a:extLst>
          </p:cNvPr>
          <p:cNvSpPr>
            <a:spLocks noGrp="1"/>
          </p:cNvSpPr>
          <p:nvPr>
            <p:ph type="title"/>
          </p:nvPr>
        </p:nvSpPr>
        <p:spPr/>
        <p:txBody>
          <a:bodyPr/>
          <a:lstStyle/>
          <a:p>
            <a:r>
              <a:rPr lang="de-DE" sz="2400" b="0" dirty="0" err="1">
                <a:ea typeface="Verdana"/>
                <a:cs typeface="Verdana"/>
              </a:rPr>
              <a:t>Example</a:t>
            </a:r>
            <a:r>
              <a:rPr lang="de-DE" sz="2400" dirty="0">
                <a:ea typeface="Verdana"/>
                <a:cs typeface="Verdana"/>
              </a:rPr>
              <a:t>: </a:t>
            </a:r>
            <a:r>
              <a:rPr lang="de-DE" sz="2400" b="0" dirty="0" err="1">
                <a:ea typeface="Verdana"/>
                <a:cs typeface="Verdana"/>
              </a:rPr>
              <a:t>Tunisia</a:t>
            </a:r>
            <a:r>
              <a:rPr lang="de-DE" sz="2400" b="0" dirty="0">
                <a:ea typeface="Verdana"/>
                <a:cs typeface="Verdana"/>
              </a:rPr>
              <a:t> </a:t>
            </a:r>
            <a:r>
              <a:rPr lang="de-DE" sz="2400" b="0" dirty="0" err="1">
                <a:ea typeface="Verdana"/>
                <a:cs typeface="Verdana"/>
              </a:rPr>
              <a:t>start-up</a:t>
            </a:r>
            <a:r>
              <a:rPr lang="de-DE" sz="2400" b="0" dirty="0">
                <a:ea typeface="Verdana"/>
                <a:cs typeface="Verdana"/>
              </a:rPr>
              <a:t> Act</a:t>
            </a:r>
            <a:br>
              <a:rPr lang="de-DE" sz="2400" b="0" dirty="0">
                <a:ea typeface="Verdana"/>
                <a:cs typeface="Verdana"/>
              </a:rPr>
            </a:br>
            <a:endParaRPr lang="de-DE" sz="2400" b="0" dirty="0"/>
          </a:p>
        </p:txBody>
      </p:sp>
    </p:spTree>
    <p:extLst>
      <p:ext uri="{BB962C8B-B14F-4D97-AF65-F5344CB8AC3E}">
        <p14:creationId xmlns:p14="http://schemas.microsoft.com/office/powerpoint/2010/main" val="3250733909"/>
      </p:ext>
    </p:extLst>
  </p:cSld>
  <p:clrMapOvr>
    <a:masterClrMapping/>
  </p:clrMapOvr>
</p:sld>
</file>

<file path=ppt/theme/theme1.xml><?xml version="1.0" encoding="utf-8"?>
<a:theme xmlns:a="http://schemas.openxmlformats.org/drawingml/2006/main" name="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de-DE" sz="1200" b="0" i="0" u="none" strike="noStrike" cap="none" normalizeH="0" baseline="0" smtClean="0">
            <a:ln>
              <a:noFill/>
            </a:ln>
            <a:solidFill>
              <a:srgbClr val="0F5494"/>
            </a:solidFill>
            <a:effectLst/>
            <a:latin typeface="Verdana" panose="020B060403050404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de-DE" sz="1200" b="0" i="0" u="none" strike="noStrike" cap="none" normalizeH="0" baseline="0" smtClean="0">
            <a:ln>
              <a:noFill/>
            </a:ln>
            <a:solidFill>
              <a:srgbClr val="0F5494"/>
            </a:solidFill>
            <a:effectLst/>
            <a:latin typeface="Verdana" panose="020B0604030504040204"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1245</Words>
  <Application>Microsoft Macintosh PowerPoint</Application>
  <PresentationFormat>Bildschirmpräsentation (4:3)</PresentationFormat>
  <Paragraphs>308</Paragraphs>
  <Slides>14</Slides>
  <Notes>14</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14</vt:i4>
      </vt:variant>
    </vt:vector>
  </HeadingPairs>
  <TitlesOfParts>
    <vt:vector size="18" baseType="lpstr">
      <vt:lpstr>Arial</vt:lpstr>
      <vt:lpstr>Verdana</vt:lpstr>
      <vt:lpstr>Wingdings</vt:lpstr>
      <vt:lpstr>Slide_Master</vt:lpstr>
      <vt:lpstr>Introduction to the dimensions of digitalisation</vt:lpstr>
      <vt:lpstr>Agenda</vt:lpstr>
      <vt:lpstr>Start-up Elevator Pitch </vt:lpstr>
      <vt:lpstr>Digital Entrepreneurship Opportunities for developing countries  </vt:lpstr>
      <vt:lpstr>Digital Entrepreneurship  Challenges for developing countries  </vt:lpstr>
      <vt:lpstr>Which start-ups from developing countries do you know?    </vt:lpstr>
      <vt:lpstr>Entrepreneurship Ecosystem</vt:lpstr>
      <vt:lpstr>Entrepreneurship Intervention dimensions for DevCo</vt:lpstr>
      <vt:lpstr>Example: Tunisia start-up Act </vt:lpstr>
      <vt:lpstr>Digital Entrepreneurship Focus Africa</vt:lpstr>
      <vt:lpstr>PowerPoint-Präsentation</vt:lpstr>
      <vt:lpstr>Digital Entrepreneurship Africa Hype or Hope? </vt:lpstr>
      <vt:lpstr>Digital Entrepreneurship Africa Success Story – Kenya</vt:lpstr>
      <vt:lpstr>Digital Entrepreneurship Africa Success Stories</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turneem</dc:creator>
  <cp:lastModifiedBy>Michael Lehmann</cp:lastModifiedBy>
  <cp:revision>1339</cp:revision>
  <dcterms:created xsi:type="dcterms:W3CDTF">2011-10-28T10:25:18Z</dcterms:created>
  <dcterms:modified xsi:type="dcterms:W3CDTF">2019-07-12T12:55:55Z</dcterms:modified>
</cp:coreProperties>
</file>