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65" r:id="rId4"/>
    <p:sldId id="259" r:id="rId5"/>
    <p:sldId id="260" r:id="rId6"/>
    <p:sldId id="275" r:id="rId7"/>
    <p:sldId id="276" r:id="rId8"/>
    <p:sldId id="268" r:id="rId9"/>
    <p:sldId id="272" r:id="rId10"/>
    <p:sldId id="273" r:id="rId11"/>
    <p:sldId id="274" r:id="rId12"/>
    <p:sldId id="277" r:id="rId13"/>
    <p:sldId id="278" r:id="rId14"/>
    <p:sldId id="280" r:id="rId15"/>
    <p:sldId id="281" r:id="rId16"/>
    <p:sldId id="282" r:id="rId17"/>
    <p:sldId id="283" r:id="rId18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7/5/2019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CEB0-AA56-46FB-A6DC-7883590CA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5501" y="1985019"/>
            <a:ext cx="10572000" cy="2887961"/>
          </a:xfrm>
        </p:spPr>
        <p:txBody>
          <a:bodyPr/>
          <a:lstStyle/>
          <a:p>
            <a:r>
              <a:rPr lang="en-IE" dirty="0"/>
              <a:t>EUROSOCIAL – CARTAGENA </a:t>
            </a:r>
            <a:br>
              <a:rPr lang="en-IE" dirty="0"/>
            </a:br>
            <a:r>
              <a:rPr lang="en-IE" dirty="0"/>
              <a:t>12 DE JULIO 2019</a:t>
            </a:r>
            <a:br>
              <a:rPr lang="en-IE" dirty="0"/>
            </a:br>
            <a:br>
              <a:rPr lang="en-IE" dirty="0"/>
            </a:br>
            <a:r>
              <a:rPr lang="en-IE" dirty="0"/>
              <a:t>THE EUROPEAN MIGRATION CRISIS AND THE DUBLIN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A9C54-6CFA-4C2F-91B0-9FEEE1368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9274" y="4628625"/>
            <a:ext cx="10572000" cy="4458749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endParaRPr lang="en-IE" dirty="0"/>
          </a:p>
          <a:p>
            <a:pPr marL="342900" indent="-342900">
              <a:buAutoNum type="arabicPeriod"/>
            </a:pP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07338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700F5-C0C2-40C2-B8FD-95022BDD9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3. Article 17(1) – no obligation in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C49B5-8054-4ACD-A57C-368A289CF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No obligation to refrain from transfer </a:t>
            </a:r>
          </a:p>
          <a:p>
            <a:r>
              <a:rPr lang="en-IE" dirty="0"/>
              <a:t>CK v Slovenia C-578/16 – Article 17(1) does not create obligation even where risk of suicide</a:t>
            </a:r>
          </a:p>
          <a:p>
            <a:r>
              <a:rPr lang="en-IE" dirty="0"/>
              <a:t>Contrast with Article 3.2 if systemic deficiency in the intended MS of transfer</a:t>
            </a:r>
          </a:p>
          <a:p>
            <a:r>
              <a:rPr lang="en-IE" dirty="0"/>
              <a:t>MSS v Greece and Belgium – Article 3 ECHR, Application 30696/09, 11 January 2011 </a:t>
            </a:r>
          </a:p>
          <a:p>
            <a:r>
              <a:rPr lang="en-IE" dirty="0"/>
              <a:t>NS and ME Cases – breaches of Article 4 Charter/3 ECHR, Case C-411 &amp; 493/10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753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6DD11-68A6-4CA8-A91B-23FF9EFF6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3. Article 17(1) – no obligation in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55AEA-9A7B-4AA1-88BA-935A4474E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Jawo, Case C-163/17, 19 March 2019</a:t>
            </a:r>
          </a:p>
          <a:p>
            <a:r>
              <a:rPr lang="en-IE" dirty="0"/>
              <a:t>Ghanaian seeks IP in Italy then Germany</a:t>
            </a:r>
          </a:p>
          <a:p>
            <a:r>
              <a:rPr lang="en-IE" dirty="0"/>
              <a:t>Risk of Destitution and Homelessness in Italy</a:t>
            </a:r>
          </a:p>
          <a:p>
            <a:r>
              <a:rPr lang="en-IE" dirty="0"/>
              <a:t>Principle of Mutual Trust reaffirmed</a:t>
            </a:r>
          </a:p>
          <a:p>
            <a:r>
              <a:rPr lang="en-IE" dirty="0"/>
              <a:t>Extension to ‘situation of extreme material poverty’ where real risk of inhuman or degrading treatment contrary to Article 4 Charter</a:t>
            </a:r>
          </a:p>
          <a:p>
            <a:r>
              <a:rPr lang="en-IE" dirty="0"/>
              <a:t>For the national court to ascertain</a:t>
            </a:r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5617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A26E-4787-4444-BA78-88F5C911D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600" dirty="0"/>
              <a:t>.  4. Can reform come? The EU at loggerheads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F050-E385-4132-9DEE-8DC874F97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Commission’s proposal for Dublin IV dated 4 May 2016</a:t>
            </a:r>
          </a:p>
          <a:p>
            <a:r>
              <a:rPr lang="en-IE" dirty="0"/>
              <a:t>Solidarity meets responsibility</a:t>
            </a:r>
          </a:p>
          <a:p>
            <a:r>
              <a:rPr lang="en-IE" dirty="0"/>
              <a:t>The “corrective allocation mechanism” and the “solidarity contribution”</a:t>
            </a:r>
          </a:p>
          <a:p>
            <a:r>
              <a:rPr lang="en-IE" dirty="0"/>
              <a:t>Council paralysis </a:t>
            </a:r>
          </a:p>
          <a:p>
            <a:r>
              <a:rPr lang="en-IE" dirty="0"/>
              <a:t>EP elections</a:t>
            </a:r>
          </a:p>
        </p:txBody>
      </p:sp>
    </p:spTree>
    <p:extLst>
      <p:ext uri="{BB962C8B-B14F-4D97-AF65-F5344CB8AC3E}">
        <p14:creationId xmlns:p14="http://schemas.microsoft.com/office/powerpoint/2010/main" val="300032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91871-AA59-4363-9D3C-1EDFB305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4. Reform: Dublin 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45C14-782E-400B-A09E-38317DA00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A critique of the Commission’s proposal</a:t>
            </a:r>
          </a:p>
          <a:p>
            <a:pPr lvl="1"/>
            <a:r>
              <a:rPr lang="en-IE" dirty="0"/>
              <a:t>Article 4: Obligation to apply and cooperate in first MS</a:t>
            </a:r>
          </a:p>
          <a:p>
            <a:pPr lvl="1"/>
            <a:r>
              <a:rPr lang="en-IE" dirty="0"/>
              <a:t>Article 5: Consequences of failure</a:t>
            </a:r>
          </a:p>
          <a:p>
            <a:pPr lvl="1"/>
            <a:r>
              <a:rPr lang="en-IE" dirty="0"/>
              <a:t>Article 8: Unaccompanied minors</a:t>
            </a:r>
          </a:p>
          <a:p>
            <a:pPr lvl="1"/>
            <a:r>
              <a:rPr lang="en-IE" dirty="0"/>
              <a:t>Article 19: Confining discretion to family unity situations </a:t>
            </a:r>
          </a:p>
          <a:p>
            <a:pPr lvl="1"/>
            <a:r>
              <a:rPr lang="en-IE" dirty="0"/>
              <a:t>Article 28: Remedies</a:t>
            </a:r>
          </a:p>
        </p:txBody>
      </p:sp>
    </p:spTree>
    <p:extLst>
      <p:ext uri="{BB962C8B-B14F-4D97-AF65-F5344CB8AC3E}">
        <p14:creationId xmlns:p14="http://schemas.microsoft.com/office/powerpoint/2010/main" val="997083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AD549-B6A4-4507-9DF5-F6E483138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EUROPEAN LAWYERS IN LESVOS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8593F-990F-4361-8AED-CE91F25B9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LESVOS, GREECE</a:t>
            </a:r>
          </a:p>
          <a:p>
            <a:r>
              <a:rPr lang="en-IE" dirty="0"/>
              <a:t>WHY LESVOS? 500,000 ARRIVALS IN 12 MONTHS IN 2015/2016</a:t>
            </a:r>
          </a:p>
          <a:p>
            <a:r>
              <a:rPr lang="en-IE" dirty="0"/>
              <a:t>CHALLENGE FOR LOCAL BAR/ HOLIDAY LAWYERS</a:t>
            </a:r>
          </a:p>
          <a:p>
            <a:r>
              <a:rPr lang="en-IE" dirty="0"/>
              <a:t>RESPONSE OF CCBE WITH DAV TO CALL BY GREEK PLENARY OF BARS</a:t>
            </a:r>
          </a:p>
          <a:p>
            <a:r>
              <a:rPr lang="en-IE" dirty="0"/>
              <a:t>FUNDAMENTAL RIGHT OF ACCESS TO JUSTICE ENSHRINED IN </a:t>
            </a:r>
          </a:p>
          <a:p>
            <a:pPr lvl="1"/>
            <a:r>
              <a:rPr lang="en-IE" dirty="0"/>
              <a:t>EU CHARTER OF FUNDAMENTAL RIGHTS – ART 47 WITH ART18</a:t>
            </a:r>
          </a:p>
          <a:p>
            <a:pPr lvl="1"/>
            <a:r>
              <a:rPr lang="en-IE" dirty="0"/>
              <a:t>EUROPEAN CONVENTION ON HUMAN RIGHTS – ART 13</a:t>
            </a:r>
          </a:p>
          <a:p>
            <a:r>
              <a:rPr lang="en-IE" dirty="0"/>
              <a:t>DECISIONS OF CJEU AND THE COURT OF HUMAN RIGHTS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07893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F3B6-7BAE-4156-9AC4-5042BF639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EUROPEAN LAWYERS IN LESVOS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CC4A2-564F-4DF3-A9D5-10016BA69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/>
              <a:t>EUROPEAN LAWYERS IN LESVOS PROJECT 2016 </a:t>
            </a:r>
          </a:p>
          <a:p>
            <a:pPr marL="0" indent="0">
              <a:buNone/>
            </a:pPr>
            <a:r>
              <a:rPr lang="en-IE" dirty="0"/>
              <a:t>CONTRIBUTIONS OF 37 EUROPEAN BARS</a:t>
            </a:r>
          </a:p>
          <a:p>
            <a:pPr marL="0" indent="0">
              <a:buNone/>
            </a:pPr>
            <a:r>
              <a:rPr lang="en-IE" dirty="0"/>
              <a:t>COMMON EUROPEAN ASYLUM POLICY</a:t>
            </a:r>
          </a:p>
          <a:p>
            <a:pPr marL="0" indent="0">
              <a:buNone/>
            </a:pPr>
            <a:r>
              <a:rPr lang="en-IE" dirty="0"/>
              <a:t>ASYLUM EXPERTS AT EUROPEAN UNION BARS – 144 LAWYERS</a:t>
            </a:r>
          </a:p>
          <a:p>
            <a:pPr marL="0" indent="0">
              <a:buNone/>
            </a:pPr>
            <a:r>
              <a:rPr lang="en-IE" dirty="0"/>
              <a:t>17 EUROPEAN COUNTRIES</a:t>
            </a:r>
          </a:p>
          <a:p>
            <a:pPr marL="0" indent="0">
              <a:buNone/>
            </a:pPr>
            <a:r>
              <a:rPr lang="en-IE" dirty="0"/>
              <a:t>37,000 VOLUNTARY HOURS CONTRIBUTED</a:t>
            </a:r>
          </a:p>
          <a:p>
            <a:pPr marL="0" indent="0">
              <a:buNone/>
            </a:pPr>
            <a:r>
              <a:rPr lang="en-IE" dirty="0"/>
              <a:t>9,000 PEOPLE ASSISTED</a:t>
            </a:r>
          </a:p>
        </p:txBody>
      </p:sp>
    </p:spTree>
    <p:extLst>
      <p:ext uri="{BB962C8B-B14F-4D97-AF65-F5344CB8AC3E}">
        <p14:creationId xmlns:p14="http://schemas.microsoft.com/office/powerpoint/2010/main" val="1748976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20C81-CFAC-4887-8388-B10FAA3C3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EUROPEAN LAWYERS IN LESVOS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DC2AB-24D3-443E-B581-4662EDD72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ASSISTANCE FOR ASYLUM INTERVIEWS, UNACCOMPANIED MINORS AND FAMILY REUNIFICATION UNDER DUBLIN REGULATION</a:t>
            </a:r>
          </a:p>
          <a:p>
            <a:r>
              <a:rPr lang="en-IE" dirty="0"/>
              <a:t>74.5% SUCCESS RATE FOR ASYLUM SEEKERS</a:t>
            </a:r>
          </a:p>
          <a:p>
            <a:r>
              <a:rPr lang="en-IE" dirty="0"/>
              <a:t>46.5% AVERAGE IN GREECE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39611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662D4-2A31-4BEE-9FE8-B963FC93E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EUROPEAN LAWYERS IN LESVOS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30246-AC06-4EFF-91EE-9DFB3B0F6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7,000 MIGRANTS ON LESVOS NOW</a:t>
            </a:r>
          </a:p>
          <a:p>
            <a:r>
              <a:rPr lang="en-IE" dirty="0"/>
              <a:t>5,000 IN MORIA CENTRE (CAPACITY 3,100)</a:t>
            </a:r>
          </a:p>
          <a:p>
            <a:r>
              <a:rPr lang="en-IE" dirty="0"/>
              <a:t>400 UNACCOMPANIED MINORS</a:t>
            </a:r>
          </a:p>
          <a:p>
            <a:r>
              <a:rPr lang="en-IE" dirty="0"/>
              <a:t>PAX CHRISTI INTERNATIONAL PEACE PRIZE</a:t>
            </a:r>
          </a:p>
          <a:p>
            <a:r>
              <a:rPr lang="en-IE" dirty="0"/>
              <a:t>FUTURE: FUNDING ISSUES CONTINUE</a:t>
            </a:r>
          </a:p>
          <a:p>
            <a:r>
              <a:rPr lang="en-IE" dirty="0"/>
              <a:t>PLEASE VISIT ELIL.EU </a:t>
            </a:r>
          </a:p>
          <a:p>
            <a:r>
              <a:rPr lang="en-IE" dirty="0"/>
              <a:t>ALL DONATIONS WELCOME!</a:t>
            </a:r>
          </a:p>
        </p:txBody>
      </p:sp>
    </p:spTree>
    <p:extLst>
      <p:ext uri="{BB962C8B-B14F-4D97-AF65-F5344CB8AC3E}">
        <p14:creationId xmlns:p14="http://schemas.microsoft.com/office/powerpoint/2010/main" val="95800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F51CC-EB1D-47EF-9A9F-5675E8E9F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CCBE – CONSEIL DES BARREAUX EUROPEENS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63230-B0B2-4584-B521-38DCA4BE5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289398"/>
            <a:ext cx="10554574" cy="3636511"/>
          </a:xfrm>
        </p:spPr>
        <p:txBody>
          <a:bodyPr>
            <a:normAutofit/>
          </a:bodyPr>
          <a:lstStyle/>
          <a:p>
            <a:r>
              <a:rPr lang="en-IE" dirty="0"/>
              <a:t>CONSEJO DE LA ABOGACIA EUROPEA/ VISIT WWW.CCBE.EU</a:t>
            </a:r>
          </a:p>
          <a:p>
            <a:endParaRPr lang="en-IE" dirty="0"/>
          </a:p>
          <a:p>
            <a:r>
              <a:rPr lang="en-IE" dirty="0"/>
              <a:t>REPRESENTS ONE MILLION + EUROPEAN LAWYERS IN THE EU 28 PLUS EEA</a:t>
            </a:r>
          </a:p>
          <a:p>
            <a:endParaRPr lang="en-IE" dirty="0"/>
          </a:p>
          <a:p>
            <a:r>
              <a:rPr lang="en-IE" dirty="0"/>
              <a:t>VOICE OF EUROPEAN LAWYERS AT EU AND INTERNATIONAL LEVEL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COMITE DE MIGRACIONES – EXPERTS FROM DIFFERENT MEMBER STATES 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2105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23359-5B86-4C45-8515-F26BB14F2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 1. History, Context and Crisis – 2015/2016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68301-192A-47BB-B914-ABCDAC6FE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/>
          </a:p>
          <a:p>
            <a:endParaRPr lang="en-IE" dirty="0"/>
          </a:p>
          <a:p>
            <a:r>
              <a:rPr lang="en-IE" dirty="0"/>
              <a:t>COMMON EUROPEAN ASYLUM SYSTEM IN EU</a:t>
            </a:r>
          </a:p>
          <a:p>
            <a:r>
              <a:rPr lang="en-IE" dirty="0"/>
              <a:t>1,204,300 IP applications in EU+ in 2016 (526,00 in 2014)</a:t>
            </a:r>
          </a:p>
          <a:p>
            <a:r>
              <a:rPr lang="en-IE" dirty="0"/>
              <a:t>Germany: c. 722,00, Italy: c.122,000, France: c. 76,000, Greece: c. 50,000</a:t>
            </a:r>
          </a:p>
          <a:p>
            <a:r>
              <a:rPr lang="en-IE" dirty="0"/>
              <a:t>Lesvos, Greece: c. 500,000 migrants arrive in 12 months (2015/2016)</a:t>
            </a:r>
          </a:p>
          <a:p>
            <a:r>
              <a:rPr lang="en-IE" dirty="0"/>
              <a:t>Origin: Syria (335,000), Afghanistan (185,000) and Iraq (127,000)</a:t>
            </a:r>
          </a:p>
          <a:p>
            <a:r>
              <a:rPr lang="en-IE" dirty="0"/>
              <a:t>5,082 lives lost in Mediterranean (IOM)</a:t>
            </a:r>
          </a:p>
          <a:p>
            <a:r>
              <a:rPr lang="en-IE" dirty="0"/>
              <a:t>August 2015 Germany suspends Dublin Rules – admits c. 750,000 pax.</a:t>
            </a:r>
          </a:p>
        </p:txBody>
      </p:sp>
    </p:spTree>
    <p:extLst>
      <p:ext uri="{BB962C8B-B14F-4D97-AF65-F5344CB8AC3E}">
        <p14:creationId xmlns:p14="http://schemas.microsoft.com/office/powerpoint/2010/main" val="199545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53B03-1F08-436A-A704-59997537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1. History, Context and Crisis - 2018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3CFE8-211F-45E8-A188-F28DEF3D5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/>
          </a:p>
          <a:p>
            <a:r>
              <a:rPr lang="en-IE" dirty="0"/>
              <a:t>EU –Turkey Agreement reached on 18 March 2016</a:t>
            </a:r>
          </a:p>
          <a:p>
            <a:r>
              <a:rPr lang="en-IE" dirty="0"/>
              <a:t>634,000 IP applications lodged in EU+ in 2018</a:t>
            </a:r>
          </a:p>
          <a:p>
            <a:r>
              <a:rPr lang="en-IE" dirty="0"/>
              <a:t>Main countries of origin: Syria, Afghanistan, Iraq, Pakistan and Iran</a:t>
            </a:r>
          </a:p>
          <a:p>
            <a:r>
              <a:rPr lang="en-IE" dirty="0"/>
              <a:t>EU + issued 593,00 decisions at first instance in 2018</a:t>
            </a:r>
          </a:p>
          <a:p>
            <a:r>
              <a:rPr lang="en-IE" dirty="0"/>
              <a:t>34% of all decisions grant protection (mainly refugee status)</a:t>
            </a:r>
          </a:p>
          <a:p>
            <a:r>
              <a:rPr lang="en-IE" dirty="0"/>
              <a:t>448,000 cases pending at first instance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69331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8D18F-A838-44F1-AF5F-6181E7F14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778" y="447188"/>
            <a:ext cx="10571998" cy="970450"/>
          </a:xfrm>
        </p:spPr>
        <p:txBody>
          <a:bodyPr/>
          <a:lstStyle/>
          <a:p>
            <a:r>
              <a:rPr lang="en-IE" dirty="0"/>
              <a:t>1.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97D2B-3050-4DB1-B543-37F7C167A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Dublin Convention 15 June 1990</a:t>
            </a:r>
          </a:p>
          <a:p>
            <a:pPr lvl="1"/>
            <a:r>
              <a:rPr lang="en-IE" dirty="0"/>
              <a:t>Implemented by Dublin Convention (Implementation Order), 2000 SI 343 of 2000</a:t>
            </a:r>
          </a:p>
          <a:p>
            <a:r>
              <a:rPr lang="en-IE" dirty="0"/>
              <a:t>Dublin II Regulation 343/2003/EC</a:t>
            </a:r>
          </a:p>
          <a:p>
            <a:r>
              <a:rPr lang="en-IE" dirty="0"/>
              <a:t>Commission Implementing Regulation 1560/2003/EC</a:t>
            </a:r>
          </a:p>
          <a:p>
            <a:r>
              <a:rPr lang="en-IE" dirty="0"/>
              <a:t>Dublin III Regulation 604/2013/EU</a:t>
            </a:r>
          </a:p>
          <a:p>
            <a:r>
              <a:rPr lang="en-IE" dirty="0"/>
              <a:t>Commission Implementing Regulation 118/2014/EU</a:t>
            </a:r>
          </a:p>
          <a:p>
            <a:r>
              <a:rPr lang="en-IE" dirty="0"/>
              <a:t>Dublin IV Proposal – 16 September 2016 COM (2016) 270</a:t>
            </a:r>
          </a:p>
        </p:txBody>
      </p:sp>
    </p:spTree>
    <p:extLst>
      <p:ext uri="{BB962C8B-B14F-4D97-AF65-F5344CB8AC3E}">
        <p14:creationId xmlns:p14="http://schemas.microsoft.com/office/powerpoint/2010/main" val="10926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6069-EECE-423D-98C0-2A88EDA2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1288" y="513977"/>
            <a:ext cx="10571998" cy="970450"/>
          </a:xfrm>
        </p:spPr>
        <p:txBody>
          <a:bodyPr/>
          <a:lstStyle/>
          <a:p>
            <a:r>
              <a:rPr lang="en-IE" sz="3200" dirty="0"/>
              <a:t>2. A Brief Overview: the criteria for responsibility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B933B-2E54-4F99-B0DB-FEA5108DC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Article 3(1)</a:t>
            </a:r>
          </a:p>
          <a:p>
            <a:r>
              <a:rPr lang="en-IE" dirty="0"/>
              <a:t>Obligation to examine IP application made on territory/border</a:t>
            </a:r>
          </a:p>
          <a:p>
            <a:r>
              <a:rPr lang="en-IE" dirty="0"/>
              <a:t>One Member State only</a:t>
            </a:r>
          </a:p>
          <a:p>
            <a:r>
              <a:rPr lang="en-IE" dirty="0"/>
              <a:t>Based on Chapter III criteria for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541690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FF77E-463E-4944-81D5-A08B815E7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3200" dirty="0"/>
              <a:t>2.  A Brief Overview: the criteria for 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4F86E-906D-4C31-9E3A-B5C080D22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Chapter III Articles 7 – 15</a:t>
            </a:r>
          </a:p>
          <a:p>
            <a:r>
              <a:rPr lang="en-IE" dirty="0"/>
              <a:t>Unaccompanied  minors – Article 8</a:t>
            </a:r>
          </a:p>
          <a:p>
            <a:r>
              <a:rPr lang="en-IE" dirty="0"/>
              <a:t>Refugee family members in other Member States – Article 9</a:t>
            </a:r>
          </a:p>
          <a:p>
            <a:r>
              <a:rPr lang="en-IE" dirty="0"/>
              <a:t>IP applicant family members in other Member States – Article 10</a:t>
            </a:r>
          </a:p>
          <a:p>
            <a:r>
              <a:rPr lang="en-IE" dirty="0"/>
              <a:t>Irregular entry – Article 13</a:t>
            </a:r>
          </a:p>
        </p:txBody>
      </p:sp>
    </p:spTree>
    <p:extLst>
      <p:ext uri="{BB962C8B-B14F-4D97-AF65-F5344CB8AC3E}">
        <p14:creationId xmlns:p14="http://schemas.microsoft.com/office/powerpoint/2010/main" val="154656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F847-08DD-4EDB-AAC4-38BA339FB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712" y="791137"/>
            <a:ext cx="10571998" cy="970450"/>
          </a:xfrm>
        </p:spPr>
        <p:txBody>
          <a:bodyPr/>
          <a:lstStyle/>
          <a:p>
            <a:r>
              <a:rPr lang="en-IE" sz="3200" dirty="0"/>
              <a:t>3. Where Dublin does not apply </a:t>
            </a:r>
            <a:br>
              <a:rPr lang="en-IE" sz="3200" dirty="0"/>
            </a:br>
            <a:r>
              <a:rPr lang="en-IE" sz="3200" dirty="0"/>
              <a:t>Article 3(2) Systemic Deficiencies and Article 17(1): The Derogation Clause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65E02-BF11-4B58-8D82-4B456E9D9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/>
              <a:t>‘</a:t>
            </a:r>
            <a:r>
              <a:rPr lang="en-IE" sz="2400" i="1" dirty="0"/>
              <a:t>By way of derogation from Article 3(1), each Member State may decide to examine an application for international protection lodged with it by a third country national or a stateless person even if such examination is not its responsibility under the criteria laid down in this Regulation</a:t>
            </a:r>
            <a:r>
              <a:rPr lang="en-IE" sz="2400" dirty="0"/>
              <a:t>’. </a:t>
            </a:r>
          </a:p>
        </p:txBody>
      </p:sp>
    </p:spTree>
    <p:extLst>
      <p:ext uri="{BB962C8B-B14F-4D97-AF65-F5344CB8AC3E}">
        <p14:creationId xmlns:p14="http://schemas.microsoft.com/office/powerpoint/2010/main" val="564512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1881F-553C-4E72-83D4-5B4AC4707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3. Article 17(1): Role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3D0BE-6E01-4140-809E-F261F0A15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Purpose: ‘… </a:t>
            </a:r>
            <a:r>
              <a:rPr lang="en-IE" i="1" dirty="0"/>
              <a:t>is intended to allow each Member State in its </a:t>
            </a:r>
            <a:r>
              <a:rPr lang="en-IE" i="1" u="sng" dirty="0"/>
              <a:t>absolute discretion</a:t>
            </a:r>
            <a:r>
              <a:rPr lang="en-IE" i="1" dirty="0"/>
              <a:t>, on the basis of political, humanitarian or practical considerations, to agree to examine an asylum application even if it is not responsible under the criteria laid down</a:t>
            </a:r>
            <a:r>
              <a:rPr lang="en-IE" dirty="0"/>
              <a:t>…’ CJEU in M.A. Case C-661/17 paragraph 58;  Fathi Case C-56/17 paragraph 53</a:t>
            </a:r>
          </a:p>
          <a:p>
            <a:r>
              <a:rPr lang="en-IE" dirty="0"/>
              <a:t>Legal basis for Merkel’s decision in August 2015 to suspend Dublin transfers of Syrian IP applicants – Quaere: Article 3.2</a:t>
            </a:r>
          </a:p>
        </p:txBody>
      </p:sp>
    </p:spTree>
    <p:extLst>
      <p:ext uri="{BB962C8B-B14F-4D97-AF65-F5344CB8AC3E}">
        <p14:creationId xmlns:p14="http://schemas.microsoft.com/office/powerpoint/2010/main" val="3772626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08477B9318800438E6058B33EF2BB1E" ma:contentTypeVersion="19" ma:contentTypeDescription="Crear nuevo documento." ma:contentTypeScope="" ma:versionID="81377c9cd154b6cca078359f406baa84">
  <xsd:schema xmlns:xsd="http://www.w3.org/2001/XMLSchema" xmlns:xs="http://www.w3.org/2001/XMLSchema" xmlns:p="http://schemas.microsoft.com/office/2006/metadata/properties" xmlns:ns2="43e275e3-8228-4251-95de-18700895d8e8" xmlns:ns3="d5769076-9cbd-45ac-bd9c-848099da6b48" xmlns:ns4="e10f10ed-3fa3-4219-8dfc-bb5abca96aaf" targetNamespace="http://schemas.microsoft.com/office/2006/metadata/properties" ma:root="true" ma:fieldsID="619351fd77170c785e2485de6dc6af72" ns2:_="" ns3:_="" ns4:_="">
    <xsd:import namespace="43e275e3-8228-4251-95de-18700895d8e8"/>
    <xsd:import namespace="d5769076-9cbd-45ac-bd9c-848099da6b48"/>
    <xsd:import namespace="e10f10ed-3fa3-4219-8dfc-bb5abca96aaf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g43c3c82cce940a89f67d0516f411072" minOccurs="0"/>
                <xsd:element ref="ns3:g5d8bab08a734613a13392a6103cdc6c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e275e3-8228-4251-95de-18700895d8e8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6f3ba8c1-544a-4f08-9296-dc6458e9056b}" ma:internalName="TaxCatchAll" ma:showField="CatchAllData" ma:web="43e275e3-8228-4251-95de-18700895d8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69076-9cbd-45ac-bd9c-848099da6b48" elementFormDefault="qualified">
    <xsd:import namespace="http://schemas.microsoft.com/office/2006/documentManagement/types"/>
    <xsd:import namespace="http://schemas.microsoft.com/office/infopath/2007/PartnerControls"/>
    <xsd:element name="g43c3c82cce940a89f67d0516f411072" ma:index="10" nillable="true" ma:taxonomy="true" ma:internalName="g43c3c82cce940a89f67d0516f411072" ma:taxonomyFieldName="palabrasclaveempresa" ma:displayName="Palabras clave de FIIAPP" ma:fieldId="{043c3c82-cce9-40a8-9f67-d0516f411072}" ma:taxonomyMulti="true" ma:sspId="0f4afbdf-b431-4932-b70a-70c1915ab58e" ma:termSetId="ef1fcd61-6b57-4f54-bb1f-b9c1166f371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5d8bab08a734613a13392a6103cdc6c" ma:index="12" nillable="true" ma:taxonomy="true" ma:internalName="g5d8bab08a734613a13392a6103cdc6c" ma:taxonomyFieldName="palabrasclavesitio" ma:displayName="Palabras clave de sitio" ma:fieldId="{05d8bab0-8a73-4613-a133-92a6103cdc6c}" ma:taxonomyMulti="true" ma:sspId="0f4afbdf-b431-4932-b70a-70c1915ab58e" ma:termSetId="9543e3d4-bc00-4806-8d2a-8eaffc9c5c5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f10ed-3fa3-4219-8dfc-bb5abca96a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5d8bab08a734613a13392a6103cdc6c xmlns="d5769076-9cbd-45ac-bd9c-848099da6b48">
      <Terms xmlns="http://schemas.microsoft.com/office/infopath/2007/PartnerControls"/>
    </g5d8bab08a734613a13392a6103cdc6c>
    <g43c3c82cce940a89f67d0516f411072 xmlns="d5769076-9cbd-45ac-bd9c-848099da6b48">
      <Terms xmlns="http://schemas.microsoft.com/office/infopath/2007/PartnerControls"/>
    </g43c3c82cce940a89f67d0516f411072>
    <TaxCatchAll xmlns="43e275e3-8228-4251-95de-18700895d8e8"/>
  </documentManagement>
</p:properties>
</file>

<file path=customXml/itemProps1.xml><?xml version="1.0" encoding="utf-8"?>
<ds:datastoreItem xmlns:ds="http://schemas.openxmlformats.org/officeDocument/2006/customXml" ds:itemID="{EEBBB4FF-AF91-469D-B501-535B3E40F6CC}"/>
</file>

<file path=customXml/itemProps2.xml><?xml version="1.0" encoding="utf-8"?>
<ds:datastoreItem xmlns:ds="http://schemas.openxmlformats.org/officeDocument/2006/customXml" ds:itemID="{B31DEEC7-1509-4D63-8572-110A82EBCC82}"/>
</file>

<file path=customXml/itemProps3.xml><?xml version="1.0" encoding="utf-8"?>
<ds:datastoreItem xmlns:ds="http://schemas.openxmlformats.org/officeDocument/2006/customXml" ds:itemID="{07A90189-C45D-46AA-A870-6B8D166ED32D}"/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</TotalTime>
  <Words>914</Words>
  <Application>Microsoft Office PowerPoint</Application>
  <PresentationFormat>Panorámica</PresentationFormat>
  <Paragraphs>108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Century Gothic</vt:lpstr>
      <vt:lpstr>Wingdings 2</vt:lpstr>
      <vt:lpstr>Quotable</vt:lpstr>
      <vt:lpstr>EUROSOCIAL – CARTAGENA  12 DE JULIO 2019  THE EUROPEAN MIGRATION CRISIS AND THE DUBLIN SYSTEM</vt:lpstr>
      <vt:lpstr>CCBE – CONSEIL DES BARREAUX EUROPEENS</vt:lpstr>
      <vt:lpstr> 1. History, Context and Crisis – 2015/2016</vt:lpstr>
      <vt:lpstr>1. History, Context and Crisis - 2018</vt:lpstr>
      <vt:lpstr>1. History</vt:lpstr>
      <vt:lpstr>2. A Brief Overview: the criteria for responsibility </vt:lpstr>
      <vt:lpstr>2.  A Brief Overview: the criteria for responsibility</vt:lpstr>
      <vt:lpstr>3. Where Dublin does not apply  Article 3(2) Systemic Deficiencies and Article 17(1): The Derogation Clause</vt:lpstr>
      <vt:lpstr>3. Article 17(1): Role </vt:lpstr>
      <vt:lpstr>3. Article 17(1) – no obligation in law</vt:lpstr>
      <vt:lpstr>3. Article 17(1) – no obligation in law</vt:lpstr>
      <vt:lpstr>.  4. Can reform come? The EU at loggerheads</vt:lpstr>
      <vt:lpstr>4. Reform: Dublin IV</vt:lpstr>
      <vt:lpstr>EUROPEAN LAWYERS IN LESVOS </vt:lpstr>
      <vt:lpstr>EUROPEAN LAWYERS IN LESVOS</vt:lpstr>
      <vt:lpstr>EUROPEAN LAWYERS IN LESVOS</vt:lpstr>
      <vt:lpstr>EUROPEAN LAWYERS IN LESVOS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Dublin III</dc:title>
  <dc:creator>David C. Smyth</dc:creator>
  <cp:lastModifiedBy>Maria Luisa Dominguez Suarez - FIIAPP</cp:lastModifiedBy>
  <cp:revision>42</cp:revision>
  <cp:lastPrinted>2019-07-04T15:56:15Z</cp:lastPrinted>
  <dcterms:created xsi:type="dcterms:W3CDTF">2019-05-24T09:38:17Z</dcterms:created>
  <dcterms:modified xsi:type="dcterms:W3CDTF">2019-07-05T07:13:05Z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0x010100108477B9318800438E6058B33EF2BB1E</vt:lpwstr>
  </property>
</Properties>
</file>