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99" r:id="rId5"/>
    <p:sldId id="305" r:id="rId6"/>
    <p:sldId id="262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2" r:id="rId15"/>
    <p:sldId id="298" r:id="rId16"/>
    <p:sldId id="323" r:id="rId17"/>
    <p:sldId id="295" r:id="rId18"/>
    <p:sldId id="296" r:id="rId19"/>
    <p:sldId id="297" r:id="rId20"/>
    <p:sldId id="268" r:id="rId21"/>
    <p:sldId id="313" r:id="rId22"/>
    <p:sldId id="304" r:id="rId23"/>
    <p:sldId id="312" r:id="rId24"/>
    <p:sldId id="302" r:id="rId25"/>
    <p:sldId id="284" r:id="rId26"/>
    <p:sldId id="273" r:id="rId27"/>
    <p:sldId id="274" r:id="rId28"/>
    <p:sldId id="275" r:id="rId29"/>
    <p:sldId id="276" r:id="rId30"/>
    <p:sldId id="278" r:id="rId31"/>
    <p:sldId id="280" r:id="rId32"/>
    <p:sldId id="281" r:id="rId33"/>
    <p:sldId id="324" r:id="rId34"/>
    <p:sldId id="325" r:id="rId35"/>
    <p:sldId id="283" r:id="rId36"/>
  </p:sldIdLst>
  <p:sldSz cx="12192000" cy="6858000"/>
  <p:notesSz cx="7010400" cy="92964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9h\ffkvvt6x41q7_26j5smj4ftc0000gn\T\com.microsoft.Outlook\Outlook%20Temp\Gra&#769;ficas%20urgentes%20A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osTablas%20(grafica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9h\ffkvvt6x41q7_26j5smj4ftc0000gn\T\com.microsoft.Outlook\Outlook%20Temp\Graficas%20UR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9h\ffkvvt6x41q7_26j5smj4ftc0000gn\T\com.microsoft.Outlook\Outlook%20Temp\Graficas%20UR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DatosTablas%20(graficas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&#769;ficas%20J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ra&#769;ficas%20JA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ra&#769;ficas%20JA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ra&#769;ficas%20JA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Hombres 2005</c:v>
          </c:tx>
          <c:spPr>
            <a:solidFill>
              <a:srgbClr val="2C6F5A">
                <a:alpha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'Distribución Poblacional'!$O$5:$O$21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'Distribución Poblacional'!$E$5:$E$21</c:f>
              <c:numCache>
                <c:formatCode>0.0%</c:formatCode>
                <c:ptCount val="17"/>
                <c:pt idx="0">
                  <c:v>-6.2516593377737087E-2</c:v>
                </c:pt>
                <c:pt idx="1">
                  <c:v>-6.3303645392807861E-2</c:v>
                </c:pt>
                <c:pt idx="2">
                  <c:v>-6.2009059681997138E-2</c:v>
                </c:pt>
                <c:pt idx="3">
                  <c:v>-5.3767742522038663E-2</c:v>
                </c:pt>
                <c:pt idx="4">
                  <c:v>-4.168474105626007E-2</c:v>
                </c:pt>
                <c:pt idx="5">
                  <c:v>-3.6404359518590147E-2</c:v>
                </c:pt>
                <c:pt idx="6">
                  <c:v>-3.2470792028214908E-2</c:v>
                </c:pt>
                <c:pt idx="7">
                  <c:v>-3.1353806841235045E-2</c:v>
                </c:pt>
                <c:pt idx="8">
                  <c:v>-2.7758393649808037E-2</c:v>
                </c:pt>
                <c:pt idx="9">
                  <c:v>-2.3679505649123266E-2</c:v>
                </c:pt>
                <c:pt idx="10">
                  <c:v>-1.9736145345657288E-2</c:v>
                </c:pt>
                <c:pt idx="11">
                  <c:v>-1.6603654145890188E-2</c:v>
                </c:pt>
                <c:pt idx="12">
                  <c:v>-1.3426309444188943E-2</c:v>
                </c:pt>
                <c:pt idx="13">
                  <c:v>-1.1744121773268086E-2</c:v>
                </c:pt>
                <c:pt idx="14">
                  <c:v>-8.9959682625808633E-3</c:v>
                </c:pt>
                <c:pt idx="15">
                  <c:v>-6.370406263918489E-3</c:v>
                </c:pt>
                <c:pt idx="16">
                  <c:v>-5.673061252715994E-3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89-CA4C-BE0A-08948AACC194}"/>
            </c:ext>
          </c:extLst>
        </c:ser>
        <c:ser>
          <c:idx val="1"/>
          <c:order val="1"/>
          <c:tx>
            <c:v>Mujeres 2005</c:v>
          </c:tx>
          <c:spPr>
            <a:solidFill>
              <a:srgbClr val="FF2F92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strRef>
              <c:f>'Distribución Poblacional'!$O$5:$O$21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'Distribución Poblacional'!$F$5:$F$21</c:f>
              <c:numCache>
                <c:formatCode>0.0%</c:formatCode>
                <c:ptCount val="17"/>
                <c:pt idx="0">
                  <c:v>5.9844001696453743E-2</c:v>
                </c:pt>
                <c:pt idx="1">
                  <c:v>5.9790201673918186E-2</c:v>
                </c:pt>
                <c:pt idx="2">
                  <c:v>5.7259787130841164E-2</c:v>
                </c:pt>
                <c:pt idx="3">
                  <c:v>4.8809919321727999E-2</c:v>
                </c:pt>
                <c:pt idx="4">
                  <c:v>3.7957910731133845E-2</c:v>
                </c:pt>
                <c:pt idx="5">
                  <c:v>3.40214416665095E-2</c:v>
                </c:pt>
                <c:pt idx="6">
                  <c:v>3.0736980515445326E-2</c:v>
                </c:pt>
                <c:pt idx="7">
                  <c:v>2.9574900028677225E-2</c:v>
                </c:pt>
                <c:pt idx="8">
                  <c:v>2.5877689940677316E-2</c:v>
                </c:pt>
                <c:pt idx="9">
                  <c:v>2.1766038330763023E-2</c:v>
                </c:pt>
                <c:pt idx="10">
                  <c:v>1.7877324342321928E-2</c:v>
                </c:pt>
                <c:pt idx="11">
                  <c:v>1.4928962208446193E-2</c:v>
                </c:pt>
                <c:pt idx="12">
                  <c:v>1.2155419923079266E-2</c:v>
                </c:pt>
                <c:pt idx="13">
                  <c:v>1.0816464306042576E-2</c:v>
                </c:pt>
                <c:pt idx="14">
                  <c:v>8.4451527509583658E-3</c:v>
                </c:pt>
                <c:pt idx="15">
                  <c:v>6.2214587857975677E-3</c:v>
                </c:pt>
                <c:pt idx="16">
                  <c:v>6.418040441174693E-3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89-CA4C-BE0A-08948AACC194}"/>
            </c:ext>
          </c:extLst>
        </c:ser>
        <c:ser>
          <c:idx val="2"/>
          <c:order val="2"/>
          <c:tx>
            <c:v>Hombres 2018</c:v>
          </c:tx>
          <c:spPr>
            <a:noFill/>
            <a:ln w="28575">
              <a:solidFill>
                <a:srgbClr val="2C6F5A"/>
              </a:solidFill>
            </a:ln>
            <a:effectLst/>
          </c:spPr>
          <c:invertIfNegative val="0"/>
          <c:cat>
            <c:strRef>
              <c:f>'Distribución Poblacional'!$O$5:$O$21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'Distribución Poblacional'!$S$5:$S$21</c:f>
              <c:numCache>
                <c:formatCode>0%</c:formatCode>
                <c:ptCount val="17"/>
                <c:pt idx="0">
                  <c:v>-5.6451096124671397E-2</c:v>
                </c:pt>
                <c:pt idx="1">
                  <c:v>-5.3365083164078723E-2</c:v>
                </c:pt>
                <c:pt idx="2">
                  <c:v>-5.0853920080205457E-2</c:v>
                </c:pt>
                <c:pt idx="3">
                  <c:v>-4.9464111312641904E-2</c:v>
                </c:pt>
                <c:pt idx="4">
                  <c:v>-4.7469783708873614E-2</c:v>
                </c:pt>
                <c:pt idx="5">
                  <c:v>-4.2924587350545371E-2</c:v>
                </c:pt>
                <c:pt idx="6">
                  <c:v>-3.5146025875964999E-2</c:v>
                </c:pt>
                <c:pt idx="7">
                  <c:v>-2.880227292905975E-2</c:v>
                </c:pt>
                <c:pt idx="8">
                  <c:v>-2.6632578613091953E-2</c:v>
                </c:pt>
                <c:pt idx="9">
                  <c:v>-2.5089241252206559E-2</c:v>
                </c:pt>
                <c:pt idx="10">
                  <c:v>-2.3882299156861114E-2</c:v>
                </c:pt>
                <c:pt idx="11">
                  <c:v>-2.0461214453084717E-2</c:v>
                </c:pt>
                <c:pt idx="12">
                  <c:v>-1.6764065044506195E-2</c:v>
                </c:pt>
                <c:pt idx="13">
                  <c:v>-1.3181400319740943E-2</c:v>
                </c:pt>
                <c:pt idx="14">
                  <c:v>-9.890241393933746E-3</c:v>
                </c:pt>
                <c:pt idx="15">
                  <c:v>-6.8889338641393268E-3</c:v>
                </c:pt>
                <c:pt idx="16">
                  <c:v>-6.9478306089912388E-3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89-CA4C-BE0A-08948AACC194}"/>
            </c:ext>
          </c:extLst>
        </c:ser>
        <c:ser>
          <c:idx val="3"/>
          <c:order val="3"/>
          <c:tx>
            <c:v>Mujeres 2018</c:v>
          </c:tx>
          <c:spPr>
            <a:noFill/>
            <a:ln w="28575">
              <a:solidFill>
                <a:srgbClr val="FF2F92"/>
              </a:solidFill>
            </a:ln>
            <a:effectLst/>
          </c:spPr>
          <c:invertIfNegative val="0"/>
          <c:cat>
            <c:strRef>
              <c:f>'Distribución Poblacional'!$O$5:$O$21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'Distribución Poblacional'!$T$5:$T$21</c:f>
              <c:numCache>
                <c:formatCode>0%</c:formatCode>
                <c:ptCount val="17"/>
                <c:pt idx="0">
                  <c:v>5.3939712453738756E-2</c:v>
                </c:pt>
                <c:pt idx="1">
                  <c:v>5.0651862333822108E-2</c:v>
                </c:pt>
                <c:pt idx="2">
                  <c:v>4.7842355252150311E-2</c:v>
                </c:pt>
                <c:pt idx="3">
                  <c:v>4.5867218722547252E-2</c:v>
                </c:pt>
                <c:pt idx="4">
                  <c:v>4.3598260229862754E-2</c:v>
                </c:pt>
                <c:pt idx="5">
                  <c:v>3.9527215755651303E-2</c:v>
                </c:pt>
                <c:pt idx="6">
                  <c:v>3.2759163600046985E-2</c:v>
                </c:pt>
                <c:pt idx="7">
                  <c:v>2.7269523747024141E-2</c:v>
                </c:pt>
                <c:pt idx="8">
                  <c:v>2.5504937565590184E-2</c:v>
                </c:pt>
                <c:pt idx="9">
                  <c:v>2.3920791598721257E-2</c:v>
                </c:pt>
                <c:pt idx="10">
                  <c:v>2.2491718334589759E-2</c:v>
                </c:pt>
                <c:pt idx="11">
                  <c:v>1.9114199575039029E-2</c:v>
                </c:pt>
                <c:pt idx="12">
                  <c:v>1.5698960428335951E-2</c:v>
                </c:pt>
                <c:pt idx="13">
                  <c:v>1.250706567924546E-2</c:v>
                </c:pt>
                <c:pt idx="14">
                  <c:v>9.7180731940951053E-3</c:v>
                </c:pt>
                <c:pt idx="15">
                  <c:v>7.2022777819750593E-3</c:v>
                </c:pt>
                <c:pt idx="16">
                  <c:v>8.1719784949675824E-3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89-CA4C-BE0A-08948AACC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56826056"/>
        <c:axId val="358074152"/>
      </c:barChart>
      <c:catAx>
        <c:axId val="356826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8074152"/>
        <c:crosses val="autoZero"/>
        <c:auto val="1"/>
        <c:lblAlgn val="ctr"/>
        <c:lblOffset val="100"/>
        <c:noMultiLvlLbl val="0"/>
      </c:catAx>
      <c:valAx>
        <c:axId val="358074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682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94507067372848"/>
          <c:y val="0.93613416072790256"/>
          <c:w val="0.68610985865254304"/>
          <c:h val="6.3865839272097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PobrezaMonetaria!$B$15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2F92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PobrezaMonetaria!$C$10:$F$11</c:f>
              <c:multiLvlStrCache>
                <c:ptCount val="4"/>
                <c:lvl>
                  <c:pt idx="0">
                    <c:v>Mujer</c:v>
                  </c:pt>
                  <c:pt idx="1">
                    <c:v>Hombre</c:v>
                  </c:pt>
                  <c:pt idx="2">
                    <c:v>Mujer</c:v>
                  </c:pt>
                  <c:pt idx="3">
                    <c:v>Hombre</c:v>
                  </c:pt>
                </c:lvl>
                <c:lvl>
                  <c:pt idx="0">
                    <c:v>Rural</c:v>
                  </c:pt>
                  <c:pt idx="2">
                    <c:v>Urbano</c:v>
                  </c:pt>
                </c:lvl>
              </c:multiLvlStrCache>
            </c:multiLvlStrRef>
          </c:cat>
          <c:val>
            <c:numRef>
              <c:f>PobrezaMonetaria!$C$15:$F$15</c:f>
              <c:numCache>
                <c:formatCode>0.0%</c:formatCode>
                <c:ptCount val="4"/>
                <c:pt idx="0">
                  <c:v>0.54500000000000004</c:v>
                </c:pt>
                <c:pt idx="1">
                  <c:v>0.48599999999999999</c:v>
                </c:pt>
                <c:pt idx="2">
                  <c:v>0.371</c:v>
                </c:pt>
                <c:pt idx="3">
                  <c:v>0.315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E5-1742-9612-CF9A7FBBA1AF}"/>
            </c:ext>
          </c:extLst>
        </c:ser>
        <c:ser>
          <c:idx val="2"/>
          <c:order val="1"/>
          <c:tx>
            <c:strRef>
              <c:f>PobrezaMonetaria!$B$16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2C6F5A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PobrezaMonetaria!$C$10:$F$11</c:f>
              <c:multiLvlStrCache>
                <c:ptCount val="4"/>
                <c:lvl>
                  <c:pt idx="0">
                    <c:v>Mujer</c:v>
                  </c:pt>
                  <c:pt idx="1">
                    <c:v>Hombre</c:v>
                  </c:pt>
                  <c:pt idx="2">
                    <c:v>Mujer</c:v>
                  </c:pt>
                  <c:pt idx="3">
                    <c:v>Hombre</c:v>
                  </c:pt>
                </c:lvl>
                <c:lvl>
                  <c:pt idx="0">
                    <c:v>Rural</c:v>
                  </c:pt>
                  <c:pt idx="2">
                    <c:v>Urbano</c:v>
                  </c:pt>
                </c:lvl>
              </c:multiLvlStrCache>
            </c:multiLvlStrRef>
          </c:cat>
          <c:val>
            <c:numRef>
              <c:f>PobrezaMonetaria!$C$16:$F$16</c:f>
              <c:numCache>
                <c:formatCode>0.0%</c:formatCode>
                <c:ptCount val="4"/>
                <c:pt idx="0">
                  <c:v>0.40399999999999997</c:v>
                </c:pt>
                <c:pt idx="1">
                  <c:v>0.34700000000000003</c:v>
                </c:pt>
                <c:pt idx="2">
                  <c:v>0.27899999999999997</c:v>
                </c:pt>
                <c:pt idx="3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E5-1742-9612-CF9A7FBBA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358075328"/>
        <c:axId val="358075720"/>
      </c:barChart>
      <c:catAx>
        <c:axId val="3580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8075720"/>
        <c:crosses val="autoZero"/>
        <c:auto val="1"/>
        <c:lblAlgn val="ctr"/>
        <c:lblOffset val="100"/>
        <c:noMultiLvlLbl val="0"/>
      </c:catAx>
      <c:valAx>
        <c:axId val="358075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5807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05128205128206E-2"/>
          <c:y val="5.0925925925925923E-2"/>
          <c:w val="0.94358974358974357"/>
          <c:h val="0.65036125692621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TGP!$B$5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2C6F5A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TGP!$C$3:$F$4</c:f>
              <c:multiLvlStrCache>
                <c:ptCount val="4"/>
                <c:lvl>
                  <c:pt idx="0">
                    <c:v>Mujer</c:v>
                  </c:pt>
                  <c:pt idx="1">
                    <c:v>Hombre</c:v>
                  </c:pt>
                  <c:pt idx="2">
                    <c:v>Mujer</c:v>
                  </c:pt>
                  <c:pt idx="3">
                    <c:v>Hombre</c:v>
                  </c:pt>
                </c:lvl>
                <c:lvl>
                  <c:pt idx="0">
                    <c:v>Rural</c:v>
                  </c:pt>
                  <c:pt idx="2">
                    <c:v>Urbano</c:v>
                  </c:pt>
                </c:lvl>
              </c:multiLvlStrCache>
            </c:multiLvlStrRef>
          </c:cat>
          <c:val>
            <c:numRef>
              <c:f>TGP!$C$5:$F$5</c:f>
              <c:numCache>
                <c:formatCode>0%</c:formatCode>
                <c:ptCount val="4"/>
                <c:pt idx="0">
                  <c:v>0.37898890000000002</c:v>
                </c:pt>
                <c:pt idx="1">
                  <c:v>0.76097349999999997</c:v>
                </c:pt>
                <c:pt idx="2">
                  <c:v>0.55646010000000001</c:v>
                </c:pt>
                <c:pt idx="3">
                  <c:v>0.73546049999999996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C1-874E-B651-0CD6ECA2D370}"/>
            </c:ext>
          </c:extLst>
        </c:ser>
        <c:ser>
          <c:idx val="1"/>
          <c:order val="1"/>
          <c:tx>
            <c:strRef>
              <c:f>TGP!$B$6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2F92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TGP!$C$3:$F$4</c:f>
              <c:multiLvlStrCache>
                <c:ptCount val="4"/>
                <c:lvl>
                  <c:pt idx="0">
                    <c:v>Mujer</c:v>
                  </c:pt>
                  <c:pt idx="1">
                    <c:v>Hombre</c:v>
                  </c:pt>
                  <c:pt idx="2">
                    <c:v>Mujer</c:v>
                  </c:pt>
                  <c:pt idx="3">
                    <c:v>Hombre</c:v>
                  </c:pt>
                </c:lvl>
                <c:lvl>
                  <c:pt idx="0">
                    <c:v>Rural</c:v>
                  </c:pt>
                  <c:pt idx="2">
                    <c:v>Urbano</c:v>
                  </c:pt>
                </c:lvl>
              </c:multiLvlStrCache>
            </c:multiLvlStrRef>
          </c:cat>
          <c:val>
            <c:numRef>
              <c:f>TGP!$C$6:$F$6</c:f>
              <c:numCache>
                <c:formatCode>0%</c:formatCode>
                <c:ptCount val="4"/>
                <c:pt idx="0">
                  <c:v>0.40651029999999999</c:v>
                </c:pt>
                <c:pt idx="1">
                  <c:v>0.7607952</c:v>
                </c:pt>
                <c:pt idx="2">
                  <c:v>0.57153849999999995</c:v>
                </c:pt>
                <c:pt idx="3">
                  <c:v>0.74170939999999996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C1-874E-B651-0CD6ECA2D3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8072192"/>
        <c:axId val="358074544"/>
      </c:barChart>
      <c:catAx>
        <c:axId val="35807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8074544"/>
        <c:crosses val="autoZero"/>
        <c:auto val="1"/>
        <c:lblAlgn val="ctr"/>
        <c:lblOffset val="100"/>
        <c:noMultiLvlLbl val="0"/>
      </c:catAx>
      <c:valAx>
        <c:axId val="35807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5807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61397133050673"/>
          <c:y val="0.90509951881014872"/>
          <c:w val="0.23077205733898648"/>
          <c:h val="9.4900481189851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3.2407407407407406E-2"/>
          <c:w val="0.93888888888888888"/>
          <c:h val="0.6740299650043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'Tasa desempleo'!$B$5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2C6F5A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'Tasa desempleo'!$C$3:$F$4</c:f>
              <c:multiLvlStrCache>
                <c:ptCount val="4"/>
                <c:lvl>
                  <c:pt idx="0">
                    <c:v>Mujer</c:v>
                  </c:pt>
                  <c:pt idx="1">
                    <c:v>Hombre</c:v>
                  </c:pt>
                  <c:pt idx="2">
                    <c:v>Mujer</c:v>
                  </c:pt>
                  <c:pt idx="3">
                    <c:v>Hombre</c:v>
                  </c:pt>
                </c:lvl>
                <c:lvl>
                  <c:pt idx="0">
                    <c:v>Rural</c:v>
                  </c:pt>
                  <c:pt idx="2">
                    <c:v>Urbano</c:v>
                  </c:pt>
                </c:lvl>
              </c:multiLvlStrCache>
            </c:multiLvlStrRef>
          </c:cat>
          <c:val>
            <c:numRef>
              <c:f>'Tasa desempleo'!$C$5:$F$5</c:f>
              <c:numCache>
                <c:formatCode>0%</c:formatCode>
                <c:ptCount val="4"/>
                <c:pt idx="0">
                  <c:v>0.17707519999999999</c:v>
                </c:pt>
                <c:pt idx="1">
                  <c:v>4.42969E-2</c:v>
                </c:pt>
                <c:pt idx="2">
                  <c:v>0.15235679999999999</c:v>
                </c:pt>
                <c:pt idx="3">
                  <c:v>0.105861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41-4843-B3A4-9727E202ED8A}"/>
            </c:ext>
          </c:extLst>
        </c:ser>
        <c:ser>
          <c:idx val="1"/>
          <c:order val="1"/>
          <c:tx>
            <c:strRef>
              <c:f>'Tasa desempleo'!$B$6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2F92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'Tasa desempleo'!$C$3:$F$4</c:f>
              <c:multiLvlStrCache>
                <c:ptCount val="4"/>
                <c:lvl>
                  <c:pt idx="0">
                    <c:v>Mujer</c:v>
                  </c:pt>
                  <c:pt idx="1">
                    <c:v>Hombre</c:v>
                  </c:pt>
                  <c:pt idx="2">
                    <c:v>Mujer</c:v>
                  </c:pt>
                  <c:pt idx="3">
                    <c:v>Hombre</c:v>
                  </c:pt>
                </c:lvl>
                <c:lvl>
                  <c:pt idx="0">
                    <c:v>Rural</c:v>
                  </c:pt>
                  <c:pt idx="2">
                    <c:v>Urbano</c:v>
                  </c:pt>
                </c:lvl>
              </c:multiLvlStrCache>
            </c:multiLvlStrRef>
          </c:cat>
          <c:val>
            <c:numRef>
              <c:f>'Tasa desempleo'!$C$6:$F$6</c:f>
              <c:numCache>
                <c:formatCode>0%</c:formatCode>
                <c:ptCount val="4"/>
                <c:pt idx="0">
                  <c:v>9.554588E-2</c:v>
                </c:pt>
                <c:pt idx="1">
                  <c:v>3.026773E-2</c:v>
                </c:pt>
                <c:pt idx="2">
                  <c:v>0.13233110000000001</c:v>
                </c:pt>
                <c:pt idx="3">
                  <c:v>8.8785260000000005E-2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41-4843-B3A4-9727E202ED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8072976"/>
        <c:axId val="358073368"/>
      </c:barChart>
      <c:catAx>
        <c:axId val="35807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58073368"/>
        <c:crosses val="autoZero"/>
        <c:auto val="1"/>
        <c:lblAlgn val="ctr"/>
        <c:lblOffset val="100"/>
        <c:noMultiLvlLbl val="0"/>
      </c:catAx>
      <c:valAx>
        <c:axId val="358073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5807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92166363819907"/>
          <c:y val="0.90916193280946866"/>
          <c:w val="0.23077205733898648"/>
          <c:h val="9.0838067190531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3.7453703703703718E-2"/>
          <c:w val="0.93888888888888888"/>
          <c:h val="0.525590981525376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'Rama 2'!$B$25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solidFill>
              <a:srgbClr val="45A688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1D-C84B-BDFE-8CF5E102635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D1D-C84B-BDFE-8CF5E10263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'Rama 2'!$C$23:$F$24</c:f>
              <c:multiLvlStrCache>
                <c:ptCount val="4"/>
                <c:lvl>
                  <c:pt idx="0">
                    <c:v>Urbano</c:v>
                  </c:pt>
                  <c:pt idx="1">
                    <c:v>Rural</c:v>
                  </c:pt>
                  <c:pt idx="2">
                    <c:v>Urbano</c:v>
                  </c:pt>
                  <c:pt idx="3">
                    <c:v>Rural</c:v>
                  </c:pt>
                </c:lvl>
                <c:lvl>
                  <c:pt idx="0">
                    <c:v>Mujer</c:v>
                  </c:pt>
                  <c:pt idx="2">
                    <c:v>Hombre</c:v>
                  </c:pt>
                </c:lvl>
              </c:multiLvlStrCache>
            </c:multiLvlStrRef>
          </c:cat>
          <c:val>
            <c:numRef>
              <c:f>'Rama 2'!$C$25:$F$25</c:f>
              <c:numCache>
                <c:formatCode>0.0%</c:formatCode>
                <c:ptCount val="4"/>
                <c:pt idx="0" formatCode="0%">
                  <c:v>1.2800000000000001E-2</c:v>
                </c:pt>
                <c:pt idx="1">
                  <c:v>0.40660000000000002</c:v>
                </c:pt>
                <c:pt idx="2" formatCode="0%">
                  <c:v>6.0900000000000003E-2</c:v>
                </c:pt>
                <c:pt idx="3">
                  <c:v>0.72170000000000001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1D-C84B-BDFE-8CF5E102635E}"/>
            </c:ext>
          </c:extLst>
        </c:ser>
        <c:ser>
          <c:idx val="1"/>
          <c:order val="1"/>
          <c:tx>
            <c:strRef>
              <c:f>'Rama 2'!$B$26</c:f>
              <c:strCache>
                <c:ptCount val="1"/>
                <c:pt idx="0">
                  <c:v>Industrias Manufactureras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'Rama 2'!$C$23:$F$24</c:f>
              <c:multiLvlStrCache>
                <c:ptCount val="4"/>
                <c:lvl>
                  <c:pt idx="0">
                    <c:v>Urbano</c:v>
                  </c:pt>
                  <c:pt idx="1">
                    <c:v>Rural</c:v>
                  </c:pt>
                  <c:pt idx="2">
                    <c:v>Urbano</c:v>
                  </c:pt>
                  <c:pt idx="3">
                    <c:v>Rural</c:v>
                  </c:pt>
                </c:lvl>
                <c:lvl>
                  <c:pt idx="0">
                    <c:v>Mujer</c:v>
                  </c:pt>
                  <c:pt idx="2">
                    <c:v>Hombre</c:v>
                  </c:pt>
                </c:lvl>
              </c:multiLvlStrCache>
            </c:multiLvlStrRef>
          </c:cat>
          <c:val>
            <c:numRef>
              <c:f>'Rama 2'!$C$26:$F$26</c:f>
              <c:numCache>
                <c:formatCode>0.0%</c:formatCode>
                <c:ptCount val="4"/>
                <c:pt idx="0" formatCode="0%">
                  <c:v>0.1333</c:v>
                </c:pt>
                <c:pt idx="1">
                  <c:v>0.1182</c:v>
                </c:pt>
                <c:pt idx="2" formatCode="0%">
                  <c:v>0.1366</c:v>
                </c:pt>
                <c:pt idx="3">
                  <c:v>4.4400000000000002E-2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1D-C84B-BDFE-8CF5E102635E}"/>
            </c:ext>
          </c:extLst>
        </c:ser>
        <c:ser>
          <c:idx val="2"/>
          <c:order val="2"/>
          <c:tx>
            <c:strRef>
              <c:f>'Rama 2'!$B$27</c:f>
              <c:strCache>
                <c:ptCount val="1"/>
                <c:pt idx="0">
                  <c:v>Servicios Financieros y Comercio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'Rama 2'!$C$23:$F$24</c:f>
              <c:multiLvlStrCache>
                <c:ptCount val="4"/>
                <c:lvl>
                  <c:pt idx="0">
                    <c:v>Urbano</c:v>
                  </c:pt>
                  <c:pt idx="1">
                    <c:v>Rural</c:v>
                  </c:pt>
                  <c:pt idx="2">
                    <c:v>Urbano</c:v>
                  </c:pt>
                  <c:pt idx="3">
                    <c:v>Rural</c:v>
                  </c:pt>
                </c:lvl>
                <c:lvl>
                  <c:pt idx="0">
                    <c:v>Mujer</c:v>
                  </c:pt>
                  <c:pt idx="2">
                    <c:v>Hombre</c:v>
                  </c:pt>
                </c:lvl>
              </c:multiLvlStrCache>
            </c:multiLvlStrRef>
          </c:cat>
          <c:val>
            <c:numRef>
              <c:f>'Rama 2'!$C$27:$F$27</c:f>
              <c:numCache>
                <c:formatCode>0.0%</c:formatCode>
                <c:ptCount val="4"/>
                <c:pt idx="0" formatCode="0%">
                  <c:v>0.46879999999999999</c:v>
                </c:pt>
                <c:pt idx="1">
                  <c:v>0.28210000000000002</c:v>
                </c:pt>
                <c:pt idx="2" formatCode="0%">
                  <c:v>0.38379999999999997</c:v>
                </c:pt>
                <c:pt idx="3">
                  <c:v>7.6300000000000007E-2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1D-C84B-BDFE-8CF5E102635E}"/>
            </c:ext>
          </c:extLst>
        </c:ser>
        <c:ser>
          <c:idx val="3"/>
          <c:order val="3"/>
          <c:tx>
            <c:strRef>
              <c:f>'Rama 2'!$B$28</c:f>
              <c:strCache>
                <c:ptCount val="1"/>
                <c:pt idx="0">
                  <c:v>Servicios Sociales, Comunales y personales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'Rama 2'!$C$23:$F$24</c:f>
              <c:multiLvlStrCache>
                <c:ptCount val="4"/>
                <c:lvl>
                  <c:pt idx="0">
                    <c:v>Urbano</c:v>
                  </c:pt>
                  <c:pt idx="1">
                    <c:v>Rural</c:v>
                  </c:pt>
                  <c:pt idx="2">
                    <c:v>Urbano</c:v>
                  </c:pt>
                  <c:pt idx="3">
                    <c:v>Rural</c:v>
                  </c:pt>
                </c:lvl>
                <c:lvl>
                  <c:pt idx="0">
                    <c:v>Mujer</c:v>
                  </c:pt>
                  <c:pt idx="2">
                    <c:v>Hombre</c:v>
                  </c:pt>
                </c:lvl>
              </c:multiLvlStrCache>
            </c:multiLvlStrRef>
          </c:cat>
          <c:val>
            <c:numRef>
              <c:f>'Rama 2'!$C$28:$F$28</c:f>
              <c:numCache>
                <c:formatCode>0.0%</c:formatCode>
                <c:ptCount val="4"/>
                <c:pt idx="0" formatCode="0%">
                  <c:v>0.33860000000000001</c:v>
                </c:pt>
                <c:pt idx="1">
                  <c:v>0.16639999999999999</c:v>
                </c:pt>
                <c:pt idx="2" formatCode="0%">
                  <c:v>0.13869999999999999</c:v>
                </c:pt>
                <c:pt idx="3">
                  <c:v>3.7999999999999999E-2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1D-C84B-BDFE-8CF5E102635E}"/>
            </c:ext>
          </c:extLst>
        </c:ser>
        <c:ser>
          <c:idx val="4"/>
          <c:order val="4"/>
          <c:tx>
            <c:strRef>
              <c:f>'Rama 2'!$B$29</c:f>
              <c:strCache>
                <c:ptCount val="1"/>
                <c:pt idx="0">
                  <c:v>Otras ramas*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D1D-C84B-BDFE-8CF5E102635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D1D-C84B-BDFE-8CF5E10263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'Rama 2'!$C$23:$F$24</c:f>
              <c:multiLvlStrCache>
                <c:ptCount val="4"/>
                <c:lvl>
                  <c:pt idx="0">
                    <c:v>Urbano</c:v>
                  </c:pt>
                  <c:pt idx="1">
                    <c:v>Rural</c:v>
                  </c:pt>
                  <c:pt idx="2">
                    <c:v>Urbano</c:v>
                  </c:pt>
                  <c:pt idx="3">
                    <c:v>Rural</c:v>
                  </c:pt>
                </c:lvl>
                <c:lvl>
                  <c:pt idx="0">
                    <c:v>Mujer</c:v>
                  </c:pt>
                  <c:pt idx="2">
                    <c:v>Hombre</c:v>
                  </c:pt>
                </c:lvl>
              </c:multiLvlStrCache>
            </c:multiLvlStrRef>
          </c:cat>
          <c:val>
            <c:numRef>
              <c:f>'Rama 2'!$C$29:$F$29</c:f>
              <c:numCache>
                <c:formatCode>0.0%</c:formatCode>
                <c:ptCount val="4"/>
                <c:pt idx="0" formatCode="0%">
                  <c:v>4.6600000000000003E-2</c:v>
                </c:pt>
                <c:pt idx="1">
                  <c:v>2.6700000000000002E-2</c:v>
                </c:pt>
                <c:pt idx="2" formatCode="0%">
                  <c:v>0.28000000000000003</c:v>
                </c:pt>
                <c:pt idx="3">
                  <c:v>0.1196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1D-C84B-BDFE-8CF5E10263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58817800"/>
        <c:axId val="358815056"/>
      </c:barChart>
      <c:catAx>
        <c:axId val="35881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395F9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8815056"/>
        <c:crosses val="autoZero"/>
        <c:auto val="1"/>
        <c:lblAlgn val="ctr"/>
        <c:lblOffset val="100"/>
        <c:noMultiLvlLbl val="0"/>
      </c:catAx>
      <c:valAx>
        <c:axId val="35881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95F9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88178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072872364312907E-2"/>
          <c:y val="0.83585933407906532"/>
          <c:w val="0.85651469532489888"/>
          <c:h val="0.1609976607096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395F9B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395F9B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C6F5A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2F92">
                  <a:alpha val="5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27-914F-B6B9-70F6EB2D3985}"/>
              </c:ext>
            </c:extLst>
          </c:dPt>
          <c:dPt>
            <c:idx val="1"/>
            <c:invertIfNegative val="0"/>
            <c:bubble3D val="0"/>
            <c:spPr>
              <a:solidFill>
                <a:srgbClr val="2C6F5A">
                  <a:alpha val="5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27-914F-B6B9-70F6EB2D3985}"/>
              </c:ext>
            </c:extLst>
          </c:dPt>
          <c:dPt>
            <c:idx val="2"/>
            <c:invertIfNegative val="0"/>
            <c:bubble3D val="0"/>
            <c:spPr>
              <a:solidFill>
                <a:srgbClr val="395F9B">
                  <a:alpha val="6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27-914F-B6B9-70F6EB2D39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19'!$A$8:$A$10</c:f>
              <c:strCache>
                <c:ptCount val="3"/>
                <c:pt idx="0">
                  <c:v>Mujeres</c:v>
                </c:pt>
                <c:pt idx="1">
                  <c:v>Hombres</c:v>
                </c:pt>
                <c:pt idx="2">
                  <c:v>Mujeres y hombres</c:v>
                </c:pt>
              </c:strCache>
            </c:strRef>
          </c:cat>
          <c:val>
            <c:numRef>
              <c:f>'Gráfico 19'!$B$8:$B$10</c:f>
              <c:numCache>
                <c:formatCode>0.0%</c:formatCode>
                <c:ptCount val="3"/>
                <c:pt idx="0">
                  <c:v>0.26002687384616024</c:v>
                </c:pt>
                <c:pt idx="1">
                  <c:v>0.61436395610535632</c:v>
                </c:pt>
                <c:pt idx="2">
                  <c:v>0.12560917004848343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027-914F-B6B9-70F6EB2D39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8818976"/>
        <c:axId val="358816232"/>
      </c:barChart>
      <c:catAx>
        <c:axId val="35881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fr-FR"/>
          </a:p>
        </c:txPr>
        <c:crossAx val="358816232"/>
        <c:crosses val="autoZero"/>
        <c:auto val="1"/>
        <c:lblAlgn val="ctr"/>
        <c:lblOffset val="100"/>
        <c:noMultiLvlLbl val="0"/>
      </c:catAx>
      <c:valAx>
        <c:axId val="35881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35881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395F9B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58573928258967"/>
          <c:y val="5.704870224555264E-2"/>
          <c:w val="0.86285870516185481"/>
          <c:h val="0.765142169728783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2F92">
                  <a:alpha val="5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06-0F46-B738-81F55CCD07E1}"/>
              </c:ext>
            </c:extLst>
          </c:dPt>
          <c:dPt>
            <c:idx val="1"/>
            <c:invertIfNegative val="0"/>
            <c:bubble3D val="0"/>
            <c:spPr>
              <a:solidFill>
                <a:srgbClr val="2C6F5A">
                  <a:alpha val="5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06-0F46-B738-81F55CCD07E1}"/>
              </c:ext>
            </c:extLst>
          </c:dPt>
          <c:dPt>
            <c:idx val="2"/>
            <c:invertIfNegative val="0"/>
            <c:bubble3D val="0"/>
            <c:spPr>
              <a:solidFill>
                <a:srgbClr val="395F9B">
                  <a:alpha val="5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06-0F46-B738-81F55CCD07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23'!$A$8:$A$10</c:f>
              <c:strCache>
                <c:ptCount val="3"/>
                <c:pt idx="0">
                  <c:v>Mujeres productoras</c:v>
                </c:pt>
                <c:pt idx="1">
                  <c:v>Hombres productores</c:v>
                </c:pt>
                <c:pt idx="2">
                  <c:v>Mujeres y hombres productoras/es</c:v>
                </c:pt>
              </c:strCache>
            </c:strRef>
          </c:cat>
          <c:val>
            <c:numRef>
              <c:f>'Gráfico 23'!$B$8:$B$10</c:f>
              <c:numCache>
                <c:formatCode>0.0%</c:formatCode>
                <c:ptCount val="3"/>
                <c:pt idx="0">
                  <c:v>7.2635832635111031E-2</c:v>
                </c:pt>
                <c:pt idx="1">
                  <c:v>0.10272203204336926</c:v>
                </c:pt>
                <c:pt idx="2">
                  <c:v>0.17274360666077437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06-0F46-B738-81F55CCD07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8820152"/>
        <c:axId val="358812704"/>
      </c:barChart>
      <c:catAx>
        <c:axId val="35882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fr-FR"/>
          </a:p>
        </c:txPr>
        <c:crossAx val="358812704"/>
        <c:crosses val="autoZero"/>
        <c:auto val="1"/>
        <c:lblAlgn val="ctr"/>
        <c:lblOffset val="100"/>
        <c:noMultiLvlLbl val="0"/>
      </c:catAx>
      <c:valAx>
        <c:axId val="35881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358820152"/>
        <c:crosses val="autoZero"/>
        <c:crossBetween val="between"/>
        <c:majorUnit val="0.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395F9B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8079615048119"/>
          <c:y val="5.1400554097404488E-2"/>
          <c:w val="0.82163648293963254"/>
          <c:h val="0.767420895304753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'Gráfico 25'!$B$17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2C6F5A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BD2178F-F2B8-43A1-A0A4-FA2263D0A9D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1F-E64C-BA9C-1DED12CCB6BC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CF39C7-9AB2-47F5-85BF-C8E3A984723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71F53B6-D2ED-4671-8F35-67964156BBD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8E94EF6-C4C3-4343-A4C9-2FB370C8AF4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0473B0E-AFC8-4622-BA0F-5B84730AB22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AB8D77D-88CF-410D-8820-CB40AAA68F2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74728AB-AC1A-48E7-9362-49222054837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8DED8B6-0F04-48B7-AD27-D626027B7A3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9435704-1BBD-40F7-9C88-7FEB0FFB529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25'!$A$18:$A$26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'Gráfico 25'!$B$18:$B$26</c:f>
              <c:numCache>
                <c:formatCode>_-* #,##0_-;\-* #,##0_-;_-* "-"??_-;_-@_-</c:formatCode>
                <c:ptCount val="9"/>
                <c:pt idx="0">
                  <c:v>169702</c:v>
                </c:pt>
                <c:pt idx="1">
                  <c:v>179275</c:v>
                </c:pt>
                <c:pt idx="2">
                  <c:v>164552</c:v>
                </c:pt>
                <c:pt idx="3">
                  <c:v>162596</c:v>
                </c:pt>
                <c:pt idx="4">
                  <c:v>140319</c:v>
                </c:pt>
                <c:pt idx="5">
                  <c:v>129860</c:v>
                </c:pt>
                <c:pt idx="6">
                  <c:v>195052</c:v>
                </c:pt>
                <c:pt idx="7">
                  <c:v>294934</c:v>
                </c:pt>
                <c:pt idx="8">
                  <c:v>293346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41F-E64C-BA9C-1DED12CCB6BC}"/>
            </c:ext>
            <c:ext xmlns:c15="http://schemas.microsoft.com/office/drawing/2012/chart" uri="{02D57815-91ED-43cb-92C2-25804820EDAC}">
              <c15:datalabelsRange>
                <c15:f>'Gráfico 25'!$B$29:$B$37</c15:f>
                <c15:dlblRangeCache>
                  <c:ptCount val="9"/>
                  <c:pt idx="0">
                    <c:v>68%</c:v>
                  </c:pt>
                  <c:pt idx="1">
                    <c:v>65%</c:v>
                  </c:pt>
                  <c:pt idx="2">
                    <c:v>62%</c:v>
                  </c:pt>
                  <c:pt idx="3">
                    <c:v>58%</c:v>
                  </c:pt>
                  <c:pt idx="4">
                    <c:v>57%</c:v>
                  </c:pt>
                  <c:pt idx="5">
                    <c:v>57%</c:v>
                  </c:pt>
                  <c:pt idx="6">
                    <c:v>63%</c:v>
                  </c:pt>
                  <c:pt idx="7">
                    <c:v>66%</c:v>
                  </c:pt>
                  <c:pt idx="8">
                    <c:v>71%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'Gráfico 25'!$C$17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2F92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2DF806-CE0F-480A-9A68-E96A0EEB6A5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41F-E64C-BA9C-1DED12CCB6BC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6F890E7-4ABF-4CF9-8FC6-65E75A71151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8733FA-2FB4-4D79-8767-12B54DE4743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54A94E9-3710-4470-871F-7B0035A64A91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5A990FA-026C-493B-8FD4-4F26AC06547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425EAC1-BBB1-430C-8DE0-CF159B91FF71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8680817-6C68-4CA8-B050-71F0E63823F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8137B14-F44F-4E87-86A0-D07690C7878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36BF182-4F05-4444-9398-51E7FFFA19A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25'!$A$18:$A$26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'Gráfico 25'!$C$18:$C$26</c:f>
              <c:numCache>
                <c:formatCode>_-* #,##0_-;\-* #,##0_-;_-* "-"??_-;_-@_-</c:formatCode>
                <c:ptCount val="9"/>
                <c:pt idx="0">
                  <c:v>67051</c:v>
                </c:pt>
                <c:pt idx="1">
                  <c:v>74589</c:v>
                </c:pt>
                <c:pt idx="2">
                  <c:v>73059</c:v>
                </c:pt>
                <c:pt idx="3">
                  <c:v>77021</c:v>
                </c:pt>
                <c:pt idx="4">
                  <c:v>67226</c:v>
                </c:pt>
                <c:pt idx="5">
                  <c:v>59552</c:v>
                </c:pt>
                <c:pt idx="6">
                  <c:v>77940</c:v>
                </c:pt>
                <c:pt idx="7">
                  <c:v>120589</c:v>
                </c:pt>
                <c:pt idx="8">
                  <c:v>105390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A41F-E64C-BA9C-1DED12CCB6BC}"/>
            </c:ext>
            <c:ext xmlns:c15="http://schemas.microsoft.com/office/drawing/2012/chart" uri="{02D57815-91ED-43cb-92C2-25804820EDAC}">
              <c15:datalabelsRange>
                <c15:f>'Gráfico 25'!$C$29:$C$37</c15:f>
                <c15:dlblRangeCache>
                  <c:ptCount val="9"/>
                  <c:pt idx="0">
                    <c:v>27%</c:v>
                  </c:pt>
                  <c:pt idx="1">
                    <c:v>27%</c:v>
                  </c:pt>
                  <c:pt idx="2">
                    <c:v>27%</c:v>
                  </c:pt>
                  <c:pt idx="3">
                    <c:v>28%</c:v>
                  </c:pt>
                  <c:pt idx="4">
                    <c:v>27%</c:v>
                  </c:pt>
                  <c:pt idx="5">
                    <c:v>26%</c:v>
                  </c:pt>
                  <c:pt idx="6">
                    <c:v>25%</c:v>
                  </c:pt>
                  <c:pt idx="7">
                    <c:v>27%</c:v>
                  </c:pt>
                  <c:pt idx="8">
                    <c:v>25%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'Gráfico 25'!$D$17</c:f>
              <c:strCache>
                <c:ptCount val="1"/>
                <c:pt idx="0">
                  <c:v>Sociedades</c:v>
                </c:pt>
              </c:strCache>
            </c:strRef>
          </c:tx>
          <c:spPr>
            <a:solidFill>
              <a:srgbClr val="395F9B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B0209E-220E-46CE-B0AA-D29EF955373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41F-E64C-BA9C-1DED12CCB6BC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00FAE2-A4F3-42E5-BC27-1A1B1555952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8C473FD-301D-4025-92BF-4BA8099A880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C2A8AE1-227C-4BBE-BF90-0B86598EFB5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06772A5-C601-403E-AC80-B7B68DD623C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B170A15-C4FC-4149-9132-770B7ADF382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7F96751-1293-4EEA-9C27-BEBC52C2C96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9A5960D-949A-4AD0-9E75-BE5E3FB44FE1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A9B0C76-A207-48DB-9C02-334272741E8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25'!$A$18:$A$26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'Gráfico 25'!$D$18:$D$26</c:f>
              <c:numCache>
                <c:formatCode>_-* #,##0_-;\-* #,##0_-;_-* "-"??_-;_-@_-</c:formatCode>
                <c:ptCount val="9"/>
                <c:pt idx="0">
                  <c:v>12398</c:v>
                </c:pt>
                <c:pt idx="1">
                  <c:v>21080</c:v>
                </c:pt>
                <c:pt idx="2">
                  <c:v>29747</c:v>
                </c:pt>
                <c:pt idx="3">
                  <c:v>38408</c:v>
                </c:pt>
                <c:pt idx="4">
                  <c:v>37460</c:v>
                </c:pt>
                <c:pt idx="5">
                  <c:v>37493</c:v>
                </c:pt>
                <c:pt idx="6">
                  <c:v>37982</c:v>
                </c:pt>
                <c:pt idx="7">
                  <c:v>29914</c:v>
                </c:pt>
                <c:pt idx="8">
                  <c:v>16246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41F-E64C-BA9C-1DED12CCB6BC}"/>
            </c:ext>
            <c:ext xmlns:c15="http://schemas.microsoft.com/office/drawing/2012/chart" uri="{02D57815-91ED-43cb-92C2-25804820EDAC}">
              <c15:datalabelsRange>
                <c15:f>'Gráfico 25'!$D$29:$D$37</c15:f>
                <c15:dlblRangeCache>
                  <c:ptCount val="9"/>
                  <c:pt idx="0">
                    <c:v>5%</c:v>
                  </c:pt>
                  <c:pt idx="1">
                    <c:v>8%</c:v>
                  </c:pt>
                  <c:pt idx="2">
                    <c:v>11%</c:v>
                  </c:pt>
                  <c:pt idx="3">
                    <c:v>14%</c:v>
                  </c:pt>
                  <c:pt idx="4">
                    <c:v>15%</c:v>
                  </c:pt>
                  <c:pt idx="5">
                    <c:v>17%</c:v>
                  </c:pt>
                  <c:pt idx="6">
                    <c:v>12%</c:v>
                  </c:pt>
                  <c:pt idx="7">
                    <c:v>7%</c:v>
                  </c:pt>
                  <c:pt idx="8">
                    <c:v>4%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815840"/>
        <c:axId val="358813880"/>
      </c:barChart>
      <c:scatterChart>
        <c:scatterStyle val="lineMarker"/>
        <c:varyColors val="0"/>
        <c:ser>
          <c:idx val="3"/>
          <c:order val="3"/>
          <c:tx>
            <c:strRef>
              <c:f>'Gráfico 25'!$E$17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rgbClr val="2C6F5A"/>
                      </a:solidFill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41F-E64C-BA9C-1DED12CCB6B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41F-E64C-BA9C-1DED12CCB6B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A41F-E64C-BA9C-1DED12CCB6B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A41F-E64C-BA9C-1DED12CCB6B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A41F-E64C-BA9C-1DED12CCB6B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A41F-E64C-BA9C-1DED12CCB6B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A41F-E64C-BA9C-1DED12CCB6B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rgbClr val="2C6F5A"/>
                      </a:solidFill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'Gráfico 25'!$A$18:$A$26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xVal>
          <c:yVal>
            <c:numRef>
              <c:f>'Gráfico 25'!$E$18:$E$26</c:f>
              <c:numCache>
                <c:formatCode>_-* #,##0_-;\-* #,##0_-;_-* "-"??_-;_-@_-</c:formatCode>
                <c:ptCount val="9"/>
                <c:pt idx="0">
                  <c:v>249151</c:v>
                </c:pt>
                <c:pt idx="1">
                  <c:v>274944</c:v>
                </c:pt>
                <c:pt idx="2">
                  <c:v>267358</c:v>
                </c:pt>
                <c:pt idx="3">
                  <c:v>278025</c:v>
                </c:pt>
                <c:pt idx="4">
                  <c:v>245005</c:v>
                </c:pt>
                <c:pt idx="5">
                  <c:v>226905</c:v>
                </c:pt>
                <c:pt idx="6">
                  <c:v>310974</c:v>
                </c:pt>
                <c:pt idx="7">
                  <c:v>445437</c:v>
                </c:pt>
                <c:pt idx="8">
                  <c:v>414982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A41F-E64C-BA9C-1DED12CCB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813488"/>
        <c:axId val="358818192"/>
      </c:scatterChart>
      <c:catAx>
        <c:axId val="3588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358813880"/>
        <c:crosses val="autoZero"/>
        <c:auto val="1"/>
        <c:lblAlgn val="ctr"/>
        <c:lblOffset val="100"/>
        <c:noMultiLvlLbl val="0"/>
      </c:catAx>
      <c:valAx>
        <c:axId val="35881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358815840"/>
        <c:crosses val="autoZero"/>
        <c:crossBetween val="between"/>
        <c:majorUnit val="100000"/>
      </c:valAx>
      <c:valAx>
        <c:axId val="358818192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358813488"/>
        <c:crosses val="max"/>
        <c:crossBetween val="midCat"/>
      </c:valAx>
      <c:valAx>
        <c:axId val="358813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8818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18022747156611"/>
          <c:y val="0.91628280839895015"/>
          <c:w val="0.56441732283464563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 b="1"/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55057815956429"/>
          <c:y val="5.2801108194808981E-2"/>
          <c:w val="0.79869617344886257"/>
          <c:h val="0.770649970836978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'Gráfico 25 B'!$B$17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2C6F5A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44D3DC-5F7E-4908-A42C-009ED592DC4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A8C-0448-A15F-5108688FD488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0417DFA-0CE8-4DB6-B41D-8F851C2A6C2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5470BFE-18CD-4ADE-8927-616416A4325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33773D9-E189-4BC5-8753-E49C52F9841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0C4E664-AF30-4AB1-9CB3-87BA580FF2C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E278E35-6E68-4A34-B08F-DE8A5C95AE1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436EAD3-14F8-40FA-A776-B5C90C6C9B3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259C575-0D4E-4297-B1E4-64663B4CF37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A92D7AB-8C9D-4436-A877-C024A5C98EA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25 B'!$A$18:$A$26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'Gráfico 25 B'!$B$18:$B$26</c:f>
              <c:numCache>
                <c:formatCode>_-* #,##0_-;\-* #,##0_-;_-* "-"??_-;_-@_-</c:formatCode>
                <c:ptCount val="9"/>
                <c:pt idx="0">
                  <c:v>1944889.9453110001</c:v>
                </c:pt>
                <c:pt idx="1">
                  <c:v>2441696.0316070002</c:v>
                </c:pt>
                <c:pt idx="2">
                  <c:v>2302867.5859139999</c:v>
                </c:pt>
                <c:pt idx="3">
                  <c:v>2349470.451082</c:v>
                </c:pt>
                <c:pt idx="4">
                  <c:v>2135874.7064769999</c:v>
                </c:pt>
                <c:pt idx="5">
                  <c:v>2168621.8121659998</c:v>
                </c:pt>
                <c:pt idx="6">
                  <c:v>2827840.1239983998</c:v>
                </c:pt>
                <c:pt idx="7">
                  <c:v>3717515.13829066</c:v>
                </c:pt>
                <c:pt idx="8">
                  <c:v>3740270.8508531298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A8C-0448-A15F-5108688FD488}"/>
            </c:ext>
            <c:ext xmlns:c15="http://schemas.microsoft.com/office/drawing/2012/chart" uri="{02D57815-91ED-43cb-92C2-25804820EDAC}">
              <c15:datalabelsRange>
                <c15:f>'Gráfico 25 B'!$B$29:$B$37</c15:f>
                <c15:dlblRangeCache>
                  <c:ptCount val="9"/>
                  <c:pt idx="0">
                    <c:v>47%</c:v>
                  </c:pt>
                  <c:pt idx="1">
                    <c:v>45%</c:v>
                  </c:pt>
                  <c:pt idx="2">
                    <c:v>36%</c:v>
                  </c:pt>
                  <c:pt idx="3">
                    <c:v>34%</c:v>
                  </c:pt>
                  <c:pt idx="4">
                    <c:v>26%</c:v>
                  </c:pt>
                  <c:pt idx="5">
                    <c:v>26%</c:v>
                  </c:pt>
                  <c:pt idx="6">
                    <c:v>27%</c:v>
                  </c:pt>
                  <c:pt idx="7">
                    <c:v>25%</c:v>
                  </c:pt>
                  <c:pt idx="8">
                    <c:v>25%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'Gráfico 25 B'!$C$17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2F92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820E81A-051F-4F25-A7AB-67DACCBA20D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A8C-0448-A15F-5108688FD488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479FF96-53B3-48D8-859B-6F41E14AEE91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E7A913-66FA-4A24-8E3E-140766C05B7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634681D-1DA4-4299-A7B7-56131771CC1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BA31FBC-F309-446B-B885-ABD94E685B2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6DACC4B-AFF1-405C-B027-B5D7BD67764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62ACC22-89BD-4E73-93F6-43A0CE36B48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4B2157E-8706-4A67-BFA9-1BCC92FD098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8A31EC8-95AB-406F-868D-569F038D528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25 B'!$A$18:$A$26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'Gráfico 25 B'!$C$18:$C$26</c:f>
              <c:numCache>
                <c:formatCode>_-* #,##0_-;\-* #,##0_-;_-* "-"??_-;_-@_-</c:formatCode>
                <c:ptCount val="9"/>
                <c:pt idx="0">
                  <c:v>590282.69509000005</c:v>
                </c:pt>
                <c:pt idx="1">
                  <c:v>730580.54266399995</c:v>
                </c:pt>
                <c:pt idx="2">
                  <c:v>760109.21682199999</c:v>
                </c:pt>
                <c:pt idx="3">
                  <c:v>803132.99469900003</c:v>
                </c:pt>
                <c:pt idx="4">
                  <c:v>712833.091793</c:v>
                </c:pt>
                <c:pt idx="5">
                  <c:v>684618.57377300004</c:v>
                </c:pt>
                <c:pt idx="6">
                  <c:v>750585.82922499999</c:v>
                </c:pt>
                <c:pt idx="7">
                  <c:v>963136.03722045</c:v>
                </c:pt>
                <c:pt idx="8">
                  <c:v>938683.06365699996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A8C-0448-A15F-5108688FD488}"/>
            </c:ext>
            <c:ext xmlns:c15="http://schemas.microsoft.com/office/drawing/2012/chart" uri="{02D57815-91ED-43cb-92C2-25804820EDAC}">
              <c15:datalabelsRange>
                <c15:f>'Gráfico 25 B'!$C$29:$C$37</c15:f>
                <c15:dlblRangeCache>
                  <c:ptCount val="9"/>
                  <c:pt idx="0">
                    <c:v>14%</c:v>
                  </c:pt>
                  <c:pt idx="1">
                    <c:v>13%</c:v>
                  </c:pt>
                  <c:pt idx="2">
                    <c:v>12%</c:v>
                  </c:pt>
                  <c:pt idx="3">
                    <c:v>12%</c:v>
                  </c:pt>
                  <c:pt idx="4">
                    <c:v>9%</c:v>
                  </c:pt>
                  <c:pt idx="5">
                    <c:v>8%</c:v>
                  </c:pt>
                  <c:pt idx="6">
                    <c:v>7%</c:v>
                  </c:pt>
                  <c:pt idx="7">
                    <c:v>7%</c:v>
                  </c:pt>
                  <c:pt idx="8">
                    <c:v>6%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'Gráfico 25 B'!$D$17</c:f>
              <c:strCache>
                <c:ptCount val="1"/>
                <c:pt idx="0">
                  <c:v>Sociedades</c:v>
                </c:pt>
              </c:strCache>
            </c:strRef>
          </c:tx>
          <c:spPr>
            <a:solidFill>
              <a:srgbClr val="395F9B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B474412-56CC-4F79-B1F4-8835E87C510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A8C-0448-A15F-5108688FD488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F7AAC51-3C9A-4A8F-A054-EDC17327DDE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E598F94-3AB2-48B8-A8D5-258C8C923C7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99A223E-940E-44EB-8E93-1738F1A69E6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E4FE48-4C4D-4B21-B1CA-23C9C92E07D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E7C9C01-FE00-43FD-BE03-8EEF1B88DA3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5435002-D11B-4037-A20D-4F3D029A03A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6C2B212-38A7-48D2-9C3D-7C5403B6437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BBC5548-58AC-4D90-994D-2380BEB6326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25 B'!$A$18:$A$26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'Gráfico 25 B'!$D$18:$D$26</c:f>
              <c:numCache>
                <c:formatCode>_-* #,##0_-;\-* #,##0_-;_-* "-"??_-;_-@_-</c:formatCode>
                <c:ptCount val="9"/>
                <c:pt idx="0">
                  <c:v>1646864.5403219999</c:v>
                </c:pt>
                <c:pt idx="1">
                  <c:v>2300823.545895</c:v>
                </c:pt>
                <c:pt idx="2">
                  <c:v>3409166.0043000001</c:v>
                </c:pt>
                <c:pt idx="3">
                  <c:v>3808632.345183</c:v>
                </c:pt>
                <c:pt idx="4">
                  <c:v>5264443.9496919997</c:v>
                </c:pt>
                <c:pt idx="5">
                  <c:v>5633366.3334619999</c:v>
                </c:pt>
                <c:pt idx="6">
                  <c:v>6806350.5253619803</c:v>
                </c:pt>
                <c:pt idx="7">
                  <c:v>10094755.079938199</c:v>
                </c:pt>
                <c:pt idx="8">
                  <c:v>10585217.236761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BA8C-0448-A15F-5108688FD488}"/>
            </c:ext>
            <c:ext xmlns:c15="http://schemas.microsoft.com/office/drawing/2012/chart" uri="{02D57815-91ED-43cb-92C2-25804820EDAC}">
              <c15:datalabelsRange>
                <c15:f>'Gráfico 25 B'!$D$29:$D$37</c15:f>
                <c15:dlblRangeCache>
                  <c:ptCount val="9"/>
                  <c:pt idx="0">
                    <c:v>39%</c:v>
                  </c:pt>
                  <c:pt idx="1">
                    <c:v>42%</c:v>
                  </c:pt>
                  <c:pt idx="2">
                    <c:v>53%</c:v>
                  </c:pt>
                  <c:pt idx="3">
                    <c:v>55%</c:v>
                  </c:pt>
                  <c:pt idx="4">
                    <c:v>65%</c:v>
                  </c:pt>
                  <c:pt idx="5">
                    <c:v>66%</c:v>
                  </c:pt>
                  <c:pt idx="6">
                    <c:v>66%</c:v>
                  </c:pt>
                  <c:pt idx="7">
                    <c:v>68%</c:v>
                  </c:pt>
                  <c:pt idx="8">
                    <c:v>69%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817016"/>
        <c:axId val="358814664"/>
      </c:barChart>
      <c:scatterChart>
        <c:scatterStyle val="lineMarker"/>
        <c:varyColors val="0"/>
        <c:ser>
          <c:idx val="3"/>
          <c:order val="3"/>
          <c:tx>
            <c:strRef>
              <c:f>'Gráfico 25 B'!$E$17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5782767755771414E-2"/>
                  <c:y val="-6.3472222222222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rgbClr val="2C6F5A"/>
                      </a:solidFill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BA8C-0448-A15F-5108688FD48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BA8C-0448-A15F-5108688FD48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BA8C-0448-A15F-5108688FD48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BA8C-0448-A15F-5108688FD48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BA8C-0448-A15F-5108688FD48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BA8C-0448-A15F-5108688FD48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BA8C-0448-A15F-5108688FD48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BA8C-0448-A15F-5108688FD48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rgbClr val="2C6F5A"/>
                      </a:solidFill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'Gráfico 25 B'!$A$18:$A$26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xVal>
          <c:yVal>
            <c:numRef>
              <c:f>'Gráfico 25 B'!$E$18:$E$26</c:f>
              <c:numCache>
                <c:formatCode>_-* #,##0_-;\-* #,##0_-;_-* "-"??_-;_-@_-</c:formatCode>
                <c:ptCount val="9"/>
                <c:pt idx="0">
                  <c:v>4182037.1807230003</c:v>
                </c:pt>
                <c:pt idx="1">
                  <c:v>5473100.120166</c:v>
                </c:pt>
                <c:pt idx="2">
                  <c:v>6472142.8070360003</c:v>
                </c:pt>
                <c:pt idx="3">
                  <c:v>6961235.7909639999</c:v>
                </c:pt>
                <c:pt idx="4">
                  <c:v>8113151.7479619998</c:v>
                </c:pt>
                <c:pt idx="5">
                  <c:v>8486606.7194010001</c:v>
                </c:pt>
                <c:pt idx="6">
                  <c:v>10384776.478585381</c:v>
                </c:pt>
                <c:pt idx="7">
                  <c:v>14775406.25544931</c:v>
                </c:pt>
                <c:pt idx="8">
                  <c:v>15264171.151271131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BA8C-0448-A15F-5108688FD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330040"/>
        <c:axId val="358817408"/>
      </c:scatterChart>
      <c:catAx>
        <c:axId val="35881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fr-FR"/>
          </a:p>
        </c:txPr>
        <c:crossAx val="358814664"/>
        <c:crosses val="autoZero"/>
        <c:auto val="1"/>
        <c:lblAlgn val="ctr"/>
        <c:lblOffset val="100"/>
        <c:noMultiLvlLbl val="0"/>
      </c:catAx>
      <c:valAx>
        <c:axId val="35881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50"/>
            </a:pPr>
            <a:endParaRPr lang="fr-FR"/>
          </a:p>
        </c:txPr>
        <c:crossAx val="358817016"/>
        <c:crosses val="autoZero"/>
        <c:crossBetween val="between"/>
        <c:majorUnit val="4000000"/>
      </c:valAx>
      <c:valAx>
        <c:axId val="358817408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359330040"/>
        <c:crosses val="max"/>
        <c:crossBetween val="midCat"/>
      </c:valAx>
      <c:valAx>
        <c:axId val="359330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8817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56849261320575"/>
          <c:y val="0.90608449985418493"/>
          <c:w val="0.53332326773143512"/>
          <c:h val="8.928587051618547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00" b="1"/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B6BA77-E3B7-4475-B827-C4FF089EB81A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A18B8-FD17-4A37-9F60-165710D83896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776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35F9A-2708-4120-9EE5-895B21BC682D}" type="datetimeFigureOut">
              <a:rPr lang="es-ES" smtClean="0"/>
              <a:t>10/07/2019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9A0BFF-752F-4F01-B705-5E9002A6E3F0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42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40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64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590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657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824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939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95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704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571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72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07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88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70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80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03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756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94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73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D85830-7621-7D48-952C-59B967DD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62880DE-485E-3B43-984F-790C1EF6C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11C84B3-E2B6-D84B-9EF6-50B23800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A210F25-4CA1-7C4A-9CAF-01F16C76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6F0491E-2174-8944-9536-B9A939FD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76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24485-7972-234A-9FBF-60098BBC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62DA394-362E-5743-8A28-4BE53251D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C0A43F7-A999-3548-8608-CA2A8BAF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C7CBF47-36CD-2E48-B684-285BC5DB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CCC46FF-17BD-3143-8B1A-E75D5C7F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418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A7FE60F-E37B-7844-B3CB-257809690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3AFF003-6F84-CD49-883E-7A33B4D7D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F83B7EA-A1A2-2F45-8A76-70FFB444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4A44803-EBDC-1649-AB30-B5D15561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9D475F2-6603-5343-A9D4-07D7A758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21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7DB607-4842-6E49-A2FA-D30679DE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4875B5F-2EB1-A348-96E2-797047EB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D02A01B-6782-1A44-A3B5-DC574E81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7C242FB-51D9-B146-ACEA-251FF498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05E9BF-31D5-314C-B481-30D00DA0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660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C456DE-4974-8343-8AFA-07D5CE67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373C20F-AD30-DD41-A89A-8240AB122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96D342C-BFAB-D844-9811-46A6EC4A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2B0FD6D-7C4F-9143-B47D-EE88ADBA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32AB79F-A85D-AD4E-A441-E5B4FAF9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6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BF1A6E-7B3E-514D-9F46-2D714428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631048-E207-704F-BAD0-6E00449D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31734F2-14AB-F644-A4E2-2B1FEF2B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7B5AF8E-54C6-B041-B5F6-11E13E9F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030F0CD-36F2-5F4D-9BBA-3C4951CA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A25E3FF-B8DC-8F4E-A9F3-186F08FF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480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141667-5BDE-7F44-B62B-6EBF1C5E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2E132E2-B5D7-AB48-8E5E-33C5DCF59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6111F94-F641-5B4F-93BD-A1B570971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9C27541-4102-CE49-908C-44ADD3E0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9239E0A-285E-2040-A0F5-00F8862E4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C5D735C-B5C9-5047-8227-CB46A1E9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276DE5E-2207-7648-9B99-FE82F1DF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845C1F9-CECD-9940-B4D0-175DE92D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EADE4C-314D-0040-8C8D-576613CC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8C43F21-B2B4-8A4E-9D5C-5B094626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91F8A66-8C40-0F4D-B902-294380C0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A355A77-CED0-A44F-91CE-936844A2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7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E8912DD-FF86-2E4D-BDBF-0F8CAAAD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6381634-8E29-884D-958F-73DF4382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8BAF5B8-A837-A14F-955C-E988C034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1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90727C-04F0-E340-B1B9-A2B09FD1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866839F-C5C1-6540-A5B6-C5582492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CBE4BA1-4E68-D947-A566-63DF0DFB5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EE4D1B3-C40A-D740-A7A3-93C401B2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9CE2725-2756-FC44-BB46-65ED454D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5C22DFD-4FF5-2A44-90DE-BE4C3DC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F7A380-4066-B344-906F-267DEF93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ADBBA33-3CFF-144B-9E11-BEF38D138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65B296A-1FDF-874B-877B-24BA337C0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744B6C7-FBDD-174E-B735-CD8FB73E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07B29A-991C-764C-863B-119E7577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318E7AD-8F0F-8748-B467-3E534591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69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956A685-FAFE-DF40-B78C-059C6B76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DA293F9-C5F8-1845-94E0-57E2F55D4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F29473-971B-2649-A9A8-0C3440FA7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1861-0E3B-DE45-9873-34B0B05CDCE1}" type="datetimeFigureOut">
              <a:rPr lang="es-CO" smtClean="0"/>
              <a:t>10/07/2019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B3A1EE-0089-534E-A131-AFEFA4CA8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30B4992-C20F-A34E-A822-D6F75FF2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AC42-840D-8346-B0BE-5DB4F0A37EB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05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2.wdp"/><Relationship Id="rId5" Type="http://schemas.openxmlformats.org/officeDocument/2006/relationships/image" Target="../media/image26.png"/><Relationship Id="rId15" Type="http://schemas.microsoft.com/office/2007/relationships/hdphoto" Target="../media/hdphoto4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microsoft.com/office/2007/relationships/hdphoto" Target="../media/hdphoto1.wdp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28DBAE6-5945-1F44-9530-94FAA0619E6E}"/>
              </a:ext>
            </a:extLst>
          </p:cNvPr>
          <p:cNvGrpSpPr/>
          <p:nvPr/>
        </p:nvGrpSpPr>
        <p:grpSpPr>
          <a:xfrm>
            <a:off x="0" y="928837"/>
            <a:ext cx="8698523" cy="5102869"/>
            <a:chOff x="0" y="928836"/>
            <a:chExt cx="8698523" cy="5128224"/>
          </a:xfrm>
        </p:grpSpPr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4FAC0B03-4713-9541-9E4B-35DAFADE4736}"/>
                </a:ext>
              </a:extLst>
            </p:cNvPr>
            <p:cNvSpPr txBox="1"/>
            <p:nvPr/>
          </p:nvSpPr>
          <p:spPr>
            <a:xfrm>
              <a:off x="93599" y="4665183"/>
              <a:ext cx="8366770" cy="1391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prstClr val="white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Autonomía Económica de las Mujeres Rural </a:t>
              </a:r>
            </a:p>
            <a:p>
              <a:endParaRPr lang="es-ES" b="1" dirty="0" smtClean="0">
                <a:solidFill>
                  <a:prstClr val="white"/>
                </a:solidFill>
                <a:ea typeface="Calibri" charset="0"/>
                <a:cs typeface="Calibri" charset="0"/>
              </a:endParaRPr>
            </a:p>
            <a:p>
              <a:endParaRPr lang="es-CO" sz="1600" b="1" dirty="0">
                <a:solidFill>
                  <a:prstClr val="white"/>
                </a:solidFill>
                <a:ea typeface="Calibri" charset="0"/>
                <a:cs typeface="Calibri" charset="0"/>
              </a:endParaRPr>
            </a:p>
            <a:p>
              <a:pPr algn="r"/>
              <a:endParaRPr lang="es-CO" sz="1600" b="1" dirty="0">
                <a:solidFill>
                  <a:prstClr val="white"/>
                </a:solidFill>
                <a:ea typeface="Calibri" charset="0"/>
                <a:cs typeface="Calibri" charset="0"/>
              </a:endParaRPr>
            </a:p>
            <a:p>
              <a:pPr algn="r"/>
              <a:r>
                <a:rPr lang="es-CO" sz="1600" dirty="0">
                  <a:solidFill>
                    <a:prstClr val="white"/>
                  </a:solidFill>
                  <a:ea typeface="Calibri" charset="0"/>
                  <a:cs typeface="Calibri" charset="0"/>
                </a:rPr>
                <a:t>Dirección de la Mujer Rural , </a:t>
              </a:r>
              <a:r>
                <a:rPr lang="es-CO" sz="1600" dirty="0" smtClean="0">
                  <a:solidFill>
                    <a:prstClr val="white"/>
                  </a:solidFill>
                  <a:ea typeface="Calibri" charset="0"/>
                  <a:cs typeface="Calibri" charset="0"/>
                </a:rPr>
                <a:t>10 </a:t>
              </a:r>
              <a:r>
                <a:rPr lang="es-CO" sz="1600" dirty="0">
                  <a:solidFill>
                    <a:prstClr val="white"/>
                  </a:solidFill>
                  <a:ea typeface="Calibri" charset="0"/>
                  <a:cs typeface="Calibri" charset="0"/>
                </a:rPr>
                <a:t>de </a:t>
              </a:r>
              <a:r>
                <a:rPr lang="es-CO" sz="1600" dirty="0" smtClean="0">
                  <a:solidFill>
                    <a:prstClr val="white"/>
                  </a:solidFill>
                  <a:ea typeface="Calibri" charset="0"/>
                  <a:cs typeface="Calibri" charset="0"/>
                </a:rPr>
                <a:t>julio </a:t>
              </a:r>
              <a:r>
                <a:rPr lang="es-CO" sz="1600" dirty="0">
                  <a:solidFill>
                    <a:prstClr val="white"/>
                  </a:solidFill>
                  <a:ea typeface="Calibri" charset="0"/>
                  <a:cs typeface="Calibri" charset="0"/>
                </a:rPr>
                <a:t>de 2019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A25F839-EB39-1349-98AB-EFF8E182093F}"/>
                </a:ext>
              </a:extLst>
            </p:cNvPr>
            <p:cNvGrpSpPr/>
            <p:nvPr/>
          </p:nvGrpSpPr>
          <p:grpSpPr>
            <a:xfrm>
              <a:off x="0" y="934549"/>
              <a:ext cx="6096001" cy="3147647"/>
              <a:chOff x="0" y="920261"/>
              <a:chExt cx="6605953" cy="3174017"/>
            </a:xfrm>
          </p:grpSpPr>
          <p:pic>
            <p:nvPicPr>
              <p:cNvPr id="5" name="Picture 4" descr="A person holding a colorful umbrella&#10;&#10;Description automatically generated">
                <a:extLst>
                  <a:ext uri="{FF2B5EF4-FFF2-40B4-BE49-F238E27FC236}">
                    <a16:creationId xmlns="" xmlns:a16="http://schemas.microsoft.com/office/drawing/2014/main" id="{1A4007C0-42CA-AE4C-8239-E1FA2E174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926124"/>
                <a:ext cx="2112103" cy="3168154"/>
              </a:xfrm>
              <a:prstGeom prst="rect">
                <a:avLst/>
              </a:prstGeom>
            </p:spPr>
          </p:pic>
          <p:pic>
            <p:nvPicPr>
              <p:cNvPr id="8" name="Picture 7" descr="A person standing in the grass&#10;&#10;Description automatically generated">
                <a:extLst>
                  <a:ext uri="{FF2B5EF4-FFF2-40B4-BE49-F238E27FC236}">
                    <a16:creationId xmlns="" xmlns:a16="http://schemas.microsoft.com/office/drawing/2014/main" id="{B2277FE5-CC81-8541-A588-02C26ACE6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3087" y="920263"/>
                <a:ext cx="2383693" cy="1589129"/>
              </a:xfrm>
              <a:prstGeom prst="rect">
                <a:avLst/>
              </a:prstGeom>
            </p:spPr>
          </p:pic>
          <p:pic>
            <p:nvPicPr>
              <p:cNvPr id="10" name="Picture 9" descr="A person standing in front of a building&#10;&#10;Description automatically generated">
                <a:extLst>
                  <a:ext uri="{FF2B5EF4-FFF2-40B4-BE49-F238E27FC236}">
                    <a16:creationId xmlns="" xmlns:a16="http://schemas.microsoft.com/office/drawing/2014/main" id="{F280AF64-0C0D-CC41-8771-E6AEF1640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0157" y="2505149"/>
                <a:ext cx="2383694" cy="1589129"/>
              </a:xfrm>
              <a:prstGeom prst="rect">
                <a:avLst/>
              </a:prstGeom>
            </p:spPr>
          </p:pic>
          <p:pic>
            <p:nvPicPr>
              <p:cNvPr id="14" name="Picture 13" descr="A person wearing a suit and tie&#10;&#10;Description automatically generated">
                <a:extLst>
                  <a:ext uri="{FF2B5EF4-FFF2-40B4-BE49-F238E27FC236}">
                    <a16:creationId xmlns="" xmlns:a16="http://schemas.microsoft.com/office/drawing/2014/main" id="{8100AB78-AD9B-154D-8CF6-11EB5583B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3849" y="920261"/>
                <a:ext cx="2112104" cy="3168154"/>
              </a:xfrm>
              <a:prstGeom prst="rect">
                <a:avLst/>
              </a:prstGeom>
            </p:spPr>
          </p:pic>
        </p:grpSp>
        <p:pic>
          <p:nvPicPr>
            <p:cNvPr id="17" name="Picture 16" descr="A person sitting at a table with food&#10;&#10;Description automatically generated">
              <a:extLst>
                <a:ext uri="{FF2B5EF4-FFF2-40B4-BE49-F238E27FC236}">
                  <a16:creationId xmlns="" xmlns:a16="http://schemas.microsoft.com/office/drawing/2014/main" id="{B2545FCA-931E-054D-8152-4D444B232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3" y="928836"/>
              <a:ext cx="2602520" cy="2259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990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762545"/>
            <a:ext cx="11112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spc="-150" dirty="0">
                <a:solidFill>
                  <a:srgbClr val="395F9B"/>
                </a:solidFill>
                <a:latin typeface="Work Sans" pitchFamily="2" charset="77"/>
              </a:rPr>
              <a:t>Por un lado, las mujeres rurales se dedican a actividades más diversas…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249A44-2BEC-7A44-BCC0-2542B8BEA8A6}"/>
              </a:ext>
            </a:extLst>
          </p:cNvPr>
          <p:cNvSpPr txBox="1"/>
          <p:nvPr/>
        </p:nvSpPr>
        <p:spPr>
          <a:xfrm>
            <a:off x="10373193" y="6566011"/>
            <a:ext cx="181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Fuente: DANE, GEIH 2018.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D0ED92-A54E-3B47-B846-B13F617B73E1}"/>
              </a:ext>
            </a:extLst>
          </p:cNvPr>
          <p:cNvSpPr txBox="1"/>
          <p:nvPr/>
        </p:nvSpPr>
        <p:spPr>
          <a:xfrm>
            <a:off x="2137562" y="1986206"/>
            <a:ext cx="5677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95F9B"/>
                </a:solidFill>
              </a:rPr>
              <a:t>Principales ramas de actividad por zona y sexo, 2018</a:t>
            </a:r>
          </a:p>
        </p:txBody>
      </p:sp>
      <p:graphicFrame>
        <p:nvGraphicFramePr>
          <p:cNvPr id="13" name="Gráfico 76">
            <a:extLst>
              <a:ext uri="{FF2B5EF4-FFF2-40B4-BE49-F238E27FC236}">
                <a16:creationId xmlns="" xmlns:a16="http://schemas.microsoft.com/office/drawing/2014/main" id="{00000000-0008-0000-0D00-000003000000}"/>
              </a:ext>
            </a:extLst>
          </p:cNvPr>
          <p:cNvGraphicFramePr/>
          <p:nvPr>
            <p:extLst/>
          </p:nvPr>
        </p:nvGraphicFramePr>
        <p:xfrm>
          <a:off x="979174" y="2424155"/>
          <a:ext cx="7994073" cy="360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880BAE-5A19-B146-9917-5A83FDC16154}"/>
              </a:ext>
            </a:extLst>
          </p:cNvPr>
          <p:cNvSpPr txBox="1"/>
          <p:nvPr/>
        </p:nvSpPr>
        <p:spPr>
          <a:xfrm>
            <a:off x="0" y="6566011"/>
            <a:ext cx="9329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*Otras ramas incluye: explotación de minas y canteras; servicios sociales; transporte, almacenamiento y comunicaciones; industria y construcción.</a:t>
            </a:r>
            <a:endParaRPr lang="es-ES_tradnl" sz="1200" dirty="0">
              <a:solidFill>
                <a:srgbClr val="395F9B"/>
              </a:solidFill>
              <a:highlight>
                <a:srgbClr val="FFFF00"/>
              </a:highlight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C63B0AB-70C6-E44F-BB1F-7E9AF95E0409}"/>
              </a:ext>
            </a:extLst>
          </p:cNvPr>
          <p:cNvSpPr/>
          <p:nvPr/>
        </p:nvSpPr>
        <p:spPr>
          <a:xfrm>
            <a:off x="9456516" y="3166991"/>
            <a:ext cx="2267967" cy="1289263"/>
          </a:xfrm>
          <a:prstGeom prst="roundRect">
            <a:avLst/>
          </a:prstGeom>
          <a:noFill/>
          <a:ln w="38100">
            <a:solidFill>
              <a:srgbClr val="395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solidFill>
                  <a:srgbClr val="2C6F5A"/>
                </a:solidFill>
              </a:rPr>
              <a:t>Más de la mitad </a:t>
            </a:r>
            <a:r>
              <a:rPr lang="es-ES_tradnl" sz="1600" dirty="0">
                <a:solidFill>
                  <a:srgbClr val="395F9B"/>
                </a:solidFill>
              </a:rPr>
              <a:t>de las mujeres rurales se dedican a actividades no agropecuarias</a:t>
            </a:r>
          </a:p>
        </p:txBody>
      </p:sp>
      <p:sp>
        <p:nvSpPr>
          <p:cNvPr id="11" name="CuadroTexto 16">
            <a:extLst>
              <a:ext uri="{FF2B5EF4-FFF2-40B4-BE49-F238E27FC236}">
                <a16:creationId xmlns="" xmlns:a16="http://schemas.microsoft.com/office/drawing/2014/main" id="{94981ED1-0C38-3C48-841A-E9F3148422B0}"/>
              </a:ext>
            </a:extLst>
          </p:cNvPr>
          <p:cNvSpPr txBox="1"/>
          <p:nvPr/>
        </p:nvSpPr>
        <p:spPr>
          <a:xfrm>
            <a:off x="403980" y="236909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392458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876939"/>
            <a:ext cx="111121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150" b="1" spc="-150" dirty="0">
                <a:solidFill>
                  <a:srgbClr val="395F9B"/>
                </a:solidFill>
                <a:latin typeface="Work Sans" pitchFamily="2" charset="77"/>
              </a:rPr>
              <a:t>… Y por el otro, las mujeres dedican más tiempo a actividades del cuidado</a:t>
            </a:r>
          </a:p>
        </p:txBody>
      </p:sp>
      <p:graphicFrame>
        <p:nvGraphicFramePr>
          <p:cNvPr id="10" name="Tabla 1">
            <a:extLst>
              <a:ext uri="{FF2B5EF4-FFF2-40B4-BE49-F238E27FC236}">
                <a16:creationId xmlns="" xmlns:a16="http://schemas.microsoft.com/office/drawing/2014/main" id="{0832D28D-1957-9444-A3CA-8A9FE65B43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95103" y="1839763"/>
          <a:ext cx="8929910" cy="247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445">
                  <a:extLst>
                    <a:ext uri="{9D8B030D-6E8A-4147-A177-3AD203B41FA5}">
                      <a16:colId xmlns="" xmlns:a16="http://schemas.microsoft.com/office/drawing/2014/main" val="4228529740"/>
                    </a:ext>
                  </a:extLst>
                </a:gridCol>
                <a:gridCol w="1693766">
                  <a:extLst>
                    <a:ext uri="{9D8B030D-6E8A-4147-A177-3AD203B41FA5}">
                      <a16:colId xmlns="" xmlns:a16="http://schemas.microsoft.com/office/drawing/2014/main" val="1166560165"/>
                    </a:ext>
                  </a:extLst>
                </a:gridCol>
                <a:gridCol w="1780672">
                  <a:extLst>
                    <a:ext uri="{9D8B030D-6E8A-4147-A177-3AD203B41FA5}">
                      <a16:colId xmlns="" xmlns:a16="http://schemas.microsoft.com/office/drawing/2014/main" val="732154706"/>
                    </a:ext>
                  </a:extLst>
                </a:gridCol>
                <a:gridCol w="1603513">
                  <a:extLst>
                    <a:ext uri="{9D8B030D-6E8A-4147-A177-3AD203B41FA5}">
                      <a16:colId xmlns="" xmlns:a16="http://schemas.microsoft.com/office/drawing/2014/main" val="2341823046"/>
                    </a:ext>
                  </a:extLst>
                </a:gridCol>
                <a:gridCol w="1603514">
                  <a:extLst>
                    <a:ext uri="{9D8B030D-6E8A-4147-A177-3AD203B41FA5}">
                      <a16:colId xmlns="" xmlns:a16="http://schemas.microsoft.com/office/drawing/2014/main" val="120785318"/>
                    </a:ext>
                  </a:extLst>
                </a:gridCol>
              </a:tblGrid>
              <a:tr h="595297">
                <a:tc rowSpan="2">
                  <a:txBody>
                    <a:bodyPr/>
                    <a:lstStyle/>
                    <a:p>
                      <a:pPr algn="l"/>
                      <a:r>
                        <a:rPr lang="es-CO" sz="1800" dirty="0"/>
                        <a:t>Centros poblados y rural disperso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b="0" dirty="0"/>
                        <a:t>Producción de bienes y servicios y actividades conexas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8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000" dirty="0"/>
                    </a:p>
                  </a:txBody>
                  <a:tcPr anchor="ctr">
                    <a:solidFill>
                      <a:srgbClr val="2E8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b="0" dirty="0"/>
                        <a:t>Actividades del cuidado*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8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2000" dirty="0"/>
                    </a:p>
                  </a:txBody>
                  <a:tcPr anchor="ctr">
                    <a:solidFill>
                      <a:srgbClr val="2E88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490785"/>
                  </a:ext>
                </a:extLst>
              </a:tr>
              <a:tr h="5404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kern="1200" dirty="0">
                        <a:solidFill>
                          <a:srgbClr val="395F9B"/>
                        </a:solidFill>
                        <a:latin typeface="Work Sans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E8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chemeClr val="bg1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chemeClr val="bg1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Mujeres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chemeClr val="bg1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chemeClr val="bg1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Mujeres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88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19968"/>
                  </a:ext>
                </a:extLst>
              </a:tr>
              <a:tr h="66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Tiempo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5A68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8:25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5A68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4:50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5A68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3:05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5A68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kern="1200" dirty="0">
                          <a:solidFill>
                            <a:srgbClr val="FF2F92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7:52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5A68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349175"/>
                  </a:ext>
                </a:extLst>
              </a:tr>
              <a:tr h="633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Participación (%)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65,5%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37,1%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60,5%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kern="1200" dirty="0">
                          <a:solidFill>
                            <a:srgbClr val="FF2F92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92,5%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22816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249A44-2BEC-7A44-BCC0-2542B8BEA8A6}"/>
              </a:ext>
            </a:extLst>
          </p:cNvPr>
          <p:cNvSpPr txBox="1"/>
          <p:nvPr/>
        </p:nvSpPr>
        <p:spPr>
          <a:xfrm>
            <a:off x="10031896" y="6581001"/>
            <a:ext cx="216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Fuente: DANE, ENUT 2016 – 17.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A7BEC8-5D85-014E-BA03-ADD3DACA830B}"/>
              </a:ext>
            </a:extLst>
          </p:cNvPr>
          <p:cNvSpPr txBox="1"/>
          <p:nvPr/>
        </p:nvSpPr>
        <p:spPr>
          <a:xfrm>
            <a:off x="1495103" y="4314754"/>
            <a:ext cx="892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*Incluye suministro de alimento; limpieza, mantenimiento y reparación; cuidado a menores de 5 años y otras personas del hogar, y voluntariado, entre otras.</a:t>
            </a:r>
          </a:p>
        </p:txBody>
      </p:sp>
      <p:sp>
        <p:nvSpPr>
          <p:cNvPr id="11" name="CuadroTexto 7">
            <a:extLst>
              <a:ext uri="{FF2B5EF4-FFF2-40B4-BE49-F238E27FC236}">
                <a16:creationId xmlns="" xmlns:a16="http://schemas.microsoft.com/office/drawing/2014/main" id="{A5BFDB2D-A692-3742-97F1-7DE01696DDE4}"/>
              </a:ext>
            </a:extLst>
          </p:cNvPr>
          <p:cNvSpPr txBox="1"/>
          <p:nvPr/>
        </p:nvSpPr>
        <p:spPr>
          <a:xfrm>
            <a:off x="498711" y="4993907"/>
            <a:ext cx="1112274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dirty="0">
                <a:solidFill>
                  <a:srgbClr val="395F9B"/>
                </a:solidFill>
                <a:latin typeface="Work Sans" charset="0"/>
              </a:rPr>
              <a:t>El tiempo y participación en las actividades del cuidado por parte de las mujeres en zonas rurales es mayor vs. mujeres en zonas urbanas.</a:t>
            </a:r>
          </a:p>
          <a:p>
            <a:endParaRPr lang="es-CO" sz="800" dirty="0">
              <a:solidFill>
                <a:srgbClr val="395F9B"/>
              </a:solidFill>
              <a:latin typeface="Work Sans" charset="0"/>
            </a:endParaRPr>
          </a:p>
          <a:p>
            <a:r>
              <a:rPr lang="es-CO" sz="2500" dirty="0">
                <a:solidFill>
                  <a:srgbClr val="395F9B"/>
                </a:solidFill>
                <a:latin typeface="Work Sans" charset="0"/>
              </a:rPr>
              <a:t>Además, las inequidades de género son más pronunciadas en zonas rurales.</a:t>
            </a:r>
          </a:p>
        </p:txBody>
      </p:sp>
      <p:sp>
        <p:nvSpPr>
          <p:cNvPr id="13" name="CuadroTexto 16">
            <a:extLst>
              <a:ext uri="{FF2B5EF4-FFF2-40B4-BE49-F238E27FC236}">
                <a16:creationId xmlns="" xmlns:a16="http://schemas.microsoft.com/office/drawing/2014/main" id="{E1A20E23-DCA0-3F41-94FB-629761DF6543}"/>
              </a:ext>
            </a:extLst>
          </p:cNvPr>
          <p:cNvSpPr txBox="1"/>
          <p:nvPr/>
        </p:nvSpPr>
        <p:spPr>
          <a:xfrm>
            <a:off x="403980" y="236909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203856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762545"/>
            <a:ext cx="111121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100" b="1" spc="-150" dirty="0">
                <a:solidFill>
                  <a:srgbClr val="395F9B"/>
                </a:solidFill>
                <a:latin typeface="Work Sans" pitchFamily="2" charset="77"/>
              </a:rPr>
              <a:t>Las mujeres productoras presentan desventajas en comparación con los hombres productores…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249A44-2BEC-7A44-BCC0-2542B8BEA8A6}"/>
              </a:ext>
            </a:extLst>
          </p:cNvPr>
          <p:cNvSpPr txBox="1"/>
          <p:nvPr/>
        </p:nvSpPr>
        <p:spPr>
          <a:xfrm>
            <a:off x="10822329" y="6584163"/>
            <a:ext cx="1369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Fuente: CNA 2014.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D0ED92-A54E-3B47-B846-B13F617B73E1}"/>
              </a:ext>
            </a:extLst>
          </p:cNvPr>
          <p:cNvSpPr txBox="1"/>
          <p:nvPr/>
        </p:nvSpPr>
        <p:spPr>
          <a:xfrm>
            <a:off x="715616" y="2052426"/>
            <a:ext cx="511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95F9B"/>
                </a:solidFill>
              </a:rPr>
              <a:t>Toma de decisiones en las UPA*, 2014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8E529F-8CEA-AE4C-897D-1F3DF6EC40D4}"/>
              </a:ext>
            </a:extLst>
          </p:cNvPr>
          <p:cNvSpPr txBox="1"/>
          <p:nvPr/>
        </p:nvSpPr>
        <p:spPr>
          <a:xfrm>
            <a:off x="6361041" y="2032625"/>
            <a:ext cx="511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95F9B"/>
                </a:solidFill>
              </a:rPr>
              <a:t>% de UPA* que recibieron asistencia técnica, 2014</a:t>
            </a:r>
          </a:p>
        </p:txBody>
      </p:sp>
      <p:graphicFrame>
        <p:nvGraphicFramePr>
          <p:cNvPr id="11" name="Gráfico 83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/>
          <p:nvPr>
            <p:extLst/>
          </p:nvPr>
        </p:nvGraphicFramePr>
        <p:xfrm>
          <a:off x="1056862" y="24855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92">
            <a:extLst>
              <a:ext uri="{FF2B5EF4-FFF2-40B4-BE49-F238E27FC236}">
                <a16:creationId xmlns="" xmlns:a16="http://schemas.microsoft.com/office/drawing/2014/main" id="{00000000-0008-0000-0500-000002000000}"/>
              </a:ext>
            </a:extLst>
          </p:cNvPr>
          <p:cNvGraphicFramePr/>
          <p:nvPr>
            <p:extLst/>
          </p:nvPr>
        </p:nvGraphicFramePr>
        <p:xfrm>
          <a:off x="6705249" y="24660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A53A44B5-F203-6942-A3A9-13C89851EC23}"/>
              </a:ext>
            </a:extLst>
          </p:cNvPr>
          <p:cNvSpPr/>
          <p:nvPr/>
        </p:nvSpPr>
        <p:spPr>
          <a:xfrm>
            <a:off x="1359515" y="5438934"/>
            <a:ext cx="3966693" cy="660269"/>
          </a:xfrm>
          <a:prstGeom prst="roundRect">
            <a:avLst/>
          </a:prstGeom>
          <a:noFill/>
          <a:ln w="38100">
            <a:solidFill>
              <a:srgbClr val="2C6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2C6F5A"/>
                </a:solidFill>
              </a:rPr>
              <a:t>Sólo el </a:t>
            </a:r>
            <a:r>
              <a:rPr lang="es-ES_tradnl" sz="1600" b="1" dirty="0">
                <a:solidFill>
                  <a:srgbClr val="FF2F92"/>
                </a:solidFill>
              </a:rPr>
              <a:t>26%</a:t>
            </a:r>
            <a:r>
              <a:rPr lang="es-ES_tradnl" sz="1600" dirty="0">
                <a:solidFill>
                  <a:srgbClr val="2C6F5A"/>
                </a:solidFill>
              </a:rPr>
              <a:t> de las mujeres rurales toman decisiones asociadas a la producción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72AAF16-B339-AA40-89FE-0FE6BD6F7897}"/>
              </a:ext>
            </a:extLst>
          </p:cNvPr>
          <p:cNvSpPr/>
          <p:nvPr/>
        </p:nvSpPr>
        <p:spPr>
          <a:xfrm>
            <a:off x="7007902" y="5438934"/>
            <a:ext cx="3966693" cy="660269"/>
          </a:xfrm>
          <a:prstGeom prst="roundRect">
            <a:avLst/>
          </a:prstGeom>
          <a:noFill/>
          <a:ln w="38100">
            <a:solidFill>
              <a:srgbClr val="2C6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2C6F5A"/>
                </a:solidFill>
              </a:rPr>
              <a:t>Sólo el </a:t>
            </a:r>
            <a:r>
              <a:rPr lang="es-ES_tradnl" sz="1600" b="1" dirty="0">
                <a:solidFill>
                  <a:srgbClr val="FF2F92"/>
                </a:solidFill>
              </a:rPr>
              <a:t>7%</a:t>
            </a:r>
            <a:r>
              <a:rPr lang="es-ES_tradnl" sz="1600" dirty="0">
                <a:solidFill>
                  <a:srgbClr val="2C6F5A"/>
                </a:solidFill>
              </a:rPr>
              <a:t> de las mujeres productoras reciben asistencia técnica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9645D0A-D278-7E4B-AB30-E0076B50DBC9}"/>
              </a:ext>
            </a:extLst>
          </p:cNvPr>
          <p:cNvSpPr txBox="1"/>
          <p:nvPr/>
        </p:nvSpPr>
        <p:spPr>
          <a:xfrm>
            <a:off x="0" y="6566011"/>
            <a:ext cx="2189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*UPA de personas naturales.</a:t>
            </a:r>
            <a:endParaRPr lang="es-ES_tradnl" sz="1200" dirty="0">
              <a:solidFill>
                <a:srgbClr val="395F9B"/>
              </a:solidFill>
              <a:highlight>
                <a:srgbClr val="FFFF00"/>
              </a:highlight>
            </a:endParaRPr>
          </a:p>
        </p:txBody>
      </p:sp>
      <p:sp>
        <p:nvSpPr>
          <p:cNvPr id="13" name="CuadroTexto 16">
            <a:extLst>
              <a:ext uri="{FF2B5EF4-FFF2-40B4-BE49-F238E27FC236}">
                <a16:creationId xmlns="" xmlns:a16="http://schemas.microsoft.com/office/drawing/2014/main" id="{533AA00C-B60C-0740-BFB4-03A1E0D8C662}"/>
              </a:ext>
            </a:extLst>
          </p:cNvPr>
          <p:cNvSpPr txBox="1"/>
          <p:nvPr/>
        </p:nvSpPr>
        <p:spPr>
          <a:xfrm>
            <a:off x="512006" y="273837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260250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762545"/>
            <a:ext cx="111121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100" b="1" spc="-150" dirty="0">
                <a:solidFill>
                  <a:srgbClr val="395F9B"/>
                </a:solidFill>
                <a:latin typeface="Work Sans" pitchFamily="2" charset="77"/>
              </a:rPr>
              <a:t>… Y además, hacen un menor uso de los créditos del sector para el desarrollo de sus actividades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249A44-2BEC-7A44-BCC0-2542B8BEA8A6}"/>
              </a:ext>
            </a:extLst>
          </p:cNvPr>
          <p:cNvSpPr txBox="1"/>
          <p:nvPr/>
        </p:nvSpPr>
        <p:spPr>
          <a:xfrm>
            <a:off x="10667385" y="6584163"/>
            <a:ext cx="1611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Fuente: Finagro 2018.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D0ED92-A54E-3B47-B846-B13F617B73E1}"/>
              </a:ext>
            </a:extLst>
          </p:cNvPr>
          <p:cNvSpPr txBox="1"/>
          <p:nvPr/>
        </p:nvSpPr>
        <p:spPr>
          <a:xfrm>
            <a:off x="715616" y="2052426"/>
            <a:ext cx="511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95F9B"/>
                </a:solidFill>
              </a:rPr>
              <a:t>Distribución y número de créditos de Finagro, 2010 - 18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A53A44B5-F203-6942-A3A9-13C89851EC23}"/>
              </a:ext>
            </a:extLst>
          </p:cNvPr>
          <p:cNvSpPr/>
          <p:nvPr/>
        </p:nvSpPr>
        <p:spPr>
          <a:xfrm>
            <a:off x="1359515" y="5438934"/>
            <a:ext cx="3966693" cy="811395"/>
          </a:xfrm>
          <a:prstGeom prst="roundRect">
            <a:avLst/>
          </a:prstGeom>
          <a:noFill/>
          <a:ln w="38100">
            <a:solidFill>
              <a:srgbClr val="2C6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2C6F5A"/>
                </a:solidFill>
              </a:rPr>
              <a:t>La participación de las mujeres en el número de créditos se ha mantenido </a:t>
            </a:r>
            <a:r>
              <a:rPr lang="es-ES_tradnl" sz="1600" b="1" dirty="0">
                <a:solidFill>
                  <a:srgbClr val="FF2F92"/>
                </a:solidFill>
              </a:rPr>
              <a:t>estable</a:t>
            </a:r>
            <a:r>
              <a:rPr lang="es-ES_tradnl" sz="1600" dirty="0">
                <a:solidFill>
                  <a:srgbClr val="2C6F5A"/>
                </a:solidFill>
              </a:rPr>
              <a:t> desde 2010 e incluso presenta una leve reducción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72AAF16-B339-AA40-89FE-0FE6BD6F7897}"/>
              </a:ext>
            </a:extLst>
          </p:cNvPr>
          <p:cNvSpPr/>
          <p:nvPr/>
        </p:nvSpPr>
        <p:spPr>
          <a:xfrm>
            <a:off x="7098054" y="5435186"/>
            <a:ext cx="4093687" cy="660269"/>
          </a:xfrm>
          <a:prstGeom prst="roundRect">
            <a:avLst/>
          </a:prstGeom>
          <a:noFill/>
          <a:ln w="38100">
            <a:solidFill>
              <a:srgbClr val="2C6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2C6F5A"/>
                </a:solidFill>
              </a:rPr>
              <a:t>Sólo el </a:t>
            </a:r>
            <a:r>
              <a:rPr lang="es-ES_tradnl" sz="1600" b="1" dirty="0">
                <a:solidFill>
                  <a:srgbClr val="FF2F92"/>
                </a:solidFill>
              </a:rPr>
              <a:t>6%</a:t>
            </a:r>
            <a:r>
              <a:rPr lang="es-ES_tradnl" sz="1600" dirty="0">
                <a:solidFill>
                  <a:srgbClr val="2C6F5A"/>
                </a:solidFill>
              </a:rPr>
              <a:t> del total de los recursos de crédito de Finagro se han otorgado a mujeres</a:t>
            </a:r>
          </a:p>
        </p:txBody>
      </p:sp>
      <p:graphicFrame>
        <p:nvGraphicFramePr>
          <p:cNvPr id="13" name="Gráfico 99">
            <a:extLst>
              <a:ext uri="{FF2B5EF4-FFF2-40B4-BE49-F238E27FC236}">
                <a16:creationId xmlns="" xmlns:a16="http://schemas.microsoft.com/office/drawing/2014/main" id="{00000000-0008-0000-0900-000002000000}"/>
              </a:ext>
            </a:extLst>
          </p:cNvPr>
          <p:cNvGraphicFramePr/>
          <p:nvPr>
            <p:extLst/>
          </p:nvPr>
        </p:nvGraphicFramePr>
        <p:xfrm>
          <a:off x="987287" y="24660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01">
            <a:extLst>
              <a:ext uri="{FF2B5EF4-FFF2-40B4-BE49-F238E27FC236}">
                <a16:creationId xmlns="" xmlns:a16="http://schemas.microsoft.com/office/drawing/2014/main" id="{00000000-0008-0000-0A00-000002000000}"/>
              </a:ext>
            </a:extLst>
          </p:cNvPr>
          <p:cNvGraphicFramePr/>
          <p:nvPr>
            <p:extLst/>
          </p:nvPr>
        </p:nvGraphicFramePr>
        <p:xfrm>
          <a:off x="6439283" y="2488619"/>
          <a:ext cx="50336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58965D5-3B8B-4D4E-8EE2-43DA7566BBDF}"/>
              </a:ext>
            </a:extLst>
          </p:cNvPr>
          <p:cNvSpPr txBox="1"/>
          <p:nvPr/>
        </p:nvSpPr>
        <p:spPr>
          <a:xfrm>
            <a:off x="6433576" y="2048382"/>
            <a:ext cx="511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95F9B"/>
                </a:solidFill>
              </a:rPr>
              <a:t>Distribución y valor de créditos de Finagro, 2010 - 18</a:t>
            </a:r>
          </a:p>
        </p:txBody>
      </p:sp>
      <p:sp>
        <p:nvSpPr>
          <p:cNvPr id="14" name="CuadroTexto 16">
            <a:extLst>
              <a:ext uri="{FF2B5EF4-FFF2-40B4-BE49-F238E27FC236}">
                <a16:creationId xmlns="" xmlns:a16="http://schemas.microsoft.com/office/drawing/2014/main" id="{FBC5C5EF-AF89-544F-A957-21E5AAEAAADF}"/>
              </a:ext>
            </a:extLst>
          </p:cNvPr>
          <p:cNvSpPr txBox="1"/>
          <p:nvPr/>
        </p:nvSpPr>
        <p:spPr>
          <a:xfrm>
            <a:off x="403980" y="236909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211609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509298" y="671259"/>
            <a:ext cx="11112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Algunos </a:t>
            </a:r>
            <a:r>
              <a:rPr lang="es-CO" sz="3000" b="1" dirty="0" smtClean="0">
                <a:solidFill>
                  <a:srgbClr val="2C6F5A"/>
                </a:solidFill>
                <a:latin typeface="Work Sans" charset="0"/>
              </a:rPr>
              <a:t>Datos </a:t>
            </a:r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de las Mujeres Rurales</a:t>
            </a:r>
          </a:p>
        </p:txBody>
      </p:sp>
      <p:sp>
        <p:nvSpPr>
          <p:cNvPr id="16" name="TextBox 132">
            <a:extLst>
              <a:ext uri="{FF2B5EF4-FFF2-40B4-BE49-F238E27FC236}">
                <a16:creationId xmlns="" xmlns:a16="http://schemas.microsoft.com/office/drawing/2014/main" id="{3EC16198-9663-034C-858D-A98249C67B8D}"/>
              </a:ext>
            </a:extLst>
          </p:cNvPr>
          <p:cNvSpPr txBox="1"/>
          <p:nvPr/>
        </p:nvSpPr>
        <p:spPr>
          <a:xfrm>
            <a:off x="130573" y="2978841"/>
            <a:ext cx="161297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400" b="1" spc="-150" dirty="0" smtClean="0">
                <a:solidFill>
                  <a:srgbClr val="FF6188"/>
                </a:solidFill>
                <a:latin typeface="Work Sans" pitchFamily="2" charset="77"/>
              </a:rPr>
              <a:t>5.441.890 </a:t>
            </a:r>
            <a:r>
              <a:rPr lang="es-ES" b="1" dirty="0">
                <a:solidFill>
                  <a:srgbClr val="395F9B"/>
                </a:solidFill>
              </a:rPr>
              <a:t>* </a:t>
            </a:r>
            <a:r>
              <a:rPr lang="es-CO" b="1" dirty="0">
                <a:solidFill>
                  <a:srgbClr val="395F9B"/>
                </a:solidFill>
              </a:rPr>
              <a:t>Mujeres rural </a:t>
            </a:r>
            <a:endParaRPr lang="id-ID" b="1" dirty="0">
              <a:solidFill>
                <a:srgbClr val="395F9B"/>
              </a:solidFill>
            </a:endParaRPr>
          </a:p>
        </p:txBody>
      </p:sp>
      <p:sp>
        <p:nvSpPr>
          <p:cNvPr id="21" name="TextBox 134">
            <a:extLst>
              <a:ext uri="{FF2B5EF4-FFF2-40B4-BE49-F238E27FC236}">
                <a16:creationId xmlns="" xmlns:a16="http://schemas.microsoft.com/office/drawing/2014/main" id="{368D7DC2-684C-8F48-B5E5-95FFD0F15C5F}"/>
              </a:ext>
            </a:extLst>
          </p:cNvPr>
          <p:cNvSpPr txBox="1"/>
          <p:nvPr/>
        </p:nvSpPr>
        <p:spPr>
          <a:xfrm>
            <a:off x="1817285" y="3260491"/>
            <a:ext cx="2674043" cy="12003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400" b="1" spc="-150" dirty="0">
                <a:solidFill>
                  <a:srgbClr val="FF6188"/>
                </a:solidFill>
                <a:latin typeface="Work Sans" pitchFamily="2" charset="77"/>
              </a:rPr>
              <a:t>3.710.995 </a:t>
            </a:r>
            <a:r>
              <a:rPr lang="es-ES" sz="2400" b="1" spc="-150" dirty="0" smtClean="0">
                <a:solidFill>
                  <a:srgbClr val="FF6188"/>
                </a:solidFill>
                <a:latin typeface="Work Sans" pitchFamily="2" charset="77"/>
              </a:rPr>
              <a:t>( </a:t>
            </a:r>
            <a:r>
              <a:rPr lang="es-ES" sz="2400" b="1" spc="-150" dirty="0">
                <a:solidFill>
                  <a:srgbClr val="FF6188"/>
                </a:solidFill>
                <a:latin typeface="Work Sans" pitchFamily="2" charset="77"/>
              </a:rPr>
              <a:t>72,5</a:t>
            </a:r>
            <a:r>
              <a:rPr lang="es-ES" sz="2400" b="1" spc="-150" dirty="0" smtClean="0">
                <a:solidFill>
                  <a:srgbClr val="FF6188"/>
                </a:solidFill>
                <a:latin typeface="Work Sans" pitchFamily="2" charset="77"/>
              </a:rPr>
              <a:t>%)</a:t>
            </a:r>
          </a:p>
          <a:p>
            <a:pPr algn="ctr"/>
            <a:r>
              <a:rPr lang="es-ES" b="1" dirty="0" smtClean="0">
                <a:solidFill>
                  <a:srgbClr val="395F9B"/>
                </a:solidFill>
              </a:rPr>
              <a:t>****Realizan </a:t>
            </a:r>
            <a:r>
              <a:rPr lang="es-ES" b="1" dirty="0">
                <a:solidFill>
                  <a:srgbClr val="395F9B"/>
                </a:solidFill>
              </a:rPr>
              <a:t>trabajo no remunerado</a:t>
            </a:r>
            <a:endParaRPr lang="es-CO" b="1" dirty="0">
              <a:solidFill>
                <a:srgbClr val="395F9B"/>
              </a:solidFill>
            </a:endParaRPr>
          </a:p>
          <a:p>
            <a:pPr algn="ctr"/>
            <a:endParaRPr lang="id-ID" b="1" dirty="0">
              <a:solidFill>
                <a:srgbClr val="395F9B"/>
              </a:solidFill>
            </a:endParaRPr>
          </a:p>
        </p:txBody>
      </p:sp>
      <p:sp>
        <p:nvSpPr>
          <p:cNvPr id="23" name="TextBox 142">
            <a:extLst>
              <a:ext uri="{FF2B5EF4-FFF2-40B4-BE49-F238E27FC236}">
                <a16:creationId xmlns="" xmlns:a16="http://schemas.microsoft.com/office/drawing/2014/main" id="{CBF23CC1-ED94-554E-8AF1-4CBEE1361F1B}"/>
              </a:ext>
            </a:extLst>
          </p:cNvPr>
          <p:cNvSpPr txBox="1"/>
          <p:nvPr/>
        </p:nvSpPr>
        <p:spPr>
          <a:xfrm>
            <a:off x="6356599" y="3383868"/>
            <a:ext cx="255872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400" b="1" spc="-150" dirty="0">
                <a:solidFill>
                  <a:srgbClr val="FF6188"/>
                </a:solidFill>
                <a:latin typeface="Work Sans" pitchFamily="2" charset="77"/>
              </a:rPr>
              <a:t> (63,7</a:t>
            </a:r>
            <a:r>
              <a:rPr lang="es-ES" sz="2400" b="1" spc="-150" dirty="0" smtClean="0">
                <a:solidFill>
                  <a:srgbClr val="FF6188"/>
                </a:solidFill>
                <a:latin typeface="Work Sans" pitchFamily="2" charset="77"/>
              </a:rPr>
              <a:t>%) </a:t>
            </a:r>
            <a:r>
              <a:rPr lang="es-ES" sz="2400" b="1" dirty="0">
                <a:solidFill>
                  <a:srgbClr val="395F9B"/>
                </a:solidFill>
              </a:rPr>
              <a:t>**</a:t>
            </a:r>
          </a:p>
          <a:p>
            <a:pPr algn="ctr"/>
            <a:r>
              <a:rPr lang="es-ES" b="1" dirty="0" smtClean="0">
                <a:solidFill>
                  <a:srgbClr val="395F9B"/>
                </a:solidFill>
              </a:rPr>
              <a:t>Alcanzaron </a:t>
            </a:r>
            <a:r>
              <a:rPr lang="es-ES" b="1" dirty="0">
                <a:solidFill>
                  <a:srgbClr val="395F9B"/>
                </a:solidFill>
              </a:rPr>
              <a:t>básica primaria (1° a 5°) y básica secundaria(6° a 9°)</a:t>
            </a:r>
            <a:endParaRPr lang="id-ID" b="1" dirty="0">
              <a:solidFill>
                <a:srgbClr val="395F9B"/>
              </a:solidFill>
            </a:endParaRPr>
          </a:p>
        </p:txBody>
      </p:sp>
      <p:sp>
        <p:nvSpPr>
          <p:cNvPr id="25" name="TextBox 144">
            <a:extLst>
              <a:ext uri="{FF2B5EF4-FFF2-40B4-BE49-F238E27FC236}">
                <a16:creationId xmlns="" xmlns:a16="http://schemas.microsoft.com/office/drawing/2014/main" id="{F00D29AF-61D1-2643-8B48-5235C2C403DB}"/>
              </a:ext>
            </a:extLst>
          </p:cNvPr>
          <p:cNvSpPr txBox="1"/>
          <p:nvPr/>
        </p:nvSpPr>
        <p:spPr>
          <a:xfrm>
            <a:off x="1093816" y="4549107"/>
            <a:ext cx="1993416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400" b="1" spc="-150" dirty="0" smtClean="0">
                <a:solidFill>
                  <a:srgbClr val="FF6188"/>
                </a:solidFill>
                <a:latin typeface="Work Sans" pitchFamily="2" charset="77"/>
              </a:rPr>
              <a:t>7h</a:t>
            </a:r>
            <a:r>
              <a:rPr lang="es-ES" sz="2400" b="1" spc="-150" dirty="0">
                <a:solidFill>
                  <a:srgbClr val="FF6188"/>
                </a:solidFill>
                <a:latin typeface="Work Sans" pitchFamily="2" charset="77"/>
              </a:rPr>
              <a:t>: </a:t>
            </a:r>
            <a:r>
              <a:rPr lang="es-ES" sz="2400" b="1" spc="-150" dirty="0" smtClean="0">
                <a:solidFill>
                  <a:srgbClr val="FF6188"/>
                </a:solidFill>
                <a:latin typeface="Work Sans" pitchFamily="2" charset="77"/>
              </a:rPr>
              <a:t>52mm </a:t>
            </a:r>
            <a:r>
              <a:rPr lang="es-ES" b="1" dirty="0" smtClean="0">
                <a:solidFill>
                  <a:srgbClr val="395F9B"/>
                </a:solidFill>
              </a:rPr>
              <a:t>****</a:t>
            </a:r>
          </a:p>
          <a:p>
            <a:pPr algn="ctr"/>
            <a:r>
              <a:rPr lang="es-ES" b="1" dirty="0" smtClean="0">
                <a:solidFill>
                  <a:srgbClr val="395F9B"/>
                </a:solidFill>
              </a:rPr>
              <a:t>Dedican </a:t>
            </a:r>
            <a:r>
              <a:rPr lang="es-ES" b="1" dirty="0">
                <a:solidFill>
                  <a:srgbClr val="395F9B"/>
                </a:solidFill>
              </a:rPr>
              <a:t>a la semana al trabajo domestico</a:t>
            </a:r>
          </a:p>
        </p:txBody>
      </p:sp>
      <p:sp>
        <p:nvSpPr>
          <p:cNvPr id="27" name="TextBox 147">
            <a:extLst>
              <a:ext uri="{FF2B5EF4-FFF2-40B4-BE49-F238E27FC236}">
                <a16:creationId xmlns="" xmlns:a16="http://schemas.microsoft.com/office/drawing/2014/main" id="{56A71BCD-1A47-E846-BADD-12AEED82BD7F}"/>
              </a:ext>
            </a:extLst>
          </p:cNvPr>
          <p:cNvSpPr txBox="1"/>
          <p:nvPr/>
        </p:nvSpPr>
        <p:spPr>
          <a:xfrm>
            <a:off x="2001104" y="2005323"/>
            <a:ext cx="21968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dirty="0" smtClean="0"/>
              <a:t>(</a:t>
            </a:r>
            <a:r>
              <a:rPr lang="es-ES" sz="2400" b="1" spc="-150" dirty="0" smtClean="0">
                <a:solidFill>
                  <a:srgbClr val="FF6188"/>
                </a:solidFill>
                <a:latin typeface="Work Sans" pitchFamily="2" charset="77"/>
              </a:rPr>
              <a:t>10.6%)</a:t>
            </a:r>
            <a:r>
              <a:rPr lang="es-ES" sz="2400" dirty="0"/>
              <a:t> </a:t>
            </a:r>
            <a:r>
              <a:rPr lang="es-ES" b="1" dirty="0">
                <a:solidFill>
                  <a:srgbClr val="395F9B"/>
                </a:solidFill>
              </a:rPr>
              <a:t>**</a:t>
            </a:r>
          </a:p>
          <a:p>
            <a:r>
              <a:rPr lang="es-ES" b="1" dirty="0">
                <a:solidFill>
                  <a:srgbClr val="395F9B"/>
                </a:solidFill>
              </a:rPr>
              <a:t>No saben leer ni escribir </a:t>
            </a:r>
            <a:endParaRPr lang="es-CO" b="1" dirty="0">
              <a:solidFill>
                <a:srgbClr val="395F9B"/>
              </a:solidFill>
            </a:endParaRPr>
          </a:p>
        </p:txBody>
      </p:sp>
      <p:sp>
        <p:nvSpPr>
          <p:cNvPr id="29" name="TextBox 150">
            <a:extLst>
              <a:ext uri="{FF2B5EF4-FFF2-40B4-BE49-F238E27FC236}">
                <a16:creationId xmlns="" xmlns:a16="http://schemas.microsoft.com/office/drawing/2014/main" id="{67D31ED9-E5D0-614F-8D47-8F541CF587C0}"/>
              </a:ext>
            </a:extLst>
          </p:cNvPr>
          <p:cNvSpPr txBox="1"/>
          <p:nvPr/>
        </p:nvSpPr>
        <p:spPr>
          <a:xfrm>
            <a:off x="4318503" y="4515942"/>
            <a:ext cx="1846350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400" b="1" spc="-150" dirty="0" smtClean="0">
                <a:solidFill>
                  <a:srgbClr val="FF6188"/>
                </a:solidFill>
                <a:latin typeface="Work Sans" pitchFamily="2" charset="77"/>
              </a:rPr>
              <a:t>3,8%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</a:rPr>
              <a:t>A</a:t>
            </a:r>
            <a:r>
              <a:rPr lang="es-ES" b="1" dirty="0">
                <a:solidFill>
                  <a:srgbClr val="395F9B"/>
                </a:solidFill>
              </a:rPr>
              <a:t>portan Del </a:t>
            </a:r>
            <a:r>
              <a:rPr lang="es-ES" b="1" dirty="0" smtClean="0">
                <a:solidFill>
                  <a:srgbClr val="395F9B"/>
                </a:solidFill>
              </a:rPr>
              <a:t>PIB</a:t>
            </a:r>
          </a:p>
          <a:p>
            <a:pPr algn="ctr"/>
            <a:r>
              <a:rPr lang="es-ES" b="1" dirty="0">
                <a:solidFill>
                  <a:srgbClr val="395F9B"/>
                </a:solidFill>
              </a:rPr>
              <a:t>(DANE-CSEC, 2018)</a:t>
            </a:r>
            <a:endParaRPr lang="en-US" b="1" dirty="0">
              <a:solidFill>
                <a:srgbClr val="395F9B"/>
              </a:solidFill>
            </a:endParaRPr>
          </a:p>
          <a:p>
            <a:pPr algn="ctr"/>
            <a:endParaRPr lang="id-ID" b="1" dirty="0">
              <a:solidFill>
                <a:srgbClr val="395F9B"/>
              </a:solidFill>
            </a:endParaRPr>
          </a:p>
        </p:txBody>
      </p:sp>
      <p:sp>
        <p:nvSpPr>
          <p:cNvPr id="49" name="CuadroTexto 11">
            <a:extLst>
              <a:ext uri="{FF2B5EF4-FFF2-40B4-BE49-F238E27FC236}">
                <a16:creationId xmlns="" xmlns:a16="http://schemas.microsoft.com/office/drawing/2014/main" id="{48283C99-15D4-4A43-9A56-1A84E20BE687}"/>
              </a:ext>
            </a:extLst>
          </p:cNvPr>
          <p:cNvSpPr txBox="1"/>
          <p:nvPr/>
        </p:nvSpPr>
        <p:spPr>
          <a:xfrm>
            <a:off x="0" y="5568073"/>
            <a:ext cx="3177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rgbClr val="395F9B"/>
                </a:solidFill>
                <a:latin typeface="Work Sans" charset="0"/>
              </a:rPr>
              <a:t>*Cifras </a:t>
            </a:r>
            <a:r>
              <a:rPr lang="es-ES" sz="1200" dirty="0"/>
              <a:t>(</a:t>
            </a:r>
            <a:r>
              <a:rPr lang="es-ES" sz="1200" dirty="0">
                <a:solidFill>
                  <a:srgbClr val="395F9B"/>
                </a:solidFill>
                <a:latin typeface="Work Sans" charset="0"/>
              </a:rPr>
              <a:t>ENCV, 2018)</a:t>
            </a:r>
          </a:p>
          <a:p>
            <a:r>
              <a:rPr lang="es-CO" sz="1200" dirty="0">
                <a:solidFill>
                  <a:srgbClr val="395F9B"/>
                </a:solidFill>
                <a:latin typeface="Work Sans" charset="0"/>
              </a:rPr>
              <a:t>**Cifras </a:t>
            </a:r>
            <a:r>
              <a:rPr lang="es-ES" sz="1200" dirty="0">
                <a:solidFill>
                  <a:srgbClr val="395F9B"/>
                </a:solidFill>
                <a:latin typeface="Work Sans" charset="0"/>
              </a:rPr>
              <a:t>(GEIH 2018)</a:t>
            </a:r>
          </a:p>
          <a:p>
            <a:r>
              <a:rPr lang="es-CO" sz="1200" dirty="0">
                <a:solidFill>
                  <a:srgbClr val="395F9B"/>
                </a:solidFill>
                <a:latin typeface="Work Sans" charset="0"/>
              </a:rPr>
              <a:t>*** Cifras </a:t>
            </a:r>
            <a:r>
              <a:rPr lang="es-ES" sz="1200" dirty="0">
                <a:solidFill>
                  <a:srgbClr val="395F9B"/>
                </a:solidFill>
                <a:latin typeface="Work Sans" charset="0"/>
              </a:rPr>
              <a:t>(CNA 2014)</a:t>
            </a:r>
          </a:p>
          <a:p>
            <a:r>
              <a:rPr lang="es-ES" sz="1200" dirty="0">
                <a:solidFill>
                  <a:srgbClr val="395F9B"/>
                </a:solidFill>
                <a:latin typeface="Work Sans" charset="0"/>
              </a:rPr>
              <a:t>**** Cifras ( ENUT 2016-2017)</a:t>
            </a:r>
          </a:p>
          <a:p>
            <a:r>
              <a:rPr lang="es-ES" sz="1200" dirty="0">
                <a:solidFill>
                  <a:srgbClr val="395F9B"/>
                </a:solidFill>
                <a:latin typeface="Work Sans" charset="0"/>
              </a:rPr>
              <a:t>*****Cifras (Banca de oportunidades, 2018)</a:t>
            </a:r>
            <a:endParaRPr lang="es-CO" sz="1200" dirty="0">
              <a:solidFill>
                <a:srgbClr val="395F9B"/>
              </a:solidFill>
              <a:latin typeface="Work Sans" charset="0"/>
            </a:endParaRPr>
          </a:p>
          <a:p>
            <a:endParaRPr lang="es-CO" sz="1200" dirty="0">
              <a:solidFill>
                <a:srgbClr val="395F9B"/>
              </a:solidFill>
              <a:latin typeface="Work Sans" charset="0"/>
            </a:endParaRPr>
          </a:p>
        </p:txBody>
      </p:sp>
      <p:sp>
        <p:nvSpPr>
          <p:cNvPr id="50" name="CuadroTexto 16">
            <a:extLst>
              <a:ext uri="{FF2B5EF4-FFF2-40B4-BE49-F238E27FC236}">
                <a16:creationId xmlns="" xmlns:a16="http://schemas.microsoft.com/office/drawing/2014/main" id="{EC92BCDD-1014-1D47-9D57-9492C598C5BC}"/>
              </a:ext>
            </a:extLst>
          </p:cNvPr>
          <p:cNvSpPr txBox="1"/>
          <p:nvPr/>
        </p:nvSpPr>
        <p:spPr>
          <a:xfrm>
            <a:off x="403980" y="236909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005141" y="1468202"/>
            <a:ext cx="2222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spc="-150" dirty="0" smtClean="0">
                <a:solidFill>
                  <a:srgbClr val="FF6188"/>
                </a:solidFill>
                <a:latin typeface="Work Sans" pitchFamily="2" charset="77"/>
              </a:rPr>
              <a:t>1.650.420 </a:t>
            </a:r>
            <a:r>
              <a:rPr lang="es-ES" b="1" dirty="0" smtClean="0">
                <a:solidFill>
                  <a:srgbClr val="395F9B"/>
                </a:solidFill>
              </a:rPr>
              <a:t>** </a:t>
            </a:r>
          </a:p>
          <a:p>
            <a:r>
              <a:rPr lang="es-ES" b="1" dirty="0" smtClean="0">
                <a:solidFill>
                  <a:srgbClr val="395F9B"/>
                </a:solidFill>
              </a:rPr>
              <a:t>Son </a:t>
            </a:r>
            <a:r>
              <a:rPr lang="es-ES" b="1" dirty="0">
                <a:solidFill>
                  <a:srgbClr val="395F9B"/>
                </a:solidFill>
              </a:rPr>
              <a:t>Económicamente Activas </a:t>
            </a:r>
            <a:endParaRPr lang="es-CO" b="1" dirty="0">
              <a:solidFill>
                <a:srgbClr val="395F9B"/>
              </a:solidFill>
            </a:endParaRPr>
          </a:p>
          <a:p>
            <a:endParaRPr lang="es-CO" sz="2400" b="1" spc="-150" dirty="0">
              <a:solidFill>
                <a:srgbClr val="FF6188"/>
              </a:solidFill>
              <a:latin typeface="Work Sans" pitchFamily="2" charset="77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660916" y="2466988"/>
            <a:ext cx="23763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spc="-150" dirty="0" smtClean="0">
                <a:solidFill>
                  <a:srgbClr val="FF6188"/>
                </a:solidFill>
                <a:latin typeface="Work Sans" pitchFamily="2" charset="77"/>
              </a:rPr>
              <a:t> </a:t>
            </a:r>
          </a:p>
          <a:p>
            <a:r>
              <a:rPr lang="es-ES" b="1" spc="-150" dirty="0" smtClean="0">
                <a:solidFill>
                  <a:srgbClr val="FF6188"/>
                </a:solidFill>
                <a:latin typeface="Work Sans" pitchFamily="2" charset="77"/>
              </a:rPr>
              <a:t>$</a:t>
            </a:r>
            <a:r>
              <a:rPr lang="es-ES" b="1" spc="-150" dirty="0">
                <a:solidFill>
                  <a:srgbClr val="FF6188"/>
                </a:solidFill>
                <a:latin typeface="Work Sans" pitchFamily="2" charset="77"/>
              </a:rPr>
              <a:t>339.227 - </a:t>
            </a:r>
            <a:r>
              <a:rPr lang="es-ES" b="1" spc="-150" dirty="0" smtClean="0">
                <a:solidFill>
                  <a:srgbClr val="FF6188"/>
                </a:solidFill>
                <a:latin typeface="Work Sans" pitchFamily="2" charset="77"/>
              </a:rPr>
              <a:t>480.495 </a:t>
            </a:r>
            <a:r>
              <a:rPr lang="es-CO" b="1" dirty="0" smtClean="0">
                <a:solidFill>
                  <a:srgbClr val="395F9B"/>
                </a:solidFill>
              </a:rPr>
              <a:t>**</a:t>
            </a:r>
          </a:p>
          <a:p>
            <a:pPr algn="ctr"/>
            <a:r>
              <a:rPr lang="es-CO" b="1" dirty="0" smtClean="0">
                <a:solidFill>
                  <a:srgbClr val="395F9B"/>
                </a:solidFill>
              </a:rPr>
              <a:t>Promedio </a:t>
            </a:r>
            <a:r>
              <a:rPr lang="es-CO" b="1" dirty="0">
                <a:solidFill>
                  <a:srgbClr val="395F9B"/>
                </a:solidFill>
              </a:rPr>
              <a:t>de ingresos </a:t>
            </a:r>
          </a:p>
          <a:p>
            <a:endParaRPr lang="es-CO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19" y="1252570"/>
            <a:ext cx="1832180" cy="3160424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234444" y="3751483"/>
            <a:ext cx="2199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 </a:t>
            </a:r>
            <a:r>
              <a:rPr lang="es-CO" sz="2400" b="1" spc="-150" dirty="0">
                <a:solidFill>
                  <a:srgbClr val="FF6188"/>
                </a:solidFill>
                <a:latin typeface="Work Sans" pitchFamily="2" charset="77"/>
              </a:rPr>
              <a:t>26%</a:t>
            </a:r>
            <a:r>
              <a:rPr lang="es-CO" dirty="0"/>
              <a:t> </a:t>
            </a:r>
            <a:r>
              <a:rPr lang="es-CO" b="1" dirty="0">
                <a:solidFill>
                  <a:srgbClr val="395F9B"/>
                </a:solidFill>
              </a:rPr>
              <a:t>***</a:t>
            </a:r>
          </a:p>
          <a:p>
            <a:pPr algn="ctr"/>
            <a:r>
              <a:rPr lang="es-CO" b="1" dirty="0">
                <a:solidFill>
                  <a:srgbClr val="395F9B"/>
                </a:solidFill>
              </a:rPr>
              <a:t>toman las decisiones de producción UPA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6544758" y="5062281"/>
            <a:ext cx="30898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spc="-150" dirty="0">
                <a:solidFill>
                  <a:srgbClr val="FF6188"/>
                </a:solidFill>
                <a:latin typeface="Work Sans" pitchFamily="2" charset="77"/>
              </a:rPr>
              <a:t>el 7,3% </a:t>
            </a:r>
            <a:r>
              <a:rPr lang="es-CO" b="1" dirty="0">
                <a:solidFill>
                  <a:srgbClr val="395F9B"/>
                </a:solidFill>
              </a:rPr>
              <a:t>***de las UPA donde las mujeres toman las decisiones recibieron asistencia técnica 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9752838" y="4923782"/>
            <a:ext cx="2449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spc="-150" dirty="0">
                <a:solidFill>
                  <a:srgbClr val="FF6188"/>
                </a:solidFill>
                <a:latin typeface="Work Sans" pitchFamily="2" charset="77"/>
              </a:rPr>
              <a:t>88,8% </a:t>
            </a:r>
            <a:r>
              <a:rPr lang="es-CO" b="1" dirty="0">
                <a:solidFill>
                  <a:srgbClr val="395F9B"/>
                </a:solidFill>
              </a:rPr>
              <a:t>***</a:t>
            </a:r>
          </a:p>
          <a:p>
            <a:pPr algn="ctr"/>
            <a:r>
              <a:rPr lang="es-CO" b="1" dirty="0">
                <a:solidFill>
                  <a:srgbClr val="395F9B"/>
                </a:solidFill>
              </a:rPr>
              <a:t>De las UPA donde las mujeres toman las decisiones se cuenta con maquinaria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4304687" y="5494395"/>
            <a:ext cx="2409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spc="-150" dirty="0">
                <a:solidFill>
                  <a:srgbClr val="FF6188"/>
                </a:solidFill>
                <a:latin typeface="Work Sans" pitchFamily="2" charset="77"/>
              </a:rPr>
              <a:t>1,3 millones </a:t>
            </a:r>
            <a:r>
              <a:rPr lang="es-CO" b="1" dirty="0">
                <a:solidFill>
                  <a:srgbClr val="395F9B"/>
                </a:solidFill>
              </a:rPr>
              <a:t>*****</a:t>
            </a:r>
          </a:p>
          <a:p>
            <a:pPr algn="ctr"/>
            <a:r>
              <a:rPr lang="es-CO" b="1" dirty="0">
                <a:solidFill>
                  <a:srgbClr val="395F9B"/>
                </a:solidFill>
              </a:rPr>
              <a:t>A 2018 tenían cuenta bancaria </a:t>
            </a:r>
          </a:p>
        </p:txBody>
      </p:sp>
    </p:spTree>
    <p:extLst>
      <p:ext uri="{BB962C8B-B14F-4D97-AF65-F5344CB8AC3E}">
        <p14:creationId xmlns:p14="http://schemas.microsoft.com/office/powerpoint/2010/main" val="104206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9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2698864" y="1250483"/>
            <a:ext cx="20168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 smtClean="0">
                <a:solidFill>
                  <a:schemeClr val="bg1"/>
                </a:solidFill>
                <a:latin typeface="Work Sans" pitchFamily="2" charset="77"/>
              </a:rPr>
              <a:t>03.</a:t>
            </a:r>
            <a:endParaRPr lang="es-CO" sz="10000" b="1" spc="-150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5003776" y="1432571"/>
            <a:ext cx="5227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>
                <a:solidFill>
                  <a:schemeClr val="bg1"/>
                </a:solidFill>
                <a:latin typeface="Calibri Light" panose="020F0302020204030204"/>
              </a:rPr>
              <a:t>Desarrollo </a:t>
            </a:r>
            <a:r>
              <a:rPr lang="es-CO" sz="5400" dirty="0">
                <a:solidFill>
                  <a:schemeClr val="bg1"/>
                </a:solidFill>
                <a:latin typeface="Calibri Light" panose="020F0302020204030204"/>
              </a:rPr>
              <a:t>Rural con Equidad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9671272-66FF-1245-807B-F44C4576E966}"/>
              </a:ext>
            </a:extLst>
          </p:cNvPr>
          <p:cNvGrpSpPr/>
          <p:nvPr/>
        </p:nvGrpSpPr>
        <p:grpSpPr>
          <a:xfrm>
            <a:off x="0" y="4209620"/>
            <a:ext cx="12192000" cy="1955496"/>
            <a:chOff x="0" y="4209620"/>
            <a:chExt cx="12192000" cy="195549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DA6F9889-9959-3D4F-BBEF-26D8ABB1D001}"/>
                </a:ext>
              </a:extLst>
            </p:cNvPr>
            <p:cNvGrpSpPr/>
            <p:nvPr/>
          </p:nvGrpSpPr>
          <p:grpSpPr>
            <a:xfrm>
              <a:off x="0" y="4213225"/>
              <a:ext cx="4032738" cy="1951891"/>
              <a:chOff x="0" y="920262"/>
              <a:chExt cx="6605952" cy="3174016"/>
            </a:xfrm>
          </p:grpSpPr>
          <p:pic>
            <p:nvPicPr>
              <p:cNvPr id="17" name="Picture 16" descr="A person holding a colorful umbrella&#10;&#10;Description automatically generated">
                <a:extLst>
                  <a:ext uri="{FF2B5EF4-FFF2-40B4-BE49-F238E27FC236}">
                    <a16:creationId xmlns="" xmlns:a16="http://schemas.microsoft.com/office/drawing/2014/main" id="{16FBA900-56FC-6B47-91FC-0CF10A51C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926124"/>
                <a:ext cx="2112103" cy="3168154"/>
              </a:xfrm>
              <a:prstGeom prst="rect">
                <a:avLst/>
              </a:prstGeom>
            </p:spPr>
          </p:pic>
          <p:pic>
            <p:nvPicPr>
              <p:cNvPr id="18" name="Picture 17" descr="A person standing in the grass&#10;&#10;Description automatically generated">
                <a:extLst>
                  <a:ext uri="{FF2B5EF4-FFF2-40B4-BE49-F238E27FC236}">
                    <a16:creationId xmlns="" xmlns:a16="http://schemas.microsoft.com/office/drawing/2014/main" id="{6B44DBC7-B502-614E-96F7-E2104CE44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3087" y="920263"/>
                <a:ext cx="2383693" cy="1589129"/>
              </a:xfrm>
              <a:prstGeom prst="rect">
                <a:avLst/>
              </a:prstGeom>
            </p:spPr>
          </p:pic>
          <p:pic>
            <p:nvPicPr>
              <p:cNvPr id="19" name="Picture 18" descr="A person standing in front of a building&#10;&#10;Description automatically generated">
                <a:extLst>
                  <a:ext uri="{FF2B5EF4-FFF2-40B4-BE49-F238E27FC236}">
                    <a16:creationId xmlns="" xmlns:a16="http://schemas.microsoft.com/office/drawing/2014/main" id="{339839C7-586F-4743-B47F-9FA0332B2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0157" y="2505149"/>
                <a:ext cx="2383694" cy="1589129"/>
              </a:xfrm>
              <a:prstGeom prst="rect">
                <a:avLst/>
              </a:prstGeom>
            </p:spPr>
          </p:pic>
          <p:pic>
            <p:nvPicPr>
              <p:cNvPr id="20" name="Picture 19" descr="A person wearing a suit and tie&#10;&#10;Description automatically generated">
                <a:extLst>
                  <a:ext uri="{FF2B5EF4-FFF2-40B4-BE49-F238E27FC236}">
                    <a16:creationId xmlns="" xmlns:a16="http://schemas.microsoft.com/office/drawing/2014/main" id="{9173B8ED-8C58-3142-9141-1200CFA8E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3850" y="920262"/>
                <a:ext cx="2112102" cy="3168153"/>
              </a:xfrm>
              <a:prstGeom prst="rect">
                <a:avLst/>
              </a:prstGeom>
            </p:spPr>
          </p:pic>
        </p:grpSp>
        <p:pic>
          <p:nvPicPr>
            <p:cNvPr id="7" name="Picture 6" descr="A person standing in a garden&#10;&#10;Description automatically generated">
              <a:extLst>
                <a:ext uri="{FF2B5EF4-FFF2-40B4-BE49-F238E27FC236}">
                  <a16:creationId xmlns="" xmlns:a16="http://schemas.microsoft.com/office/drawing/2014/main" id="{16956C9C-3E56-8043-BC3B-A0AF7A584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5771" y="5186870"/>
              <a:ext cx="1461961" cy="974640"/>
            </a:xfrm>
            <a:prstGeom prst="rect">
              <a:avLst/>
            </a:prstGeom>
          </p:spPr>
        </p:pic>
        <p:pic>
          <p:nvPicPr>
            <p:cNvPr id="9" name="Picture 8" descr="A person standing next to a tree&#10;&#10;Description automatically generated">
              <a:extLst>
                <a:ext uri="{FF2B5EF4-FFF2-40B4-BE49-F238E27FC236}">
                  <a16:creationId xmlns="" xmlns:a16="http://schemas.microsoft.com/office/drawing/2014/main" id="{797A0761-E62D-274A-8241-29B01760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6167" y="4223485"/>
              <a:ext cx="1289376" cy="1934064"/>
            </a:xfrm>
            <a:prstGeom prst="rect">
              <a:avLst/>
            </a:prstGeom>
          </p:spPr>
        </p:pic>
        <p:pic>
          <p:nvPicPr>
            <p:cNvPr id="10" name="Picture 9" descr="A group of people sitting at a fruit stand&#10;&#10;Description automatically generated">
              <a:extLst>
                <a:ext uri="{FF2B5EF4-FFF2-40B4-BE49-F238E27FC236}">
                  <a16:creationId xmlns="" xmlns:a16="http://schemas.microsoft.com/office/drawing/2014/main" id="{08CADEDA-C781-2645-8194-5EF917B7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1551" y="4209620"/>
              <a:ext cx="1465875" cy="977250"/>
            </a:xfrm>
            <a:prstGeom prst="rect">
              <a:avLst/>
            </a:prstGeom>
          </p:spPr>
        </p:pic>
        <p:pic>
          <p:nvPicPr>
            <p:cNvPr id="11" name="Picture 10" descr="A person holding a frisbee in a field&#10;&#10;Description automatically generated">
              <a:extLst>
                <a:ext uri="{FF2B5EF4-FFF2-40B4-BE49-F238E27FC236}">
                  <a16:creationId xmlns="" xmlns:a16="http://schemas.microsoft.com/office/drawing/2014/main" id="{D7DBE2C3-BB1E-2749-BA68-3F2637965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532" y="4209621"/>
              <a:ext cx="1298857" cy="1948286"/>
            </a:xfrm>
            <a:prstGeom prst="rect">
              <a:avLst/>
            </a:prstGeom>
          </p:spPr>
        </p:pic>
        <p:pic>
          <p:nvPicPr>
            <p:cNvPr id="12" name="Picture 11" descr="A person standing in front of a building&#10;&#10;Description automatically generated">
              <a:extLst>
                <a:ext uri="{FF2B5EF4-FFF2-40B4-BE49-F238E27FC236}">
                  <a16:creationId xmlns="" xmlns:a16="http://schemas.microsoft.com/office/drawing/2014/main" id="{DAB99DC7-88D6-174B-BD1E-D95F2EB9D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0624" y="4219882"/>
              <a:ext cx="1455891" cy="970594"/>
            </a:xfrm>
            <a:prstGeom prst="rect">
              <a:avLst/>
            </a:prstGeom>
          </p:spPr>
        </p:pic>
        <p:pic>
          <p:nvPicPr>
            <p:cNvPr id="13" name="Picture 12" descr="A person standing in front of a brick building&#10;&#10;Description automatically generated">
              <a:extLst>
                <a:ext uri="{FF2B5EF4-FFF2-40B4-BE49-F238E27FC236}">
                  <a16:creationId xmlns="" xmlns:a16="http://schemas.microsoft.com/office/drawing/2014/main" id="{67581FC9-BB82-DA4C-8652-291E3344B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5686" y="5182526"/>
              <a:ext cx="1453915" cy="969276"/>
            </a:xfrm>
            <a:prstGeom prst="rect">
              <a:avLst/>
            </a:prstGeom>
          </p:spPr>
        </p:pic>
        <p:pic>
          <p:nvPicPr>
            <p:cNvPr id="15" name="Picture 14" descr="A person standing next to a tree&#10;&#10;Description automatically generated">
              <a:extLst>
                <a:ext uri="{FF2B5EF4-FFF2-40B4-BE49-F238E27FC236}">
                  <a16:creationId xmlns="" xmlns:a16="http://schemas.microsoft.com/office/drawing/2014/main" id="{C2703E40-D3DE-2C49-880A-3E869711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4686" y="5184095"/>
              <a:ext cx="1461960" cy="974640"/>
            </a:xfrm>
            <a:prstGeom prst="rect">
              <a:avLst/>
            </a:prstGeom>
          </p:spPr>
        </p:pic>
        <p:pic>
          <p:nvPicPr>
            <p:cNvPr id="14" name="Picture 13" descr="A person sitting at a table with food&#10;&#10;Description automatically generated">
              <a:extLst>
                <a:ext uri="{FF2B5EF4-FFF2-40B4-BE49-F238E27FC236}">
                  <a16:creationId xmlns="" xmlns:a16="http://schemas.microsoft.com/office/drawing/2014/main" id="{8792FBFE-E41D-7842-8573-E96138800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821" y="4219401"/>
              <a:ext cx="1451203" cy="967469"/>
            </a:xfrm>
            <a:prstGeom prst="rect">
              <a:avLst/>
            </a:prstGeom>
          </p:spPr>
        </p:pic>
        <p:pic>
          <p:nvPicPr>
            <p:cNvPr id="16" name="Picture 15" descr="A person posing for the camera&#10;&#10;Description automatically generated">
              <a:extLst>
                <a:ext uri="{FF2B5EF4-FFF2-40B4-BE49-F238E27FC236}">
                  <a16:creationId xmlns="" xmlns:a16="http://schemas.microsoft.com/office/drawing/2014/main" id="{5A19D247-1CAC-9849-827E-173BD5330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10974703" y="4223485"/>
              <a:ext cx="1217297" cy="1928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69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98711" y="756011"/>
            <a:ext cx="8859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>
                <a:solidFill>
                  <a:srgbClr val="395F9B"/>
                </a:solidFill>
                <a:latin typeface="Work Sans" pitchFamily="2" charset="77"/>
              </a:rPr>
              <a:t>Demandas de las mujeres rurales</a:t>
            </a:r>
          </a:p>
        </p:txBody>
      </p:sp>
      <p:pic>
        <p:nvPicPr>
          <p:cNvPr id="9" name="Imagen 3">
            <a:extLst>
              <a:ext uri="{FF2B5EF4-FFF2-40B4-BE49-F238E27FC236}">
                <a16:creationId xmlns="" xmlns:a16="http://schemas.microsoft.com/office/drawing/2014/main" id="{FBEF0D3D-DDC4-5A41-9610-E6A2B0EB0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87" y="1477418"/>
            <a:ext cx="10886816" cy="5256073"/>
          </a:xfrm>
          <a:prstGeom prst="rect">
            <a:avLst/>
          </a:prstGeom>
        </p:spPr>
      </p:pic>
      <p:sp>
        <p:nvSpPr>
          <p:cNvPr id="10" name="CuadroTexto 16">
            <a:extLst>
              <a:ext uri="{FF2B5EF4-FFF2-40B4-BE49-F238E27FC236}">
                <a16:creationId xmlns="" xmlns:a16="http://schemas.microsoft.com/office/drawing/2014/main" id="{AC0DC758-4324-0B4C-808A-A6247F1ED5A5}"/>
              </a:ext>
            </a:extLst>
          </p:cNvPr>
          <p:cNvSpPr txBox="1"/>
          <p:nvPr/>
        </p:nvSpPr>
        <p:spPr>
          <a:xfrm>
            <a:off x="403980" y="236909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417017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5397906-E488-4345-A977-1A8DC23E69CD}"/>
              </a:ext>
            </a:extLst>
          </p:cNvPr>
          <p:cNvSpPr txBox="1"/>
          <p:nvPr/>
        </p:nvSpPr>
        <p:spPr>
          <a:xfrm>
            <a:off x="498711" y="1445080"/>
            <a:ext cx="11122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>
                <a:solidFill>
                  <a:srgbClr val="395F9B"/>
                </a:solidFill>
                <a:latin typeface="Work Sans" charset="0"/>
              </a:rPr>
              <a:t>Garantizar la inclusión efectiva de las mujeres rurales en </a:t>
            </a:r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todos</a:t>
            </a:r>
            <a:r>
              <a:rPr lang="es-CO" sz="3000" dirty="0">
                <a:solidFill>
                  <a:srgbClr val="395F9B"/>
                </a:solidFill>
                <a:latin typeface="Work Sans" charset="0"/>
              </a:rPr>
              <a:t> los componentes del desarrollo agropecuario y rural:</a:t>
            </a:r>
          </a:p>
        </p:txBody>
      </p:sp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98711" y="675639"/>
            <a:ext cx="8859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>
                <a:solidFill>
                  <a:srgbClr val="395F9B"/>
                </a:solidFill>
                <a:latin typeface="Work Sans" pitchFamily="2" charset="77"/>
              </a:rPr>
              <a:t>¿Qué queremos?</a:t>
            </a:r>
          </a:p>
        </p:txBody>
      </p:sp>
      <p:pic>
        <p:nvPicPr>
          <p:cNvPr id="13" name="Picture 4" descr="C:\ministerio\Presentacion ministro\ico\Diap24-1.png">
            <a:extLst>
              <a:ext uri="{FF2B5EF4-FFF2-40B4-BE49-F238E27FC236}">
                <a16:creationId xmlns="" xmlns:a16="http://schemas.microsoft.com/office/drawing/2014/main" id="{79DD1A7A-162F-F44D-A6D2-08FD8E56F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2455" y="2703379"/>
            <a:ext cx="963220" cy="963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ministerio\Presentacion ministro\ico\Diap24-4.png">
            <a:extLst>
              <a:ext uri="{FF2B5EF4-FFF2-40B4-BE49-F238E27FC236}">
                <a16:creationId xmlns="" xmlns:a16="http://schemas.microsoft.com/office/drawing/2014/main" id="{B0394A40-CCB7-CD4A-ACA7-37FAAC17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55" y="2742303"/>
            <a:ext cx="878174" cy="878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suario\Downloads\irrigation-system.png">
            <a:extLst>
              <a:ext uri="{FF2B5EF4-FFF2-40B4-BE49-F238E27FC236}">
                <a16:creationId xmlns="" xmlns:a16="http://schemas.microsoft.com/office/drawing/2014/main" id="{1BC5E4AA-D74C-C34C-96B0-2962FC1E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308" y="2912679"/>
            <a:ext cx="547264" cy="547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ministerio\Presentacion ministro\ico\Diap26-2a.png">
            <a:extLst>
              <a:ext uri="{FF2B5EF4-FFF2-40B4-BE49-F238E27FC236}">
                <a16:creationId xmlns="" xmlns:a16="http://schemas.microsoft.com/office/drawing/2014/main" id="{C7C7B86C-82E0-FB4E-8340-CE9ABB69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6949" y="2817361"/>
            <a:ext cx="797508" cy="797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uario\Downloads\DiapX-1.png">
            <a:extLst>
              <a:ext uri="{FF2B5EF4-FFF2-40B4-BE49-F238E27FC236}">
                <a16:creationId xmlns="" xmlns:a16="http://schemas.microsoft.com/office/drawing/2014/main" id="{C2CB5A1D-3230-6741-8650-E201A8EC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457" y="2663940"/>
            <a:ext cx="1040851" cy="104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EA2123-EEBA-8F40-A954-247C014573CC}"/>
              </a:ext>
            </a:extLst>
          </p:cNvPr>
          <p:cNvSpPr/>
          <p:nvPr/>
        </p:nvSpPr>
        <p:spPr>
          <a:xfrm>
            <a:off x="567567" y="3790537"/>
            <a:ext cx="2214636" cy="1509975"/>
          </a:xfrm>
          <a:prstGeom prst="roundRect">
            <a:avLst/>
          </a:prstGeom>
          <a:noFill/>
          <a:ln w="38100">
            <a:solidFill>
              <a:srgbClr val="2C6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rgbClr val="2C6F5A"/>
                </a:solidFill>
              </a:rPr>
              <a:t>Facilitar el </a:t>
            </a:r>
            <a:r>
              <a:rPr lang="es-ES_tradnl" sz="1400" b="1" dirty="0">
                <a:solidFill>
                  <a:srgbClr val="2C6F5A"/>
                </a:solidFill>
              </a:rPr>
              <a:t>acceso a la tierra e inclusión en los procesos de formalización </a:t>
            </a:r>
            <a:r>
              <a:rPr lang="es-ES_tradnl" sz="1400" dirty="0">
                <a:solidFill>
                  <a:srgbClr val="2C6F5A"/>
                </a:solidFill>
              </a:rPr>
              <a:t>y estrategia de ordenamiento social y productivo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4B1AB5C6-0B6C-454E-A481-BA860D8EF0AA}"/>
              </a:ext>
            </a:extLst>
          </p:cNvPr>
          <p:cNvSpPr/>
          <p:nvPr/>
        </p:nvSpPr>
        <p:spPr>
          <a:xfrm>
            <a:off x="4516972" y="3761002"/>
            <a:ext cx="2187708" cy="1323070"/>
          </a:xfrm>
          <a:prstGeom prst="roundRect">
            <a:avLst/>
          </a:prstGeom>
          <a:noFill/>
          <a:ln w="38100">
            <a:solidFill>
              <a:srgbClr val="2C6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rgbClr val="2C6F5A"/>
                </a:solidFill>
              </a:rPr>
              <a:t>Acceso a los servicios públicos agropecuarios y no agropecuarios </a:t>
            </a:r>
            <a:r>
              <a:rPr lang="es-ES_tradnl" sz="1400" dirty="0">
                <a:solidFill>
                  <a:srgbClr val="2C6F5A"/>
                </a:solidFill>
              </a:rPr>
              <a:t>(VISR, ADT, extensión agropecuaria)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7BDB3A2F-E741-3C40-96E1-5569BB3656BD}"/>
              </a:ext>
            </a:extLst>
          </p:cNvPr>
          <p:cNvSpPr/>
          <p:nvPr/>
        </p:nvSpPr>
        <p:spPr>
          <a:xfrm>
            <a:off x="8253693" y="4617390"/>
            <a:ext cx="3402190" cy="769376"/>
          </a:xfrm>
          <a:prstGeom prst="roundRect">
            <a:avLst/>
          </a:prstGeom>
          <a:noFill/>
          <a:ln w="38100">
            <a:solidFill>
              <a:srgbClr val="2C6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rgbClr val="2C6F5A"/>
                </a:solidFill>
              </a:rPr>
              <a:t>Generación de ingresos sostenibles</a:t>
            </a:r>
            <a:r>
              <a:rPr lang="es-ES_tradnl" sz="1400" dirty="0">
                <a:solidFill>
                  <a:srgbClr val="2C6F5A"/>
                </a:solidFill>
              </a:rPr>
              <a:t>: más educación, asociatividad, inclusión financiera, servicios de comercialización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BBAE1E71-98BE-674D-B323-8B897BD13903}"/>
              </a:ext>
            </a:extLst>
          </p:cNvPr>
          <p:cNvSpPr/>
          <p:nvPr/>
        </p:nvSpPr>
        <p:spPr>
          <a:xfrm>
            <a:off x="3961613" y="5957517"/>
            <a:ext cx="5320867" cy="582355"/>
          </a:xfrm>
          <a:prstGeom prst="roundRect">
            <a:avLst/>
          </a:prstGeom>
          <a:noFill/>
          <a:ln w="38100">
            <a:solidFill>
              <a:srgbClr val="2C6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rgbClr val="2C6F5A"/>
                </a:solidFill>
              </a:rPr>
              <a:t>Fortalecimiento de las fuentes de información </a:t>
            </a:r>
            <a:r>
              <a:rPr lang="es-ES_tradnl" sz="1400" dirty="0">
                <a:solidFill>
                  <a:srgbClr val="2C6F5A"/>
                </a:solidFill>
              </a:rPr>
              <a:t>para toma de decisiones y mejor orientación de las políticas y programas 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="" xmlns:a16="http://schemas.microsoft.com/office/drawing/2014/main" id="{B585D8A4-96AD-F74D-8684-30C35A8467AF}"/>
              </a:ext>
            </a:extLst>
          </p:cNvPr>
          <p:cNvSpPr/>
          <p:nvPr/>
        </p:nvSpPr>
        <p:spPr>
          <a:xfrm>
            <a:off x="3174873" y="3912240"/>
            <a:ext cx="963220" cy="560508"/>
          </a:xfrm>
          <a:prstGeom prst="rightArrow">
            <a:avLst/>
          </a:prstGeom>
          <a:noFill/>
          <a:ln w="38100">
            <a:solidFill>
              <a:srgbClr val="395F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ight Arrow 30">
            <a:extLst>
              <a:ext uri="{FF2B5EF4-FFF2-40B4-BE49-F238E27FC236}">
                <a16:creationId xmlns="" xmlns:a16="http://schemas.microsoft.com/office/drawing/2014/main" id="{D762A287-551D-674C-BB61-9D0E94B906A9}"/>
              </a:ext>
            </a:extLst>
          </p:cNvPr>
          <p:cNvSpPr/>
          <p:nvPr/>
        </p:nvSpPr>
        <p:spPr>
          <a:xfrm>
            <a:off x="7152612" y="3912240"/>
            <a:ext cx="963220" cy="560512"/>
          </a:xfrm>
          <a:prstGeom prst="rightArrow">
            <a:avLst/>
          </a:prstGeom>
          <a:noFill/>
          <a:ln w="38100">
            <a:solidFill>
              <a:srgbClr val="395F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0B6482A-DEEE-AA41-BBFC-70F945445F65}"/>
              </a:ext>
            </a:extLst>
          </p:cNvPr>
          <p:cNvGrpSpPr/>
          <p:nvPr/>
        </p:nvGrpSpPr>
        <p:grpSpPr>
          <a:xfrm>
            <a:off x="8316394" y="2967335"/>
            <a:ext cx="3333335" cy="1544791"/>
            <a:chOff x="8144105" y="3416052"/>
            <a:chExt cx="3333335" cy="154479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A4FEEA1-DFE4-3440-ACCD-B2958193F470}"/>
                </a:ext>
              </a:extLst>
            </p:cNvPr>
            <p:cNvGrpSpPr/>
            <p:nvPr/>
          </p:nvGrpSpPr>
          <p:grpSpPr>
            <a:xfrm>
              <a:off x="8970933" y="3416052"/>
              <a:ext cx="1538620" cy="1544791"/>
              <a:chOff x="1383807" y="5554227"/>
              <a:chExt cx="1538620" cy="1544791"/>
            </a:xfrm>
          </p:grpSpPr>
          <p:pic>
            <p:nvPicPr>
              <p:cNvPr id="22" name="Picture 3">
                <a:extLst>
                  <a:ext uri="{FF2B5EF4-FFF2-40B4-BE49-F238E27FC236}">
                    <a16:creationId xmlns="" xmlns:a16="http://schemas.microsoft.com/office/drawing/2014/main" id="{F45CFCCA-EA68-D34E-AA97-F62A29655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2323" y="6332190"/>
                <a:ext cx="1098265" cy="766828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0163AD3F-5C56-ED48-9868-240F9E28D0E7}"/>
                  </a:ext>
                </a:extLst>
              </p:cNvPr>
              <p:cNvSpPr txBox="1"/>
              <p:nvPr/>
            </p:nvSpPr>
            <p:spPr>
              <a:xfrm>
                <a:off x="1383807" y="5557445"/>
                <a:ext cx="278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400" b="1" dirty="0">
                    <a:solidFill>
                      <a:srgbClr val="395F9B"/>
                    </a:solidFill>
                  </a:rPr>
                  <a:t>+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22C2D41E-D8FC-6E4C-948D-B015D1A8E81F}"/>
                  </a:ext>
                </a:extLst>
              </p:cNvPr>
              <p:cNvSpPr txBox="1"/>
              <p:nvPr/>
            </p:nvSpPr>
            <p:spPr>
              <a:xfrm>
                <a:off x="2578696" y="5554227"/>
                <a:ext cx="343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400" b="1" dirty="0">
                    <a:solidFill>
                      <a:srgbClr val="395F9B"/>
                    </a:solidFill>
                  </a:rPr>
                  <a:t>+</a:t>
                </a:r>
              </a:p>
            </p:txBody>
          </p:sp>
        </p:grpSp>
        <p:sp>
          <p:nvSpPr>
            <p:cNvPr id="5" name="Left Brace 4">
              <a:extLst>
                <a:ext uri="{FF2B5EF4-FFF2-40B4-BE49-F238E27FC236}">
                  <a16:creationId xmlns="" xmlns:a16="http://schemas.microsoft.com/office/drawing/2014/main" id="{2E4C275C-0867-3647-9FAD-F02CB9851D71}"/>
                </a:ext>
              </a:extLst>
            </p:cNvPr>
            <p:cNvSpPr/>
            <p:nvPr/>
          </p:nvSpPr>
          <p:spPr>
            <a:xfrm rot="16200000">
              <a:off x="9663393" y="2453916"/>
              <a:ext cx="294759" cy="3333335"/>
            </a:xfrm>
            <a:prstGeom prst="leftBrace">
              <a:avLst>
                <a:gd name="adj1" fmla="val 187982"/>
                <a:gd name="adj2" fmla="val 49816"/>
              </a:avLst>
            </a:prstGeom>
            <a:ln w="19050">
              <a:solidFill>
                <a:srgbClr val="395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2" name="Left Brace 31">
            <a:extLst>
              <a:ext uri="{FF2B5EF4-FFF2-40B4-BE49-F238E27FC236}">
                <a16:creationId xmlns="" xmlns:a16="http://schemas.microsoft.com/office/drawing/2014/main" id="{4439C963-4108-3440-AB24-6CB3F0B4317C}"/>
              </a:ext>
            </a:extLst>
          </p:cNvPr>
          <p:cNvSpPr/>
          <p:nvPr/>
        </p:nvSpPr>
        <p:spPr>
          <a:xfrm rot="16200000">
            <a:off x="5972239" y="-28458"/>
            <a:ext cx="360410" cy="11307466"/>
          </a:xfrm>
          <a:prstGeom prst="leftBrace">
            <a:avLst>
              <a:gd name="adj1" fmla="val 62323"/>
              <a:gd name="adj2" fmla="val 49920"/>
            </a:avLst>
          </a:prstGeom>
          <a:ln w="38100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8" name="Picture 4" descr="C:\Users\usuario\Desktop\aisit.png">
            <a:extLst>
              <a:ext uri="{FF2B5EF4-FFF2-40B4-BE49-F238E27FC236}">
                <a16:creationId xmlns="" xmlns:a16="http://schemas.microsoft.com/office/drawing/2014/main" id="{C8F3039D-3882-8143-B0C5-747ECF262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970" y="2782748"/>
            <a:ext cx="742252" cy="73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suario\Desktop\asociados.png">
            <a:extLst>
              <a:ext uri="{FF2B5EF4-FFF2-40B4-BE49-F238E27FC236}">
                <a16:creationId xmlns="" xmlns:a16="http://schemas.microsoft.com/office/drawing/2014/main" id="{C13BD1EA-0995-0441-8139-20911C07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4127" y="2774922"/>
            <a:ext cx="761131" cy="738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">
            <a:extLst>
              <a:ext uri="{FF2B5EF4-FFF2-40B4-BE49-F238E27FC236}">
                <a16:creationId xmlns="" xmlns:a16="http://schemas.microsoft.com/office/drawing/2014/main" id="{ABBCA376-A237-8A48-8162-50542339852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542" y="2664264"/>
            <a:ext cx="981282" cy="981282"/>
          </a:xfrm>
          <a:prstGeom prst="rect">
            <a:avLst/>
          </a:prstGeom>
        </p:spPr>
      </p:pic>
      <p:pic>
        <p:nvPicPr>
          <p:cNvPr id="34" name="Picture 5" descr="C:\ministerio\Presentacion ministro\ico\Diap26-2c.png">
            <a:extLst>
              <a:ext uri="{FF2B5EF4-FFF2-40B4-BE49-F238E27FC236}">
                <a16:creationId xmlns="" xmlns:a16="http://schemas.microsoft.com/office/drawing/2014/main" id="{37F8802C-48E9-0144-92E6-19424A0C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duotone>
              <a:prstClr val="black"/>
              <a:srgbClr val="FF2F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370" y="5769436"/>
            <a:ext cx="851148" cy="851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16">
            <a:extLst>
              <a:ext uri="{FF2B5EF4-FFF2-40B4-BE49-F238E27FC236}">
                <a16:creationId xmlns="" xmlns:a16="http://schemas.microsoft.com/office/drawing/2014/main" id="{546B1643-25E1-A941-B99F-D211F0FAAA49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268578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5397906-E488-4345-A977-1A8DC23E69CD}"/>
              </a:ext>
            </a:extLst>
          </p:cNvPr>
          <p:cNvSpPr txBox="1"/>
          <p:nvPr/>
        </p:nvSpPr>
        <p:spPr>
          <a:xfrm>
            <a:off x="498711" y="1715238"/>
            <a:ext cx="1112274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s-CO" sz="3000" dirty="0">
                <a:solidFill>
                  <a:srgbClr val="395F9B"/>
                </a:solidFill>
                <a:latin typeface="Work Sans" charset="0"/>
              </a:rPr>
              <a:t>Crear las condiciones para que las mujeres sean beneficiarias de los procesos de </a:t>
            </a:r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ordenamiento social </a:t>
            </a:r>
            <a:r>
              <a:rPr lang="es-CO" sz="3000" dirty="0">
                <a:solidFill>
                  <a:srgbClr val="395F9B"/>
                </a:solidFill>
                <a:latin typeface="Work Sans" charset="0"/>
              </a:rPr>
              <a:t>y </a:t>
            </a:r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productivo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s-CO" sz="1000" dirty="0">
              <a:solidFill>
                <a:srgbClr val="395F9B"/>
              </a:solidFill>
              <a:latin typeface="Work Sans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s-CO" sz="3000" dirty="0">
                <a:solidFill>
                  <a:srgbClr val="395F9B"/>
                </a:solidFill>
                <a:latin typeface="Work Sans" charset="0"/>
              </a:rPr>
              <a:t>Fomentar la </a:t>
            </a:r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generación de ingresos </a:t>
            </a:r>
            <a:r>
              <a:rPr lang="es-CO" sz="3000" dirty="0">
                <a:solidFill>
                  <a:srgbClr val="395F9B"/>
                </a:solidFill>
                <a:latin typeface="Work Sans" charset="0"/>
              </a:rPr>
              <a:t>a través de una mejora en el servicio de extensión agropecuaria, acceso a instrumentos financieros y las condiciones de empleabilidad y emprendimiento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s-CO" sz="800" dirty="0">
              <a:solidFill>
                <a:srgbClr val="395F9B"/>
              </a:solidFill>
              <a:latin typeface="Work Sans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Promover la participación </a:t>
            </a:r>
            <a:r>
              <a:rPr lang="es-CO" sz="3000" dirty="0">
                <a:solidFill>
                  <a:srgbClr val="395F9B"/>
                </a:solidFill>
                <a:latin typeface="Work Sans" charset="0"/>
              </a:rPr>
              <a:t>de las mujeres en los espacios de toma de decisión del sector agropecuario</a:t>
            </a:r>
          </a:p>
          <a:p>
            <a:pPr algn="ctr"/>
            <a:endParaRPr lang="es-CO" sz="1100" dirty="0">
              <a:solidFill>
                <a:srgbClr val="395F9B"/>
              </a:solidFill>
              <a:latin typeface="Work Sans" charset="0"/>
            </a:endParaRPr>
          </a:p>
        </p:txBody>
      </p:sp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98711" y="756011"/>
            <a:ext cx="8859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>
                <a:solidFill>
                  <a:srgbClr val="395F9B"/>
                </a:solidFill>
                <a:latin typeface="Work Sans" pitchFamily="2" charset="77"/>
              </a:rPr>
              <a:t>Estrategias generales</a:t>
            </a:r>
          </a:p>
        </p:txBody>
      </p:sp>
      <p:sp>
        <p:nvSpPr>
          <p:cNvPr id="6" name="CuadroTexto 16">
            <a:extLst>
              <a:ext uri="{FF2B5EF4-FFF2-40B4-BE49-F238E27FC236}">
                <a16:creationId xmlns="" xmlns:a16="http://schemas.microsoft.com/office/drawing/2014/main" id="{9DE964DE-8148-A84A-8220-7FB46D4985FC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2" t="9842" r="9842" b="9972"/>
          <a:stretch/>
        </p:blipFill>
        <p:spPr>
          <a:xfrm>
            <a:off x="10350795" y="529297"/>
            <a:ext cx="1270662" cy="12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919930"/>
            <a:ext cx="959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>
                <a:solidFill>
                  <a:srgbClr val="395F9B"/>
                </a:solidFill>
                <a:latin typeface="Work Sans" pitchFamily="2" charset="77"/>
              </a:rPr>
              <a:t>Indicadores y metas del PND 2018 – 2022</a:t>
            </a:r>
          </a:p>
        </p:txBody>
      </p:sp>
      <p:graphicFrame>
        <p:nvGraphicFramePr>
          <p:cNvPr id="10" name="Tabla 1">
            <a:extLst>
              <a:ext uri="{FF2B5EF4-FFF2-40B4-BE49-F238E27FC236}">
                <a16:creationId xmlns="" xmlns:a16="http://schemas.microsoft.com/office/drawing/2014/main" id="{0832D28D-1957-9444-A3CA-8A9FE65B43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5273" y="2742248"/>
          <a:ext cx="9851447" cy="306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947">
                  <a:extLst>
                    <a:ext uri="{9D8B030D-6E8A-4147-A177-3AD203B41FA5}">
                      <a16:colId xmlns="" xmlns:a16="http://schemas.microsoft.com/office/drawing/2014/main" val="4228529740"/>
                    </a:ext>
                  </a:extLst>
                </a:gridCol>
                <a:gridCol w="2222500">
                  <a:extLst>
                    <a:ext uri="{9D8B030D-6E8A-4147-A177-3AD203B41FA5}">
                      <a16:colId xmlns="" xmlns:a16="http://schemas.microsoft.com/office/drawing/2014/main" val="116656016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732154706"/>
                    </a:ext>
                  </a:extLst>
                </a:gridCol>
              </a:tblGrid>
              <a:tr h="398996">
                <a:tc>
                  <a:txBody>
                    <a:bodyPr/>
                    <a:lstStyle/>
                    <a:p>
                      <a:pPr algn="l"/>
                      <a:r>
                        <a:rPr lang="es-CO" sz="2000" dirty="0"/>
                        <a:t>Indicador</a:t>
                      </a:r>
                    </a:p>
                  </a:txBody>
                  <a:tcPr anchor="ctr">
                    <a:solidFill>
                      <a:srgbClr val="2E8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Línea de base</a:t>
                      </a:r>
                    </a:p>
                  </a:txBody>
                  <a:tcPr anchor="ctr">
                    <a:solidFill>
                      <a:srgbClr val="2E8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Meta a 2022</a:t>
                      </a:r>
                    </a:p>
                  </a:txBody>
                  <a:tcPr anchor="ctr">
                    <a:solidFill>
                      <a:srgbClr val="2E88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490785"/>
                  </a:ext>
                </a:extLst>
              </a:tr>
              <a:tr h="80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Mujeres rurales beneficiadas con acceso y procesos de formalización de tierras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7.255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12.142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19968"/>
                  </a:ext>
                </a:extLst>
              </a:tr>
              <a:tr h="890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Participación de mujeres rurales beneficiarias del servicio de extensión agropecuaria (%)</a:t>
                      </a:r>
                    </a:p>
                  </a:txBody>
                  <a:tcPr anchor="ctr">
                    <a:solidFill>
                      <a:srgbClr val="45A68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No disponible</a:t>
                      </a:r>
                    </a:p>
                  </a:txBody>
                  <a:tcPr anchor="ctr">
                    <a:solidFill>
                      <a:srgbClr val="45A68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30,0%</a:t>
                      </a:r>
                    </a:p>
                  </a:txBody>
                  <a:tcPr anchor="ctr">
                    <a:solidFill>
                      <a:srgbClr val="45A68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349175"/>
                  </a:ext>
                </a:extLst>
              </a:tr>
              <a:tr h="967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Participación de mujeres rurales dentro de las operaciones de crédito agropecuario y rural (%)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29,0%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34,0%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22816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249A44-2BEC-7A44-BCC0-2542B8BEA8A6}"/>
              </a:ext>
            </a:extLst>
          </p:cNvPr>
          <p:cNvSpPr txBox="1"/>
          <p:nvPr/>
        </p:nvSpPr>
        <p:spPr>
          <a:xfrm>
            <a:off x="7035800" y="6581001"/>
            <a:ext cx="515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Fuente: Bases del PND 2018– 2022 “Pacto por Colombia, Pacto por la Equidad”.</a:t>
            </a:r>
          </a:p>
        </p:txBody>
      </p:sp>
      <p:sp>
        <p:nvSpPr>
          <p:cNvPr id="11" name="CuadroTexto 16">
            <a:extLst>
              <a:ext uri="{FF2B5EF4-FFF2-40B4-BE49-F238E27FC236}">
                <a16:creationId xmlns="" xmlns:a16="http://schemas.microsoft.com/office/drawing/2014/main" id="{7214800B-9841-C049-A6D6-4D9135338D39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373391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13">
            <a:extLst>
              <a:ext uri="{FF2B5EF4-FFF2-40B4-BE49-F238E27FC236}">
                <a16:creationId xmlns="" xmlns:a16="http://schemas.microsoft.com/office/drawing/2014/main" id="{E6C7C369-DE36-C540-A821-3D8B9DE84BA7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21" name="CuadroTexto 7">
            <a:extLst>
              <a:ext uri="{FF2B5EF4-FFF2-40B4-BE49-F238E27FC236}">
                <a16:creationId xmlns="" xmlns:a16="http://schemas.microsoft.com/office/drawing/2014/main" id="{C0D1020B-9BD8-CD47-8F6D-1D04B5F435CC}"/>
              </a:ext>
            </a:extLst>
          </p:cNvPr>
          <p:cNvSpPr txBox="1"/>
          <p:nvPr/>
        </p:nvSpPr>
        <p:spPr>
          <a:xfrm>
            <a:off x="498711" y="837879"/>
            <a:ext cx="23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spc="-150" dirty="0">
                <a:solidFill>
                  <a:srgbClr val="395F9B"/>
                </a:solidFill>
                <a:latin typeface="Work Sans" pitchFamily="2" charset="77"/>
              </a:rPr>
              <a:t>Agenda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F8BD6BF-ACB2-9343-ADD8-EEA6801A1A94}"/>
              </a:ext>
            </a:extLst>
          </p:cNvPr>
          <p:cNvGrpSpPr/>
          <p:nvPr/>
        </p:nvGrpSpPr>
        <p:grpSpPr>
          <a:xfrm>
            <a:off x="123776" y="1841164"/>
            <a:ext cx="11693348" cy="4145350"/>
            <a:chOff x="169044" y="1796898"/>
            <a:chExt cx="11693348" cy="4145350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E3715CD-8BCA-7844-890E-CB4411F03E7B}"/>
                </a:ext>
              </a:extLst>
            </p:cNvPr>
            <p:cNvGrpSpPr/>
            <p:nvPr/>
          </p:nvGrpSpPr>
          <p:grpSpPr>
            <a:xfrm>
              <a:off x="2868907" y="4024508"/>
              <a:ext cx="3003029" cy="1917740"/>
              <a:chOff x="4373508" y="4279211"/>
              <a:chExt cx="3003029" cy="1917740"/>
            </a:xfrm>
          </p:grpSpPr>
          <p:sp>
            <p:nvSpPr>
              <p:cNvPr id="22" name="CuadroTexto 7">
                <a:extLst>
                  <a:ext uri="{FF2B5EF4-FFF2-40B4-BE49-F238E27FC236}">
                    <a16:creationId xmlns="" xmlns:a16="http://schemas.microsoft.com/office/drawing/2014/main" id="{B447AF1D-559E-0F4A-965A-24F7D20CCCBF}"/>
                  </a:ext>
                </a:extLst>
              </p:cNvPr>
              <p:cNvSpPr txBox="1"/>
              <p:nvPr/>
            </p:nvSpPr>
            <p:spPr>
              <a:xfrm>
                <a:off x="5033448" y="4279211"/>
                <a:ext cx="1768433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0000" b="1" spc="-150" dirty="0">
                    <a:solidFill>
                      <a:srgbClr val="395F9B"/>
                    </a:solidFill>
                    <a:latin typeface="Work Sans" pitchFamily="2" charset="77"/>
                  </a:rPr>
                  <a:t>05.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FF5F5136-6432-3E4F-8B89-68231B941A38}"/>
                  </a:ext>
                </a:extLst>
              </p:cNvPr>
              <p:cNvCxnSpPr/>
              <p:nvPr/>
            </p:nvCxnSpPr>
            <p:spPr>
              <a:xfrm>
                <a:off x="7376537" y="4304950"/>
                <a:ext cx="0" cy="189200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DA2FFBAB-791A-BE45-8E49-E27ED7434377}"/>
                  </a:ext>
                </a:extLst>
              </p:cNvPr>
              <p:cNvCxnSpPr/>
              <p:nvPr/>
            </p:nvCxnSpPr>
            <p:spPr>
              <a:xfrm>
                <a:off x="4373508" y="4304950"/>
                <a:ext cx="0" cy="189200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62D25A95-1D82-2049-975F-F6A13F6F9AC9}"/>
                </a:ext>
              </a:extLst>
            </p:cNvPr>
            <p:cNvGrpSpPr/>
            <p:nvPr/>
          </p:nvGrpSpPr>
          <p:grpSpPr>
            <a:xfrm>
              <a:off x="169044" y="1796898"/>
              <a:ext cx="11693348" cy="4139586"/>
              <a:chOff x="105544" y="1887903"/>
              <a:chExt cx="11693348" cy="4139586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="" xmlns:a16="http://schemas.microsoft.com/office/drawing/2014/main" id="{D29B137E-556C-7747-BB87-E7D6D7BDAF45}"/>
                  </a:ext>
                </a:extLst>
              </p:cNvPr>
              <p:cNvGrpSpPr/>
              <p:nvPr/>
            </p:nvGrpSpPr>
            <p:grpSpPr>
              <a:xfrm>
                <a:off x="105544" y="1887903"/>
                <a:ext cx="11693348" cy="4075164"/>
                <a:chOff x="35206" y="2052025"/>
                <a:chExt cx="11693348" cy="4075164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35206" y="3571599"/>
                  <a:ext cx="25487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s-ES" sz="1600" dirty="0" smtClean="0">
                      <a:solidFill>
                        <a:srgbClr val="2C6F5A"/>
                      </a:solidFill>
                      <a:latin typeface="Calibri Light" panose="020F0302020204030204"/>
                    </a:rPr>
                    <a:t>La Autonomía Económica </a:t>
                  </a:r>
                  <a:endParaRPr lang="es-ES" sz="1600" dirty="0">
                    <a:solidFill>
                      <a:srgbClr val="2C6F5A"/>
                    </a:solidFill>
                    <a:latin typeface="Calibri Light" panose="020F0302020204030204"/>
                  </a:endParaRPr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="" xmlns:a16="http://schemas.microsoft.com/office/drawing/2014/main" id="{CB6310D7-DD91-394C-966E-EE66175C04B2}"/>
                    </a:ext>
                  </a:extLst>
                </p:cNvPr>
                <p:cNvGrpSpPr/>
                <p:nvPr/>
              </p:nvGrpSpPr>
              <p:grpSpPr>
                <a:xfrm>
                  <a:off x="552419" y="2052025"/>
                  <a:ext cx="11176135" cy="4075164"/>
                  <a:chOff x="552419" y="2532668"/>
                  <a:chExt cx="11176135" cy="4075164"/>
                </a:xfrm>
              </p:grpSpPr>
              <p:sp>
                <p:nvSpPr>
                  <p:cNvPr id="10" name="CuadroTexto 7">
                    <a:extLst>
                      <a:ext uri="{FF2B5EF4-FFF2-40B4-BE49-F238E27FC236}">
                        <a16:creationId xmlns="" xmlns:a16="http://schemas.microsoft.com/office/drawing/2014/main" id="{A32A6BCB-6986-3449-A6FA-D1069CB5C000}"/>
                      </a:ext>
                    </a:extLst>
                  </p:cNvPr>
                  <p:cNvSpPr txBox="1"/>
                  <p:nvPr/>
                </p:nvSpPr>
                <p:spPr>
                  <a:xfrm>
                    <a:off x="552419" y="2532668"/>
                    <a:ext cx="1887055" cy="16312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CO" sz="10000" b="1" spc="-150" dirty="0">
                        <a:solidFill>
                          <a:srgbClr val="395F9B"/>
                        </a:solidFill>
                        <a:latin typeface="Work Sans" pitchFamily="2" charset="77"/>
                      </a:rPr>
                      <a:t>01.</a:t>
                    </a:r>
                  </a:p>
                </p:txBody>
              </p:sp>
              <p:sp>
                <p:nvSpPr>
                  <p:cNvPr id="16" name="CuadroTexto 7">
                    <a:extLst>
                      <a:ext uri="{FF2B5EF4-FFF2-40B4-BE49-F238E27FC236}">
                        <a16:creationId xmlns="" xmlns:a16="http://schemas.microsoft.com/office/drawing/2014/main" id="{A32A6BCB-6986-3449-A6FA-D1069CB5C000}"/>
                      </a:ext>
                    </a:extLst>
                  </p:cNvPr>
                  <p:cNvSpPr txBox="1"/>
                  <p:nvPr/>
                </p:nvSpPr>
                <p:spPr>
                  <a:xfrm>
                    <a:off x="3433810" y="2557916"/>
                    <a:ext cx="1768433" cy="16312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CO" sz="10000" b="1" spc="-150" dirty="0">
                        <a:solidFill>
                          <a:srgbClr val="395F9B"/>
                        </a:solidFill>
                        <a:latin typeface="Work Sans" pitchFamily="2" charset="77"/>
                      </a:rPr>
                      <a:t>02.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903589" y="4051804"/>
                    <a:ext cx="259909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ctr"/>
                    <a:r>
                      <a:rPr lang="es-ES" sz="1600" dirty="0">
                        <a:solidFill>
                          <a:srgbClr val="2C6F5A"/>
                        </a:solidFill>
                        <a:latin typeface="Calibri Light" panose="020F0302020204030204"/>
                      </a:rPr>
                      <a:t>La Situación de las Mujeres </a:t>
                    </a:r>
                    <a:r>
                      <a:rPr lang="es-ES" sz="1600" dirty="0" smtClean="0">
                        <a:solidFill>
                          <a:srgbClr val="2C6F5A"/>
                        </a:solidFill>
                        <a:latin typeface="Calibri Light" panose="020F0302020204030204"/>
                      </a:rPr>
                      <a:t>Rurales Colombia  </a:t>
                    </a:r>
                    <a:endParaRPr lang="es-ES" sz="1600" dirty="0">
                      <a:solidFill>
                        <a:srgbClr val="2C6F5A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" name="CuadroTexto 7">
                    <a:extLst>
                      <a:ext uri="{FF2B5EF4-FFF2-40B4-BE49-F238E27FC236}">
                        <a16:creationId xmlns="" xmlns:a16="http://schemas.microsoft.com/office/drawing/2014/main" id="{A32A6BCB-6986-3449-A6FA-D1069CB5C000}"/>
                      </a:ext>
                    </a:extLst>
                  </p:cNvPr>
                  <p:cNvSpPr txBox="1"/>
                  <p:nvPr/>
                </p:nvSpPr>
                <p:spPr>
                  <a:xfrm>
                    <a:off x="6440481" y="2575531"/>
                    <a:ext cx="1768433" cy="16312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CO" sz="10000" b="1" spc="-150" dirty="0">
                        <a:solidFill>
                          <a:srgbClr val="395F9B"/>
                        </a:solidFill>
                        <a:latin typeface="Work Sans" pitchFamily="2" charset="77"/>
                      </a:rPr>
                      <a:t>03.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770092" y="6023057"/>
                    <a:ext cx="282959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s-ES" sz="1600" dirty="0">
                        <a:solidFill>
                          <a:srgbClr val="2C6F5A"/>
                        </a:solidFill>
                        <a:latin typeface="Calibri Light" panose="020F0302020204030204"/>
                      </a:rPr>
                      <a:t>Oferta institucional</a:t>
                    </a:r>
                  </a:p>
                  <a:p>
                    <a:pPr lvl="0"/>
                    <a:r>
                      <a:rPr lang="es-ES" sz="1600" dirty="0">
                        <a:solidFill>
                          <a:srgbClr val="2C6F5A"/>
                        </a:solidFill>
                        <a:latin typeface="Calibri Light" panose="020F0302020204030204"/>
                      </a:rPr>
                      <a:t>para </a:t>
                    </a:r>
                    <a:r>
                      <a:rPr lang="es-ES" sz="1600" dirty="0" smtClean="0">
                        <a:solidFill>
                          <a:srgbClr val="2C6F5A"/>
                        </a:solidFill>
                        <a:latin typeface="Calibri Light" panose="020F0302020204030204"/>
                      </a:rPr>
                      <a:t>mujeres rurales</a:t>
                    </a:r>
                    <a:endParaRPr lang="es-ES" sz="1600" dirty="0">
                      <a:solidFill>
                        <a:srgbClr val="2C6F5A"/>
                      </a:solidFill>
                      <a:latin typeface="Calibri Light" panose="020F0302020204030204"/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5750435" y="2722330"/>
                    <a:ext cx="0" cy="1892001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743764" y="2722330"/>
                    <a:ext cx="0" cy="1892001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CuadroTexto 7">
                    <a:extLst>
                      <a:ext uri="{FF2B5EF4-FFF2-40B4-BE49-F238E27FC236}">
                        <a16:creationId xmlns="" xmlns:a16="http://schemas.microsoft.com/office/drawing/2014/main" id="{A32A6BCB-6986-3449-A6FA-D1069CB5C000}"/>
                      </a:ext>
                    </a:extLst>
                  </p:cNvPr>
                  <p:cNvSpPr txBox="1"/>
                  <p:nvPr/>
                </p:nvSpPr>
                <p:spPr>
                  <a:xfrm>
                    <a:off x="9476295" y="2590303"/>
                    <a:ext cx="1415772" cy="16312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CO" sz="10000" b="1" spc="-150" dirty="0">
                        <a:solidFill>
                          <a:srgbClr val="395F9B"/>
                        </a:solidFill>
                        <a:latin typeface="Work Sans" pitchFamily="2" charset="77"/>
                      </a:rPr>
                      <a:t>04.</a:t>
                    </a:r>
                  </a:p>
                </p:txBody>
              </p:sp>
              <p:sp>
                <p:nvSpPr>
                  <p:cNvPr id="13" name="TextBox 27"/>
                  <p:cNvSpPr txBox="1"/>
                  <p:nvPr/>
                </p:nvSpPr>
                <p:spPr>
                  <a:xfrm>
                    <a:off x="8898959" y="4046736"/>
                    <a:ext cx="282959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600" dirty="0" smtClean="0">
                        <a:solidFill>
                          <a:srgbClr val="2C6F5A"/>
                        </a:solidFill>
                        <a:latin typeface="Calibri Light" panose="020F0302020204030204"/>
                      </a:rPr>
                      <a:t>Elementos Normativos  Considerados</a:t>
                    </a:r>
                    <a:endParaRPr lang="es-CO" sz="1600" dirty="0">
                      <a:solidFill>
                        <a:srgbClr val="2C6F5A"/>
                      </a:solidFill>
                      <a:latin typeface="Calibri Light" panose="020F0302020204030204"/>
                    </a:endParaRPr>
                  </a:p>
                </p:txBody>
              </p:sp>
              <p:cxnSp>
                <p:nvCxnSpPr>
                  <p:cNvPr id="14" name="Straight Connector 31"/>
                  <p:cNvCxnSpPr/>
                  <p:nvPr/>
                </p:nvCxnSpPr>
                <p:spPr>
                  <a:xfrm>
                    <a:off x="8795984" y="2716566"/>
                    <a:ext cx="0" cy="1892001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9" name="Straight Connector 31">
                <a:extLst>
                  <a:ext uri="{FF2B5EF4-FFF2-40B4-BE49-F238E27FC236}">
                    <a16:creationId xmlns="" xmlns:a16="http://schemas.microsoft.com/office/drawing/2014/main" id="{6694844F-089E-B64A-A83E-F38E276CC50C}"/>
                  </a:ext>
                </a:extLst>
              </p:cNvPr>
              <p:cNvCxnSpPr/>
              <p:nvPr/>
            </p:nvCxnSpPr>
            <p:spPr>
              <a:xfrm>
                <a:off x="8866322" y="4135488"/>
                <a:ext cx="0" cy="189200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CuadroTexto 16">
            <a:extLst>
              <a:ext uri="{FF2B5EF4-FFF2-40B4-BE49-F238E27FC236}">
                <a16:creationId xmlns="" xmlns:a16="http://schemas.microsoft.com/office/drawing/2014/main" id="{8F8969AF-9857-3446-AA21-7FAFF949BC60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121472" y="3324455"/>
            <a:ext cx="273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rgbClr val="2C6F5A"/>
                </a:solidFill>
                <a:latin typeface="Calibri Light" panose="020F0302020204030204"/>
              </a:rPr>
              <a:t>Desarrollo Rural </a:t>
            </a:r>
            <a:r>
              <a:rPr lang="es-CO" dirty="0">
                <a:solidFill>
                  <a:srgbClr val="2C6F5A"/>
                </a:solidFill>
                <a:latin typeface="Calibri Light" panose="020F0302020204030204"/>
              </a:rPr>
              <a:t>con </a:t>
            </a:r>
            <a:r>
              <a:rPr lang="es-CO" dirty="0" smtClean="0">
                <a:solidFill>
                  <a:srgbClr val="2C6F5A"/>
                </a:solidFill>
                <a:latin typeface="Calibri Light" panose="020F0302020204030204"/>
              </a:rPr>
              <a:t>Equidad</a:t>
            </a:r>
            <a:endParaRPr lang="es-CO" dirty="0">
              <a:solidFill>
                <a:srgbClr val="2C6F5A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0627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9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2698864" y="1250483"/>
            <a:ext cx="17684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>
                <a:solidFill>
                  <a:schemeClr val="bg1"/>
                </a:solidFill>
                <a:latin typeface="Work Sans" pitchFamily="2" charset="77"/>
              </a:rPr>
              <a:t>04.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5003776" y="1432571"/>
            <a:ext cx="5227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bg1"/>
                </a:solidFill>
                <a:latin typeface="Calibri Light" panose="020F0302020204030204"/>
              </a:rPr>
              <a:t>Elementos </a:t>
            </a:r>
            <a:r>
              <a:rPr lang="es-CO" sz="5400" b="1" dirty="0">
                <a:solidFill>
                  <a:schemeClr val="bg1"/>
                </a:solidFill>
                <a:latin typeface="Calibri Light" panose="020F0302020204030204"/>
              </a:rPr>
              <a:t>Normativos  Considerados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830F78A-72BE-1147-AE28-2AAC23B206D3}"/>
              </a:ext>
            </a:extLst>
          </p:cNvPr>
          <p:cNvGrpSpPr/>
          <p:nvPr/>
        </p:nvGrpSpPr>
        <p:grpSpPr>
          <a:xfrm>
            <a:off x="0" y="4209620"/>
            <a:ext cx="12192000" cy="1955496"/>
            <a:chOff x="0" y="4209620"/>
            <a:chExt cx="12192000" cy="195549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DDC09E7-99AB-C245-9858-BC097AF976B5}"/>
                </a:ext>
              </a:extLst>
            </p:cNvPr>
            <p:cNvGrpSpPr/>
            <p:nvPr/>
          </p:nvGrpSpPr>
          <p:grpSpPr>
            <a:xfrm>
              <a:off x="0" y="4213225"/>
              <a:ext cx="4032738" cy="1951891"/>
              <a:chOff x="0" y="920262"/>
              <a:chExt cx="6605952" cy="3174016"/>
            </a:xfrm>
          </p:grpSpPr>
          <p:pic>
            <p:nvPicPr>
              <p:cNvPr id="17" name="Picture 16" descr="A person holding a colorful umbrella&#10;&#10;Description automatically generated">
                <a:extLst>
                  <a:ext uri="{FF2B5EF4-FFF2-40B4-BE49-F238E27FC236}">
                    <a16:creationId xmlns="" xmlns:a16="http://schemas.microsoft.com/office/drawing/2014/main" id="{23FD45AF-D155-A74A-A4AC-81E84FF0D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926124"/>
                <a:ext cx="2112103" cy="3168154"/>
              </a:xfrm>
              <a:prstGeom prst="rect">
                <a:avLst/>
              </a:prstGeom>
            </p:spPr>
          </p:pic>
          <p:pic>
            <p:nvPicPr>
              <p:cNvPr id="18" name="Picture 17" descr="A person standing in the grass&#10;&#10;Description automatically generated">
                <a:extLst>
                  <a:ext uri="{FF2B5EF4-FFF2-40B4-BE49-F238E27FC236}">
                    <a16:creationId xmlns="" xmlns:a16="http://schemas.microsoft.com/office/drawing/2014/main" id="{6FF4D325-7E39-504E-BE85-6D260E138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3087" y="920263"/>
                <a:ext cx="2383693" cy="1589129"/>
              </a:xfrm>
              <a:prstGeom prst="rect">
                <a:avLst/>
              </a:prstGeom>
            </p:spPr>
          </p:pic>
          <p:pic>
            <p:nvPicPr>
              <p:cNvPr id="19" name="Picture 18" descr="A person standing in front of a building&#10;&#10;Description automatically generated">
                <a:extLst>
                  <a:ext uri="{FF2B5EF4-FFF2-40B4-BE49-F238E27FC236}">
                    <a16:creationId xmlns="" xmlns:a16="http://schemas.microsoft.com/office/drawing/2014/main" id="{694058D4-E2C9-4D4C-B0FF-02DF594E2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0157" y="2505149"/>
                <a:ext cx="2383694" cy="1589129"/>
              </a:xfrm>
              <a:prstGeom prst="rect">
                <a:avLst/>
              </a:prstGeom>
            </p:spPr>
          </p:pic>
          <p:pic>
            <p:nvPicPr>
              <p:cNvPr id="20" name="Picture 19" descr="A person wearing a suit and tie&#10;&#10;Description automatically generated">
                <a:extLst>
                  <a:ext uri="{FF2B5EF4-FFF2-40B4-BE49-F238E27FC236}">
                    <a16:creationId xmlns="" xmlns:a16="http://schemas.microsoft.com/office/drawing/2014/main" id="{87BC5DB6-442A-B645-AD40-980C08489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3850" y="920262"/>
                <a:ext cx="2112102" cy="3168153"/>
              </a:xfrm>
              <a:prstGeom prst="rect">
                <a:avLst/>
              </a:prstGeom>
            </p:spPr>
          </p:pic>
        </p:grpSp>
        <p:pic>
          <p:nvPicPr>
            <p:cNvPr id="7" name="Picture 6" descr="A person standing in a garden&#10;&#10;Description automatically generated">
              <a:extLst>
                <a:ext uri="{FF2B5EF4-FFF2-40B4-BE49-F238E27FC236}">
                  <a16:creationId xmlns="" xmlns:a16="http://schemas.microsoft.com/office/drawing/2014/main" id="{39AEF977-B90A-2141-8B8D-225313FF7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5771" y="5186870"/>
              <a:ext cx="1461961" cy="974640"/>
            </a:xfrm>
            <a:prstGeom prst="rect">
              <a:avLst/>
            </a:prstGeom>
          </p:spPr>
        </p:pic>
        <p:pic>
          <p:nvPicPr>
            <p:cNvPr id="9" name="Picture 8" descr="A person standing next to a tree&#10;&#10;Description automatically generated">
              <a:extLst>
                <a:ext uri="{FF2B5EF4-FFF2-40B4-BE49-F238E27FC236}">
                  <a16:creationId xmlns="" xmlns:a16="http://schemas.microsoft.com/office/drawing/2014/main" id="{DBDC7D26-97B1-EE45-90F5-812607E41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6167" y="4223485"/>
              <a:ext cx="1289376" cy="1934064"/>
            </a:xfrm>
            <a:prstGeom prst="rect">
              <a:avLst/>
            </a:prstGeom>
          </p:spPr>
        </p:pic>
        <p:pic>
          <p:nvPicPr>
            <p:cNvPr id="10" name="Picture 9" descr="A group of people sitting at a fruit stand&#10;&#10;Description automatically generated">
              <a:extLst>
                <a:ext uri="{FF2B5EF4-FFF2-40B4-BE49-F238E27FC236}">
                  <a16:creationId xmlns="" xmlns:a16="http://schemas.microsoft.com/office/drawing/2014/main" id="{7351CED7-9E35-C94B-BB1C-1149B53AB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1551" y="4209620"/>
              <a:ext cx="1465875" cy="977250"/>
            </a:xfrm>
            <a:prstGeom prst="rect">
              <a:avLst/>
            </a:prstGeom>
          </p:spPr>
        </p:pic>
        <p:pic>
          <p:nvPicPr>
            <p:cNvPr id="11" name="Picture 10" descr="A person holding a frisbee in a field&#10;&#10;Description automatically generated">
              <a:extLst>
                <a:ext uri="{FF2B5EF4-FFF2-40B4-BE49-F238E27FC236}">
                  <a16:creationId xmlns="" xmlns:a16="http://schemas.microsoft.com/office/drawing/2014/main" id="{6984F65A-BA10-9946-8AF8-D90A5B915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532" y="4209621"/>
              <a:ext cx="1298857" cy="1948286"/>
            </a:xfrm>
            <a:prstGeom prst="rect">
              <a:avLst/>
            </a:prstGeom>
          </p:spPr>
        </p:pic>
        <p:pic>
          <p:nvPicPr>
            <p:cNvPr id="12" name="Picture 11" descr="A person standing in front of a building&#10;&#10;Description automatically generated">
              <a:extLst>
                <a:ext uri="{FF2B5EF4-FFF2-40B4-BE49-F238E27FC236}">
                  <a16:creationId xmlns="" xmlns:a16="http://schemas.microsoft.com/office/drawing/2014/main" id="{512C695E-6D4D-EC41-96AF-24BBBE0F0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0624" y="4219882"/>
              <a:ext cx="1455891" cy="970594"/>
            </a:xfrm>
            <a:prstGeom prst="rect">
              <a:avLst/>
            </a:prstGeom>
          </p:spPr>
        </p:pic>
        <p:pic>
          <p:nvPicPr>
            <p:cNvPr id="13" name="Picture 12" descr="A person standing in front of a brick building&#10;&#10;Description automatically generated">
              <a:extLst>
                <a:ext uri="{FF2B5EF4-FFF2-40B4-BE49-F238E27FC236}">
                  <a16:creationId xmlns="" xmlns:a16="http://schemas.microsoft.com/office/drawing/2014/main" id="{6B02EAF5-B9A7-5E42-B582-6A0EA7BE9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5686" y="5182526"/>
              <a:ext cx="1453915" cy="969276"/>
            </a:xfrm>
            <a:prstGeom prst="rect">
              <a:avLst/>
            </a:prstGeom>
          </p:spPr>
        </p:pic>
        <p:pic>
          <p:nvPicPr>
            <p:cNvPr id="15" name="Picture 14" descr="A person standing next to a tree&#10;&#10;Description automatically generated">
              <a:extLst>
                <a:ext uri="{FF2B5EF4-FFF2-40B4-BE49-F238E27FC236}">
                  <a16:creationId xmlns="" xmlns:a16="http://schemas.microsoft.com/office/drawing/2014/main" id="{65D70A65-F3F6-774B-B3D2-3759F3A46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4685" y="5184095"/>
              <a:ext cx="1466123" cy="977415"/>
            </a:xfrm>
            <a:prstGeom prst="rect">
              <a:avLst/>
            </a:prstGeom>
          </p:spPr>
        </p:pic>
        <p:pic>
          <p:nvPicPr>
            <p:cNvPr id="14" name="Picture 13" descr="A person sitting at a table with food&#10;&#10;Description automatically generated">
              <a:extLst>
                <a:ext uri="{FF2B5EF4-FFF2-40B4-BE49-F238E27FC236}">
                  <a16:creationId xmlns="" xmlns:a16="http://schemas.microsoft.com/office/drawing/2014/main" id="{CF24CFFF-EF97-1B45-83C4-7EBC7E090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821" y="4219401"/>
              <a:ext cx="1451203" cy="967469"/>
            </a:xfrm>
            <a:prstGeom prst="rect">
              <a:avLst/>
            </a:prstGeom>
          </p:spPr>
        </p:pic>
        <p:pic>
          <p:nvPicPr>
            <p:cNvPr id="16" name="Picture 15" descr="A person posing for the camera&#10;&#10;Description automatically generated">
              <a:extLst>
                <a:ext uri="{FF2B5EF4-FFF2-40B4-BE49-F238E27FC236}">
                  <a16:creationId xmlns="" xmlns:a16="http://schemas.microsoft.com/office/drawing/2014/main" id="{8C786953-5B52-B144-A694-6B55E60F8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10974703" y="4223485"/>
              <a:ext cx="1217297" cy="1928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997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5397906-E488-4345-A977-1A8DC23E69CD}"/>
              </a:ext>
            </a:extLst>
          </p:cNvPr>
          <p:cNvSpPr txBox="1"/>
          <p:nvPr/>
        </p:nvSpPr>
        <p:spPr>
          <a:xfrm>
            <a:off x="498711" y="1715238"/>
            <a:ext cx="1112274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Tierras:</a:t>
            </a:r>
            <a:r>
              <a:rPr lang="es-CO" sz="3000" dirty="0">
                <a:solidFill>
                  <a:srgbClr val="395F9B"/>
                </a:solidFill>
                <a:latin typeface="Work Sans" charset="0"/>
              </a:rPr>
              <a:t> titulación para cónyuges en estado de abandono, asociaciones de mujeres, y acceso preferencial para mujeres cabeza de hogar</a:t>
            </a:r>
          </a:p>
          <a:p>
            <a:pPr marL="457200" indent="-457200">
              <a:buFont typeface="Wingdings" pitchFamily="2" charset="2"/>
              <a:buChar char="§"/>
            </a:pPr>
            <a:endParaRPr lang="es-CO" sz="800" dirty="0">
              <a:solidFill>
                <a:srgbClr val="395F9B"/>
              </a:solidFill>
              <a:latin typeface="Work Sans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Otros:</a:t>
            </a:r>
            <a:r>
              <a:rPr lang="es-CO" sz="3000" dirty="0">
                <a:solidFill>
                  <a:srgbClr val="2C6F5A"/>
                </a:solidFill>
                <a:latin typeface="Work Sans" charset="0"/>
              </a:rPr>
              <a:t> </a:t>
            </a:r>
            <a:r>
              <a:rPr lang="es-CO" sz="3000" dirty="0">
                <a:solidFill>
                  <a:srgbClr val="395F9B"/>
                </a:solidFill>
                <a:latin typeface="Work Sans" charset="0"/>
              </a:rPr>
              <a:t>priorización de las mujeres en la asignación de SVISR; 30% participación en programas de reforestación; igualdad en la remuneración; cedulación; estrategias de divulgación; actividades de seguimiento</a:t>
            </a:r>
          </a:p>
        </p:txBody>
      </p:sp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="" xmlns:a16="http://schemas.microsoft.com/office/drawing/2014/main" id="{9B96AE07-D8B2-144C-8C22-0B7E2EA3B48E}"/>
              </a:ext>
            </a:extLst>
          </p:cNvPr>
          <p:cNvSpPr txBox="1"/>
          <p:nvPr/>
        </p:nvSpPr>
        <p:spPr>
          <a:xfrm>
            <a:off x="498711" y="756011"/>
            <a:ext cx="11122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Ley de Mujer Rural (Ley 731), 2002</a:t>
            </a:r>
          </a:p>
        </p:txBody>
      </p:sp>
      <p:sp>
        <p:nvSpPr>
          <p:cNvPr id="10" name="CuadroTexto 16">
            <a:extLst>
              <a:ext uri="{FF2B5EF4-FFF2-40B4-BE49-F238E27FC236}">
                <a16:creationId xmlns="" xmlns:a16="http://schemas.microsoft.com/office/drawing/2014/main" id="{7DB4C312-8740-9E4C-B8F2-0A941D64D34D}"/>
              </a:ext>
            </a:extLst>
          </p:cNvPr>
          <p:cNvSpPr txBox="1"/>
          <p:nvPr/>
        </p:nvSpPr>
        <p:spPr>
          <a:xfrm>
            <a:off x="403980" y="236909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1204530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738184"/>
            <a:ext cx="10222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Decreto Ley 902 de 2017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A07E90-A1A2-864B-ABAC-11C5F7CE1722}"/>
              </a:ext>
            </a:extLst>
          </p:cNvPr>
          <p:cNvSpPr txBox="1"/>
          <p:nvPr/>
        </p:nvSpPr>
        <p:spPr>
          <a:xfrm>
            <a:off x="6038661" y="6581001"/>
            <a:ext cx="615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</a:rPr>
              <a:t>Fuente: elaboración propia </a:t>
            </a:r>
            <a:r>
              <a:rPr lang="es-CO" sz="1200" b="1" dirty="0">
                <a:solidFill>
                  <a:schemeClr val="accent1">
                    <a:lumMod val="75000"/>
                  </a:schemeClr>
                </a:solidFill>
              </a:rPr>
              <a:t>con base en la revisión bibliográfica </a:t>
            </a:r>
            <a:endParaRPr lang="es-ES_tradnl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uadroTexto 16">
            <a:extLst>
              <a:ext uri="{FF2B5EF4-FFF2-40B4-BE49-F238E27FC236}">
                <a16:creationId xmlns="" xmlns:a16="http://schemas.microsoft.com/office/drawing/2014/main" id="{1B1C2B27-5DDE-C34B-8379-460D84AC3D48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53030" y="1530572"/>
            <a:ext cx="10728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1668651" y="1384515"/>
            <a:ext cx="8740020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Está enmarcado dentro del Enfoque de Género.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Artículo 4. Sujetos de Acceso a tierras y formalización a título gratuito.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Artículo 5. Sujetos de acceso a tierra y formalización a título parcialmente gratuito.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Artículo 6. Sujetos de formalización a título oneroso.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Artículo 9. Reconocimiento a la economía del cuidado.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Artículo 14. Criterios para la asignación de puntos para el RESO.</a:t>
            </a:r>
          </a:p>
          <a:p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Artículo 43. Criterios de los Planes de Ordenamiento Social de la Propiedad Rural.</a:t>
            </a:r>
          </a:p>
        </p:txBody>
      </p:sp>
    </p:spTree>
    <p:extLst>
      <p:ext uri="{BB962C8B-B14F-4D97-AF65-F5344CB8AC3E}">
        <p14:creationId xmlns:p14="http://schemas.microsoft.com/office/powerpoint/2010/main" val="2102069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graphicFrame>
        <p:nvGraphicFramePr>
          <p:cNvPr id="10" name="Tabla 1">
            <a:extLst>
              <a:ext uri="{FF2B5EF4-FFF2-40B4-BE49-F238E27FC236}">
                <a16:creationId xmlns="" xmlns:a16="http://schemas.microsoft.com/office/drawing/2014/main" id="{11BCED61-B980-1E4E-BE40-91F6045E1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02611"/>
              </p:ext>
            </p:extLst>
          </p:nvPr>
        </p:nvGraphicFramePr>
        <p:xfrm>
          <a:off x="827016" y="905128"/>
          <a:ext cx="10495437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630">
                  <a:extLst>
                    <a:ext uri="{9D8B030D-6E8A-4147-A177-3AD203B41FA5}">
                      <a16:colId xmlns="" xmlns:a16="http://schemas.microsoft.com/office/drawing/2014/main" val="4228529740"/>
                    </a:ext>
                  </a:extLst>
                </a:gridCol>
                <a:gridCol w="6278807">
                  <a:extLst>
                    <a:ext uri="{9D8B030D-6E8A-4147-A177-3AD203B41FA5}">
                      <a16:colId xmlns="" xmlns:a16="http://schemas.microsoft.com/office/drawing/2014/main" val="1166560165"/>
                    </a:ext>
                  </a:extLst>
                </a:gridCol>
              </a:tblGrid>
              <a:tr h="300156">
                <a:tc>
                  <a:txBody>
                    <a:bodyPr/>
                    <a:lstStyle/>
                    <a:p>
                      <a:pPr algn="l"/>
                      <a:r>
                        <a:rPr lang="es-CO" sz="1600" dirty="0"/>
                        <a:t>Producto</a:t>
                      </a:r>
                    </a:p>
                  </a:txBody>
                  <a:tcPr anchor="ctr">
                    <a:solidFill>
                      <a:srgbClr val="2E886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dirty="0"/>
                        <a:t>Indicador</a:t>
                      </a:r>
                    </a:p>
                  </a:txBody>
                  <a:tcPr anchor="ctr">
                    <a:solidFill>
                      <a:srgbClr val="2E88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490785"/>
                  </a:ext>
                </a:extLst>
              </a:tr>
              <a:tr h="3001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Entrega gratuita de tierras con acompañamiento integral, a través del Fondo de Tierras</a:t>
                      </a:r>
                    </a:p>
                  </a:txBody>
                  <a:tcPr anchor="ctr">
                    <a:solidFill>
                      <a:srgbClr val="45A68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Has entregadas a mujeres rurales a través del Fondo de Tierras</a:t>
                      </a:r>
                      <a:endParaRPr lang="es-CO" sz="1600" kern="1200" dirty="0">
                        <a:solidFill>
                          <a:srgbClr val="395F9B"/>
                        </a:solidFill>
                        <a:latin typeface="Work Sans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5A68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6391817"/>
                  </a:ext>
                </a:extLst>
              </a:tr>
              <a:tr h="3001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>
                        <a:solidFill>
                          <a:srgbClr val="395F9B"/>
                        </a:solidFill>
                        <a:latin typeface="Work Sans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Mujeres beneficiarias del subsidio integral</a:t>
                      </a: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19968"/>
                  </a:ext>
                </a:extLst>
              </a:tr>
              <a:tr h="518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Formalización masiva de la pequeña y mediana propiedad rural</a:t>
                      </a:r>
                    </a:p>
                  </a:txBody>
                  <a:tcPr anchor="ctr">
                    <a:solidFill>
                      <a:srgbClr val="43988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Has formalizadas para mujeres rurales</a:t>
                      </a:r>
                    </a:p>
                  </a:txBody>
                  <a:tcPr anchor="ctr">
                    <a:solidFill>
                      <a:srgbClr val="45A68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43478"/>
                  </a:ext>
                </a:extLst>
              </a:tr>
              <a:tr h="30015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Soluciones de vivienda adecuadas, de acuerdo con las particularidades del medio rural y de las comunidades</a:t>
                      </a:r>
                    </a:p>
                  </a:txBody>
                  <a:tcPr anchor="ctr">
                    <a:solidFill>
                      <a:srgbClr val="439881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Viviendas mejoradas entregadas a mujeres</a:t>
                      </a:r>
                    </a:p>
                  </a:txBody>
                  <a:tcPr anchor="ctr">
                    <a:solidFill>
                      <a:srgbClr val="43988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65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kern="1200" dirty="0">
                        <a:solidFill>
                          <a:srgbClr val="395F9B"/>
                        </a:solidFill>
                        <a:latin typeface="Work Sans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5A6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Viviendas nuevas entregadas a mujeres</a:t>
                      </a:r>
                    </a:p>
                  </a:txBody>
                  <a:tcPr anchor="ctr">
                    <a:solidFill>
                      <a:srgbClr val="45A68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15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Crédito especial para la compra de tierra</a:t>
                      </a:r>
                    </a:p>
                  </a:txBody>
                  <a:tcPr anchor="ctr">
                    <a:solidFill>
                      <a:srgbClr val="43988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LEC para la mujer para compra de tierra, ajustada</a:t>
                      </a:r>
                    </a:p>
                  </a:txBody>
                  <a:tcPr anchor="ctr">
                    <a:solidFill>
                      <a:srgbClr val="43988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156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kern="1200" dirty="0">
                        <a:solidFill>
                          <a:srgbClr val="395F9B"/>
                        </a:solidFill>
                        <a:latin typeface="Work Sans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D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% de mujeres que acceden a la LEC para la compra de tierras</a:t>
                      </a:r>
                      <a:endParaRPr lang="en-US" sz="1600" dirty="0"/>
                    </a:p>
                  </a:txBody>
                  <a:tcPr anchor="ctr">
                    <a:solidFill>
                      <a:srgbClr val="439881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45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Provisión de líneas de crédito blandas, ágiles, oportunas y subsidiadas</a:t>
                      </a:r>
                    </a:p>
                  </a:txBody>
                  <a:tcPr anchor="ctr">
                    <a:solidFill>
                      <a:srgbClr val="439881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Líneas de crédito blandas y subsidiadas para productoras de la economía CFC</a:t>
                      </a:r>
                    </a:p>
                  </a:txBody>
                  <a:tcPr anchor="ctr">
                    <a:solidFill>
                      <a:srgbClr val="43988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156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kern="1200" dirty="0">
                        <a:solidFill>
                          <a:srgbClr val="395F9B"/>
                        </a:solidFill>
                        <a:latin typeface="Work Sans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A3C8C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% de mujeres que obtuvieron el crédito blando</a:t>
                      </a:r>
                    </a:p>
                  </a:txBody>
                  <a:tcPr anchor="ctr">
                    <a:solidFill>
                      <a:srgbClr val="439881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84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Servicio público de extensión agropecuaria </a:t>
                      </a:r>
                      <a:endParaRPr lang="es-CO" sz="1600" kern="1200" dirty="0">
                        <a:solidFill>
                          <a:srgbClr val="395F9B"/>
                        </a:solidFill>
                        <a:latin typeface="Work Sans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3988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% de productoras en el registro que reciben el servicio de extensión agropecuaria</a:t>
                      </a:r>
                      <a:endParaRPr lang="es-CO" sz="1600" kern="1200" dirty="0">
                        <a:solidFill>
                          <a:srgbClr val="395F9B"/>
                        </a:solidFill>
                        <a:latin typeface="Work Sans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3988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367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PATR construidos de forma participativa,</a:t>
                      </a:r>
                      <a:r>
                        <a:rPr lang="es-CO" sz="1600" kern="1200" baseline="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 amplia y pluralista</a:t>
                      </a:r>
                      <a:endParaRPr lang="es-CO" sz="1600" kern="1200" dirty="0">
                        <a:solidFill>
                          <a:srgbClr val="395F9B"/>
                        </a:solidFill>
                        <a:latin typeface="Work Sans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39881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395F9B"/>
                          </a:solidFill>
                          <a:latin typeface="Work Sans" charset="0"/>
                          <a:ea typeface="+mn-ea"/>
                          <a:cs typeface="+mn-cs"/>
                        </a:rPr>
                        <a:t>Estrategia de promoción de la participación de las mujeres en la formulación de los Planes de Acción para la Transformación Regional, formulada</a:t>
                      </a:r>
                      <a:endParaRPr lang="es-CO" sz="1600" kern="1200" dirty="0">
                        <a:solidFill>
                          <a:srgbClr val="395F9B"/>
                        </a:solidFill>
                        <a:latin typeface="Work Sans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39881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CuadroTexto 16">
            <a:extLst>
              <a:ext uri="{FF2B5EF4-FFF2-40B4-BE49-F238E27FC236}">
                <a16:creationId xmlns="" xmlns:a16="http://schemas.microsoft.com/office/drawing/2014/main" id="{7542936D-C948-9B48-840A-BD131F0D5A3C}"/>
              </a:ext>
            </a:extLst>
          </p:cNvPr>
          <p:cNvSpPr txBox="1"/>
          <p:nvPr/>
        </p:nvSpPr>
        <p:spPr>
          <a:xfrm>
            <a:off x="403980" y="236909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2288227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738184"/>
            <a:ext cx="10222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Ley 1900 de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A07E90-A1A2-864B-ABAC-11C5F7CE1722}"/>
              </a:ext>
            </a:extLst>
          </p:cNvPr>
          <p:cNvSpPr txBox="1"/>
          <p:nvPr/>
        </p:nvSpPr>
        <p:spPr>
          <a:xfrm>
            <a:off x="6038661" y="6581001"/>
            <a:ext cx="615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</a:rPr>
              <a:t>Fuente: elaboración propia </a:t>
            </a:r>
            <a:r>
              <a:rPr lang="es-CO" sz="1200" b="1" dirty="0">
                <a:solidFill>
                  <a:schemeClr val="accent1">
                    <a:lumMod val="75000"/>
                  </a:schemeClr>
                </a:solidFill>
              </a:rPr>
              <a:t>con base en la revisión bibliográfica </a:t>
            </a:r>
            <a:endParaRPr lang="es-ES_tradnl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uadroTexto 16">
            <a:extLst>
              <a:ext uri="{FF2B5EF4-FFF2-40B4-BE49-F238E27FC236}">
                <a16:creationId xmlns="" xmlns:a16="http://schemas.microsoft.com/office/drawing/2014/main" id="{1B1C2B27-5DDE-C34B-8379-460D84AC3D48}"/>
              </a:ext>
            </a:extLst>
          </p:cNvPr>
          <p:cNvSpPr txBox="1"/>
          <p:nvPr/>
        </p:nvSpPr>
        <p:spPr>
          <a:xfrm>
            <a:off x="403980" y="273837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53030" y="1530572"/>
            <a:ext cx="10728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553029" y="1466661"/>
            <a:ext cx="1106842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000" dirty="0">
                <a:solidFill>
                  <a:srgbClr val="395F9B"/>
                </a:solidFill>
                <a:latin typeface="Work Sans" charset="0"/>
              </a:rPr>
              <a:t>Está enmarcado dentro del Enfoque de Género – Mujer Rural  y </a:t>
            </a:r>
            <a:r>
              <a:rPr lang="es-ES" altLang="es-CO" sz="3000" dirty="0">
                <a:solidFill>
                  <a:srgbClr val="395F9B"/>
                </a:solidFill>
                <a:latin typeface="Work Sans" charset="0"/>
              </a:rPr>
              <a:t>abordan los siguientes temas</a:t>
            </a:r>
            <a:r>
              <a:rPr lang="es-ES" altLang="es-CO" sz="3000" dirty="0" smtClean="0">
                <a:solidFill>
                  <a:srgbClr val="395F9B"/>
                </a:solidFill>
                <a:latin typeface="Work Sans" charset="0"/>
              </a:rPr>
              <a:t>:</a:t>
            </a:r>
          </a:p>
          <a:p>
            <a:r>
              <a:rPr lang="es-ES" sz="3000" dirty="0" smtClean="0">
                <a:solidFill>
                  <a:srgbClr val="395F9B"/>
                </a:solidFill>
                <a:latin typeface="Work Sans" charset="0"/>
              </a:rPr>
              <a:t> </a:t>
            </a:r>
          </a:p>
          <a:p>
            <a:r>
              <a:rPr lang="es-ES" sz="3000" dirty="0" smtClean="0">
                <a:solidFill>
                  <a:srgbClr val="395F9B"/>
                </a:solidFill>
                <a:latin typeface="Work Sans" charset="0"/>
              </a:rPr>
              <a:t>Promover </a:t>
            </a:r>
            <a:r>
              <a:rPr lang="es-ES" sz="3000" dirty="0">
                <a:solidFill>
                  <a:srgbClr val="395F9B"/>
                </a:solidFill>
                <a:latin typeface="Work Sans" charset="0"/>
              </a:rPr>
              <a:t>la equidad en el acceso de la mujer a la adjudicación de los terrenos baldíos </a:t>
            </a:r>
            <a:r>
              <a:rPr lang="es-ES" sz="3000" dirty="0" smtClean="0">
                <a:solidFill>
                  <a:srgbClr val="395F9B"/>
                </a:solidFill>
                <a:latin typeface="Work Sans" charset="0"/>
              </a:rPr>
              <a:t>nacionales</a:t>
            </a:r>
          </a:p>
          <a:p>
            <a:r>
              <a:rPr lang="es-ES" sz="3000" dirty="0" smtClean="0">
                <a:solidFill>
                  <a:srgbClr val="395F9B"/>
                </a:solidFill>
                <a:latin typeface="Work Sans" charset="0"/>
              </a:rPr>
              <a:t>Asignación </a:t>
            </a:r>
            <a:r>
              <a:rPr lang="es-ES" sz="3000" dirty="0">
                <a:solidFill>
                  <a:srgbClr val="395F9B"/>
                </a:solidFill>
                <a:latin typeface="Work Sans" charset="0"/>
              </a:rPr>
              <a:t>de vivienda rural, </a:t>
            </a:r>
            <a:endParaRPr lang="es-ES" sz="3000" dirty="0" smtClean="0">
              <a:solidFill>
                <a:srgbClr val="395F9B"/>
              </a:solidFill>
              <a:latin typeface="Work Sans" charset="0"/>
            </a:endParaRPr>
          </a:p>
          <a:p>
            <a:r>
              <a:rPr lang="es-ES" sz="3000" dirty="0" smtClean="0">
                <a:solidFill>
                  <a:srgbClr val="395F9B"/>
                </a:solidFill>
                <a:latin typeface="Work Sans" charset="0"/>
              </a:rPr>
              <a:t>La </a:t>
            </a:r>
            <a:r>
              <a:rPr lang="es-ES" sz="3000" dirty="0">
                <a:solidFill>
                  <a:srgbClr val="395F9B"/>
                </a:solidFill>
                <a:latin typeface="Work Sans" charset="0"/>
              </a:rPr>
              <a:t>distribución de recursos para la promoción de proyectos productivos para fomento de la actividad </a:t>
            </a:r>
            <a:r>
              <a:rPr lang="es-ES" sz="3000" dirty="0" smtClean="0">
                <a:solidFill>
                  <a:srgbClr val="395F9B"/>
                </a:solidFill>
                <a:latin typeface="Work Sans" charset="0"/>
              </a:rPr>
              <a:t>agropecuaria </a:t>
            </a:r>
          </a:p>
          <a:p>
            <a:r>
              <a:rPr lang="es-ES" sz="3000" dirty="0" smtClean="0">
                <a:solidFill>
                  <a:srgbClr val="395F9B"/>
                </a:solidFill>
                <a:latin typeface="Work Sans" charset="0"/>
              </a:rPr>
              <a:t>Fijar </a:t>
            </a:r>
            <a:r>
              <a:rPr lang="es-ES" sz="3000" dirty="0">
                <a:solidFill>
                  <a:srgbClr val="395F9B"/>
                </a:solidFill>
                <a:latin typeface="Work Sans" charset="0"/>
              </a:rPr>
              <a:t>mecanismos que garanticen su real y efectiva aplicación con el fin de erradicar cualquier forma de </a:t>
            </a:r>
            <a:r>
              <a:rPr lang="es-ES" sz="3000" dirty="0" smtClean="0">
                <a:solidFill>
                  <a:srgbClr val="395F9B"/>
                </a:solidFill>
                <a:latin typeface="Work Sans" charset="0"/>
              </a:rPr>
              <a:t>discriminación</a:t>
            </a:r>
            <a:endParaRPr lang="es-ES" sz="3000" dirty="0">
              <a:solidFill>
                <a:srgbClr val="395F9B"/>
              </a:solidFill>
              <a:latin typeface="Work Sans" charset="0"/>
            </a:endParaRPr>
          </a:p>
          <a:p>
            <a:endParaRPr lang="es-CO" sz="3000" dirty="0">
              <a:solidFill>
                <a:srgbClr val="395F9B"/>
              </a:solidFill>
              <a:latin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4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9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2698864" y="1250483"/>
            <a:ext cx="19495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 smtClean="0">
                <a:solidFill>
                  <a:schemeClr val="bg1"/>
                </a:solidFill>
                <a:latin typeface="Work Sans" pitchFamily="2" charset="77"/>
              </a:rPr>
              <a:t>05.</a:t>
            </a:r>
            <a:endParaRPr lang="es-CO" sz="10000" b="1" spc="-150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5003776" y="1432571"/>
            <a:ext cx="5227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5400" kern="0" dirty="0">
                <a:solidFill>
                  <a:srgbClr val="CBD7EA"/>
                </a:solidFill>
                <a:latin typeface="Work Sans" charset="0"/>
                <a:ea typeface="Work Sans" charset="0"/>
                <a:cs typeface="Work Sans" charset="0"/>
              </a:rPr>
              <a:t>Oferta institucional</a:t>
            </a:r>
          </a:p>
          <a:p>
            <a:pPr lvl="0"/>
            <a:r>
              <a:rPr lang="es-ES" sz="5400" b="1" kern="0" dirty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para mujeres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830F78A-72BE-1147-AE28-2AAC23B206D3}"/>
              </a:ext>
            </a:extLst>
          </p:cNvPr>
          <p:cNvGrpSpPr/>
          <p:nvPr/>
        </p:nvGrpSpPr>
        <p:grpSpPr>
          <a:xfrm>
            <a:off x="0" y="4209620"/>
            <a:ext cx="12192000" cy="1955496"/>
            <a:chOff x="0" y="4209620"/>
            <a:chExt cx="12192000" cy="195549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DDC09E7-99AB-C245-9858-BC097AF976B5}"/>
                </a:ext>
              </a:extLst>
            </p:cNvPr>
            <p:cNvGrpSpPr/>
            <p:nvPr/>
          </p:nvGrpSpPr>
          <p:grpSpPr>
            <a:xfrm>
              <a:off x="0" y="4213225"/>
              <a:ext cx="4032738" cy="1951891"/>
              <a:chOff x="0" y="920262"/>
              <a:chExt cx="6605952" cy="3174016"/>
            </a:xfrm>
          </p:grpSpPr>
          <p:pic>
            <p:nvPicPr>
              <p:cNvPr id="17" name="Picture 16" descr="A person holding a colorful umbrella&#10;&#10;Description automatically generated">
                <a:extLst>
                  <a:ext uri="{FF2B5EF4-FFF2-40B4-BE49-F238E27FC236}">
                    <a16:creationId xmlns="" xmlns:a16="http://schemas.microsoft.com/office/drawing/2014/main" id="{23FD45AF-D155-A74A-A4AC-81E84FF0D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926124"/>
                <a:ext cx="2112103" cy="3168154"/>
              </a:xfrm>
              <a:prstGeom prst="rect">
                <a:avLst/>
              </a:prstGeom>
            </p:spPr>
          </p:pic>
          <p:pic>
            <p:nvPicPr>
              <p:cNvPr id="18" name="Picture 17" descr="A person standing in the grass&#10;&#10;Description automatically generated">
                <a:extLst>
                  <a:ext uri="{FF2B5EF4-FFF2-40B4-BE49-F238E27FC236}">
                    <a16:creationId xmlns="" xmlns:a16="http://schemas.microsoft.com/office/drawing/2014/main" id="{6FF4D325-7E39-504E-BE85-6D260E138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3087" y="920263"/>
                <a:ext cx="2383693" cy="1589129"/>
              </a:xfrm>
              <a:prstGeom prst="rect">
                <a:avLst/>
              </a:prstGeom>
            </p:spPr>
          </p:pic>
          <p:pic>
            <p:nvPicPr>
              <p:cNvPr id="19" name="Picture 18" descr="A person standing in front of a building&#10;&#10;Description automatically generated">
                <a:extLst>
                  <a:ext uri="{FF2B5EF4-FFF2-40B4-BE49-F238E27FC236}">
                    <a16:creationId xmlns="" xmlns:a16="http://schemas.microsoft.com/office/drawing/2014/main" id="{694058D4-E2C9-4D4C-B0FF-02DF594E2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0157" y="2505149"/>
                <a:ext cx="2383694" cy="1589129"/>
              </a:xfrm>
              <a:prstGeom prst="rect">
                <a:avLst/>
              </a:prstGeom>
            </p:spPr>
          </p:pic>
          <p:pic>
            <p:nvPicPr>
              <p:cNvPr id="20" name="Picture 19" descr="A person wearing a suit and tie&#10;&#10;Description automatically generated">
                <a:extLst>
                  <a:ext uri="{FF2B5EF4-FFF2-40B4-BE49-F238E27FC236}">
                    <a16:creationId xmlns="" xmlns:a16="http://schemas.microsoft.com/office/drawing/2014/main" id="{87BC5DB6-442A-B645-AD40-980C08489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3850" y="920262"/>
                <a:ext cx="2112102" cy="3168153"/>
              </a:xfrm>
              <a:prstGeom prst="rect">
                <a:avLst/>
              </a:prstGeom>
            </p:spPr>
          </p:pic>
        </p:grpSp>
        <p:pic>
          <p:nvPicPr>
            <p:cNvPr id="7" name="Picture 6" descr="A person standing in a garden&#10;&#10;Description automatically generated">
              <a:extLst>
                <a:ext uri="{FF2B5EF4-FFF2-40B4-BE49-F238E27FC236}">
                  <a16:creationId xmlns="" xmlns:a16="http://schemas.microsoft.com/office/drawing/2014/main" id="{39AEF977-B90A-2141-8B8D-225313FF7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5771" y="5186870"/>
              <a:ext cx="1461961" cy="974640"/>
            </a:xfrm>
            <a:prstGeom prst="rect">
              <a:avLst/>
            </a:prstGeom>
          </p:spPr>
        </p:pic>
        <p:pic>
          <p:nvPicPr>
            <p:cNvPr id="9" name="Picture 8" descr="A person standing next to a tree&#10;&#10;Description automatically generated">
              <a:extLst>
                <a:ext uri="{FF2B5EF4-FFF2-40B4-BE49-F238E27FC236}">
                  <a16:creationId xmlns="" xmlns:a16="http://schemas.microsoft.com/office/drawing/2014/main" id="{DBDC7D26-97B1-EE45-90F5-812607E41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6167" y="4223485"/>
              <a:ext cx="1289376" cy="1934064"/>
            </a:xfrm>
            <a:prstGeom prst="rect">
              <a:avLst/>
            </a:prstGeom>
          </p:spPr>
        </p:pic>
        <p:pic>
          <p:nvPicPr>
            <p:cNvPr id="10" name="Picture 9" descr="A group of people sitting at a fruit stand&#10;&#10;Description automatically generated">
              <a:extLst>
                <a:ext uri="{FF2B5EF4-FFF2-40B4-BE49-F238E27FC236}">
                  <a16:creationId xmlns="" xmlns:a16="http://schemas.microsoft.com/office/drawing/2014/main" id="{7351CED7-9E35-C94B-BB1C-1149B53AB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1551" y="4209620"/>
              <a:ext cx="1465875" cy="977250"/>
            </a:xfrm>
            <a:prstGeom prst="rect">
              <a:avLst/>
            </a:prstGeom>
          </p:spPr>
        </p:pic>
        <p:pic>
          <p:nvPicPr>
            <p:cNvPr id="11" name="Picture 10" descr="A person holding a frisbee in a field&#10;&#10;Description automatically generated">
              <a:extLst>
                <a:ext uri="{FF2B5EF4-FFF2-40B4-BE49-F238E27FC236}">
                  <a16:creationId xmlns="" xmlns:a16="http://schemas.microsoft.com/office/drawing/2014/main" id="{6984F65A-BA10-9946-8AF8-D90A5B915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532" y="4209621"/>
              <a:ext cx="1298857" cy="1948286"/>
            </a:xfrm>
            <a:prstGeom prst="rect">
              <a:avLst/>
            </a:prstGeom>
          </p:spPr>
        </p:pic>
        <p:pic>
          <p:nvPicPr>
            <p:cNvPr id="12" name="Picture 11" descr="A person standing in front of a building&#10;&#10;Description automatically generated">
              <a:extLst>
                <a:ext uri="{FF2B5EF4-FFF2-40B4-BE49-F238E27FC236}">
                  <a16:creationId xmlns="" xmlns:a16="http://schemas.microsoft.com/office/drawing/2014/main" id="{512C695E-6D4D-EC41-96AF-24BBBE0F0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0624" y="4219882"/>
              <a:ext cx="1455891" cy="970594"/>
            </a:xfrm>
            <a:prstGeom prst="rect">
              <a:avLst/>
            </a:prstGeom>
          </p:spPr>
        </p:pic>
        <p:pic>
          <p:nvPicPr>
            <p:cNvPr id="13" name="Picture 12" descr="A person standing in front of a brick building&#10;&#10;Description automatically generated">
              <a:extLst>
                <a:ext uri="{FF2B5EF4-FFF2-40B4-BE49-F238E27FC236}">
                  <a16:creationId xmlns="" xmlns:a16="http://schemas.microsoft.com/office/drawing/2014/main" id="{6B02EAF5-B9A7-5E42-B582-6A0EA7BE9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5686" y="5182526"/>
              <a:ext cx="1453915" cy="969276"/>
            </a:xfrm>
            <a:prstGeom prst="rect">
              <a:avLst/>
            </a:prstGeom>
          </p:spPr>
        </p:pic>
        <p:pic>
          <p:nvPicPr>
            <p:cNvPr id="15" name="Picture 14" descr="A person standing next to a tree&#10;&#10;Description automatically generated">
              <a:extLst>
                <a:ext uri="{FF2B5EF4-FFF2-40B4-BE49-F238E27FC236}">
                  <a16:creationId xmlns="" xmlns:a16="http://schemas.microsoft.com/office/drawing/2014/main" id="{65D70A65-F3F6-774B-B3D2-3759F3A46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4685" y="5184095"/>
              <a:ext cx="1466123" cy="977415"/>
            </a:xfrm>
            <a:prstGeom prst="rect">
              <a:avLst/>
            </a:prstGeom>
          </p:spPr>
        </p:pic>
        <p:pic>
          <p:nvPicPr>
            <p:cNvPr id="14" name="Picture 13" descr="A person sitting at a table with food&#10;&#10;Description automatically generated">
              <a:extLst>
                <a:ext uri="{FF2B5EF4-FFF2-40B4-BE49-F238E27FC236}">
                  <a16:creationId xmlns="" xmlns:a16="http://schemas.microsoft.com/office/drawing/2014/main" id="{CF24CFFF-EF97-1B45-83C4-7EBC7E090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821" y="4219401"/>
              <a:ext cx="1451203" cy="967469"/>
            </a:xfrm>
            <a:prstGeom prst="rect">
              <a:avLst/>
            </a:prstGeom>
          </p:spPr>
        </p:pic>
        <p:pic>
          <p:nvPicPr>
            <p:cNvPr id="16" name="Picture 15" descr="A person posing for the camera&#10;&#10;Description automatically generated">
              <a:extLst>
                <a:ext uri="{FF2B5EF4-FFF2-40B4-BE49-F238E27FC236}">
                  <a16:creationId xmlns="" xmlns:a16="http://schemas.microsoft.com/office/drawing/2014/main" id="{8C786953-5B52-B144-A694-6B55E60F8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10974703" y="4223485"/>
              <a:ext cx="1217297" cy="1928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9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5397906-E488-4345-A977-1A8DC23E69CD}"/>
              </a:ext>
            </a:extLst>
          </p:cNvPr>
          <p:cNvSpPr txBox="1"/>
          <p:nvPr/>
        </p:nvSpPr>
        <p:spPr>
          <a:xfrm>
            <a:off x="462795" y="1298560"/>
            <a:ext cx="111227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395F9B"/>
                </a:solidFill>
                <a:latin typeface="Work Sans" charset="0"/>
              </a:rPr>
              <a:t>La Agencia Nacional de Tierras (ANT),  </a:t>
            </a: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A</a:t>
            </a:r>
            <a:r>
              <a:rPr lang="es-CO" sz="2400" b="1" dirty="0" smtClean="0">
                <a:solidFill>
                  <a:srgbClr val="2C6F5A"/>
                </a:solidFill>
                <a:latin typeface="Work Sans" charset="0"/>
              </a:rPr>
              <a:t>djudicación y formalización de la propiedad rural </a:t>
            </a:r>
            <a:r>
              <a:rPr lang="es-CO" sz="2400" dirty="0" smtClean="0">
                <a:solidFill>
                  <a:srgbClr val="395F9B"/>
                </a:solidFill>
                <a:latin typeface="Work Sans" charset="0"/>
              </a:rPr>
              <a:t>para personas naturales, colectivas y asociaciones, e instituciones</a:t>
            </a:r>
          </a:p>
          <a:p>
            <a:endParaRPr lang="es-CO" sz="2400" dirty="0">
              <a:solidFill>
                <a:srgbClr val="395F9B"/>
              </a:solidFill>
              <a:latin typeface="Work Sans" charset="0"/>
            </a:endParaRPr>
          </a:p>
          <a:p>
            <a:r>
              <a:rPr lang="es-CO" sz="2400" b="1" dirty="0" smtClean="0">
                <a:solidFill>
                  <a:srgbClr val="2C6F5A"/>
                </a:solidFill>
                <a:latin typeface="Work Sans" charset="0"/>
              </a:rPr>
              <a:t>Subsidio </a:t>
            </a: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Integral de Acceso a Tierras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, por medio del cual se puede cubrir hasta el 100% del valor del predio al presentar también un proyecto productivo en la </a:t>
            </a:r>
            <a:r>
              <a:rPr lang="es-CO" sz="2400" dirty="0" smtClean="0">
                <a:solidFill>
                  <a:srgbClr val="395F9B"/>
                </a:solidFill>
                <a:latin typeface="Work Sans" charset="0"/>
              </a:rPr>
              <a:t>solicitud.</a:t>
            </a:r>
            <a:endParaRPr lang="es-CO" sz="2400" dirty="0">
              <a:solidFill>
                <a:srgbClr val="395F9B"/>
              </a:solidFill>
              <a:latin typeface="Work Sans" charset="0"/>
            </a:endParaRPr>
          </a:p>
          <a:p>
            <a:endParaRPr lang="es-CO" sz="2400" dirty="0">
              <a:solidFill>
                <a:srgbClr val="395F9B"/>
              </a:solidFill>
              <a:latin typeface="Work Sans" charset="0"/>
            </a:endParaRPr>
          </a:p>
          <a:p>
            <a:r>
              <a:rPr lang="es-CO" sz="2400" dirty="0" smtClean="0">
                <a:solidFill>
                  <a:srgbClr val="395F9B"/>
                </a:solidFill>
                <a:latin typeface="Work Sans" charset="0"/>
              </a:rPr>
              <a:t>Apoya 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las actividades de sustitución de cultivos ilícitos mediante la </a:t>
            </a: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formalización de predios a cambio de la sustitución de la actividad </a:t>
            </a:r>
            <a:r>
              <a:rPr lang="es-CO" sz="2400" b="1" dirty="0" smtClean="0">
                <a:solidFill>
                  <a:srgbClr val="2C6F5A"/>
                </a:solidFill>
                <a:latin typeface="Work Sans" charset="0"/>
              </a:rPr>
              <a:t>ilegal</a:t>
            </a:r>
          </a:p>
          <a:p>
            <a:r>
              <a:rPr lang="es-CO" sz="2400" dirty="0" smtClean="0">
                <a:solidFill>
                  <a:srgbClr val="395F9B"/>
                </a:solidFill>
                <a:latin typeface="Work Sans" charset="0"/>
              </a:rPr>
              <a:t>Apoyo Financiero para iniciativas comunitarias para comunidades indígenas y comunidades negras </a:t>
            </a:r>
            <a:r>
              <a:rPr lang="es-ES" sz="2400" dirty="0" smtClean="0">
                <a:solidFill>
                  <a:srgbClr val="395F9B"/>
                </a:solidFill>
                <a:latin typeface="Work Sans" charset="0"/>
              </a:rPr>
              <a:t>asociadas a territorios legalizados a comunidades étnicas</a:t>
            </a:r>
            <a:r>
              <a:rPr lang="es-ES" sz="2400" b="1" dirty="0" smtClean="0">
                <a:solidFill>
                  <a:srgbClr val="2C6F5A"/>
                </a:solidFill>
                <a:latin typeface="Work Sans" charset="0"/>
              </a:rPr>
              <a:t>, que pretende contribuir al rescate de las prácticas tradicionales de los pueblos indígenas.</a:t>
            </a:r>
            <a:endParaRPr lang="es-CO" sz="2400" b="1" dirty="0">
              <a:solidFill>
                <a:srgbClr val="2C6F5A"/>
              </a:solidFill>
              <a:latin typeface="Work Sans" charset="0"/>
            </a:endParaRPr>
          </a:p>
        </p:txBody>
      </p:sp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9" name="CuadroTexto 16">
            <a:extLst>
              <a:ext uri="{FF2B5EF4-FFF2-40B4-BE49-F238E27FC236}">
                <a16:creationId xmlns="" xmlns:a16="http://schemas.microsoft.com/office/drawing/2014/main" id="{CB8EEA48-3997-A54B-A0D7-C03D0A2696B4}"/>
              </a:ext>
            </a:extLst>
          </p:cNvPr>
          <p:cNvSpPr txBox="1"/>
          <p:nvPr/>
        </p:nvSpPr>
        <p:spPr>
          <a:xfrm>
            <a:off x="403980" y="236909"/>
            <a:ext cx="32338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  <a:p>
            <a:endParaRPr lang="es-CO" sz="1300" dirty="0">
              <a:solidFill>
                <a:srgbClr val="395F9B"/>
              </a:solidFill>
              <a:ea typeface="Calibri" charset="0"/>
              <a:cs typeface="Calibri" charset="0"/>
            </a:endParaRPr>
          </a:p>
        </p:txBody>
      </p:sp>
      <p:sp>
        <p:nvSpPr>
          <p:cNvPr id="6" name="CuadroTexto 7">
            <a:extLst>
              <a:ext uri="{FF2B5EF4-FFF2-40B4-BE49-F238E27FC236}">
                <a16:creationId xmlns="" xmlns:a16="http://schemas.microsoft.com/office/drawing/2014/main" id="{5F4F0CEC-251E-8C40-90A5-49618D0BB027}"/>
              </a:ext>
            </a:extLst>
          </p:cNvPr>
          <p:cNvSpPr txBox="1"/>
          <p:nvPr/>
        </p:nvSpPr>
        <p:spPr>
          <a:xfrm>
            <a:off x="462795" y="683007"/>
            <a:ext cx="11194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spc="-150" dirty="0">
                <a:solidFill>
                  <a:srgbClr val="395F9B"/>
                </a:solidFill>
                <a:latin typeface="Work Sans" pitchFamily="2" charset="77"/>
              </a:rPr>
              <a:t>Acceso y formalización de tierras</a:t>
            </a:r>
          </a:p>
        </p:txBody>
      </p:sp>
    </p:spTree>
    <p:extLst>
      <p:ext uri="{BB962C8B-B14F-4D97-AF65-F5344CB8AC3E}">
        <p14:creationId xmlns:p14="http://schemas.microsoft.com/office/powerpoint/2010/main" val="889017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5397906-E488-4345-A977-1A8DC23E69CD}"/>
              </a:ext>
            </a:extLst>
          </p:cNvPr>
          <p:cNvSpPr txBox="1"/>
          <p:nvPr/>
        </p:nvSpPr>
        <p:spPr>
          <a:xfrm>
            <a:off x="534627" y="2365003"/>
            <a:ext cx="1112274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Subsidios por </a:t>
            </a: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una sola vez 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para facilitar una solución de vivienda rural (</a:t>
            </a: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máximo 70 SMMLV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): condiciones mínimas de espacio, salubridad, saneamiento básico, y calidad estructural.</a:t>
            </a:r>
          </a:p>
          <a:p>
            <a:endParaRPr lang="es-CO" sz="1100" dirty="0">
              <a:solidFill>
                <a:srgbClr val="395F9B"/>
              </a:solidFill>
              <a:latin typeface="Work Sans" charset="0"/>
            </a:endParaRPr>
          </a:p>
          <a:p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Para acceder, se debe cumplir con las siguientes características: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Ser colombiano y vivir en zona rural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Hogares por debajo de un puntaje del Sisbén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Contar con un predio y/o lote rural, o vivienda en condiciones de mejoramiento con acceso a agua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No haber recibido un subsidio de vivienda con anterioridad</a:t>
            </a:r>
          </a:p>
        </p:txBody>
      </p:sp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9" name="CuadroTexto 16">
            <a:extLst>
              <a:ext uri="{FF2B5EF4-FFF2-40B4-BE49-F238E27FC236}">
                <a16:creationId xmlns="" xmlns:a16="http://schemas.microsoft.com/office/drawing/2014/main" id="{CB8EEA48-3997-A54B-A0D7-C03D0A2696B4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98711" y="959107"/>
            <a:ext cx="11194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spc="-150" dirty="0">
                <a:solidFill>
                  <a:srgbClr val="395F9B"/>
                </a:solidFill>
                <a:latin typeface="Work Sans" pitchFamily="2" charset="77"/>
              </a:rPr>
              <a:t>Vivienda de Interés Social Rural: ¿Qué hace y quién puede acceder? </a:t>
            </a:r>
          </a:p>
        </p:txBody>
      </p:sp>
    </p:spTree>
    <p:extLst>
      <p:ext uri="{BB962C8B-B14F-4D97-AF65-F5344CB8AC3E}">
        <p14:creationId xmlns:p14="http://schemas.microsoft.com/office/powerpoint/2010/main" val="3433919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9" name="CuadroTexto 16">
            <a:extLst>
              <a:ext uri="{FF2B5EF4-FFF2-40B4-BE49-F238E27FC236}">
                <a16:creationId xmlns="" xmlns:a16="http://schemas.microsoft.com/office/drawing/2014/main" id="{CB8EEA48-3997-A54B-A0D7-C03D0A2696B4}"/>
              </a:ext>
            </a:extLst>
          </p:cNvPr>
          <p:cNvSpPr txBox="1"/>
          <p:nvPr/>
        </p:nvSpPr>
        <p:spPr>
          <a:xfrm>
            <a:off x="345321" y="273837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pic>
        <p:nvPicPr>
          <p:cNvPr id="6" name="Picture 4" descr="Imagen relacionada">
            <a:extLst>
              <a:ext uri="{FF2B5EF4-FFF2-40B4-BE49-F238E27FC236}">
                <a16:creationId xmlns="" xmlns:a16="http://schemas.microsoft.com/office/drawing/2014/main" id="{C9C1652D-3AF1-2D48-9520-D49CC7F46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513"/>
          <a:stretch/>
        </p:blipFill>
        <p:spPr bwMode="auto">
          <a:xfrm>
            <a:off x="664916" y="1846473"/>
            <a:ext cx="880381" cy="15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3BDCCCCE-108E-ED42-A1B8-C75C65D0FF9A}"/>
              </a:ext>
            </a:extLst>
          </p:cNvPr>
          <p:cNvSpPr/>
          <p:nvPr/>
        </p:nvSpPr>
        <p:spPr>
          <a:xfrm>
            <a:off x="1689546" y="2378446"/>
            <a:ext cx="1449092" cy="646330"/>
          </a:xfrm>
          <a:prstGeom prst="roundRect">
            <a:avLst/>
          </a:prstGeom>
          <a:solidFill>
            <a:srgbClr val="45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Hogares uniparentales</a:t>
            </a:r>
          </a:p>
        </p:txBody>
      </p:sp>
      <p:pic>
        <p:nvPicPr>
          <p:cNvPr id="10" name="Picture 6" descr="Resultado de imagen para IMAGENES PADRES.PNG">
            <a:extLst>
              <a:ext uri="{FF2B5EF4-FFF2-40B4-BE49-F238E27FC236}">
                <a16:creationId xmlns="" xmlns:a16="http://schemas.microsoft.com/office/drawing/2014/main" id="{4F988224-6C04-0242-A49F-90A850CE7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219" y="3891367"/>
            <a:ext cx="1297115" cy="17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99665C9-3A8B-C641-A94A-C642ED848FE7}"/>
              </a:ext>
            </a:extLst>
          </p:cNvPr>
          <p:cNvSpPr/>
          <p:nvPr/>
        </p:nvSpPr>
        <p:spPr>
          <a:xfrm>
            <a:off x="1995857" y="4082752"/>
            <a:ext cx="2214636" cy="1509975"/>
          </a:xfrm>
          <a:prstGeom prst="roundRect">
            <a:avLst/>
          </a:prstGeom>
          <a:solidFill>
            <a:srgbClr val="45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Hogares con niños, adultos mayores, personas en condición de discapacidad, y número de personas</a:t>
            </a:r>
          </a:p>
        </p:txBody>
      </p:sp>
      <p:pic>
        <p:nvPicPr>
          <p:cNvPr id="13" name="Picture 2" descr="Imagen relacionada">
            <a:extLst>
              <a:ext uri="{FF2B5EF4-FFF2-40B4-BE49-F238E27FC236}">
                <a16:creationId xmlns="" xmlns:a16="http://schemas.microsoft.com/office/drawing/2014/main" id="{E5D5ECD4-2EEC-2C43-88B5-9B1E3FEC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835" y="1818873"/>
            <a:ext cx="806698" cy="16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78B2A1F-EECC-AD49-94B2-36E80337419B}"/>
              </a:ext>
            </a:extLst>
          </p:cNvPr>
          <p:cNvSpPr/>
          <p:nvPr/>
        </p:nvSpPr>
        <p:spPr>
          <a:xfrm>
            <a:off x="4477242" y="1946624"/>
            <a:ext cx="2214636" cy="1509975"/>
          </a:xfrm>
          <a:prstGeom prst="roundRect">
            <a:avLst/>
          </a:prstGeom>
          <a:solidFill>
            <a:srgbClr val="45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Hogares con jefatura femenina, trabajadoras del sector informal y madres comunitarias</a:t>
            </a:r>
          </a:p>
        </p:txBody>
      </p:sp>
      <p:pic>
        <p:nvPicPr>
          <p:cNvPr id="15" name="Imagen 58">
            <a:extLst>
              <a:ext uri="{FF2B5EF4-FFF2-40B4-BE49-F238E27FC236}">
                <a16:creationId xmlns="" xmlns:a16="http://schemas.microsoft.com/office/drawing/2014/main" id="{15DB78AF-7316-264B-9188-6A565575BD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917" y="4082752"/>
            <a:ext cx="1725083" cy="1491207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F0843F9-52E5-E340-B6A0-7819537F12D7}"/>
              </a:ext>
            </a:extLst>
          </p:cNvPr>
          <p:cNvSpPr/>
          <p:nvPr/>
        </p:nvSpPr>
        <p:spPr>
          <a:xfrm>
            <a:off x="6218576" y="4082752"/>
            <a:ext cx="1947229" cy="1509975"/>
          </a:xfrm>
          <a:prstGeom prst="roundRect">
            <a:avLst/>
          </a:prstGeom>
          <a:solidFill>
            <a:srgbClr val="45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Hogares afectados por desastres naturales, calamidad pública o emergencia</a:t>
            </a:r>
          </a:p>
        </p:txBody>
      </p:sp>
      <p:pic>
        <p:nvPicPr>
          <p:cNvPr id="17" name="Imagen 76">
            <a:extLst>
              <a:ext uri="{FF2B5EF4-FFF2-40B4-BE49-F238E27FC236}">
                <a16:creationId xmlns="" xmlns:a16="http://schemas.microsoft.com/office/drawing/2014/main" id="{C105B297-D24C-E943-B88B-BDDD26F592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332" y="1889836"/>
            <a:ext cx="1613465" cy="1590034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D976648-4DE9-114A-9DCC-BDB11D677737}"/>
              </a:ext>
            </a:extLst>
          </p:cNvPr>
          <p:cNvSpPr/>
          <p:nvPr/>
        </p:nvSpPr>
        <p:spPr>
          <a:xfrm>
            <a:off x="9124579" y="1966294"/>
            <a:ext cx="2452582" cy="1509975"/>
          </a:xfrm>
          <a:prstGeom prst="roundRect">
            <a:avLst/>
          </a:prstGeom>
          <a:solidFill>
            <a:srgbClr val="45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500" dirty="0"/>
              <a:t>Hogares de asociaciones campesinas o de pequeños productores; beneficiarios de programas de formalización de tierras 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B9D50F1D-1764-E54E-B6C9-522C8C857CF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402" y="3933897"/>
            <a:ext cx="1352884" cy="1755239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438BC6E7-5F16-D043-B6C6-61A0A4177E13}"/>
              </a:ext>
            </a:extLst>
          </p:cNvPr>
          <p:cNvSpPr/>
          <p:nvPr/>
        </p:nvSpPr>
        <p:spPr>
          <a:xfrm>
            <a:off x="10027334" y="4514574"/>
            <a:ext cx="1449092" cy="646330"/>
          </a:xfrm>
          <a:prstGeom prst="roundRect">
            <a:avLst/>
          </a:prstGeom>
          <a:solidFill>
            <a:srgbClr val="45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Grupos étnicos</a:t>
            </a:r>
          </a:p>
        </p:txBody>
      </p:sp>
      <p:sp>
        <p:nvSpPr>
          <p:cNvPr id="21" name="CuadroTexto 7">
            <a:extLst>
              <a:ext uri="{FF2B5EF4-FFF2-40B4-BE49-F238E27FC236}">
                <a16:creationId xmlns="" xmlns:a16="http://schemas.microsoft.com/office/drawing/2014/main" id="{425D2093-747A-264A-A810-E07A2519C358}"/>
              </a:ext>
            </a:extLst>
          </p:cNvPr>
          <p:cNvSpPr txBox="1"/>
          <p:nvPr/>
        </p:nvSpPr>
        <p:spPr>
          <a:xfrm>
            <a:off x="499676" y="5940782"/>
            <a:ext cx="1112274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900" b="1" dirty="0">
                <a:solidFill>
                  <a:srgbClr val="FF2F92"/>
                </a:solidFill>
                <a:latin typeface="Work Sans" charset="0"/>
              </a:rPr>
              <a:t>+ condiciones de la vivienda (materiales las paredes, piso, techo, etc.)</a:t>
            </a:r>
          </a:p>
        </p:txBody>
      </p:sp>
      <p:sp>
        <p:nvSpPr>
          <p:cNvPr id="19" name="CuadroTexto 7">
            <a:extLst>
              <a:ext uri="{FF2B5EF4-FFF2-40B4-BE49-F238E27FC236}">
                <a16:creationId xmlns="" xmlns:a16="http://schemas.microsoft.com/office/drawing/2014/main" id="{1A07D724-EE93-584F-8270-FCCB1CFC345A}"/>
              </a:ext>
            </a:extLst>
          </p:cNvPr>
          <p:cNvSpPr txBox="1"/>
          <p:nvPr/>
        </p:nvSpPr>
        <p:spPr>
          <a:xfrm>
            <a:off x="498711" y="959107"/>
            <a:ext cx="11194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spc="-150" dirty="0">
                <a:solidFill>
                  <a:srgbClr val="395F9B"/>
                </a:solidFill>
                <a:latin typeface="Work Sans" pitchFamily="2" charset="77"/>
              </a:rPr>
              <a:t>Vivienda de Interés Social Rural: Criterios de priorización </a:t>
            </a:r>
          </a:p>
        </p:txBody>
      </p:sp>
    </p:spTree>
    <p:extLst>
      <p:ext uri="{BB962C8B-B14F-4D97-AF65-F5344CB8AC3E}">
        <p14:creationId xmlns:p14="http://schemas.microsoft.com/office/powerpoint/2010/main" val="3488560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5397906-E488-4345-A977-1A8DC23E69CD}"/>
              </a:ext>
            </a:extLst>
          </p:cNvPr>
          <p:cNvSpPr txBox="1"/>
          <p:nvPr/>
        </p:nvSpPr>
        <p:spPr>
          <a:xfrm>
            <a:off x="517761" y="1932683"/>
            <a:ext cx="1091660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Desarrollo de estrategias para la comercialización de los productos y/o bienes rurales (encadenamientos productivos, actividades de innovación y sostenibilidad económica). Tiene 2 componentes:</a:t>
            </a:r>
          </a:p>
          <a:p>
            <a:pPr algn="just"/>
            <a:endParaRPr lang="es-CO" sz="700" dirty="0">
              <a:solidFill>
                <a:srgbClr val="395F9B"/>
              </a:solidFill>
              <a:latin typeface="Work Sans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Proyectos productivos sostenibles: 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fortalecer las actividades productivas para impulsar la generación de empleo y rentabilidad, y así mejorar la calidad de vida de la población rural</a:t>
            </a:r>
          </a:p>
          <a:p>
            <a:pPr marL="514350" indent="-514350" algn="just">
              <a:buFont typeface="+mj-lt"/>
              <a:buAutoNum type="arabicPeriod"/>
            </a:pPr>
            <a:endParaRPr lang="es-CO" sz="700" dirty="0">
              <a:solidFill>
                <a:srgbClr val="395F9B"/>
              </a:solidFill>
              <a:latin typeface="Work Sans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Proyectos integrales de fortalecimiento de las capacidades productivas: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 dirigidas a asociaciones de productores para fortalecer su productividad, competitividad e inserción en los mercados</a:t>
            </a:r>
          </a:p>
        </p:txBody>
      </p:sp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9" name="CuadroTexto 16">
            <a:extLst>
              <a:ext uri="{FF2B5EF4-FFF2-40B4-BE49-F238E27FC236}">
                <a16:creationId xmlns="" xmlns:a16="http://schemas.microsoft.com/office/drawing/2014/main" id="{CB8EEA48-3997-A54B-A0D7-C03D0A2696B4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98711" y="798315"/>
            <a:ext cx="1119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rgbClr val="395F9B"/>
                </a:solidFill>
                <a:latin typeface="Work Sans" pitchFamily="2" charset="77"/>
              </a:rPr>
              <a:t>Proyecto “Generación de Ingresos y Desarrollo de Capacidades Productivas”: ¿Qué hace?</a:t>
            </a:r>
          </a:p>
        </p:txBody>
      </p:sp>
    </p:spTree>
    <p:extLst>
      <p:ext uri="{BB962C8B-B14F-4D97-AF65-F5344CB8AC3E}">
        <p14:creationId xmlns:p14="http://schemas.microsoft.com/office/powerpoint/2010/main" val="374098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9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2757479" y="1432571"/>
            <a:ext cx="17684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>
                <a:solidFill>
                  <a:schemeClr val="bg1"/>
                </a:solidFill>
                <a:latin typeface="Work Sans" pitchFamily="2" charset="77"/>
              </a:rPr>
              <a:t>01.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5003776" y="1432571"/>
            <a:ext cx="5227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5400" dirty="0">
                <a:solidFill>
                  <a:schemeClr val="bg1"/>
                </a:solidFill>
                <a:latin typeface="Calibri Light" panose="020F0302020204030204"/>
              </a:rPr>
              <a:t>La Autonomía Económica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92A75B2-6BAA-8B43-B7F1-8F0FD72796EE}"/>
              </a:ext>
            </a:extLst>
          </p:cNvPr>
          <p:cNvGrpSpPr/>
          <p:nvPr/>
        </p:nvGrpSpPr>
        <p:grpSpPr>
          <a:xfrm>
            <a:off x="0" y="4209620"/>
            <a:ext cx="12192000" cy="1955496"/>
            <a:chOff x="0" y="4209620"/>
            <a:chExt cx="12192000" cy="195549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7CD0C31-A821-334D-B613-33F82F2963EE}"/>
                </a:ext>
              </a:extLst>
            </p:cNvPr>
            <p:cNvGrpSpPr/>
            <p:nvPr/>
          </p:nvGrpSpPr>
          <p:grpSpPr>
            <a:xfrm>
              <a:off x="0" y="4213225"/>
              <a:ext cx="4032738" cy="1951891"/>
              <a:chOff x="0" y="920262"/>
              <a:chExt cx="6605952" cy="3174016"/>
            </a:xfrm>
          </p:grpSpPr>
          <p:pic>
            <p:nvPicPr>
              <p:cNvPr id="5" name="Picture 4" descr="A person holding a colorful umbrella&#10;&#10;Description automatically generated">
                <a:extLst>
                  <a:ext uri="{FF2B5EF4-FFF2-40B4-BE49-F238E27FC236}">
                    <a16:creationId xmlns="" xmlns:a16="http://schemas.microsoft.com/office/drawing/2014/main" id="{D76E120E-6808-3F4D-8619-89EC9EF67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926124"/>
                <a:ext cx="2112103" cy="3168154"/>
              </a:xfrm>
              <a:prstGeom prst="rect">
                <a:avLst/>
              </a:prstGeom>
            </p:spPr>
          </p:pic>
          <p:pic>
            <p:nvPicPr>
              <p:cNvPr id="6" name="Picture 5" descr="A person standing in the grass&#10;&#10;Description automatically generated">
                <a:extLst>
                  <a:ext uri="{FF2B5EF4-FFF2-40B4-BE49-F238E27FC236}">
                    <a16:creationId xmlns="" xmlns:a16="http://schemas.microsoft.com/office/drawing/2014/main" id="{67DD3209-32DF-084C-A49B-45A2B37D5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3087" y="920263"/>
                <a:ext cx="2383693" cy="1589129"/>
              </a:xfrm>
              <a:prstGeom prst="rect">
                <a:avLst/>
              </a:prstGeom>
            </p:spPr>
          </p:pic>
          <p:pic>
            <p:nvPicPr>
              <p:cNvPr id="7" name="Picture 6" descr="A person standing in front of a building&#10;&#10;Description automatically generated">
                <a:extLst>
                  <a:ext uri="{FF2B5EF4-FFF2-40B4-BE49-F238E27FC236}">
                    <a16:creationId xmlns="" xmlns:a16="http://schemas.microsoft.com/office/drawing/2014/main" id="{334945BC-2C25-CE4B-9AC0-E124A1AEA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0157" y="2505149"/>
                <a:ext cx="2383694" cy="1589129"/>
              </a:xfrm>
              <a:prstGeom prst="rect">
                <a:avLst/>
              </a:prstGeom>
            </p:spPr>
          </p:pic>
          <p:pic>
            <p:nvPicPr>
              <p:cNvPr id="10" name="Picture 9" descr="A person wearing a suit and tie&#10;&#10;Description automatically generated">
                <a:extLst>
                  <a:ext uri="{FF2B5EF4-FFF2-40B4-BE49-F238E27FC236}">
                    <a16:creationId xmlns="" xmlns:a16="http://schemas.microsoft.com/office/drawing/2014/main" id="{24F85A49-23B0-F145-B341-61E7BE309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3850" y="920262"/>
                <a:ext cx="2112102" cy="3168153"/>
              </a:xfrm>
              <a:prstGeom prst="rect">
                <a:avLst/>
              </a:prstGeom>
            </p:spPr>
          </p:pic>
        </p:grpSp>
        <p:pic>
          <p:nvPicPr>
            <p:cNvPr id="3" name="Picture 2" descr="A person standing in a garden&#10;&#10;Description automatically generated">
              <a:extLst>
                <a:ext uri="{FF2B5EF4-FFF2-40B4-BE49-F238E27FC236}">
                  <a16:creationId xmlns="" xmlns:a16="http://schemas.microsoft.com/office/drawing/2014/main" id="{C1D9984B-1704-0C42-8915-914C39A2F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5771" y="5186870"/>
              <a:ext cx="1461961" cy="974640"/>
            </a:xfrm>
            <a:prstGeom prst="rect">
              <a:avLst/>
            </a:prstGeom>
          </p:spPr>
        </p:pic>
        <p:pic>
          <p:nvPicPr>
            <p:cNvPr id="12" name="Picture 11" descr="A person standing next to a tree&#10;&#10;Description automatically generated">
              <a:extLst>
                <a:ext uri="{FF2B5EF4-FFF2-40B4-BE49-F238E27FC236}">
                  <a16:creationId xmlns="" xmlns:a16="http://schemas.microsoft.com/office/drawing/2014/main" id="{BDCCB51B-04CC-4745-AEEB-1F74F1360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6167" y="4223485"/>
              <a:ext cx="1289376" cy="1934064"/>
            </a:xfrm>
            <a:prstGeom prst="rect">
              <a:avLst/>
            </a:prstGeom>
          </p:spPr>
        </p:pic>
        <p:pic>
          <p:nvPicPr>
            <p:cNvPr id="14" name="Picture 13" descr="A group of people sitting at a fruit stand&#10;&#10;Description automatically generated">
              <a:extLst>
                <a:ext uri="{FF2B5EF4-FFF2-40B4-BE49-F238E27FC236}">
                  <a16:creationId xmlns="" xmlns:a16="http://schemas.microsoft.com/office/drawing/2014/main" id="{74BB97A1-DC6E-4F45-8C85-FFA4D172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1551" y="4209620"/>
              <a:ext cx="1465875" cy="977250"/>
            </a:xfrm>
            <a:prstGeom prst="rect">
              <a:avLst/>
            </a:prstGeom>
          </p:spPr>
        </p:pic>
        <p:pic>
          <p:nvPicPr>
            <p:cNvPr id="16" name="Picture 15" descr="A person holding a frisbee in a field&#10;&#10;Description automatically generated">
              <a:extLst>
                <a:ext uri="{FF2B5EF4-FFF2-40B4-BE49-F238E27FC236}">
                  <a16:creationId xmlns="" xmlns:a16="http://schemas.microsoft.com/office/drawing/2014/main" id="{ABBDD1AF-F64A-094C-BF5E-B0BECB4D2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532" y="4209621"/>
              <a:ext cx="1298857" cy="1948286"/>
            </a:xfrm>
            <a:prstGeom prst="rect">
              <a:avLst/>
            </a:prstGeom>
          </p:spPr>
        </p:pic>
        <p:pic>
          <p:nvPicPr>
            <p:cNvPr id="18" name="Picture 17" descr="A person standing in front of a building&#10;&#10;Description automatically generated">
              <a:extLst>
                <a:ext uri="{FF2B5EF4-FFF2-40B4-BE49-F238E27FC236}">
                  <a16:creationId xmlns="" xmlns:a16="http://schemas.microsoft.com/office/drawing/2014/main" id="{7AA2A3A1-7DA1-CA45-A157-70FD08F9F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0624" y="4219882"/>
              <a:ext cx="1455891" cy="970594"/>
            </a:xfrm>
            <a:prstGeom prst="rect">
              <a:avLst/>
            </a:prstGeom>
          </p:spPr>
        </p:pic>
        <p:pic>
          <p:nvPicPr>
            <p:cNvPr id="20" name="Picture 19" descr="A person standing in front of a brick building&#10;&#10;Description automatically generated">
              <a:extLst>
                <a:ext uri="{FF2B5EF4-FFF2-40B4-BE49-F238E27FC236}">
                  <a16:creationId xmlns="" xmlns:a16="http://schemas.microsoft.com/office/drawing/2014/main" id="{1A416F0C-45DA-C74C-96C8-D9CB0E1F7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5686" y="5182526"/>
              <a:ext cx="1453915" cy="969276"/>
            </a:xfrm>
            <a:prstGeom prst="rect">
              <a:avLst/>
            </a:prstGeom>
          </p:spPr>
        </p:pic>
        <p:pic>
          <p:nvPicPr>
            <p:cNvPr id="24" name="Picture 23" descr="A person standing next to a tree&#10;&#10;Description automatically generated">
              <a:extLst>
                <a:ext uri="{FF2B5EF4-FFF2-40B4-BE49-F238E27FC236}">
                  <a16:creationId xmlns="" xmlns:a16="http://schemas.microsoft.com/office/drawing/2014/main" id="{6C3911B6-F153-904E-B0F7-743F4809F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4685" y="5184095"/>
              <a:ext cx="1467347" cy="978231"/>
            </a:xfrm>
            <a:prstGeom prst="rect">
              <a:avLst/>
            </a:prstGeom>
          </p:spPr>
        </p:pic>
        <p:pic>
          <p:nvPicPr>
            <p:cNvPr id="22" name="Picture 21" descr="A person sitting at a table with food&#10;&#10;Description automatically generated">
              <a:extLst>
                <a:ext uri="{FF2B5EF4-FFF2-40B4-BE49-F238E27FC236}">
                  <a16:creationId xmlns="" xmlns:a16="http://schemas.microsoft.com/office/drawing/2014/main" id="{7F4FA0D0-09D8-C44C-A136-A84606744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821" y="4219401"/>
              <a:ext cx="1451203" cy="967469"/>
            </a:xfrm>
            <a:prstGeom prst="rect">
              <a:avLst/>
            </a:prstGeom>
          </p:spPr>
        </p:pic>
        <p:pic>
          <p:nvPicPr>
            <p:cNvPr id="26" name="Picture 25" descr="A person posing for the camera&#10;&#10;Description automatically generated">
              <a:extLst>
                <a:ext uri="{FF2B5EF4-FFF2-40B4-BE49-F238E27FC236}">
                  <a16:creationId xmlns="" xmlns:a16="http://schemas.microsoft.com/office/drawing/2014/main" id="{11C54466-C34E-3C48-987A-E777E3178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10974703" y="4223485"/>
              <a:ext cx="1217297" cy="1928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714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5397906-E488-4345-A977-1A8DC23E69CD}"/>
              </a:ext>
            </a:extLst>
          </p:cNvPr>
          <p:cNvSpPr txBox="1"/>
          <p:nvPr/>
        </p:nvSpPr>
        <p:spPr>
          <a:xfrm>
            <a:off x="553677" y="2279866"/>
            <a:ext cx="111227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Contribuye a mejorar las condiciones de vida, ingresos y empleo en los territorios más pobres del país:</a:t>
            </a:r>
          </a:p>
          <a:p>
            <a:endParaRPr lang="es-CO" sz="700" b="1" dirty="0">
              <a:solidFill>
                <a:srgbClr val="2C6F5A"/>
              </a:solidFill>
              <a:latin typeface="Work Sans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Formación de capital social asociativo y desarrollo empresarial: 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cofinanciamiento de iniciativas empresariales</a:t>
            </a:r>
          </a:p>
          <a:p>
            <a:pPr marL="514350" indent="-514350">
              <a:buFont typeface="+mj-lt"/>
              <a:buAutoNum type="arabicPeriod"/>
            </a:pPr>
            <a:endParaRPr lang="es-CO" sz="1100" dirty="0">
              <a:solidFill>
                <a:srgbClr val="395F9B"/>
              </a:solidFill>
              <a:latin typeface="Work Sans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Desarrollo y fortalecimiento de activos financieros rurales: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 capacitaciones en el manejo del dinero y promoción del ahorro</a:t>
            </a:r>
          </a:p>
          <a:p>
            <a:pPr marL="514350" indent="-514350">
              <a:buFont typeface="+mj-lt"/>
              <a:buAutoNum type="arabicPeriod"/>
            </a:pPr>
            <a:endParaRPr lang="es-CO" sz="1100" dirty="0">
              <a:solidFill>
                <a:srgbClr val="395F9B"/>
              </a:solidFill>
              <a:latin typeface="Work Sans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Gestión del conocimiento, capacidades y comunicaciones: 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identificación de experiencias y conocimientos valiosos, y difusión entre beneficiarios y la comunidad</a:t>
            </a:r>
          </a:p>
          <a:p>
            <a:pPr algn="ctr"/>
            <a:endParaRPr lang="es-CO" sz="1050" dirty="0">
              <a:solidFill>
                <a:srgbClr val="395F9B"/>
              </a:solidFill>
              <a:latin typeface="Work Sans" charset="0"/>
            </a:endParaRPr>
          </a:p>
        </p:txBody>
      </p:sp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9" name="CuadroTexto 16">
            <a:extLst>
              <a:ext uri="{FF2B5EF4-FFF2-40B4-BE49-F238E27FC236}">
                <a16:creationId xmlns="" xmlns:a16="http://schemas.microsoft.com/office/drawing/2014/main" id="{CB8EEA48-3997-A54B-A0D7-C03D0A2696B4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6" name="CuadroTexto 7">
            <a:extLst>
              <a:ext uri="{FF2B5EF4-FFF2-40B4-BE49-F238E27FC236}">
                <a16:creationId xmlns="" xmlns:a16="http://schemas.microsoft.com/office/drawing/2014/main" id="{5F4F0CEC-251E-8C40-90A5-49618D0BB027}"/>
              </a:ext>
            </a:extLst>
          </p:cNvPr>
          <p:cNvSpPr txBox="1"/>
          <p:nvPr/>
        </p:nvSpPr>
        <p:spPr>
          <a:xfrm>
            <a:off x="517761" y="850853"/>
            <a:ext cx="11194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spc="-150" dirty="0">
                <a:solidFill>
                  <a:srgbClr val="395F9B"/>
                </a:solidFill>
                <a:latin typeface="Work Sans" pitchFamily="2" charset="77"/>
              </a:rPr>
              <a:t>Proyecto “Construyendo Capacidades Empresariales”: ¿Qué hace?</a:t>
            </a:r>
          </a:p>
        </p:txBody>
      </p:sp>
    </p:spTree>
    <p:extLst>
      <p:ext uri="{BB962C8B-B14F-4D97-AF65-F5344CB8AC3E}">
        <p14:creationId xmlns:p14="http://schemas.microsoft.com/office/powerpoint/2010/main" val="793636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5397906-E488-4345-A977-1A8DC23E69CD}"/>
              </a:ext>
            </a:extLst>
          </p:cNvPr>
          <p:cNvSpPr txBox="1"/>
          <p:nvPr/>
        </p:nvSpPr>
        <p:spPr>
          <a:xfrm>
            <a:off x="589593" y="2274254"/>
            <a:ext cx="1112274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solidFill>
                  <a:srgbClr val="395F9B"/>
                </a:solidFill>
                <a:latin typeface="Work Sans" charset="0"/>
              </a:rPr>
              <a:t>Promueven la inclusión productiva de los productores rurales a nivel local y nacional.</a:t>
            </a:r>
          </a:p>
          <a:p>
            <a:pPr algn="just"/>
            <a:endParaRPr lang="es-CO" sz="800" b="1" dirty="0">
              <a:solidFill>
                <a:srgbClr val="2C6F5A"/>
              </a:solidFill>
              <a:latin typeface="Work Sans" charset="0"/>
            </a:endParaRPr>
          </a:p>
          <a:p>
            <a:pPr algn="just"/>
            <a:r>
              <a:rPr lang="es-CO" sz="2800" b="1" dirty="0">
                <a:solidFill>
                  <a:srgbClr val="2C6F5A"/>
                </a:solidFill>
                <a:latin typeface="Work Sans" charset="0"/>
              </a:rPr>
              <a:t>Cualquier productor(a) rural puede acceder </a:t>
            </a:r>
            <a:r>
              <a:rPr lang="es-CO" sz="2800" dirty="0">
                <a:solidFill>
                  <a:srgbClr val="395F9B"/>
                </a:solidFill>
                <a:latin typeface="Work Sans" charset="0"/>
              </a:rPr>
              <a:t>a la cofinanciación de su actividad productiva, siempre y cuando cumpla con los requisitos técnico, ambientales, financieros y jurídicos establecidos por la Agencia de Desarrollo </a:t>
            </a:r>
            <a:r>
              <a:rPr lang="es-CO" sz="2800" dirty="0" smtClean="0">
                <a:solidFill>
                  <a:srgbClr val="395F9B"/>
                </a:solidFill>
                <a:latin typeface="Work Sans" charset="0"/>
              </a:rPr>
              <a:t>Rural.</a:t>
            </a:r>
            <a:endParaRPr lang="es-CO" sz="2800" dirty="0">
              <a:solidFill>
                <a:srgbClr val="395F9B"/>
              </a:solidFill>
              <a:latin typeface="Work Sans" charset="0"/>
            </a:endParaRPr>
          </a:p>
          <a:p>
            <a:pPr algn="ctr"/>
            <a:endParaRPr lang="es-CO" sz="1100" dirty="0">
              <a:solidFill>
                <a:srgbClr val="395F9B"/>
              </a:solidFill>
              <a:latin typeface="Work Sans" charset="0"/>
            </a:endParaRPr>
          </a:p>
        </p:txBody>
      </p:sp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9" name="CuadroTexto 16">
            <a:extLst>
              <a:ext uri="{FF2B5EF4-FFF2-40B4-BE49-F238E27FC236}">
                <a16:creationId xmlns="" xmlns:a16="http://schemas.microsoft.com/office/drawing/2014/main" id="{CB8EEA48-3997-A54B-A0D7-C03D0A2696B4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6" name="CuadroTexto 7">
            <a:extLst>
              <a:ext uri="{FF2B5EF4-FFF2-40B4-BE49-F238E27FC236}">
                <a16:creationId xmlns="" xmlns:a16="http://schemas.microsoft.com/office/drawing/2014/main" id="{5F4F0CEC-251E-8C40-90A5-49618D0BB027}"/>
              </a:ext>
            </a:extLst>
          </p:cNvPr>
          <p:cNvSpPr txBox="1"/>
          <p:nvPr/>
        </p:nvSpPr>
        <p:spPr>
          <a:xfrm>
            <a:off x="517761" y="850853"/>
            <a:ext cx="111945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spc="-150" dirty="0">
                <a:solidFill>
                  <a:srgbClr val="395F9B"/>
                </a:solidFill>
                <a:latin typeface="Work Sans" pitchFamily="2" charset="77"/>
              </a:rPr>
              <a:t>Proyectos Integrales de Desarrollo Rural y Agropecuario (PIDAR): ¿Qué hacen y quién puede acceder?</a:t>
            </a:r>
          </a:p>
        </p:txBody>
      </p:sp>
    </p:spTree>
    <p:extLst>
      <p:ext uri="{BB962C8B-B14F-4D97-AF65-F5344CB8AC3E}">
        <p14:creationId xmlns:p14="http://schemas.microsoft.com/office/powerpoint/2010/main" val="71260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5397906-E488-4345-A977-1A8DC23E69CD}"/>
              </a:ext>
            </a:extLst>
          </p:cNvPr>
          <p:cNvSpPr txBox="1"/>
          <p:nvPr/>
        </p:nvSpPr>
        <p:spPr>
          <a:xfrm>
            <a:off x="403980" y="1153069"/>
            <a:ext cx="111227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Fondo Agropecuario de Garantías:</a:t>
            </a:r>
            <a:r>
              <a:rPr lang="es-CO" sz="2400" dirty="0">
                <a:solidFill>
                  <a:srgbClr val="2C6F5A"/>
                </a:solidFill>
                <a:latin typeface="Work Sans" charset="0"/>
              </a:rPr>
              <a:t> 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apoya el financiamiento de nuevos proyectos viables para los cuales los productores no pueden ofrecer las garantías requeridas. Las mujeres rurales tienen una cobertura de hasta el 80% del crédito, con una comisión del 1,5</a:t>
            </a:r>
            <a:r>
              <a:rPr lang="es-CO" sz="2400" dirty="0" smtClean="0">
                <a:solidFill>
                  <a:srgbClr val="395F9B"/>
                </a:solidFill>
                <a:latin typeface="Work Sans" charset="0"/>
              </a:rPr>
              <a:t>%.</a:t>
            </a:r>
            <a:endParaRPr lang="es-CO" sz="2400" dirty="0">
              <a:solidFill>
                <a:srgbClr val="395F9B"/>
              </a:solidFill>
              <a:latin typeface="Work Sans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400" dirty="0">
              <a:solidFill>
                <a:srgbClr val="395F9B"/>
              </a:solidFill>
              <a:latin typeface="Work Sans" charset="0"/>
            </a:endParaRPr>
          </a:p>
          <a:p>
            <a:pPr algn="just"/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Líneas Especiales de Crédito:</a:t>
            </a:r>
            <a:r>
              <a:rPr lang="es-CO" sz="2400" dirty="0">
                <a:solidFill>
                  <a:srgbClr val="2C6F5A"/>
                </a:solidFill>
                <a:latin typeface="Work Sans" charset="0"/>
              </a:rPr>
              <a:t> 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a través de ellas se otorgan créditos con tasas de interés subsidiadas: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400" dirty="0">
              <a:solidFill>
                <a:srgbClr val="395F9B"/>
              </a:solidFill>
              <a:latin typeface="Work Sans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LEC General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LEC Agricultura por Contrato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LEC A Toda Máquina e Infraestructura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rgbClr val="395F9B"/>
                </a:solidFill>
                <a:latin typeface="Work Sans" charset="0"/>
              </a:rPr>
              <a:t>Línea crédito con tasa subsidiada para 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la Mujer Rural de Bajos </a:t>
            </a:r>
            <a:r>
              <a:rPr lang="es-CO" sz="2400" dirty="0" smtClean="0">
                <a:solidFill>
                  <a:srgbClr val="395F9B"/>
                </a:solidFill>
                <a:latin typeface="Work Sans" charset="0"/>
              </a:rPr>
              <a:t>Ingresos</a:t>
            </a:r>
          </a:p>
          <a:p>
            <a:pPr marL="0" lvl="1" algn="just"/>
            <a:r>
              <a:rPr lang="es-CO" sz="2400" b="1" dirty="0" smtClean="0">
                <a:solidFill>
                  <a:srgbClr val="2C6F5A"/>
                </a:solidFill>
                <a:latin typeface="Work Sans" charset="0"/>
              </a:rPr>
              <a:t>Piloto: Educación Económica Y financiera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latin typeface="Work Sans" charset="0"/>
              </a:rPr>
              <a:t>(Finanzas en familia, Agropecuaria y microempresas rurales)</a:t>
            </a:r>
            <a:endParaRPr lang="es-CO" sz="2400" dirty="0">
              <a:solidFill>
                <a:schemeClr val="accent1">
                  <a:lumMod val="75000"/>
                </a:schemeClr>
              </a:solidFill>
              <a:latin typeface="Work Sans" charset="0"/>
            </a:endParaRPr>
          </a:p>
        </p:txBody>
      </p:sp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9" name="CuadroTexto 16">
            <a:extLst>
              <a:ext uri="{FF2B5EF4-FFF2-40B4-BE49-F238E27FC236}">
                <a16:creationId xmlns="" xmlns:a16="http://schemas.microsoft.com/office/drawing/2014/main" id="{CB8EEA48-3997-A54B-A0D7-C03D0A2696B4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6" name="CuadroTexto 7">
            <a:extLst>
              <a:ext uri="{FF2B5EF4-FFF2-40B4-BE49-F238E27FC236}">
                <a16:creationId xmlns="" xmlns:a16="http://schemas.microsoft.com/office/drawing/2014/main" id="{5F4F0CEC-251E-8C40-90A5-49618D0BB027}"/>
              </a:ext>
            </a:extLst>
          </p:cNvPr>
          <p:cNvSpPr txBox="1"/>
          <p:nvPr/>
        </p:nvSpPr>
        <p:spPr>
          <a:xfrm>
            <a:off x="462795" y="566225"/>
            <a:ext cx="11194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spc="-150" dirty="0">
                <a:solidFill>
                  <a:srgbClr val="395F9B"/>
                </a:solidFill>
                <a:latin typeface="Work Sans" pitchFamily="2" charset="77"/>
              </a:rPr>
              <a:t>Servicios financieros: ¿Qué son?</a:t>
            </a:r>
          </a:p>
        </p:txBody>
      </p:sp>
    </p:spTree>
    <p:extLst>
      <p:ext uri="{BB962C8B-B14F-4D97-AF65-F5344CB8AC3E}">
        <p14:creationId xmlns:p14="http://schemas.microsoft.com/office/powerpoint/2010/main" val="2173258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98710" y="532554"/>
            <a:ext cx="1140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 smtClean="0">
                <a:solidFill>
                  <a:srgbClr val="395F9B"/>
                </a:solidFill>
                <a:latin typeface="Work Sans" pitchFamily="2" charset="77"/>
              </a:rPr>
              <a:t>Algunos resultados de la oferta institucional para mujeres rurales (2018 II – 2019 I)</a:t>
            </a:r>
            <a:endParaRPr lang="es-CO" sz="3200" b="1" spc="-150" dirty="0">
              <a:solidFill>
                <a:srgbClr val="395F9B"/>
              </a:solidFill>
              <a:latin typeface="Work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A07E90-A1A2-864B-ABAC-11C5F7CE1722}"/>
              </a:ext>
            </a:extLst>
          </p:cNvPr>
          <p:cNvSpPr txBox="1"/>
          <p:nvPr/>
        </p:nvSpPr>
        <p:spPr>
          <a:xfrm>
            <a:off x="6038661" y="6581001"/>
            <a:ext cx="615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395F9B"/>
                </a:solidFill>
              </a:rPr>
              <a:t>Fuente: </a:t>
            </a:r>
            <a:r>
              <a:rPr lang="es-ES_tradnl" sz="1200" dirty="0" err="1" smtClean="0">
                <a:solidFill>
                  <a:srgbClr val="395F9B"/>
                </a:solidFill>
              </a:rPr>
              <a:t>Finagro</a:t>
            </a:r>
            <a:r>
              <a:rPr lang="es-ES_tradnl" sz="1200" dirty="0" smtClean="0">
                <a:solidFill>
                  <a:srgbClr val="395F9B"/>
                </a:solidFill>
              </a:rPr>
              <a:t>, MADR, ANT</a:t>
            </a:r>
            <a:endParaRPr lang="es-ES" sz="1200" dirty="0"/>
          </a:p>
          <a:p>
            <a:endParaRPr lang="es-ES_tradnl" sz="1200" dirty="0">
              <a:solidFill>
                <a:srgbClr val="395F9B"/>
              </a:solidFill>
            </a:endParaRPr>
          </a:p>
        </p:txBody>
      </p:sp>
      <p:sp>
        <p:nvSpPr>
          <p:cNvPr id="11" name="CuadroTexto 16">
            <a:extLst>
              <a:ext uri="{FF2B5EF4-FFF2-40B4-BE49-F238E27FC236}">
                <a16:creationId xmlns="" xmlns:a16="http://schemas.microsoft.com/office/drawing/2014/main" id="{1B1C2B27-5DDE-C34B-8379-460D84AC3D48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8710" y="1340786"/>
            <a:ext cx="1072835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Entre agosto de 2018 y marzo de 2019 fueron otorgados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286.073 créditos </a:t>
            </a: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por un valor total de $10.9 billones de pesos. De estos,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74.980 (26,2% de los créditos)</a:t>
            </a: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 fueron otorgados a mujeres por un valor de $0.6 billones de pesos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300" dirty="0">
              <a:solidFill>
                <a:srgbClr val="395F9B"/>
              </a:solidFill>
              <a:latin typeface="Work Sans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En diciembre de 2018, en el marco del Programa de Apoyo a Alianzas Productivas, fueron legalizados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16 proyectos productivos</a:t>
            </a: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, los cuales beneficiaron a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850</a:t>
            </a: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 personas por un valor total de $5.683 millones de pesos. De estas,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205</a:t>
            </a: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 fueron mujeres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300" dirty="0">
              <a:solidFill>
                <a:srgbClr val="395F9B"/>
              </a:solidFill>
              <a:latin typeface="Work Sans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A través de la convocatoria de 2018 del Programa Construyendo Capacidades Empresariales Rurales se invirtieron $20.240 millones de pesos, beneficiando a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4.471 personas (61,7% de estos son mujeres). </a:t>
            </a: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En 2019, se estima una inversión de $27.320 millones de pesos que beneficien a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7.267 personas (50% de estos son mujeres)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300" dirty="0">
              <a:solidFill>
                <a:srgbClr val="395F9B"/>
              </a:solidFill>
              <a:latin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36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98710" y="532554"/>
            <a:ext cx="1140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 smtClean="0">
                <a:solidFill>
                  <a:srgbClr val="395F9B"/>
                </a:solidFill>
                <a:latin typeface="Work Sans" pitchFamily="2" charset="77"/>
              </a:rPr>
              <a:t>Algunos resultados de la oferta institucional para mujeres rurales (2018 II – 2019 I)</a:t>
            </a:r>
            <a:endParaRPr lang="es-CO" sz="3200" b="1" spc="-150" dirty="0">
              <a:solidFill>
                <a:srgbClr val="395F9B"/>
              </a:solidFill>
              <a:latin typeface="Work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A07E90-A1A2-864B-ABAC-11C5F7CE1722}"/>
              </a:ext>
            </a:extLst>
          </p:cNvPr>
          <p:cNvSpPr txBox="1"/>
          <p:nvPr/>
        </p:nvSpPr>
        <p:spPr>
          <a:xfrm>
            <a:off x="6038661" y="6581001"/>
            <a:ext cx="615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395F9B"/>
                </a:solidFill>
              </a:rPr>
              <a:t>Fuente: </a:t>
            </a:r>
            <a:r>
              <a:rPr lang="es-ES_tradnl" sz="1200" dirty="0" err="1" smtClean="0">
                <a:solidFill>
                  <a:srgbClr val="395F9B"/>
                </a:solidFill>
              </a:rPr>
              <a:t>Finagro</a:t>
            </a:r>
            <a:r>
              <a:rPr lang="es-ES_tradnl" sz="1200" dirty="0" smtClean="0">
                <a:solidFill>
                  <a:srgbClr val="395F9B"/>
                </a:solidFill>
              </a:rPr>
              <a:t>, MADR, ANT</a:t>
            </a:r>
            <a:endParaRPr lang="es-ES" sz="1200" dirty="0"/>
          </a:p>
          <a:p>
            <a:endParaRPr lang="es-ES_tradnl" sz="1200" dirty="0">
              <a:solidFill>
                <a:srgbClr val="395F9B"/>
              </a:solidFill>
            </a:endParaRPr>
          </a:p>
        </p:txBody>
      </p:sp>
      <p:sp>
        <p:nvSpPr>
          <p:cNvPr id="11" name="CuadroTexto 16">
            <a:extLst>
              <a:ext uri="{FF2B5EF4-FFF2-40B4-BE49-F238E27FC236}">
                <a16:creationId xmlns="" xmlns:a16="http://schemas.microsoft.com/office/drawing/2014/main" id="{1B1C2B27-5DDE-C34B-8379-460D84AC3D48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8710" y="1340786"/>
            <a:ext cx="107283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395F9B"/>
                </a:solidFill>
                <a:latin typeface="Work Sans" charset="0"/>
              </a:rPr>
              <a:t>Entre </a:t>
            </a:r>
            <a:r>
              <a:rPr lang="es-ES" sz="2400" dirty="0">
                <a:solidFill>
                  <a:srgbClr val="395F9B"/>
                </a:solidFill>
                <a:latin typeface="Work Sans" charset="0"/>
              </a:rPr>
              <a:t>agosto y diciembre de 2018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, el 41% </a:t>
            </a:r>
            <a:r>
              <a:rPr lang="es-ES" sz="2400" dirty="0">
                <a:solidFill>
                  <a:srgbClr val="395F9B"/>
                </a:solidFill>
                <a:latin typeface="Work Sans" charset="0"/>
              </a:rPr>
              <a:t>de los beneficiarios de programas de formalización y acceso a tierra fueron mujeres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(1.021). </a:t>
            </a:r>
            <a:r>
              <a:rPr lang="es-ES" sz="2400" dirty="0">
                <a:solidFill>
                  <a:srgbClr val="395F9B"/>
                </a:solidFill>
                <a:latin typeface="Work Sans" charset="0"/>
              </a:rPr>
              <a:t>De ellas, 6 sustituyeron cultivos ilícitos y obtuvieron la formalización de su predio, 439 formalizaron su predio y 576 se beneficiaron a través de otros programas que otorgan acceso a tierras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395F9B"/>
              </a:solidFill>
              <a:latin typeface="Work Sans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395F9B"/>
                </a:solidFill>
                <a:latin typeface="Work Sans" charset="0"/>
              </a:rPr>
              <a:t>Entre enero y mayo de 2019, el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50%</a:t>
            </a:r>
            <a:r>
              <a:rPr lang="es-ES" sz="2400" dirty="0">
                <a:solidFill>
                  <a:schemeClr val="accent6"/>
                </a:solidFill>
                <a:latin typeface="Work Sans" charset="0"/>
              </a:rPr>
              <a:t> </a:t>
            </a:r>
            <a:r>
              <a:rPr lang="es-ES" sz="2400" dirty="0">
                <a:solidFill>
                  <a:srgbClr val="395F9B"/>
                </a:solidFill>
                <a:latin typeface="Work Sans" charset="0"/>
              </a:rPr>
              <a:t>de los beneficiarios de programas de formalización y acceso a tierra fueron mujeres. De ellas,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47</a:t>
            </a:r>
            <a:r>
              <a:rPr lang="es-ES" sz="2400" dirty="0">
                <a:solidFill>
                  <a:srgbClr val="395F9B"/>
                </a:solidFill>
                <a:latin typeface="Work Sans" charset="0"/>
              </a:rPr>
              <a:t> se beneficiaron a través de programas de restitución de tierras</a:t>
            </a:r>
            <a:r>
              <a:rPr lang="es-ES" sz="2400" dirty="0">
                <a:solidFill>
                  <a:schemeClr val="accent6"/>
                </a:solidFill>
                <a:latin typeface="Work Sans" charset="0"/>
              </a:rPr>
              <a:t>,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280</a:t>
            </a:r>
            <a:r>
              <a:rPr lang="es-ES" sz="2400" dirty="0">
                <a:solidFill>
                  <a:schemeClr val="accent6"/>
                </a:solidFill>
                <a:latin typeface="Work Sans" charset="0"/>
              </a:rPr>
              <a:t> </a:t>
            </a:r>
            <a:r>
              <a:rPr lang="es-ES" sz="2400" dirty="0">
                <a:solidFill>
                  <a:srgbClr val="395F9B"/>
                </a:solidFill>
                <a:latin typeface="Work Sans" charset="0"/>
              </a:rPr>
              <a:t>formalizaron su predio y </a:t>
            </a:r>
            <a:r>
              <a:rPr lang="es-ES" sz="2400" b="1" dirty="0">
                <a:solidFill>
                  <a:srgbClr val="2C6F5A"/>
                </a:solidFill>
                <a:latin typeface="Work Sans" charset="0"/>
              </a:rPr>
              <a:t>470 </a:t>
            </a:r>
            <a:r>
              <a:rPr lang="es-ES" sz="2400" dirty="0">
                <a:solidFill>
                  <a:srgbClr val="395F9B"/>
                </a:solidFill>
                <a:latin typeface="Work Sans" charset="0"/>
              </a:rPr>
              <a:t>mujeres se beneficiaron a través de programas de adjudicación de baldíos a persona natural</a:t>
            </a:r>
          </a:p>
        </p:txBody>
      </p:sp>
    </p:spTree>
    <p:extLst>
      <p:ext uri="{BB962C8B-B14F-4D97-AF65-F5344CB8AC3E}">
        <p14:creationId xmlns:p14="http://schemas.microsoft.com/office/powerpoint/2010/main" val="3969852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>
            <a:extLst>
              <a:ext uri="{FF2B5EF4-FFF2-40B4-BE49-F238E27FC236}">
                <a16:creationId xmlns="" xmlns:a16="http://schemas.microsoft.com/office/drawing/2014/main" id="{4FAC0B03-4713-9541-9E4B-35DAFADE4736}"/>
              </a:ext>
            </a:extLst>
          </p:cNvPr>
          <p:cNvSpPr txBox="1"/>
          <p:nvPr/>
        </p:nvSpPr>
        <p:spPr>
          <a:xfrm>
            <a:off x="5029079" y="5902186"/>
            <a:ext cx="351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prstClr val="white"/>
                </a:solidFill>
                <a:ea typeface="Calibri" charset="0"/>
                <a:cs typeface="Calibri" charset="0"/>
              </a:rPr>
              <a:t>¡Muchas gracias!</a:t>
            </a:r>
            <a:endParaRPr lang="es-CO" sz="200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 descr="A person holding a colorful umbrella&#10;&#10;Description automatically generated">
            <a:extLst>
              <a:ext uri="{FF2B5EF4-FFF2-40B4-BE49-F238E27FC236}">
                <a16:creationId xmlns="" xmlns:a16="http://schemas.microsoft.com/office/drawing/2014/main" id="{93A5341E-6EE0-0F45-B02F-91FF5DB29A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0363"/>
            <a:ext cx="1949057" cy="3141833"/>
          </a:xfrm>
          <a:prstGeom prst="rect">
            <a:avLst/>
          </a:prstGeom>
        </p:spPr>
      </p:pic>
      <p:pic>
        <p:nvPicPr>
          <p:cNvPr id="4" name="Picture 3" descr="A person standing in the grass&#10;&#10;Description automatically generated">
            <a:extLst>
              <a:ext uri="{FF2B5EF4-FFF2-40B4-BE49-F238E27FC236}">
                <a16:creationId xmlns="" xmlns:a16="http://schemas.microsoft.com/office/drawing/2014/main" id="{4ECBB4AE-0019-7D49-B370-EB8219A487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966" y="934551"/>
            <a:ext cx="2199682" cy="1575926"/>
          </a:xfrm>
          <a:prstGeom prst="rect">
            <a:avLst/>
          </a:prstGeom>
        </p:spPr>
      </p:pic>
      <p:pic>
        <p:nvPicPr>
          <p:cNvPr id="6" name="Picture 5" descr="A person standing in front of a building&#10;&#10;Description automatically generated">
            <a:extLst>
              <a:ext uri="{FF2B5EF4-FFF2-40B4-BE49-F238E27FC236}">
                <a16:creationId xmlns="" xmlns:a16="http://schemas.microsoft.com/office/drawing/2014/main" id="{23EB242B-ABE1-8146-99B1-D7BE8337CA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262" y="2506270"/>
            <a:ext cx="2199683" cy="1575926"/>
          </a:xfrm>
          <a:prstGeom prst="rect">
            <a:avLst/>
          </a:prstGeom>
        </p:spPr>
      </p:pic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C88411A9-C4BC-9842-9681-269904C3B2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943" y="934549"/>
            <a:ext cx="1949058" cy="3141833"/>
          </a:xfrm>
          <a:prstGeom prst="rect">
            <a:avLst/>
          </a:prstGeom>
        </p:spPr>
      </p:pic>
      <p:pic>
        <p:nvPicPr>
          <p:cNvPr id="8" name="Picture 7" descr="A person sitting at a table with food&#10;&#10;Description automatically generated">
            <a:extLst>
              <a:ext uri="{FF2B5EF4-FFF2-40B4-BE49-F238E27FC236}">
                <a16:creationId xmlns="" xmlns:a16="http://schemas.microsoft.com/office/drawing/2014/main" id="{7AC06165-8022-C14C-AE5C-8EF6C7FA22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3" y="928836"/>
            <a:ext cx="2602520" cy="22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3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598298" y="652356"/>
            <a:ext cx="1140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spc="-150" dirty="0" smtClean="0">
                <a:solidFill>
                  <a:srgbClr val="395F9B"/>
                </a:solidFill>
                <a:latin typeface="Work Sans" pitchFamily="2" charset="77"/>
              </a:rPr>
              <a:t>La Autonomía Económica</a:t>
            </a:r>
            <a:endParaRPr lang="es-CO" sz="3600" b="1" spc="-150" dirty="0">
              <a:solidFill>
                <a:srgbClr val="395F9B"/>
              </a:solidFill>
              <a:latin typeface="Work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A07E90-A1A2-864B-ABAC-11C5F7CE1722}"/>
              </a:ext>
            </a:extLst>
          </p:cNvPr>
          <p:cNvSpPr txBox="1"/>
          <p:nvPr/>
        </p:nvSpPr>
        <p:spPr>
          <a:xfrm>
            <a:off x="6038661" y="6581001"/>
            <a:ext cx="615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395F9B"/>
                </a:solidFill>
              </a:rPr>
              <a:t>Fuente: CEPAL .</a:t>
            </a:r>
            <a:r>
              <a:rPr lang="es-ES" sz="1200" dirty="0" smtClean="0"/>
              <a:t>Autonomía de las mujeres e igualdad en la agenda de desarrollo sostenible. 2016</a:t>
            </a:r>
            <a:endParaRPr lang="es-ES" sz="1200" dirty="0"/>
          </a:p>
          <a:p>
            <a:endParaRPr lang="es-ES_tradnl" sz="1200" dirty="0">
              <a:solidFill>
                <a:srgbClr val="395F9B"/>
              </a:solidFill>
            </a:endParaRPr>
          </a:p>
        </p:txBody>
      </p:sp>
      <p:sp>
        <p:nvSpPr>
          <p:cNvPr id="11" name="CuadroTexto 16">
            <a:extLst>
              <a:ext uri="{FF2B5EF4-FFF2-40B4-BE49-F238E27FC236}">
                <a16:creationId xmlns="" xmlns:a16="http://schemas.microsoft.com/office/drawing/2014/main" id="{1B1C2B27-5DDE-C34B-8379-460D84AC3D48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9710" y="1439501"/>
            <a:ext cx="11541323" cy="92181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Autonomía Económica</a:t>
            </a:r>
          </a:p>
          <a:p>
            <a:pPr algn="ctr"/>
            <a:r>
              <a:rPr lang="es-CO" dirty="0" smtClean="0"/>
              <a:t>capacidad que las mujeres tienen o desarrollan para generar ingresos propios y controlar los activos y recursos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6337" y="5848539"/>
            <a:ext cx="5676521" cy="7324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Autonomía física, libertad y </a:t>
            </a:r>
            <a:r>
              <a:rPr lang="es-ES" b="1" dirty="0" smtClean="0"/>
              <a:t>derechos</a:t>
            </a:r>
          </a:p>
          <a:p>
            <a:pPr algn="ctr"/>
            <a:r>
              <a:rPr lang="es-CO" dirty="0" smtClean="0"/>
              <a:t>Control social sobre su propio cuerpo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199779" y="5848539"/>
            <a:ext cx="5631255" cy="7631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Participación en el poder y autonomía en los procesos de adopción de decisiones</a:t>
            </a:r>
            <a:r>
              <a:rPr lang="es-ES" sz="1600" dirty="0"/>
              <a:t> </a:t>
            </a:r>
            <a:endParaRPr lang="es-ES" sz="1600" dirty="0" smtClean="0"/>
          </a:p>
          <a:p>
            <a:pPr algn="ctr"/>
            <a:r>
              <a:rPr lang="es-CO" sz="1200" dirty="0" smtClean="0"/>
              <a:t>Participar en las decisiones que afectan su vida, a su familia  y a su colectividad</a:t>
            </a:r>
            <a:endParaRPr lang="es-CO" sz="1200" dirty="0"/>
          </a:p>
        </p:txBody>
      </p:sp>
      <p:cxnSp>
        <p:nvCxnSpPr>
          <p:cNvPr id="8" name="Conector angular 7"/>
          <p:cNvCxnSpPr>
            <a:stCxn id="2" idx="3"/>
          </p:cNvCxnSpPr>
          <p:nvPr/>
        </p:nvCxnSpPr>
        <p:spPr>
          <a:xfrm flipH="1">
            <a:off x="9832063" y="1900408"/>
            <a:ext cx="1998970" cy="3948131"/>
          </a:xfrm>
          <a:prstGeom prst="bentConnector4">
            <a:avLst>
              <a:gd name="adj1" fmla="val -11436"/>
              <a:gd name="adj2" fmla="val 5583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endCxn id="2" idx="1"/>
          </p:cNvCxnSpPr>
          <p:nvPr/>
        </p:nvCxnSpPr>
        <p:spPr>
          <a:xfrm rot="16200000" flipV="1">
            <a:off x="-1086825" y="3276943"/>
            <a:ext cx="3948136" cy="1195065"/>
          </a:xfrm>
          <a:prstGeom prst="bentConnector4">
            <a:avLst>
              <a:gd name="adj1" fmla="val 44163"/>
              <a:gd name="adj2" fmla="val 11912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3269473" y="2502129"/>
            <a:ext cx="5839485" cy="155132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Superación de la pobreza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El  </a:t>
            </a:r>
            <a:r>
              <a:rPr lang="es-ES" sz="1400" dirty="0"/>
              <a:t>trabajo remunerado </a:t>
            </a:r>
            <a:r>
              <a:rPr lang="es-ES" sz="1400" dirty="0" smtClean="0"/>
              <a:t>en </a:t>
            </a:r>
            <a:r>
              <a:rPr lang="es-ES" sz="1400" dirty="0"/>
              <a:t>igualdad de condiciones que los </a:t>
            </a:r>
            <a:r>
              <a:rPr lang="es-ES" sz="1400" dirty="0" smtClean="0"/>
              <a:t>hombres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Considera </a:t>
            </a:r>
            <a:r>
              <a:rPr lang="es-ES" sz="1400" dirty="0"/>
              <a:t>el uso del tiempo y la contribución de las mujeres a la </a:t>
            </a:r>
            <a:r>
              <a:rPr lang="es-ES" sz="1400" dirty="0" smtClean="0"/>
              <a:t>economía ( Integrar el proceso producción –reproducción)</a:t>
            </a:r>
            <a:endParaRPr lang="es-CO" sz="1400" dirty="0" smtClean="0"/>
          </a:p>
        </p:txBody>
      </p:sp>
    </p:spTree>
    <p:extLst>
      <p:ext uri="{BB962C8B-B14F-4D97-AF65-F5344CB8AC3E}">
        <p14:creationId xmlns:p14="http://schemas.microsoft.com/office/powerpoint/2010/main" val="143003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749535"/>
            <a:ext cx="517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Obstáculos estructurales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A07E90-A1A2-864B-ABAC-11C5F7CE1722}"/>
              </a:ext>
            </a:extLst>
          </p:cNvPr>
          <p:cNvSpPr txBox="1"/>
          <p:nvPr/>
        </p:nvSpPr>
        <p:spPr>
          <a:xfrm>
            <a:off x="6038661" y="6581001"/>
            <a:ext cx="615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395F9B"/>
                </a:solidFill>
              </a:rPr>
              <a:t>Fuente: CEPAL .</a:t>
            </a:r>
            <a:r>
              <a:rPr lang="es-ES" sz="1200" dirty="0" smtClean="0"/>
              <a:t>Autonomía de las mujeres e igualdad en la agenda de desarrollo sostenible. 2016</a:t>
            </a:r>
            <a:endParaRPr lang="es-ES" sz="1200" dirty="0"/>
          </a:p>
          <a:p>
            <a:endParaRPr lang="es-ES_tradnl" sz="1200" dirty="0">
              <a:solidFill>
                <a:srgbClr val="395F9B"/>
              </a:solidFill>
            </a:endParaRPr>
          </a:p>
        </p:txBody>
      </p:sp>
      <p:sp>
        <p:nvSpPr>
          <p:cNvPr id="11" name="CuadroTexto 16">
            <a:extLst>
              <a:ext uri="{FF2B5EF4-FFF2-40B4-BE49-F238E27FC236}">
                <a16:creationId xmlns="" xmlns:a16="http://schemas.microsoft.com/office/drawing/2014/main" id="{1B1C2B27-5DDE-C34B-8379-460D84AC3D48}"/>
              </a:ext>
            </a:extLst>
          </p:cNvPr>
          <p:cNvSpPr txBox="1"/>
          <p:nvPr/>
        </p:nvSpPr>
        <p:spPr>
          <a:xfrm>
            <a:off x="403980" y="236909"/>
            <a:ext cx="32338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3743" y="1936284"/>
            <a:ext cx="53234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Los pertinentes a las formas culturales patriarcales, condicionados por factores tales como: </a:t>
            </a:r>
          </a:p>
          <a:p>
            <a:endParaRPr lang="es-ES" sz="2300" dirty="0">
              <a:solidFill>
                <a:srgbClr val="395F9B"/>
              </a:solidFill>
              <a:latin typeface="Work Sans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El doble rol de las mujeres productivo y reproductivo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300" dirty="0">
              <a:solidFill>
                <a:srgbClr val="395F9B"/>
              </a:solidFill>
              <a:latin typeface="Work Sans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La discriminación de género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068835" y="1936284"/>
            <a:ext cx="53234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300" dirty="0">
                <a:solidFill>
                  <a:srgbClr val="395F9B"/>
                </a:solidFill>
                <a:latin typeface="Work Sans" charset="0"/>
              </a:rPr>
              <a:t>El desplazamiento forzado / Estabilización de la paz</a:t>
            </a:r>
            <a:endParaRPr lang="es-ES" sz="2300" dirty="0">
              <a:solidFill>
                <a:srgbClr val="395F9B"/>
              </a:solidFill>
              <a:latin typeface="Work Sans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La violencia, los feminicidios y asesinatos de lideresas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300" dirty="0">
                <a:solidFill>
                  <a:srgbClr val="395F9B"/>
                </a:solidFill>
                <a:latin typeface="Work Sans" charset="0"/>
              </a:rPr>
              <a:t>La pobreza y  el desempleo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La falta de equidad en las oportunidades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rgbClr val="395F9B"/>
                </a:solidFill>
                <a:latin typeface="Work Sans" charset="0"/>
              </a:rPr>
              <a:t>La inequidad en el Ingreso </a:t>
            </a:r>
            <a:endParaRPr lang="es-CO" sz="2300" dirty="0">
              <a:solidFill>
                <a:srgbClr val="395F9B"/>
              </a:solidFill>
              <a:latin typeface="Work Sans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5957180" y="749536"/>
            <a:ext cx="517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2C6F5A"/>
                </a:solidFill>
                <a:latin typeface="Work Sans" charset="0"/>
              </a:rPr>
              <a:t>Obstáculos Coyunturales</a:t>
            </a:r>
          </a:p>
        </p:txBody>
      </p:sp>
    </p:spTree>
    <p:extLst>
      <p:ext uri="{BB962C8B-B14F-4D97-AF65-F5344CB8AC3E}">
        <p14:creationId xmlns:p14="http://schemas.microsoft.com/office/powerpoint/2010/main" val="175148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9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32A6BCB-6986-3449-A6FA-D1069CB5C000}"/>
              </a:ext>
            </a:extLst>
          </p:cNvPr>
          <p:cNvSpPr txBox="1"/>
          <p:nvPr/>
        </p:nvSpPr>
        <p:spPr>
          <a:xfrm>
            <a:off x="2698864" y="1250483"/>
            <a:ext cx="17684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>
                <a:solidFill>
                  <a:schemeClr val="bg1"/>
                </a:solidFill>
                <a:latin typeface="Work Sans" pitchFamily="2" charset="77"/>
              </a:rPr>
              <a:t>02.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5003776" y="1432571"/>
            <a:ext cx="5227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5400" dirty="0" smtClean="0">
                <a:solidFill>
                  <a:schemeClr val="bg1"/>
                </a:solidFill>
                <a:latin typeface="Calibri Light" panose="020F0302020204030204"/>
              </a:rPr>
              <a:t>La Situación de las Mujeres Rurales  </a:t>
            </a:r>
            <a:endParaRPr lang="es-ES" sz="540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9671272-66FF-1245-807B-F44C4576E966}"/>
              </a:ext>
            </a:extLst>
          </p:cNvPr>
          <p:cNvGrpSpPr/>
          <p:nvPr/>
        </p:nvGrpSpPr>
        <p:grpSpPr>
          <a:xfrm>
            <a:off x="0" y="4209620"/>
            <a:ext cx="12192000" cy="1955496"/>
            <a:chOff x="0" y="4209620"/>
            <a:chExt cx="12192000" cy="195549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DA6F9889-9959-3D4F-BBEF-26D8ABB1D001}"/>
                </a:ext>
              </a:extLst>
            </p:cNvPr>
            <p:cNvGrpSpPr/>
            <p:nvPr/>
          </p:nvGrpSpPr>
          <p:grpSpPr>
            <a:xfrm>
              <a:off x="0" y="4213225"/>
              <a:ext cx="4032738" cy="1951891"/>
              <a:chOff x="0" y="920262"/>
              <a:chExt cx="6605952" cy="3174016"/>
            </a:xfrm>
          </p:grpSpPr>
          <p:pic>
            <p:nvPicPr>
              <p:cNvPr id="17" name="Picture 16" descr="A person holding a colorful umbrella&#10;&#10;Description automatically generated">
                <a:extLst>
                  <a:ext uri="{FF2B5EF4-FFF2-40B4-BE49-F238E27FC236}">
                    <a16:creationId xmlns="" xmlns:a16="http://schemas.microsoft.com/office/drawing/2014/main" id="{16FBA900-56FC-6B47-91FC-0CF10A51C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926124"/>
                <a:ext cx="2112103" cy="3168154"/>
              </a:xfrm>
              <a:prstGeom prst="rect">
                <a:avLst/>
              </a:prstGeom>
            </p:spPr>
          </p:pic>
          <p:pic>
            <p:nvPicPr>
              <p:cNvPr id="18" name="Picture 17" descr="A person standing in the grass&#10;&#10;Description automatically generated">
                <a:extLst>
                  <a:ext uri="{FF2B5EF4-FFF2-40B4-BE49-F238E27FC236}">
                    <a16:creationId xmlns="" xmlns:a16="http://schemas.microsoft.com/office/drawing/2014/main" id="{6B44DBC7-B502-614E-96F7-E2104CE44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3087" y="920263"/>
                <a:ext cx="2383693" cy="1589129"/>
              </a:xfrm>
              <a:prstGeom prst="rect">
                <a:avLst/>
              </a:prstGeom>
            </p:spPr>
          </p:pic>
          <p:pic>
            <p:nvPicPr>
              <p:cNvPr id="19" name="Picture 18" descr="A person standing in front of a building&#10;&#10;Description automatically generated">
                <a:extLst>
                  <a:ext uri="{FF2B5EF4-FFF2-40B4-BE49-F238E27FC236}">
                    <a16:creationId xmlns="" xmlns:a16="http://schemas.microsoft.com/office/drawing/2014/main" id="{339839C7-586F-4743-B47F-9FA0332B2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0157" y="2505149"/>
                <a:ext cx="2383694" cy="1589129"/>
              </a:xfrm>
              <a:prstGeom prst="rect">
                <a:avLst/>
              </a:prstGeom>
            </p:spPr>
          </p:pic>
          <p:pic>
            <p:nvPicPr>
              <p:cNvPr id="20" name="Picture 19" descr="A person wearing a suit and tie&#10;&#10;Description automatically generated">
                <a:extLst>
                  <a:ext uri="{FF2B5EF4-FFF2-40B4-BE49-F238E27FC236}">
                    <a16:creationId xmlns="" xmlns:a16="http://schemas.microsoft.com/office/drawing/2014/main" id="{9173B8ED-8C58-3142-9141-1200CFA8E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3850" y="920262"/>
                <a:ext cx="2112102" cy="3168153"/>
              </a:xfrm>
              <a:prstGeom prst="rect">
                <a:avLst/>
              </a:prstGeom>
            </p:spPr>
          </p:pic>
        </p:grpSp>
        <p:pic>
          <p:nvPicPr>
            <p:cNvPr id="7" name="Picture 6" descr="A person standing in a garden&#10;&#10;Description automatically generated">
              <a:extLst>
                <a:ext uri="{FF2B5EF4-FFF2-40B4-BE49-F238E27FC236}">
                  <a16:creationId xmlns="" xmlns:a16="http://schemas.microsoft.com/office/drawing/2014/main" id="{16956C9C-3E56-8043-BC3B-A0AF7A584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5771" y="5186870"/>
              <a:ext cx="1461961" cy="974640"/>
            </a:xfrm>
            <a:prstGeom prst="rect">
              <a:avLst/>
            </a:prstGeom>
          </p:spPr>
        </p:pic>
        <p:pic>
          <p:nvPicPr>
            <p:cNvPr id="9" name="Picture 8" descr="A person standing next to a tree&#10;&#10;Description automatically generated">
              <a:extLst>
                <a:ext uri="{FF2B5EF4-FFF2-40B4-BE49-F238E27FC236}">
                  <a16:creationId xmlns="" xmlns:a16="http://schemas.microsoft.com/office/drawing/2014/main" id="{797A0761-E62D-274A-8241-29B01760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6167" y="4223485"/>
              <a:ext cx="1289376" cy="1934064"/>
            </a:xfrm>
            <a:prstGeom prst="rect">
              <a:avLst/>
            </a:prstGeom>
          </p:spPr>
        </p:pic>
        <p:pic>
          <p:nvPicPr>
            <p:cNvPr id="10" name="Picture 9" descr="A group of people sitting at a fruit stand&#10;&#10;Description automatically generated">
              <a:extLst>
                <a:ext uri="{FF2B5EF4-FFF2-40B4-BE49-F238E27FC236}">
                  <a16:creationId xmlns="" xmlns:a16="http://schemas.microsoft.com/office/drawing/2014/main" id="{08CADEDA-C781-2645-8194-5EF917B7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1551" y="4209620"/>
              <a:ext cx="1465875" cy="977250"/>
            </a:xfrm>
            <a:prstGeom prst="rect">
              <a:avLst/>
            </a:prstGeom>
          </p:spPr>
        </p:pic>
        <p:pic>
          <p:nvPicPr>
            <p:cNvPr id="11" name="Picture 10" descr="A person holding a frisbee in a field&#10;&#10;Description automatically generated">
              <a:extLst>
                <a:ext uri="{FF2B5EF4-FFF2-40B4-BE49-F238E27FC236}">
                  <a16:creationId xmlns="" xmlns:a16="http://schemas.microsoft.com/office/drawing/2014/main" id="{D7DBE2C3-BB1E-2749-BA68-3F2637965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532" y="4209621"/>
              <a:ext cx="1298857" cy="1948286"/>
            </a:xfrm>
            <a:prstGeom prst="rect">
              <a:avLst/>
            </a:prstGeom>
          </p:spPr>
        </p:pic>
        <p:pic>
          <p:nvPicPr>
            <p:cNvPr id="12" name="Picture 11" descr="A person standing in front of a building&#10;&#10;Description automatically generated">
              <a:extLst>
                <a:ext uri="{FF2B5EF4-FFF2-40B4-BE49-F238E27FC236}">
                  <a16:creationId xmlns="" xmlns:a16="http://schemas.microsoft.com/office/drawing/2014/main" id="{DAB99DC7-88D6-174B-BD1E-D95F2EB9D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0624" y="4219882"/>
              <a:ext cx="1455891" cy="970594"/>
            </a:xfrm>
            <a:prstGeom prst="rect">
              <a:avLst/>
            </a:prstGeom>
          </p:spPr>
        </p:pic>
        <p:pic>
          <p:nvPicPr>
            <p:cNvPr id="13" name="Picture 12" descr="A person standing in front of a brick building&#10;&#10;Description automatically generated">
              <a:extLst>
                <a:ext uri="{FF2B5EF4-FFF2-40B4-BE49-F238E27FC236}">
                  <a16:creationId xmlns="" xmlns:a16="http://schemas.microsoft.com/office/drawing/2014/main" id="{67581FC9-BB82-DA4C-8652-291E3344B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5686" y="5182526"/>
              <a:ext cx="1453915" cy="969276"/>
            </a:xfrm>
            <a:prstGeom prst="rect">
              <a:avLst/>
            </a:prstGeom>
          </p:spPr>
        </p:pic>
        <p:pic>
          <p:nvPicPr>
            <p:cNvPr id="15" name="Picture 14" descr="A person standing next to a tree&#10;&#10;Description automatically generated">
              <a:extLst>
                <a:ext uri="{FF2B5EF4-FFF2-40B4-BE49-F238E27FC236}">
                  <a16:creationId xmlns="" xmlns:a16="http://schemas.microsoft.com/office/drawing/2014/main" id="{C2703E40-D3DE-2C49-880A-3E869711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4686" y="5184095"/>
              <a:ext cx="1461960" cy="974640"/>
            </a:xfrm>
            <a:prstGeom prst="rect">
              <a:avLst/>
            </a:prstGeom>
          </p:spPr>
        </p:pic>
        <p:pic>
          <p:nvPicPr>
            <p:cNvPr id="14" name="Picture 13" descr="A person sitting at a table with food&#10;&#10;Description automatically generated">
              <a:extLst>
                <a:ext uri="{FF2B5EF4-FFF2-40B4-BE49-F238E27FC236}">
                  <a16:creationId xmlns="" xmlns:a16="http://schemas.microsoft.com/office/drawing/2014/main" id="{8792FBFE-E41D-7842-8573-E96138800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821" y="4219401"/>
              <a:ext cx="1451203" cy="967469"/>
            </a:xfrm>
            <a:prstGeom prst="rect">
              <a:avLst/>
            </a:prstGeom>
          </p:spPr>
        </p:pic>
        <p:pic>
          <p:nvPicPr>
            <p:cNvPr id="16" name="Picture 15" descr="A person posing for the camera&#10;&#10;Description automatically generated">
              <a:extLst>
                <a:ext uri="{FF2B5EF4-FFF2-40B4-BE49-F238E27FC236}">
                  <a16:creationId xmlns="" xmlns:a16="http://schemas.microsoft.com/office/drawing/2014/main" id="{5A19D247-1CAC-9849-827E-173BD5330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10974703" y="4223485"/>
              <a:ext cx="1217297" cy="1928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095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762545"/>
            <a:ext cx="11112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rgbClr val="395F9B"/>
                </a:solidFill>
                <a:latin typeface="Work Sans" pitchFamily="2" charset="77"/>
              </a:rPr>
              <a:t>En las últimas décadas se ha observado un envejecimiento de la población rural...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249A44-2BEC-7A44-BCC0-2542B8BEA8A6}"/>
              </a:ext>
            </a:extLst>
          </p:cNvPr>
          <p:cNvSpPr txBox="1"/>
          <p:nvPr/>
        </p:nvSpPr>
        <p:spPr>
          <a:xfrm>
            <a:off x="10270434" y="6581001"/>
            <a:ext cx="192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Fuente: DANE, Censo 2005.</a:t>
            </a:r>
          </a:p>
        </p:txBody>
      </p:sp>
      <p:sp>
        <p:nvSpPr>
          <p:cNvPr id="11" name="CuadroTexto 7">
            <a:extLst>
              <a:ext uri="{FF2B5EF4-FFF2-40B4-BE49-F238E27FC236}">
                <a16:creationId xmlns="" xmlns:a16="http://schemas.microsoft.com/office/drawing/2014/main" id="{A5BFDB2D-A692-3742-97F1-7DE01696DDE4}"/>
              </a:ext>
            </a:extLst>
          </p:cNvPr>
          <p:cNvSpPr txBox="1"/>
          <p:nvPr/>
        </p:nvSpPr>
        <p:spPr>
          <a:xfrm>
            <a:off x="498711" y="5720935"/>
            <a:ext cx="111227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300" dirty="0">
                <a:solidFill>
                  <a:srgbClr val="395F9B"/>
                </a:solidFill>
                <a:latin typeface="Work Sans" charset="0"/>
              </a:rPr>
              <a:t>Esto está relacionado a cambios en la tasa de fecundidad y a la migración de la población hacia áreas urbanas.</a:t>
            </a:r>
            <a:endParaRPr lang="es-CO" sz="2300" dirty="0">
              <a:solidFill>
                <a:srgbClr val="2C6F5A"/>
              </a:solidFill>
              <a:highlight>
                <a:srgbClr val="FFFF00"/>
              </a:highlight>
              <a:latin typeface="Work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FE476EE-F4BA-174D-BE38-50558F826DAC}"/>
              </a:ext>
            </a:extLst>
          </p:cNvPr>
          <p:cNvSpPr txBox="1"/>
          <p:nvPr/>
        </p:nvSpPr>
        <p:spPr>
          <a:xfrm>
            <a:off x="3257352" y="1711403"/>
            <a:ext cx="5677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95F9B"/>
                </a:solidFill>
              </a:rPr>
              <a:t>Distribución poblacional por sexo y edad, 2005 y 2018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E1BDF8A9-003A-418A-9D31-525C83C28BB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99370" y="2056411"/>
          <a:ext cx="6178958" cy="359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16">
            <a:extLst>
              <a:ext uri="{FF2B5EF4-FFF2-40B4-BE49-F238E27FC236}">
                <a16:creationId xmlns="" xmlns:a16="http://schemas.microsoft.com/office/drawing/2014/main" id="{11DC09D8-B1D4-F241-9C33-ED277441DF18}"/>
              </a:ext>
            </a:extLst>
          </p:cNvPr>
          <p:cNvSpPr txBox="1"/>
          <p:nvPr/>
        </p:nvSpPr>
        <p:spPr>
          <a:xfrm>
            <a:off x="403980" y="236909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340531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713361"/>
            <a:ext cx="11112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rgbClr val="395F9B"/>
                </a:solidFill>
                <a:latin typeface="Work Sans" pitchFamily="2" charset="77"/>
              </a:rPr>
              <a:t>La incidencia de la pobreza monetaria en los hogares rurales con jefatura femenina es más alta…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249A44-2BEC-7A44-BCC0-2542B8BEA8A6}"/>
              </a:ext>
            </a:extLst>
          </p:cNvPr>
          <p:cNvSpPr txBox="1"/>
          <p:nvPr/>
        </p:nvSpPr>
        <p:spPr>
          <a:xfrm>
            <a:off x="9933709" y="6581001"/>
            <a:ext cx="2258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Fuente: DANE, GEIH 2010 y 2017.</a:t>
            </a:r>
          </a:p>
        </p:txBody>
      </p:sp>
      <p:sp>
        <p:nvSpPr>
          <p:cNvPr id="11" name="CuadroTexto 7">
            <a:extLst>
              <a:ext uri="{FF2B5EF4-FFF2-40B4-BE49-F238E27FC236}">
                <a16:creationId xmlns="" xmlns:a16="http://schemas.microsoft.com/office/drawing/2014/main" id="{A5BFDB2D-A692-3742-97F1-7DE01696DDE4}"/>
              </a:ext>
            </a:extLst>
          </p:cNvPr>
          <p:cNvSpPr txBox="1"/>
          <p:nvPr/>
        </p:nvSpPr>
        <p:spPr>
          <a:xfrm>
            <a:off x="498711" y="5297578"/>
            <a:ext cx="111227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Esta misma tendencia se observa para la incidencia de la pobreza extrema: mientras que un </a:t>
            </a: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19%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 de los hogares rurales con jefatura femenina son pobres extremos, un </a:t>
            </a:r>
            <a:r>
              <a:rPr lang="es-CO" sz="2400" b="1" dirty="0">
                <a:solidFill>
                  <a:srgbClr val="2C6F5A"/>
                </a:solidFill>
                <a:latin typeface="Work Sans" charset="0"/>
              </a:rPr>
              <a:t>14%</a:t>
            </a:r>
            <a:r>
              <a:rPr lang="es-CO" sz="2400" dirty="0">
                <a:solidFill>
                  <a:srgbClr val="395F9B"/>
                </a:solidFill>
                <a:latin typeface="Work Sans" charset="0"/>
              </a:rPr>
              <a:t> de los hogares con jefatura masculina se encuentran en esta condición.</a:t>
            </a:r>
            <a:endParaRPr lang="es-CO" sz="2400" dirty="0">
              <a:solidFill>
                <a:srgbClr val="2C6F5A"/>
              </a:solidFill>
              <a:highlight>
                <a:srgbClr val="FFFF00"/>
              </a:highlight>
              <a:latin typeface="Work Sans" charset="0"/>
            </a:endParaRPr>
          </a:p>
        </p:txBody>
      </p:sp>
      <p:graphicFrame>
        <p:nvGraphicFramePr>
          <p:cNvPr id="9" name="Gráfico 54">
            <a:extLst>
              <a:ext uri="{FF2B5EF4-FFF2-40B4-BE49-F238E27FC236}">
                <a16:creationId xmlns="" xmlns:a16="http://schemas.microsoft.com/office/drawing/2014/main" id="{B0F1060C-76FF-4140-BE9C-A59253F71772}"/>
              </a:ext>
            </a:extLst>
          </p:cNvPr>
          <p:cNvGraphicFramePr/>
          <p:nvPr>
            <p:extLst/>
          </p:nvPr>
        </p:nvGraphicFramePr>
        <p:xfrm>
          <a:off x="3201049" y="2253596"/>
          <a:ext cx="5789902" cy="300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D0ED92-A54E-3B47-B846-B13F617B73E1}"/>
              </a:ext>
            </a:extLst>
          </p:cNvPr>
          <p:cNvSpPr txBox="1"/>
          <p:nvPr/>
        </p:nvSpPr>
        <p:spPr>
          <a:xfrm>
            <a:off x="3257352" y="1871603"/>
            <a:ext cx="5677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95F9B"/>
                </a:solidFill>
              </a:rPr>
              <a:t>Incidencia de la pobreza monetaria por zona y sexo, 2010 y 2017</a:t>
            </a:r>
          </a:p>
        </p:txBody>
      </p:sp>
      <p:sp>
        <p:nvSpPr>
          <p:cNvPr id="13" name="CuadroTexto 16">
            <a:extLst>
              <a:ext uri="{FF2B5EF4-FFF2-40B4-BE49-F238E27FC236}">
                <a16:creationId xmlns="" xmlns:a16="http://schemas.microsoft.com/office/drawing/2014/main" id="{32D5B9D0-8940-0C46-BC20-6D17868A9C44}"/>
              </a:ext>
            </a:extLst>
          </p:cNvPr>
          <p:cNvSpPr txBox="1"/>
          <p:nvPr/>
        </p:nvSpPr>
        <p:spPr>
          <a:xfrm>
            <a:off x="403980" y="236909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429104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3">
            <a:extLst>
              <a:ext uri="{FF2B5EF4-FFF2-40B4-BE49-F238E27FC236}">
                <a16:creationId xmlns="" xmlns:a16="http://schemas.microsoft.com/office/drawing/2014/main" id="{FCE44233-571B-2248-8836-8DD723259551}"/>
              </a:ext>
            </a:extLst>
          </p:cNvPr>
          <p:cNvSpPr txBox="1"/>
          <p:nvPr/>
        </p:nvSpPr>
        <p:spPr>
          <a:xfrm>
            <a:off x="8433212" y="273837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12" name="CuadroTexto 7">
            <a:extLst>
              <a:ext uri="{FF2B5EF4-FFF2-40B4-BE49-F238E27FC236}">
                <a16:creationId xmlns="" xmlns:a16="http://schemas.microsoft.com/office/drawing/2014/main" id="{9787CAF4-28E6-3047-84D6-2B7E765B40D9}"/>
              </a:ext>
            </a:extLst>
          </p:cNvPr>
          <p:cNvSpPr txBox="1"/>
          <p:nvPr/>
        </p:nvSpPr>
        <p:spPr>
          <a:xfrm>
            <a:off x="403980" y="762545"/>
            <a:ext cx="11112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rgbClr val="395F9B"/>
                </a:solidFill>
                <a:latin typeface="Work Sans" pitchFamily="2" charset="77"/>
              </a:rPr>
              <a:t>Las mujeres rurales tienen una menor participación en el mercado laboral y enfrentan altas tasas de desempleo…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249A44-2BEC-7A44-BCC0-2542B8BEA8A6}"/>
              </a:ext>
            </a:extLst>
          </p:cNvPr>
          <p:cNvSpPr txBox="1"/>
          <p:nvPr/>
        </p:nvSpPr>
        <p:spPr>
          <a:xfrm>
            <a:off x="9933709" y="6581001"/>
            <a:ext cx="2258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395F9B"/>
                </a:solidFill>
              </a:rPr>
              <a:t>Fuente: DANE, GEIH 2010 y 2018.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D0ED92-A54E-3B47-B846-B13F617B73E1}"/>
              </a:ext>
            </a:extLst>
          </p:cNvPr>
          <p:cNvSpPr txBox="1"/>
          <p:nvPr/>
        </p:nvSpPr>
        <p:spPr>
          <a:xfrm>
            <a:off x="715616" y="2264460"/>
            <a:ext cx="511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95F9B"/>
                </a:solidFill>
              </a:rPr>
              <a:t>Tasa global de participación por sexo y zona, 2010 y 2018</a:t>
            </a:r>
          </a:p>
        </p:txBody>
      </p:sp>
      <p:graphicFrame>
        <p:nvGraphicFramePr>
          <p:cNvPr id="13" name="Gráfico 2">
            <a:extLst>
              <a:ext uri="{FF2B5EF4-FFF2-40B4-BE49-F238E27FC236}">
                <a16:creationId xmlns=""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60859" y="2740453"/>
          <a:ext cx="495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8E529F-8CEA-AE4C-897D-1F3DF6EC40D4}"/>
              </a:ext>
            </a:extLst>
          </p:cNvPr>
          <p:cNvSpPr txBox="1"/>
          <p:nvPr/>
        </p:nvSpPr>
        <p:spPr>
          <a:xfrm>
            <a:off x="6361042" y="2232124"/>
            <a:ext cx="526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95F9B"/>
                </a:solidFill>
              </a:rPr>
              <a:t>Tasa de desempleo por sexo y zona, 2010 y 2018</a:t>
            </a:r>
          </a:p>
        </p:txBody>
      </p:sp>
      <p:graphicFrame>
        <p:nvGraphicFramePr>
          <p:cNvPr id="15" name="Gráfico 2">
            <a:extLst>
              <a:ext uri="{FF2B5EF4-FFF2-40B4-BE49-F238E27FC236}">
                <a16:creationId xmlns=""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63139" y="2697535"/>
          <a:ext cx="4953000" cy="286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DE5D6BE-BE0C-7A44-BD67-21528D40F56A}"/>
              </a:ext>
            </a:extLst>
          </p:cNvPr>
          <p:cNvSpPr/>
          <p:nvPr/>
        </p:nvSpPr>
        <p:spPr>
          <a:xfrm>
            <a:off x="1354012" y="5690272"/>
            <a:ext cx="3966693" cy="660269"/>
          </a:xfrm>
          <a:prstGeom prst="roundRect">
            <a:avLst/>
          </a:prstGeom>
          <a:noFill/>
          <a:ln w="38100">
            <a:solidFill>
              <a:srgbClr val="2C6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2C6F5A"/>
                </a:solidFill>
              </a:rPr>
              <a:t>Sólo el </a:t>
            </a:r>
            <a:r>
              <a:rPr lang="es-ES_tradnl" sz="1600" b="1" dirty="0">
                <a:solidFill>
                  <a:srgbClr val="FF2F92"/>
                </a:solidFill>
              </a:rPr>
              <a:t>41%</a:t>
            </a:r>
            <a:r>
              <a:rPr lang="es-ES_tradnl" sz="1600" dirty="0">
                <a:solidFill>
                  <a:srgbClr val="2C6F5A"/>
                </a:solidFill>
              </a:rPr>
              <a:t> de las mujeres rurales hacen parte del mercado laboral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FDD2B30-9C08-4748-94C8-C77AD833AB05}"/>
              </a:ext>
            </a:extLst>
          </p:cNvPr>
          <p:cNvSpPr/>
          <p:nvPr/>
        </p:nvSpPr>
        <p:spPr>
          <a:xfrm>
            <a:off x="7096161" y="5690272"/>
            <a:ext cx="3966693" cy="660269"/>
          </a:xfrm>
          <a:prstGeom prst="roundRect">
            <a:avLst/>
          </a:prstGeom>
          <a:noFill/>
          <a:ln w="38100">
            <a:solidFill>
              <a:srgbClr val="2C6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solidFill>
                  <a:srgbClr val="FF2F92"/>
                </a:solidFill>
              </a:rPr>
              <a:t>1 de cada 10 </a:t>
            </a:r>
            <a:r>
              <a:rPr lang="es-ES_tradnl" sz="1600" dirty="0">
                <a:solidFill>
                  <a:srgbClr val="2C6F5A"/>
                </a:solidFill>
              </a:rPr>
              <a:t>mujeres rurales se encuentra desempleada</a:t>
            </a:r>
          </a:p>
        </p:txBody>
      </p:sp>
      <p:sp>
        <p:nvSpPr>
          <p:cNvPr id="18" name="CuadroTexto 16">
            <a:extLst>
              <a:ext uri="{FF2B5EF4-FFF2-40B4-BE49-F238E27FC236}">
                <a16:creationId xmlns="" xmlns:a16="http://schemas.microsoft.com/office/drawing/2014/main" id="{1BF6CE42-D9B4-F24C-A1D5-F04725A14A75}"/>
              </a:ext>
            </a:extLst>
          </p:cNvPr>
          <p:cNvSpPr txBox="1"/>
          <p:nvPr/>
        </p:nvSpPr>
        <p:spPr>
          <a:xfrm>
            <a:off x="403980" y="236909"/>
            <a:ext cx="33548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Autonomía Económica de las Mujeres Rural </a:t>
            </a:r>
          </a:p>
        </p:txBody>
      </p:sp>
    </p:spTree>
    <p:extLst>
      <p:ext uri="{BB962C8B-B14F-4D97-AF65-F5344CB8AC3E}">
        <p14:creationId xmlns:p14="http://schemas.microsoft.com/office/powerpoint/2010/main" val="1720304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477B9318800438E6058B33EF2BB1E" ma:contentTypeVersion="19" ma:contentTypeDescription="Crear nuevo documento." ma:contentTypeScope="" ma:versionID="81377c9cd154b6cca078359f406baa84">
  <xsd:schema xmlns:xsd="http://www.w3.org/2001/XMLSchema" xmlns:xs="http://www.w3.org/2001/XMLSchema" xmlns:p="http://schemas.microsoft.com/office/2006/metadata/properties" xmlns:ns2="43e275e3-8228-4251-95de-18700895d8e8" xmlns:ns3="d5769076-9cbd-45ac-bd9c-848099da6b48" xmlns:ns4="e10f10ed-3fa3-4219-8dfc-bb5abca96aaf" targetNamespace="http://schemas.microsoft.com/office/2006/metadata/properties" ma:root="true" ma:fieldsID="619351fd77170c785e2485de6dc6af72" ns2:_="" ns3:_="" ns4:_="">
    <xsd:import namespace="43e275e3-8228-4251-95de-18700895d8e8"/>
    <xsd:import namespace="d5769076-9cbd-45ac-bd9c-848099da6b48"/>
    <xsd:import namespace="e10f10ed-3fa3-4219-8dfc-bb5abca96a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g43c3c82cce940a89f67d0516f411072" minOccurs="0"/>
                <xsd:element ref="ns3:g5d8bab08a734613a13392a6103cdc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275e3-8228-4251-95de-18700895d8e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f3ba8c1-544a-4f08-9296-dc6458e9056b}" ma:internalName="TaxCatchAll" ma:showField="CatchAllData" ma:web="43e275e3-8228-4251-95de-18700895d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69076-9cbd-45ac-bd9c-848099da6b48" elementFormDefault="qualified">
    <xsd:import namespace="http://schemas.microsoft.com/office/2006/documentManagement/types"/>
    <xsd:import namespace="http://schemas.microsoft.com/office/infopath/2007/PartnerControls"/>
    <xsd:element name="g43c3c82cce940a89f67d0516f411072" ma:index="10" nillable="true" ma:taxonomy="true" ma:internalName="g43c3c82cce940a89f67d0516f411072" ma:taxonomyFieldName="palabrasclaveempresa" ma:displayName="Palabras clave de FIIAPP" ma:fieldId="{043c3c82-cce9-40a8-9f67-d0516f411072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d8bab08a734613a13392a6103cdc6c" ma:index="12" nillable="true" ma:taxonomy="true" ma:internalName="g5d8bab08a734613a13392a6103cdc6c" ma:taxonomyFieldName="palabrasclavesitio" ma:displayName="Palabras clave de sitio" ma:fieldId="{05d8bab0-8a73-4613-a133-92a6103cdc6c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10ed-3fa3-4219-8dfc-bb5abca96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d8bab08a734613a13392a6103cdc6c xmlns="d5769076-9cbd-45ac-bd9c-848099da6b48">
      <Terms xmlns="http://schemas.microsoft.com/office/infopath/2007/PartnerControls"/>
    </g5d8bab08a734613a13392a6103cdc6c>
    <g43c3c82cce940a89f67d0516f411072 xmlns="d5769076-9cbd-45ac-bd9c-848099da6b48">
      <Terms xmlns="http://schemas.microsoft.com/office/infopath/2007/PartnerControls"/>
    </g43c3c82cce940a89f67d0516f411072>
    <TaxCatchAll xmlns="43e275e3-8228-4251-95de-18700895d8e8"/>
  </documentManagement>
</p:properties>
</file>

<file path=customXml/itemProps1.xml><?xml version="1.0" encoding="utf-8"?>
<ds:datastoreItem xmlns:ds="http://schemas.openxmlformats.org/officeDocument/2006/customXml" ds:itemID="{224D2509-FA6D-4D0B-9630-492E2173ED83}"/>
</file>

<file path=customXml/itemProps2.xml><?xml version="1.0" encoding="utf-8"?>
<ds:datastoreItem xmlns:ds="http://schemas.openxmlformats.org/officeDocument/2006/customXml" ds:itemID="{C14E01E2-7E08-4A7E-8869-F76DA0230489}"/>
</file>

<file path=customXml/itemProps3.xml><?xml version="1.0" encoding="utf-8"?>
<ds:datastoreItem xmlns:ds="http://schemas.openxmlformats.org/officeDocument/2006/customXml" ds:itemID="{A7752BBA-0150-4900-9E85-7C7D0A0CC0E3}"/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3001</Words>
  <Application>Microsoft Office PowerPoint</Application>
  <PresentationFormat>Grand écran</PresentationFormat>
  <Paragraphs>355</Paragraphs>
  <Slides>35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Work Sans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Liliana Pinilla Rodríguez</dc:creator>
  <cp:lastModifiedBy>Jacqueline ROJAS</cp:lastModifiedBy>
  <cp:revision>58</cp:revision>
  <cp:lastPrinted>2019-07-09T20:56:09Z</cp:lastPrinted>
  <dcterms:modified xsi:type="dcterms:W3CDTF">2019-07-10T19:02:37Z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0x010100108477B9318800438E6058B33EF2BB1E</vt:lpwstr>
  </property>
</Properties>
</file>