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74" r:id="rId9"/>
    <p:sldId id="277" r:id="rId10"/>
    <p:sldId id="279" r:id="rId11"/>
    <p:sldId id="278" r:id="rId12"/>
    <p:sldId id="280" r:id="rId13"/>
    <p:sldId id="284" r:id="rId14"/>
    <p:sldId id="285" r:id="rId15"/>
    <p:sldId id="273" r:id="rId16"/>
    <p:sldId id="270" r:id="rId17"/>
    <p:sldId id="271" r:id="rId18"/>
    <p:sldId id="269" r:id="rId19"/>
    <p:sldId id="268" r:id="rId20"/>
    <p:sldId id="263" r:id="rId21"/>
    <p:sldId id="267" r:id="rId22"/>
    <p:sldId id="282" r:id="rId23"/>
    <p:sldId id="264" r:id="rId24"/>
    <p:sldId id="283" r:id="rId25"/>
    <p:sldId id="26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00"/>
    <a:srgbClr val="700070"/>
    <a:srgbClr val="009900"/>
    <a:srgbClr val="CC0000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1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08F91-FCE0-48A2-AD57-DDB4C0022F02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86B10-FCA4-4BE9-AE47-D4BDCCDEF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10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6B10-FCA4-4BE9-AE47-D4BDCCDEF2A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1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34B574-597D-4B7A-BEA1-57234BDD7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8BEC905-7392-494E-AC26-76A0ECD12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0926983-D7F7-4D79-B2CA-242397B6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FE5A407-D509-4EE7-8D0F-547F3A9C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0191437-B9F2-4607-BBFD-02ACA803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25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374D38-6355-4D2C-8A84-35A7FE5F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3D0B320F-11BD-4115-B6D9-18A284CD5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239280C-256A-41ED-AD2D-E02B54373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0AA267B-DBBB-4C41-8D1F-C4C133DF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A5E3633-915A-4BAB-A02F-6A1A15FB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38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B488D91-8850-416A-8BAF-F9F9AF6A8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FD35F570-47FB-41A5-A8A2-C6DB529A2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2785CDE-B25B-42E7-A6BE-1A70413E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FDBA430-0D32-4F79-ADE0-F326DA3E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62AC397-33A4-498D-B49D-0803A35C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91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36BD9C-5AB8-485C-8BB6-ED9E232D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59C0EC5-7636-47C3-B9F9-AA7FE099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BEF7F25-4C2C-4419-BBBD-64B069A6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DA68ECE-245A-408E-AAA9-1CE34431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DA8BA9-498F-42F7-8E09-B9AC5DE0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29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F96D3C-820E-4387-8282-92E3E736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99FE516-2E51-4548-B5FB-D8657784E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84344E6-53B0-4AB2-BC70-67C13303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78D85A7-8AFA-4A09-A86C-D9121E66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727D4F4-95A3-47AB-B872-48B851FC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64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EB371-CA75-4860-A8B0-869AC25A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FD0AF43-E777-42CC-B333-703CB88FF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2CE55EB-8A11-4B6A-B937-4AF0B21C1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84EEC3C-B979-4AF1-8FE1-FC9CE0D9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83799E75-66CD-46F9-938B-E1B136EC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A5C0426-273D-4E31-BB22-C082BBBF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95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D8093A-8CF7-4BA1-A33B-79DE35A5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75921C6D-39A8-4D10-BF6D-F034A558F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13998BD6-DD51-4AB8-8A5A-0BFFE09BA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EAF1E385-D927-4DB1-9B9E-E29045776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6070674A-84BA-47E1-90E7-6F8AFDED5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E65249A5-4D49-4D5A-8C57-10FA24AF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2C58A460-6680-42A6-90A7-53C3839D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0EF83B8A-3DD0-4AE1-930F-4C3276AA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51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6A7071-2860-4EDC-A532-A391CD60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F0312B82-92BA-4780-817A-B37F0E47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7636C865-39FC-4447-94A4-66B91378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A591E154-8785-4E27-9DA1-785E9CCE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48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4EBCC5BA-7E95-401A-81BD-B33DE196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95CFC6E4-3A1D-4AB8-A7A4-158FAF6B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E207D2CF-EF1B-498B-9BB3-1631C997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6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CE7173-1B9F-47AF-A2FB-4B4CA041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15A4302-1538-4C6B-A29E-B3299D68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9FBC676-5259-4A26-8464-8C420B08A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472F4C8-8489-4A78-8627-B532FA70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DDD8529-573A-47EA-8B3D-4C144561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EEA8539-7063-4B26-ACD5-6663D831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95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203DBA-141B-442B-BF35-54F75BE5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2CAF7A40-78C8-4803-92A0-B418DB5D8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8EFA8E29-083F-455A-A38F-0D967BBAC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6762092-981C-48D9-B8A8-6801D017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BDF6BA2-B51C-4B2F-A0A9-3D4E06AA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F6FC2BD-02AD-48A4-8A1D-693F3B42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9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0C507EA7-70F8-462D-87DD-A0C3AFBF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A52E2F7-2009-47D9-847A-9D320BDC5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3DB57F6-B3F8-4ABA-91F5-E9A740A3C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8622-280E-4567-8B1D-360CCF388605}" type="datetimeFigureOut">
              <a:rPr lang="pt-BR" smtClean="0"/>
              <a:t>05/07/2019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F5F9791-16BE-414A-B273-A5FF1B41A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0BA6738-423D-49C2-B6C7-0468307FE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D4735-411A-4A7E-A8F2-8DA668CD0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8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9.png"/><Relationship Id="rId9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9.png"/><Relationship Id="rId9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>
            <a:extLst>
              <a:ext uri="{FF2B5EF4-FFF2-40B4-BE49-F238E27FC236}">
                <a16:creationId xmlns="" xmlns:a16="http://schemas.microsoft.com/office/drawing/2014/main" id="{742A9D89-DC96-4564-8203-A0326F87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BDAFD99D-7571-4663-AB15-14658BE3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7" y="2740936"/>
            <a:ext cx="8213556" cy="1376127"/>
          </a:xfrm>
        </p:spPr>
        <p:txBody>
          <a:bodyPr anchor="ctr">
            <a:noAutofit/>
          </a:bodyPr>
          <a:lstStyle/>
          <a:p>
            <a:r>
              <a:rPr lang="pt-BR" sz="3200" b="1" dirty="0">
                <a:solidFill>
                  <a:srgbClr val="700070"/>
                </a:solidFill>
                <a:latin typeface="Agency FB" panose="020B0503020202020204" pitchFamily="34" charset="0"/>
              </a:rPr>
              <a:t>A AUTONOMIA ECONÔMICA DAS MULHERES</a:t>
            </a:r>
            <a:r>
              <a:rPr lang="pt-BR" sz="2800" b="1" dirty="0">
                <a:solidFill>
                  <a:srgbClr val="700070"/>
                </a:solidFill>
                <a:latin typeface="Agency FB" panose="020B0503020202020204" pitchFamily="34" charset="0"/>
              </a:rPr>
              <a:t/>
            </a:r>
            <a:br>
              <a:rPr lang="pt-BR" sz="2800" b="1" dirty="0">
                <a:solidFill>
                  <a:srgbClr val="700070"/>
                </a:solidFill>
                <a:latin typeface="Agency FB" panose="020B0503020202020204" pitchFamily="34" charset="0"/>
              </a:rPr>
            </a:br>
            <a:r>
              <a:rPr lang="pt-BR" sz="2800" b="1" dirty="0">
                <a:solidFill>
                  <a:srgbClr val="700070"/>
                </a:solidFill>
                <a:latin typeface="Agency FB" panose="020B0503020202020204" pitchFamily="34" charset="0"/>
              </a:rPr>
              <a:t/>
            </a:r>
            <a:br>
              <a:rPr lang="pt-BR" sz="2800" b="1" dirty="0">
                <a:solidFill>
                  <a:srgbClr val="700070"/>
                </a:solidFill>
                <a:latin typeface="Agency FB" panose="020B0503020202020204" pitchFamily="34" charset="0"/>
              </a:rPr>
            </a:br>
            <a:r>
              <a:rPr lang="pt-BR" sz="2800" b="1" dirty="0">
                <a:solidFill>
                  <a:srgbClr val="700070"/>
                </a:solidFill>
                <a:latin typeface="Agency FB" panose="020B0503020202020204" pitchFamily="34" charset="0"/>
              </a:rPr>
              <a:t>Políticas Públicas de Gênero e Cooperativismo</a:t>
            </a:r>
            <a:r>
              <a:rPr lang="pt-BR" sz="2400" b="1" dirty="0">
                <a:solidFill>
                  <a:srgbClr val="700070"/>
                </a:solidFill>
                <a:latin typeface="Agency FB" panose="020B0503020202020204" pitchFamily="34" charset="0"/>
              </a:rPr>
              <a:t/>
            </a:r>
            <a:br>
              <a:rPr lang="pt-BR" sz="2400" b="1" dirty="0">
                <a:solidFill>
                  <a:srgbClr val="700070"/>
                </a:solidFill>
                <a:latin typeface="Agency FB" panose="020B0503020202020204" pitchFamily="34" charset="0"/>
              </a:rPr>
            </a:br>
            <a:r>
              <a:rPr lang="pt-BR" sz="2400" b="1" dirty="0">
                <a:solidFill>
                  <a:srgbClr val="700070"/>
                </a:solidFill>
                <a:latin typeface="Agency FB" panose="020B0503020202020204" pitchFamily="34" charset="0"/>
              </a:rPr>
              <a:t/>
            </a:r>
            <a:br>
              <a:rPr lang="pt-BR" sz="2400" b="1" dirty="0">
                <a:solidFill>
                  <a:srgbClr val="700070"/>
                </a:solidFill>
                <a:latin typeface="Agency FB" panose="020B0503020202020204" pitchFamily="34" charset="0"/>
              </a:rPr>
            </a:br>
            <a:r>
              <a:rPr lang="pt-BR" sz="1800" b="1" dirty="0">
                <a:solidFill>
                  <a:srgbClr val="700070"/>
                </a:solidFill>
                <a:latin typeface="Agency FB" panose="020B0503020202020204" pitchFamily="34" charset="0"/>
              </a:rPr>
              <a:t>Cartagena, Colômbia – 9 a 12 de julho de 2019</a:t>
            </a:r>
          </a:p>
        </p:txBody>
      </p:sp>
      <p:pic>
        <p:nvPicPr>
          <p:cNvPr id="9" name="Imagem 9">
            <a:extLst>
              <a:ext uri="{FF2B5EF4-FFF2-40B4-BE49-F238E27FC236}">
                <a16:creationId xmlns="" xmlns:a16="http://schemas.microsoft.com/office/drawing/2014/main" id="{5D2CEBE2-B6AE-4CE0-BCB5-71CD2999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13" y="3010135"/>
            <a:ext cx="4549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3" y="-2716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CENÁRIO ATUAL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92" y="60858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182418" y="1321868"/>
            <a:ext cx="9599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pt-BR" altLang="pt-BR" b="1" u="sng" dirty="0">
                <a:solidFill>
                  <a:srgbClr val="003A00"/>
                </a:solidFill>
              </a:rPr>
              <a:t>Termo de Compromisso – MAPA/EMBRAPA/IBGE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387880" y="3829624"/>
            <a:ext cx="4074058" cy="1621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rgbClr val="700070"/>
                </a:solidFill>
              </a:rPr>
              <a:t>Entre 2006 e 2017 ocorreu um aumento na participação feminina no campo, de 12 para 18% no total de produtoras rurais – são quase um milhão de mulheres a mais na atividade</a:t>
            </a:r>
            <a:r>
              <a:rPr lang="pt-BR" sz="1400" dirty="0">
                <a:solidFill>
                  <a:srgbClr val="700070"/>
                </a:solidFill>
                <a:latin typeface="Arial Black" panose="020B0A04020102020204" pitchFamily="34" charset="0"/>
              </a:rPr>
              <a:t>. </a:t>
            </a:r>
            <a:endParaRPr lang="pt-BR" altLang="pt-BR" sz="1400" dirty="0">
              <a:solidFill>
                <a:srgbClr val="70007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44" y="2749179"/>
            <a:ext cx="5233656" cy="4111087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38201" y="2081545"/>
            <a:ext cx="10360936" cy="8361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rgbClr val="003A00"/>
                </a:solidFill>
              </a:rPr>
              <a:t>Estabelecer ações conjuntas para geração de tabulações e divulgação dos resultados do Censo Agro 2017, com ênfase na temática Gênero.</a:t>
            </a:r>
            <a:endParaRPr lang="pt-BR" altLang="pt-BR" sz="2400" b="1" dirty="0">
              <a:solidFill>
                <a:srgbClr val="003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CENÁRIO ATUAL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92" y="46367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62126" y="1308705"/>
            <a:ext cx="5441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pt-BR" altLang="pt-BR" b="1" u="sng" dirty="0">
                <a:solidFill>
                  <a:srgbClr val="003A00"/>
                </a:solidFill>
              </a:rPr>
              <a:t>Termo de Compromisso – MAPA/EMBRAPA/IBGE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374" y="2042623"/>
            <a:ext cx="7998453" cy="4144274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638025" y="4559456"/>
            <a:ext cx="3381582" cy="2432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rgbClr val="700070"/>
                </a:solidFill>
              </a:rPr>
              <a:t>A participação feminina no campo é heterogênea no Brasil – difere entre as diferentes regiões</a:t>
            </a:r>
            <a:r>
              <a:rPr lang="pt-BR" sz="2400" b="1" dirty="0">
                <a:solidFill>
                  <a:srgbClr val="003A00"/>
                </a:solidFill>
              </a:rPr>
              <a:t>. </a:t>
            </a:r>
            <a:endParaRPr lang="pt-BR" altLang="pt-BR" sz="2400" b="1" dirty="0">
              <a:solidFill>
                <a:srgbClr val="003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9425" cy="70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CENÁRIO ATUAL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29" y="60858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37534" y="1435631"/>
            <a:ext cx="9599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pt-BR" altLang="pt-BR" b="1" u="sng" dirty="0">
                <a:solidFill>
                  <a:srgbClr val="003A00"/>
                </a:solidFill>
              </a:rPr>
              <a:t>Termo de Compromisso – MAPA/EMBRAPA/IBGE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6" y="2067366"/>
            <a:ext cx="7543589" cy="4664805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813565" y="4399769"/>
            <a:ext cx="4029070" cy="18738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rgbClr val="700070"/>
                </a:solidFill>
              </a:rPr>
              <a:t>As mulheres têm participação maior em estabelecimentos menores. </a:t>
            </a:r>
            <a:endParaRPr lang="pt-BR" altLang="pt-BR" sz="2400" b="1" dirty="0">
              <a:solidFill>
                <a:srgbClr val="700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0"/>
            <a:ext cx="12699425" cy="70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31783"/>
            <a:ext cx="10515600" cy="658332"/>
          </a:xfrm>
        </p:spPr>
        <p:txBody>
          <a:bodyPr>
            <a:normAutofit fontScale="90000"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CENÁRIO </a:t>
            </a:r>
            <a:r>
              <a:rPr lang="pt-BR" sz="4000" dirty="0" smtClean="0">
                <a:solidFill>
                  <a:srgbClr val="C3D69B"/>
                </a:solidFill>
                <a:latin typeface="Tahoma"/>
                <a:cs typeface="Tahoma"/>
              </a:rPr>
              <a:t>ATUAL</a:t>
            </a:r>
            <a:br>
              <a:rPr lang="pt-BR" sz="4000" dirty="0" smtClean="0">
                <a:solidFill>
                  <a:srgbClr val="C3D69B"/>
                </a:solidFill>
                <a:latin typeface="Tahoma"/>
                <a:cs typeface="Tahoma"/>
              </a:rPr>
            </a:br>
            <a:r>
              <a:rPr lang="pt-BR" sz="3100" dirty="0" smtClean="0">
                <a:solidFill>
                  <a:srgbClr val="C3D69B"/>
                </a:solidFill>
                <a:latin typeface="Tahoma"/>
                <a:cs typeface="Tahoma"/>
              </a:rPr>
              <a:t>COOPERATIVAS</a:t>
            </a:r>
            <a:endParaRPr lang="pt-BR" sz="3100" dirty="0">
              <a:solidFill>
                <a:srgbClr val="C3D69B"/>
              </a:solidFill>
              <a:latin typeface="Tahoma"/>
              <a:cs typeface="Tahoma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01" y="92363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25" y="1677065"/>
            <a:ext cx="10310091" cy="475773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476509" y="5901020"/>
            <a:ext cx="147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65000"/>
                  </a:schemeClr>
                </a:solidFill>
              </a:rPr>
              <a:t>FONTE OCB</a:t>
            </a:r>
            <a:endParaRPr lang="pt-BR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35"/>
            <a:ext cx="10515600" cy="658332"/>
          </a:xfrm>
        </p:spPr>
        <p:txBody>
          <a:bodyPr>
            <a:normAutofit fontScale="90000"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NOCENÁRIO ATUAL</a:t>
            </a:r>
            <a:b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</a:br>
            <a:r>
              <a:rPr lang="pt-BR" sz="3100" dirty="0" smtClean="0">
                <a:solidFill>
                  <a:srgbClr val="C3D69B"/>
                </a:solidFill>
                <a:latin typeface="Tahoma"/>
                <a:cs typeface="Tahoma"/>
              </a:rPr>
              <a:t>COOPERATIVAS</a:t>
            </a:r>
            <a:endParaRPr lang="pt-BR" sz="3100" dirty="0">
              <a:solidFill>
                <a:srgbClr val="C3D69B"/>
              </a:solidFill>
              <a:latin typeface="Tahoma"/>
              <a:cs typeface="Tahoma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60858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325" y="1415256"/>
            <a:ext cx="9098732" cy="527525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554132" y="6122749"/>
            <a:ext cx="909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>
                    <a:lumMod val="65000"/>
                  </a:schemeClr>
                </a:solidFill>
              </a:rPr>
              <a:t>FONTE OCB</a:t>
            </a:r>
          </a:p>
        </p:txBody>
      </p:sp>
    </p:spTree>
    <p:extLst>
      <p:ext uri="{BB962C8B-B14F-4D97-AF65-F5344CB8AC3E}">
        <p14:creationId xmlns:p14="http://schemas.microsoft.com/office/powerpoint/2010/main" val="40681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NOVOS DESAFIOS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60858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02" y="1019468"/>
            <a:ext cx="2701329" cy="396541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85997" y="2730289"/>
            <a:ext cx="6201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3200" b="1" dirty="0">
                <a:solidFill>
                  <a:srgbClr val="003A00"/>
                </a:solidFill>
              </a:rPr>
              <a:t>Necessidade de apoiar e fortalecer o trabalho da mulher no Agro.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44" y="3837936"/>
            <a:ext cx="2737306" cy="2683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/>
          <p:cNvSpPr txBox="1"/>
          <p:nvPr/>
        </p:nvSpPr>
        <p:spPr>
          <a:xfrm>
            <a:off x="4931021" y="1840926"/>
            <a:ext cx="140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0070"/>
                </a:solidFill>
              </a:rPr>
              <a:t>A IDÉIA</a:t>
            </a:r>
          </a:p>
        </p:txBody>
      </p:sp>
    </p:spTree>
    <p:extLst>
      <p:ext uri="{BB962C8B-B14F-4D97-AF65-F5344CB8AC3E}">
        <p14:creationId xmlns:p14="http://schemas.microsoft.com/office/powerpoint/2010/main" val="2911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                      CONSTRUÇÃO</a:t>
            </a:r>
            <a:endParaRPr lang="pt-BR" sz="2000" dirty="0">
              <a:solidFill>
                <a:srgbClr val="C3D69B"/>
              </a:solidFill>
              <a:latin typeface="Tahoma"/>
              <a:cs typeface="Tahoma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33" y="60858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10455" y="1586154"/>
            <a:ext cx="9371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3A00"/>
                </a:solidFill>
              </a:rPr>
              <a:t>Alinhamento das ações de gênero já desenvolvidas no MAPA (COOPERGÊNERO) ao ODS-5 e dar amplitude ao demais setores produtivos em que a mulher está inserida.</a:t>
            </a:r>
          </a:p>
          <a:p>
            <a:pPr algn="just"/>
            <a:r>
              <a:rPr lang="pt-BR" sz="2000" b="1" dirty="0">
                <a:solidFill>
                  <a:srgbClr val="003A00"/>
                </a:solidFill>
              </a:rPr>
              <a:t>Trabalhar os demais </a:t>
            </a:r>
            <a:r>
              <a:rPr lang="pt-BR" sz="2000" b="1" dirty="0" err="1">
                <a:solidFill>
                  <a:srgbClr val="003A00"/>
                </a:solidFill>
              </a:rPr>
              <a:t>ODS’s</a:t>
            </a:r>
            <a:r>
              <a:rPr lang="pt-BR" sz="2000" b="1" dirty="0">
                <a:solidFill>
                  <a:srgbClr val="003A00"/>
                </a:solidFill>
              </a:rPr>
              <a:t> ligados à agricultura e a produção de alimentos.</a:t>
            </a:r>
          </a:p>
        </p:txBody>
      </p:sp>
      <p:pic>
        <p:nvPicPr>
          <p:cNvPr id="9" name="Espaço Reservado para Conteúdo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26905" y="3429000"/>
            <a:ext cx="3093770" cy="3063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4789314" y="3219373"/>
            <a:ext cx="608393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rgbClr val="700070"/>
                </a:solidFill>
              </a:rPr>
              <a:t>Do que trata o ODS-5?</a:t>
            </a:r>
          </a:p>
          <a:p>
            <a:pPr marL="285750" indent="-285750" algn="just">
              <a:defRPr/>
            </a:pPr>
            <a:endParaRPr lang="pt-BR" altLang="pt-B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>
                <a:solidFill>
                  <a:srgbClr val="003A00"/>
                </a:solidFill>
              </a:rPr>
              <a:t>A igualdade de gênero, com </a:t>
            </a:r>
            <a:r>
              <a:rPr lang="pt-BR" altLang="pt-BR" sz="2000" b="1" dirty="0" err="1">
                <a:solidFill>
                  <a:srgbClr val="003A00"/>
                </a:solidFill>
              </a:rPr>
              <a:t>empoderamento</a:t>
            </a:r>
            <a:r>
              <a:rPr lang="pt-BR" altLang="pt-BR" sz="2000" b="1" dirty="0">
                <a:solidFill>
                  <a:srgbClr val="003A00"/>
                </a:solidFill>
              </a:rPr>
              <a:t> de meninas e mulheres é o tema do ODS 5. </a:t>
            </a:r>
          </a:p>
          <a:p>
            <a:pPr algn="just">
              <a:defRPr/>
            </a:pPr>
            <a:endParaRPr lang="pt-BR" altLang="pt-BR" sz="2000" b="1" dirty="0">
              <a:solidFill>
                <a:srgbClr val="003A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solidFill>
                  <a:srgbClr val="003A00"/>
                </a:solidFill>
              </a:rPr>
              <a:t>5.5 Garantir a participação plena e efetiva das mulheres e a igualdade de oportunidades para a liderança em todos os níveis de tomada de decisão na vida política, econômica e pública</a:t>
            </a:r>
            <a:endParaRPr lang="pt-BR" altLang="pt-BR" sz="2000" b="1" dirty="0">
              <a:solidFill>
                <a:srgbClr val="003A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5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6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59" y="-47849"/>
            <a:ext cx="10515600" cy="1180605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NOVA POLÍTICA PÚBLICA</a:t>
            </a:r>
            <a:b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</a:br>
            <a:r>
              <a:rPr lang="pt-BR" sz="2400" dirty="0">
                <a:solidFill>
                  <a:srgbClr val="C3D69B"/>
                </a:solidFill>
                <a:latin typeface="Tahoma"/>
                <a:cs typeface="Tahoma"/>
              </a:rPr>
              <a:t>Portaria Ministerial n°2006/2018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87" y="36779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11999" y="1559924"/>
            <a:ext cx="4227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3A00"/>
                </a:solidFill>
              </a:rPr>
              <a:t>É o apoio e fortalecimento do trabalho da mulher no campo, considerando o desenvolvimento sustentável das diversas cadeias produtivas, das cooperativas agropecuárias, das agroindústrias rurais, do acesso aos mercados nacional e internacional e de todos os setores envolvidos. </a:t>
            </a:r>
          </a:p>
          <a:p>
            <a:pPr algn="just"/>
            <a:endParaRPr lang="pt-BR" sz="2000" b="1" dirty="0">
              <a:solidFill>
                <a:srgbClr val="003A00"/>
              </a:solidFill>
            </a:endParaRPr>
          </a:p>
          <a:p>
            <a:pPr algn="just"/>
            <a:r>
              <a:rPr lang="pt-BR" sz="2000" b="1" dirty="0">
                <a:solidFill>
                  <a:srgbClr val="003A00"/>
                </a:solidFill>
              </a:rPr>
              <a:t>Gerar igualdade de oportunidades no processo de acesso da mulher aos espaços de tomada de decisão na agricultura e no agronegócio brasileiro.</a:t>
            </a:r>
          </a:p>
          <a:p>
            <a:pPr algn="just"/>
            <a:r>
              <a:rPr lang="pt-BR" sz="2000" dirty="0"/>
              <a:t> 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993" y="-36779"/>
            <a:ext cx="1729967" cy="97131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54" y="1502089"/>
            <a:ext cx="5701259" cy="358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8D50A6BB-FC2F-4328-A68D-C4F314426C14}"/>
              </a:ext>
            </a:extLst>
          </p:cNvPr>
          <p:cNvSpPr/>
          <p:nvPr/>
        </p:nvSpPr>
        <p:spPr>
          <a:xfrm>
            <a:off x="4724313" y="113275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59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 OBJETIVOS 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37" y="53570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39900" y="1961495"/>
            <a:ext cx="94093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700070"/>
                </a:solidFill>
              </a:rPr>
              <a:t>1 -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apoiar ações de capacitação, divulgação, </a:t>
            </a:r>
            <a:r>
              <a:rPr lang="pt-BR" sz="2000" b="1" dirty="0" err="1">
                <a:solidFill>
                  <a:schemeClr val="accent6">
                    <a:lumMod val="50000"/>
                  </a:schemeClr>
                </a:solidFill>
              </a:rPr>
              <a:t>intercooperação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, intercâmbio e organização produtiva entre mulheres e homens no agronegócio com base no desenvolvimento sustentável, visando a equidade de gênero e a igualdade de oportunidades;</a:t>
            </a:r>
          </a:p>
          <a:p>
            <a:pPr algn="just"/>
            <a:endParaRPr lang="pt-B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sz="2000" b="1" dirty="0">
                <a:solidFill>
                  <a:srgbClr val="700070"/>
                </a:solidFill>
              </a:rPr>
              <a:t>2 -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subsidiar a institucionalização de políticas públicas para as mulheres do agronegócio brasileiro na criação de programas e projetos de apoio a organização produtiva;</a:t>
            </a:r>
          </a:p>
          <a:p>
            <a:pPr algn="just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pt-BR" sz="2000" b="1" dirty="0">
                <a:solidFill>
                  <a:srgbClr val="700070"/>
                </a:solidFill>
              </a:rPr>
              <a:t>3 -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apoiar a elaboração de projetos regionais, específicos para a valorização e fortalecimento das mulheres no cooperativismo e no agronegócio em geral;</a:t>
            </a:r>
          </a:p>
          <a:p>
            <a:pPr algn="just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pt-BR" sz="2000" b="1" dirty="0">
                <a:solidFill>
                  <a:srgbClr val="700070"/>
                </a:solidFill>
              </a:rPr>
              <a:t>4 -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promover a articulação e integração entre entes públicos e privados, nacionais e internacionais, para ampliar o acesso das mulheres aos mercados, oportunizando a conquista de novos espaços;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572" y="16791"/>
            <a:ext cx="1729967" cy="97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OBJETIVOS </a:t>
            </a:r>
            <a:endParaRPr lang="pt-BR" sz="2000" dirty="0">
              <a:solidFill>
                <a:srgbClr val="C3D69B"/>
              </a:solidFill>
              <a:latin typeface="Tahoma"/>
              <a:cs typeface="Tahoma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F4369C54-3005-4CAE-BAFD-52F02936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398" y="1109808"/>
            <a:ext cx="3537238" cy="46961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pt-BR" sz="6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3600" dirty="0"/>
          </a:p>
        </p:txBody>
      </p:sp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00" y="27411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30800" y="1151878"/>
            <a:ext cx="1005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700070"/>
                </a:solidFill>
              </a:rPr>
              <a:t>5 - </a:t>
            </a:r>
            <a:r>
              <a:rPr lang="pt-BR" sz="2000" b="1" dirty="0">
                <a:solidFill>
                  <a:srgbClr val="003A00"/>
                </a:solidFill>
              </a:rPr>
              <a:t>melhoria do acesso à informação, na perspectiva de equidade de gênero, inclusive com publicações no site do MAPA, mantendo-o atualizado;</a:t>
            </a:r>
          </a:p>
          <a:p>
            <a:r>
              <a:rPr lang="pt-BR" sz="2000" b="1" dirty="0">
                <a:solidFill>
                  <a:srgbClr val="003A00"/>
                </a:solidFill>
              </a:rPr>
              <a:t> </a:t>
            </a:r>
          </a:p>
          <a:p>
            <a:r>
              <a:rPr lang="pt-BR" sz="2000" b="1" dirty="0">
                <a:solidFill>
                  <a:srgbClr val="700070"/>
                </a:solidFill>
              </a:rPr>
              <a:t>6 - </a:t>
            </a:r>
            <a:r>
              <a:rPr lang="pt-BR" sz="2000" b="1" dirty="0">
                <a:solidFill>
                  <a:srgbClr val="003A00"/>
                </a:solidFill>
              </a:rPr>
              <a:t>promover articulação entre as Secretarias do MAPA responsáveis pela implementação das políticas públicas do agronegócio brasileiro;</a:t>
            </a:r>
          </a:p>
          <a:p>
            <a:r>
              <a:rPr lang="pt-BR" sz="2000" b="1" dirty="0">
                <a:solidFill>
                  <a:srgbClr val="003A00"/>
                </a:solidFill>
              </a:rPr>
              <a:t> </a:t>
            </a:r>
          </a:p>
          <a:p>
            <a:r>
              <a:rPr lang="pt-BR" sz="2000" b="1" dirty="0">
                <a:solidFill>
                  <a:srgbClr val="700070"/>
                </a:solidFill>
              </a:rPr>
              <a:t>7 - </a:t>
            </a:r>
            <a:r>
              <a:rPr lang="pt-BR" sz="2000" b="1" dirty="0">
                <a:solidFill>
                  <a:srgbClr val="003A00"/>
                </a:solidFill>
              </a:rPr>
              <a:t>contribuir para a articulação das ações deste Ministério nos diversos espaços institucionais que tratam das políticas para as mulheres.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950" y="0"/>
            <a:ext cx="1729967" cy="9713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824728"/>
            <a:ext cx="9509911" cy="27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2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91" y="206138"/>
            <a:ext cx="9929734" cy="764377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GÊNERO E COOPERATIVISM0: ORIGEM</a:t>
            </a:r>
          </a:p>
        </p:txBody>
      </p:sp>
      <p:pic>
        <p:nvPicPr>
          <p:cNvPr id="11" name="Imagem 9">
            <a:extLst>
              <a:ext uri="{FF2B5EF4-FFF2-40B4-BE49-F238E27FC236}">
                <a16:creationId xmlns="" xmlns:a16="http://schemas.microsoft.com/office/drawing/2014/main" id="{D8CD11E1-E1BE-4396-8F63-E20A725D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E37AE599-1561-45E6-9B43-735F1DD56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41" y="2661719"/>
            <a:ext cx="7015461" cy="472734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700070"/>
                </a:solidFill>
              </a:rPr>
              <a:t>1996</a:t>
            </a:r>
            <a:r>
              <a:rPr lang="pt-BR" sz="2400" b="1" dirty="0">
                <a:solidFill>
                  <a:srgbClr val="37A76F"/>
                </a:solidFill>
              </a:rPr>
              <a:t> </a:t>
            </a:r>
            <a:r>
              <a:rPr lang="pt-BR" sz="2400" b="1" dirty="0">
                <a:solidFill>
                  <a:srgbClr val="003A00"/>
                </a:solidFill>
              </a:rPr>
              <a:t>- Primeiro Encontro Continental das Mulheres Cooperativas, em São José, na Costa Rica. </a:t>
            </a:r>
          </a:p>
          <a:p>
            <a:pPr marL="360363" indent="-360363" algn="just"/>
            <a:r>
              <a:rPr lang="pt-BR" sz="2400" b="1" dirty="0">
                <a:solidFill>
                  <a:srgbClr val="003A00"/>
                </a:solidFill>
              </a:rPr>
              <a:t>   Tema: “Quantas somos e o que queremos? Construindo Respostas.”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37A76F"/>
              </a:solidFill>
            </a:endParaRPr>
          </a:p>
          <a:p>
            <a:pPr marL="360363" indent="-360363" algn="just"/>
            <a:endParaRPr lang="pt-BR" sz="2400" dirty="0">
              <a:solidFill>
                <a:srgbClr val="37A76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700070"/>
                </a:solidFill>
              </a:rPr>
              <a:t> </a:t>
            </a:r>
            <a:r>
              <a:rPr lang="pt-BR" sz="2400" b="1" dirty="0">
                <a:solidFill>
                  <a:srgbClr val="700070"/>
                </a:solidFill>
              </a:rPr>
              <a:t>1997</a:t>
            </a:r>
            <a:r>
              <a:rPr lang="pt-BR" sz="2400" dirty="0">
                <a:solidFill>
                  <a:srgbClr val="700070"/>
                </a:solidFill>
              </a:rPr>
              <a:t> </a:t>
            </a:r>
            <a:r>
              <a:rPr lang="pt-BR" sz="2400" b="1" dirty="0">
                <a:solidFill>
                  <a:srgbClr val="700070"/>
                </a:solidFill>
              </a:rPr>
              <a:t>– </a:t>
            </a:r>
            <a:r>
              <a:rPr lang="pt-BR" sz="2400" b="1" dirty="0">
                <a:solidFill>
                  <a:srgbClr val="003A00"/>
                </a:solidFill>
              </a:rPr>
              <a:t>A OCB instala a Comissão de Gênero e Desenvolvimento Integrado em Cooperativas - GDEIC.   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7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45" y="74523"/>
            <a:ext cx="1085850" cy="10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5" descr="imagenaci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741" y="1227698"/>
            <a:ext cx="2198853" cy="1893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8052113" y="3175337"/>
            <a:ext cx="2728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Plataforma de Acción de Mujeres Cooperativistas del Continente Americano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50" y="4152746"/>
            <a:ext cx="1907516" cy="2543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1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GESTÃO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F4369C54-3005-4CAE-BAFD-52F02936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307" y="1130515"/>
            <a:ext cx="2013239" cy="52503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pt-BR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3600" dirty="0"/>
          </a:p>
        </p:txBody>
      </p:sp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66" y="46402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37127" y="2209952"/>
            <a:ext cx="11102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3A00"/>
                </a:solidFill>
              </a:rPr>
              <a:t>O Comitê de Políticas Públicas para Mulheres e de Gênero faz a gestão dos projetos com a validação da Secretaria Executiva do MAPA.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5497"/>
            <a:ext cx="10238282" cy="299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3500" y="46402"/>
            <a:ext cx="1729967" cy="97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9" y="239420"/>
            <a:ext cx="10584726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 ABRANGÊNCIA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6" y="119710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027829" y="2282568"/>
            <a:ext cx="167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0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37889" y="2793745"/>
            <a:ext cx="8411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Ações planejadas buscam envolver todas as Secretarias, Administração Direta e  Empresas Vinculadas, em um trabalho em rede. </a:t>
            </a:r>
          </a:p>
        </p:txBody>
      </p:sp>
      <p:sp>
        <p:nvSpPr>
          <p:cNvPr id="9" name="Seta: Curva para a Direita 4"/>
          <p:cNvSpPr/>
          <p:nvPr/>
        </p:nvSpPr>
        <p:spPr>
          <a:xfrm rot="755532">
            <a:off x="543969" y="1705227"/>
            <a:ext cx="962608" cy="2853818"/>
          </a:xfrm>
          <a:prstGeom prst="curvedRightArrow">
            <a:avLst>
              <a:gd name="adj1" fmla="val 14675"/>
              <a:gd name="adj2" fmla="val 64252"/>
              <a:gd name="adj3" fmla="val 39737"/>
            </a:avLst>
          </a:prstGeom>
          <a:solidFill>
            <a:srgbClr val="700070"/>
          </a:solidFill>
          <a:ln>
            <a:solidFill>
              <a:srgbClr val="70007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69326" y="1624194"/>
            <a:ext cx="74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SE</a:t>
            </a:r>
          </a:p>
        </p:txBody>
      </p:sp>
      <p:sp>
        <p:nvSpPr>
          <p:cNvPr id="11" name="Seta: da Esquerda para a Direita 12"/>
          <p:cNvSpPr/>
          <p:nvPr/>
        </p:nvSpPr>
        <p:spPr>
          <a:xfrm>
            <a:off x="2602789" y="1854192"/>
            <a:ext cx="431321" cy="224287"/>
          </a:xfrm>
          <a:prstGeom prst="leftRightArrow">
            <a:avLst/>
          </a:prstGeom>
          <a:solidFill>
            <a:srgbClr val="70007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073612" y="1634620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SCRI</a:t>
            </a:r>
          </a:p>
        </p:txBody>
      </p:sp>
      <p:sp>
        <p:nvSpPr>
          <p:cNvPr id="13" name="Seta: da Esquerda para a Direita 13"/>
          <p:cNvSpPr/>
          <p:nvPr/>
        </p:nvSpPr>
        <p:spPr>
          <a:xfrm>
            <a:off x="4180315" y="1874932"/>
            <a:ext cx="431321" cy="224287"/>
          </a:xfrm>
          <a:prstGeom prst="leftRightArrow">
            <a:avLst/>
          </a:prstGeom>
          <a:solidFill>
            <a:srgbClr val="70007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Seta: da Esquerda para a Direita 13"/>
          <p:cNvSpPr/>
          <p:nvPr/>
        </p:nvSpPr>
        <p:spPr>
          <a:xfrm>
            <a:off x="5386852" y="4284291"/>
            <a:ext cx="431321" cy="224287"/>
          </a:xfrm>
          <a:prstGeom prst="leftRightArrow">
            <a:avLst/>
          </a:prstGeom>
          <a:solidFill>
            <a:srgbClr val="70007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Seta: da Esquerda para a Direita 13"/>
          <p:cNvSpPr/>
          <p:nvPr/>
        </p:nvSpPr>
        <p:spPr>
          <a:xfrm>
            <a:off x="2940759" y="4322460"/>
            <a:ext cx="431321" cy="224287"/>
          </a:xfrm>
          <a:prstGeom prst="leftRightArrow">
            <a:avLst/>
          </a:prstGeom>
          <a:solidFill>
            <a:srgbClr val="70007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Seta: da Esquerda para a Direita 13"/>
          <p:cNvSpPr/>
          <p:nvPr/>
        </p:nvSpPr>
        <p:spPr>
          <a:xfrm>
            <a:off x="7279785" y="1854191"/>
            <a:ext cx="431321" cy="224287"/>
          </a:xfrm>
          <a:prstGeom prst="leftRightArrow">
            <a:avLst>
              <a:gd name="adj1" fmla="val 66472"/>
              <a:gd name="adj2" fmla="val 50000"/>
            </a:avLst>
          </a:prstGeom>
          <a:solidFill>
            <a:srgbClr val="70007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Seta: da Esquerda para a Direita 13"/>
          <p:cNvSpPr/>
          <p:nvPr/>
        </p:nvSpPr>
        <p:spPr>
          <a:xfrm>
            <a:off x="8257234" y="4284290"/>
            <a:ext cx="431321" cy="224287"/>
          </a:xfrm>
          <a:prstGeom prst="leftRightArrow">
            <a:avLst/>
          </a:prstGeom>
          <a:solidFill>
            <a:srgbClr val="70007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21346" y="1661910"/>
            <a:ext cx="964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SDA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188675" y="1624194"/>
            <a:ext cx="817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SDI</a:t>
            </a:r>
          </a:p>
        </p:txBody>
      </p:sp>
      <p:sp>
        <p:nvSpPr>
          <p:cNvPr id="22" name="Seta: Curva para a Direita 27"/>
          <p:cNvSpPr/>
          <p:nvPr/>
        </p:nvSpPr>
        <p:spPr>
          <a:xfrm rot="20414807" flipH="1" flipV="1">
            <a:off x="10368151" y="1426658"/>
            <a:ext cx="1162652" cy="2806252"/>
          </a:xfrm>
          <a:prstGeom prst="curvedRightArrow">
            <a:avLst>
              <a:gd name="adj1" fmla="val 12539"/>
              <a:gd name="adj2" fmla="val 47761"/>
              <a:gd name="adj3" fmla="val 42668"/>
            </a:avLst>
          </a:prstGeom>
          <a:solidFill>
            <a:srgbClr val="700070"/>
          </a:solidFill>
          <a:ln>
            <a:solidFill>
              <a:srgbClr val="70007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416592" y="4077938"/>
            <a:ext cx="147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INMET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534158" y="4062460"/>
            <a:ext cx="16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CEPLAC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8856961" y="3993213"/>
            <a:ext cx="1580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CONAB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13" y="4898419"/>
            <a:ext cx="3747419" cy="194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tângulo 27"/>
          <p:cNvSpPr/>
          <p:nvPr/>
        </p:nvSpPr>
        <p:spPr>
          <a:xfrm>
            <a:off x="6019310" y="4045740"/>
            <a:ext cx="2214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EMBRAPA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9510" y="46152"/>
            <a:ext cx="1729967" cy="9713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801813" y="1634620"/>
            <a:ext cx="98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SAP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282142" y="1687614"/>
            <a:ext cx="110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SAF</a:t>
            </a:r>
          </a:p>
        </p:txBody>
      </p:sp>
      <p:sp>
        <p:nvSpPr>
          <p:cNvPr id="30" name="Seta: da Esquerda para a Direita 13"/>
          <p:cNvSpPr/>
          <p:nvPr/>
        </p:nvSpPr>
        <p:spPr>
          <a:xfrm>
            <a:off x="5800655" y="1899211"/>
            <a:ext cx="431321" cy="224287"/>
          </a:xfrm>
          <a:prstGeom prst="leftRightArrow">
            <a:avLst/>
          </a:prstGeom>
          <a:solidFill>
            <a:srgbClr val="70007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Seta: da Esquerda para a Direita 13"/>
          <p:cNvSpPr/>
          <p:nvPr/>
        </p:nvSpPr>
        <p:spPr>
          <a:xfrm>
            <a:off x="8745571" y="1872933"/>
            <a:ext cx="431321" cy="224287"/>
          </a:xfrm>
          <a:prstGeom prst="leftRightArrow">
            <a:avLst/>
          </a:prstGeom>
          <a:solidFill>
            <a:srgbClr val="70007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ABRANGÊNCIA </a:t>
            </a:r>
            <a:endParaRPr lang="pt-BR" sz="2000" dirty="0">
              <a:solidFill>
                <a:srgbClr val="C3D69B"/>
              </a:solidFill>
              <a:latin typeface="Tahoma"/>
              <a:cs typeface="Tahoma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61" y="0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876945" y="1203098"/>
            <a:ext cx="1810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700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54035" y="2068919"/>
            <a:ext cx="9483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Ações direcionadas às mulheres rurais e do agronegócio brasileiro.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94" y="99588"/>
            <a:ext cx="1615998" cy="73931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AutoShape 2" descr="Resultado de imagem para diversas mulheres na agricul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14" y="3264012"/>
            <a:ext cx="2503086" cy="186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77" y="3656324"/>
            <a:ext cx="3344045" cy="2255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9" y="3484729"/>
            <a:ext cx="2110453" cy="1418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7" y="4819413"/>
            <a:ext cx="2376117" cy="1543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02" y="4816377"/>
            <a:ext cx="3200096" cy="1736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30" y="3303127"/>
            <a:ext cx="2348680" cy="17821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91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CENÁRIO ATUAL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F4369C54-3005-4CAE-BAFD-52F02936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881" y="1308896"/>
            <a:ext cx="5125801" cy="14009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000" b="1" dirty="0">
                <a:solidFill>
                  <a:srgbClr val="003A00"/>
                </a:solidFill>
              </a:rPr>
              <a:t>Na atualidade o MAPA busca um novo olhar para dar continuidade às políticas públicas voltadas à mulher rural com apoio da Ministra da Agricultura, Pecuária e Abastecimento, Tereza Cristina Corrêa da Costa Dias.</a:t>
            </a:r>
          </a:p>
        </p:txBody>
      </p:sp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29" y="60858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496" y="-131274"/>
            <a:ext cx="1729967" cy="97131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5" y="1276540"/>
            <a:ext cx="4160975" cy="5450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5812326" y="3431754"/>
            <a:ext cx="4582624" cy="3304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30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SÉCULO XXI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58" y="75190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84" y="1447792"/>
            <a:ext cx="2574370" cy="3521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ângulo 2"/>
          <p:cNvSpPr/>
          <p:nvPr/>
        </p:nvSpPr>
        <p:spPr>
          <a:xfrm>
            <a:off x="1400101" y="5128965"/>
            <a:ext cx="2455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3A00"/>
                </a:solidFill>
              </a:rPr>
              <a:t>Publicação que trata sobre a mulher nas principais áreas produtoras de café no Brasil, disponível também em formato digital (português e inglês)</a:t>
            </a: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1577484" y="3868684"/>
            <a:ext cx="5413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rgbClr val="003A00"/>
                </a:solidFill>
              </a:rPr>
              <a:t>https://www.embrapa.br/busca-de-publicacoes/-/publicacao/1098991/women-in-coffee-in-brazil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425293" y="1354030"/>
            <a:ext cx="59004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700070"/>
                </a:solidFill>
              </a:rPr>
              <a:t>Não se trata de tornar as mulheres mais fortes, já o são.</a:t>
            </a:r>
          </a:p>
          <a:p>
            <a:pPr algn="ctr"/>
            <a:endParaRPr lang="pt-BR" sz="2800" b="1" i="1" dirty="0">
              <a:solidFill>
                <a:srgbClr val="700070"/>
              </a:solidFill>
            </a:endParaRPr>
          </a:p>
          <a:p>
            <a:pPr algn="ctr"/>
            <a:r>
              <a:rPr lang="pt-BR" sz="2800" b="1" i="1" dirty="0">
                <a:solidFill>
                  <a:srgbClr val="700070"/>
                </a:solidFill>
              </a:rPr>
              <a:t>Trata-se de mudar a forma como o mundo percebe essa fortaleza.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1"/>
          <a:stretch/>
        </p:blipFill>
        <p:spPr>
          <a:xfrm>
            <a:off x="7067607" y="4439516"/>
            <a:ext cx="1866016" cy="172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6058" y="75190"/>
            <a:ext cx="1686208" cy="88024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r="2110"/>
          <a:stretch/>
        </p:blipFill>
        <p:spPr>
          <a:xfrm>
            <a:off x="4213551" y="4161961"/>
            <a:ext cx="2687359" cy="233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20" y="3814045"/>
            <a:ext cx="1902815" cy="2035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02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49" y="60858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36" y="140078"/>
            <a:ext cx="1615998" cy="73931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2560662" y="1885355"/>
            <a:ext cx="4030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700070"/>
                </a:solidFill>
              </a:rPr>
              <a:t>MUITO OBRIGADA !!!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91744" y="4549510"/>
            <a:ext cx="4401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700070"/>
                </a:solidFill>
              </a:rPr>
              <a:t>VERA LUCIA DE OLIVEIRA DALLER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245509" y="2973183"/>
            <a:ext cx="3821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700070"/>
                </a:solidFill>
              </a:rPr>
              <a:t>MUCHAS GRACIAS !!!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69957" y="5004840"/>
            <a:ext cx="10502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700070"/>
                </a:solidFill>
              </a:rPr>
              <a:t>COORDENADORA DO DEPARTAMENTO DO COOPERATIVISMO E ACESSO A MERCADOS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242082" y="5394396"/>
            <a:ext cx="294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700070"/>
                </a:solidFill>
              </a:rPr>
              <a:t>CGCOOP/DECAM/SAF/MAPA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512838" y="6122749"/>
            <a:ext cx="481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700070"/>
                </a:solidFill>
              </a:rPr>
              <a:t>E-MAIL:</a:t>
            </a:r>
            <a:r>
              <a:rPr lang="pt-BR" dirty="0"/>
              <a:t> </a:t>
            </a:r>
            <a:r>
              <a:rPr lang="pt-BR" b="1" dirty="0">
                <a:solidFill>
                  <a:srgbClr val="003A00"/>
                </a:solidFill>
              </a:rPr>
              <a:t>VERA.OLIVEIRA@AGRICULTURA.GOV.BR</a:t>
            </a:r>
          </a:p>
        </p:txBody>
      </p:sp>
    </p:spTree>
    <p:extLst>
      <p:ext uri="{BB962C8B-B14F-4D97-AF65-F5344CB8AC3E}">
        <p14:creationId xmlns:p14="http://schemas.microsoft.com/office/powerpoint/2010/main" val="26927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ORIGEM </a:t>
            </a:r>
            <a:endParaRPr lang="pt-BR" sz="2400" dirty="0">
              <a:solidFill>
                <a:srgbClr val="C3D69B"/>
              </a:solidFill>
              <a:latin typeface="Tahoma"/>
              <a:cs typeface="Tahoma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E16DB2FE-BDB5-4BD1-9C61-F2F0BA51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03DDFC3F-12AC-4919-816A-5839484C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441"/>
            <a:ext cx="6467947" cy="42395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266700" indent="-26670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pt-BR" sz="2400" b="1" dirty="0">
                <a:solidFill>
                  <a:srgbClr val="700070"/>
                </a:solidFill>
                <a:cs typeface="David" panose="020E0502060401010101" pitchFamily="34" charset="-79"/>
              </a:rPr>
              <a:t>2003/2004</a:t>
            </a:r>
            <a:r>
              <a:rPr lang="pt-BR" sz="2400" b="1" dirty="0">
                <a:solidFill>
                  <a:srgbClr val="7030A0"/>
                </a:solidFill>
                <a:cs typeface="David" panose="020E0502060401010101" pitchFamily="34" charset="-79"/>
              </a:rPr>
              <a:t> – </a:t>
            </a:r>
            <a:r>
              <a:rPr lang="pt-BR" sz="2400" b="1" dirty="0">
                <a:solidFill>
                  <a:srgbClr val="003A00"/>
                </a:solidFill>
                <a:cs typeface="David" panose="020E0502060401010101" pitchFamily="34" charset="-79"/>
              </a:rPr>
              <a:t>COOPERGÊNERO (Portaria nº 156 de 04/07/2004)</a:t>
            </a:r>
          </a:p>
          <a:p>
            <a:pPr marL="266700" indent="-26670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b="1" dirty="0">
              <a:solidFill>
                <a:srgbClr val="37A76F"/>
              </a:solidFill>
              <a:cs typeface="David" panose="020E0502060401010101" pitchFamily="34" charset="-79"/>
            </a:endParaRPr>
          </a:p>
          <a:p>
            <a:pPr marL="268288" algn="just">
              <a:tabLst>
                <a:tab pos="180975" algn="l"/>
              </a:tabLst>
            </a:pPr>
            <a:r>
              <a:rPr lang="pt-BR" sz="2400" b="1" dirty="0">
                <a:solidFill>
                  <a:srgbClr val="700070"/>
                </a:solidFill>
                <a:cs typeface="David" panose="020E0502060401010101" pitchFamily="34" charset="-79"/>
              </a:rPr>
              <a:t>Objetivo: </a:t>
            </a:r>
            <a:r>
              <a:rPr lang="pt-BR" sz="2400" b="1" dirty="0">
                <a:solidFill>
                  <a:srgbClr val="003A00"/>
                </a:solidFill>
                <a:cs typeface="David" panose="020E0502060401010101" pitchFamily="34" charset="-79"/>
              </a:rPr>
              <a:t>incorporar o  componente Gênero como eixo transversal das ações  do Departamento de Cooperativismo do MAPA, na </a:t>
            </a:r>
            <a:r>
              <a:rPr lang="pt-BR" sz="2400" b="1" dirty="0" smtClean="0">
                <a:solidFill>
                  <a:srgbClr val="003A00"/>
                </a:solidFill>
                <a:cs typeface="David" panose="020E0502060401010101" pitchFamily="34" charset="-79"/>
              </a:rPr>
              <a:t>perspectiva </a:t>
            </a:r>
            <a:r>
              <a:rPr lang="pt-BR" sz="2400" b="1" dirty="0">
                <a:solidFill>
                  <a:srgbClr val="003A00"/>
                </a:solidFill>
                <a:cs typeface="David" panose="020E0502060401010101" pitchFamily="34" charset="-79"/>
              </a:rPr>
              <a:t>do desenvolvimento sustentável e  do cooperativismo    brasileiro.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39" y="0"/>
            <a:ext cx="1085850" cy="101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carlosjurunna\Pictures\GÊNERO\fa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76" y="1493822"/>
            <a:ext cx="3023857" cy="3720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3600" dirty="0">
                <a:solidFill>
                  <a:srgbClr val="C3D69B"/>
                </a:solidFill>
                <a:latin typeface="Tahoma"/>
                <a:cs typeface="Tahoma"/>
              </a:rPr>
              <a:t>       TRAJETÓRIA: AÇÃO, REAÇÃO E AVANÇOS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3F5BC04D-39E3-437E-BBF0-5680305B8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477" y="4185292"/>
            <a:ext cx="2408221" cy="178611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9600" b="1" dirty="0">
                <a:solidFill>
                  <a:srgbClr val="003A00"/>
                </a:solidFill>
              </a:rPr>
              <a:t>Encontros </a:t>
            </a:r>
          </a:p>
          <a:p>
            <a:pPr algn="just"/>
            <a:r>
              <a:rPr lang="pt-BR" sz="9600" b="1" dirty="0">
                <a:solidFill>
                  <a:srgbClr val="003A00"/>
                </a:solidFill>
              </a:rPr>
              <a:t>Seminários</a:t>
            </a:r>
          </a:p>
          <a:p>
            <a:pPr algn="just"/>
            <a:r>
              <a:rPr lang="pt-BR" sz="9600" b="1" dirty="0">
                <a:solidFill>
                  <a:srgbClr val="003A00"/>
                </a:solidFill>
              </a:rPr>
              <a:t>Oficinas </a:t>
            </a:r>
          </a:p>
          <a:p>
            <a:pPr algn="just"/>
            <a:r>
              <a:rPr lang="pt-BR" sz="9600" b="1" dirty="0">
                <a:solidFill>
                  <a:srgbClr val="003A00"/>
                </a:solidFill>
              </a:rPr>
              <a:t>Reuniões </a:t>
            </a:r>
          </a:p>
          <a:p>
            <a:pPr algn="just"/>
            <a:r>
              <a:rPr lang="pt-BR" sz="9600" b="1" dirty="0">
                <a:solidFill>
                  <a:srgbClr val="003A00"/>
                </a:solidFill>
              </a:rPr>
              <a:t>Publicações</a:t>
            </a:r>
          </a:p>
          <a:p>
            <a:pPr algn="just"/>
            <a:r>
              <a:rPr lang="pt-BR" sz="9600" b="1" dirty="0">
                <a:solidFill>
                  <a:srgbClr val="003A00"/>
                </a:solidFill>
              </a:rPr>
              <a:t>Convênios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97" y="60858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: para a Direita Listrada 3"/>
          <p:cNvSpPr/>
          <p:nvPr/>
        </p:nvSpPr>
        <p:spPr>
          <a:xfrm>
            <a:off x="4271349" y="1383378"/>
            <a:ext cx="2268747" cy="707886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70007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tabLst>
                <a:tab pos="180975" algn="l"/>
              </a:tabLst>
            </a:pPr>
            <a:r>
              <a:rPr lang="pt-BR" sz="40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8765" y="2444665"/>
            <a:ext cx="6871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rgbClr val="003A00"/>
                </a:solidFill>
              </a:rPr>
              <a:t>Estratégias de Ação: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b="1" u="sng" dirty="0">
              <a:solidFill>
                <a:srgbClr val="37A76F"/>
              </a:solidFill>
            </a:endParaRPr>
          </a:p>
          <a:p>
            <a:pPr algn="just"/>
            <a:r>
              <a:rPr lang="pt-BR" sz="2400" b="1" dirty="0">
                <a:solidFill>
                  <a:srgbClr val="003A00"/>
                </a:solidFill>
              </a:rPr>
              <a:t> - Plano de Ação, Sensibilização, Estímulo e Fomento.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79385" y="4781366"/>
            <a:ext cx="1429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3A00"/>
                </a:solidFill>
              </a:rPr>
              <a:t>- Eventos:</a:t>
            </a:r>
          </a:p>
        </p:txBody>
      </p:sp>
      <p:sp>
        <p:nvSpPr>
          <p:cNvPr id="11" name="Chave Direita 2"/>
          <p:cNvSpPr/>
          <p:nvPr/>
        </p:nvSpPr>
        <p:spPr>
          <a:xfrm>
            <a:off x="2047947" y="4206379"/>
            <a:ext cx="152634" cy="2088759"/>
          </a:xfrm>
          <a:prstGeom prst="rightBrace">
            <a:avLst/>
          </a:prstGeom>
          <a:solidFill>
            <a:schemeClr val="bg1"/>
          </a:solidFill>
          <a:ln>
            <a:solidFill>
              <a:srgbClr val="70007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0070"/>
              </a:solidFill>
            </a:endParaRPr>
          </a:p>
        </p:txBody>
      </p:sp>
      <p:sp>
        <p:nvSpPr>
          <p:cNvPr id="12" name="Chave Direita 17"/>
          <p:cNvSpPr/>
          <p:nvPr/>
        </p:nvSpPr>
        <p:spPr>
          <a:xfrm>
            <a:off x="4590107" y="4206378"/>
            <a:ext cx="103206" cy="2088759"/>
          </a:xfrm>
          <a:prstGeom prst="rightBrace">
            <a:avLst/>
          </a:prstGeom>
          <a:solidFill>
            <a:schemeClr val="bg1"/>
          </a:solidFill>
          <a:ln>
            <a:solidFill>
              <a:srgbClr val="70007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124083" y="441405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b="1" dirty="0">
                <a:solidFill>
                  <a:srgbClr val="003A00"/>
                </a:solidFill>
              </a:rPr>
              <a:t>Marcos legais</a:t>
            </a:r>
          </a:p>
          <a:p>
            <a:pPr algn="just"/>
            <a:r>
              <a:rPr lang="pt-BR" sz="2400" b="1" dirty="0">
                <a:solidFill>
                  <a:srgbClr val="003A00"/>
                </a:solidFill>
              </a:rPr>
              <a:t>Estrutura Empresarial Cooperativa</a:t>
            </a:r>
          </a:p>
          <a:p>
            <a:pPr algn="just"/>
            <a:r>
              <a:rPr lang="pt-BR" sz="2400" b="1" dirty="0">
                <a:solidFill>
                  <a:srgbClr val="003A00"/>
                </a:solidFill>
              </a:rPr>
              <a:t>Estrutura Política </a:t>
            </a:r>
          </a:p>
          <a:p>
            <a:pPr algn="just"/>
            <a:r>
              <a:rPr lang="pt-BR" sz="2400" b="1" dirty="0">
                <a:solidFill>
                  <a:srgbClr val="003A00"/>
                </a:solidFill>
              </a:rPr>
              <a:t>Capacitação</a:t>
            </a:r>
          </a:p>
          <a:p>
            <a:pPr algn="just"/>
            <a:r>
              <a:rPr lang="pt-BR" sz="2400" b="1" dirty="0">
                <a:solidFill>
                  <a:srgbClr val="003A00"/>
                </a:solidFill>
              </a:rPr>
              <a:t>Comitês e Núcleos de Mulheres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68" y="2416877"/>
            <a:ext cx="3536830" cy="1768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0089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TRAJETÓRIA </a:t>
            </a:r>
            <a:endParaRPr lang="pt-BR" sz="2400" dirty="0">
              <a:solidFill>
                <a:srgbClr val="C3D69B"/>
              </a:solidFill>
              <a:latin typeface="Tahoma"/>
              <a:cs typeface="Tahoma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F4369C54-3005-4CAE-BAFD-52F02936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557197"/>
            <a:ext cx="2273960" cy="2879002"/>
          </a:xfrm>
        </p:spPr>
        <p:txBody>
          <a:bodyPr>
            <a:normAutofit/>
          </a:bodyPr>
          <a:lstStyle/>
          <a:p>
            <a:pPr marL="457200" lvl="1" indent="0" algn="just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None/>
            </a:pPr>
            <a:endParaRPr lang="pt-BR" sz="2800" dirty="0"/>
          </a:p>
          <a:p>
            <a:pPr algn="just">
              <a:lnSpc>
                <a:spcPct val="120000"/>
              </a:lnSpc>
            </a:pPr>
            <a:endParaRPr lang="pt-BR" sz="3600" dirty="0"/>
          </a:p>
        </p:txBody>
      </p:sp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62" y="-1498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: Curva para a Direita 4"/>
          <p:cNvSpPr/>
          <p:nvPr/>
        </p:nvSpPr>
        <p:spPr>
          <a:xfrm>
            <a:off x="1059254" y="1639029"/>
            <a:ext cx="1511929" cy="2725942"/>
          </a:xfrm>
          <a:prstGeom prst="curvedRightArrow">
            <a:avLst>
              <a:gd name="adj1" fmla="val 9958"/>
              <a:gd name="adj2" fmla="val 35726"/>
              <a:gd name="adj3" fmla="val 29592"/>
            </a:avLst>
          </a:prstGeom>
          <a:solidFill>
            <a:srgbClr val="700070"/>
          </a:solidFill>
          <a:ln>
            <a:solidFill>
              <a:srgbClr val="70007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180975" algn="l"/>
              </a:tabLst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65058" y="3244334"/>
            <a:ext cx="1777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pt-BR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REAÇÃO</a:t>
            </a:r>
          </a:p>
        </p:txBody>
      </p:sp>
      <p:sp>
        <p:nvSpPr>
          <p:cNvPr id="12" name="Seta: para a Direita Listrada 3"/>
          <p:cNvSpPr/>
          <p:nvPr/>
        </p:nvSpPr>
        <p:spPr>
          <a:xfrm>
            <a:off x="2808112" y="1333731"/>
            <a:ext cx="3614468" cy="707886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70007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tabLst>
                <a:tab pos="180975" algn="l"/>
              </a:tabLst>
            </a:pPr>
            <a:r>
              <a:rPr lang="pt-BR" sz="40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REAÇÃO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548617" y="2273643"/>
            <a:ext cx="4372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3A00"/>
                </a:solidFill>
              </a:rPr>
              <a:t>Herança cultural/colonial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24315" y="2866441"/>
            <a:ext cx="2866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solidFill>
                  <a:srgbClr val="003A00"/>
                </a:solidFill>
              </a:rPr>
              <a:t>Queda do tradicional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093161" y="3244334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RESISTÊNCIA 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5093161" y="3244334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RESISTÊNCIA </a:t>
            </a:r>
            <a:endParaRPr lang="pt-BR" dirty="0"/>
          </a:p>
        </p:txBody>
      </p:sp>
      <p:sp>
        <p:nvSpPr>
          <p:cNvPr id="19" name="Seta: para a Direita Listrada 21"/>
          <p:cNvSpPr/>
          <p:nvPr/>
        </p:nvSpPr>
        <p:spPr>
          <a:xfrm>
            <a:off x="2709474" y="3964861"/>
            <a:ext cx="2418272" cy="40011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70007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tabLst>
                <a:tab pos="180975" algn="l"/>
              </a:tabLst>
            </a:pPr>
            <a:r>
              <a:rPr lang="pt-BR" sz="20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RESISTÊNCIA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681759" y="5361550"/>
            <a:ext cx="107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solidFill>
                  <a:srgbClr val="003A00"/>
                </a:solidFill>
              </a:rPr>
              <a:t>Mitos</a:t>
            </a:r>
            <a:r>
              <a:rPr lang="pt-BR" dirty="0">
                <a:solidFill>
                  <a:srgbClr val="37A76F"/>
                </a:solidFill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21" name="Chave Direita 9"/>
          <p:cNvSpPr/>
          <p:nvPr/>
        </p:nvSpPr>
        <p:spPr>
          <a:xfrm flipH="1">
            <a:off x="1838199" y="5251011"/>
            <a:ext cx="301925" cy="778598"/>
          </a:xfrm>
          <a:prstGeom prst="rightBrace">
            <a:avLst>
              <a:gd name="adj1" fmla="val 12143"/>
              <a:gd name="adj2" fmla="val 50000"/>
            </a:avLst>
          </a:prstGeom>
          <a:ln>
            <a:solidFill>
              <a:srgbClr val="70007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2304337" y="5181148"/>
            <a:ext cx="257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solidFill>
                  <a:srgbClr val="003A00"/>
                </a:solidFill>
              </a:rPr>
              <a:t>Mulher submissa  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304337" y="5686857"/>
            <a:ext cx="412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solidFill>
                  <a:srgbClr val="003A00"/>
                </a:solidFill>
              </a:rPr>
              <a:t>Homem dominador/provedor  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73" y="1594634"/>
            <a:ext cx="3014804" cy="1492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23" y="3313567"/>
            <a:ext cx="3232542" cy="150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43" y="5042718"/>
            <a:ext cx="3223034" cy="1578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9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3600" dirty="0">
                <a:solidFill>
                  <a:srgbClr val="C3D69B"/>
                </a:solidFill>
                <a:latin typeface="Tahoma"/>
                <a:cs typeface="Tahoma"/>
              </a:rPr>
              <a:t>TRAJETÓRIA</a:t>
            </a: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 </a:t>
            </a:r>
            <a:endParaRPr lang="pt-BR" sz="2400" dirty="0">
              <a:solidFill>
                <a:srgbClr val="C3D69B"/>
              </a:solidFill>
              <a:latin typeface="Tahoma"/>
              <a:cs typeface="Tahoma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F4369C54-3005-4CAE-BAFD-52F02936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774825"/>
            <a:ext cx="1640218" cy="886894"/>
          </a:xfrm>
        </p:spPr>
        <p:txBody>
          <a:bodyPr>
            <a:normAutofit/>
          </a:bodyPr>
          <a:lstStyle/>
          <a:p>
            <a:pPr marL="457200" lvl="1" indent="0" algn="just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None/>
            </a:pPr>
            <a:endParaRPr lang="pt-BR" sz="2800" dirty="0"/>
          </a:p>
          <a:p>
            <a:pPr algn="just">
              <a:lnSpc>
                <a:spcPct val="120000"/>
              </a:lnSpc>
            </a:pPr>
            <a:endParaRPr lang="pt-BR" sz="3600" dirty="0"/>
          </a:p>
        </p:txBody>
      </p:sp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09" y="60858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: para a Direita Listrada 3"/>
          <p:cNvSpPr/>
          <p:nvPr/>
        </p:nvSpPr>
        <p:spPr>
          <a:xfrm>
            <a:off x="3712803" y="1329877"/>
            <a:ext cx="3614468" cy="707886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70007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tabLst>
                <a:tab pos="180975" algn="l"/>
              </a:tabLst>
            </a:pPr>
            <a:r>
              <a:rPr lang="pt-BR" sz="40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AVANÇOS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24273" y="23388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rgbClr val="003A00"/>
                </a:solidFill>
              </a:rPr>
              <a:t>A mulher atual - independente, autônoma,  forte, confiante  e </a:t>
            </a:r>
            <a:r>
              <a:rPr lang="pt-BR" sz="2400" b="1" dirty="0" err="1">
                <a:solidFill>
                  <a:srgbClr val="003A00"/>
                </a:solidFill>
              </a:rPr>
              <a:t>empoderada</a:t>
            </a:r>
            <a:r>
              <a:rPr lang="pt-BR" sz="2400" b="1" dirty="0">
                <a:solidFill>
                  <a:srgbClr val="003A00"/>
                </a:solidFill>
              </a:rPr>
              <a:t> 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8" y="3729450"/>
            <a:ext cx="3059742" cy="2412025"/>
          </a:xfrm>
          <a:prstGeom prst="round2DiagRect">
            <a:avLst>
              <a:gd name="adj1" fmla="val 16667"/>
              <a:gd name="adj2" fmla="val 466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34" y="3537681"/>
            <a:ext cx="3138877" cy="2831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15" y="3673710"/>
            <a:ext cx="3123446" cy="2523503"/>
          </a:xfrm>
          <a:prstGeom prst="round2DiagRect">
            <a:avLst>
              <a:gd name="adj1" fmla="val 16667"/>
              <a:gd name="adj2" fmla="val 4054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1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779" y="165126"/>
            <a:ext cx="11132745" cy="806260"/>
          </a:xfrm>
        </p:spPr>
        <p:txBody>
          <a:bodyPr>
            <a:normAutofit fontScale="90000"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2800" dirty="0">
                <a:solidFill>
                  <a:srgbClr val="C3D69B"/>
                </a:solidFill>
                <a:latin typeface="Tahoma"/>
                <a:cs typeface="Tahoma"/>
              </a:rPr>
              <a:t>COMITÊ DE POLÍTICAS PÚBLICAS PARA MULHERES E DE GÊNERO</a:t>
            </a:r>
            <a:br>
              <a:rPr lang="pt-BR" sz="2800" dirty="0">
                <a:solidFill>
                  <a:srgbClr val="C3D69B"/>
                </a:solidFill>
                <a:latin typeface="Tahoma"/>
                <a:cs typeface="Tahoma"/>
              </a:rPr>
            </a:br>
            <a:r>
              <a:rPr lang="pt-BR" sz="2800" dirty="0">
                <a:solidFill>
                  <a:srgbClr val="C3D69B"/>
                </a:solidFill>
                <a:latin typeface="Tahoma"/>
                <a:cs typeface="Tahoma"/>
              </a:rPr>
              <a:t>MAPA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F4369C54-3005-4CAE-BAFD-52F02936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727" y="1081976"/>
            <a:ext cx="4396545" cy="4432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1400" b="1" dirty="0">
                <a:solidFill>
                  <a:srgbClr val="003A00"/>
                </a:solidFill>
              </a:rPr>
              <a:t>Portaria nº 806, de 30 de agosto de 2013</a:t>
            </a:r>
          </a:p>
        </p:txBody>
      </p:sp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93" y="101152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512746" y="1551327"/>
            <a:ext cx="6121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>
                <a:solidFill>
                  <a:srgbClr val="700070"/>
                </a:solidFill>
              </a:rPr>
              <a:t>AÇÕES DE APOIO, ESTÍMULO E FOMENTO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18" y="2445046"/>
            <a:ext cx="462012" cy="488041"/>
          </a:xfrm>
          <a:prstGeom prst="ellipse">
            <a:avLst/>
          </a:prstGeom>
          <a:ln w="63500" cap="rnd">
            <a:solidFill>
              <a:srgbClr val="2E8A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18" y="3381196"/>
            <a:ext cx="462012" cy="488041"/>
          </a:xfrm>
          <a:prstGeom prst="ellipse">
            <a:avLst/>
          </a:prstGeom>
          <a:ln w="63500" cap="rnd">
            <a:solidFill>
              <a:srgbClr val="2E8A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28" y="4249350"/>
            <a:ext cx="462012" cy="488041"/>
          </a:xfrm>
          <a:prstGeom prst="ellipse">
            <a:avLst/>
          </a:prstGeom>
          <a:ln w="63500" cap="rnd">
            <a:solidFill>
              <a:srgbClr val="2E8A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18" y="5297927"/>
            <a:ext cx="462012" cy="488041"/>
          </a:xfrm>
          <a:prstGeom prst="ellipse">
            <a:avLst/>
          </a:prstGeom>
          <a:ln w="63500" cap="rnd">
            <a:solidFill>
              <a:srgbClr val="2E8A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2344846" y="2291684"/>
            <a:ext cx="7641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rgbClr val="37A76F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400" b="1" dirty="0">
                <a:solidFill>
                  <a:srgbClr val="003A00"/>
                </a:solidFill>
              </a:rPr>
              <a:t>Sensibilização e capacitação de gestores (as), lideranças e associados (as) na área de gênero;</a:t>
            </a:r>
          </a:p>
          <a:p>
            <a:endParaRPr lang="pt-BR" altLang="pt-BR" sz="2400" b="1" dirty="0">
              <a:solidFill>
                <a:srgbClr val="003A00"/>
              </a:solidFill>
            </a:endParaRPr>
          </a:p>
          <a:p>
            <a:r>
              <a:rPr lang="pt-BR" altLang="pt-BR" sz="2400" b="1" dirty="0">
                <a:solidFill>
                  <a:srgbClr val="003A00"/>
                </a:solidFill>
              </a:rPr>
              <a:t> Divulgação de experiências produtivas das mulheres;</a:t>
            </a:r>
          </a:p>
          <a:p>
            <a:endParaRPr lang="pt-BR" altLang="pt-BR" sz="2400" b="1" dirty="0">
              <a:solidFill>
                <a:srgbClr val="003A00"/>
              </a:solidFill>
            </a:endParaRPr>
          </a:p>
          <a:p>
            <a:r>
              <a:rPr lang="pt-BR" altLang="pt-BR" sz="2400" b="1" dirty="0">
                <a:solidFill>
                  <a:srgbClr val="003A00"/>
                </a:solidFill>
              </a:rPr>
              <a:t> </a:t>
            </a:r>
            <a:r>
              <a:rPr lang="pt-BR" altLang="pt-BR" sz="2400" b="1" dirty="0" err="1">
                <a:solidFill>
                  <a:srgbClr val="003A00"/>
                </a:solidFill>
              </a:rPr>
              <a:t>Oportunização</a:t>
            </a:r>
            <a:r>
              <a:rPr lang="pt-BR" altLang="pt-BR" sz="2400" b="1" dirty="0">
                <a:solidFill>
                  <a:srgbClr val="003A00"/>
                </a:solidFill>
              </a:rPr>
              <a:t> do exercício da cidadania da mulher em todos os níveis: político, social, econômico e cultural;</a:t>
            </a:r>
          </a:p>
          <a:p>
            <a:endParaRPr lang="pt-BR" altLang="pt-BR" sz="2400" b="1" dirty="0">
              <a:solidFill>
                <a:srgbClr val="003A00"/>
              </a:solidFill>
            </a:endParaRPr>
          </a:p>
          <a:p>
            <a:r>
              <a:rPr lang="pt-BR" altLang="pt-BR" sz="2400" b="1" dirty="0">
                <a:solidFill>
                  <a:srgbClr val="003A00"/>
                </a:solidFill>
              </a:rPr>
              <a:t>Inserção da mulher na economia do país por meio da agricultura e do agronegócio.</a:t>
            </a:r>
          </a:p>
        </p:txBody>
      </p:sp>
    </p:spTree>
    <p:extLst>
      <p:ext uri="{BB962C8B-B14F-4D97-AF65-F5344CB8AC3E}">
        <p14:creationId xmlns:p14="http://schemas.microsoft.com/office/powerpoint/2010/main" val="8407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70" y="236537"/>
            <a:ext cx="10972800" cy="602362"/>
          </a:xfrm>
        </p:spPr>
        <p:txBody>
          <a:bodyPr>
            <a:normAutofit fontScale="90000"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2800" dirty="0">
                <a:solidFill>
                  <a:srgbClr val="C3D69B"/>
                </a:solidFill>
                <a:latin typeface="Tahoma"/>
                <a:cs typeface="Tahoma"/>
              </a:rPr>
              <a:t>        COMITÊ DE POLÍTICAS PÚBLICAS PARA MULHERES E DE GÊNERO</a:t>
            </a:r>
            <a:br>
              <a:rPr lang="pt-BR" sz="2800" dirty="0">
                <a:solidFill>
                  <a:srgbClr val="C3D69B"/>
                </a:solidFill>
                <a:latin typeface="Tahoma"/>
                <a:cs typeface="Tahoma"/>
              </a:rPr>
            </a:br>
            <a:r>
              <a:rPr lang="pt-BR" sz="2800" dirty="0">
                <a:solidFill>
                  <a:srgbClr val="C3D69B"/>
                </a:solidFill>
                <a:latin typeface="Tahoma"/>
                <a:cs typeface="Tahoma"/>
              </a:rPr>
              <a:t>MAPA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F4369C54-3005-4CAE-BAFD-52F02936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648" y="2006247"/>
            <a:ext cx="9931651" cy="380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2400" b="1" dirty="0">
                <a:solidFill>
                  <a:srgbClr val="003A00"/>
                </a:solidFill>
              </a:rPr>
              <a:t>Redução das desigualdades;</a:t>
            </a:r>
          </a:p>
          <a:p>
            <a:pPr marL="0" indent="0">
              <a:buNone/>
            </a:pPr>
            <a:endParaRPr lang="pt-BR" altLang="pt-BR" sz="2400" b="1" dirty="0">
              <a:solidFill>
                <a:srgbClr val="003A00"/>
              </a:solidFill>
            </a:endParaRPr>
          </a:p>
          <a:p>
            <a:pPr marL="0" indent="0">
              <a:buNone/>
            </a:pPr>
            <a:r>
              <a:rPr lang="pt-BR" altLang="pt-BR" sz="2400" b="1" dirty="0">
                <a:solidFill>
                  <a:srgbClr val="003A00"/>
                </a:solidFill>
              </a:rPr>
              <a:t>Construção do modelo de desenvolvimento regional sustentável;</a:t>
            </a:r>
          </a:p>
          <a:p>
            <a:pPr marL="0" indent="0">
              <a:buNone/>
            </a:pPr>
            <a:endParaRPr lang="pt-BR" altLang="pt-BR" sz="2400" b="1" dirty="0">
              <a:solidFill>
                <a:srgbClr val="003A00"/>
              </a:solidFill>
            </a:endParaRPr>
          </a:p>
          <a:p>
            <a:pPr marL="0" indent="0">
              <a:buNone/>
            </a:pPr>
            <a:r>
              <a:rPr lang="pt-BR" altLang="pt-BR" sz="2400" b="1" dirty="0">
                <a:solidFill>
                  <a:srgbClr val="003A00"/>
                </a:solidFill>
              </a:rPr>
              <a:t>Participação equitativa das mulheres nas decisões, nas responsabilidades e nos benefícios do desenvolvimento;</a:t>
            </a:r>
          </a:p>
          <a:p>
            <a:pPr marL="0" indent="0">
              <a:buNone/>
            </a:pPr>
            <a:endParaRPr lang="pt-BR" altLang="pt-BR" sz="2400" b="1" dirty="0">
              <a:solidFill>
                <a:srgbClr val="003A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pt-BR" sz="2400" b="1" dirty="0">
                <a:solidFill>
                  <a:srgbClr val="003A00"/>
                </a:solidFill>
              </a:rPr>
              <a:t>Combate à fome e à desnutrição.</a:t>
            </a:r>
            <a:endParaRPr lang="pt-BR" sz="2400" b="1" dirty="0">
              <a:solidFill>
                <a:srgbClr val="003A00"/>
              </a:solidFill>
            </a:endParaRPr>
          </a:p>
        </p:txBody>
      </p:sp>
      <p:pic>
        <p:nvPicPr>
          <p:cNvPr id="6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58" y="0"/>
            <a:ext cx="1085850" cy="8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40" y="2074511"/>
            <a:ext cx="462012" cy="488041"/>
          </a:xfrm>
          <a:prstGeom prst="ellipse">
            <a:avLst/>
          </a:prstGeom>
          <a:ln w="63500" cap="rnd">
            <a:solidFill>
              <a:srgbClr val="2E8A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40" y="3085741"/>
            <a:ext cx="462012" cy="488041"/>
          </a:xfrm>
          <a:prstGeom prst="ellipse">
            <a:avLst/>
          </a:prstGeom>
          <a:ln w="63500" cap="rnd">
            <a:solidFill>
              <a:srgbClr val="2E8A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90" y="3964767"/>
            <a:ext cx="462012" cy="488041"/>
          </a:xfrm>
          <a:prstGeom prst="ellipse">
            <a:avLst/>
          </a:prstGeom>
          <a:ln w="63500" cap="rnd">
            <a:solidFill>
              <a:srgbClr val="2E8A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57" y="5064587"/>
            <a:ext cx="462012" cy="488041"/>
          </a:xfrm>
          <a:prstGeom prst="ellipse">
            <a:avLst/>
          </a:prstGeom>
          <a:ln w="63500" cap="rnd">
            <a:solidFill>
              <a:srgbClr val="2E8A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47" y="4867353"/>
            <a:ext cx="3675644" cy="1882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="" xmlns:a16="http://schemas.microsoft.com/office/drawing/2014/main" id="{9CDC121C-D4B8-416C-AB4D-FFC9BB25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3549C8-B0A8-45CB-9BD8-0FAA22D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658332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pt-BR" sz="4000" dirty="0">
                <a:solidFill>
                  <a:srgbClr val="C3D69B"/>
                </a:solidFill>
                <a:latin typeface="Tahoma"/>
                <a:cs typeface="Tahoma"/>
              </a:rPr>
              <a:t>CENÁRIO ATUAL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="" xmlns:a16="http://schemas.microsoft.com/office/drawing/2014/main" id="{BFE4A71F-AF41-4172-ACB7-275A1C3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41" y="1147524"/>
            <a:ext cx="2150984" cy="813288"/>
          </a:xfrm>
        </p:spPr>
      </p:pic>
      <p:pic>
        <p:nvPicPr>
          <p:cNvPr id="9" name="Picture 2" descr="D:\Documents and Settings\carlos.branco\Desktop\Capa-Rel-Fór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67" y="1102005"/>
            <a:ext cx="1198830" cy="109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15797" y="1335186"/>
            <a:ext cx="6409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200" b="1" dirty="0" err="1">
                <a:solidFill>
                  <a:srgbClr val="003A00"/>
                </a:solidFill>
              </a:rPr>
              <a:t>Coopergênero</a:t>
            </a:r>
            <a:r>
              <a:rPr lang="pt-BR" altLang="pt-BR" sz="3200" b="1" dirty="0">
                <a:solidFill>
                  <a:srgbClr val="003A00"/>
                </a:solidFill>
              </a:rPr>
              <a:t> X </a:t>
            </a:r>
            <a:r>
              <a:rPr lang="pt-BR" altLang="pt-BR" sz="3200" b="1" dirty="0" err="1">
                <a:solidFill>
                  <a:srgbClr val="003A00"/>
                </a:solidFill>
              </a:rPr>
              <a:t>EUROsociAL</a:t>
            </a:r>
            <a:endParaRPr lang="pt-BR" altLang="pt-BR" sz="3200" b="1" dirty="0">
              <a:solidFill>
                <a:srgbClr val="003A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59417" y="4239231"/>
            <a:ext cx="399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rgbClr val="700070"/>
                </a:solidFill>
              </a:rPr>
              <a:t>O Projeto foi desenvolvido em 3 etapas: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49950" y="4853647"/>
            <a:ext cx="6080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altLang="pt-BR" sz="2400" b="1" dirty="0">
                <a:solidFill>
                  <a:srgbClr val="003A00"/>
                </a:solidFill>
              </a:rPr>
              <a:t>Elaboração de diagnóstico inicial;</a:t>
            </a:r>
          </a:p>
          <a:p>
            <a:pPr marL="342900" indent="-342900">
              <a:buFont typeface="+mj-lt"/>
              <a:buAutoNum type="arabicPeriod"/>
            </a:pPr>
            <a:endParaRPr lang="pt-BR" altLang="pt-BR" sz="2400" b="1" dirty="0">
              <a:solidFill>
                <a:srgbClr val="003A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altLang="pt-BR" sz="2400" b="1" dirty="0">
                <a:solidFill>
                  <a:srgbClr val="003A00"/>
                </a:solidFill>
              </a:rPr>
              <a:t>Visita de intercâmbio técnico a Costa Rica;</a:t>
            </a:r>
          </a:p>
          <a:p>
            <a:pPr marL="342900" indent="-342900">
              <a:buFont typeface="+mj-lt"/>
              <a:buAutoNum type="arabicPeriod"/>
            </a:pPr>
            <a:endParaRPr lang="pt-BR" altLang="pt-BR" sz="2400" b="1" dirty="0">
              <a:solidFill>
                <a:srgbClr val="003A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altLang="pt-BR" sz="2400" b="1" dirty="0">
                <a:solidFill>
                  <a:srgbClr val="003A00"/>
                </a:solidFill>
              </a:rPr>
              <a:t>Realização de Seminário Internacional.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32764" y="2169356"/>
            <a:ext cx="2314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b="1" u="sng" dirty="0">
                <a:solidFill>
                  <a:srgbClr val="003A00"/>
                </a:solidFill>
              </a:rPr>
              <a:t>Programa </a:t>
            </a:r>
            <a:r>
              <a:rPr lang="pt-BR" altLang="pt-BR" b="1" u="sng" dirty="0" err="1">
                <a:solidFill>
                  <a:srgbClr val="003A00"/>
                </a:solidFill>
              </a:rPr>
              <a:t>EUROsociAL</a:t>
            </a:r>
            <a:endParaRPr lang="pt-BR" altLang="pt-BR" sz="900" b="1" u="sng" dirty="0">
              <a:solidFill>
                <a:srgbClr val="003A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59417" y="2696557"/>
            <a:ext cx="410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FontTx/>
              <a:buChar char="-"/>
            </a:pPr>
            <a:r>
              <a:rPr lang="pt-BR" altLang="pt-BR" b="1" dirty="0">
                <a:solidFill>
                  <a:srgbClr val="003A00"/>
                </a:solidFill>
              </a:rPr>
              <a:t> Carta de Compromisso – MAPA/UE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13620" y="3175998"/>
            <a:ext cx="10393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b="1" dirty="0">
                <a:solidFill>
                  <a:srgbClr val="003A00"/>
                </a:solidFill>
              </a:rPr>
              <a:t>Projeto de Fortalecimento das Políticas Públicas para Gênero na Integração e Sustentabilidade do Cooperativismo Brasileiro.</a:t>
            </a:r>
          </a:p>
        </p:txBody>
      </p:sp>
    </p:spTree>
    <p:extLst>
      <p:ext uri="{BB962C8B-B14F-4D97-AF65-F5344CB8AC3E}">
        <p14:creationId xmlns:p14="http://schemas.microsoft.com/office/powerpoint/2010/main" val="42500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477B9318800438E6058B33EF2BB1E" ma:contentTypeVersion="19" ma:contentTypeDescription="Crear nuevo documento." ma:contentTypeScope="" ma:versionID="81377c9cd154b6cca078359f406baa84">
  <xsd:schema xmlns:xsd="http://www.w3.org/2001/XMLSchema" xmlns:xs="http://www.w3.org/2001/XMLSchema" xmlns:p="http://schemas.microsoft.com/office/2006/metadata/properties" xmlns:ns2="43e275e3-8228-4251-95de-18700895d8e8" xmlns:ns3="d5769076-9cbd-45ac-bd9c-848099da6b48" xmlns:ns4="e10f10ed-3fa3-4219-8dfc-bb5abca96aaf" targetNamespace="http://schemas.microsoft.com/office/2006/metadata/properties" ma:root="true" ma:fieldsID="619351fd77170c785e2485de6dc6af72" ns2:_="" ns3:_="" ns4:_="">
    <xsd:import namespace="43e275e3-8228-4251-95de-18700895d8e8"/>
    <xsd:import namespace="d5769076-9cbd-45ac-bd9c-848099da6b48"/>
    <xsd:import namespace="e10f10ed-3fa3-4219-8dfc-bb5abca96a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g43c3c82cce940a89f67d0516f411072" minOccurs="0"/>
                <xsd:element ref="ns3:g5d8bab08a734613a13392a6103cdc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275e3-8228-4251-95de-18700895d8e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f3ba8c1-544a-4f08-9296-dc6458e9056b}" ma:internalName="TaxCatchAll" ma:showField="CatchAllData" ma:web="43e275e3-8228-4251-95de-18700895d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69076-9cbd-45ac-bd9c-848099da6b48" elementFormDefault="qualified">
    <xsd:import namespace="http://schemas.microsoft.com/office/2006/documentManagement/types"/>
    <xsd:import namespace="http://schemas.microsoft.com/office/infopath/2007/PartnerControls"/>
    <xsd:element name="g43c3c82cce940a89f67d0516f411072" ma:index="10" nillable="true" ma:taxonomy="true" ma:internalName="g43c3c82cce940a89f67d0516f411072" ma:taxonomyFieldName="palabrasclaveempresa" ma:displayName="Palabras clave de FIIAPP" ma:fieldId="{043c3c82-cce9-40a8-9f67-d0516f411072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d8bab08a734613a13392a6103cdc6c" ma:index="12" nillable="true" ma:taxonomy="true" ma:internalName="g5d8bab08a734613a13392a6103cdc6c" ma:taxonomyFieldName="palabrasclavesitio" ma:displayName="Palabras clave de sitio" ma:fieldId="{05d8bab0-8a73-4613-a133-92a6103cdc6c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10ed-3fa3-4219-8dfc-bb5abca96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d8bab08a734613a13392a6103cdc6c xmlns="d5769076-9cbd-45ac-bd9c-848099da6b48">
      <Terms xmlns="http://schemas.microsoft.com/office/infopath/2007/PartnerControls"/>
    </g5d8bab08a734613a13392a6103cdc6c>
    <g43c3c82cce940a89f67d0516f411072 xmlns="d5769076-9cbd-45ac-bd9c-848099da6b48">
      <Terms xmlns="http://schemas.microsoft.com/office/infopath/2007/PartnerControls"/>
    </g43c3c82cce940a89f67d0516f411072>
    <TaxCatchAll xmlns="43e275e3-8228-4251-95de-18700895d8e8"/>
  </documentManagement>
</p:properties>
</file>

<file path=customXml/itemProps1.xml><?xml version="1.0" encoding="utf-8"?>
<ds:datastoreItem xmlns:ds="http://schemas.openxmlformats.org/officeDocument/2006/customXml" ds:itemID="{1ED676C1-F68D-449B-B93B-6E5D627C14A6}"/>
</file>

<file path=customXml/itemProps2.xml><?xml version="1.0" encoding="utf-8"?>
<ds:datastoreItem xmlns:ds="http://schemas.openxmlformats.org/officeDocument/2006/customXml" ds:itemID="{8A414B19-0FDC-4E91-B424-6CDF577F4F86}"/>
</file>

<file path=customXml/itemProps3.xml><?xml version="1.0" encoding="utf-8"?>
<ds:datastoreItem xmlns:ds="http://schemas.openxmlformats.org/officeDocument/2006/customXml" ds:itemID="{ADC4DD76-B3A2-4B9E-B8FE-2EB5528EA402}"/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955</Words>
  <Application>Microsoft Office PowerPoint</Application>
  <PresentationFormat>Widescreen</PresentationFormat>
  <Paragraphs>151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Agency FB</vt:lpstr>
      <vt:lpstr>Arial</vt:lpstr>
      <vt:lpstr>Arial Black</vt:lpstr>
      <vt:lpstr>Calibri</vt:lpstr>
      <vt:lpstr>Calibri Light</vt:lpstr>
      <vt:lpstr>David</vt:lpstr>
      <vt:lpstr>Tahoma</vt:lpstr>
      <vt:lpstr>Wingdings</vt:lpstr>
      <vt:lpstr>Tema do Office</vt:lpstr>
      <vt:lpstr>A AUTONOMIA ECONÔMICA DAS MULHERES  Políticas Públicas de Gênero e Cooperativismo  Cartagena, Colômbia – 9 a 12 de julho de 2019</vt:lpstr>
      <vt:lpstr>GÊNERO E COOPERATIVISM0: ORIGEM</vt:lpstr>
      <vt:lpstr>ORIGEM </vt:lpstr>
      <vt:lpstr>       TRAJETÓRIA: AÇÃO, REAÇÃO E AVANÇOS</vt:lpstr>
      <vt:lpstr>TRAJETÓRIA </vt:lpstr>
      <vt:lpstr>TRAJETÓRIA </vt:lpstr>
      <vt:lpstr>COMITÊ DE POLÍTICAS PÚBLICAS PARA MULHERES E DE GÊNERO MAPA</vt:lpstr>
      <vt:lpstr>        COMITÊ DE POLÍTICAS PÚBLICAS PARA MULHERES E DE GÊNERO MAPA</vt:lpstr>
      <vt:lpstr>CENÁRIO ATUAL</vt:lpstr>
      <vt:lpstr>CENÁRIO ATUAL</vt:lpstr>
      <vt:lpstr>CENÁRIO ATUAL</vt:lpstr>
      <vt:lpstr>CENÁRIO ATUAL</vt:lpstr>
      <vt:lpstr>CENÁRIO ATUAL COOPERATIVAS</vt:lpstr>
      <vt:lpstr>NOCENÁRIO ATUAL COOPERATIVAS</vt:lpstr>
      <vt:lpstr>NOVOS DESAFIOS</vt:lpstr>
      <vt:lpstr>                      CONSTRUÇÃO</vt:lpstr>
      <vt:lpstr>NOVA POLÍTICA PÚBLICA Portaria Ministerial n°2006/2018</vt:lpstr>
      <vt:lpstr> OBJETIVOS </vt:lpstr>
      <vt:lpstr>OBJETIVOS </vt:lpstr>
      <vt:lpstr>GESTÃO</vt:lpstr>
      <vt:lpstr> ABRANGÊNCIA</vt:lpstr>
      <vt:lpstr>ABRANGÊNCIA </vt:lpstr>
      <vt:lpstr>CENÁRIO ATUAL</vt:lpstr>
      <vt:lpstr>SÉCULO XXI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Cooperativismo e Agricultura Familiar</dc:title>
  <dc:creator>Rafael de Freitas Cabral</dc:creator>
  <cp:lastModifiedBy>Naieza Figueira Cruz</cp:lastModifiedBy>
  <cp:revision>171</cp:revision>
  <dcterms:created xsi:type="dcterms:W3CDTF">2019-02-27T17:58:09Z</dcterms:created>
  <dcterms:modified xsi:type="dcterms:W3CDTF">2019-07-05T18:32:48Z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0x010100108477B9318800438E6058B33EF2BB1E</vt:lpwstr>
  </property>
</Properties>
</file>