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3" r:id="rId2"/>
    <p:sldId id="319" r:id="rId3"/>
    <p:sldId id="315" r:id="rId4"/>
    <p:sldId id="316" r:id="rId5"/>
    <p:sldId id="317" r:id="rId6"/>
    <p:sldId id="318" r:id="rId7"/>
    <p:sldId id="290" r:id="rId8"/>
  </p:sldIdLst>
  <p:sldSz cx="10688638" cy="7562850"/>
  <p:notesSz cx="6858000" cy="9144000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22">
          <p15:clr>
            <a:srgbClr val="A4A3A4"/>
          </p15:clr>
        </p15:guide>
        <p15:guide id="2" pos="2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FE3"/>
    <a:srgbClr val="1E2470"/>
    <a:srgbClr val="F9FBFB"/>
    <a:srgbClr val="283583"/>
    <a:srgbClr val="1D3176"/>
    <a:srgbClr val="1D3100"/>
    <a:srgbClr val="0085CC"/>
    <a:srgbClr val="E9E8EC"/>
    <a:srgbClr val="0952A4"/>
    <a:srgbClr val="1E9A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617" autoAdjust="0"/>
    <p:restoredTop sz="93457" autoAdjust="0"/>
  </p:normalViewPr>
  <p:slideViewPr>
    <p:cSldViewPr snapToObjects="1">
      <p:cViewPr varScale="1">
        <p:scale>
          <a:sx n="102" d="100"/>
          <a:sy n="102" d="100"/>
        </p:scale>
        <p:origin x="-1506" y="-42"/>
      </p:cViewPr>
      <p:guideLst>
        <p:guide orient="horz" pos="2622"/>
        <p:guide pos="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Gill Sans MT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847CA-D535-7044-8A0C-625346BE95E4}" type="datetimeFigureOut">
              <a:rPr lang="es-ES">
                <a:latin typeface="Gill Sans MT Light"/>
              </a:rPr>
              <a:pPr/>
              <a:t>05/07/2019</a:t>
            </a:fld>
            <a:endParaRPr lang="en-US" dirty="0">
              <a:latin typeface="Gill Sans MT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Gill Sans MT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FACC2-33B0-B640-90EC-329A6C6E4BCD}" type="slidenum">
              <a:rPr>
                <a:latin typeface="Gill Sans MT Light"/>
              </a:rPr>
              <a:pPr/>
              <a:t>‹Nº›</a:t>
            </a:fld>
            <a:endParaRPr lang="en-US" dirty="0">
              <a:latin typeface="Gill Sans MT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617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MT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 MT Light"/>
              </a:defRPr>
            </a:lvl1pPr>
          </a:lstStyle>
          <a:p>
            <a:fld id="{8A76134D-79D7-C443-A3E7-85D876068ED2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MT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 MT Light"/>
              </a:defRPr>
            </a:lvl1pPr>
          </a:lstStyle>
          <a:p>
            <a:fld id="{5D95B294-67C7-514B-A3D1-6F79DA71D4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766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B294-67C7-514B-A3D1-6F79DA71D41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21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Trabajan menos (x fuera de las tareas de la casa)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los partidos del GBA, la tasa de actividad de las mujeres es menos del 50% y la de los varones es más del 70%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3</a:t>
            </a:r>
            <a:endParaRPr lang="es-ES" altLang="en-US" sz="1800" baseline="300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s-AR" dirty="0"/>
          </a:p>
          <a:p>
            <a:endParaRPr lang="es-AR" dirty="0"/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Sufren mayor desempleo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los partidos del conurbano las mujeres tienen un 12,6% de desempleo y los varones un 9,8%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4</a:t>
            </a:r>
            <a:endParaRPr lang="es-ES" altLang="en-US" sz="1600" baseline="300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s-AR" dirty="0"/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Sus trabajos son más informales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el Gran Buenos Aires las mujeres tienen casi un 40% de informalidad mientras que los varones tienen un poco más del 30%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5</a:t>
            </a: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.</a:t>
            </a:r>
            <a:endParaRPr lang="es-ES" altLang="en-US" sz="16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5B294-67C7-514B-A3D1-6F79DA71D41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785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Trabajan menos (x fuera de las tareas de la casa)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los partidos del GBA, la tasa de actividad de las mujeres es menos del 50% y la de los varones es más del 70%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3</a:t>
            </a:r>
            <a:endParaRPr lang="es-ES" altLang="en-US" sz="1800" baseline="300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s-AR" dirty="0"/>
          </a:p>
          <a:p>
            <a:endParaRPr lang="es-AR" dirty="0"/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Sufren mayor desempleo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los partidos del conurbano las mujeres tienen un 12,6% de desempleo y los varones un 9,8%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4</a:t>
            </a:r>
            <a:endParaRPr lang="es-ES" altLang="en-US" sz="1600" baseline="300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s-AR" dirty="0"/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Sus trabajos son más informales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el Gran Buenos Aires las mujeres tienen casi un 40% de informalidad mientras que los varones tienen un poco más del 30%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5</a:t>
            </a: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.</a:t>
            </a:r>
            <a:endParaRPr lang="es-ES" altLang="en-US" sz="16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5B294-67C7-514B-A3D1-6F79DA71D41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273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Trabajan menos (x fuera de las tareas de la casa)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los partidos del GBA, la tasa de actividad de las mujeres es menos del 50% y la de los varones es más del 70%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3</a:t>
            </a:r>
            <a:endParaRPr lang="es-ES" altLang="en-US" sz="1800" baseline="300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s-AR" dirty="0"/>
          </a:p>
          <a:p>
            <a:endParaRPr lang="es-AR" dirty="0"/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Sufren mayor desempleo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los partidos del conurbano las mujeres tienen un 12,6% de desempleo y los varones un 9,8%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4</a:t>
            </a:r>
            <a:endParaRPr lang="es-ES" altLang="en-US" sz="1600" baseline="300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s-AR" dirty="0"/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Sus trabajos son más informales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el Gran Buenos Aires las mujeres tienen casi un 40% de informalidad mientras que los varones tienen un poco más del 30%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5</a:t>
            </a: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.</a:t>
            </a:r>
            <a:endParaRPr lang="es-ES" altLang="en-US" sz="16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5B294-67C7-514B-A3D1-6F79DA71D41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0785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Trabajan menos (x fuera de las tareas de la casa)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los partidos del GBA, la tasa de actividad de las mujeres es menos del 50% y la de los varones es más del 70%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3</a:t>
            </a:r>
            <a:endParaRPr lang="es-ES" altLang="en-US" sz="1800" baseline="300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s-AR" dirty="0"/>
          </a:p>
          <a:p>
            <a:endParaRPr lang="es-AR" dirty="0"/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Sufren mayor desempleo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los partidos del conurbano las mujeres tienen un 12,6% de desempleo y los varones un 9,8%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4</a:t>
            </a:r>
            <a:endParaRPr lang="es-ES" altLang="en-US" sz="1600" baseline="300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s-AR" dirty="0"/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Sus trabajos son más informales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el Gran Buenos Aires las mujeres tienen casi un 40% de informalidad mientras que los varones tienen un poco más del 30%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5</a:t>
            </a: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.</a:t>
            </a:r>
            <a:endParaRPr lang="es-ES" altLang="en-US" sz="16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5B294-67C7-514B-A3D1-6F79DA71D41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734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4343"/>
            <a:ext cx="10688638" cy="538774"/>
          </a:xfrm>
          <a:prstGeom prst="rect">
            <a:avLst/>
          </a:prstGeom>
          <a:solidFill>
            <a:srgbClr val="E9E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 Light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0525" y="7021785"/>
            <a:ext cx="9887744" cy="0"/>
          </a:xfrm>
          <a:prstGeom prst="line">
            <a:avLst/>
          </a:prstGeom>
          <a:ln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5727" y="7135604"/>
            <a:ext cx="936104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85CC"/>
                </a:solidFill>
                <a:latin typeface="Gill Sans MT Light"/>
                <a:cs typeface="Gill Sans MT Light"/>
              </a:rPr>
              <a:t>EUROsociAL</a:t>
            </a:r>
            <a:endParaRPr lang="en-US" sz="900" dirty="0">
              <a:solidFill>
                <a:srgbClr val="0085CC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021785"/>
            <a:ext cx="10688638" cy="0"/>
          </a:xfrm>
          <a:prstGeom prst="line">
            <a:avLst/>
          </a:prstGeom>
          <a:ln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928495" y="7135604"/>
            <a:ext cx="3744416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solidFill>
                  <a:srgbClr val="0085CC"/>
                </a:solidFill>
                <a:latin typeface="Gill Sans MT Light"/>
                <a:cs typeface="Gill Sans MT Light"/>
              </a:rPr>
              <a:t>DIÁLOGO EURO-LATINOAMERICANO DE POLÍTICAS PÚBLICAS</a:t>
            </a:r>
            <a:endParaRPr lang="en-US" sz="900" dirty="0">
              <a:solidFill>
                <a:srgbClr val="032377"/>
              </a:solidFill>
              <a:latin typeface="Gill Sans MT Light"/>
              <a:cs typeface="Gill Sans MT Light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719" y="0"/>
            <a:ext cx="1589361" cy="5144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os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7"/>
            <a:ext cx="9085342" cy="162111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 Light"/>
                <a:cs typeface="Gill Sans MT Light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MT Light"/>
                <a:cs typeface="Gill Sans MT Light"/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lIns="99551" tIns="49775" rIns="99551" bIns="49775"/>
          <a:lstStyle>
            <a:lvl1pPr>
              <a:defRPr>
                <a:latin typeface="Gill Sans MT Light"/>
              </a:defRPr>
            </a:lvl1pPr>
          </a:lstStyle>
          <a:p>
            <a:fld id="{70E841D3-2A26-A548-90CC-83F5E9F5194D}" type="datetimeFigureOut">
              <a:rPr lang="es-ES" smtClean="0"/>
              <a:pPr/>
              <a:t>05/07/2019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952" y="7009643"/>
            <a:ext cx="3384735" cy="402652"/>
          </a:xfrm>
          <a:prstGeom prst="rect">
            <a:avLst/>
          </a:prstGeom>
        </p:spPr>
        <p:txBody>
          <a:bodyPr lIns="99551" tIns="49775" rIns="99551" bIns="49775"/>
          <a:lstStyle>
            <a:lvl1pPr>
              <a:defRPr>
                <a:latin typeface="Gill Sans MT Ligh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497754" rtl="0" eaLnBrk="1" latinLnBrk="0" hangingPunct="1">
        <a:spcBef>
          <a:spcPct val="0"/>
        </a:spcBef>
        <a:buNone/>
        <a:defRPr sz="2200" b="0" kern="1200">
          <a:solidFill>
            <a:srgbClr val="001B96"/>
          </a:solidFill>
          <a:latin typeface="DINPro-Medium"/>
          <a:ea typeface="+mj-ea"/>
          <a:cs typeface="DINPro-Medium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001B96"/>
          </a:solidFill>
          <a:latin typeface="DINPro-Regular"/>
          <a:ea typeface="+mn-ea"/>
          <a:cs typeface="DINPro-Regular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dbdocs.iadb.org/wsdocs/getdocument.aspx?docnum=EZSHARE-1110480108-21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12" y="-34999"/>
            <a:ext cx="10688638" cy="755313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flipH="1" flipV="1">
            <a:off x="0" y="6373712"/>
            <a:ext cx="10688636" cy="11891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6302" y="1405161"/>
            <a:ext cx="5282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rgbClr val="139DEB"/>
                </a:solidFill>
                <a:latin typeface="Gill Sans MT Light"/>
                <a:cs typeface="Gill Sans MT Light"/>
              </a:rPr>
              <a:t>Del acompañamiento de la víctima a la autonomía económica</a:t>
            </a:r>
            <a:endParaRPr lang="en-US" sz="2400" dirty="0">
              <a:solidFill>
                <a:srgbClr val="139DEB"/>
              </a:solidFill>
              <a:latin typeface="Gill Sans MT Light"/>
              <a:cs typeface="Gill Sans MT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1791" y="5018335"/>
            <a:ext cx="5066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Presentación a cargo de </a:t>
            </a:r>
            <a:r>
              <a:rPr lang="es-E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la Presidenta del  </a:t>
            </a:r>
            <a:r>
              <a:rPr lang="es-E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Instituto de Género y Diversidad Sexual de la Provincia de Buenos Aires, Argentina.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4896" y="2514316"/>
            <a:ext cx="2779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39DEB"/>
                </a:solidFill>
                <a:latin typeface="Gill Sans MT Light"/>
                <a:cs typeface="Gill Sans MT Light"/>
              </a:rPr>
              <a:t>Cartagena – </a:t>
            </a:r>
            <a:r>
              <a:rPr lang="en-US" sz="1400" dirty="0">
                <a:solidFill>
                  <a:srgbClr val="139DEB"/>
                </a:solidFill>
                <a:latin typeface="Gill Sans MT Light"/>
                <a:cs typeface="Gill Sans MT Light"/>
              </a:rPr>
              <a:t>10 de J</a:t>
            </a:r>
            <a:r>
              <a:rPr lang="en-US" sz="1400" dirty="0" smtClean="0">
                <a:solidFill>
                  <a:srgbClr val="139DEB"/>
                </a:solidFill>
                <a:latin typeface="Gill Sans MT Light"/>
                <a:cs typeface="Gill Sans MT Light"/>
              </a:rPr>
              <a:t>ulio </a:t>
            </a:r>
            <a:r>
              <a:rPr lang="en-US" sz="1400" dirty="0">
                <a:solidFill>
                  <a:srgbClr val="139DEB"/>
                </a:solidFill>
                <a:latin typeface="Gill Sans MT Light"/>
                <a:cs typeface="Gill Sans MT Light"/>
              </a:rPr>
              <a:t>de 2019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18" y="408622"/>
            <a:ext cx="2448272" cy="7924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2122434-4E67-4ABD-B300-97E50EAF2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574" y="6517729"/>
            <a:ext cx="8003487" cy="7944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12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550DF8CF-048B-4528-B3AA-86B781649D49}"/>
              </a:ext>
            </a:extLst>
          </p:cNvPr>
          <p:cNvSpPr txBox="1">
            <a:spLocks/>
          </p:cNvSpPr>
          <p:nvPr/>
        </p:nvSpPr>
        <p:spPr>
          <a:xfrm>
            <a:off x="231751" y="601613"/>
            <a:ext cx="9619774" cy="4534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="1" dirty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LA VIOLENCIA DE GÉNERO EN PBA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  <p:sp>
        <p:nvSpPr>
          <p:cNvPr id="17" name="Rectangle 22">
            <a:extLst>
              <a:ext uri="{FF2B5EF4-FFF2-40B4-BE49-F238E27FC236}">
                <a16:creationId xmlns="" xmlns:a16="http://schemas.microsoft.com/office/drawing/2014/main" id="{CD5D6649-E029-457A-9255-68695A97C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6" y="6223626"/>
            <a:ext cx="10475775" cy="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AutoNum type="arabicPeriod"/>
              <a:tabLst>
                <a:tab pos="611188" algn="l"/>
              </a:tabLst>
            </a:pPr>
            <a:r>
              <a:rPr lang="es-ES" altLang="en-US" sz="900" dirty="0" bmk="">
                <a:solidFill>
                  <a:schemeClr val="bg1">
                    <a:lumMod val="65000"/>
                  </a:schemeClr>
                </a:solidFill>
              </a:rPr>
              <a:t>Informe de femicidios de la Corte suprema de justicia 2017</a:t>
            </a:r>
          </a:p>
          <a:p>
            <a:pPr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AutoNum type="arabicPeriod"/>
              <a:tabLst>
                <a:tab pos="611188" algn="l"/>
              </a:tabLst>
            </a:pPr>
            <a:r>
              <a:rPr lang="es-ES" sz="900" dirty="0">
                <a:solidFill>
                  <a:schemeClr val="bg1">
                    <a:lumMod val="65000"/>
                  </a:schemeClr>
                </a:solidFill>
              </a:rPr>
              <a:t>Informe de la Casa del Encuentro sobre los femicidios de 2018</a:t>
            </a:r>
          </a:p>
          <a:p>
            <a:pPr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AutoNum type="arabicPeriod"/>
              <a:tabLst>
                <a:tab pos="611188" algn="l"/>
              </a:tabLst>
            </a:pPr>
            <a:r>
              <a:rPr lang="es-ES" sz="900" dirty="0">
                <a:solidFill>
                  <a:schemeClr val="bg1">
                    <a:lumMod val="65000"/>
                  </a:schemeClr>
                </a:solidFill>
              </a:rPr>
              <a:t>Informe del Ministerio Publico Fiscal 2018</a:t>
            </a:r>
          </a:p>
          <a:p>
            <a:pPr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AutoNum type="arabicPeriod"/>
              <a:tabLst>
                <a:tab pos="611188" algn="l"/>
              </a:tabLst>
            </a:pPr>
            <a:r>
              <a:rPr lang="es-ES" altLang="en-US" sz="900" dirty="0" bmk="">
                <a:solidFill>
                  <a:schemeClr val="bg1">
                    <a:lumMod val="65000"/>
                  </a:schemeClr>
                </a:solidFill>
              </a:rPr>
              <a:t>Elaboración Propia Instituto de Género PBA</a:t>
            </a:r>
            <a:r>
              <a:rPr lang="es-ES" altLang="en-US" sz="900" dirty="0" smtClean="0" bmk="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611188" algn="l"/>
              </a:tabLst>
            </a:pPr>
            <a:r>
              <a:rPr lang="es-ES" altLang="en-US" sz="900" dirty="0" bmk="">
                <a:solidFill>
                  <a:schemeClr val="bg1">
                    <a:lumMod val="65000"/>
                  </a:schemeClr>
                </a:solidFill>
              </a:rPr>
              <a:t>Los femicidios en 2018 fueron 102 mientras que 2017 fueron 108. Informe Ministerio Publico Fiscal </a:t>
            </a:r>
            <a:r>
              <a:rPr lang="es-ES" altLang="en-US" sz="900" dirty="0" smtClean="0" bmk="">
                <a:solidFill>
                  <a:schemeClr val="bg1">
                    <a:lumMod val="65000"/>
                  </a:schemeClr>
                </a:solidFill>
              </a:rPr>
              <a:t>2018</a:t>
            </a:r>
            <a:r>
              <a:rPr lang="es-ES" altLang="en-US" sz="900" dirty="0" bmk="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s-ES" altLang="en-US" sz="900" dirty="0" bmk="">
                <a:solidFill>
                  <a:schemeClr val="bg1">
                    <a:lumMod val="65000"/>
                  </a:schemeClr>
                </a:solidFill>
              </a:rPr>
            </a:br>
            <a:endParaRPr lang="es-ES" altLang="en-US" sz="900" dirty="0" bmk="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15AA868-709F-4BF0-B096-55E023477062}"/>
              </a:ext>
            </a:extLst>
          </p:cNvPr>
          <p:cNvSpPr/>
          <p:nvPr/>
        </p:nvSpPr>
        <p:spPr>
          <a:xfrm>
            <a:off x="231751" y="1333153"/>
            <a:ext cx="653646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Según el censo 2010, más del </a:t>
            </a:r>
            <a:r>
              <a:rPr lang="es-AR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30%</a:t>
            </a:r>
            <a:r>
              <a:rPr lang="es-AR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de la población argentina se concentra en </a:t>
            </a:r>
            <a:r>
              <a:rPr lang="es-AR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la </a:t>
            </a:r>
            <a:r>
              <a:rPr lang="es-AR" sz="1800" b="1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PBA</a:t>
            </a:r>
          </a:p>
          <a:p>
            <a:pPr defTabSz="995507" eaLnBrk="0" fontAlgn="base" hangingPunct="0">
              <a:buSzPct val="120000"/>
            </a:pPr>
            <a:endParaRPr lang="es-AR" sz="1800" b="1" dirty="0" smtClean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La </a:t>
            </a:r>
            <a:r>
              <a:rPr lang="es-AR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Población femenina </a:t>
            </a:r>
            <a:r>
              <a:rPr lang="es-AR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de la </a:t>
            </a:r>
            <a:r>
              <a:rPr lang="es-AR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PBA </a:t>
            </a:r>
            <a:r>
              <a:rPr lang="es-AR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es </a:t>
            </a:r>
            <a:r>
              <a:rPr lang="es-AR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8.764.565</a:t>
            </a: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endParaRPr lang="es-AR" sz="18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El número de </a:t>
            </a:r>
            <a:r>
              <a:rPr lang="es-ES" sz="1800" b="1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llamadas</a:t>
            </a:r>
            <a:r>
              <a:rPr lang="es-E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 por </a:t>
            </a:r>
            <a:r>
              <a:rPr lang="es-ES" sz="1800" b="1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violencia de </a:t>
            </a:r>
            <a:r>
              <a:rPr lang="es-ES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género</a:t>
            </a:r>
            <a:r>
              <a:rPr lang="es-E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que recibe la </a:t>
            </a:r>
            <a:r>
              <a:rPr lang="es-ES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PBA</a:t>
            </a:r>
            <a:r>
              <a:rPr lang="es-E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</a:t>
            </a:r>
            <a:r>
              <a:rPr lang="es-E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es </a:t>
            </a:r>
            <a:r>
              <a:rPr lang="es-ES" sz="1800" b="1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43.275</a:t>
            </a: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endParaRPr lang="es-ES" sz="1800" b="1" baseline="300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El número de </a:t>
            </a:r>
            <a:r>
              <a:rPr lang="es-ES" sz="1800" b="1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denuncias</a:t>
            </a:r>
            <a:r>
              <a:rPr lang="es-E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 </a:t>
            </a:r>
            <a:r>
              <a:rPr lang="es-E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por </a:t>
            </a:r>
            <a:r>
              <a:rPr lang="es-ES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violencia de género</a:t>
            </a:r>
            <a:r>
              <a:rPr lang="es-E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</a:t>
            </a:r>
            <a:r>
              <a:rPr lang="es-E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en las comisarías de la mujer y la familia es </a:t>
            </a:r>
            <a:r>
              <a:rPr lang="es-ES" sz="1800" b="1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239.200</a:t>
            </a: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endParaRPr lang="es-ES" sz="1800" b="1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Casi el </a:t>
            </a:r>
            <a:r>
              <a:rPr lang="es-AR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40%</a:t>
            </a:r>
            <a:r>
              <a:rPr lang="es-AR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de los </a:t>
            </a:r>
            <a:r>
              <a:rPr lang="es-AR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femicidios del país </a:t>
            </a:r>
            <a:r>
              <a:rPr lang="es-AR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ocurren en la </a:t>
            </a:r>
            <a:r>
              <a:rPr lang="es-AR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PBA</a:t>
            </a: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endParaRPr lang="es-ES" sz="1800" b="1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Durante </a:t>
            </a:r>
            <a:r>
              <a:rPr lang="es-ES" sz="1800" b="1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2018</a:t>
            </a:r>
            <a:r>
              <a:rPr lang="es-E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 hubieron </a:t>
            </a:r>
            <a:r>
              <a:rPr lang="es-ES" sz="1800" b="1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102</a:t>
            </a:r>
            <a:r>
              <a:rPr lang="es-E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 femicidios</a:t>
            </a: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endParaRPr lang="es-ES" altLang="en-US" sz="1800" baseline="30000" dirty="0" smtClean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endParaRPr lang="es-AR" sz="1800" dirty="0" smtClean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endParaRPr lang="es-AR" sz="18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endParaRPr lang="es-AR" sz="1800" dirty="0">
              <a:solidFill>
                <a:srgbClr val="1E2470"/>
              </a:solidFill>
              <a:latin typeface="Gill Sans MT Light"/>
              <a:cs typeface="Gill Sans MT Light"/>
            </a:endParaRPr>
          </a:p>
        </p:txBody>
      </p:sp>
      <p:pic>
        <p:nvPicPr>
          <p:cNvPr id="12" name="image4.png">
            <a:extLst>
              <a:ext uri="{FF2B5EF4-FFF2-40B4-BE49-F238E27FC236}">
                <a16:creationId xmlns="" xmlns:a16="http://schemas.microsoft.com/office/drawing/2014/main" id="{A04E3169-77DC-4888-8B08-3F1569CFFD7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216527" y="1189137"/>
            <a:ext cx="3141078" cy="5040560"/>
          </a:xfrm>
          <a:prstGeom prst="rect">
            <a:avLst/>
          </a:prstGeom>
          <a:ln/>
        </p:spPr>
      </p:pic>
      <p:sp>
        <p:nvSpPr>
          <p:cNvPr id="2" name="CuadroTexto 1"/>
          <p:cNvSpPr txBox="1"/>
          <p:nvPr/>
        </p:nvSpPr>
        <p:spPr>
          <a:xfrm>
            <a:off x="7038646" y="6361352"/>
            <a:ext cx="3630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rgbClr val="1E2470"/>
                </a:solidFill>
              </a:rPr>
              <a:t>PBA</a:t>
            </a:r>
            <a:r>
              <a:rPr lang="es-AR" dirty="0" smtClean="0">
                <a:solidFill>
                  <a:srgbClr val="1E2470"/>
                </a:solidFill>
              </a:rPr>
              <a:t>: 135 municipios aut</a:t>
            </a:r>
            <a:r>
              <a:rPr lang="es-AR" dirty="0">
                <a:solidFill>
                  <a:srgbClr val="1E2470"/>
                </a:solidFill>
              </a:rPr>
              <a:t>ó</a:t>
            </a:r>
            <a:r>
              <a:rPr lang="es-AR" dirty="0" smtClean="0">
                <a:solidFill>
                  <a:srgbClr val="1E2470"/>
                </a:solidFill>
              </a:rPr>
              <a:t>nomos</a:t>
            </a:r>
            <a:endParaRPr lang="es-AR" dirty="0">
              <a:solidFill>
                <a:srgbClr val="1E247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1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550DF8CF-048B-4528-B3AA-86B781649D49}"/>
              </a:ext>
            </a:extLst>
          </p:cNvPr>
          <p:cNvSpPr txBox="1">
            <a:spLocks/>
          </p:cNvSpPr>
          <p:nvPr/>
        </p:nvSpPr>
        <p:spPr>
          <a:xfrm>
            <a:off x="384151" y="754013"/>
            <a:ext cx="9619774" cy="4534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F15AA868-709F-4BF0-B096-55E023477062}"/>
              </a:ext>
            </a:extLst>
          </p:cNvPr>
          <p:cNvSpPr/>
          <p:nvPr/>
        </p:nvSpPr>
        <p:spPr>
          <a:xfrm>
            <a:off x="231751" y="1339412"/>
            <a:ext cx="102251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9550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  <a:tabLst>
                <a:tab pos="611188" algn="l"/>
              </a:tabLst>
            </a:pPr>
            <a:r>
              <a:rPr lang="es-ES" alt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Las </a:t>
            </a:r>
            <a:r>
              <a:rPr lang="es-ES" altLang="en-U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mujeres bonaerenses </a:t>
            </a:r>
            <a:r>
              <a:rPr lang="es-ES" alt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dedican </a:t>
            </a:r>
            <a:r>
              <a:rPr lang="es-ES" altLang="en-US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más del doble de horas </a:t>
            </a:r>
            <a:r>
              <a:rPr lang="es-ES" alt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que los varones a las </a:t>
            </a:r>
            <a:r>
              <a:rPr lang="es-ES" altLang="en-US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tareas no remuneradas </a:t>
            </a:r>
            <a:r>
              <a:rPr lang="es-ES" alt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del hogar y del cuidado</a:t>
            </a:r>
            <a:r>
              <a:rPr lang="es-ES" altLang="en-US" sz="1800" baseline="30000" dirty="0">
                <a:solidFill>
                  <a:srgbClr val="1E2470"/>
                </a:solidFill>
                <a:latin typeface="Gill Sans MT Light"/>
                <a:cs typeface="Gill Sans MT Light"/>
              </a:rPr>
              <a:t>6</a:t>
            </a:r>
            <a:r>
              <a:rPr lang="es-ES" alt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. </a:t>
            </a:r>
          </a:p>
          <a:p>
            <a:pPr marL="285750" indent="-285750" defTabSz="99550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  <a:tabLst>
                <a:tab pos="611188" algn="l"/>
              </a:tabLst>
            </a:pPr>
            <a:endParaRPr lang="es-ES" altLang="en-US" sz="18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1281257" lvl="2" indent="-285750" defTabSz="995507" eaLnBrk="0" fontAlgn="base" hangingPunct="0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Horas promedio destinadas en PBA</a:t>
            </a:r>
            <a:r>
              <a:rPr lang="es-AR" sz="1800" baseline="30000" dirty="0">
                <a:solidFill>
                  <a:srgbClr val="1E2470"/>
                </a:solidFill>
                <a:latin typeface="Gill Sans MT Light"/>
                <a:cs typeface="Gill Sans MT Light"/>
              </a:rPr>
              <a:t>7</a:t>
            </a:r>
            <a:r>
              <a:rPr lang="es-AR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:</a:t>
            </a:r>
          </a:p>
          <a:p>
            <a:pPr marL="1779011" lvl="3" indent="-285750" defTabSz="995507" eaLnBrk="0" fontAlgn="base" hangingPunct="0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Quehaceres domésticos 4hs mujeres vs 1h varones</a:t>
            </a:r>
          </a:p>
          <a:p>
            <a:pPr marL="1779011" lvl="3" indent="-285750" defTabSz="995507" eaLnBrk="0" fontAlgn="base" hangingPunct="0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Cuidado de personas 2hs mujeres vs menos de 1h varones</a:t>
            </a:r>
          </a:p>
          <a:p>
            <a:pPr marL="285750" lvl="0" indent="-285750" defTabSz="99550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  <a:tabLst>
                <a:tab pos="611188" algn="l"/>
              </a:tabLst>
            </a:pPr>
            <a:endParaRPr lang="es-ES" altLang="en-US" sz="1800" dirty="0" smtClean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lvl="0" indent="-285750" defTabSz="99550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  <a:tabLst>
                <a:tab pos="611188" algn="l"/>
              </a:tabLst>
            </a:pPr>
            <a:endParaRPr lang="es-ES" altLang="en-US" sz="1800" dirty="0" smtClean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lvl="0" indent="-285750" defTabSz="99550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  <a:tabLst>
                <a:tab pos="611188" algn="l"/>
              </a:tabLst>
            </a:pPr>
            <a:r>
              <a:rPr lang="es-ES" altLang="en-U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Si </a:t>
            </a:r>
            <a:r>
              <a:rPr lang="es-ES" alt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bien las </a:t>
            </a:r>
            <a:r>
              <a:rPr lang="es-ES" altLang="en-US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mujeres</a:t>
            </a:r>
            <a:r>
              <a:rPr lang="es-ES" alt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en la PBA alcanzan </a:t>
            </a:r>
            <a:r>
              <a:rPr lang="es-ES" altLang="en-US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mayores niveles de estudio </a:t>
            </a:r>
            <a:r>
              <a:rPr lang="es-ES" alt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que los varones</a:t>
            </a:r>
            <a:r>
              <a:rPr lang="es-ES" altLang="en-US" sz="1800" baseline="30000" dirty="0">
                <a:solidFill>
                  <a:srgbClr val="1E2470"/>
                </a:solidFill>
                <a:latin typeface="Gill Sans MT Light"/>
                <a:cs typeface="Gill Sans MT Light"/>
              </a:rPr>
              <a:t>1</a:t>
            </a:r>
            <a:r>
              <a:rPr lang="es-ES" alt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, ganan un </a:t>
            </a:r>
            <a:r>
              <a:rPr lang="es-ES" altLang="en-US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27% menos </a:t>
            </a:r>
            <a:r>
              <a:rPr lang="es-ES" alt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que ellos</a:t>
            </a:r>
            <a:r>
              <a:rPr lang="es-ES" altLang="en-US" sz="1800" baseline="30000" dirty="0">
                <a:solidFill>
                  <a:srgbClr val="1E2470"/>
                </a:solidFill>
                <a:latin typeface="Gill Sans MT Light"/>
                <a:cs typeface="Gill Sans MT Light"/>
              </a:rPr>
              <a:t>2</a:t>
            </a:r>
            <a:r>
              <a:rPr lang="es-ES" alt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. </a:t>
            </a:r>
            <a:endParaRPr lang="es-ES" altLang="en-US" sz="1800" dirty="0" smtClean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lvl="0" indent="-285750" defTabSz="99550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  <a:tabLst>
                <a:tab pos="611188" algn="l"/>
              </a:tabLst>
            </a:pPr>
            <a:endParaRPr lang="es-ES" altLang="en-US" sz="18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1281257" lvl="2" indent="-285750" defTabSz="995507" eaLnBrk="0" fontAlgn="base" hangingPunct="0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s-AR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En comparación con los varones:</a:t>
            </a:r>
          </a:p>
          <a:p>
            <a:pPr marL="1779011" lvl="3" indent="-285750" defTabSz="995507" eaLnBrk="0" fontAlgn="base" hangingPunct="0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s-AR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Trabajan menos</a:t>
            </a:r>
          </a:p>
          <a:p>
            <a:pPr marL="1779011" lvl="3" indent="-285750" defTabSz="995507" eaLnBrk="0" fontAlgn="base" hangingPunct="0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s-AR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Sufren mayor desempleo</a:t>
            </a:r>
          </a:p>
          <a:p>
            <a:pPr marL="1779011" lvl="3" indent="-285750" defTabSz="995507" eaLnBrk="0" fontAlgn="base" hangingPunct="0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s-AR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Sus trabajos son más informales</a:t>
            </a:r>
          </a:p>
          <a:p>
            <a:pPr lvl="3" defTabSz="995507" eaLnBrk="0" fontAlgn="base" hangingPunct="0">
              <a:spcBef>
                <a:spcPct val="0"/>
              </a:spcBef>
              <a:buSzPct val="120000"/>
            </a:pPr>
            <a:endParaRPr lang="es-AR" sz="1800" dirty="0" smtClean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1779011" lvl="3" indent="-285750" defTabSz="995507" eaLnBrk="0" fontAlgn="base" hangingPunct="0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endParaRPr lang="es-AR" sz="18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  <a:tabLst>
                <a:tab pos="611188" algn="l"/>
              </a:tabLst>
            </a:pPr>
            <a:endParaRPr lang="es-ES" altLang="en-US" sz="18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lvl="0" indent="-285750" defTabSz="99550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  <a:tabLst>
                <a:tab pos="611188" algn="l"/>
              </a:tabLst>
            </a:pPr>
            <a:endParaRPr lang="es-ES" altLang="en-US" sz="18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1779011" lvl="3" indent="-285750" defTabSz="995507" eaLnBrk="0" fontAlgn="base" hangingPunct="0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endParaRPr lang="es-AR" sz="1800" dirty="0" smtClean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1779011" lvl="3" indent="-285750" defTabSz="995507" eaLnBrk="0" fontAlgn="base" hangingPunct="0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endParaRPr lang="es-AR" sz="1800" dirty="0" smtClean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endParaRPr lang="es-AR" sz="1800" dirty="0">
              <a:solidFill>
                <a:srgbClr val="1E2470"/>
              </a:solidFill>
              <a:latin typeface="Gill Sans MT Light"/>
              <a:cs typeface="Gill Sans MT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550DF8CF-048B-4528-B3AA-86B781649D49}"/>
              </a:ext>
            </a:extLst>
          </p:cNvPr>
          <p:cNvSpPr txBox="1">
            <a:spLocks/>
          </p:cNvSpPr>
          <p:nvPr/>
        </p:nvSpPr>
        <p:spPr>
          <a:xfrm>
            <a:off x="231751" y="601613"/>
            <a:ext cx="9619774" cy="4534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s-AR" b="1" dirty="0">
                <a:solidFill>
                  <a:srgbClr val="009FE3"/>
                </a:solidFill>
                <a:latin typeface="Gill Sans MT Light"/>
                <a:cs typeface="Gill Sans MT Light"/>
              </a:rPr>
              <a:t>LA BRECHA ECONOMICA EN LA PBA</a:t>
            </a:r>
            <a:endParaRPr lang="en-US" b="1" dirty="0">
              <a:solidFill>
                <a:srgbClr val="009FE3"/>
              </a:solidFill>
              <a:latin typeface="Gill Sans MT Light"/>
              <a:cs typeface="Gill Sans MT Light"/>
            </a:endParaRPr>
          </a:p>
        </p:txBody>
      </p:sp>
      <p:sp>
        <p:nvSpPr>
          <p:cNvPr id="8" name="Rectangle 22">
            <a:extLst>
              <a:ext uri="{FF2B5EF4-FFF2-40B4-BE49-F238E27FC236}">
                <a16:creationId xmlns="" xmlns:a16="http://schemas.microsoft.com/office/drawing/2014/main" id="{CB3C219C-F17D-4F51-B3D7-C6B48C7C4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853455"/>
            <a:ext cx="5192981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900" dirty="0" smtClean="0" bmk="">
                <a:solidFill>
                  <a:schemeClr val="bg1">
                    <a:lumMod val="65000"/>
                  </a:schemeClr>
                </a:solidFill>
              </a:rPr>
              <a:t>1. EPJ</a:t>
            </a:r>
            <a:r>
              <a:rPr lang="es-ES" altLang="en-US" sz="900" dirty="0" bmk="">
                <a:solidFill>
                  <a:schemeClr val="bg1">
                    <a:lumMod val="65000"/>
                  </a:schemeClr>
                </a:solidFill>
              </a:rPr>
              <a:t>, 2017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900" dirty="0" smtClean="0" bmk="">
                <a:solidFill>
                  <a:schemeClr val="bg1">
                    <a:lumMod val="65000"/>
                  </a:schemeClr>
                </a:solidFill>
              </a:rPr>
              <a:t>2. Dirección </a:t>
            </a:r>
            <a:r>
              <a:rPr lang="es-ES" altLang="en-US" sz="900" dirty="0" bmk="">
                <a:solidFill>
                  <a:schemeClr val="bg1">
                    <a:lumMod val="65000"/>
                  </a:schemeClr>
                </a:solidFill>
              </a:rPr>
              <a:t>General de Estudios Macroeconómicos y Estadísticas Laborales del Ministerio de Producción y Trabajo de la Nación. El calculo se hizo teniendo en cuenta las remuneraciones promedio en moneda constante a precios de 20172. </a:t>
            </a:r>
            <a:r>
              <a:rPr lang="es-AR" altLang="en-US" sz="900" dirty="0" bmk="">
                <a:solidFill>
                  <a:schemeClr val="bg1">
                    <a:lumMod val="65000"/>
                  </a:schemeClr>
                </a:solidFill>
              </a:rPr>
              <a:t>Evidencia del Programa “</a:t>
            </a:r>
            <a:r>
              <a:rPr lang="es-ES" altLang="en-US" sz="900" dirty="0" bmk="">
                <a:solidFill>
                  <a:schemeClr val="bg1">
                    <a:lumMod val="65000"/>
                  </a:schemeClr>
                </a:solidFill>
              </a:rPr>
              <a:t>HOGARES DE ACOGIDA. MEDELLÍN, COLOMBIA” </a:t>
            </a:r>
            <a:r>
              <a:rPr lang="es-ES" altLang="en-US" sz="900" dirty="0" bmk="">
                <a:solidFill>
                  <a:schemeClr val="bg1">
                    <a:lumMod val="65000"/>
                  </a:schemeClr>
                </a:solidFill>
                <a:hlinkClick r:id="rId3"/>
              </a:rPr>
              <a:t>http://idbdocs.iadb.org/wsdocs/getdocument.aspx?docnum=EZSHARE-1110480108-218</a:t>
            </a:r>
            <a:endParaRPr lang="es-ES" altLang="en-US" sz="900" dirty="0" bmk="">
              <a:solidFill>
                <a:schemeClr val="bg1">
                  <a:lumMod val="6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900" dirty="0" smtClean="0" bmk="">
                <a:solidFill>
                  <a:schemeClr val="bg1">
                    <a:lumMod val="65000"/>
                  </a:schemeClr>
                </a:solidFill>
              </a:rPr>
              <a:t>3. EPH </a:t>
            </a:r>
            <a:r>
              <a:rPr lang="es-ES" altLang="en-US" sz="900" dirty="0" bmk="">
                <a:solidFill>
                  <a:schemeClr val="bg1">
                    <a:lumMod val="65000"/>
                  </a:schemeClr>
                </a:solidFill>
              </a:rPr>
              <a:t>3° trimestre 2018, partidos del Gran Buenos Aires. Este dato no toma en cuenta las horas que usan las mujeres para las tareas domésticas. 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652724F0-EEF3-4DD2-9BD1-1DA3D18DBF6C}"/>
              </a:ext>
            </a:extLst>
          </p:cNvPr>
          <p:cNvSpPr/>
          <p:nvPr/>
        </p:nvSpPr>
        <p:spPr>
          <a:xfrm>
            <a:off x="5674964" y="5853455"/>
            <a:ext cx="534352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900" dirty="0" smtClean="0" bmk="">
                <a:solidFill>
                  <a:schemeClr val="bg1">
                    <a:lumMod val="65000"/>
                  </a:schemeClr>
                </a:solidFill>
              </a:rPr>
              <a:t>4. </a:t>
            </a:r>
            <a:r>
              <a:rPr lang="es-ES" altLang="en-US" sz="900" dirty="0" bmk="">
                <a:solidFill>
                  <a:schemeClr val="bg1">
                    <a:lumMod val="65000"/>
                  </a:schemeClr>
                </a:solidFill>
              </a:rPr>
              <a:t>EPH 3° trimestre 2018, partidos del Gran Buenos Aires.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900" dirty="0" bmk="">
                <a:solidFill>
                  <a:schemeClr val="bg1">
                    <a:lumMod val="65000"/>
                  </a:schemeClr>
                </a:solidFill>
              </a:rPr>
              <a:t>5. EPH 1° trimestre 2018, partidos del Gran Buenos Aires.</a:t>
            </a:r>
            <a:endParaRPr lang="en-US" altLang="en-US" sz="900" dirty="0" bmk="">
              <a:solidFill>
                <a:schemeClr val="bg1">
                  <a:lumMod val="6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900" dirty="0" bmk="">
                <a:solidFill>
                  <a:schemeClr val="bg1">
                    <a:lumMod val="65000"/>
                  </a:schemeClr>
                </a:solidFill>
              </a:rPr>
              <a:t>6. Este análisis lo hicimos desde el Instituto en base los datos del </a:t>
            </a:r>
            <a:r>
              <a:rPr lang="es-ES" altLang="en-US" sz="900" dirty="0" err="1" bmk="">
                <a:solidFill>
                  <a:schemeClr val="bg1">
                    <a:lumMod val="65000"/>
                  </a:schemeClr>
                </a:solidFill>
              </a:rPr>
              <a:t>indec</a:t>
            </a:r>
            <a:r>
              <a:rPr lang="es-ES" altLang="en-US" sz="900" dirty="0" bmk="">
                <a:solidFill>
                  <a:schemeClr val="bg1">
                    <a:lumMod val="65000"/>
                  </a:schemeClr>
                </a:solidFill>
              </a:rPr>
              <a:t> 2014, que proviene de la única encuesta disponible sobre usos del tiempo de 2013.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900" dirty="0" bmk="">
                <a:solidFill>
                  <a:schemeClr val="bg1">
                    <a:lumMod val="65000"/>
                  </a:schemeClr>
                </a:solidFill>
              </a:rPr>
              <a:t>7. </a:t>
            </a:r>
            <a:r>
              <a:rPr lang="es-ES" altLang="en-US" sz="900" dirty="0" err="1" bmk="">
                <a:solidFill>
                  <a:schemeClr val="bg1">
                    <a:lumMod val="65000"/>
                  </a:schemeClr>
                </a:solidFill>
              </a:rPr>
              <a:t>Idem</a:t>
            </a:r>
            <a:r>
              <a:rPr lang="es-ES" altLang="en-US" sz="900" dirty="0" bmk="">
                <a:solidFill>
                  <a:schemeClr val="bg1">
                    <a:lumMod val="65000"/>
                  </a:schemeClr>
                </a:solidFill>
              </a:rPr>
              <a:t> 6</a:t>
            </a:r>
          </a:p>
        </p:txBody>
      </p:sp>
    </p:spTree>
    <p:extLst>
      <p:ext uri="{BB962C8B-B14F-4D97-AF65-F5344CB8AC3E}">
        <p14:creationId xmlns="" xmlns:p14="http://schemas.microsoft.com/office/powerpoint/2010/main" val="19513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550DF8CF-048B-4528-B3AA-86B781649D49}"/>
              </a:ext>
            </a:extLst>
          </p:cNvPr>
          <p:cNvSpPr txBox="1">
            <a:spLocks/>
          </p:cNvSpPr>
          <p:nvPr/>
        </p:nvSpPr>
        <p:spPr>
          <a:xfrm>
            <a:off x="384151" y="754013"/>
            <a:ext cx="9619774" cy="4534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550DF8CF-048B-4528-B3AA-86B781649D49}"/>
              </a:ext>
            </a:extLst>
          </p:cNvPr>
          <p:cNvSpPr txBox="1">
            <a:spLocks/>
          </p:cNvSpPr>
          <p:nvPr/>
        </p:nvSpPr>
        <p:spPr>
          <a:xfrm>
            <a:off x="231751" y="601613"/>
            <a:ext cx="9619774" cy="4534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s-AR" b="1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HERRAMIENTAS ESTATALES PARA EL EMPODERAMIENTO </a:t>
            </a:r>
            <a:endParaRPr lang="en-US" b="1" dirty="0">
              <a:solidFill>
                <a:srgbClr val="009FE3"/>
              </a:solidFill>
              <a:latin typeface="Gill Sans MT Light"/>
              <a:cs typeface="Gill Sans MT Ligh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1445605" y="2053233"/>
            <a:ext cx="3394658" cy="1511954"/>
            <a:chOff x="1239862" y="2197247"/>
            <a:chExt cx="3394658" cy="1511954"/>
          </a:xfrm>
        </p:grpSpPr>
        <p:sp>
          <p:nvSpPr>
            <p:cNvPr id="30" name="Rectángulo redondeado 29"/>
            <p:cNvSpPr/>
            <p:nvPr/>
          </p:nvSpPr>
          <p:spPr>
            <a:xfrm>
              <a:off x="2042232" y="2845790"/>
              <a:ext cx="2592288" cy="863411"/>
            </a:xfrm>
            <a:prstGeom prst="roundRect">
              <a:avLst/>
            </a:prstGeom>
            <a:solidFill>
              <a:srgbClr val="1E24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600" b="1" dirty="0" smtClean="0"/>
                <a:t>HACEMOS      FUTURO</a:t>
              </a:r>
              <a:endParaRPr lang="es-AR" sz="1600" b="1" dirty="0"/>
            </a:p>
          </p:txBody>
        </p:sp>
        <p:grpSp>
          <p:nvGrpSpPr>
            <p:cNvPr id="31" name="Grupo 30"/>
            <p:cNvGrpSpPr/>
            <p:nvPr/>
          </p:nvGrpSpPr>
          <p:grpSpPr>
            <a:xfrm>
              <a:off x="1239862" y="2197247"/>
              <a:ext cx="1296144" cy="1287163"/>
              <a:chOff x="1239862" y="2197248"/>
              <a:chExt cx="1458178" cy="1448075"/>
            </a:xfrm>
          </p:grpSpPr>
          <p:sp>
            <p:nvSpPr>
              <p:cNvPr id="32" name="Elipse 31"/>
              <p:cNvSpPr/>
              <p:nvPr/>
            </p:nvSpPr>
            <p:spPr>
              <a:xfrm>
                <a:off x="1239862" y="2197248"/>
                <a:ext cx="1458178" cy="144807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9FE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 smtClean="0"/>
              </a:p>
              <a:p>
                <a:pPr algn="ctr"/>
                <a:endParaRPr lang="es-AR" dirty="0"/>
              </a:p>
              <a:p>
                <a:pPr algn="ctr"/>
                <a:endParaRPr lang="es-AR" dirty="0" smtClean="0"/>
              </a:p>
              <a:p>
                <a:pPr algn="ctr"/>
                <a:endParaRPr lang="es-AR" dirty="0"/>
              </a:p>
              <a:p>
                <a:pPr algn="ctr"/>
                <a:endParaRPr lang="es-AR" dirty="0" smtClean="0"/>
              </a:p>
              <a:p>
                <a:pPr algn="ctr"/>
                <a:endParaRPr lang="es-AR" dirty="0"/>
              </a:p>
              <a:p>
                <a:pPr algn="ctr"/>
                <a:endParaRPr lang="es-AR" dirty="0" smtClean="0"/>
              </a:p>
              <a:p>
                <a:pPr algn="ctr"/>
                <a:endParaRPr lang="es-AR" dirty="0"/>
              </a:p>
              <a:p>
                <a:pPr algn="ctr"/>
                <a:endParaRPr lang="es-AR" dirty="0" smtClean="0"/>
              </a:p>
              <a:p>
                <a:pPr algn="ctr"/>
                <a:endParaRPr lang="es-AR" dirty="0"/>
              </a:p>
              <a:p>
                <a:pPr algn="ctr"/>
                <a:endParaRPr lang="es-AR" dirty="0" smtClean="0"/>
              </a:p>
              <a:p>
                <a:pPr algn="ctr"/>
                <a:endParaRPr lang="es-AR" dirty="0"/>
              </a:p>
              <a:p>
                <a:pPr algn="ctr"/>
                <a:endParaRPr lang="es-AR" dirty="0" smtClean="0"/>
              </a:p>
              <a:p>
                <a:pPr algn="ctr"/>
                <a:endParaRPr lang="es-AR" dirty="0"/>
              </a:p>
              <a:p>
                <a:pPr algn="ctr"/>
                <a:endParaRPr lang="es-AR" dirty="0" smtClean="0"/>
              </a:p>
              <a:p>
                <a:pPr algn="ctr"/>
                <a:endParaRPr lang="es-AR" dirty="0"/>
              </a:p>
              <a:p>
                <a:pPr algn="ctr"/>
                <a:endParaRPr lang="es-AR" dirty="0" smtClean="0"/>
              </a:p>
              <a:p>
                <a:pPr algn="ctr"/>
                <a:endParaRPr lang="es-AR" dirty="0"/>
              </a:p>
              <a:p>
                <a:pPr algn="ctr"/>
                <a:endParaRPr lang="es-AR" dirty="0" smtClean="0"/>
              </a:p>
              <a:p>
                <a:pPr algn="ctr"/>
                <a:endParaRPr lang="es-AR" dirty="0"/>
              </a:p>
              <a:p>
                <a:pPr algn="ctr"/>
                <a:endParaRPr lang="es-AR" dirty="0" smtClean="0"/>
              </a:p>
              <a:p>
                <a:pPr algn="ctr"/>
                <a:endParaRPr lang="es-AR" dirty="0"/>
              </a:p>
              <a:p>
                <a:pPr algn="ctr"/>
                <a:endParaRPr lang="es-AR" dirty="0"/>
              </a:p>
            </p:txBody>
          </p:sp>
          <p:pic>
            <p:nvPicPr>
              <p:cNvPr id="33" name="Picture 24">
                <a:extLst>
                  <a:ext uri="{FF2B5EF4-FFF2-40B4-BE49-F238E27FC236}">
                    <a16:creationId xmlns="" xmlns:a16="http://schemas.microsoft.com/office/drawing/2014/main" id="{E795C365-4C66-4202-91CC-D48E8E1377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 flipV="1">
                <a:off x="1482894" y="2359270"/>
                <a:ext cx="930449" cy="955214"/>
              </a:xfrm>
              <a:prstGeom prst="rect">
                <a:avLst/>
              </a:prstGeom>
            </p:spPr>
          </p:pic>
        </p:grpSp>
      </p:grpSp>
      <p:grpSp>
        <p:nvGrpSpPr>
          <p:cNvPr id="44" name="Grupo 43"/>
          <p:cNvGrpSpPr/>
          <p:nvPr/>
        </p:nvGrpSpPr>
        <p:grpSpPr>
          <a:xfrm>
            <a:off x="1445605" y="3997451"/>
            <a:ext cx="3394658" cy="1511954"/>
            <a:chOff x="1239862" y="4141465"/>
            <a:chExt cx="3394658" cy="1511954"/>
          </a:xfrm>
        </p:grpSpPr>
        <p:grpSp>
          <p:nvGrpSpPr>
            <p:cNvPr id="40" name="Grupo 39"/>
            <p:cNvGrpSpPr/>
            <p:nvPr/>
          </p:nvGrpSpPr>
          <p:grpSpPr>
            <a:xfrm>
              <a:off x="1239862" y="4141465"/>
              <a:ext cx="3394658" cy="1511954"/>
              <a:chOff x="1239862" y="2197247"/>
              <a:chExt cx="3394658" cy="1511954"/>
            </a:xfrm>
          </p:grpSpPr>
          <p:sp>
            <p:nvSpPr>
              <p:cNvPr id="41" name="Rectángulo redondeado 40"/>
              <p:cNvSpPr/>
              <p:nvPr/>
            </p:nvSpPr>
            <p:spPr>
              <a:xfrm>
                <a:off x="2042232" y="2845790"/>
                <a:ext cx="2592288" cy="863411"/>
              </a:xfrm>
              <a:prstGeom prst="roundRect">
                <a:avLst/>
              </a:prstGeom>
              <a:solidFill>
                <a:srgbClr val="1E247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AR" sz="1600" b="1" dirty="0" smtClean="0"/>
                  <a:t>UNIDADES DE       DESARROLLO INFANTIL</a:t>
                </a:r>
                <a:endParaRPr lang="es-AR" sz="1600" b="1" dirty="0"/>
              </a:p>
            </p:txBody>
          </p:sp>
          <p:sp>
            <p:nvSpPr>
              <p:cNvPr id="42" name="Elipse 41"/>
              <p:cNvSpPr/>
              <p:nvPr/>
            </p:nvSpPr>
            <p:spPr>
              <a:xfrm>
                <a:off x="1239862" y="2197247"/>
                <a:ext cx="1296144" cy="128716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9FE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 smtClean="0"/>
              </a:p>
              <a:p>
                <a:pPr algn="ctr"/>
                <a:endParaRPr lang="es-AR" dirty="0"/>
              </a:p>
              <a:p>
                <a:pPr algn="ctr"/>
                <a:endParaRPr lang="es-AR" dirty="0" smtClean="0"/>
              </a:p>
              <a:p>
                <a:pPr algn="ctr"/>
                <a:endParaRPr lang="es-AR" dirty="0"/>
              </a:p>
              <a:p>
                <a:pPr algn="ctr"/>
                <a:endParaRPr lang="es-AR" dirty="0" smtClean="0"/>
              </a:p>
              <a:p>
                <a:pPr algn="ctr"/>
                <a:endParaRPr lang="es-AR" dirty="0"/>
              </a:p>
              <a:p>
                <a:pPr algn="ctr"/>
                <a:endParaRPr lang="es-AR" dirty="0" smtClean="0"/>
              </a:p>
              <a:p>
                <a:pPr algn="ctr"/>
                <a:endParaRPr lang="es-AR" dirty="0"/>
              </a:p>
              <a:p>
                <a:pPr algn="ctr"/>
                <a:endParaRPr lang="es-AR" dirty="0" smtClean="0"/>
              </a:p>
              <a:p>
                <a:pPr algn="ctr"/>
                <a:endParaRPr lang="es-AR" dirty="0"/>
              </a:p>
              <a:p>
                <a:pPr algn="ctr"/>
                <a:endParaRPr lang="es-AR" dirty="0" smtClean="0"/>
              </a:p>
              <a:p>
                <a:pPr algn="ctr"/>
                <a:endParaRPr lang="es-AR" dirty="0"/>
              </a:p>
              <a:p>
                <a:pPr algn="ctr"/>
                <a:endParaRPr lang="es-AR" dirty="0" smtClean="0"/>
              </a:p>
              <a:p>
                <a:pPr algn="ctr"/>
                <a:endParaRPr lang="es-AR" dirty="0"/>
              </a:p>
              <a:p>
                <a:pPr algn="ctr"/>
                <a:endParaRPr lang="es-AR" dirty="0" smtClean="0"/>
              </a:p>
              <a:p>
                <a:pPr algn="ctr"/>
                <a:endParaRPr lang="es-AR" dirty="0"/>
              </a:p>
              <a:p>
                <a:pPr algn="ctr"/>
                <a:endParaRPr lang="es-AR" dirty="0" smtClean="0"/>
              </a:p>
              <a:p>
                <a:pPr algn="ctr"/>
                <a:endParaRPr lang="es-AR" dirty="0"/>
              </a:p>
              <a:p>
                <a:pPr algn="ctr"/>
                <a:endParaRPr lang="es-AR" dirty="0" smtClean="0"/>
              </a:p>
              <a:p>
                <a:pPr algn="ctr"/>
                <a:endParaRPr lang="es-AR" dirty="0"/>
              </a:p>
              <a:p>
                <a:pPr algn="ctr"/>
                <a:endParaRPr lang="es-AR" dirty="0" smtClean="0"/>
              </a:p>
              <a:p>
                <a:pPr algn="ctr"/>
                <a:endParaRPr lang="es-AR" dirty="0"/>
              </a:p>
              <a:p>
                <a:pPr algn="ctr"/>
                <a:endParaRPr lang="es-AR" dirty="0"/>
              </a:p>
            </p:txBody>
          </p:sp>
        </p:grpSp>
        <p:pic>
          <p:nvPicPr>
            <p:cNvPr id="43" name="Picture 16">
              <a:extLst>
                <a:ext uri="{FF2B5EF4-FFF2-40B4-BE49-F238E27FC236}">
                  <a16:creationId xmlns="" xmlns:a16="http://schemas.microsoft.com/office/drawing/2014/main" id="{2D981559-DA6C-483A-97B1-9EDC91B70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50000"/>
            </a:blip>
            <a:srcRect l="31782" t="33956" r="31782" b="18236"/>
            <a:stretch/>
          </p:blipFill>
          <p:spPr>
            <a:xfrm>
              <a:off x="1455887" y="4367577"/>
              <a:ext cx="864096" cy="74980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5" name="Grupo 44"/>
          <p:cNvGrpSpPr/>
          <p:nvPr/>
        </p:nvGrpSpPr>
        <p:grpSpPr>
          <a:xfrm>
            <a:off x="5694077" y="2053235"/>
            <a:ext cx="3394658" cy="1511954"/>
            <a:chOff x="1239862" y="2197247"/>
            <a:chExt cx="3394658" cy="1511954"/>
          </a:xfrm>
        </p:grpSpPr>
        <p:sp>
          <p:nvSpPr>
            <p:cNvPr id="46" name="Rectángulo redondeado 45"/>
            <p:cNvSpPr/>
            <p:nvPr/>
          </p:nvSpPr>
          <p:spPr>
            <a:xfrm>
              <a:off x="2042232" y="2845790"/>
              <a:ext cx="2592288" cy="863411"/>
            </a:xfrm>
            <a:prstGeom prst="roundRect">
              <a:avLst/>
            </a:prstGeom>
            <a:solidFill>
              <a:srgbClr val="1E24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600" b="1" dirty="0" smtClean="0"/>
                <a:t>PLAN MAS VIDA</a:t>
              </a:r>
              <a:endParaRPr lang="es-AR" sz="1600" b="1" dirty="0"/>
            </a:p>
          </p:txBody>
        </p:sp>
        <p:sp>
          <p:nvSpPr>
            <p:cNvPr id="48" name="Elipse 47"/>
            <p:cNvSpPr/>
            <p:nvPr/>
          </p:nvSpPr>
          <p:spPr>
            <a:xfrm>
              <a:off x="1239862" y="2197247"/>
              <a:ext cx="1296144" cy="12871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FE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/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5694077" y="3997453"/>
            <a:ext cx="3394658" cy="1511954"/>
            <a:chOff x="1239862" y="2197247"/>
            <a:chExt cx="3394658" cy="1511954"/>
          </a:xfrm>
        </p:grpSpPr>
        <p:sp>
          <p:nvSpPr>
            <p:cNvPr id="53" name="Rectángulo redondeado 52"/>
            <p:cNvSpPr/>
            <p:nvPr/>
          </p:nvSpPr>
          <p:spPr>
            <a:xfrm>
              <a:off x="2042232" y="2845790"/>
              <a:ext cx="2592288" cy="863411"/>
            </a:xfrm>
            <a:prstGeom prst="roundRect">
              <a:avLst/>
            </a:prstGeom>
            <a:solidFill>
              <a:srgbClr val="1E24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600" b="1" dirty="0" smtClean="0"/>
                <a:t>CAPACITACION          A MUJERES EMPRENDEDORAS</a:t>
              </a:r>
              <a:endParaRPr lang="es-AR" sz="1600" b="1" dirty="0"/>
            </a:p>
          </p:txBody>
        </p:sp>
        <p:sp>
          <p:nvSpPr>
            <p:cNvPr id="54" name="Elipse 53"/>
            <p:cNvSpPr/>
            <p:nvPr/>
          </p:nvSpPr>
          <p:spPr>
            <a:xfrm>
              <a:off x="1239862" y="2197247"/>
              <a:ext cx="1296144" cy="12871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FE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/>
            </a:p>
          </p:txBody>
        </p:sp>
      </p:grpSp>
      <p:pic>
        <p:nvPicPr>
          <p:cNvPr id="55" name="Picture 5">
            <a:extLst>
              <a:ext uri="{FF2B5EF4-FFF2-40B4-BE49-F238E27FC236}">
                <a16:creationId xmlns="" xmlns:a16="http://schemas.microsoft.com/office/drawing/2014/main" id="{0B2D3E40-A222-4706-879E-69D155467D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65242" t="49629" r="27097" b="37211"/>
          <a:stretch/>
        </p:blipFill>
        <p:spPr>
          <a:xfrm>
            <a:off x="5910102" y="2323484"/>
            <a:ext cx="838124" cy="739138"/>
          </a:xfrm>
          <a:prstGeom prst="rect">
            <a:avLst/>
          </a:prstGeom>
          <a:ln>
            <a:noFill/>
          </a:ln>
        </p:spPr>
      </p:pic>
      <p:pic>
        <p:nvPicPr>
          <p:cNvPr id="56" name="Picture 10">
            <a:extLst>
              <a:ext uri="{FF2B5EF4-FFF2-40B4-BE49-F238E27FC236}">
                <a16:creationId xmlns="" xmlns:a16="http://schemas.microsoft.com/office/drawing/2014/main" id="{5E422259-8D03-4FC5-8FFE-BE4B61F9D8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75000"/>
          </a:blip>
          <a:srcRect l="34370" t="26126" r="34016" b="21800"/>
          <a:stretch/>
        </p:blipFill>
        <p:spPr>
          <a:xfrm>
            <a:off x="5968181" y="4290790"/>
            <a:ext cx="780045" cy="6825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409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550DF8CF-048B-4528-B3AA-86B781649D49}"/>
              </a:ext>
            </a:extLst>
          </p:cNvPr>
          <p:cNvSpPr txBox="1">
            <a:spLocks/>
          </p:cNvSpPr>
          <p:nvPr/>
        </p:nvSpPr>
        <p:spPr>
          <a:xfrm>
            <a:off x="384151" y="754013"/>
            <a:ext cx="9619774" cy="4534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F15AA868-709F-4BF0-B096-55E023477062}"/>
              </a:ext>
            </a:extLst>
          </p:cNvPr>
          <p:cNvSpPr/>
          <p:nvPr/>
        </p:nvSpPr>
        <p:spPr>
          <a:xfrm>
            <a:off x="231750" y="1333153"/>
            <a:ext cx="10456887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9550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  <a:tabLst>
                <a:tab pos="611188" algn="l"/>
              </a:tabLst>
            </a:pPr>
            <a:r>
              <a:rPr lang="es-ES" altLang="en-US" sz="1800" b="1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Capacitación</a:t>
            </a:r>
            <a:r>
              <a:rPr lang="es-ES" altLang="en-U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 en </a:t>
            </a:r>
            <a:r>
              <a:rPr lang="es-ES" altLang="en-US" sz="1800" b="1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administración </a:t>
            </a:r>
            <a:r>
              <a:rPr lang="es-ES" altLang="en-US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del </a:t>
            </a:r>
            <a:r>
              <a:rPr lang="es-ES" altLang="en-US" sz="1800" b="1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dinero</a:t>
            </a:r>
            <a:r>
              <a:rPr lang="es-ES" alt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para la </a:t>
            </a:r>
            <a:r>
              <a:rPr lang="en-US" sz="1800" dirty="0" err="1" smtClean="0">
                <a:solidFill>
                  <a:srgbClr val="1E2470"/>
                </a:solidFill>
                <a:latin typeface="Gill Sans MT Light"/>
                <a:cs typeface="Gill Sans MT Light"/>
              </a:rPr>
              <a:t>gestión</a:t>
            </a:r>
            <a:r>
              <a:rPr lang="en-U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 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de un </a:t>
            </a:r>
            <a:r>
              <a:rPr lang="en-US" sz="1800" dirty="0" err="1">
                <a:solidFill>
                  <a:srgbClr val="1E2470"/>
                </a:solidFill>
                <a:latin typeface="Gill Sans MT Light"/>
                <a:cs typeface="Gill Sans MT Light"/>
              </a:rPr>
              <a:t>emprendimiento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</a:t>
            </a:r>
            <a:r>
              <a:rPr lang="en-US" sz="1800" dirty="0" err="1" smtClean="0">
                <a:solidFill>
                  <a:srgbClr val="1E2470"/>
                </a:solidFill>
                <a:latin typeface="Gill Sans MT Light"/>
                <a:cs typeface="Gill Sans MT Light"/>
              </a:rPr>
              <a:t>productivo</a:t>
            </a:r>
            <a:endParaRPr lang="en-US" sz="1800" dirty="0" smtClean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  <a:tabLst>
                <a:tab pos="611188" algn="l"/>
              </a:tabLst>
            </a:pPr>
            <a:endParaRPr lang="en-US" sz="18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1836161" lvl="3" indent="-34290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1E2470"/>
                </a:solidFill>
                <a:latin typeface="Gill Sans MT Light"/>
                <a:cs typeface="Gill Sans MT Light"/>
              </a:rPr>
              <a:t>Diagnóstico</a:t>
            </a:r>
            <a:r>
              <a:rPr lang="en-U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 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de </a:t>
            </a:r>
            <a:r>
              <a:rPr lang="en-US" sz="1800" dirty="0" err="1">
                <a:solidFill>
                  <a:srgbClr val="1E2470"/>
                </a:solidFill>
                <a:latin typeface="Gill Sans MT Light"/>
                <a:cs typeface="Gill Sans MT Light"/>
              </a:rPr>
              <a:t>costos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</a:t>
            </a:r>
          </a:p>
          <a:p>
            <a:pPr marL="1836161" lvl="3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1E2470"/>
                </a:solidFill>
                <a:latin typeface="Gill Sans MT Light"/>
                <a:cs typeface="Gill Sans MT Light"/>
              </a:rPr>
              <a:t>Herramientas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para el </a:t>
            </a:r>
            <a:r>
              <a:rPr lang="en-US" sz="1800" dirty="0" err="1">
                <a:solidFill>
                  <a:srgbClr val="1E2470"/>
                </a:solidFill>
                <a:latin typeface="Gill Sans MT Light"/>
                <a:cs typeface="Gill Sans MT Light"/>
              </a:rPr>
              <a:t>uso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de Excel </a:t>
            </a:r>
          </a:p>
          <a:p>
            <a:pPr marL="1836161" lvl="3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1E2470"/>
                </a:solidFill>
                <a:latin typeface="Gill Sans MT Light"/>
                <a:cs typeface="Gill Sans MT Light"/>
              </a:rPr>
              <a:t>Gestión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de los </a:t>
            </a:r>
            <a:r>
              <a:rPr lang="en-US" sz="1800" dirty="0" err="1">
                <a:solidFill>
                  <a:srgbClr val="1E2470"/>
                </a:solidFill>
                <a:latin typeface="Gill Sans MT Light"/>
                <a:cs typeface="Gill Sans MT Light"/>
              </a:rPr>
              <a:t>recursos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: </a:t>
            </a:r>
            <a:r>
              <a:rPr lang="en-U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marketing 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y </a:t>
            </a:r>
            <a:r>
              <a:rPr lang="en-US" sz="1800" dirty="0" err="1" smtClean="0">
                <a:solidFill>
                  <a:srgbClr val="1E2470"/>
                </a:solidFill>
                <a:latin typeface="Gill Sans MT Light"/>
                <a:cs typeface="Gill Sans MT Light"/>
              </a:rPr>
              <a:t>mercado</a:t>
            </a:r>
            <a:endParaRPr lang="en-US" sz="1800" dirty="0" smtClean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lvl="2"/>
            <a:endParaRPr lang="en-US" sz="18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1779011" lvl="3" indent="-285750" defTabSz="995507" eaLnBrk="0" fontAlgn="base" hangingPunct="0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endParaRPr lang="es-AR" sz="1800" dirty="0" smtClean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endParaRPr lang="es-AR" sz="1800" dirty="0">
              <a:solidFill>
                <a:srgbClr val="1E2470"/>
              </a:solidFill>
              <a:latin typeface="Gill Sans MT Light"/>
              <a:cs typeface="Gill Sans MT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550DF8CF-048B-4528-B3AA-86B781649D49}"/>
              </a:ext>
            </a:extLst>
          </p:cNvPr>
          <p:cNvSpPr txBox="1">
            <a:spLocks/>
          </p:cNvSpPr>
          <p:nvPr/>
        </p:nvSpPr>
        <p:spPr>
          <a:xfrm>
            <a:off x="231751" y="601613"/>
            <a:ext cx="9619774" cy="4534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s-AR" b="1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ACCIONES POTENCIADORAS</a:t>
            </a:r>
            <a:endParaRPr lang="en-US" b="1" dirty="0">
              <a:solidFill>
                <a:srgbClr val="009FE3"/>
              </a:solidFill>
              <a:latin typeface="Gill Sans MT Light"/>
              <a:cs typeface="Gill Sans MT Light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2F18BAE6-2FE2-42BD-92B0-4E80FEA523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63" r="17642" b="17314"/>
          <a:stretch/>
        </p:blipFill>
        <p:spPr>
          <a:xfrm>
            <a:off x="1936211" y="3675076"/>
            <a:ext cx="3312369" cy="2780048"/>
          </a:xfrm>
          <a:prstGeom prst="rect">
            <a:avLst/>
          </a:prstGeom>
          <a:ln w="69850">
            <a:solidFill>
              <a:srgbClr val="009FE3"/>
            </a:solidFill>
          </a:ln>
        </p:spPr>
      </p:pic>
      <p:sp>
        <p:nvSpPr>
          <p:cNvPr id="2" name="CuadroTexto 1"/>
          <p:cNvSpPr txBox="1"/>
          <p:nvPr/>
        </p:nvSpPr>
        <p:spPr>
          <a:xfrm>
            <a:off x="5776367" y="3675076"/>
            <a:ext cx="453650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 smtClean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endParaRPr lang="en-US" sz="18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endParaRPr lang="en-US" sz="1800" dirty="0" smtClean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r>
              <a:rPr lang="en-US" sz="1800" dirty="0" err="1" smtClean="0">
                <a:solidFill>
                  <a:srgbClr val="1E2470"/>
                </a:solidFill>
                <a:latin typeface="Gill Sans MT Light"/>
                <a:cs typeface="Gill Sans MT Light"/>
              </a:rPr>
              <a:t>En</a:t>
            </a:r>
            <a:r>
              <a:rPr lang="en-U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 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el </a:t>
            </a:r>
            <a:r>
              <a:rPr lang="en-US" sz="1800" dirty="0" err="1">
                <a:solidFill>
                  <a:srgbClr val="1E2470"/>
                </a:solidFill>
                <a:latin typeface="Gill Sans MT Light"/>
                <a:cs typeface="Gill Sans MT Light"/>
              </a:rPr>
              <a:t>mes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de </a:t>
            </a:r>
            <a:r>
              <a:rPr lang="en-US" sz="1800" dirty="0" err="1">
                <a:solidFill>
                  <a:srgbClr val="1E2470"/>
                </a:solidFill>
                <a:latin typeface="Gill Sans MT Light"/>
                <a:cs typeface="Gill Sans MT Light"/>
              </a:rPr>
              <a:t>Diciembre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, las </a:t>
            </a:r>
            <a:r>
              <a:rPr lang="en-US" sz="1800" dirty="0" err="1">
                <a:solidFill>
                  <a:srgbClr val="1E2470"/>
                </a:solidFill>
                <a:latin typeface="Gill Sans MT Light"/>
                <a:cs typeface="Gill Sans MT Light"/>
              </a:rPr>
              <a:t>mujeres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del </a:t>
            </a:r>
            <a:r>
              <a:rPr lang="en-US" sz="1800" dirty="0" err="1">
                <a:solidFill>
                  <a:srgbClr val="1E2470"/>
                </a:solidFill>
                <a:latin typeface="Gill Sans MT Light"/>
                <a:cs typeface="Gill Sans MT Light"/>
              </a:rPr>
              <a:t>Hogar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de </a:t>
            </a:r>
            <a:r>
              <a:rPr lang="en-US" sz="1800" dirty="0" err="1">
                <a:solidFill>
                  <a:srgbClr val="1E2470"/>
                </a:solidFill>
                <a:latin typeface="Gill Sans MT Light"/>
                <a:cs typeface="Gill Sans MT Light"/>
              </a:rPr>
              <a:t>Protección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Integral de Ensenada </a:t>
            </a:r>
            <a:r>
              <a:rPr lang="en-US" sz="1800" dirty="0" err="1">
                <a:solidFill>
                  <a:srgbClr val="1E2470"/>
                </a:solidFill>
                <a:latin typeface="Gill Sans MT Light"/>
                <a:cs typeface="Gill Sans MT Light"/>
              </a:rPr>
              <a:t>recibieron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el </a:t>
            </a:r>
            <a:r>
              <a:rPr lang="en-US" sz="1800" dirty="0" err="1">
                <a:solidFill>
                  <a:srgbClr val="1E2470"/>
                </a:solidFill>
                <a:latin typeface="Gill Sans MT Light"/>
                <a:cs typeface="Gill Sans MT Light"/>
              </a:rPr>
              <a:t>curso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y un </a:t>
            </a:r>
            <a:r>
              <a:rPr lang="en-US" sz="1800" dirty="0" err="1">
                <a:solidFill>
                  <a:srgbClr val="1E2470"/>
                </a:solidFill>
                <a:latin typeface="Gill Sans MT Light"/>
                <a:cs typeface="Gill Sans MT Light"/>
              </a:rPr>
              <a:t>monto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de </a:t>
            </a:r>
            <a:r>
              <a:rPr lang="en-US" sz="1800" dirty="0" err="1">
                <a:solidFill>
                  <a:srgbClr val="1E2470"/>
                </a:solidFill>
                <a:latin typeface="Gill Sans MT Light"/>
                <a:cs typeface="Gill Sans MT Light"/>
              </a:rPr>
              <a:t>dinero</a:t>
            </a:r>
            <a:r>
              <a:rPr lang="en-U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,  l</a:t>
            </a:r>
            <a:r>
              <a:rPr lang="es-AR" sz="1800" dirty="0" err="1">
                <a:solidFill>
                  <a:srgbClr val="1E2470"/>
                </a:solidFill>
                <a:latin typeface="Gill Sans MT Light"/>
                <a:cs typeface="Gill Sans MT Light"/>
              </a:rPr>
              <a:t>ogrando</a:t>
            </a:r>
            <a:r>
              <a:rPr lang="es-AR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llevar a cabo una</a:t>
            </a:r>
            <a:r>
              <a:rPr lang="es-AR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 VENTA DE </a:t>
            </a:r>
            <a:r>
              <a:rPr lang="es-AR" sz="1800" b="1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PAN DULCE NAVIDEÑO</a:t>
            </a:r>
            <a:endParaRPr lang="en-US" sz="1800" b="1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lvl="2"/>
            <a:endParaRPr lang="en-US" sz="18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1779011" lvl="3" indent="-285750" defTabSz="995507" eaLnBrk="0" fontAlgn="base" hangingPunct="0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endParaRPr lang="es-AR" sz="18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1779011" lvl="3" indent="-285750" defTabSz="995507" eaLnBrk="0" fontAlgn="base" hangingPunct="0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endParaRPr lang="es-AR" sz="18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9412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550DF8CF-048B-4528-B3AA-86B781649D49}"/>
              </a:ext>
            </a:extLst>
          </p:cNvPr>
          <p:cNvSpPr txBox="1">
            <a:spLocks/>
          </p:cNvSpPr>
          <p:nvPr/>
        </p:nvSpPr>
        <p:spPr>
          <a:xfrm>
            <a:off x="384151" y="754013"/>
            <a:ext cx="9619774" cy="4534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F15AA868-709F-4BF0-B096-55E023477062}"/>
              </a:ext>
            </a:extLst>
          </p:cNvPr>
          <p:cNvSpPr/>
          <p:nvPr/>
        </p:nvSpPr>
        <p:spPr>
          <a:xfrm>
            <a:off x="236331" y="1219871"/>
            <a:ext cx="1022513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9550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20000"/>
              <a:tabLst>
                <a:tab pos="611188" algn="l"/>
              </a:tabLst>
            </a:pPr>
            <a:r>
              <a:rPr lang="es-ES" altLang="en-US" sz="1800" b="1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3 FASES</a:t>
            </a:r>
            <a:endParaRPr lang="es-ES" altLang="en-US" sz="1800" b="1" dirty="0">
              <a:solidFill>
                <a:srgbClr val="1E2470"/>
              </a:solidFill>
              <a:latin typeface="Gill Sans MT Light"/>
              <a:cs typeface="Gill Sans MT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550DF8CF-048B-4528-B3AA-86B781649D49}"/>
              </a:ext>
            </a:extLst>
          </p:cNvPr>
          <p:cNvSpPr txBox="1">
            <a:spLocks/>
          </p:cNvSpPr>
          <p:nvPr/>
        </p:nvSpPr>
        <p:spPr>
          <a:xfrm>
            <a:off x="231751" y="601613"/>
            <a:ext cx="9619774" cy="4534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s-ES" b="1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HACIA LA </a:t>
            </a:r>
            <a:r>
              <a:rPr lang="es-ES" b="1" dirty="0">
                <a:solidFill>
                  <a:srgbClr val="009FE3"/>
                </a:solidFill>
                <a:latin typeface="Gill Sans MT Light"/>
                <a:cs typeface="Gill Sans MT Light"/>
              </a:rPr>
              <a:t>AUTONOMÍA </a:t>
            </a:r>
            <a:r>
              <a:rPr lang="es-ES" b="1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INTEGRAL Y ECONÓMICA</a:t>
            </a:r>
            <a:endParaRPr lang="en-US" b="1" dirty="0">
              <a:solidFill>
                <a:srgbClr val="009FE3"/>
              </a:solidFill>
              <a:latin typeface="Gill Sans MT Light"/>
              <a:cs typeface="Gill Sans MT Light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409921" y="2311789"/>
            <a:ext cx="1728192" cy="2304256"/>
          </a:xfrm>
          <a:prstGeom prst="roundRect">
            <a:avLst/>
          </a:prstGeom>
          <a:noFill/>
          <a:ln w="31750">
            <a:solidFill>
              <a:srgbClr val="1E24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smtClean="0"/>
              <a:t>HACEMOS      FUTURO</a:t>
            </a:r>
            <a:endParaRPr lang="es-AR" sz="1600" b="1" dirty="0"/>
          </a:p>
        </p:txBody>
      </p:sp>
      <p:sp>
        <p:nvSpPr>
          <p:cNvPr id="28" name="Rectángulo redondeado 27"/>
          <p:cNvSpPr/>
          <p:nvPr/>
        </p:nvSpPr>
        <p:spPr>
          <a:xfrm>
            <a:off x="2824039" y="2319999"/>
            <a:ext cx="1728192" cy="2304256"/>
          </a:xfrm>
          <a:prstGeom prst="roundRect">
            <a:avLst/>
          </a:prstGeom>
          <a:noFill/>
          <a:ln w="31750">
            <a:solidFill>
              <a:srgbClr val="1E24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400" dirty="0">
              <a:solidFill>
                <a:srgbClr val="1E2470"/>
              </a:solidFill>
              <a:latin typeface="Gill Sans MT Light"/>
              <a:cs typeface="Gill Sans MT Light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5200303" y="2330632"/>
            <a:ext cx="1728192" cy="2304256"/>
          </a:xfrm>
          <a:prstGeom prst="roundRect">
            <a:avLst/>
          </a:prstGeom>
          <a:noFill/>
          <a:ln w="31750">
            <a:solidFill>
              <a:srgbClr val="1E24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dirty="0" smtClean="0"/>
              <a:t>HACEMOS      FUTURO</a:t>
            </a:r>
            <a:endParaRPr lang="es-AR" sz="1600" b="1" dirty="0"/>
          </a:p>
        </p:txBody>
      </p:sp>
      <p:sp>
        <p:nvSpPr>
          <p:cNvPr id="8" name="Rectángulo 7"/>
          <p:cNvSpPr/>
          <p:nvPr/>
        </p:nvSpPr>
        <p:spPr>
          <a:xfrm>
            <a:off x="493058" y="2436418"/>
            <a:ext cx="16644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Consejerías de asistencia: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psicológica y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judicial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sanitaria</a:t>
            </a:r>
            <a:endParaRPr lang="es-MX" sz="1400" dirty="0">
              <a:solidFill>
                <a:srgbClr val="1E2470"/>
              </a:solidFill>
              <a:latin typeface="Gill Sans MT Light"/>
              <a:cs typeface="Gill Sans MT Light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2887787" y="2434539"/>
            <a:ext cx="16644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rgbClr val="1E2470"/>
                </a:solidFill>
                <a:latin typeface="Gill Sans MT Light"/>
                <a:cs typeface="Gill Sans MT Light"/>
              </a:rPr>
              <a:t>Acceso 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Planes </a:t>
            </a:r>
            <a:r>
              <a:rPr lang="es-MX" sz="1400" dirty="0">
                <a:solidFill>
                  <a:srgbClr val="1E2470"/>
                </a:solidFill>
                <a:latin typeface="Gill Sans MT Light"/>
                <a:cs typeface="Gill Sans MT Light"/>
              </a:rPr>
              <a:t>sociales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Capacitación </a:t>
            </a:r>
            <a:r>
              <a:rPr lang="es-MX" sz="1400" dirty="0">
                <a:solidFill>
                  <a:srgbClr val="1E2470"/>
                </a:solidFill>
                <a:latin typeface="Gill Sans MT Light"/>
                <a:cs typeface="Gill Sans MT Light"/>
              </a:rPr>
              <a:t>pre-laboral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5264051" y="2427444"/>
            <a:ext cx="16644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>
                <a:solidFill>
                  <a:srgbClr val="1E2470"/>
                </a:solidFill>
                <a:latin typeface="Gill Sans MT Light"/>
                <a:cs typeface="Gill Sans MT Light"/>
              </a:rPr>
              <a:t>Dos posibilidades de </a:t>
            </a:r>
            <a:r>
              <a:rPr lang="es-AR" sz="14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acceso:</a:t>
            </a:r>
            <a:endParaRPr lang="es-AR" sz="14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Trabajo </a:t>
            </a:r>
            <a:r>
              <a:rPr lang="es-AR" sz="1400" dirty="0">
                <a:solidFill>
                  <a:srgbClr val="1E2470"/>
                </a:solidFill>
                <a:latin typeface="Gill Sans MT Light"/>
                <a:cs typeface="Gill Sans MT Light"/>
              </a:rPr>
              <a:t>formal</a:t>
            </a:r>
            <a:endParaRPr lang="es-ES" sz="14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Kit </a:t>
            </a:r>
            <a:r>
              <a:rPr lang="es-AR" sz="1400" dirty="0">
                <a:solidFill>
                  <a:srgbClr val="1E2470"/>
                </a:solidFill>
                <a:latin typeface="Gill Sans MT Light"/>
                <a:cs typeface="Gill Sans MT Light"/>
              </a:rPr>
              <a:t>de fomento a un oficio independiente</a:t>
            </a:r>
            <a:endParaRPr lang="es-ES" sz="14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65113" lvl="1"/>
            <a:r>
              <a:rPr lang="es-AR" sz="14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(</a:t>
            </a:r>
            <a:r>
              <a:rPr lang="es-AR" sz="1400" dirty="0">
                <a:solidFill>
                  <a:srgbClr val="1E2470"/>
                </a:solidFill>
                <a:latin typeface="Gill Sans MT Light"/>
                <a:cs typeface="Gill Sans MT Light"/>
              </a:rPr>
              <a:t>Seguimiento laboral a cargo de tutorías)</a:t>
            </a:r>
            <a:endParaRPr lang="es-ES" sz="1400" dirty="0">
              <a:solidFill>
                <a:srgbClr val="1E2470"/>
              </a:solidFill>
              <a:latin typeface="Gill Sans MT Light"/>
              <a:cs typeface="Gill Sans MT Light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84150" y="1712407"/>
            <a:ext cx="1773351" cy="556862"/>
          </a:xfrm>
          <a:prstGeom prst="roundRect">
            <a:avLst/>
          </a:prstGeom>
          <a:solidFill>
            <a:srgbClr val="1E247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/>
              <a:t>FASE DE FORTALECIMIENTO</a:t>
            </a:r>
            <a:endParaRPr lang="es-AR" sz="1200" b="1" dirty="0"/>
          </a:p>
        </p:txBody>
      </p:sp>
      <p:sp>
        <p:nvSpPr>
          <p:cNvPr id="47" name="Rectángulo redondeado 46"/>
          <p:cNvSpPr/>
          <p:nvPr/>
        </p:nvSpPr>
        <p:spPr>
          <a:xfrm>
            <a:off x="2789891" y="1722669"/>
            <a:ext cx="1762340" cy="556862"/>
          </a:xfrm>
          <a:prstGeom prst="roundRect">
            <a:avLst/>
          </a:prstGeom>
          <a:solidFill>
            <a:srgbClr val="1E247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/>
              <a:t>FASE PRE-LABORAL</a:t>
            </a:r>
            <a:endParaRPr lang="es-AR" sz="1200" b="1" dirty="0"/>
          </a:p>
        </p:txBody>
      </p:sp>
      <p:sp>
        <p:nvSpPr>
          <p:cNvPr id="49" name="Rectángulo redondeado 48"/>
          <p:cNvSpPr/>
          <p:nvPr/>
        </p:nvSpPr>
        <p:spPr>
          <a:xfrm>
            <a:off x="5200303" y="1726211"/>
            <a:ext cx="1728192" cy="556862"/>
          </a:xfrm>
          <a:prstGeom prst="roundRect">
            <a:avLst/>
          </a:prstGeom>
          <a:solidFill>
            <a:srgbClr val="1E247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/>
              <a:t>FASE LABORAL</a:t>
            </a:r>
            <a:endParaRPr lang="es-AR" sz="1200" b="1" dirty="0"/>
          </a:p>
        </p:txBody>
      </p:sp>
      <p:grpSp>
        <p:nvGrpSpPr>
          <p:cNvPr id="50" name="Grupo 49"/>
          <p:cNvGrpSpPr/>
          <p:nvPr/>
        </p:nvGrpSpPr>
        <p:grpSpPr>
          <a:xfrm rot="5400000">
            <a:off x="2272220" y="1814822"/>
            <a:ext cx="455924" cy="215666"/>
            <a:chOff x="3544391" y="1444668"/>
            <a:chExt cx="455924" cy="215666"/>
          </a:xfrm>
        </p:grpSpPr>
        <p:sp>
          <p:nvSpPr>
            <p:cNvPr id="52" name="Flecha derecha 51"/>
            <p:cNvSpPr/>
            <p:nvPr/>
          </p:nvSpPr>
          <p:spPr>
            <a:xfrm rot="16200000">
              <a:off x="3664520" y="1324539"/>
              <a:ext cx="215666" cy="45592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Flecha derecha 4"/>
            <p:cNvSpPr txBox="1"/>
            <p:nvPr/>
          </p:nvSpPr>
          <p:spPr>
            <a:xfrm rot="16200000">
              <a:off x="3696870" y="1448074"/>
              <a:ext cx="150966" cy="2735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kern="1200"/>
            </a:p>
          </p:txBody>
        </p:sp>
      </p:grpSp>
      <p:grpSp>
        <p:nvGrpSpPr>
          <p:cNvPr id="58" name="Grupo 57"/>
          <p:cNvGrpSpPr/>
          <p:nvPr/>
        </p:nvGrpSpPr>
        <p:grpSpPr>
          <a:xfrm rot="5400000">
            <a:off x="4648484" y="1813322"/>
            <a:ext cx="455924" cy="215666"/>
            <a:chOff x="3544391" y="1444668"/>
            <a:chExt cx="455924" cy="215666"/>
          </a:xfrm>
        </p:grpSpPr>
        <p:sp>
          <p:nvSpPr>
            <p:cNvPr id="59" name="Flecha derecha 58"/>
            <p:cNvSpPr/>
            <p:nvPr/>
          </p:nvSpPr>
          <p:spPr>
            <a:xfrm rot="16200000">
              <a:off x="3664520" y="1324539"/>
              <a:ext cx="215666" cy="45592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Flecha derecha 4"/>
            <p:cNvSpPr txBox="1"/>
            <p:nvPr/>
          </p:nvSpPr>
          <p:spPr>
            <a:xfrm rot="16200000">
              <a:off x="3696870" y="1448074"/>
              <a:ext cx="150966" cy="2735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kern="1200"/>
            </a:p>
          </p:txBody>
        </p:sp>
      </p:grpSp>
      <p:grpSp>
        <p:nvGrpSpPr>
          <p:cNvPr id="61" name="Grupo 60"/>
          <p:cNvGrpSpPr/>
          <p:nvPr/>
        </p:nvGrpSpPr>
        <p:grpSpPr>
          <a:xfrm rot="5400000">
            <a:off x="7024390" y="1813322"/>
            <a:ext cx="455924" cy="215666"/>
            <a:chOff x="3544391" y="1444668"/>
            <a:chExt cx="455924" cy="215666"/>
          </a:xfrm>
        </p:grpSpPr>
        <p:sp>
          <p:nvSpPr>
            <p:cNvPr id="62" name="Flecha derecha 61"/>
            <p:cNvSpPr/>
            <p:nvPr/>
          </p:nvSpPr>
          <p:spPr>
            <a:xfrm rot="16200000">
              <a:off x="3664520" y="1324539"/>
              <a:ext cx="215666" cy="45592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Flecha derecha 4"/>
            <p:cNvSpPr txBox="1"/>
            <p:nvPr/>
          </p:nvSpPr>
          <p:spPr>
            <a:xfrm rot="16200000">
              <a:off x="3696870" y="1448074"/>
              <a:ext cx="150966" cy="2735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kern="1200"/>
            </a:p>
          </p:txBody>
        </p:sp>
      </p:grpSp>
      <p:sp>
        <p:nvSpPr>
          <p:cNvPr id="64" name="37 Rectángulo">
            <a:extLst>
              <a:ext uri="{FF2B5EF4-FFF2-40B4-BE49-F238E27FC236}">
                <a16:creationId xmlns="" xmlns:a16="http://schemas.microsoft.com/office/drawing/2014/main" id="{87E3B5C8-68AF-4243-B281-1CE3B5D5BD04}"/>
              </a:ext>
            </a:extLst>
          </p:cNvPr>
          <p:cNvSpPr/>
          <p:nvPr/>
        </p:nvSpPr>
        <p:spPr>
          <a:xfrm>
            <a:off x="7561825" y="1693193"/>
            <a:ext cx="2895062" cy="2941695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1600" dirty="0" smtClean="0">
              <a:solidFill>
                <a:schemeClr val="bg1"/>
              </a:solidFill>
            </a:endParaRPr>
          </a:p>
          <a:p>
            <a:r>
              <a:rPr lang="es-AR" sz="1600" b="1" dirty="0" smtClean="0">
                <a:solidFill>
                  <a:schemeClr val="bg1"/>
                </a:solidFill>
              </a:rPr>
              <a:t>BENEFICIARIAS</a:t>
            </a:r>
            <a:r>
              <a:rPr lang="es-AR" sz="1600" b="1" dirty="0">
                <a:solidFill>
                  <a:schemeClr val="bg1"/>
                </a:solidFill>
              </a:rPr>
              <a:t>:</a:t>
            </a:r>
          </a:p>
          <a:p>
            <a:r>
              <a:rPr lang="es-AR" sz="1600" dirty="0">
                <a:solidFill>
                  <a:schemeClr val="bg1"/>
                </a:solidFill>
              </a:rPr>
              <a:t>Mujeres en </a:t>
            </a:r>
            <a:r>
              <a:rPr lang="es-AR" sz="1600" b="1" dirty="0">
                <a:solidFill>
                  <a:schemeClr val="bg1"/>
                </a:solidFill>
              </a:rPr>
              <a:t>situación de violencia de género </a:t>
            </a:r>
            <a:r>
              <a:rPr lang="es-AR" sz="1600" b="1" dirty="0" smtClean="0">
                <a:solidFill>
                  <a:schemeClr val="bg1"/>
                </a:solidFill>
              </a:rPr>
              <a:t>con </a:t>
            </a:r>
            <a:r>
              <a:rPr lang="es-AR" sz="1600" b="1" dirty="0">
                <a:solidFill>
                  <a:schemeClr val="bg1"/>
                </a:solidFill>
              </a:rPr>
              <a:t>alta vulnerabilidad social</a:t>
            </a:r>
            <a:r>
              <a:rPr lang="es-AR" sz="1600" dirty="0">
                <a:solidFill>
                  <a:schemeClr val="bg1"/>
                </a:solidFill>
              </a:rPr>
              <a:t> de los rangos etarios de 18 a 50 años.</a:t>
            </a:r>
          </a:p>
          <a:p>
            <a:endParaRPr lang="es-AR" sz="1600" b="1" dirty="0">
              <a:solidFill>
                <a:schemeClr val="bg1"/>
              </a:solidFill>
            </a:endParaRPr>
          </a:p>
          <a:p>
            <a:endParaRPr lang="es-AR" sz="1600" b="1" dirty="0">
              <a:solidFill>
                <a:schemeClr val="bg1"/>
              </a:solidFill>
            </a:endParaRPr>
          </a:p>
        </p:txBody>
      </p:sp>
      <p:sp>
        <p:nvSpPr>
          <p:cNvPr id="65" name="17 Rectángulo">
            <a:extLst>
              <a:ext uri="{FF2B5EF4-FFF2-40B4-BE49-F238E27FC236}">
                <a16:creationId xmlns="" xmlns:a16="http://schemas.microsoft.com/office/drawing/2014/main" id="{80046F29-6078-48C5-997A-1341D9AF3100}"/>
              </a:ext>
            </a:extLst>
          </p:cNvPr>
          <p:cNvSpPr/>
          <p:nvPr/>
        </p:nvSpPr>
        <p:spPr>
          <a:xfrm>
            <a:off x="292173" y="5293593"/>
            <a:ext cx="94705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b="1" dirty="0">
                <a:solidFill>
                  <a:srgbClr val="1E2470"/>
                </a:solidFill>
                <a:latin typeface="Gill Sans MT Light"/>
                <a:cs typeface="Gill Sans MT Light"/>
              </a:rPr>
              <a:t>MONTO: 90% del valor de la canasta básica familiar de la Argentina. Aproximadamente US$80 mensuales.</a:t>
            </a:r>
          </a:p>
          <a:p>
            <a:endParaRPr lang="es-AR" sz="14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r>
              <a:rPr lang="es-AR" sz="1400" b="1" dirty="0">
                <a:solidFill>
                  <a:srgbClr val="1E2470"/>
                </a:solidFill>
                <a:latin typeface="Gill Sans MT Light"/>
                <a:cs typeface="Gill Sans MT Light"/>
              </a:rPr>
              <a:t>CONTRAPRESTACIONES</a:t>
            </a:r>
            <a:r>
              <a:rPr lang="es-AR" sz="1400" dirty="0">
                <a:solidFill>
                  <a:srgbClr val="1E2470"/>
                </a:solidFill>
                <a:latin typeface="Gill Sans MT Light"/>
                <a:cs typeface="Gill Sans MT Light"/>
              </a:rPr>
              <a:t>. Certificar:</a:t>
            </a:r>
          </a:p>
          <a:p>
            <a:r>
              <a:rPr lang="es-AR" sz="1400" dirty="0">
                <a:solidFill>
                  <a:srgbClr val="1E2470"/>
                </a:solidFill>
                <a:latin typeface="Gill Sans MT Light"/>
                <a:cs typeface="Gill Sans MT Light"/>
              </a:rPr>
              <a:t>1. </a:t>
            </a:r>
            <a:r>
              <a:rPr lang="es-AR" sz="14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Haber </a:t>
            </a:r>
            <a:r>
              <a:rPr lang="es-AR" sz="1400" dirty="0">
                <a:solidFill>
                  <a:srgbClr val="1E2470"/>
                </a:solidFill>
                <a:latin typeface="Gill Sans MT Light"/>
                <a:cs typeface="Gill Sans MT Light"/>
              </a:rPr>
              <a:t>accedido a todos los beneficios de fase de fortalecimiento</a:t>
            </a:r>
            <a:endParaRPr lang="es-ES" sz="14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r>
              <a:rPr lang="es-AR" sz="1400" dirty="0">
                <a:solidFill>
                  <a:srgbClr val="1E2470"/>
                </a:solidFill>
                <a:latin typeface="Gill Sans MT Light"/>
                <a:cs typeface="Gill Sans MT Light"/>
              </a:rPr>
              <a:t>2. Horas de capacitación de la fase pre laboral (capacitación en oficio</a:t>
            </a:r>
            <a:r>
              <a:rPr lang="es-ES" sz="1400" dirty="0">
                <a:solidFill>
                  <a:srgbClr val="1E2470"/>
                </a:solidFill>
                <a:latin typeface="Gill Sans MT Light"/>
                <a:cs typeface="Gill Sans MT Light"/>
              </a:rPr>
              <a:t> y habilidades </a:t>
            </a:r>
            <a:r>
              <a:rPr lang="es-AR" sz="1400" dirty="0">
                <a:solidFill>
                  <a:srgbClr val="1E2470"/>
                </a:solidFill>
                <a:latin typeface="Gill Sans MT Light"/>
                <a:cs typeface="Gill Sans MT Light"/>
              </a:rPr>
              <a:t>socioemocionales)</a:t>
            </a:r>
            <a:endParaRPr lang="es-ES" sz="14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r>
              <a:rPr lang="es-AR" sz="1400" dirty="0">
                <a:solidFill>
                  <a:srgbClr val="1E2470"/>
                </a:solidFill>
                <a:latin typeface="Gill Sans MT Light"/>
                <a:cs typeface="Gill Sans MT Light"/>
              </a:rPr>
              <a:t>3. Presentación de </a:t>
            </a:r>
            <a:r>
              <a:rPr lang="es-AR" sz="1400" b="1" dirty="0">
                <a:solidFill>
                  <a:srgbClr val="1E2470"/>
                </a:solidFill>
                <a:latin typeface="Gill Sans MT Light"/>
                <a:cs typeface="Gill Sans MT Light"/>
              </a:rPr>
              <a:t>Plan Proyecto de Vida</a:t>
            </a:r>
            <a:r>
              <a:rPr lang="es-AR" sz="1400" dirty="0">
                <a:solidFill>
                  <a:srgbClr val="1E2470"/>
                </a:solidFill>
                <a:latin typeface="Gill Sans MT Light"/>
                <a:cs typeface="Gill Sans MT Light"/>
              </a:rPr>
              <a:t> a preparar junto a las psicólogas y tutoras</a:t>
            </a:r>
            <a:endParaRPr lang="es-ES" sz="1400" dirty="0">
              <a:solidFill>
                <a:srgbClr val="1E2470"/>
              </a:solidFill>
              <a:latin typeface="Gill Sans MT Light"/>
              <a:cs typeface="Gill Sans MT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3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722"/>
            <a:ext cx="10688638" cy="75531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44319" y="188854"/>
            <a:ext cx="4896544" cy="2770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0085CC"/>
                </a:solidFill>
                <a:latin typeface="Gill Sans MT Light"/>
                <a:cs typeface="Gill Sans MT Light"/>
              </a:rPr>
              <a:t>DIÁLOGO EURO-LATINOAMERICANO DE POLÍTICAS PÚBLICAS</a:t>
            </a:r>
            <a:endParaRPr lang="en-US" sz="1200" dirty="0">
              <a:solidFill>
                <a:srgbClr val="032377"/>
              </a:solidFill>
              <a:latin typeface="Gill Sans MT Light"/>
              <a:cs typeface="Gill Sans MT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743" y="188855"/>
            <a:ext cx="108012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rgbClr val="0085CC"/>
                </a:solidFill>
                <a:latin typeface="Gill Sans MT Light"/>
                <a:cs typeface="Gill Sans MT Light"/>
              </a:rPr>
              <a:t>EUROsociAL</a:t>
            </a:r>
            <a:endParaRPr lang="en-US" sz="1200" dirty="0">
              <a:solidFill>
                <a:srgbClr val="0085CC"/>
              </a:solidFill>
              <a:latin typeface="Gill Sans MT Light"/>
              <a:cs typeface="Gill Sans MT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46A9037-C079-498A-8952-88493D9110FB}"/>
              </a:ext>
            </a:extLst>
          </p:cNvPr>
          <p:cNvSpPr txBox="1">
            <a:spLocks/>
          </p:cNvSpPr>
          <p:nvPr/>
        </p:nvSpPr>
        <p:spPr>
          <a:xfrm>
            <a:off x="519783" y="1333153"/>
            <a:ext cx="2592288" cy="4534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Gracias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1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8477B9318800438E6058B33EF2BB1E" ma:contentTypeVersion="19" ma:contentTypeDescription="Crear nuevo documento." ma:contentTypeScope="" ma:versionID="81377c9cd154b6cca078359f406baa84">
  <xsd:schema xmlns:xsd="http://www.w3.org/2001/XMLSchema" xmlns:xs="http://www.w3.org/2001/XMLSchema" xmlns:p="http://schemas.microsoft.com/office/2006/metadata/properties" xmlns:ns2="43e275e3-8228-4251-95de-18700895d8e8" xmlns:ns3="d5769076-9cbd-45ac-bd9c-848099da6b48" xmlns:ns4="e10f10ed-3fa3-4219-8dfc-bb5abca96aaf" targetNamespace="http://schemas.microsoft.com/office/2006/metadata/properties" ma:root="true" ma:fieldsID="619351fd77170c785e2485de6dc6af72" ns2:_="" ns3:_="" ns4:_="">
    <xsd:import namespace="43e275e3-8228-4251-95de-18700895d8e8"/>
    <xsd:import namespace="d5769076-9cbd-45ac-bd9c-848099da6b48"/>
    <xsd:import namespace="e10f10ed-3fa3-4219-8dfc-bb5abca96aaf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g43c3c82cce940a89f67d0516f411072" minOccurs="0"/>
                <xsd:element ref="ns3:g5d8bab08a734613a13392a6103cdc6c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e275e3-8228-4251-95de-18700895d8e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6f3ba8c1-544a-4f08-9296-dc6458e9056b}" ma:internalName="TaxCatchAll" ma:showField="CatchAllData" ma:web="43e275e3-8228-4251-95de-18700895d8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69076-9cbd-45ac-bd9c-848099da6b48" elementFormDefault="qualified">
    <xsd:import namespace="http://schemas.microsoft.com/office/2006/documentManagement/types"/>
    <xsd:import namespace="http://schemas.microsoft.com/office/infopath/2007/PartnerControls"/>
    <xsd:element name="g43c3c82cce940a89f67d0516f411072" ma:index="10" nillable="true" ma:taxonomy="true" ma:internalName="g43c3c82cce940a89f67d0516f411072" ma:taxonomyFieldName="palabrasclaveempresa" ma:displayName="Palabras clave de FIIAPP" ma:fieldId="{043c3c82-cce9-40a8-9f67-d0516f411072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d8bab08a734613a13392a6103cdc6c" ma:index="12" nillable="true" ma:taxonomy="true" ma:internalName="g5d8bab08a734613a13392a6103cdc6c" ma:taxonomyFieldName="palabrasclavesitio" ma:displayName="Palabras clave de sitio" ma:fieldId="{05d8bab0-8a73-4613-a133-92a6103cdc6c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f10ed-3fa3-4219-8dfc-bb5abca96a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5d8bab08a734613a13392a6103cdc6c xmlns="d5769076-9cbd-45ac-bd9c-848099da6b48">
      <Terms xmlns="http://schemas.microsoft.com/office/infopath/2007/PartnerControls"/>
    </g5d8bab08a734613a13392a6103cdc6c>
    <g43c3c82cce940a89f67d0516f411072 xmlns="d5769076-9cbd-45ac-bd9c-848099da6b48">
      <Terms xmlns="http://schemas.microsoft.com/office/infopath/2007/PartnerControls"/>
    </g43c3c82cce940a89f67d0516f411072>
    <TaxCatchAll xmlns="43e275e3-8228-4251-95de-18700895d8e8"/>
  </documentManagement>
</p:properties>
</file>

<file path=customXml/itemProps1.xml><?xml version="1.0" encoding="utf-8"?>
<ds:datastoreItem xmlns:ds="http://schemas.openxmlformats.org/officeDocument/2006/customXml" ds:itemID="{5554AC1B-5DA9-4613-9EB8-1EEC50CBF4CE}"/>
</file>

<file path=customXml/itemProps2.xml><?xml version="1.0" encoding="utf-8"?>
<ds:datastoreItem xmlns:ds="http://schemas.openxmlformats.org/officeDocument/2006/customXml" ds:itemID="{7F5CDDE3-226F-42AF-9620-0EB342AB97BF}"/>
</file>

<file path=customXml/itemProps3.xml><?xml version="1.0" encoding="utf-8"?>
<ds:datastoreItem xmlns:ds="http://schemas.openxmlformats.org/officeDocument/2006/customXml" ds:itemID="{0AE434FA-225F-4D0C-8B42-BBCCEE2D4D57}"/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1026</Words>
  <Application>Microsoft Office PowerPoint</Application>
  <PresentationFormat>Personalizado</PresentationFormat>
  <Paragraphs>223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Ines Palacios</dc:creator>
  <cp:lastModifiedBy>User</cp:lastModifiedBy>
  <cp:revision>46</cp:revision>
  <dcterms:created xsi:type="dcterms:W3CDTF">2019-07-02T13:31:28Z</dcterms:created>
  <dcterms:modified xsi:type="dcterms:W3CDTF">2019-07-05T15:42:30Z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0x010100108477B9318800438E6058B33EF2BB1E</vt:lpwstr>
  </property>
</Properties>
</file>