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7.xml" ContentType="application/vnd.openxmlformats-officedocument.presentationml.slide+xml"/>
  <Override PartName="/ppt/slides/slide5.xml" ContentType="application/vnd.openxmlformats-officedocument.presentationml.slide+xml"/>
  <Override PartName="/ppt/slides/slide4.xml" ContentType="application/vnd.openxmlformats-officedocument.presentationml.slide+xml"/>
  <Override PartName="/ppt/slides/slide3.xml" ContentType="application/vnd.openxmlformats-officedocument.presentationml.slide+xml"/>
  <Override PartName="/ppt/slides/slide6.xml" ContentType="application/vnd.openxmlformats-officedocument.presentationml.slide+xml"/>
  <Override PartName="/ppt/slides/slide2.xml" ContentType="application/vnd.openxmlformats-officedocument.presentationml.slide+xml"/>
  <Override PartName="/ppt/slideLayouts/slideLayout3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Layouts/slideLayout2.xml" ContentType="application/vnd.openxmlformats-officedocument.presentationml.slideLayout+xml"/>
  <Override PartName="/ppt/notesSlides/notesSlide2.xml" ContentType="application/vnd.openxmlformats-officedocument.presentationml.notesSlide+xml"/>
  <Override PartName="/ppt/slideLayouts/slideLayout4.xml" ContentType="application/vnd.openxmlformats-officedocument.presentationml.slideLayout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handoutMasters/handoutMaster1.xml" ContentType="application/vnd.openxmlformats-officedocument.presentationml.handoutMaster+xml"/>
  <Override PartName="/ppt/theme/theme3.xml" ContentType="application/vnd.openxmlformats-officedocument.theme+xml"/>
  <Override PartName="/ppt/theme/theme2.xml" ContentType="application/vnd.openxmlformats-officedocument.theme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tableStyles.xml" ContentType="application/vnd.openxmlformats-officedocument.presentationml.tableStyle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9"/>
  </p:notesMasterIdLst>
  <p:handoutMasterIdLst>
    <p:handoutMasterId r:id="rId10"/>
  </p:handoutMasterIdLst>
  <p:sldIdLst>
    <p:sldId id="313" r:id="rId2"/>
    <p:sldId id="319" r:id="rId3"/>
    <p:sldId id="315" r:id="rId4"/>
    <p:sldId id="316" r:id="rId5"/>
    <p:sldId id="317" r:id="rId6"/>
    <p:sldId id="318" r:id="rId7"/>
    <p:sldId id="290" r:id="rId8"/>
  </p:sldIdLst>
  <p:sldSz cx="10688638" cy="7562850"/>
  <p:notesSz cx="6858000" cy="9144000"/>
  <p:defaultTextStyle>
    <a:defPPr>
      <a:defRPr lang="en-US"/>
    </a:defPPr>
    <a:lvl1pPr marL="0" algn="l" defTabSz="497754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1pPr>
    <a:lvl2pPr marL="497754" algn="l" defTabSz="497754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2pPr>
    <a:lvl3pPr marL="995507" algn="l" defTabSz="497754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3pPr>
    <a:lvl4pPr marL="1493261" algn="l" defTabSz="497754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4pPr>
    <a:lvl5pPr marL="1991015" algn="l" defTabSz="497754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5pPr>
    <a:lvl6pPr marL="2488768" algn="l" defTabSz="497754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6pPr>
    <a:lvl7pPr marL="2986522" algn="l" defTabSz="497754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7pPr>
    <a:lvl8pPr marL="3484275" algn="l" defTabSz="497754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8pPr>
    <a:lvl9pPr marL="3982029" algn="l" defTabSz="497754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622">
          <p15:clr>
            <a:srgbClr val="A4A3A4"/>
          </p15:clr>
        </p15:guide>
        <p15:guide id="2" pos="246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009FE3"/>
    <a:srgbClr val="1E2470"/>
    <a:srgbClr val="F9FBFB"/>
    <a:srgbClr val="283583"/>
    <a:srgbClr val="1D3176"/>
    <a:srgbClr val="1D3100"/>
    <a:srgbClr val="0085CC"/>
    <a:srgbClr val="E9E8EC"/>
    <a:srgbClr val="0952A4"/>
    <a:srgbClr val="1E9AE6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FECB4D8-DB02-4DC6-A0A2-4F2EBAE1DC90}" styleName="Medium Style 1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85BE263C-DBD7-4A20-BB59-AAB30ACAA65A}" styleName="Medium Style 3 - 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1E171933-4619-4E11-9A3F-F7608DF75F80}" styleName="Medium Style 1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1617" autoAdjust="0"/>
    <p:restoredTop sz="93457" autoAdjust="0"/>
  </p:normalViewPr>
  <p:slideViewPr>
    <p:cSldViewPr snapToObjects="1">
      <p:cViewPr varScale="1">
        <p:scale>
          <a:sx n="102" d="100"/>
          <a:sy n="102" d="100"/>
        </p:scale>
        <p:origin x="-1506" y="-42"/>
      </p:cViewPr>
      <p:guideLst>
        <p:guide orient="horz" pos="2622"/>
        <p:guide pos="246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17" Type="http://schemas.openxmlformats.org/officeDocument/2006/relationships/customXml" Target="../customXml/item3.xml"/><Relationship Id="rId2" Type="http://schemas.openxmlformats.org/officeDocument/2006/relationships/slide" Target="slides/slide1.xml"/><Relationship Id="rId16" Type="http://schemas.openxmlformats.org/officeDocument/2006/relationships/customXml" Target="../customXml/item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customXml" Target="../customXml/item1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>
              <a:latin typeface="Gill Sans MT Light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57847CA-D535-7044-8A0C-625346BE95E4}" type="datetimeFigureOut">
              <a:rPr lang="es-ES">
                <a:latin typeface="Gill Sans MT Light"/>
              </a:rPr>
              <a:pPr/>
              <a:t>05/07/2019</a:t>
            </a:fld>
            <a:endParaRPr lang="en-US" dirty="0">
              <a:latin typeface="Gill Sans MT Light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>
              <a:latin typeface="Gill Sans MT Light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84FACC2-33B0-B640-90EC-329A6C6E4BCD}" type="slidenum">
              <a:rPr>
                <a:latin typeface="Gill Sans MT Light"/>
              </a:rPr>
              <a:pPr/>
              <a:t>‹Nº›</a:t>
            </a:fld>
            <a:endParaRPr lang="en-US" dirty="0">
              <a:latin typeface="Gill Sans MT Light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53361762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Gill Sans MT Light"/>
              </a:defRPr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Gill Sans MT Light"/>
              </a:defRPr>
            </a:lvl1pPr>
          </a:lstStyle>
          <a:p>
            <a:fld id="{8A76134D-79D7-C443-A3E7-85D876068ED2}" type="datetimeFigureOut">
              <a:rPr lang="en-US" smtClean="0"/>
              <a:pPr/>
              <a:t>7/5/2019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006475" y="685800"/>
            <a:ext cx="484505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_tradnl" dirty="0" err="1"/>
              <a:t>Click</a:t>
            </a:r>
            <a:r>
              <a:rPr lang="es-ES_tradnl" dirty="0"/>
              <a:t> </a:t>
            </a:r>
            <a:r>
              <a:rPr lang="es-ES_tradnl" dirty="0" err="1"/>
              <a:t>to</a:t>
            </a:r>
            <a:r>
              <a:rPr lang="es-ES_tradnl" dirty="0"/>
              <a:t> </a:t>
            </a:r>
            <a:r>
              <a:rPr lang="es-ES_tradnl" dirty="0" err="1"/>
              <a:t>edit</a:t>
            </a:r>
            <a:r>
              <a:rPr lang="es-ES_tradnl" dirty="0"/>
              <a:t> Master </a:t>
            </a:r>
            <a:r>
              <a:rPr lang="es-ES_tradnl" dirty="0" err="1"/>
              <a:t>text</a:t>
            </a:r>
            <a:r>
              <a:rPr lang="es-ES_tradnl" dirty="0"/>
              <a:t> </a:t>
            </a:r>
            <a:r>
              <a:rPr lang="es-ES_tradnl" dirty="0" err="1"/>
              <a:t>styles</a:t>
            </a:r>
            <a:endParaRPr lang="es-ES_tradnl" dirty="0"/>
          </a:p>
          <a:p>
            <a:pPr lvl="1"/>
            <a:r>
              <a:rPr lang="es-ES_tradnl" dirty="0" err="1"/>
              <a:t>Second</a:t>
            </a:r>
            <a:r>
              <a:rPr lang="es-ES_tradnl" dirty="0"/>
              <a:t> </a:t>
            </a:r>
            <a:r>
              <a:rPr lang="es-ES_tradnl" dirty="0" err="1"/>
              <a:t>level</a:t>
            </a:r>
            <a:endParaRPr lang="es-ES_tradnl" dirty="0"/>
          </a:p>
          <a:p>
            <a:pPr lvl="2"/>
            <a:r>
              <a:rPr lang="es-ES_tradnl" dirty="0" err="1"/>
              <a:t>Third</a:t>
            </a:r>
            <a:r>
              <a:rPr lang="es-ES_tradnl" dirty="0"/>
              <a:t> </a:t>
            </a:r>
            <a:r>
              <a:rPr lang="es-ES_tradnl" dirty="0" err="1"/>
              <a:t>level</a:t>
            </a:r>
            <a:endParaRPr lang="es-ES_tradnl" dirty="0"/>
          </a:p>
          <a:p>
            <a:pPr lvl="3"/>
            <a:r>
              <a:rPr lang="es-ES_tradnl" dirty="0" err="1"/>
              <a:t>Fourth</a:t>
            </a:r>
            <a:r>
              <a:rPr lang="es-ES_tradnl" dirty="0"/>
              <a:t> </a:t>
            </a:r>
            <a:r>
              <a:rPr lang="es-ES_tradnl" dirty="0" err="1"/>
              <a:t>level</a:t>
            </a:r>
            <a:endParaRPr lang="es-ES_tradnl" dirty="0"/>
          </a:p>
          <a:p>
            <a:pPr lvl="4"/>
            <a:r>
              <a:rPr lang="es-ES_tradnl" dirty="0" err="1"/>
              <a:t>Fifth</a:t>
            </a:r>
            <a:r>
              <a:rPr lang="es-ES_tradnl" dirty="0"/>
              <a:t> </a:t>
            </a:r>
            <a:r>
              <a:rPr lang="es-ES_tradnl" dirty="0" err="1"/>
              <a:t>level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Gill Sans MT Light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Gill Sans MT Light"/>
              </a:defRPr>
            </a:lvl1pPr>
          </a:lstStyle>
          <a:p>
            <a:fld id="{5D95B294-67C7-514B-A3D1-6F79DA71D41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6476636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Gill Sans MT Ligh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Gill Sans MT Ligh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Gill Sans MT Ligh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Gill Sans MT Ligh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Gill Sans MT Ligh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95B294-67C7-514B-A3D1-6F79DA71D415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3621292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tabLst>
                <a:tab pos="611188" algn="l"/>
              </a:tabLst>
            </a:pPr>
            <a:r>
              <a:rPr lang="es-ES" altLang="en-US" sz="1600" dirty="0">
                <a:solidFill>
                  <a:schemeClr val="accent1"/>
                </a:solidFill>
                <a:ea typeface="Calibri" panose="020F0502020204030204" pitchFamily="34" charset="0"/>
              </a:rPr>
              <a:t>Trabajan menos (x fuera de las tareas de la casa)</a:t>
            </a:r>
          </a:p>
          <a:p>
            <a:pPr lv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tabLst>
                <a:tab pos="611188" algn="l"/>
              </a:tabLst>
            </a:pPr>
            <a:r>
              <a:rPr lang="es-ES" altLang="en-US" sz="1200" dirty="0">
                <a:solidFill>
                  <a:schemeClr val="bg1">
                    <a:lumMod val="65000"/>
                  </a:schemeClr>
                </a:solidFill>
                <a:ea typeface="Calibri" panose="020F0502020204030204" pitchFamily="34" charset="0"/>
              </a:rPr>
              <a:t>En los partidos del GBA, la tasa de actividad de las mujeres es menos del 50% y la de los varones es más del 70%</a:t>
            </a:r>
            <a:r>
              <a:rPr lang="es-ES" altLang="en-US" sz="1200" baseline="30000" dirty="0">
                <a:solidFill>
                  <a:schemeClr val="bg1">
                    <a:lumMod val="65000"/>
                  </a:schemeClr>
                </a:solidFill>
                <a:ea typeface="Calibri" panose="020F0502020204030204" pitchFamily="34" charset="0"/>
              </a:rPr>
              <a:t>3</a:t>
            </a:r>
            <a:endParaRPr lang="es-ES" altLang="en-US" sz="1800" baseline="30000" dirty="0">
              <a:solidFill>
                <a:schemeClr val="bg1">
                  <a:lumMod val="65000"/>
                </a:schemeClr>
              </a:solidFill>
              <a:ea typeface="Calibri" panose="020F0502020204030204" pitchFamily="34" charset="0"/>
            </a:endParaRPr>
          </a:p>
          <a:p>
            <a:endParaRPr lang="es-AR" dirty="0"/>
          </a:p>
          <a:p>
            <a:endParaRPr lang="es-AR" dirty="0"/>
          </a:p>
          <a:p>
            <a:pPr lv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tabLst>
                <a:tab pos="611188" algn="l"/>
              </a:tabLst>
            </a:pPr>
            <a:r>
              <a:rPr lang="es-ES" altLang="en-US" sz="1600" dirty="0">
                <a:solidFill>
                  <a:schemeClr val="accent1"/>
                </a:solidFill>
                <a:ea typeface="Calibri" panose="020F0502020204030204" pitchFamily="34" charset="0"/>
              </a:rPr>
              <a:t>Sufren mayor desempleo</a:t>
            </a:r>
          </a:p>
          <a:p>
            <a:pPr lv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tabLst>
                <a:tab pos="611188" algn="l"/>
              </a:tabLst>
            </a:pPr>
            <a:r>
              <a:rPr lang="es-ES" altLang="en-US" sz="1200" dirty="0">
                <a:solidFill>
                  <a:schemeClr val="bg1">
                    <a:lumMod val="65000"/>
                  </a:schemeClr>
                </a:solidFill>
                <a:ea typeface="Calibri" panose="020F0502020204030204" pitchFamily="34" charset="0"/>
              </a:rPr>
              <a:t>En los partidos del conurbano las mujeres tienen un 12,6% de desempleo y los varones un 9,8%</a:t>
            </a:r>
            <a:r>
              <a:rPr lang="es-ES" altLang="en-US" sz="1200" baseline="30000" dirty="0">
                <a:solidFill>
                  <a:schemeClr val="bg1">
                    <a:lumMod val="65000"/>
                  </a:schemeClr>
                </a:solidFill>
                <a:ea typeface="Calibri" panose="020F0502020204030204" pitchFamily="34" charset="0"/>
              </a:rPr>
              <a:t>4</a:t>
            </a:r>
            <a:endParaRPr lang="es-ES" altLang="en-US" sz="1600" baseline="30000" dirty="0">
              <a:solidFill>
                <a:schemeClr val="bg1">
                  <a:lumMod val="65000"/>
                </a:schemeClr>
              </a:solidFill>
              <a:ea typeface="Calibri" panose="020F0502020204030204" pitchFamily="34" charset="0"/>
            </a:endParaRPr>
          </a:p>
          <a:p>
            <a:endParaRPr lang="es-AR" dirty="0"/>
          </a:p>
          <a:p>
            <a:pPr lv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tabLst>
                <a:tab pos="611188" algn="l"/>
              </a:tabLst>
            </a:pPr>
            <a:r>
              <a:rPr lang="es-ES" altLang="en-US" sz="1600" dirty="0">
                <a:solidFill>
                  <a:schemeClr val="accent1"/>
                </a:solidFill>
                <a:ea typeface="Calibri" panose="020F0502020204030204" pitchFamily="34" charset="0"/>
              </a:rPr>
              <a:t>Sus trabajos son más informales</a:t>
            </a:r>
          </a:p>
          <a:p>
            <a:pPr lv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tabLst>
                <a:tab pos="611188" algn="l"/>
              </a:tabLst>
            </a:pPr>
            <a:r>
              <a:rPr lang="es-ES" altLang="en-US" sz="1200" dirty="0">
                <a:solidFill>
                  <a:schemeClr val="bg1">
                    <a:lumMod val="65000"/>
                  </a:schemeClr>
                </a:solidFill>
                <a:ea typeface="Calibri" panose="020F0502020204030204" pitchFamily="34" charset="0"/>
              </a:rPr>
              <a:t>En el Gran Buenos Aires las mujeres tienen casi un 40% de informalidad mientras que los varones tienen un poco más del 30%</a:t>
            </a:r>
            <a:r>
              <a:rPr lang="es-ES" altLang="en-US" sz="1200" baseline="30000" dirty="0">
                <a:solidFill>
                  <a:schemeClr val="bg1">
                    <a:lumMod val="65000"/>
                  </a:schemeClr>
                </a:solidFill>
                <a:ea typeface="Calibri" panose="020F0502020204030204" pitchFamily="34" charset="0"/>
              </a:rPr>
              <a:t>5</a:t>
            </a:r>
            <a:r>
              <a:rPr lang="es-ES" altLang="en-US" sz="1200" dirty="0">
                <a:solidFill>
                  <a:schemeClr val="bg1">
                    <a:lumMod val="65000"/>
                  </a:schemeClr>
                </a:solidFill>
                <a:ea typeface="Calibri" panose="020F0502020204030204" pitchFamily="34" charset="0"/>
              </a:rPr>
              <a:t>.</a:t>
            </a:r>
            <a:endParaRPr lang="es-ES" altLang="en-US" sz="1600" dirty="0">
              <a:solidFill>
                <a:schemeClr val="bg1">
                  <a:lumMod val="65000"/>
                </a:schemeClr>
              </a:solidFill>
              <a:ea typeface="Calibri" panose="020F0502020204030204" pitchFamily="34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D95B294-67C7-514B-A3D1-6F79DA71D415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91785376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tabLst>
                <a:tab pos="611188" algn="l"/>
              </a:tabLst>
            </a:pPr>
            <a:r>
              <a:rPr lang="es-ES" altLang="en-US" sz="1600" dirty="0">
                <a:solidFill>
                  <a:schemeClr val="accent1"/>
                </a:solidFill>
                <a:ea typeface="Calibri" panose="020F0502020204030204" pitchFamily="34" charset="0"/>
              </a:rPr>
              <a:t>Trabajan menos (x fuera de las tareas de la casa)</a:t>
            </a:r>
          </a:p>
          <a:p>
            <a:pPr lv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tabLst>
                <a:tab pos="611188" algn="l"/>
              </a:tabLst>
            </a:pPr>
            <a:r>
              <a:rPr lang="es-ES" altLang="en-US" sz="1200" dirty="0">
                <a:solidFill>
                  <a:schemeClr val="bg1">
                    <a:lumMod val="65000"/>
                  </a:schemeClr>
                </a:solidFill>
                <a:ea typeface="Calibri" panose="020F0502020204030204" pitchFamily="34" charset="0"/>
              </a:rPr>
              <a:t>En los partidos del GBA, la tasa de actividad de las mujeres es menos del 50% y la de los varones es más del 70%</a:t>
            </a:r>
            <a:r>
              <a:rPr lang="es-ES" altLang="en-US" sz="1200" baseline="30000" dirty="0">
                <a:solidFill>
                  <a:schemeClr val="bg1">
                    <a:lumMod val="65000"/>
                  </a:schemeClr>
                </a:solidFill>
                <a:ea typeface="Calibri" panose="020F0502020204030204" pitchFamily="34" charset="0"/>
              </a:rPr>
              <a:t>3</a:t>
            </a:r>
            <a:endParaRPr lang="es-ES" altLang="en-US" sz="1800" baseline="30000" dirty="0">
              <a:solidFill>
                <a:schemeClr val="bg1">
                  <a:lumMod val="65000"/>
                </a:schemeClr>
              </a:solidFill>
              <a:ea typeface="Calibri" panose="020F0502020204030204" pitchFamily="34" charset="0"/>
            </a:endParaRPr>
          </a:p>
          <a:p>
            <a:endParaRPr lang="es-AR" dirty="0"/>
          </a:p>
          <a:p>
            <a:endParaRPr lang="es-AR" dirty="0"/>
          </a:p>
          <a:p>
            <a:pPr lv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tabLst>
                <a:tab pos="611188" algn="l"/>
              </a:tabLst>
            </a:pPr>
            <a:r>
              <a:rPr lang="es-ES" altLang="en-US" sz="1600" dirty="0">
                <a:solidFill>
                  <a:schemeClr val="accent1"/>
                </a:solidFill>
                <a:ea typeface="Calibri" panose="020F0502020204030204" pitchFamily="34" charset="0"/>
              </a:rPr>
              <a:t>Sufren mayor desempleo</a:t>
            </a:r>
          </a:p>
          <a:p>
            <a:pPr lv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tabLst>
                <a:tab pos="611188" algn="l"/>
              </a:tabLst>
            </a:pPr>
            <a:r>
              <a:rPr lang="es-ES" altLang="en-US" sz="1200" dirty="0">
                <a:solidFill>
                  <a:schemeClr val="bg1">
                    <a:lumMod val="65000"/>
                  </a:schemeClr>
                </a:solidFill>
                <a:ea typeface="Calibri" panose="020F0502020204030204" pitchFamily="34" charset="0"/>
              </a:rPr>
              <a:t>En los partidos del conurbano las mujeres tienen un 12,6% de desempleo y los varones un 9,8%</a:t>
            </a:r>
            <a:r>
              <a:rPr lang="es-ES" altLang="en-US" sz="1200" baseline="30000" dirty="0">
                <a:solidFill>
                  <a:schemeClr val="bg1">
                    <a:lumMod val="65000"/>
                  </a:schemeClr>
                </a:solidFill>
                <a:ea typeface="Calibri" panose="020F0502020204030204" pitchFamily="34" charset="0"/>
              </a:rPr>
              <a:t>4</a:t>
            </a:r>
            <a:endParaRPr lang="es-ES" altLang="en-US" sz="1600" baseline="30000" dirty="0">
              <a:solidFill>
                <a:schemeClr val="bg1">
                  <a:lumMod val="65000"/>
                </a:schemeClr>
              </a:solidFill>
              <a:ea typeface="Calibri" panose="020F0502020204030204" pitchFamily="34" charset="0"/>
            </a:endParaRPr>
          </a:p>
          <a:p>
            <a:endParaRPr lang="es-AR" dirty="0"/>
          </a:p>
          <a:p>
            <a:pPr lv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tabLst>
                <a:tab pos="611188" algn="l"/>
              </a:tabLst>
            </a:pPr>
            <a:r>
              <a:rPr lang="es-ES" altLang="en-US" sz="1600" dirty="0">
                <a:solidFill>
                  <a:schemeClr val="accent1"/>
                </a:solidFill>
                <a:ea typeface="Calibri" panose="020F0502020204030204" pitchFamily="34" charset="0"/>
              </a:rPr>
              <a:t>Sus trabajos son más informales</a:t>
            </a:r>
          </a:p>
          <a:p>
            <a:pPr lv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tabLst>
                <a:tab pos="611188" algn="l"/>
              </a:tabLst>
            </a:pPr>
            <a:r>
              <a:rPr lang="es-ES" altLang="en-US" sz="1200" dirty="0">
                <a:solidFill>
                  <a:schemeClr val="bg1">
                    <a:lumMod val="65000"/>
                  </a:schemeClr>
                </a:solidFill>
                <a:ea typeface="Calibri" panose="020F0502020204030204" pitchFamily="34" charset="0"/>
              </a:rPr>
              <a:t>En el Gran Buenos Aires las mujeres tienen casi un 40% de informalidad mientras que los varones tienen un poco más del 30%</a:t>
            </a:r>
            <a:r>
              <a:rPr lang="es-ES" altLang="en-US" sz="1200" baseline="30000" dirty="0">
                <a:solidFill>
                  <a:schemeClr val="bg1">
                    <a:lumMod val="65000"/>
                  </a:schemeClr>
                </a:solidFill>
                <a:ea typeface="Calibri" panose="020F0502020204030204" pitchFamily="34" charset="0"/>
              </a:rPr>
              <a:t>5</a:t>
            </a:r>
            <a:r>
              <a:rPr lang="es-ES" altLang="en-US" sz="1200" dirty="0">
                <a:solidFill>
                  <a:schemeClr val="bg1">
                    <a:lumMod val="65000"/>
                  </a:schemeClr>
                </a:solidFill>
                <a:ea typeface="Calibri" panose="020F0502020204030204" pitchFamily="34" charset="0"/>
              </a:rPr>
              <a:t>.</a:t>
            </a:r>
            <a:endParaRPr lang="es-ES" altLang="en-US" sz="1600" dirty="0">
              <a:solidFill>
                <a:schemeClr val="bg1">
                  <a:lumMod val="65000"/>
                </a:schemeClr>
              </a:solidFill>
              <a:ea typeface="Calibri" panose="020F0502020204030204" pitchFamily="34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D95B294-67C7-514B-A3D1-6F79DA71D415}" type="slidenum">
              <a:rPr lang="en-US" smtClean="0"/>
              <a:pPr/>
              <a:t>4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40627343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tabLst>
                <a:tab pos="611188" algn="l"/>
              </a:tabLst>
            </a:pPr>
            <a:r>
              <a:rPr lang="es-ES" altLang="en-US" sz="1600" dirty="0">
                <a:solidFill>
                  <a:schemeClr val="accent1"/>
                </a:solidFill>
                <a:ea typeface="Calibri" panose="020F0502020204030204" pitchFamily="34" charset="0"/>
              </a:rPr>
              <a:t>Trabajan menos (x fuera de las tareas de la casa)</a:t>
            </a:r>
          </a:p>
          <a:p>
            <a:pPr lv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tabLst>
                <a:tab pos="611188" algn="l"/>
              </a:tabLst>
            </a:pPr>
            <a:r>
              <a:rPr lang="es-ES" altLang="en-US" sz="1200" dirty="0">
                <a:solidFill>
                  <a:schemeClr val="bg1">
                    <a:lumMod val="65000"/>
                  </a:schemeClr>
                </a:solidFill>
                <a:ea typeface="Calibri" panose="020F0502020204030204" pitchFamily="34" charset="0"/>
              </a:rPr>
              <a:t>En los partidos del GBA, la tasa de actividad de las mujeres es menos del 50% y la de los varones es más del 70%</a:t>
            </a:r>
            <a:r>
              <a:rPr lang="es-ES" altLang="en-US" sz="1200" baseline="30000" dirty="0">
                <a:solidFill>
                  <a:schemeClr val="bg1">
                    <a:lumMod val="65000"/>
                  </a:schemeClr>
                </a:solidFill>
                <a:ea typeface="Calibri" panose="020F0502020204030204" pitchFamily="34" charset="0"/>
              </a:rPr>
              <a:t>3</a:t>
            </a:r>
            <a:endParaRPr lang="es-ES" altLang="en-US" sz="1800" baseline="30000" dirty="0">
              <a:solidFill>
                <a:schemeClr val="bg1">
                  <a:lumMod val="65000"/>
                </a:schemeClr>
              </a:solidFill>
              <a:ea typeface="Calibri" panose="020F0502020204030204" pitchFamily="34" charset="0"/>
            </a:endParaRPr>
          </a:p>
          <a:p>
            <a:endParaRPr lang="es-AR" dirty="0"/>
          </a:p>
          <a:p>
            <a:endParaRPr lang="es-AR" dirty="0"/>
          </a:p>
          <a:p>
            <a:pPr lv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tabLst>
                <a:tab pos="611188" algn="l"/>
              </a:tabLst>
            </a:pPr>
            <a:r>
              <a:rPr lang="es-ES" altLang="en-US" sz="1600" dirty="0">
                <a:solidFill>
                  <a:schemeClr val="accent1"/>
                </a:solidFill>
                <a:ea typeface="Calibri" panose="020F0502020204030204" pitchFamily="34" charset="0"/>
              </a:rPr>
              <a:t>Sufren mayor desempleo</a:t>
            </a:r>
          </a:p>
          <a:p>
            <a:pPr lv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tabLst>
                <a:tab pos="611188" algn="l"/>
              </a:tabLst>
            </a:pPr>
            <a:r>
              <a:rPr lang="es-ES" altLang="en-US" sz="1200" dirty="0">
                <a:solidFill>
                  <a:schemeClr val="bg1">
                    <a:lumMod val="65000"/>
                  </a:schemeClr>
                </a:solidFill>
                <a:ea typeface="Calibri" panose="020F0502020204030204" pitchFamily="34" charset="0"/>
              </a:rPr>
              <a:t>En los partidos del conurbano las mujeres tienen un 12,6% de desempleo y los varones un 9,8%</a:t>
            </a:r>
            <a:r>
              <a:rPr lang="es-ES" altLang="en-US" sz="1200" baseline="30000" dirty="0">
                <a:solidFill>
                  <a:schemeClr val="bg1">
                    <a:lumMod val="65000"/>
                  </a:schemeClr>
                </a:solidFill>
                <a:ea typeface="Calibri" panose="020F0502020204030204" pitchFamily="34" charset="0"/>
              </a:rPr>
              <a:t>4</a:t>
            </a:r>
            <a:endParaRPr lang="es-ES" altLang="en-US" sz="1600" baseline="30000" dirty="0">
              <a:solidFill>
                <a:schemeClr val="bg1">
                  <a:lumMod val="65000"/>
                </a:schemeClr>
              </a:solidFill>
              <a:ea typeface="Calibri" panose="020F0502020204030204" pitchFamily="34" charset="0"/>
            </a:endParaRPr>
          </a:p>
          <a:p>
            <a:endParaRPr lang="es-AR" dirty="0"/>
          </a:p>
          <a:p>
            <a:pPr lv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tabLst>
                <a:tab pos="611188" algn="l"/>
              </a:tabLst>
            </a:pPr>
            <a:r>
              <a:rPr lang="es-ES" altLang="en-US" sz="1600" dirty="0">
                <a:solidFill>
                  <a:schemeClr val="accent1"/>
                </a:solidFill>
                <a:ea typeface="Calibri" panose="020F0502020204030204" pitchFamily="34" charset="0"/>
              </a:rPr>
              <a:t>Sus trabajos son más informales</a:t>
            </a:r>
          </a:p>
          <a:p>
            <a:pPr lv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tabLst>
                <a:tab pos="611188" algn="l"/>
              </a:tabLst>
            </a:pPr>
            <a:r>
              <a:rPr lang="es-ES" altLang="en-US" sz="1200" dirty="0">
                <a:solidFill>
                  <a:schemeClr val="bg1">
                    <a:lumMod val="65000"/>
                  </a:schemeClr>
                </a:solidFill>
                <a:ea typeface="Calibri" panose="020F0502020204030204" pitchFamily="34" charset="0"/>
              </a:rPr>
              <a:t>En el Gran Buenos Aires las mujeres tienen casi un 40% de informalidad mientras que los varones tienen un poco más del 30%</a:t>
            </a:r>
            <a:r>
              <a:rPr lang="es-ES" altLang="en-US" sz="1200" baseline="30000" dirty="0">
                <a:solidFill>
                  <a:schemeClr val="bg1">
                    <a:lumMod val="65000"/>
                  </a:schemeClr>
                </a:solidFill>
                <a:ea typeface="Calibri" panose="020F0502020204030204" pitchFamily="34" charset="0"/>
              </a:rPr>
              <a:t>5</a:t>
            </a:r>
            <a:r>
              <a:rPr lang="es-ES" altLang="en-US" sz="1200" dirty="0">
                <a:solidFill>
                  <a:schemeClr val="bg1">
                    <a:lumMod val="65000"/>
                  </a:schemeClr>
                </a:solidFill>
                <a:ea typeface="Calibri" panose="020F0502020204030204" pitchFamily="34" charset="0"/>
              </a:rPr>
              <a:t>.</a:t>
            </a:r>
            <a:endParaRPr lang="es-ES" altLang="en-US" sz="1600" dirty="0">
              <a:solidFill>
                <a:schemeClr val="bg1">
                  <a:lumMod val="65000"/>
                </a:schemeClr>
              </a:solidFill>
              <a:ea typeface="Calibri" panose="020F0502020204030204" pitchFamily="34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D95B294-67C7-514B-A3D1-6F79DA71D415}" type="slidenum">
              <a:rPr lang="en-US" smtClean="0"/>
              <a:pPr/>
              <a:t>5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57078569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tabLst>
                <a:tab pos="611188" algn="l"/>
              </a:tabLst>
            </a:pPr>
            <a:r>
              <a:rPr lang="es-ES" altLang="en-US" sz="1600" dirty="0">
                <a:solidFill>
                  <a:schemeClr val="accent1"/>
                </a:solidFill>
                <a:ea typeface="Calibri" panose="020F0502020204030204" pitchFamily="34" charset="0"/>
              </a:rPr>
              <a:t>Trabajan menos (x fuera de las tareas de la casa)</a:t>
            </a:r>
          </a:p>
          <a:p>
            <a:pPr lv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tabLst>
                <a:tab pos="611188" algn="l"/>
              </a:tabLst>
            </a:pPr>
            <a:r>
              <a:rPr lang="es-ES" altLang="en-US" sz="1200" dirty="0">
                <a:solidFill>
                  <a:schemeClr val="bg1">
                    <a:lumMod val="65000"/>
                  </a:schemeClr>
                </a:solidFill>
                <a:ea typeface="Calibri" panose="020F0502020204030204" pitchFamily="34" charset="0"/>
              </a:rPr>
              <a:t>En los partidos del GBA, la tasa de actividad de las mujeres es menos del 50% y la de los varones es más del 70%</a:t>
            </a:r>
            <a:r>
              <a:rPr lang="es-ES" altLang="en-US" sz="1200" baseline="30000" dirty="0">
                <a:solidFill>
                  <a:schemeClr val="bg1">
                    <a:lumMod val="65000"/>
                  </a:schemeClr>
                </a:solidFill>
                <a:ea typeface="Calibri" panose="020F0502020204030204" pitchFamily="34" charset="0"/>
              </a:rPr>
              <a:t>3</a:t>
            </a:r>
            <a:endParaRPr lang="es-ES" altLang="en-US" sz="1800" baseline="30000" dirty="0">
              <a:solidFill>
                <a:schemeClr val="bg1">
                  <a:lumMod val="65000"/>
                </a:schemeClr>
              </a:solidFill>
              <a:ea typeface="Calibri" panose="020F0502020204030204" pitchFamily="34" charset="0"/>
            </a:endParaRPr>
          </a:p>
          <a:p>
            <a:endParaRPr lang="es-AR" dirty="0"/>
          </a:p>
          <a:p>
            <a:endParaRPr lang="es-AR" dirty="0"/>
          </a:p>
          <a:p>
            <a:pPr lv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tabLst>
                <a:tab pos="611188" algn="l"/>
              </a:tabLst>
            </a:pPr>
            <a:r>
              <a:rPr lang="es-ES" altLang="en-US" sz="1600" dirty="0">
                <a:solidFill>
                  <a:schemeClr val="accent1"/>
                </a:solidFill>
                <a:ea typeface="Calibri" panose="020F0502020204030204" pitchFamily="34" charset="0"/>
              </a:rPr>
              <a:t>Sufren mayor desempleo</a:t>
            </a:r>
          </a:p>
          <a:p>
            <a:pPr lv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tabLst>
                <a:tab pos="611188" algn="l"/>
              </a:tabLst>
            </a:pPr>
            <a:r>
              <a:rPr lang="es-ES" altLang="en-US" sz="1200" dirty="0">
                <a:solidFill>
                  <a:schemeClr val="bg1">
                    <a:lumMod val="65000"/>
                  </a:schemeClr>
                </a:solidFill>
                <a:ea typeface="Calibri" panose="020F0502020204030204" pitchFamily="34" charset="0"/>
              </a:rPr>
              <a:t>En los partidos del conurbano las mujeres tienen un 12,6% de desempleo y los varones un 9,8%</a:t>
            </a:r>
            <a:r>
              <a:rPr lang="es-ES" altLang="en-US" sz="1200" baseline="30000" dirty="0">
                <a:solidFill>
                  <a:schemeClr val="bg1">
                    <a:lumMod val="65000"/>
                  </a:schemeClr>
                </a:solidFill>
                <a:ea typeface="Calibri" panose="020F0502020204030204" pitchFamily="34" charset="0"/>
              </a:rPr>
              <a:t>4</a:t>
            </a:r>
            <a:endParaRPr lang="es-ES" altLang="en-US" sz="1600" baseline="30000" dirty="0">
              <a:solidFill>
                <a:schemeClr val="bg1">
                  <a:lumMod val="65000"/>
                </a:schemeClr>
              </a:solidFill>
              <a:ea typeface="Calibri" panose="020F0502020204030204" pitchFamily="34" charset="0"/>
            </a:endParaRPr>
          </a:p>
          <a:p>
            <a:endParaRPr lang="es-AR" dirty="0"/>
          </a:p>
          <a:p>
            <a:pPr lv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tabLst>
                <a:tab pos="611188" algn="l"/>
              </a:tabLst>
            </a:pPr>
            <a:r>
              <a:rPr lang="es-ES" altLang="en-US" sz="1600" dirty="0">
                <a:solidFill>
                  <a:schemeClr val="accent1"/>
                </a:solidFill>
                <a:ea typeface="Calibri" panose="020F0502020204030204" pitchFamily="34" charset="0"/>
              </a:rPr>
              <a:t>Sus trabajos son más informales</a:t>
            </a:r>
          </a:p>
          <a:p>
            <a:pPr lv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tabLst>
                <a:tab pos="611188" algn="l"/>
              </a:tabLst>
            </a:pPr>
            <a:r>
              <a:rPr lang="es-ES" altLang="en-US" sz="1200" dirty="0">
                <a:solidFill>
                  <a:schemeClr val="bg1">
                    <a:lumMod val="65000"/>
                  </a:schemeClr>
                </a:solidFill>
                <a:ea typeface="Calibri" panose="020F0502020204030204" pitchFamily="34" charset="0"/>
              </a:rPr>
              <a:t>En el Gran Buenos Aires las mujeres tienen casi un 40% de informalidad mientras que los varones tienen un poco más del 30%</a:t>
            </a:r>
            <a:r>
              <a:rPr lang="es-ES" altLang="en-US" sz="1200" baseline="30000" dirty="0">
                <a:solidFill>
                  <a:schemeClr val="bg1">
                    <a:lumMod val="65000"/>
                  </a:schemeClr>
                </a:solidFill>
                <a:ea typeface="Calibri" panose="020F0502020204030204" pitchFamily="34" charset="0"/>
              </a:rPr>
              <a:t>5</a:t>
            </a:r>
            <a:r>
              <a:rPr lang="es-ES" altLang="en-US" sz="1200" dirty="0">
                <a:solidFill>
                  <a:schemeClr val="bg1">
                    <a:lumMod val="65000"/>
                  </a:schemeClr>
                </a:solidFill>
                <a:ea typeface="Calibri" panose="020F0502020204030204" pitchFamily="34" charset="0"/>
              </a:rPr>
              <a:t>.</a:t>
            </a:r>
            <a:endParaRPr lang="es-ES" altLang="en-US" sz="1600" dirty="0">
              <a:solidFill>
                <a:schemeClr val="bg1">
                  <a:lumMod val="65000"/>
                </a:schemeClr>
              </a:solidFill>
              <a:ea typeface="Calibri" panose="020F0502020204030204" pitchFamily="34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D95B294-67C7-514B-A3D1-6F79DA71D415}" type="slidenum">
              <a:rPr lang="en-US" smtClean="0"/>
              <a:pPr/>
              <a:t>6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4473444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-24343"/>
            <a:ext cx="10688638" cy="538774"/>
          </a:xfrm>
          <a:prstGeom prst="rect">
            <a:avLst/>
          </a:prstGeom>
          <a:solidFill>
            <a:srgbClr val="E9ED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Gill Sans MT Light"/>
            </a:endParaRPr>
          </a:p>
        </p:txBody>
      </p:sp>
      <p:cxnSp>
        <p:nvCxnSpPr>
          <p:cNvPr id="6" name="Straight Connector 5"/>
          <p:cNvCxnSpPr/>
          <p:nvPr userDrawn="1"/>
        </p:nvCxnSpPr>
        <p:spPr>
          <a:xfrm>
            <a:off x="390525" y="7021785"/>
            <a:ext cx="9887744" cy="0"/>
          </a:xfrm>
          <a:prstGeom prst="line">
            <a:avLst/>
          </a:prstGeom>
          <a:ln>
            <a:solidFill>
              <a:srgbClr val="E9E8EC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 userDrawn="1"/>
        </p:nvSpPr>
        <p:spPr>
          <a:xfrm>
            <a:off x="15727" y="7135604"/>
            <a:ext cx="936104" cy="230832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r"/>
            <a:r>
              <a:rPr lang="en-US" sz="900" dirty="0" err="1" smtClean="0">
                <a:solidFill>
                  <a:srgbClr val="0085CC"/>
                </a:solidFill>
                <a:latin typeface="Gill Sans MT Light"/>
                <a:cs typeface="Gill Sans MT Light"/>
              </a:rPr>
              <a:t>EUROsociAL</a:t>
            </a:r>
            <a:endParaRPr lang="en-US" sz="900" dirty="0">
              <a:solidFill>
                <a:srgbClr val="0085CC"/>
              </a:solidFill>
              <a:latin typeface="Gill Sans MT Light"/>
              <a:cs typeface="Gill Sans MT Light"/>
            </a:endParaRPr>
          </a:p>
        </p:txBody>
      </p:sp>
      <p:cxnSp>
        <p:nvCxnSpPr>
          <p:cNvPr id="8" name="Straight Connector 7"/>
          <p:cNvCxnSpPr/>
          <p:nvPr userDrawn="1"/>
        </p:nvCxnSpPr>
        <p:spPr>
          <a:xfrm>
            <a:off x="0" y="7021785"/>
            <a:ext cx="10688638" cy="0"/>
          </a:xfrm>
          <a:prstGeom prst="line">
            <a:avLst/>
          </a:prstGeom>
          <a:ln>
            <a:solidFill>
              <a:srgbClr val="E9E8EC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 userDrawn="1"/>
        </p:nvSpPr>
        <p:spPr>
          <a:xfrm>
            <a:off x="6928495" y="7135604"/>
            <a:ext cx="3744416" cy="230832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l"/>
            <a:r>
              <a:rPr lang="en-US" sz="900" dirty="0">
                <a:solidFill>
                  <a:srgbClr val="0085CC"/>
                </a:solidFill>
                <a:latin typeface="Gill Sans MT Light"/>
                <a:cs typeface="Gill Sans MT Light"/>
              </a:rPr>
              <a:t>DIÁLOGO EURO-LATINOAMERICANO DE POLÍTICAS PÚBLICAS</a:t>
            </a:r>
            <a:endParaRPr lang="en-US" sz="900" dirty="0">
              <a:solidFill>
                <a:srgbClr val="032377"/>
              </a:solidFill>
              <a:latin typeface="Gill Sans MT Light"/>
              <a:cs typeface="Gill Sans MT Light"/>
            </a:endParaRPr>
          </a:p>
        </p:txBody>
      </p:sp>
      <p:pic>
        <p:nvPicPr>
          <p:cNvPr id="4" name="Imagen 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944719" y="0"/>
            <a:ext cx="1589361" cy="514431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odelos ti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01648" y="2349387"/>
            <a:ext cx="9085342" cy="1621111"/>
          </a:xfrm>
          <a:prstGeom prst="rect">
            <a:avLst/>
          </a:prstGeom>
        </p:spPr>
        <p:txBody>
          <a:bodyPr/>
          <a:lstStyle>
            <a:lvl1pPr>
              <a:defRPr>
                <a:latin typeface="Gill Sans MT Light"/>
                <a:cs typeface="Gill Sans MT Light"/>
              </a:defRPr>
            </a:lvl1pPr>
          </a:lstStyle>
          <a:p>
            <a:r>
              <a:rPr lang="es-ES_tradnl" dirty="0" err="1"/>
              <a:t>Click</a:t>
            </a:r>
            <a:r>
              <a:rPr lang="es-ES_tradnl" dirty="0"/>
              <a:t> </a:t>
            </a:r>
            <a:r>
              <a:rPr lang="es-ES_tradnl" dirty="0" err="1"/>
              <a:t>to</a:t>
            </a:r>
            <a:r>
              <a:rPr lang="es-ES_tradnl" dirty="0"/>
              <a:t> </a:t>
            </a:r>
            <a:r>
              <a:rPr lang="es-ES_tradnl" dirty="0" err="1"/>
              <a:t>edit</a:t>
            </a:r>
            <a:r>
              <a:rPr lang="es-ES_tradnl" dirty="0"/>
              <a:t> Master </a:t>
            </a:r>
            <a:r>
              <a:rPr lang="es-ES_tradnl" dirty="0" err="1"/>
              <a:t>title</a:t>
            </a:r>
            <a:r>
              <a:rPr lang="es-ES_tradnl" dirty="0"/>
              <a:t> </a:t>
            </a:r>
            <a:r>
              <a:rPr lang="es-ES_tradnl" dirty="0" err="1"/>
              <a:t>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03296" y="4285615"/>
            <a:ext cx="7482047" cy="1932728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  <a:latin typeface="Gill Sans MT Light"/>
                <a:cs typeface="Gill Sans MT Light"/>
              </a:defRPr>
            </a:lvl1pPr>
            <a:lvl2pPr marL="497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955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4932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9910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4887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9865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4842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98202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_tradnl" dirty="0" err="1"/>
              <a:t>Click</a:t>
            </a:r>
            <a:r>
              <a:rPr lang="es-ES_tradnl" dirty="0"/>
              <a:t> </a:t>
            </a:r>
            <a:r>
              <a:rPr lang="es-ES_tradnl" dirty="0" err="1"/>
              <a:t>to</a:t>
            </a:r>
            <a:r>
              <a:rPr lang="es-ES_tradnl" dirty="0"/>
              <a:t> </a:t>
            </a:r>
            <a:r>
              <a:rPr lang="es-ES_tradnl" dirty="0" err="1"/>
              <a:t>edit</a:t>
            </a:r>
            <a:r>
              <a:rPr lang="es-ES_tradnl" dirty="0"/>
              <a:t> Master </a:t>
            </a:r>
            <a:r>
              <a:rPr lang="es-ES_tradnl" dirty="0" err="1"/>
              <a:t>subtitle</a:t>
            </a:r>
            <a:r>
              <a:rPr lang="es-ES_tradnl" dirty="0"/>
              <a:t> </a:t>
            </a:r>
            <a:r>
              <a:rPr lang="es-ES_tradnl" dirty="0" err="1"/>
              <a:t>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34432" y="7009643"/>
            <a:ext cx="2494016" cy="402652"/>
          </a:xfrm>
          <a:prstGeom prst="rect">
            <a:avLst/>
          </a:prstGeom>
        </p:spPr>
        <p:txBody>
          <a:bodyPr lIns="99551" tIns="49775" rIns="99551" bIns="49775"/>
          <a:lstStyle>
            <a:lvl1pPr>
              <a:defRPr>
                <a:latin typeface="Gill Sans MT Light"/>
              </a:defRPr>
            </a:lvl1pPr>
          </a:lstStyle>
          <a:p>
            <a:fld id="{70E841D3-2A26-A548-90CC-83F5E9F5194D}" type="datetimeFigureOut">
              <a:rPr lang="es-ES" smtClean="0"/>
              <a:pPr/>
              <a:t>05/07/2019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651952" y="7009643"/>
            <a:ext cx="3384735" cy="402652"/>
          </a:xfrm>
          <a:prstGeom prst="rect">
            <a:avLst/>
          </a:prstGeom>
        </p:spPr>
        <p:txBody>
          <a:bodyPr lIns="99551" tIns="49775" rIns="99551" bIns="49775"/>
          <a:lstStyle>
            <a:lvl1pPr>
              <a:defRPr>
                <a:latin typeface="Gill Sans MT Light"/>
              </a:defRPr>
            </a:lvl1pPr>
          </a:lstStyle>
          <a:p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</p:sldLayoutIdLst>
  <p:txStyles>
    <p:titleStyle>
      <a:lvl1pPr algn="l" defTabSz="497754" rtl="0" eaLnBrk="1" latinLnBrk="0" hangingPunct="1">
        <a:spcBef>
          <a:spcPct val="0"/>
        </a:spcBef>
        <a:buNone/>
        <a:defRPr sz="2200" b="0" kern="1200">
          <a:solidFill>
            <a:srgbClr val="001B96"/>
          </a:solidFill>
          <a:latin typeface="DINPro-Medium"/>
          <a:ea typeface="+mj-ea"/>
          <a:cs typeface="DINPro-Medium"/>
        </a:defRPr>
      </a:lvl1pPr>
    </p:titleStyle>
    <p:bodyStyle>
      <a:lvl1pPr marL="373315" indent="-373315" algn="l" defTabSz="497754" rtl="0" eaLnBrk="1" latinLnBrk="0" hangingPunct="1">
        <a:spcBef>
          <a:spcPct val="20000"/>
        </a:spcBef>
        <a:buFont typeface="Arial"/>
        <a:buChar char="•"/>
        <a:defRPr sz="1700" kern="1200">
          <a:solidFill>
            <a:srgbClr val="001B96"/>
          </a:solidFill>
          <a:latin typeface="DINPro-Regular"/>
          <a:ea typeface="+mn-ea"/>
          <a:cs typeface="DINPro-Regular"/>
        </a:defRPr>
      </a:lvl1pPr>
      <a:lvl2pPr marL="808850" indent="-311096" algn="l" defTabSz="497754" rtl="0" eaLnBrk="1" latinLnBrk="0" hangingPunct="1">
        <a:spcBef>
          <a:spcPct val="20000"/>
        </a:spcBef>
        <a:buFont typeface="Arial"/>
        <a:buChar char="–"/>
        <a:defRPr sz="1600" kern="1200">
          <a:solidFill>
            <a:schemeClr val="tx1">
              <a:lumMod val="85000"/>
              <a:lumOff val="15000"/>
            </a:schemeClr>
          </a:solidFill>
          <a:latin typeface="DINPro-Regular"/>
          <a:ea typeface="+mn-ea"/>
          <a:cs typeface="DINPro-Regular"/>
        </a:defRPr>
      </a:lvl2pPr>
      <a:lvl3pPr marL="1244384" indent="-248877" algn="l" defTabSz="497754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>
              <a:lumMod val="85000"/>
              <a:lumOff val="15000"/>
            </a:schemeClr>
          </a:solidFill>
          <a:latin typeface="DINPro-Regular"/>
          <a:ea typeface="+mn-ea"/>
          <a:cs typeface="DINPro-Regular"/>
        </a:defRPr>
      </a:lvl3pPr>
      <a:lvl4pPr marL="1742138" indent="-248877" algn="l" defTabSz="497754" rtl="0" eaLnBrk="1" latinLnBrk="0" hangingPunct="1">
        <a:spcBef>
          <a:spcPct val="20000"/>
        </a:spcBef>
        <a:buFont typeface="Arial"/>
        <a:buChar char="–"/>
        <a:defRPr sz="1300" kern="1200">
          <a:solidFill>
            <a:schemeClr val="tx1">
              <a:lumMod val="85000"/>
              <a:lumOff val="15000"/>
            </a:schemeClr>
          </a:solidFill>
          <a:latin typeface="DINPro-Regular"/>
          <a:ea typeface="+mn-ea"/>
          <a:cs typeface="DINPro-Regular"/>
        </a:defRPr>
      </a:lvl4pPr>
      <a:lvl5pPr marL="2239891" indent="-248877" algn="l" defTabSz="497754" rtl="0" eaLnBrk="1" latinLnBrk="0" hangingPunct="1">
        <a:spcBef>
          <a:spcPct val="20000"/>
        </a:spcBef>
        <a:buFont typeface="Arial"/>
        <a:buChar char="»"/>
        <a:defRPr sz="1200" kern="1200">
          <a:solidFill>
            <a:schemeClr val="tx1">
              <a:lumMod val="85000"/>
              <a:lumOff val="15000"/>
            </a:schemeClr>
          </a:solidFill>
          <a:latin typeface="DINPro-Regular"/>
          <a:ea typeface="+mn-ea"/>
          <a:cs typeface="DINPro-Regular"/>
        </a:defRPr>
      </a:lvl5pPr>
      <a:lvl6pPr marL="2737645" indent="-248877" algn="l" defTabSz="497754" rtl="0" eaLnBrk="1" latinLnBrk="0" hangingPunct="1">
        <a:spcBef>
          <a:spcPct val="20000"/>
        </a:spcBef>
        <a:buFont typeface="Arial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6pPr>
      <a:lvl7pPr marL="3235399" indent="-248877" algn="l" defTabSz="497754" rtl="0" eaLnBrk="1" latinLnBrk="0" hangingPunct="1">
        <a:spcBef>
          <a:spcPct val="20000"/>
        </a:spcBef>
        <a:buFont typeface="Arial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7pPr>
      <a:lvl8pPr marL="3733152" indent="-248877" algn="l" defTabSz="497754" rtl="0" eaLnBrk="1" latinLnBrk="0" hangingPunct="1">
        <a:spcBef>
          <a:spcPct val="20000"/>
        </a:spcBef>
        <a:buFont typeface="Arial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8pPr>
      <a:lvl9pPr marL="4230906" indent="-248877" algn="l" defTabSz="497754" rtl="0" eaLnBrk="1" latinLnBrk="0" hangingPunct="1">
        <a:spcBef>
          <a:spcPct val="20000"/>
        </a:spcBef>
        <a:buFont typeface="Arial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97754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97754" algn="l" defTabSz="497754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95507" algn="l" defTabSz="497754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493261" algn="l" defTabSz="497754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991015" algn="l" defTabSz="497754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488768" algn="l" defTabSz="497754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86522" algn="l" defTabSz="497754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84275" algn="l" defTabSz="497754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982029" algn="l" defTabSz="497754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3.jpeg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idbdocs.iadb.org/wsdocs/getdocument.aspx?docnum=EZSHARE-1110480108-218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microsoft.com/office/2007/relationships/hdphoto" Target="../media/hdphoto1.wdp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6212" y="-34999"/>
            <a:ext cx="10688638" cy="7553135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>
          <a:xfrm flipH="1" flipV="1">
            <a:off x="0" y="6373712"/>
            <a:ext cx="10688636" cy="118913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Box 17"/>
          <p:cNvSpPr txBox="1"/>
          <p:nvPr/>
        </p:nvSpPr>
        <p:spPr>
          <a:xfrm>
            <a:off x="566302" y="1405161"/>
            <a:ext cx="528207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400" dirty="0">
                <a:solidFill>
                  <a:srgbClr val="139DEB"/>
                </a:solidFill>
                <a:latin typeface="Gill Sans MT Light"/>
                <a:cs typeface="Gill Sans MT Light"/>
              </a:rPr>
              <a:t>Del acompañamiento de la víctima a la autonomía económica</a:t>
            </a:r>
            <a:endParaRPr lang="en-US" sz="2400" dirty="0">
              <a:solidFill>
                <a:srgbClr val="139DEB"/>
              </a:solidFill>
              <a:latin typeface="Gill Sans MT Light"/>
              <a:cs typeface="Gill Sans MT Light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591791" y="5018335"/>
            <a:ext cx="506604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800" dirty="0">
                <a:solidFill>
                  <a:srgbClr val="1E2470"/>
                </a:solidFill>
                <a:latin typeface="Gill Sans MT Light"/>
                <a:cs typeface="Gill Sans MT Light"/>
              </a:rPr>
              <a:t>Presentación a cargo de </a:t>
            </a:r>
            <a:r>
              <a:rPr lang="es-ES" sz="1800" dirty="0" smtClean="0">
                <a:solidFill>
                  <a:srgbClr val="1E2470"/>
                </a:solidFill>
                <a:latin typeface="Gill Sans MT Light"/>
                <a:cs typeface="Gill Sans MT Light"/>
              </a:rPr>
              <a:t>la Presidenta del  </a:t>
            </a:r>
            <a:r>
              <a:rPr lang="es-ES" sz="1800" dirty="0">
                <a:solidFill>
                  <a:srgbClr val="1E2470"/>
                </a:solidFill>
                <a:latin typeface="Gill Sans MT Light"/>
                <a:cs typeface="Gill Sans MT Light"/>
              </a:rPr>
              <a:t>Instituto de Género y Diversidad Sexual de la Provincia de Buenos Aires, Argentina.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54896" y="2514316"/>
            <a:ext cx="277992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solidFill>
                  <a:srgbClr val="139DEB"/>
                </a:solidFill>
                <a:latin typeface="Gill Sans MT Light"/>
                <a:cs typeface="Gill Sans MT Light"/>
              </a:rPr>
              <a:t>Cartagena – </a:t>
            </a:r>
            <a:r>
              <a:rPr lang="en-US" sz="1400" dirty="0">
                <a:solidFill>
                  <a:srgbClr val="139DEB"/>
                </a:solidFill>
                <a:latin typeface="Gill Sans MT Light"/>
                <a:cs typeface="Gill Sans MT Light"/>
              </a:rPr>
              <a:t>10 de J</a:t>
            </a:r>
            <a:r>
              <a:rPr lang="en-US" sz="1400" dirty="0" smtClean="0">
                <a:solidFill>
                  <a:srgbClr val="139DEB"/>
                </a:solidFill>
                <a:latin typeface="Gill Sans MT Light"/>
                <a:cs typeface="Gill Sans MT Light"/>
              </a:rPr>
              <a:t>ulio </a:t>
            </a:r>
            <a:r>
              <a:rPr lang="en-US" sz="1400" dirty="0">
                <a:solidFill>
                  <a:srgbClr val="139DEB"/>
                </a:solidFill>
                <a:latin typeface="Gill Sans MT Light"/>
                <a:cs typeface="Gill Sans MT Light"/>
              </a:rPr>
              <a:t>de 2019</a:t>
            </a: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0318" y="408622"/>
            <a:ext cx="2448272" cy="792436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="" xmlns:a16="http://schemas.microsoft.com/office/drawing/2014/main" id="{02122434-4E67-4ABD-B300-97E50EAF267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42574" y="6517729"/>
            <a:ext cx="8003487" cy="794499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0712134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="" xmlns:a16="http://schemas.microsoft.com/office/drawing/2014/main" id="{550DF8CF-048B-4528-B3AA-86B781649D49}"/>
              </a:ext>
            </a:extLst>
          </p:cNvPr>
          <p:cNvSpPr txBox="1">
            <a:spLocks/>
          </p:cNvSpPr>
          <p:nvPr/>
        </p:nvSpPr>
        <p:spPr>
          <a:xfrm>
            <a:off x="231751" y="601613"/>
            <a:ext cx="9619774" cy="45342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497754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AR" b="1" dirty="0">
                <a:solidFill>
                  <a:srgbClr val="009FE3"/>
                </a:solidFill>
                <a:latin typeface="Gill Sans MT Light"/>
                <a:ea typeface="+mj-ea"/>
                <a:cs typeface="Gill Sans MT Light"/>
              </a:rPr>
              <a:t>LA VIOLENCIA DE GÉNERO EN PBA</a:t>
            </a:r>
            <a:endParaRPr kumimoji="0" lang="en-US" b="1" i="0" u="none" strike="noStrike" kern="1200" cap="none" spc="0" normalizeH="0" baseline="0" noProof="0" dirty="0">
              <a:ln>
                <a:noFill/>
              </a:ln>
              <a:solidFill>
                <a:srgbClr val="009FE3"/>
              </a:solidFill>
              <a:effectLst/>
              <a:uLnTx/>
              <a:uFillTx/>
              <a:latin typeface="Gill Sans MT Light"/>
              <a:ea typeface="+mj-ea"/>
              <a:cs typeface="Gill Sans MT Light"/>
            </a:endParaRPr>
          </a:p>
        </p:txBody>
      </p:sp>
      <p:sp>
        <p:nvSpPr>
          <p:cNvPr id="17" name="Rectangle 22">
            <a:extLst>
              <a:ext uri="{FF2B5EF4-FFF2-40B4-BE49-F238E27FC236}">
                <a16:creationId xmlns="" xmlns:a16="http://schemas.microsoft.com/office/drawing/2014/main" id="{CD5D6649-E029-457A-9255-68695A97C9C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846" y="6223626"/>
            <a:ext cx="10475775" cy="8402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indent="-2286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AutoNum type="arabicPeriod"/>
              <a:tabLst>
                <a:tab pos="611188" algn="l"/>
              </a:tabLst>
            </a:pPr>
            <a:r>
              <a:rPr lang="es-ES" altLang="en-US" sz="900" dirty="0" bmk="">
                <a:solidFill>
                  <a:schemeClr val="bg1">
                    <a:lumMod val="65000"/>
                  </a:schemeClr>
                </a:solidFill>
              </a:rPr>
              <a:t>Informe de femicidios de la Corte suprema de justicia 2017</a:t>
            </a:r>
          </a:p>
          <a:p>
            <a:pPr indent="-2286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AutoNum type="arabicPeriod"/>
              <a:tabLst>
                <a:tab pos="611188" algn="l"/>
              </a:tabLst>
            </a:pPr>
            <a:r>
              <a:rPr lang="es-ES" sz="900" dirty="0">
                <a:solidFill>
                  <a:schemeClr val="bg1">
                    <a:lumMod val="65000"/>
                  </a:schemeClr>
                </a:solidFill>
              </a:rPr>
              <a:t>Informe de la Casa del Encuentro sobre los femicidios de 2018</a:t>
            </a:r>
          </a:p>
          <a:p>
            <a:pPr indent="-2286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AutoNum type="arabicPeriod"/>
              <a:tabLst>
                <a:tab pos="611188" algn="l"/>
              </a:tabLst>
            </a:pPr>
            <a:r>
              <a:rPr lang="es-ES" sz="900" dirty="0">
                <a:solidFill>
                  <a:schemeClr val="bg1">
                    <a:lumMod val="65000"/>
                  </a:schemeClr>
                </a:solidFill>
              </a:rPr>
              <a:t>Informe del Ministerio Publico Fiscal 2018</a:t>
            </a:r>
          </a:p>
          <a:p>
            <a:pPr indent="-2286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AutoNum type="arabicPeriod"/>
              <a:tabLst>
                <a:tab pos="611188" algn="l"/>
              </a:tabLst>
            </a:pPr>
            <a:r>
              <a:rPr lang="es-ES" altLang="en-US" sz="900" dirty="0" bmk="">
                <a:solidFill>
                  <a:schemeClr val="bg1">
                    <a:lumMod val="65000"/>
                  </a:schemeClr>
                </a:solidFill>
              </a:rPr>
              <a:t>Elaboración Propia Instituto de Género PBA</a:t>
            </a:r>
            <a:r>
              <a:rPr lang="es-ES" altLang="en-US" sz="900" dirty="0" smtClean="0" bmk="">
                <a:solidFill>
                  <a:schemeClr val="bg1">
                    <a:lumMod val="65000"/>
                  </a:schemeClr>
                </a:solidFill>
              </a:rPr>
              <a:t>.</a:t>
            </a:r>
          </a:p>
          <a:p>
            <a:pPr indent="-2286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FontTx/>
              <a:buAutoNum type="arabicPeriod"/>
              <a:tabLst>
                <a:tab pos="611188" algn="l"/>
              </a:tabLst>
            </a:pPr>
            <a:r>
              <a:rPr lang="es-ES" altLang="en-US" sz="900" dirty="0" bmk="">
                <a:solidFill>
                  <a:schemeClr val="bg1">
                    <a:lumMod val="65000"/>
                  </a:schemeClr>
                </a:solidFill>
              </a:rPr>
              <a:t>Los femicidios en 2018 fueron 102 mientras que 2017 fueron 108. Informe Ministerio Publico Fiscal </a:t>
            </a:r>
            <a:r>
              <a:rPr lang="es-ES" altLang="en-US" sz="900" dirty="0" smtClean="0" bmk="">
                <a:solidFill>
                  <a:schemeClr val="bg1">
                    <a:lumMod val="65000"/>
                  </a:schemeClr>
                </a:solidFill>
              </a:rPr>
              <a:t>2018</a:t>
            </a:r>
            <a:r>
              <a:rPr lang="es-ES" altLang="en-US" sz="900" dirty="0" bmk="">
                <a:solidFill>
                  <a:schemeClr val="bg1">
                    <a:lumMod val="65000"/>
                  </a:schemeClr>
                </a:solidFill>
              </a:rPr>
              <a:t/>
            </a:r>
            <a:br>
              <a:rPr lang="es-ES" altLang="en-US" sz="900" dirty="0" bmk="">
                <a:solidFill>
                  <a:schemeClr val="bg1">
                    <a:lumMod val="65000"/>
                  </a:schemeClr>
                </a:solidFill>
              </a:rPr>
            </a:br>
            <a:endParaRPr lang="es-ES" altLang="en-US" sz="900" dirty="0" bmk="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="" xmlns:a16="http://schemas.microsoft.com/office/drawing/2014/main" id="{F15AA868-709F-4BF0-B096-55E023477062}"/>
              </a:ext>
            </a:extLst>
          </p:cNvPr>
          <p:cNvSpPr/>
          <p:nvPr/>
        </p:nvSpPr>
        <p:spPr>
          <a:xfrm>
            <a:off x="231751" y="1333153"/>
            <a:ext cx="6536461" cy="51706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defTabSz="995507" eaLnBrk="0" fontAlgn="base" hangingPunct="0">
              <a:buSzPct val="120000"/>
              <a:buFont typeface="Arial" panose="020B0604020202020204" pitchFamily="34" charset="0"/>
              <a:buChar char="•"/>
            </a:pPr>
            <a:r>
              <a:rPr lang="es-AR" sz="1800" dirty="0">
                <a:solidFill>
                  <a:srgbClr val="1E2470"/>
                </a:solidFill>
                <a:latin typeface="Gill Sans MT Light"/>
                <a:cs typeface="Gill Sans MT Light"/>
              </a:rPr>
              <a:t>Según el censo 2010, más del </a:t>
            </a:r>
            <a:r>
              <a:rPr lang="es-AR" sz="1800" b="1" dirty="0">
                <a:solidFill>
                  <a:srgbClr val="1E2470"/>
                </a:solidFill>
                <a:latin typeface="Gill Sans MT Light"/>
                <a:cs typeface="Gill Sans MT Light"/>
              </a:rPr>
              <a:t>30%</a:t>
            </a:r>
            <a:r>
              <a:rPr lang="es-AR" sz="1800" dirty="0">
                <a:solidFill>
                  <a:srgbClr val="1E2470"/>
                </a:solidFill>
                <a:latin typeface="Gill Sans MT Light"/>
                <a:cs typeface="Gill Sans MT Light"/>
              </a:rPr>
              <a:t> de la población argentina se concentra en </a:t>
            </a:r>
            <a:r>
              <a:rPr lang="es-AR" sz="1800" dirty="0" smtClean="0">
                <a:solidFill>
                  <a:srgbClr val="1E2470"/>
                </a:solidFill>
                <a:latin typeface="Gill Sans MT Light"/>
                <a:cs typeface="Gill Sans MT Light"/>
              </a:rPr>
              <a:t>la </a:t>
            </a:r>
            <a:r>
              <a:rPr lang="es-AR" sz="1800" b="1" dirty="0" smtClean="0">
                <a:solidFill>
                  <a:srgbClr val="1E2470"/>
                </a:solidFill>
                <a:latin typeface="Gill Sans MT Light"/>
                <a:cs typeface="Gill Sans MT Light"/>
              </a:rPr>
              <a:t>PBA</a:t>
            </a:r>
          </a:p>
          <a:p>
            <a:pPr defTabSz="995507" eaLnBrk="0" fontAlgn="base" hangingPunct="0">
              <a:buSzPct val="120000"/>
            </a:pPr>
            <a:endParaRPr lang="es-AR" sz="1800" b="1" dirty="0" smtClean="0">
              <a:solidFill>
                <a:srgbClr val="1E2470"/>
              </a:solidFill>
              <a:latin typeface="Gill Sans MT Light"/>
              <a:cs typeface="Gill Sans MT Light"/>
            </a:endParaRPr>
          </a:p>
          <a:p>
            <a:pPr marL="285750" indent="-285750" defTabSz="995507" eaLnBrk="0" fontAlgn="base" hangingPunct="0">
              <a:buSzPct val="120000"/>
              <a:buFont typeface="Arial" panose="020B0604020202020204" pitchFamily="34" charset="0"/>
              <a:buChar char="•"/>
            </a:pPr>
            <a:r>
              <a:rPr lang="es-AR" sz="1800" dirty="0">
                <a:solidFill>
                  <a:srgbClr val="1E2470"/>
                </a:solidFill>
                <a:latin typeface="Gill Sans MT Light"/>
                <a:cs typeface="Gill Sans MT Light"/>
              </a:rPr>
              <a:t>La </a:t>
            </a:r>
            <a:r>
              <a:rPr lang="es-AR" sz="1800" b="1" dirty="0">
                <a:solidFill>
                  <a:srgbClr val="1E2470"/>
                </a:solidFill>
                <a:latin typeface="Gill Sans MT Light"/>
                <a:cs typeface="Gill Sans MT Light"/>
              </a:rPr>
              <a:t>Población femenina </a:t>
            </a:r>
            <a:r>
              <a:rPr lang="es-AR" sz="1800" dirty="0">
                <a:solidFill>
                  <a:srgbClr val="1E2470"/>
                </a:solidFill>
                <a:latin typeface="Gill Sans MT Light"/>
                <a:cs typeface="Gill Sans MT Light"/>
              </a:rPr>
              <a:t>de la </a:t>
            </a:r>
            <a:r>
              <a:rPr lang="es-AR" sz="1800" b="1" dirty="0">
                <a:solidFill>
                  <a:srgbClr val="1E2470"/>
                </a:solidFill>
                <a:latin typeface="Gill Sans MT Light"/>
                <a:cs typeface="Gill Sans MT Light"/>
              </a:rPr>
              <a:t>PBA </a:t>
            </a:r>
            <a:r>
              <a:rPr lang="es-AR" sz="1800" dirty="0">
                <a:solidFill>
                  <a:srgbClr val="1E2470"/>
                </a:solidFill>
                <a:latin typeface="Gill Sans MT Light"/>
                <a:cs typeface="Gill Sans MT Light"/>
              </a:rPr>
              <a:t>es </a:t>
            </a:r>
            <a:r>
              <a:rPr lang="es-AR" sz="1800" b="1" dirty="0">
                <a:solidFill>
                  <a:srgbClr val="1E2470"/>
                </a:solidFill>
                <a:latin typeface="Gill Sans MT Light"/>
                <a:cs typeface="Gill Sans MT Light"/>
              </a:rPr>
              <a:t>8.764.565</a:t>
            </a:r>
          </a:p>
          <a:p>
            <a:pPr marL="285750" indent="-285750" defTabSz="995507" eaLnBrk="0" fontAlgn="base" hangingPunct="0">
              <a:buSzPct val="120000"/>
              <a:buFont typeface="Arial" panose="020B0604020202020204" pitchFamily="34" charset="0"/>
              <a:buChar char="•"/>
            </a:pPr>
            <a:endParaRPr lang="es-AR" sz="1800" dirty="0">
              <a:solidFill>
                <a:srgbClr val="1E2470"/>
              </a:solidFill>
              <a:latin typeface="Gill Sans MT Light"/>
              <a:cs typeface="Gill Sans MT Light"/>
            </a:endParaRPr>
          </a:p>
          <a:p>
            <a:pPr marL="285750" indent="-285750" defTabSz="995507" eaLnBrk="0" fontAlgn="base" hangingPunct="0">
              <a:buSzPct val="120000"/>
              <a:buFont typeface="Arial" panose="020B0604020202020204" pitchFamily="34" charset="0"/>
              <a:buChar char="•"/>
            </a:pPr>
            <a:r>
              <a:rPr lang="es-ES" sz="1800" dirty="0" smtClean="0">
                <a:solidFill>
                  <a:srgbClr val="1E2470"/>
                </a:solidFill>
                <a:latin typeface="Gill Sans MT Light"/>
                <a:cs typeface="Gill Sans MT Light"/>
              </a:rPr>
              <a:t>El número de </a:t>
            </a:r>
            <a:r>
              <a:rPr lang="es-ES" sz="1800" b="1" dirty="0" smtClean="0">
                <a:solidFill>
                  <a:srgbClr val="1E2470"/>
                </a:solidFill>
                <a:latin typeface="Gill Sans MT Light"/>
                <a:cs typeface="Gill Sans MT Light"/>
              </a:rPr>
              <a:t>llamadas</a:t>
            </a:r>
            <a:r>
              <a:rPr lang="es-ES" sz="1800" dirty="0" smtClean="0">
                <a:solidFill>
                  <a:srgbClr val="1E2470"/>
                </a:solidFill>
                <a:latin typeface="Gill Sans MT Light"/>
                <a:cs typeface="Gill Sans MT Light"/>
              </a:rPr>
              <a:t> por </a:t>
            </a:r>
            <a:r>
              <a:rPr lang="es-ES" sz="1800" b="1" dirty="0" smtClean="0">
                <a:solidFill>
                  <a:srgbClr val="1E2470"/>
                </a:solidFill>
                <a:latin typeface="Gill Sans MT Light"/>
                <a:cs typeface="Gill Sans MT Light"/>
              </a:rPr>
              <a:t>violencia de </a:t>
            </a:r>
            <a:r>
              <a:rPr lang="es-ES" sz="1800" b="1" dirty="0">
                <a:solidFill>
                  <a:srgbClr val="1E2470"/>
                </a:solidFill>
                <a:latin typeface="Gill Sans MT Light"/>
                <a:cs typeface="Gill Sans MT Light"/>
              </a:rPr>
              <a:t>género</a:t>
            </a:r>
            <a:r>
              <a:rPr lang="es-ES" sz="1800" dirty="0">
                <a:solidFill>
                  <a:srgbClr val="1E2470"/>
                </a:solidFill>
                <a:latin typeface="Gill Sans MT Light"/>
                <a:cs typeface="Gill Sans MT Light"/>
              </a:rPr>
              <a:t> que recibe la </a:t>
            </a:r>
            <a:r>
              <a:rPr lang="es-ES" sz="1800" b="1" dirty="0">
                <a:solidFill>
                  <a:srgbClr val="1E2470"/>
                </a:solidFill>
                <a:latin typeface="Gill Sans MT Light"/>
                <a:cs typeface="Gill Sans MT Light"/>
              </a:rPr>
              <a:t>PBA</a:t>
            </a:r>
            <a:r>
              <a:rPr lang="es-ES" sz="1800" dirty="0">
                <a:solidFill>
                  <a:srgbClr val="1E2470"/>
                </a:solidFill>
                <a:latin typeface="Gill Sans MT Light"/>
                <a:cs typeface="Gill Sans MT Light"/>
              </a:rPr>
              <a:t> </a:t>
            </a:r>
            <a:r>
              <a:rPr lang="es-ES" sz="1800" dirty="0" smtClean="0">
                <a:solidFill>
                  <a:srgbClr val="1E2470"/>
                </a:solidFill>
                <a:latin typeface="Gill Sans MT Light"/>
                <a:cs typeface="Gill Sans MT Light"/>
              </a:rPr>
              <a:t>es </a:t>
            </a:r>
            <a:r>
              <a:rPr lang="es-ES" sz="1800" b="1" dirty="0" smtClean="0">
                <a:solidFill>
                  <a:srgbClr val="1E2470"/>
                </a:solidFill>
                <a:latin typeface="Gill Sans MT Light"/>
                <a:cs typeface="Gill Sans MT Light"/>
              </a:rPr>
              <a:t>43.275</a:t>
            </a:r>
          </a:p>
          <a:p>
            <a:pPr marL="285750" indent="-285750" defTabSz="995507" eaLnBrk="0" fontAlgn="base" hangingPunct="0">
              <a:buSzPct val="120000"/>
              <a:buFont typeface="Arial" panose="020B0604020202020204" pitchFamily="34" charset="0"/>
              <a:buChar char="•"/>
            </a:pPr>
            <a:endParaRPr lang="es-ES" sz="1800" b="1" baseline="30000" dirty="0">
              <a:solidFill>
                <a:srgbClr val="1E2470"/>
              </a:solidFill>
              <a:latin typeface="Gill Sans MT Light"/>
              <a:cs typeface="Gill Sans MT Light"/>
            </a:endParaRPr>
          </a:p>
          <a:p>
            <a:pPr marL="285750" indent="-285750" defTabSz="995507" eaLnBrk="0" fontAlgn="base" hangingPunct="0">
              <a:buSzPct val="120000"/>
              <a:buFont typeface="Arial" panose="020B0604020202020204" pitchFamily="34" charset="0"/>
              <a:buChar char="•"/>
            </a:pPr>
            <a:r>
              <a:rPr lang="es-ES" sz="1800" dirty="0">
                <a:solidFill>
                  <a:srgbClr val="1E2470"/>
                </a:solidFill>
                <a:latin typeface="Gill Sans MT Light"/>
                <a:cs typeface="Gill Sans MT Light"/>
              </a:rPr>
              <a:t>El número de </a:t>
            </a:r>
            <a:r>
              <a:rPr lang="es-ES" sz="1800" b="1" dirty="0" smtClean="0">
                <a:solidFill>
                  <a:srgbClr val="1E2470"/>
                </a:solidFill>
                <a:latin typeface="Gill Sans MT Light"/>
                <a:cs typeface="Gill Sans MT Light"/>
              </a:rPr>
              <a:t>denuncias</a:t>
            </a:r>
            <a:r>
              <a:rPr lang="es-ES" sz="1800" dirty="0" smtClean="0">
                <a:solidFill>
                  <a:srgbClr val="1E2470"/>
                </a:solidFill>
                <a:latin typeface="Gill Sans MT Light"/>
                <a:cs typeface="Gill Sans MT Light"/>
              </a:rPr>
              <a:t> </a:t>
            </a:r>
            <a:r>
              <a:rPr lang="es-ES" sz="1800" dirty="0">
                <a:solidFill>
                  <a:srgbClr val="1E2470"/>
                </a:solidFill>
                <a:latin typeface="Gill Sans MT Light"/>
                <a:cs typeface="Gill Sans MT Light"/>
              </a:rPr>
              <a:t>por </a:t>
            </a:r>
            <a:r>
              <a:rPr lang="es-ES" sz="1800" b="1" dirty="0">
                <a:solidFill>
                  <a:srgbClr val="1E2470"/>
                </a:solidFill>
                <a:latin typeface="Gill Sans MT Light"/>
                <a:cs typeface="Gill Sans MT Light"/>
              </a:rPr>
              <a:t>violencia de género</a:t>
            </a:r>
            <a:r>
              <a:rPr lang="es-ES" sz="1800" dirty="0">
                <a:solidFill>
                  <a:srgbClr val="1E2470"/>
                </a:solidFill>
                <a:latin typeface="Gill Sans MT Light"/>
                <a:cs typeface="Gill Sans MT Light"/>
              </a:rPr>
              <a:t> </a:t>
            </a:r>
            <a:r>
              <a:rPr lang="es-ES" sz="1800" dirty="0" smtClean="0">
                <a:solidFill>
                  <a:srgbClr val="1E2470"/>
                </a:solidFill>
                <a:latin typeface="Gill Sans MT Light"/>
                <a:cs typeface="Gill Sans MT Light"/>
              </a:rPr>
              <a:t>en las comisarías de la mujer y la familia es </a:t>
            </a:r>
            <a:r>
              <a:rPr lang="es-ES" sz="1800" b="1" dirty="0" smtClean="0">
                <a:solidFill>
                  <a:srgbClr val="1E2470"/>
                </a:solidFill>
                <a:latin typeface="Gill Sans MT Light"/>
                <a:cs typeface="Gill Sans MT Light"/>
              </a:rPr>
              <a:t>239.200</a:t>
            </a:r>
          </a:p>
          <a:p>
            <a:pPr marL="285750" indent="-285750" defTabSz="995507" eaLnBrk="0" fontAlgn="base" hangingPunct="0">
              <a:buSzPct val="120000"/>
              <a:buFont typeface="Arial" panose="020B0604020202020204" pitchFamily="34" charset="0"/>
              <a:buChar char="•"/>
            </a:pPr>
            <a:endParaRPr lang="es-ES" sz="1800" b="1" dirty="0">
              <a:solidFill>
                <a:srgbClr val="1E2470"/>
              </a:solidFill>
              <a:latin typeface="Gill Sans MT Light"/>
              <a:cs typeface="Gill Sans MT Light"/>
            </a:endParaRPr>
          </a:p>
          <a:p>
            <a:pPr marL="285750" indent="-285750" defTabSz="995507" eaLnBrk="0" fontAlgn="base" hangingPunct="0">
              <a:buSzPct val="120000"/>
              <a:buFont typeface="Arial" panose="020B0604020202020204" pitchFamily="34" charset="0"/>
              <a:buChar char="•"/>
            </a:pPr>
            <a:r>
              <a:rPr lang="es-AR" sz="1800" dirty="0">
                <a:solidFill>
                  <a:srgbClr val="1E2470"/>
                </a:solidFill>
                <a:latin typeface="Gill Sans MT Light"/>
                <a:cs typeface="Gill Sans MT Light"/>
              </a:rPr>
              <a:t>Casi el </a:t>
            </a:r>
            <a:r>
              <a:rPr lang="es-AR" sz="1800" b="1" dirty="0">
                <a:solidFill>
                  <a:srgbClr val="1E2470"/>
                </a:solidFill>
                <a:latin typeface="Gill Sans MT Light"/>
                <a:cs typeface="Gill Sans MT Light"/>
              </a:rPr>
              <a:t>40%</a:t>
            </a:r>
            <a:r>
              <a:rPr lang="es-AR" sz="1800" dirty="0">
                <a:solidFill>
                  <a:srgbClr val="1E2470"/>
                </a:solidFill>
                <a:latin typeface="Gill Sans MT Light"/>
                <a:cs typeface="Gill Sans MT Light"/>
              </a:rPr>
              <a:t> de los </a:t>
            </a:r>
            <a:r>
              <a:rPr lang="es-AR" sz="1800" b="1" dirty="0">
                <a:solidFill>
                  <a:srgbClr val="1E2470"/>
                </a:solidFill>
                <a:latin typeface="Gill Sans MT Light"/>
                <a:cs typeface="Gill Sans MT Light"/>
              </a:rPr>
              <a:t>femicidios del país </a:t>
            </a:r>
            <a:r>
              <a:rPr lang="es-AR" sz="1800" dirty="0">
                <a:solidFill>
                  <a:srgbClr val="1E2470"/>
                </a:solidFill>
                <a:latin typeface="Gill Sans MT Light"/>
                <a:cs typeface="Gill Sans MT Light"/>
              </a:rPr>
              <a:t>ocurren en la </a:t>
            </a:r>
            <a:r>
              <a:rPr lang="es-AR" sz="1800" b="1" dirty="0">
                <a:solidFill>
                  <a:srgbClr val="1E2470"/>
                </a:solidFill>
                <a:latin typeface="Gill Sans MT Light"/>
                <a:cs typeface="Gill Sans MT Light"/>
              </a:rPr>
              <a:t>PBA</a:t>
            </a:r>
          </a:p>
          <a:p>
            <a:pPr marL="285750" indent="-285750" defTabSz="995507" eaLnBrk="0" fontAlgn="base" hangingPunct="0">
              <a:buSzPct val="120000"/>
              <a:buFont typeface="Arial" panose="020B0604020202020204" pitchFamily="34" charset="0"/>
              <a:buChar char="•"/>
            </a:pPr>
            <a:endParaRPr lang="es-ES" sz="1800" b="1" dirty="0">
              <a:solidFill>
                <a:srgbClr val="1E2470"/>
              </a:solidFill>
              <a:latin typeface="Gill Sans MT Light"/>
              <a:cs typeface="Gill Sans MT Light"/>
            </a:endParaRPr>
          </a:p>
          <a:p>
            <a:pPr marL="285750" indent="-285750" defTabSz="995507" eaLnBrk="0" fontAlgn="base" hangingPunct="0">
              <a:buSzPct val="120000"/>
              <a:buFont typeface="Arial" panose="020B0604020202020204" pitchFamily="34" charset="0"/>
              <a:buChar char="•"/>
            </a:pPr>
            <a:r>
              <a:rPr lang="es-ES" sz="1800" dirty="0" smtClean="0">
                <a:solidFill>
                  <a:srgbClr val="1E2470"/>
                </a:solidFill>
                <a:latin typeface="Gill Sans MT Light"/>
                <a:cs typeface="Gill Sans MT Light"/>
              </a:rPr>
              <a:t>Durante </a:t>
            </a:r>
            <a:r>
              <a:rPr lang="es-ES" sz="1800" b="1" dirty="0" smtClean="0">
                <a:solidFill>
                  <a:srgbClr val="1E2470"/>
                </a:solidFill>
                <a:latin typeface="Gill Sans MT Light"/>
                <a:cs typeface="Gill Sans MT Light"/>
              </a:rPr>
              <a:t>2018</a:t>
            </a:r>
            <a:r>
              <a:rPr lang="es-ES" sz="1800" dirty="0" smtClean="0">
                <a:solidFill>
                  <a:srgbClr val="1E2470"/>
                </a:solidFill>
                <a:latin typeface="Gill Sans MT Light"/>
                <a:cs typeface="Gill Sans MT Light"/>
              </a:rPr>
              <a:t> hubieron </a:t>
            </a:r>
            <a:r>
              <a:rPr lang="es-ES" sz="1800" b="1" dirty="0" smtClean="0">
                <a:solidFill>
                  <a:srgbClr val="1E2470"/>
                </a:solidFill>
                <a:latin typeface="Gill Sans MT Light"/>
                <a:cs typeface="Gill Sans MT Light"/>
              </a:rPr>
              <a:t>102</a:t>
            </a:r>
            <a:r>
              <a:rPr lang="es-ES" sz="1800" dirty="0" smtClean="0">
                <a:solidFill>
                  <a:srgbClr val="1E2470"/>
                </a:solidFill>
                <a:latin typeface="Gill Sans MT Light"/>
                <a:cs typeface="Gill Sans MT Light"/>
              </a:rPr>
              <a:t> femicidios</a:t>
            </a:r>
          </a:p>
          <a:p>
            <a:pPr marL="285750" indent="-285750" defTabSz="995507" eaLnBrk="0" fontAlgn="base" hangingPunct="0">
              <a:buSzPct val="120000"/>
              <a:buFont typeface="Arial" panose="020B0604020202020204" pitchFamily="34" charset="0"/>
              <a:buChar char="•"/>
            </a:pPr>
            <a:endParaRPr lang="es-ES" sz="1800" dirty="0">
              <a:solidFill>
                <a:srgbClr val="1E2470"/>
              </a:solidFill>
              <a:latin typeface="Gill Sans MT Light"/>
              <a:cs typeface="Gill Sans MT Light"/>
            </a:endParaRPr>
          </a:p>
          <a:p>
            <a:pPr marL="285750" indent="-285750" defTabSz="995507" eaLnBrk="0" fontAlgn="base" hangingPunct="0">
              <a:buSzPct val="120000"/>
              <a:buFont typeface="Arial" panose="020B0604020202020204" pitchFamily="34" charset="0"/>
              <a:buChar char="•"/>
            </a:pPr>
            <a:endParaRPr lang="es-ES" altLang="en-US" sz="1800" baseline="30000" dirty="0" smtClean="0">
              <a:solidFill>
                <a:srgbClr val="1E2470"/>
              </a:solidFill>
              <a:latin typeface="Gill Sans MT Light"/>
              <a:cs typeface="Gill Sans MT Light"/>
            </a:endParaRPr>
          </a:p>
          <a:p>
            <a:pPr marL="285750" indent="-285750" defTabSz="995507" eaLnBrk="0" fontAlgn="base" hangingPunct="0">
              <a:buSzPct val="120000"/>
              <a:buFont typeface="Arial" panose="020B0604020202020204" pitchFamily="34" charset="0"/>
              <a:buChar char="•"/>
            </a:pPr>
            <a:endParaRPr lang="es-AR" sz="1800" dirty="0" smtClean="0">
              <a:solidFill>
                <a:srgbClr val="1E2470"/>
              </a:solidFill>
              <a:latin typeface="Gill Sans MT Light"/>
              <a:cs typeface="Gill Sans MT Light"/>
            </a:endParaRPr>
          </a:p>
          <a:p>
            <a:pPr marL="285750" indent="-285750" defTabSz="995507" eaLnBrk="0" fontAlgn="base" hangingPunct="0">
              <a:buSzPct val="120000"/>
              <a:buFont typeface="Arial" panose="020B0604020202020204" pitchFamily="34" charset="0"/>
              <a:buChar char="•"/>
            </a:pPr>
            <a:endParaRPr lang="es-AR" sz="1800" dirty="0">
              <a:solidFill>
                <a:srgbClr val="1E2470"/>
              </a:solidFill>
              <a:latin typeface="Gill Sans MT Light"/>
              <a:cs typeface="Gill Sans MT Light"/>
            </a:endParaRPr>
          </a:p>
          <a:p>
            <a:pPr marL="285750" indent="-285750" defTabSz="995507" eaLnBrk="0" fontAlgn="base" hangingPunct="0">
              <a:buSzPct val="120000"/>
              <a:buFont typeface="Arial" panose="020B0604020202020204" pitchFamily="34" charset="0"/>
              <a:buChar char="•"/>
            </a:pPr>
            <a:endParaRPr lang="es-AR" sz="1800" dirty="0">
              <a:solidFill>
                <a:srgbClr val="1E2470"/>
              </a:solidFill>
              <a:latin typeface="Gill Sans MT Light"/>
              <a:cs typeface="Gill Sans MT Light"/>
            </a:endParaRPr>
          </a:p>
        </p:txBody>
      </p:sp>
      <p:pic>
        <p:nvPicPr>
          <p:cNvPr id="12" name="image4.png">
            <a:extLst>
              <a:ext uri="{FF2B5EF4-FFF2-40B4-BE49-F238E27FC236}">
                <a16:creationId xmlns="" xmlns:a16="http://schemas.microsoft.com/office/drawing/2014/main" id="{A04E3169-77DC-4888-8B08-3F1569CFFD7F}"/>
              </a:ext>
            </a:extLst>
          </p:cNvPr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216527" y="1189137"/>
            <a:ext cx="3141078" cy="5040560"/>
          </a:xfrm>
          <a:prstGeom prst="rect">
            <a:avLst/>
          </a:prstGeom>
          <a:ln/>
        </p:spPr>
      </p:pic>
      <p:sp>
        <p:nvSpPr>
          <p:cNvPr id="2" name="CuadroTexto 1"/>
          <p:cNvSpPr txBox="1"/>
          <p:nvPr/>
        </p:nvSpPr>
        <p:spPr>
          <a:xfrm>
            <a:off x="7038646" y="6361352"/>
            <a:ext cx="363022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b="1" dirty="0" smtClean="0">
                <a:solidFill>
                  <a:srgbClr val="1E2470"/>
                </a:solidFill>
              </a:rPr>
              <a:t>PBA</a:t>
            </a:r>
            <a:r>
              <a:rPr lang="es-AR" dirty="0" smtClean="0">
                <a:solidFill>
                  <a:srgbClr val="1E2470"/>
                </a:solidFill>
              </a:rPr>
              <a:t>: 135 municipios aut</a:t>
            </a:r>
            <a:r>
              <a:rPr lang="es-AR" dirty="0">
                <a:solidFill>
                  <a:srgbClr val="1E2470"/>
                </a:solidFill>
              </a:rPr>
              <a:t>ó</a:t>
            </a:r>
            <a:r>
              <a:rPr lang="es-AR" dirty="0" smtClean="0">
                <a:solidFill>
                  <a:srgbClr val="1E2470"/>
                </a:solidFill>
              </a:rPr>
              <a:t>nomos</a:t>
            </a:r>
            <a:endParaRPr lang="es-AR" dirty="0">
              <a:solidFill>
                <a:srgbClr val="1E247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8511642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="" xmlns:a16="http://schemas.microsoft.com/office/drawing/2014/main" id="{550DF8CF-048B-4528-B3AA-86B781649D49}"/>
              </a:ext>
            </a:extLst>
          </p:cNvPr>
          <p:cNvSpPr txBox="1">
            <a:spLocks/>
          </p:cNvSpPr>
          <p:nvPr/>
        </p:nvSpPr>
        <p:spPr>
          <a:xfrm>
            <a:off x="384151" y="754013"/>
            <a:ext cx="9619774" cy="45342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497754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b="1" i="0" u="none" strike="noStrike" kern="1200" cap="none" spc="0" normalizeH="0" baseline="0" noProof="0" dirty="0">
              <a:ln>
                <a:noFill/>
              </a:ln>
              <a:solidFill>
                <a:srgbClr val="009FE3"/>
              </a:solidFill>
              <a:effectLst/>
              <a:uLnTx/>
              <a:uFillTx/>
              <a:latin typeface="Gill Sans MT Light"/>
              <a:ea typeface="+mj-ea"/>
              <a:cs typeface="Gill Sans MT Light"/>
            </a:endParaRPr>
          </a:p>
        </p:txBody>
      </p:sp>
      <p:sp>
        <p:nvSpPr>
          <p:cNvPr id="6" name="Rectangle 2">
            <a:extLst>
              <a:ext uri="{FF2B5EF4-FFF2-40B4-BE49-F238E27FC236}">
                <a16:creationId xmlns="" xmlns:a16="http://schemas.microsoft.com/office/drawing/2014/main" id="{F15AA868-709F-4BF0-B096-55E023477062}"/>
              </a:ext>
            </a:extLst>
          </p:cNvPr>
          <p:cNvSpPr/>
          <p:nvPr/>
        </p:nvSpPr>
        <p:spPr>
          <a:xfrm>
            <a:off x="231751" y="1339412"/>
            <a:ext cx="10225136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defTabSz="995507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SzPct val="120000"/>
              <a:buFont typeface="Arial" panose="020B0604020202020204" pitchFamily="34" charset="0"/>
              <a:buChar char="•"/>
              <a:tabLst>
                <a:tab pos="611188" algn="l"/>
              </a:tabLst>
            </a:pPr>
            <a:r>
              <a:rPr lang="es-ES" altLang="en-US" sz="1800" dirty="0">
                <a:solidFill>
                  <a:srgbClr val="1E2470"/>
                </a:solidFill>
                <a:latin typeface="Gill Sans MT Light"/>
                <a:cs typeface="Gill Sans MT Light"/>
              </a:rPr>
              <a:t>Las </a:t>
            </a:r>
            <a:r>
              <a:rPr lang="es-ES" altLang="en-US" sz="1800" dirty="0" smtClean="0">
                <a:solidFill>
                  <a:srgbClr val="1E2470"/>
                </a:solidFill>
                <a:latin typeface="Gill Sans MT Light"/>
                <a:cs typeface="Gill Sans MT Light"/>
              </a:rPr>
              <a:t>mujeres bonaerenses </a:t>
            </a:r>
            <a:r>
              <a:rPr lang="es-ES" altLang="en-US" sz="1800" dirty="0">
                <a:solidFill>
                  <a:srgbClr val="1E2470"/>
                </a:solidFill>
                <a:latin typeface="Gill Sans MT Light"/>
                <a:cs typeface="Gill Sans MT Light"/>
              </a:rPr>
              <a:t>dedican </a:t>
            </a:r>
            <a:r>
              <a:rPr lang="es-ES" altLang="en-US" sz="1800" b="1" dirty="0">
                <a:solidFill>
                  <a:srgbClr val="1E2470"/>
                </a:solidFill>
                <a:latin typeface="Gill Sans MT Light"/>
                <a:cs typeface="Gill Sans MT Light"/>
              </a:rPr>
              <a:t>más del doble de horas </a:t>
            </a:r>
            <a:r>
              <a:rPr lang="es-ES" altLang="en-US" sz="1800" dirty="0">
                <a:solidFill>
                  <a:srgbClr val="1E2470"/>
                </a:solidFill>
                <a:latin typeface="Gill Sans MT Light"/>
                <a:cs typeface="Gill Sans MT Light"/>
              </a:rPr>
              <a:t>que los varones a las </a:t>
            </a:r>
            <a:r>
              <a:rPr lang="es-ES" altLang="en-US" sz="1800" b="1" dirty="0">
                <a:solidFill>
                  <a:srgbClr val="1E2470"/>
                </a:solidFill>
                <a:latin typeface="Gill Sans MT Light"/>
                <a:cs typeface="Gill Sans MT Light"/>
              </a:rPr>
              <a:t>tareas no remuneradas </a:t>
            </a:r>
            <a:r>
              <a:rPr lang="es-ES" altLang="en-US" sz="1800" dirty="0">
                <a:solidFill>
                  <a:srgbClr val="1E2470"/>
                </a:solidFill>
                <a:latin typeface="Gill Sans MT Light"/>
                <a:cs typeface="Gill Sans MT Light"/>
              </a:rPr>
              <a:t>del hogar y del cuidado</a:t>
            </a:r>
            <a:r>
              <a:rPr lang="es-ES" altLang="en-US" sz="1800" baseline="30000" dirty="0">
                <a:solidFill>
                  <a:srgbClr val="1E2470"/>
                </a:solidFill>
                <a:latin typeface="Gill Sans MT Light"/>
                <a:cs typeface="Gill Sans MT Light"/>
              </a:rPr>
              <a:t>6</a:t>
            </a:r>
            <a:r>
              <a:rPr lang="es-ES" altLang="en-US" sz="1800" dirty="0">
                <a:solidFill>
                  <a:srgbClr val="1E2470"/>
                </a:solidFill>
                <a:latin typeface="Gill Sans MT Light"/>
                <a:cs typeface="Gill Sans MT Light"/>
              </a:rPr>
              <a:t>. </a:t>
            </a:r>
          </a:p>
          <a:p>
            <a:pPr marL="285750" indent="-285750" defTabSz="995507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SzPct val="120000"/>
              <a:buFont typeface="Arial" panose="020B0604020202020204" pitchFamily="34" charset="0"/>
              <a:buChar char="•"/>
              <a:tabLst>
                <a:tab pos="611188" algn="l"/>
              </a:tabLst>
            </a:pPr>
            <a:endParaRPr lang="es-ES" altLang="en-US" sz="1800" dirty="0">
              <a:solidFill>
                <a:srgbClr val="1E2470"/>
              </a:solidFill>
              <a:latin typeface="Gill Sans MT Light"/>
              <a:cs typeface="Gill Sans MT Light"/>
            </a:endParaRPr>
          </a:p>
          <a:p>
            <a:pPr marL="1281257" lvl="2" indent="-285750" defTabSz="995507" eaLnBrk="0" fontAlgn="base" hangingPunct="0">
              <a:spcBef>
                <a:spcPct val="0"/>
              </a:spcBef>
              <a:buSzPct val="120000"/>
              <a:buFont typeface="Arial" panose="020B0604020202020204" pitchFamily="34" charset="0"/>
              <a:buChar char="•"/>
            </a:pPr>
            <a:r>
              <a:rPr lang="es-AR" sz="1800" dirty="0">
                <a:solidFill>
                  <a:srgbClr val="1E2470"/>
                </a:solidFill>
                <a:latin typeface="Gill Sans MT Light"/>
                <a:cs typeface="Gill Sans MT Light"/>
              </a:rPr>
              <a:t>Horas promedio destinadas en PBA</a:t>
            </a:r>
            <a:r>
              <a:rPr lang="es-AR" sz="1800" baseline="30000" dirty="0">
                <a:solidFill>
                  <a:srgbClr val="1E2470"/>
                </a:solidFill>
                <a:latin typeface="Gill Sans MT Light"/>
                <a:cs typeface="Gill Sans MT Light"/>
              </a:rPr>
              <a:t>7</a:t>
            </a:r>
            <a:r>
              <a:rPr lang="es-AR" sz="1800" dirty="0">
                <a:solidFill>
                  <a:srgbClr val="1E2470"/>
                </a:solidFill>
                <a:latin typeface="Gill Sans MT Light"/>
                <a:cs typeface="Gill Sans MT Light"/>
              </a:rPr>
              <a:t>:</a:t>
            </a:r>
          </a:p>
          <a:p>
            <a:pPr marL="1779011" lvl="3" indent="-285750" defTabSz="995507" eaLnBrk="0" fontAlgn="base" hangingPunct="0">
              <a:spcBef>
                <a:spcPct val="0"/>
              </a:spcBef>
              <a:buSzPct val="120000"/>
              <a:buFont typeface="Arial" panose="020B0604020202020204" pitchFamily="34" charset="0"/>
              <a:buChar char="•"/>
            </a:pPr>
            <a:r>
              <a:rPr lang="es-AR" sz="1800" dirty="0">
                <a:solidFill>
                  <a:srgbClr val="1E2470"/>
                </a:solidFill>
                <a:latin typeface="Gill Sans MT Light"/>
                <a:cs typeface="Gill Sans MT Light"/>
              </a:rPr>
              <a:t>Quehaceres domésticos 4hs mujeres vs 1h varones</a:t>
            </a:r>
          </a:p>
          <a:p>
            <a:pPr marL="1779011" lvl="3" indent="-285750" defTabSz="995507" eaLnBrk="0" fontAlgn="base" hangingPunct="0">
              <a:spcBef>
                <a:spcPct val="0"/>
              </a:spcBef>
              <a:buSzPct val="120000"/>
              <a:buFont typeface="Arial" panose="020B0604020202020204" pitchFamily="34" charset="0"/>
              <a:buChar char="•"/>
            </a:pPr>
            <a:r>
              <a:rPr lang="es-AR" sz="1800" dirty="0">
                <a:solidFill>
                  <a:srgbClr val="1E2470"/>
                </a:solidFill>
                <a:latin typeface="Gill Sans MT Light"/>
                <a:cs typeface="Gill Sans MT Light"/>
              </a:rPr>
              <a:t>Cuidado de personas 2hs mujeres vs menos de 1h varones</a:t>
            </a:r>
          </a:p>
          <a:p>
            <a:pPr marL="285750" lvl="0" indent="-285750" defTabSz="995507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SzPct val="120000"/>
              <a:buFont typeface="Arial" panose="020B0604020202020204" pitchFamily="34" charset="0"/>
              <a:buChar char="•"/>
              <a:tabLst>
                <a:tab pos="611188" algn="l"/>
              </a:tabLst>
            </a:pPr>
            <a:endParaRPr lang="es-ES" altLang="en-US" sz="1800" dirty="0" smtClean="0">
              <a:solidFill>
                <a:srgbClr val="1E2470"/>
              </a:solidFill>
              <a:latin typeface="Gill Sans MT Light"/>
              <a:cs typeface="Gill Sans MT Light"/>
            </a:endParaRPr>
          </a:p>
          <a:p>
            <a:pPr marL="285750" lvl="0" indent="-285750" defTabSz="995507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SzPct val="120000"/>
              <a:buFont typeface="Arial" panose="020B0604020202020204" pitchFamily="34" charset="0"/>
              <a:buChar char="•"/>
              <a:tabLst>
                <a:tab pos="611188" algn="l"/>
              </a:tabLst>
            </a:pPr>
            <a:endParaRPr lang="es-ES" altLang="en-US" sz="1800" dirty="0" smtClean="0">
              <a:solidFill>
                <a:srgbClr val="1E2470"/>
              </a:solidFill>
              <a:latin typeface="Gill Sans MT Light"/>
              <a:cs typeface="Gill Sans MT Light"/>
            </a:endParaRPr>
          </a:p>
          <a:p>
            <a:pPr marL="285750" lvl="0" indent="-285750" defTabSz="995507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SzPct val="120000"/>
              <a:buFont typeface="Arial" panose="020B0604020202020204" pitchFamily="34" charset="0"/>
              <a:buChar char="•"/>
              <a:tabLst>
                <a:tab pos="611188" algn="l"/>
              </a:tabLst>
            </a:pPr>
            <a:r>
              <a:rPr lang="es-ES" altLang="en-US" sz="1800" dirty="0" smtClean="0">
                <a:solidFill>
                  <a:srgbClr val="1E2470"/>
                </a:solidFill>
                <a:latin typeface="Gill Sans MT Light"/>
                <a:cs typeface="Gill Sans MT Light"/>
              </a:rPr>
              <a:t>Si </a:t>
            </a:r>
            <a:r>
              <a:rPr lang="es-ES" altLang="en-US" sz="1800" dirty="0">
                <a:solidFill>
                  <a:srgbClr val="1E2470"/>
                </a:solidFill>
                <a:latin typeface="Gill Sans MT Light"/>
                <a:cs typeface="Gill Sans MT Light"/>
              </a:rPr>
              <a:t>bien las </a:t>
            </a:r>
            <a:r>
              <a:rPr lang="es-ES" altLang="en-US" sz="1800" b="1" dirty="0">
                <a:solidFill>
                  <a:srgbClr val="1E2470"/>
                </a:solidFill>
                <a:latin typeface="Gill Sans MT Light"/>
                <a:cs typeface="Gill Sans MT Light"/>
              </a:rPr>
              <a:t>mujeres</a:t>
            </a:r>
            <a:r>
              <a:rPr lang="es-ES" altLang="en-US" sz="1800" dirty="0">
                <a:solidFill>
                  <a:srgbClr val="1E2470"/>
                </a:solidFill>
                <a:latin typeface="Gill Sans MT Light"/>
                <a:cs typeface="Gill Sans MT Light"/>
              </a:rPr>
              <a:t> en la PBA alcanzan </a:t>
            </a:r>
            <a:r>
              <a:rPr lang="es-ES" altLang="en-US" sz="1800" b="1" dirty="0">
                <a:solidFill>
                  <a:srgbClr val="1E2470"/>
                </a:solidFill>
                <a:latin typeface="Gill Sans MT Light"/>
                <a:cs typeface="Gill Sans MT Light"/>
              </a:rPr>
              <a:t>mayores niveles de estudio </a:t>
            </a:r>
            <a:r>
              <a:rPr lang="es-ES" altLang="en-US" sz="1800" dirty="0">
                <a:solidFill>
                  <a:srgbClr val="1E2470"/>
                </a:solidFill>
                <a:latin typeface="Gill Sans MT Light"/>
                <a:cs typeface="Gill Sans MT Light"/>
              </a:rPr>
              <a:t>que los varones</a:t>
            </a:r>
            <a:r>
              <a:rPr lang="es-ES" altLang="en-US" sz="1800" baseline="30000" dirty="0">
                <a:solidFill>
                  <a:srgbClr val="1E2470"/>
                </a:solidFill>
                <a:latin typeface="Gill Sans MT Light"/>
                <a:cs typeface="Gill Sans MT Light"/>
              </a:rPr>
              <a:t>1</a:t>
            </a:r>
            <a:r>
              <a:rPr lang="es-ES" altLang="en-US" sz="1800" dirty="0">
                <a:solidFill>
                  <a:srgbClr val="1E2470"/>
                </a:solidFill>
                <a:latin typeface="Gill Sans MT Light"/>
                <a:cs typeface="Gill Sans MT Light"/>
              </a:rPr>
              <a:t>, ganan un </a:t>
            </a:r>
            <a:r>
              <a:rPr lang="es-ES" altLang="en-US" sz="1800" b="1" dirty="0">
                <a:solidFill>
                  <a:srgbClr val="1E2470"/>
                </a:solidFill>
                <a:latin typeface="Gill Sans MT Light"/>
                <a:cs typeface="Gill Sans MT Light"/>
              </a:rPr>
              <a:t>27% menos </a:t>
            </a:r>
            <a:r>
              <a:rPr lang="es-ES" altLang="en-US" sz="1800" dirty="0">
                <a:solidFill>
                  <a:srgbClr val="1E2470"/>
                </a:solidFill>
                <a:latin typeface="Gill Sans MT Light"/>
                <a:cs typeface="Gill Sans MT Light"/>
              </a:rPr>
              <a:t>que ellos</a:t>
            </a:r>
            <a:r>
              <a:rPr lang="es-ES" altLang="en-US" sz="1800" baseline="30000" dirty="0">
                <a:solidFill>
                  <a:srgbClr val="1E2470"/>
                </a:solidFill>
                <a:latin typeface="Gill Sans MT Light"/>
                <a:cs typeface="Gill Sans MT Light"/>
              </a:rPr>
              <a:t>2</a:t>
            </a:r>
            <a:r>
              <a:rPr lang="es-ES" altLang="en-US" sz="1800" dirty="0">
                <a:solidFill>
                  <a:srgbClr val="1E2470"/>
                </a:solidFill>
                <a:latin typeface="Gill Sans MT Light"/>
                <a:cs typeface="Gill Sans MT Light"/>
              </a:rPr>
              <a:t>. </a:t>
            </a:r>
            <a:endParaRPr lang="es-ES" altLang="en-US" sz="1800" dirty="0" smtClean="0">
              <a:solidFill>
                <a:srgbClr val="1E2470"/>
              </a:solidFill>
              <a:latin typeface="Gill Sans MT Light"/>
              <a:cs typeface="Gill Sans MT Light"/>
            </a:endParaRPr>
          </a:p>
          <a:p>
            <a:pPr marL="285750" lvl="0" indent="-285750" defTabSz="995507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SzPct val="120000"/>
              <a:buFont typeface="Arial" panose="020B0604020202020204" pitchFamily="34" charset="0"/>
              <a:buChar char="•"/>
              <a:tabLst>
                <a:tab pos="611188" algn="l"/>
              </a:tabLst>
            </a:pPr>
            <a:endParaRPr lang="es-ES" altLang="en-US" sz="1800" dirty="0">
              <a:solidFill>
                <a:srgbClr val="1E2470"/>
              </a:solidFill>
              <a:latin typeface="Gill Sans MT Light"/>
              <a:cs typeface="Gill Sans MT Light"/>
            </a:endParaRPr>
          </a:p>
          <a:p>
            <a:pPr marL="1281257" lvl="2" indent="-285750" defTabSz="995507" eaLnBrk="0" fontAlgn="base" hangingPunct="0">
              <a:spcBef>
                <a:spcPct val="0"/>
              </a:spcBef>
              <a:buSzPct val="120000"/>
              <a:buFont typeface="Arial" panose="020B0604020202020204" pitchFamily="34" charset="0"/>
              <a:buChar char="•"/>
            </a:pPr>
            <a:r>
              <a:rPr lang="es-AR" sz="1800" dirty="0" smtClean="0">
                <a:solidFill>
                  <a:srgbClr val="1E2470"/>
                </a:solidFill>
                <a:latin typeface="Gill Sans MT Light"/>
                <a:cs typeface="Gill Sans MT Light"/>
              </a:rPr>
              <a:t>En comparación con los varones:</a:t>
            </a:r>
          </a:p>
          <a:p>
            <a:pPr marL="1779011" lvl="3" indent="-285750" defTabSz="995507" eaLnBrk="0" fontAlgn="base" hangingPunct="0">
              <a:spcBef>
                <a:spcPct val="0"/>
              </a:spcBef>
              <a:buSzPct val="120000"/>
              <a:buFont typeface="Arial" panose="020B0604020202020204" pitchFamily="34" charset="0"/>
              <a:buChar char="•"/>
            </a:pPr>
            <a:r>
              <a:rPr lang="es-AR" sz="1800" dirty="0" smtClean="0">
                <a:solidFill>
                  <a:srgbClr val="1E2470"/>
                </a:solidFill>
                <a:latin typeface="Gill Sans MT Light"/>
                <a:cs typeface="Gill Sans MT Light"/>
              </a:rPr>
              <a:t>Trabajan menos</a:t>
            </a:r>
          </a:p>
          <a:p>
            <a:pPr marL="1779011" lvl="3" indent="-285750" defTabSz="995507" eaLnBrk="0" fontAlgn="base" hangingPunct="0">
              <a:spcBef>
                <a:spcPct val="0"/>
              </a:spcBef>
              <a:buSzPct val="120000"/>
              <a:buFont typeface="Arial" panose="020B0604020202020204" pitchFamily="34" charset="0"/>
              <a:buChar char="•"/>
            </a:pPr>
            <a:r>
              <a:rPr lang="es-AR" sz="1800" dirty="0" smtClean="0">
                <a:solidFill>
                  <a:srgbClr val="1E2470"/>
                </a:solidFill>
                <a:latin typeface="Gill Sans MT Light"/>
                <a:cs typeface="Gill Sans MT Light"/>
              </a:rPr>
              <a:t>Sufren mayor desempleo</a:t>
            </a:r>
          </a:p>
          <a:p>
            <a:pPr marL="1779011" lvl="3" indent="-285750" defTabSz="995507" eaLnBrk="0" fontAlgn="base" hangingPunct="0">
              <a:spcBef>
                <a:spcPct val="0"/>
              </a:spcBef>
              <a:buSzPct val="120000"/>
              <a:buFont typeface="Arial" panose="020B0604020202020204" pitchFamily="34" charset="0"/>
              <a:buChar char="•"/>
            </a:pPr>
            <a:r>
              <a:rPr lang="es-AR" sz="1800" dirty="0" smtClean="0">
                <a:solidFill>
                  <a:srgbClr val="1E2470"/>
                </a:solidFill>
                <a:latin typeface="Gill Sans MT Light"/>
                <a:cs typeface="Gill Sans MT Light"/>
              </a:rPr>
              <a:t>Sus trabajos son más informales</a:t>
            </a:r>
          </a:p>
          <a:p>
            <a:pPr lvl="3" defTabSz="995507" eaLnBrk="0" fontAlgn="base" hangingPunct="0">
              <a:spcBef>
                <a:spcPct val="0"/>
              </a:spcBef>
              <a:buSzPct val="120000"/>
            </a:pPr>
            <a:endParaRPr lang="es-AR" sz="1800" dirty="0" smtClean="0">
              <a:solidFill>
                <a:srgbClr val="1E2470"/>
              </a:solidFill>
              <a:latin typeface="Gill Sans MT Light"/>
              <a:cs typeface="Gill Sans MT Light"/>
            </a:endParaRPr>
          </a:p>
          <a:p>
            <a:pPr marL="1779011" lvl="3" indent="-285750" defTabSz="995507" eaLnBrk="0" fontAlgn="base" hangingPunct="0">
              <a:spcBef>
                <a:spcPct val="0"/>
              </a:spcBef>
              <a:buSzPct val="120000"/>
              <a:buFont typeface="Arial" panose="020B0604020202020204" pitchFamily="34" charset="0"/>
              <a:buChar char="•"/>
            </a:pPr>
            <a:endParaRPr lang="es-AR" sz="1800" dirty="0">
              <a:solidFill>
                <a:srgbClr val="1E2470"/>
              </a:solidFill>
              <a:latin typeface="Gill Sans MT Light"/>
              <a:cs typeface="Gill Sans MT Light"/>
            </a:endParaRPr>
          </a:p>
          <a:p>
            <a:pPr marL="285750" indent="-285750" defTabSz="995507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SzPct val="120000"/>
              <a:buFont typeface="Arial" panose="020B0604020202020204" pitchFamily="34" charset="0"/>
              <a:buChar char="•"/>
              <a:tabLst>
                <a:tab pos="611188" algn="l"/>
              </a:tabLst>
            </a:pPr>
            <a:endParaRPr lang="es-ES" altLang="en-US" sz="1800" dirty="0">
              <a:solidFill>
                <a:srgbClr val="1E2470"/>
              </a:solidFill>
              <a:latin typeface="Gill Sans MT Light"/>
              <a:cs typeface="Gill Sans MT Light"/>
            </a:endParaRPr>
          </a:p>
          <a:p>
            <a:pPr marL="285750" lvl="0" indent="-285750" defTabSz="995507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SzPct val="120000"/>
              <a:buFont typeface="Arial" panose="020B0604020202020204" pitchFamily="34" charset="0"/>
              <a:buChar char="•"/>
              <a:tabLst>
                <a:tab pos="611188" algn="l"/>
              </a:tabLst>
            </a:pPr>
            <a:endParaRPr lang="es-ES" altLang="en-US" sz="1800" dirty="0">
              <a:solidFill>
                <a:srgbClr val="1E2470"/>
              </a:solidFill>
              <a:latin typeface="Gill Sans MT Light"/>
              <a:cs typeface="Gill Sans MT Light"/>
            </a:endParaRPr>
          </a:p>
          <a:p>
            <a:pPr marL="1779011" lvl="3" indent="-285750" defTabSz="995507" eaLnBrk="0" fontAlgn="base" hangingPunct="0">
              <a:spcBef>
                <a:spcPct val="0"/>
              </a:spcBef>
              <a:buSzPct val="120000"/>
              <a:buFont typeface="Arial" panose="020B0604020202020204" pitchFamily="34" charset="0"/>
              <a:buChar char="•"/>
            </a:pPr>
            <a:endParaRPr lang="es-AR" sz="1800" dirty="0" smtClean="0">
              <a:solidFill>
                <a:srgbClr val="1E2470"/>
              </a:solidFill>
              <a:latin typeface="Gill Sans MT Light"/>
              <a:cs typeface="Gill Sans MT Light"/>
            </a:endParaRPr>
          </a:p>
          <a:p>
            <a:pPr marL="1779011" lvl="3" indent="-285750" defTabSz="995507" eaLnBrk="0" fontAlgn="base" hangingPunct="0">
              <a:spcBef>
                <a:spcPct val="0"/>
              </a:spcBef>
              <a:buSzPct val="120000"/>
              <a:buFont typeface="Arial" panose="020B0604020202020204" pitchFamily="34" charset="0"/>
              <a:buChar char="•"/>
            </a:pPr>
            <a:endParaRPr lang="es-AR" sz="1800" dirty="0" smtClean="0">
              <a:solidFill>
                <a:srgbClr val="1E2470"/>
              </a:solidFill>
              <a:latin typeface="Gill Sans MT Light"/>
              <a:cs typeface="Gill Sans MT Light"/>
            </a:endParaRPr>
          </a:p>
          <a:p>
            <a:pPr marL="285750" indent="-285750" defTabSz="995507" eaLnBrk="0" fontAlgn="base" hangingPunct="0">
              <a:spcBef>
                <a:spcPct val="0"/>
              </a:spcBef>
              <a:buSzPct val="120000"/>
              <a:buFont typeface="Arial" panose="020B0604020202020204" pitchFamily="34" charset="0"/>
              <a:buChar char="•"/>
            </a:pPr>
            <a:endParaRPr lang="es-AR" sz="1800" dirty="0">
              <a:solidFill>
                <a:srgbClr val="1E2470"/>
              </a:solidFill>
              <a:latin typeface="Gill Sans MT Light"/>
              <a:cs typeface="Gill Sans MT Light"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="" xmlns:a16="http://schemas.microsoft.com/office/drawing/2014/main" id="{550DF8CF-048B-4528-B3AA-86B781649D49}"/>
              </a:ext>
            </a:extLst>
          </p:cNvPr>
          <p:cNvSpPr txBox="1">
            <a:spLocks/>
          </p:cNvSpPr>
          <p:nvPr/>
        </p:nvSpPr>
        <p:spPr>
          <a:xfrm>
            <a:off x="231751" y="601613"/>
            <a:ext cx="9619774" cy="453420"/>
          </a:xfrm>
          <a:prstGeom prst="rect">
            <a:avLst/>
          </a:prstGeom>
        </p:spPr>
        <p:txBody>
          <a:bodyPr/>
          <a:lstStyle/>
          <a:p>
            <a:pPr lvl="0">
              <a:spcBef>
                <a:spcPct val="0"/>
              </a:spcBef>
              <a:defRPr/>
            </a:pPr>
            <a:r>
              <a:rPr lang="es-AR" b="1" dirty="0">
                <a:solidFill>
                  <a:srgbClr val="009FE3"/>
                </a:solidFill>
                <a:latin typeface="Gill Sans MT Light"/>
                <a:cs typeface="Gill Sans MT Light"/>
              </a:rPr>
              <a:t>LA BRECHA ECONOMICA EN LA PBA</a:t>
            </a:r>
            <a:endParaRPr lang="en-US" b="1" dirty="0">
              <a:solidFill>
                <a:srgbClr val="009FE3"/>
              </a:solidFill>
              <a:latin typeface="Gill Sans MT Light"/>
              <a:cs typeface="Gill Sans MT Light"/>
            </a:endParaRPr>
          </a:p>
        </p:txBody>
      </p:sp>
      <p:sp>
        <p:nvSpPr>
          <p:cNvPr id="8" name="Rectangle 22">
            <a:extLst>
              <a:ext uri="{FF2B5EF4-FFF2-40B4-BE49-F238E27FC236}">
                <a16:creationId xmlns="" xmlns:a16="http://schemas.microsoft.com/office/drawing/2014/main" id="{CB3C219C-F17D-4F51-B3D7-C6B48C7C4F1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" y="5853455"/>
            <a:ext cx="5192981" cy="10618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s-ES" altLang="en-US" sz="900" dirty="0" smtClean="0" bmk="">
                <a:solidFill>
                  <a:schemeClr val="bg1">
                    <a:lumMod val="65000"/>
                  </a:schemeClr>
                </a:solidFill>
              </a:rPr>
              <a:t>1. EPJ</a:t>
            </a:r>
            <a:r>
              <a:rPr lang="es-ES" altLang="en-US" sz="900" dirty="0" bmk="">
                <a:solidFill>
                  <a:schemeClr val="bg1">
                    <a:lumMod val="65000"/>
                  </a:schemeClr>
                </a:solidFill>
              </a:rPr>
              <a:t>, 2017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s-ES" altLang="en-US" sz="900" dirty="0" smtClean="0" bmk="">
                <a:solidFill>
                  <a:schemeClr val="bg1">
                    <a:lumMod val="65000"/>
                  </a:schemeClr>
                </a:solidFill>
              </a:rPr>
              <a:t>2. Dirección </a:t>
            </a:r>
            <a:r>
              <a:rPr lang="es-ES" altLang="en-US" sz="900" dirty="0" bmk="">
                <a:solidFill>
                  <a:schemeClr val="bg1">
                    <a:lumMod val="65000"/>
                  </a:schemeClr>
                </a:solidFill>
              </a:rPr>
              <a:t>General de Estudios Macroeconómicos y Estadísticas Laborales del Ministerio de Producción y Trabajo de la Nación. El calculo se hizo teniendo en cuenta las remuneraciones promedio en moneda constante a precios de 20172. </a:t>
            </a:r>
            <a:r>
              <a:rPr lang="es-AR" altLang="en-US" sz="900" dirty="0" bmk="">
                <a:solidFill>
                  <a:schemeClr val="bg1">
                    <a:lumMod val="65000"/>
                  </a:schemeClr>
                </a:solidFill>
              </a:rPr>
              <a:t>Evidencia del Programa “</a:t>
            </a:r>
            <a:r>
              <a:rPr lang="es-ES" altLang="en-US" sz="900" dirty="0" bmk="">
                <a:solidFill>
                  <a:schemeClr val="bg1">
                    <a:lumMod val="65000"/>
                  </a:schemeClr>
                </a:solidFill>
              </a:rPr>
              <a:t>HOGARES DE ACOGIDA. MEDELLÍN, COLOMBIA” </a:t>
            </a:r>
            <a:r>
              <a:rPr lang="es-ES" altLang="en-US" sz="900" dirty="0" bmk="">
                <a:solidFill>
                  <a:schemeClr val="bg1">
                    <a:lumMod val="65000"/>
                  </a:schemeClr>
                </a:solidFill>
                <a:hlinkClick r:id="rId3"/>
              </a:rPr>
              <a:t>http://idbdocs.iadb.org/wsdocs/getdocument.aspx?docnum=EZSHARE-1110480108-218</a:t>
            </a:r>
            <a:endParaRPr lang="es-ES" altLang="en-US" sz="900" dirty="0" bmk="">
              <a:solidFill>
                <a:schemeClr val="bg1">
                  <a:lumMod val="65000"/>
                </a:schemeClr>
              </a:solidFill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s-ES" altLang="en-US" sz="900" dirty="0" smtClean="0" bmk="">
                <a:solidFill>
                  <a:schemeClr val="bg1">
                    <a:lumMod val="65000"/>
                  </a:schemeClr>
                </a:solidFill>
              </a:rPr>
              <a:t>3. EPH </a:t>
            </a:r>
            <a:r>
              <a:rPr lang="es-ES" altLang="en-US" sz="900" dirty="0" bmk="">
                <a:solidFill>
                  <a:schemeClr val="bg1">
                    <a:lumMod val="65000"/>
                  </a:schemeClr>
                </a:solidFill>
              </a:rPr>
              <a:t>3° trimestre 2018, partidos del Gran Buenos Aires. Este dato no toma en cuenta las horas que usan las mujeres para las tareas domésticas. </a:t>
            </a:r>
          </a:p>
        </p:txBody>
      </p:sp>
      <p:sp>
        <p:nvSpPr>
          <p:cNvPr id="9" name="Rectangle 1">
            <a:extLst>
              <a:ext uri="{FF2B5EF4-FFF2-40B4-BE49-F238E27FC236}">
                <a16:creationId xmlns="" xmlns:a16="http://schemas.microsoft.com/office/drawing/2014/main" id="{652724F0-EEF3-4DD2-9BD1-1DA3D18DBF6C}"/>
              </a:ext>
            </a:extLst>
          </p:cNvPr>
          <p:cNvSpPr/>
          <p:nvPr/>
        </p:nvSpPr>
        <p:spPr>
          <a:xfrm>
            <a:off x="5674964" y="5853455"/>
            <a:ext cx="5343525" cy="784830"/>
          </a:xfrm>
          <a:prstGeom prst="rect">
            <a:avLst/>
          </a:prstGeom>
        </p:spPr>
        <p:txBody>
          <a:bodyPr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s-ES" altLang="en-US" sz="900" dirty="0" smtClean="0" bmk="">
                <a:solidFill>
                  <a:schemeClr val="bg1">
                    <a:lumMod val="65000"/>
                  </a:schemeClr>
                </a:solidFill>
              </a:rPr>
              <a:t>4. </a:t>
            </a:r>
            <a:r>
              <a:rPr lang="es-ES" altLang="en-US" sz="900" dirty="0" bmk="">
                <a:solidFill>
                  <a:schemeClr val="bg1">
                    <a:lumMod val="65000"/>
                  </a:schemeClr>
                </a:solidFill>
              </a:rPr>
              <a:t>EPH 3° trimestre 2018, partidos del Gran Buenos Aires.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s-ES" altLang="en-US" sz="900" dirty="0" bmk="">
                <a:solidFill>
                  <a:schemeClr val="bg1">
                    <a:lumMod val="65000"/>
                  </a:schemeClr>
                </a:solidFill>
              </a:rPr>
              <a:t>5. EPH 1° trimestre 2018, partidos del Gran Buenos Aires.</a:t>
            </a:r>
            <a:endParaRPr lang="en-US" altLang="en-US" sz="900" dirty="0" bmk="">
              <a:solidFill>
                <a:schemeClr val="bg1">
                  <a:lumMod val="65000"/>
                </a:schemeClr>
              </a:solidFill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s-ES" altLang="en-US" sz="900" dirty="0" bmk="">
                <a:solidFill>
                  <a:schemeClr val="bg1">
                    <a:lumMod val="65000"/>
                  </a:schemeClr>
                </a:solidFill>
              </a:rPr>
              <a:t>6. Este análisis lo hicimos desde el Instituto en base los datos del </a:t>
            </a:r>
            <a:r>
              <a:rPr lang="es-ES" altLang="en-US" sz="900" dirty="0" err="1" bmk="">
                <a:solidFill>
                  <a:schemeClr val="bg1">
                    <a:lumMod val="65000"/>
                  </a:schemeClr>
                </a:solidFill>
              </a:rPr>
              <a:t>indec</a:t>
            </a:r>
            <a:r>
              <a:rPr lang="es-ES" altLang="en-US" sz="900" dirty="0" bmk="">
                <a:solidFill>
                  <a:schemeClr val="bg1">
                    <a:lumMod val="65000"/>
                  </a:schemeClr>
                </a:solidFill>
              </a:rPr>
              <a:t> 2014, que proviene de la única encuesta disponible sobre usos del tiempo de 2013.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s-ES" altLang="en-US" sz="900" dirty="0" bmk="">
                <a:solidFill>
                  <a:schemeClr val="bg1">
                    <a:lumMod val="65000"/>
                  </a:schemeClr>
                </a:solidFill>
              </a:rPr>
              <a:t>7. </a:t>
            </a:r>
            <a:r>
              <a:rPr lang="es-ES" altLang="en-US" sz="900" dirty="0" err="1" bmk="">
                <a:solidFill>
                  <a:schemeClr val="bg1">
                    <a:lumMod val="65000"/>
                  </a:schemeClr>
                </a:solidFill>
              </a:rPr>
              <a:t>Idem</a:t>
            </a:r>
            <a:r>
              <a:rPr lang="es-ES" altLang="en-US" sz="900" dirty="0" bmk="">
                <a:solidFill>
                  <a:schemeClr val="bg1">
                    <a:lumMod val="65000"/>
                  </a:schemeClr>
                </a:solidFill>
              </a:rPr>
              <a:t> 6</a:t>
            </a:r>
          </a:p>
        </p:txBody>
      </p:sp>
    </p:spTree>
    <p:extLst>
      <p:ext uri="{BB962C8B-B14F-4D97-AF65-F5344CB8AC3E}">
        <p14:creationId xmlns="" xmlns:p14="http://schemas.microsoft.com/office/powerpoint/2010/main" val="19513026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="" xmlns:a16="http://schemas.microsoft.com/office/drawing/2014/main" id="{550DF8CF-048B-4528-B3AA-86B781649D49}"/>
              </a:ext>
            </a:extLst>
          </p:cNvPr>
          <p:cNvSpPr txBox="1">
            <a:spLocks/>
          </p:cNvSpPr>
          <p:nvPr/>
        </p:nvSpPr>
        <p:spPr>
          <a:xfrm>
            <a:off x="384151" y="754013"/>
            <a:ext cx="9619774" cy="45342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497754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b="1" i="0" u="none" strike="noStrike" kern="1200" cap="none" spc="0" normalizeH="0" baseline="0" noProof="0" dirty="0">
              <a:ln>
                <a:noFill/>
              </a:ln>
              <a:solidFill>
                <a:srgbClr val="009FE3"/>
              </a:solidFill>
              <a:effectLst/>
              <a:uLnTx/>
              <a:uFillTx/>
              <a:latin typeface="Gill Sans MT Light"/>
              <a:ea typeface="+mj-ea"/>
              <a:cs typeface="Gill Sans MT Light"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="" xmlns:a16="http://schemas.microsoft.com/office/drawing/2014/main" id="{550DF8CF-048B-4528-B3AA-86B781649D49}"/>
              </a:ext>
            </a:extLst>
          </p:cNvPr>
          <p:cNvSpPr txBox="1">
            <a:spLocks/>
          </p:cNvSpPr>
          <p:nvPr/>
        </p:nvSpPr>
        <p:spPr>
          <a:xfrm>
            <a:off x="231751" y="601613"/>
            <a:ext cx="9619774" cy="453420"/>
          </a:xfrm>
          <a:prstGeom prst="rect">
            <a:avLst/>
          </a:prstGeom>
        </p:spPr>
        <p:txBody>
          <a:bodyPr/>
          <a:lstStyle/>
          <a:p>
            <a:pPr lvl="0">
              <a:spcBef>
                <a:spcPct val="0"/>
              </a:spcBef>
              <a:defRPr/>
            </a:pPr>
            <a:r>
              <a:rPr lang="es-AR" b="1" dirty="0" smtClean="0">
                <a:solidFill>
                  <a:srgbClr val="009FE3"/>
                </a:solidFill>
                <a:latin typeface="Gill Sans MT Light"/>
                <a:cs typeface="Gill Sans MT Light"/>
              </a:rPr>
              <a:t>HERRAMIENTAS ESTATALES PARA EL EMPODERAMIENTO </a:t>
            </a:r>
            <a:endParaRPr lang="en-US" b="1" dirty="0">
              <a:solidFill>
                <a:srgbClr val="009FE3"/>
              </a:solidFill>
              <a:latin typeface="Gill Sans MT Light"/>
              <a:cs typeface="Gill Sans MT Light"/>
            </a:endParaRPr>
          </a:p>
        </p:txBody>
      </p:sp>
      <p:grpSp>
        <p:nvGrpSpPr>
          <p:cNvPr id="29" name="Grupo 28"/>
          <p:cNvGrpSpPr/>
          <p:nvPr/>
        </p:nvGrpSpPr>
        <p:grpSpPr>
          <a:xfrm>
            <a:off x="1445605" y="2053233"/>
            <a:ext cx="3394658" cy="1511954"/>
            <a:chOff x="1239862" y="2197247"/>
            <a:chExt cx="3394658" cy="1511954"/>
          </a:xfrm>
        </p:grpSpPr>
        <p:sp>
          <p:nvSpPr>
            <p:cNvPr id="30" name="Rectángulo redondeado 29"/>
            <p:cNvSpPr/>
            <p:nvPr/>
          </p:nvSpPr>
          <p:spPr>
            <a:xfrm>
              <a:off x="2042232" y="2845790"/>
              <a:ext cx="2592288" cy="863411"/>
            </a:xfrm>
            <a:prstGeom prst="roundRect">
              <a:avLst/>
            </a:prstGeom>
            <a:solidFill>
              <a:srgbClr val="1E2470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AR" sz="1600" b="1" dirty="0" smtClean="0"/>
                <a:t>HACEMOS      FUTURO</a:t>
              </a:r>
              <a:endParaRPr lang="es-AR" sz="1600" b="1" dirty="0"/>
            </a:p>
          </p:txBody>
        </p:sp>
        <p:grpSp>
          <p:nvGrpSpPr>
            <p:cNvPr id="31" name="Grupo 30"/>
            <p:cNvGrpSpPr/>
            <p:nvPr/>
          </p:nvGrpSpPr>
          <p:grpSpPr>
            <a:xfrm>
              <a:off x="1239862" y="2197247"/>
              <a:ext cx="1296144" cy="1287163"/>
              <a:chOff x="1239862" y="2197248"/>
              <a:chExt cx="1458178" cy="1448075"/>
            </a:xfrm>
          </p:grpSpPr>
          <p:sp>
            <p:nvSpPr>
              <p:cNvPr id="32" name="Elipse 31"/>
              <p:cNvSpPr/>
              <p:nvPr/>
            </p:nvSpPr>
            <p:spPr>
              <a:xfrm>
                <a:off x="1239862" y="2197248"/>
                <a:ext cx="1458178" cy="1448075"/>
              </a:xfrm>
              <a:prstGeom prst="ellipse">
                <a:avLst/>
              </a:prstGeom>
              <a:solidFill>
                <a:schemeClr val="bg1"/>
              </a:solidFill>
              <a:ln w="38100">
                <a:solidFill>
                  <a:srgbClr val="009FE3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AR" dirty="0" smtClean="0"/>
              </a:p>
              <a:p>
                <a:pPr algn="ctr"/>
                <a:endParaRPr lang="es-AR" dirty="0"/>
              </a:p>
              <a:p>
                <a:pPr algn="ctr"/>
                <a:endParaRPr lang="es-AR" dirty="0" smtClean="0"/>
              </a:p>
              <a:p>
                <a:pPr algn="ctr"/>
                <a:endParaRPr lang="es-AR" dirty="0"/>
              </a:p>
              <a:p>
                <a:pPr algn="ctr"/>
                <a:endParaRPr lang="es-AR" dirty="0" smtClean="0"/>
              </a:p>
              <a:p>
                <a:pPr algn="ctr"/>
                <a:endParaRPr lang="es-AR" dirty="0"/>
              </a:p>
              <a:p>
                <a:pPr algn="ctr"/>
                <a:endParaRPr lang="es-AR" dirty="0" smtClean="0"/>
              </a:p>
              <a:p>
                <a:pPr algn="ctr"/>
                <a:endParaRPr lang="es-AR" dirty="0"/>
              </a:p>
              <a:p>
                <a:pPr algn="ctr"/>
                <a:endParaRPr lang="es-AR" dirty="0" smtClean="0"/>
              </a:p>
              <a:p>
                <a:pPr algn="ctr"/>
                <a:endParaRPr lang="es-AR" dirty="0"/>
              </a:p>
              <a:p>
                <a:pPr algn="ctr"/>
                <a:endParaRPr lang="es-AR" dirty="0" smtClean="0"/>
              </a:p>
              <a:p>
                <a:pPr algn="ctr"/>
                <a:endParaRPr lang="es-AR" dirty="0"/>
              </a:p>
              <a:p>
                <a:pPr algn="ctr"/>
                <a:endParaRPr lang="es-AR" dirty="0" smtClean="0"/>
              </a:p>
              <a:p>
                <a:pPr algn="ctr"/>
                <a:endParaRPr lang="es-AR" dirty="0"/>
              </a:p>
              <a:p>
                <a:pPr algn="ctr"/>
                <a:endParaRPr lang="es-AR" dirty="0" smtClean="0"/>
              </a:p>
              <a:p>
                <a:pPr algn="ctr"/>
                <a:endParaRPr lang="es-AR" dirty="0"/>
              </a:p>
              <a:p>
                <a:pPr algn="ctr"/>
                <a:endParaRPr lang="es-AR" dirty="0" smtClean="0"/>
              </a:p>
              <a:p>
                <a:pPr algn="ctr"/>
                <a:endParaRPr lang="es-AR" dirty="0"/>
              </a:p>
              <a:p>
                <a:pPr algn="ctr"/>
                <a:endParaRPr lang="es-AR" dirty="0" smtClean="0"/>
              </a:p>
              <a:p>
                <a:pPr algn="ctr"/>
                <a:endParaRPr lang="es-AR" dirty="0"/>
              </a:p>
              <a:p>
                <a:pPr algn="ctr"/>
                <a:endParaRPr lang="es-AR" dirty="0" smtClean="0"/>
              </a:p>
              <a:p>
                <a:pPr algn="ctr"/>
                <a:endParaRPr lang="es-AR" dirty="0"/>
              </a:p>
              <a:p>
                <a:pPr algn="ctr"/>
                <a:endParaRPr lang="es-AR" dirty="0"/>
              </a:p>
            </p:txBody>
          </p:sp>
          <p:pic>
            <p:nvPicPr>
              <p:cNvPr id="33" name="Picture 24">
                <a:extLst>
                  <a:ext uri="{FF2B5EF4-FFF2-40B4-BE49-F238E27FC236}">
                    <a16:creationId xmlns="" xmlns:a16="http://schemas.microsoft.com/office/drawing/2014/main" id="{E795C365-4C66-4202-91CC-D48E8E1377D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 rot="10800000" flipV="1">
                <a:off x="1482894" y="2359270"/>
                <a:ext cx="930449" cy="955214"/>
              </a:xfrm>
              <a:prstGeom prst="rect">
                <a:avLst/>
              </a:prstGeom>
            </p:spPr>
          </p:pic>
        </p:grpSp>
      </p:grpSp>
      <p:grpSp>
        <p:nvGrpSpPr>
          <p:cNvPr id="44" name="Grupo 43"/>
          <p:cNvGrpSpPr/>
          <p:nvPr/>
        </p:nvGrpSpPr>
        <p:grpSpPr>
          <a:xfrm>
            <a:off x="1445605" y="3997451"/>
            <a:ext cx="3394658" cy="1511954"/>
            <a:chOff x="1239862" y="4141465"/>
            <a:chExt cx="3394658" cy="1511954"/>
          </a:xfrm>
        </p:grpSpPr>
        <p:grpSp>
          <p:nvGrpSpPr>
            <p:cNvPr id="40" name="Grupo 39"/>
            <p:cNvGrpSpPr/>
            <p:nvPr/>
          </p:nvGrpSpPr>
          <p:grpSpPr>
            <a:xfrm>
              <a:off x="1239862" y="4141465"/>
              <a:ext cx="3394658" cy="1511954"/>
              <a:chOff x="1239862" y="2197247"/>
              <a:chExt cx="3394658" cy="1511954"/>
            </a:xfrm>
          </p:grpSpPr>
          <p:sp>
            <p:nvSpPr>
              <p:cNvPr id="41" name="Rectángulo redondeado 40"/>
              <p:cNvSpPr/>
              <p:nvPr/>
            </p:nvSpPr>
            <p:spPr>
              <a:xfrm>
                <a:off x="2042232" y="2845790"/>
                <a:ext cx="2592288" cy="863411"/>
              </a:xfrm>
              <a:prstGeom prst="roundRect">
                <a:avLst/>
              </a:prstGeom>
              <a:solidFill>
                <a:srgbClr val="1E2470"/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s-AR" sz="1600" b="1" dirty="0" smtClean="0"/>
                  <a:t>UNIDADES DE       DESARROLLO INFANTIL</a:t>
                </a:r>
                <a:endParaRPr lang="es-AR" sz="1600" b="1" dirty="0"/>
              </a:p>
            </p:txBody>
          </p:sp>
          <p:sp>
            <p:nvSpPr>
              <p:cNvPr id="42" name="Elipse 41"/>
              <p:cNvSpPr/>
              <p:nvPr/>
            </p:nvSpPr>
            <p:spPr>
              <a:xfrm>
                <a:off x="1239862" y="2197247"/>
                <a:ext cx="1296144" cy="1287163"/>
              </a:xfrm>
              <a:prstGeom prst="ellipse">
                <a:avLst/>
              </a:prstGeom>
              <a:solidFill>
                <a:schemeClr val="bg1"/>
              </a:solidFill>
              <a:ln w="38100">
                <a:solidFill>
                  <a:srgbClr val="009FE3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AR" dirty="0" smtClean="0"/>
              </a:p>
              <a:p>
                <a:pPr algn="ctr"/>
                <a:endParaRPr lang="es-AR" dirty="0"/>
              </a:p>
              <a:p>
                <a:pPr algn="ctr"/>
                <a:endParaRPr lang="es-AR" dirty="0" smtClean="0"/>
              </a:p>
              <a:p>
                <a:pPr algn="ctr"/>
                <a:endParaRPr lang="es-AR" dirty="0"/>
              </a:p>
              <a:p>
                <a:pPr algn="ctr"/>
                <a:endParaRPr lang="es-AR" dirty="0" smtClean="0"/>
              </a:p>
              <a:p>
                <a:pPr algn="ctr"/>
                <a:endParaRPr lang="es-AR" dirty="0"/>
              </a:p>
              <a:p>
                <a:pPr algn="ctr"/>
                <a:endParaRPr lang="es-AR" dirty="0" smtClean="0"/>
              </a:p>
              <a:p>
                <a:pPr algn="ctr"/>
                <a:endParaRPr lang="es-AR" dirty="0"/>
              </a:p>
              <a:p>
                <a:pPr algn="ctr"/>
                <a:endParaRPr lang="es-AR" dirty="0" smtClean="0"/>
              </a:p>
              <a:p>
                <a:pPr algn="ctr"/>
                <a:endParaRPr lang="es-AR" dirty="0"/>
              </a:p>
              <a:p>
                <a:pPr algn="ctr"/>
                <a:endParaRPr lang="es-AR" dirty="0" smtClean="0"/>
              </a:p>
              <a:p>
                <a:pPr algn="ctr"/>
                <a:endParaRPr lang="es-AR" dirty="0"/>
              </a:p>
              <a:p>
                <a:pPr algn="ctr"/>
                <a:endParaRPr lang="es-AR" dirty="0" smtClean="0"/>
              </a:p>
              <a:p>
                <a:pPr algn="ctr"/>
                <a:endParaRPr lang="es-AR" dirty="0"/>
              </a:p>
              <a:p>
                <a:pPr algn="ctr"/>
                <a:endParaRPr lang="es-AR" dirty="0" smtClean="0"/>
              </a:p>
              <a:p>
                <a:pPr algn="ctr"/>
                <a:endParaRPr lang="es-AR" dirty="0"/>
              </a:p>
              <a:p>
                <a:pPr algn="ctr"/>
                <a:endParaRPr lang="es-AR" dirty="0" smtClean="0"/>
              </a:p>
              <a:p>
                <a:pPr algn="ctr"/>
                <a:endParaRPr lang="es-AR" dirty="0"/>
              </a:p>
              <a:p>
                <a:pPr algn="ctr"/>
                <a:endParaRPr lang="es-AR" dirty="0" smtClean="0"/>
              </a:p>
              <a:p>
                <a:pPr algn="ctr"/>
                <a:endParaRPr lang="es-AR" dirty="0"/>
              </a:p>
              <a:p>
                <a:pPr algn="ctr"/>
                <a:endParaRPr lang="es-AR" dirty="0" smtClean="0"/>
              </a:p>
              <a:p>
                <a:pPr algn="ctr"/>
                <a:endParaRPr lang="es-AR" dirty="0"/>
              </a:p>
              <a:p>
                <a:pPr algn="ctr"/>
                <a:endParaRPr lang="es-AR" dirty="0"/>
              </a:p>
            </p:txBody>
          </p:sp>
        </p:grpSp>
        <p:pic>
          <p:nvPicPr>
            <p:cNvPr id="43" name="Picture 16">
              <a:extLst>
                <a:ext uri="{FF2B5EF4-FFF2-40B4-BE49-F238E27FC236}">
                  <a16:creationId xmlns="" xmlns:a16="http://schemas.microsoft.com/office/drawing/2014/main" id="{2D981559-DA6C-483A-97B1-9EDC91B70CA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biLevel thresh="50000"/>
            </a:blip>
            <a:srcRect l="31782" t="33956" r="31782" b="18236"/>
            <a:stretch/>
          </p:blipFill>
          <p:spPr>
            <a:xfrm>
              <a:off x="1455887" y="4367577"/>
              <a:ext cx="864096" cy="749802"/>
            </a:xfrm>
            <a:prstGeom prst="rect">
              <a:avLst/>
            </a:prstGeom>
            <a:ln>
              <a:noFill/>
            </a:ln>
          </p:spPr>
        </p:pic>
      </p:grpSp>
      <p:grpSp>
        <p:nvGrpSpPr>
          <p:cNvPr id="45" name="Grupo 44"/>
          <p:cNvGrpSpPr/>
          <p:nvPr/>
        </p:nvGrpSpPr>
        <p:grpSpPr>
          <a:xfrm>
            <a:off x="5694077" y="2053235"/>
            <a:ext cx="3394658" cy="1511954"/>
            <a:chOff x="1239862" y="2197247"/>
            <a:chExt cx="3394658" cy="1511954"/>
          </a:xfrm>
        </p:grpSpPr>
        <p:sp>
          <p:nvSpPr>
            <p:cNvPr id="46" name="Rectángulo redondeado 45"/>
            <p:cNvSpPr/>
            <p:nvPr/>
          </p:nvSpPr>
          <p:spPr>
            <a:xfrm>
              <a:off x="2042232" y="2845790"/>
              <a:ext cx="2592288" cy="863411"/>
            </a:xfrm>
            <a:prstGeom prst="roundRect">
              <a:avLst/>
            </a:prstGeom>
            <a:solidFill>
              <a:srgbClr val="1E2470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AR" sz="1600" b="1" dirty="0" smtClean="0"/>
                <a:t>PLAN MAS VIDA</a:t>
              </a:r>
              <a:endParaRPr lang="es-AR" sz="1600" b="1" dirty="0"/>
            </a:p>
          </p:txBody>
        </p:sp>
        <p:sp>
          <p:nvSpPr>
            <p:cNvPr id="48" name="Elipse 47"/>
            <p:cNvSpPr/>
            <p:nvPr/>
          </p:nvSpPr>
          <p:spPr>
            <a:xfrm>
              <a:off x="1239862" y="2197247"/>
              <a:ext cx="1296144" cy="1287163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rgbClr val="009FE3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 dirty="0" smtClean="0"/>
            </a:p>
            <a:p>
              <a:pPr algn="ctr"/>
              <a:endParaRPr lang="es-AR" dirty="0"/>
            </a:p>
            <a:p>
              <a:pPr algn="ctr"/>
              <a:endParaRPr lang="es-AR" dirty="0" smtClean="0"/>
            </a:p>
            <a:p>
              <a:pPr algn="ctr"/>
              <a:endParaRPr lang="es-AR" dirty="0"/>
            </a:p>
            <a:p>
              <a:pPr algn="ctr"/>
              <a:endParaRPr lang="es-AR" dirty="0" smtClean="0"/>
            </a:p>
            <a:p>
              <a:pPr algn="ctr"/>
              <a:endParaRPr lang="es-AR" dirty="0"/>
            </a:p>
            <a:p>
              <a:pPr algn="ctr"/>
              <a:endParaRPr lang="es-AR" dirty="0" smtClean="0"/>
            </a:p>
            <a:p>
              <a:pPr algn="ctr"/>
              <a:endParaRPr lang="es-AR" dirty="0"/>
            </a:p>
            <a:p>
              <a:pPr algn="ctr"/>
              <a:endParaRPr lang="es-AR" dirty="0" smtClean="0"/>
            </a:p>
            <a:p>
              <a:pPr algn="ctr"/>
              <a:endParaRPr lang="es-AR" dirty="0"/>
            </a:p>
            <a:p>
              <a:pPr algn="ctr"/>
              <a:endParaRPr lang="es-AR" dirty="0" smtClean="0"/>
            </a:p>
            <a:p>
              <a:pPr algn="ctr"/>
              <a:endParaRPr lang="es-AR" dirty="0"/>
            </a:p>
            <a:p>
              <a:pPr algn="ctr"/>
              <a:endParaRPr lang="es-AR" dirty="0" smtClean="0"/>
            </a:p>
            <a:p>
              <a:pPr algn="ctr"/>
              <a:endParaRPr lang="es-AR" dirty="0"/>
            </a:p>
            <a:p>
              <a:pPr algn="ctr"/>
              <a:endParaRPr lang="es-AR" dirty="0" smtClean="0"/>
            </a:p>
            <a:p>
              <a:pPr algn="ctr"/>
              <a:endParaRPr lang="es-AR" dirty="0"/>
            </a:p>
            <a:p>
              <a:pPr algn="ctr"/>
              <a:endParaRPr lang="es-AR" dirty="0" smtClean="0"/>
            </a:p>
            <a:p>
              <a:pPr algn="ctr"/>
              <a:endParaRPr lang="es-AR" dirty="0"/>
            </a:p>
            <a:p>
              <a:pPr algn="ctr"/>
              <a:endParaRPr lang="es-AR" dirty="0" smtClean="0"/>
            </a:p>
            <a:p>
              <a:pPr algn="ctr"/>
              <a:endParaRPr lang="es-AR" dirty="0"/>
            </a:p>
            <a:p>
              <a:pPr algn="ctr"/>
              <a:endParaRPr lang="es-AR" dirty="0" smtClean="0"/>
            </a:p>
            <a:p>
              <a:pPr algn="ctr"/>
              <a:endParaRPr lang="es-AR" dirty="0"/>
            </a:p>
            <a:p>
              <a:pPr algn="ctr"/>
              <a:endParaRPr lang="es-AR" dirty="0"/>
            </a:p>
          </p:txBody>
        </p:sp>
      </p:grpSp>
      <p:grpSp>
        <p:nvGrpSpPr>
          <p:cNvPr id="51" name="Grupo 50"/>
          <p:cNvGrpSpPr/>
          <p:nvPr/>
        </p:nvGrpSpPr>
        <p:grpSpPr>
          <a:xfrm>
            <a:off x="5694077" y="3997453"/>
            <a:ext cx="3394658" cy="1511954"/>
            <a:chOff x="1239862" y="2197247"/>
            <a:chExt cx="3394658" cy="1511954"/>
          </a:xfrm>
        </p:grpSpPr>
        <p:sp>
          <p:nvSpPr>
            <p:cNvPr id="53" name="Rectángulo redondeado 52"/>
            <p:cNvSpPr/>
            <p:nvPr/>
          </p:nvSpPr>
          <p:spPr>
            <a:xfrm>
              <a:off x="2042232" y="2845790"/>
              <a:ext cx="2592288" cy="863411"/>
            </a:xfrm>
            <a:prstGeom prst="roundRect">
              <a:avLst/>
            </a:prstGeom>
            <a:solidFill>
              <a:srgbClr val="1E2470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AR" sz="1600" b="1" dirty="0" smtClean="0"/>
                <a:t>CAPACITACION          A MUJERES EMPRENDEDORAS</a:t>
              </a:r>
              <a:endParaRPr lang="es-AR" sz="1600" b="1" dirty="0"/>
            </a:p>
          </p:txBody>
        </p:sp>
        <p:sp>
          <p:nvSpPr>
            <p:cNvPr id="54" name="Elipse 53"/>
            <p:cNvSpPr/>
            <p:nvPr/>
          </p:nvSpPr>
          <p:spPr>
            <a:xfrm>
              <a:off x="1239862" y="2197247"/>
              <a:ext cx="1296144" cy="1287163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rgbClr val="009FE3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 dirty="0" smtClean="0"/>
            </a:p>
            <a:p>
              <a:pPr algn="ctr"/>
              <a:endParaRPr lang="es-AR" dirty="0"/>
            </a:p>
            <a:p>
              <a:pPr algn="ctr"/>
              <a:endParaRPr lang="es-AR" dirty="0" smtClean="0"/>
            </a:p>
            <a:p>
              <a:pPr algn="ctr"/>
              <a:endParaRPr lang="es-AR" dirty="0"/>
            </a:p>
            <a:p>
              <a:pPr algn="ctr"/>
              <a:endParaRPr lang="es-AR" dirty="0" smtClean="0"/>
            </a:p>
            <a:p>
              <a:pPr algn="ctr"/>
              <a:endParaRPr lang="es-AR" dirty="0"/>
            </a:p>
            <a:p>
              <a:pPr algn="ctr"/>
              <a:endParaRPr lang="es-AR" dirty="0" smtClean="0"/>
            </a:p>
            <a:p>
              <a:pPr algn="ctr"/>
              <a:endParaRPr lang="es-AR" dirty="0"/>
            </a:p>
            <a:p>
              <a:pPr algn="ctr"/>
              <a:endParaRPr lang="es-AR" dirty="0" smtClean="0"/>
            </a:p>
            <a:p>
              <a:pPr algn="ctr"/>
              <a:endParaRPr lang="es-AR" dirty="0"/>
            </a:p>
            <a:p>
              <a:pPr algn="ctr"/>
              <a:endParaRPr lang="es-AR" dirty="0" smtClean="0"/>
            </a:p>
            <a:p>
              <a:pPr algn="ctr"/>
              <a:endParaRPr lang="es-AR" dirty="0"/>
            </a:p>
            <a:p>
              <a:pPr algn="ctr"/>
              <a:endParaRPr lang="es-AR" dirty="0" smtClean="0"/>
            </a:p>
            <a:p>
              <a:pPr algn="ctr"/>
              <a:endParaRPr lang="es-AR" dirty="0"/>
            </a:p>
            <a:p>
              <a:pPr algn="ctr"/>
              <a:endParaRPr lang="es-AR" dirty="0" smtClean="0"/>
            </a:p>
            <a:p>
              <a:pPr algn="ctr"/>
              <a:endParaRPr lang="es-AR" dirty="0"/>
            </a:p>
            <a:p>
              <a:pPr algn="ctr"/>
              <a:endParaRPr lang="es-AR" dirty="0" smtClean="0"/>
            </a:p>
            <a:p>
              <a:pPr algn="ctr"/>
              <a:endParaRPr lang="es-AR" dirty="0"/>
            </a:p>
            <a:p>
              <a:pPr algn="ctr"/>
              <a:endParaRPr lang="es-AR" dirty="0" smtClean="0"/>
            </a:p>
            <a:p>
              <a:pPr algn="ctr"/>
              <a:endParaRPr lang="es-AR" dirty="0"/>
            </a:p>
            <a:p>
              <a:pPr algn="ctr"/>
              <a:endParaRPr lang="es-AR" dirty="0" smtClean="0"/>
            </a:p>
            <a:p>
              <a:pPr algn="ctr"/>
              <a:endParaRPr lang="es-AR" dirty="0"/>
            </a:p>
            <a:p>
              <a:pPr algn="ctr"/>
              <a:endParaRPr lang="es-AR" dirty="0"/>
            </a:p>
          </p:txBody>
        </p:sp>
      </p:grpSp>
      <p:pic>
        <p:nvPicPr>
          <p:cNvPr id="55" name="Picture 5">
            <a:extLst>
              <a:ext uri="{FF2B5EF4-FFF2-40B4-BE49-F238E27FC236}">
                <a16:creationId xmlns="" xmlns:a16="http://schemas.microsoft.com/office/drawing/2014/main" id="{0B2D3E40-A222-4706-879E-69D155467DDD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biLevel thresh="75000"/>
            <a:extLst>
              <a:ext uri="{BEBA8EAE-BF5A-486C-A8C5-ECC9F3942E4B}">
                <a14:imgProps xmlns="" xmlns:a14="http://schemas.microsoft.com/office/drawing/2010/main">
                  <a14:imgLayer r:embed="rId6">
                    <a14:imgEffect>
                      <a14:colorTemperature colorTemp="7200"/>
                    </a14:imgEffect>
                    <a14:imgEffect>
                      <a14:saturation sat="0"/>
                    </a14:imgEffect>
                  </a14:imgLayer>
                </a14:imgProps>
              </a:ext>
            </a:extLst>
          </a:blip>
          <a:srcRect l="65242" t="49629" r="27097" b="37211"/>
          <a:stretch/>
        </p:blipFill>
        <p:spPr>
          <a:xfrm>
            <a:off x="5910102" y="2323484"/>
            <a:ext cx="838124" cy="739138"/>
          </a:xfrm>
          <a:prstGeom prst="rect">
            <a:avLst/>
          </a:prstGeom>
          <a:ln>
            <a:noFill/>
          </a:ln>
        </p:spPr>
      </p:pic>
      <p:pic>
        <p:nvPicPr>
          <p:cNvPr id="56" name="Picture 10">
            <a:extLst>
              <a:ext uri="{FF2B5EF4-FFF2-40B4-BE49-F238E27FC236}">
                <a16:creationId xmlns="" xmlns:a16="http://schemas.microsoft.com/office/drawing/2014/main" id="{5E422259-8D03-4FC5-8FFE-BE4B61F9D8FB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biLevel thresh="75000"/>
          </a:blip>
          <a:srcRect l="34370" t="26126" r="34016" b="21800"/>
          <a:stretch/>
        </p:blipFill>
        <p:spPr>
          <a:xfrm>
            <a:off x="5968181" y="4290790"/>
            <a:ext cx="780045" cy="682575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="" xmlns:p14="http://schemas.microsoft.com/office/powerpoint/2010/main" val="17409393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="" xmlns:a16="http://schemas.microsoft.com/office/drawing/2014/main" id="{550DF8CF-048B-4528-B3AA-86B781649D49}"/>
              </a:ext>
            </a:extLst>
          </p:cNvPr>
          <p:cNvSpPr txBox="1">
            <a:spLocks/>
          </p:cNvSpPr>
          <p:nvPr/>
        </p:nvSpPr>
        <p:spPr>
          <a:xfrm>
            <a:off x="384151" y="754013"/>
            <a:ext cx="9619774" cy="45342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497754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b="1" i="0" u="none" strike="noStrike" kern="1200" cap="none" spc="0" normalizeH="0" baseline="0" noProof="0" dirty="0">
              <a:ln>
                <a:noFill/>
              </a:ln>
              <a:solidFill>
                <a:srgbClr val="009FE3"/>
              </a:solidFill>
              <a:effectLst/>
              <a:uLnTx/>
              <a:uFillTx/>
              <a:latin typeface="Gill Sans MT Light"/>
              <a:ea typeface="+mj-ea"/>
              <a:cs typeface="Gill Sans MT Light"/>
            </a:endParaRPr>
          </a:p>
        </p:txBody>
      </p:sp>
      <p:sp>
        <p:nvSpPr>
          <p:cNvPr id="6" name="Rectangle 2">
            <a:extLst>
              <a:ext uri="{FF2B5EF4-FFF2-40B4-BE49-F238E27FC236}">
                <a16:creationId xmlns="" xmlns:a16="http://schemas.microsoft.com/office/drawing/2014/main" id="{F15AA868-709F-4BF0-B096-55E023477062}"/>
              </a:ext>
            </a:extLst>
          </p:cNvPr>
          <p:cNvSpPr/>
          <p:nvPr/>
        </p:nvSpPr>
        <p:spPr>
          <a:xfrm>
            <a:off x="231750" y="1333153"/>
            <a:ext cx="10456887" cy="22529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defTabSz="995507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SzPct val="120000"/>
              <a:buFont typeface="Arial" panose="020B0604020202020204" pitchFamily="34" charset="0"/>
              <a:buChar char="•"/>
              <a:tabLst>
                <a:tab pos="611188" algn="l"/>
              </a:tabLst>
            </a:pPr>
            <a:r>
              <a:rPr lang="es-ES" altLang="en-US" sz="1800" b="1" dirty="0" smtClean="0">
                <a:solidFill>
                  <a:srgbClr val="1E2470"/>
                </a:solidFill>
                <a:latin typeface="Gill Sans MT Light"/>
                <a:cs typeface="Gill Sans MT Light"/>
              </a:rPr>
              <a:t>Capacitación</a:t>
            </a:r>
            <a:r>
              <a:rPr lang="es-ES" altLang="en-US" sz="1800" dirty="0" smtClean="0">
                <a:solidFill>
                  <a:srgbClr val="1E2470"/>
                </a:solidFill>
                <a:latin typeface="Gill Sans MT Light"/>
                <a:cs typeface="Gill Sans MT Light"/>
              </a:rPr>
              <a:t> en </a:t>
            </a:r>
            <a:r>
              <a:rPr lang="es-ES" altLang="en-US" sz="1800" b="1" dirty="0" smtClean="0">
                <a:solidFill>
                  <a:srgbClr val="1E2470"/>
                </a:solidFill>
                <a:latin typeface="Gill Sans MT Light"/>
                <a:cs typeface="Gill Sans MT Light"/>
              </a:rPr>
              <a:t>administración </a:t>
            </a:r>
            <a:r>
              <a:rPr lang="es-ES" altLang="en-US" sz="1800" b="1" dirty="0">
                <a:solidFill>
                  <a:srgbClr val="1E2470"/>
                </a:solidFill>
                <a:latin typeface="Gill Sans MT Light"/>
                <a:cs typeface="Gill Sans MT Light"/>
              </a:rPr>
              <a:t>del </a:t>
            </a:r>
            <a:r>
              <a:rPr lang="es-ES" altLang="en-US" sz="1800" b="1" dirty="0" smtClean="0">
                <a:solidFill>
                  <a:srgbClr val="1E2470"/>
                </a:solidFill>
                <a:latin typeface="Gill Sans MT Light"/>
                <a:cs typeface="Gill Sans MT Light"/>
              </a:rPr>
              <a:t>dinero</a:t>
            </a:r>
            <a:r>
              <a:rPr lang="es-ES" altLang="en-US" sz="1800" dirty="0">
                <a:solidFill>
                  <a:srgbClr val="1E2470"/>
                </a:solidFill>
                <a:latin typeface="Gill Sans MT Light"/>
                <a:cs typeface="Gill Sans MT Light"/>
              </a:rPr>
              <a:t> </a:t>
            </a:r>
            <a:r>
              <a:rPr lang="en-US" sz="1800" dirty="0">
                <a:solidFill>
                  <a:srgbClr val="1E2470"/>
                </a:solidFill>
                <a:latin typeface="Gill Sans MT Light"/>
                <a:cs typeface="Gill Sans MT Light"/>
              </a:rPr>
              <a:t>para la </a:t>
            </a:r>
            <a:r>
              <a:rPr lang="en-US" sz="1800" dirty="0" err="1" smtClean="0">
                <a:solidFill>
                  <a:srgbClr val="1E2470"/>
                </a:solidFill>
                <a:latin typeface="Gill Sans MT Light"/>
                <a:cs typeface="Gill Sans MT Light"/>
              </a:rPr>
              <a:t>gestión</a:t>
            </a:r>
            <a:r>
              <a:rPr lang="en-US" sz="1800" dirty="0" smtClean="0">
                <a:solidFill>
                  <a:srgbClr val="1E2470"/>
                </a:solidFill>
                <a:latin typeface="Gill Sans MT Light"/>
                <a:cs typeface="Gill Sans MT Light"/>
              </a:rPr>
              <a:t> </a:t>
            </a:r>
            <a:r>
              <a:rPr lang="en-US" sz="1800" dirty="0">
                <a:solidFill>
                  <a:srgbClr val="1E2470"/>
                </a:solidFill>
                <a:latin typeface="Gill Sans MT Light"/>
                <a:cs typeface="Gill Sans MT Light"/>
              </a:rPr>
              <a:t>de un </a:t>
            </a:r>
            <a:r>
              <a:rPr lang="en-US" sz="1800" dirty="0" err="1">
                <a:solidFill>
                  <a:srgbClr val="1E2470"/>
                </a:solidFill>
                <a:latin typeface="Gill Sans MT Light"/>
                <a:cs typeface="Gill Sans MT Light"/>
              </a:rPr>
              <a:t>emprendimiento</a:t>
            </a:r>
            <a:r>
              <a:rPr lang="en-US" sz="1800" dirty="0">
                <a:solidFill>
                  <a:srgbClr val="1E2470"/>
                </a:solidFill>
                <a:latin typeface="Gill Sans MT Light"/>
                <a:cs typeface="Gill Sans MT Light"/>
              </a:rPr>
              <a:t> </a:t>
            </a:r>
            <a:r>
              <a:rPr lang="en-US" sz="1800" dirty="0" err="1" smtClean="0">
                <a:solidFill>
                  <a:srgbClr val="1E2470"/>
                </a:solidFill>
                <a:latin typeface="Gill Sans MT Light"/>
                <a:cs typeface="Gill Sans MT Light"/>
              </a:rPr>
              <a:t>productivo</a:t>
            </a:r>
            <a:endParaRPr lang="en-US" sz="1800" dirty="0" smtClean="0">
              <a:solidFill>
                <a:srgbClr val="1E2470"/>
              </a:solidFill>
              <a:latin typeface="Gill Sans MT Light"/>
              <a:cs typeface="Gill Sans MT Light"/>
            </a:endParaRPr>
          </a:p>
          <a:p>
            <a:pPr marL="285750" indent="-285750" defTabSz="995507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SzPct val="120000"/>
              <a:buFont typeface="Arial" panose="020B0604020202020204" pitchFamily="34" charset="0"/>
              <a:buChar char="•"/>
              <a:tabLst>
                <a:tab pos="611188" algn="l"/>
              </a:tabLst>
            </a:pPr>
            <a:endParaRPr lang="en-US" sz="1800" dirty="0">
              <a:solidFill>
                <a:srgbClr val="1E2470"/>
              </a:solidFill>
              <a:latin typeface="Gill Sans MT Light"/>
              <a:cs typeface="Gill Sans MT Light"/>
            </a:endParaRPr>
          </a:p>
          <a:p>
            <a:pPr marL="1836161" lvl="3" indent="-342900">
              <a:buFont typeface="Arial" panose="020B0604020202020204" pitchFamily="34" charset="0"/>
              <a:buChar char="•"/>
            </a:pPr>
            <a:r>
              <a:rPr lang="en-US" sz="1800" dirty="0" err="1" smtClean="0">
                <a:solidFill>
                  <a:srgbClr val="1E2470"/>
                </a:solidFill>
                <a:latin typeface="Gill Sans MT Light"/>
                <a:cs typeface="Gill Sans MT Light"/>
              </a:rPr>
              <a:t>Diagnóstico</a:t>
            </a:r>
            <a:r>
              <a:rPr lang="en-US" sz="1800" dirty="0" smtClean="0">
                <a:solidFill>
                  <a:srgbClr val="1E2470"/>
                </a:solidFill>
                <a:latin typeface="Gill Sans MT Light"/>
                <a:cs typeface="Gill Sans MT Light"/>
              </a:rPr>
              <a:t> </a:t>
            </a:r>
            <a:r>
              <a:rPr lang="en-US" sz="1800" dirty="0">
                <a:solidFill>
                  <a:srgbClr val="1E2470"/>
                </a:solidFill>
                <a:latin typeface="Gill Sans MT Light"/>
                <a:cs typeface="Gill Sans MT Light"/>
              </a:rPr>
              <a:t>de </a:t>
            </a:r>
            <a:r>
              <a:rPr lang="en-US" sz="1800" dirty="0" err="1">
                <a:solidFill>
                  <a:srgbClr val="1E2470"/>
                </a:solidFill>
                <a:latin typeface="Gill Sans MT Light"/>
                <a:cs typeface="Gill Sans MT Light"/>
              </a:rPr>
              <a:t>costos</a:t>
            </a:r>
            <a:r>
              <a:rPr lang="en-US" sz="1800" dirty="0">
                <a:solidFill>
                  <a:srgbClr val="1E2470"/>
                </a:solidFill>
                <a:latin typeface="Gill Sans MT Light"/>
                <a:cs typeface="Gill Sans MT Light"/>
              </a:rPr>
              <a:t> </a:t>
            </a:r>
          </a:p>
          <a:p>
            <a:pPr marL="1836161" lvl="3" indent="-342900">
              <a:buFont typeface="Arial" panose="020B0604020202020204" pitchFamily="34" charset="0"/>
              <a:buChar char="•"/>
            </a:pPr>
            <a:r>
              <a:rPr lang="en-US" sz="1800" dirty="0" err="1">
                <a:solidFill>
                  <a:srgbClr val="1E2470"/>
                </a:solidFill>
                <a:latin typeface="Gill Sans MT Light"/>
                <a:cs typeface="Gill Sans MT Light"/>
              </a:rPr>
              <a:t>Herramientas</a:t>
            </a:r>
            <a:r>
              <a:rPr lang="en-US" sz="1800" dirty="0">
                <a:solidFill>
                  <a:srgbClr val="1E2470"/>
                </a:solidFill>
                <a:latin typeface="Gill Sans MT Light"/>
                <a:cs typeface="Gill Sans MT Light"/>
              </a:rPr>
              <a:t> para el </a:t>
            </a:r>
            <a:r>
              <a:rPr lang="en-US" sz="1800" dirty="0" err="1">
                <a:solidFill>
                  <a:srgbClr val="1E2470"/>
                </a:solidFill>
                <a:latin typeface="Gill Sans MT Light"/>
                <a:cs typeface="Gill Sans MT Light"/>
              </a:rPr>
              <a:t>uso</a:t>
            </a:r>
            <a:r>
              <a:rPr lang="en-US" sz="1800" dirty="0">
                <a:solidFill>
                  <a:srgbClr val="1E2470"/>
                </a:solidFill>
                <a:latin typeface="Gill Sans MT Light"/>
                <a:cs typeface="Gill Sans MT Light"/>
              </a:rPr>
              <a:t> de Excel </a:t>
            </a:r>
          </a:p>
          <a:p>
            <a:pPr marL="1836161" lvl="3" indent="-342900">
              <a:buFont typeface="Arial" panose="020B0604020202020204" pitchFamily="34" charset="0"/>
              <a:buChar char="•"/>
            </a:pPr>
            <a:r>
              <a:rPr lang="en-US" sz="1800" dirty="0" err="1">
                <a:solidFill>
                  <a:srgbClr val="1E2470"/>
                </a:solidFill>
                <a:latin typeface="Gill Sans MT Light"/>
                <a:cs typeface="Gill Sans MT Light"/>
              </a:rPr>
              <a:t>Gestión</a:t>
            </a:r>
            <a:r>
              <a:rPr lang="en-US" sz="1800" dirty="0">
                <a:solidFill>
                  <a:srgbClr val="1E2470"/>
                </a:solidFill>
                <a:latin typeface="Gill Sans MT Light"/>
                <a:cs typeface="Gill Sans MT Light"/>
              </a:rPr>
              <a:t> de los </a:t>
            </a:r>
            <a:r>
              <a:rPr lang="en-US" sz="1800" dirty="0" err="1">
                <a:solidFill>
                  <a:srgbClr val="1E2470"/>
                </a:solidFill>
                <a:latin typeface="Gill Sans MT Light"/>
                <a:cs typeface="Gill Sans MT Light"/>
              </a:rPr>
              <a:t>recursos</a:t>
            </a:r>
            <a:r>
              <a:rPr lang="en-US" sz="1800" dirty="0">
                <a:solidFill>
                  <a:srgbClr val="1E2470"/>
                </a:solidFill>
                <a:latin typeface="Gill Sans MT Light"/>
                <a:cs typeface="Gill Sans MT Light"/>
              </a:rPr>
              <a:t>: </a:t>
            </a:r>
            <a:r>
              <a:rPr lang="en-US" sz="1800" dirty="0" smtClean="0">
                <a:solidFill>
                  <a:srgbClr val="1E2470"/>
                </a:solidFill>
                <a:latin typeface="Gill Sans MT Light"/>
                <a:cs typeface="Gill Sans MT Light"/>
              </a:rPr>
              <a:t>marketing </a:t>
            </a:r>
            <a:r>
              <a:rPr lang="en-US" sz="1800" dirty="0">
                <a:solidFill>
                  <a:srgbClr val="1E2470"/>
                </a:solidFill>
                <a:latin typeface="Gill Sans MT Light"/>
                <a:cs typeface="Gill Sans MT Light"/>
              </a:rPr>
              <a:t>y </a:t>
            </a:r>
            <a:r>
              <a:rPr lang="en-US" sz="1800" dirty="0" err="1" smtClean="0">
                <a:solidFill>
                  <a:srgbClr val="1E2470"/>
                </a:solidFill>
                <a:latin typeface="Gill Sans MT Light"/>
                <a:cs typeface="Gill Sans MT Light"/>
              </a:rPr>
              <a:t>mercado</a:t>
            </a:r>
            <a:endParaRPr lang="en-US" sz="1800" dirty="0" smtClean="0">
              <a:solidFill>
                <a:srgbClr val="1E2470"/>
              </a:solidFill>
              <a:latin typeface="Gill Sans MT Light"/>
              <a:cs typeface="Gill Sans MT Light"/>
            </a:endParaRPr>
          </a:p>
          <a:p>
            <a:pPr lvl="2"/>
            <a:endParaRPr lang="en-US" sz="1800" dirty="0">
              <a:solidFill>
                <a:srgbClr val="1E2470"/>
              </a:solidFill>
              <a:latin typeface="Gill Sans MT Light"/>
              <a:cs typeface="Gill Sans MT Light"/>
            </a:endParaRPr>
          </a:p>
          <a:p>
            <a:pPr marL="1779011" lvl="3" indent="-285750" defTabSz="995507" eaLnBrk="0" fontAlgn="base" hangingPunct="0">
              <a:spcBef>
                <a:spcPct val="0"/>
              </a:spcBef>
              <a:buSzPct val="120000"/>
              <a:buFont typeface="Arial" panose="020B0604020202020204" pitchFamily="34" charset="0"/>
              <a:buChar char="•"/>
            </a:pPr>
            <a:endParaRPr lang="es-AR" sz="1800" dirty="0" smtClean="0">
              <a:solidFill>
                <a:srgbClr val="1E2470"/>
              </a:solidFill>
              <a:latin typeface="Gill Sans MT Light"/>
              <a:cs typeface="Gill Sans MT Light"/>
            </a:endParaRPr>
          </a:p>
          <a:p>
            <a:pPr marL="285750" indent="-285750" defTabSz="995507" eaLnBrk="0" fontAlgn="base" hangingPunct="0">
              <a:spcBef>
                <a:spcPct val="0"/>
              </a:spcBef>
              <a:buSzPct val="120000"/>
              <a:buFont typeface="Arial" panose="020B0604020202020204" pitchFamily="34" charset="0"/>
              <a:buChar char="•"/>
            </a:pPr>
            <a:endParaRPr lang="es-AR" sz="1800" dirty="0">
              <a:solidFill>
                <a:srgbClr val="1E2470"/>
              </a:solidFill>
              <a:latin typeface="Gill Sans MT Light"/>
              <a:cs typeface="Gill Sans MT Light"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="" xmlns:a16="http://schemas.microsoft.com/office/drawing/2014/main" id="{550DF8CF-048B-4528-B3AA-86B781649D49}"/>
              </a:ext>
            </a:extLst>
          </p:cNvPr>
          <p:cNvSpPr txBox="1">
            <a:spLocks/>
          </p:cNvSpPr>
          <p:nvPr/>
        </p:nvSpPr>
        <p:spPr>
          <a:xfrm>
            <a:off x="231751" y="601613"/>
            <a:ext cx="9619774" cy="453420"/>
          </a:xfrm>
          <a:prstGeom prst="rect">
            <a:avLst/>
          </a:prstGeom>
        </p:spPr>
        <p:txBody>
          <a:bodyPr/>
          <a:lstStyle/>
          <a:p>
            <a:pPr lvl="0">
              <a:spcBef>
                <a:spcPct val="0"/>
              </a:spcBef>
              <a:defRPr/>
            </a:pPr>
            <a:r>
              <a:rPr lang="es-AR" b="1" dirty="0" smtClean="0">
                <a:solidFill>
                  <a:srgbClr val="009FE3"/>
                </a:solidFill>
                <a:latin typeface="Gill Sans MT Light"/>
                <a:cs typeface="Gill Sans MT Light"/>
              </a:rPr>
              <a:t>ACCIONES POTENCIADORAS</a:t>
            </a:r>
            <a:endParaRPr lang="en-US" b="1" dirty="0">
              <a:solidFill>
                <a:srgbClr val="009FE3"/>
              </a:solidFill>
              <a:latin typeface="Gill Sans MT Light"/>
              <a:cs typeface="Gill Sans MT Light"/>
            </a:endParaRPr>
          </a:p>
        </p:txBody>
      </p:sp>
      <p:pic>
        <p:nvPicPr>
          <p:cNvPr id="10" name="Picture 7">
            <a:extLst>
              <a:ext uri="{FF2B5EF4-FFF2-40B4-BE49-F238E27FC236}">
                <a16:creationId xmlns="" xmlns:a16="http://schemas.microsoft.com/office/drawing/2014/main" id="{2F18BAE6-2FE2-42BD-92B0-4E80FEA5238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3163" r="17642" b="17314"/>
          <a:stretch/>
        </p:blipFill>
        <p:spPr>
          <a:xfrm>
            <a:off x="1936211" y="3675076"/>
            <a:ext cx="3312369" cy="2780048"/>
          </a:xfrm>
          <a:prstGeom prst="rect">
            <a:avLst/>
          </a:prstGeom>
          <a:ln w="69850">
            <a:solidFill>
              <a:srgbClr val="009FE3"/>
            </a:solidFill>
          </a:ln>
        </p:spPr>
      </p:pic>
      <p:sp>
        <p:nvSpPr>
          <p:cNvPr id="2" name="CuadroTexto 1"/>
          <p:cNvSpPr txBox="1"/>
          <p:nvPr/>
        </p:nvSpPr>
        <p:spPr>
          <a:xfrm>
            <a:off x="5776367" y="3675076"/>
            <a:ext cx="4536504" cy="34470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1800" dirty="0" smtClean="0">
              <a:solidFill>
                <a:srgbClr val="1E2470"/>
              </a:solidFill>
              <a:latin typeface="Gill Sans MT Light"/>
              <a:cs typeface="Gill Sans MT Light"/>
            </a:endParaRPr>
          </a:p>
          <a:p>
            <a:endParaRPr lang="en-US" sz="1800" dirty="0">
              <a:solidFill>
                <a:srgbClr val="1E2470"/>
              </a:solidFill>
              <a:latin typeface="Gill Sans MT Light"/>
              <a:cs typeface="Gill Sans MT Light"/>
            </a:endParaRPr>
          </a:p>
          <a:p>
            <a:endParaRPr lang="en-US" sz="1800" dirty="0" smtClean="0">
              <a:solidFill>
                <a:srgbClr val="1E2470"/>
              </a:solidFill>
              <a:latin typeface="Gill Sans MT Light"/>
              <a:cs typeface="Gill Sans MT Light"/>
            </a:endParaRPr>
          </a:p>
          <a:p>
            <a:r>
              <a:rPr lang="en-US" sz="1800" dirty="0" err="1" smtClean="0">
                <a:solidFill>
                  <a:srgbClr val="1E2470"/>
                </a:solidFill>
                <a:latin typeface="Gill Sans MT Light"/>
                <a:cs typeface="Gill Sans MT Light"/>
              </a:rPr>
              <a:t>En</a:t>
            </a:r>
            <a:r>
              <a:rPr lang="en-US" sz="1800" dirty="0" smtClean="0">
                <a:solidFill>
                  <a:srgbClr val="1E2470"/>
                </a:solidFill>
                <a:latin typeface="Gill Sans MT Light"/>
                <a:cs typeface="Gill Sans MT Light"/>
              </a:rPr>
              <a:t> </a:t>
            </a:r>
            <a:r>
              <a:rPr lang="en-US" sz="1800" dirty="0">
                <a:solidFill>
                  <a:srgbClr val="1E2470"/>
                </a:solidFill>
                <a:latin typeface="Gill Sans MT Light"/>
                <a:cs typeface="Gill Sans MT Light"/>
              </a:rPr>
              <a:t>el </a:t>
            </a:r>
            <a:r>
              <a:rPr lang="en-US" sz="1800" dirty="0" err="1">
                <a:solidFill>
                  <a:srgbClr val="1E2470"/>
                </a:solidFill>
                <a:latin typeface="Gill Sans MT Light"/>
                <a:cs typeface="Gill Sans MT Light"/>
              </a:rPr>
              <a:t>mes</a:t>
            </a:r>
            <a:r>
              <a:rPr lang="en-US" sz="1800" dirty="0">
                <a:solidFill>
                  <a:srgbClr val="1E2470"/>
                </a:solidFill>
                <a:latin typeface="Gill Sans MT Light"/>
                <a:cs typeface="Gill Sans MT Light"/>
              </a:rPr>
              <a:t> de </a:t>
            </a:r>
            <a:r>
              <a:rPr lang="en-US" sz="1800" dirty="0" err="1">
                <a:solidFill>
                  <a:srgbClr val="1E2470"/>
                </a:solidFill>
                <a:latin typeface="Gill Sans MT Light"/>
                <a:cs typeface="Gill Sans MT Light"/>
              </a:rPr>
              <a:t>Diciembre</a:t>
            </a:r>
            <a:r>
              <a:rPr lang="en-US" sz="1800" dirty="0">
                <a:solidFill>
                  <a:srgbClr val="1E2470"/>
                </a:solidFill>
                <a:latin typeface="Gill Sans MT Light"/>
                <a:cs typeface="Gill Sans MT Light"/>
              </a:rPr>
              <a:t>, las </a:t>
            </a:r>
            <a:r>
              <a:rPr lang="en-US" sz="1800" dirty="0" err="1">
                <a:solidFill>
                  <a:srgbClr val="1E2470"/>
                </a:solidFill>
                <a:latin typeface="Gill Sans MT Light"/>
                <a:cs typeface="Gill Sans MT Light"/>
              </a:rPr>
              <a:t>mujeres</a:t>
            </a:r>
            <a:r>
              <a:rPr lang="en-US" sz="1800" dirty="0">
                <a:solidFill>
                  <a:srgbClr val="1E2470"/>
                </a:solidFill>
                <a:latin typeface="Gill Sans MT Light"/>
                <a:cs typeface="Gill Sans MT Light"/>
              </a:rPr>
              <a:t> del </a:t>
            </a:r>
            <a:r>
              <a:rPr lang="en-US" sz="1800" dirty="0" err="1">
                <a:solidFill>
                  <a:srgbClr val="1E2470"/>
                </a:solidFill>
                <a:latin typeface="Gill Sans MT Light"/>
                <a:cs typeface="Gill Sans MT Light"/>
              </a:rPr>
              <a:t>Hogar</a:t>
            </a:r>
            <a:r>
              <a:rPr lang="en-US" sz="1800" dirty="0">
                <a:solidFill>
                  <a:srgbClr val="1E2470"/>
                </a:solidFill>
                <a:latin typeface="Gill Sans MT Light"/>
                <a:cs typeface="Gill Sans MT Light"/>
              </a:rPr>
              <a:t> de </a:t>
            </a:r>
            <a:r>
              <a:rPr lang="en-US" sz="1800" dirty="0" err="1">
                <a:solidFill>
                  <a:srgbClr val="1E2470"/>
                </a:solidFill>
                <a:latin typeface="Gill Sans MT Light"/>
                <a:cs typeface="Gill Sans MT Light"/>
              </a:rPr>
              <a:t>Protección</a:t>
            </a:r>
            <a:r>
              <a:rPr lang="en-US" sz="1800" dirty="0">
                <a:solidFill>
                  <a:srgbClr val="1E2470"/>
                </a:solidFill>
                <a:latin typeface="Gill Sans MT Light"/>
                <a:cs typeface="Gill Sans MT Light"/>
              </a:rPr>
              <a:t> Integral de Ensenada </a:t>
            </a:r>
            <a:r>
              <a:rPr lang="en-US" sz="1800" dirty="0" err="1">
                <a:solidFill>
                  <a:srgbClr val="1E2470"/>
                </a:solidFill>
                <a:latin typeface="Gill Sans MT Light"/>
                <a:cs typeface="Gill Sans MT Light"/>
              </a:rPr>
              <a:t>recibieron</a:t>
            </a:r>
            <a:r>
              <a:rPr lang="en-US" sz="1800" dirty="0">
                <a:solidFill>
                  <a:srgbClr val="1E2470"/>
                </a:solidFill>
                <a:latin typeface="Gill Sans MT Light"/>
                <a:cs typeface="Gill Sans MT Light"/>
              </a:rPr>
              <a:t> el </a:t>
            </a:r>
            <a:r>
              <a:rPr lang="en-US" sz="1800" dirty="0" err="1">
                <a:solidFill>
                  <a:srgbClr val="1E2470"/>
                </a:solidFill>
                <a:latin typeface="Gill Sans MT Light"/>
                <a:cs typeface="Gill Sans MT Light"/>
              </a:rPr>
              <a:t>curso</a:t>
            </a:r>
            <a:r>
              <a:rPr lang="en-US" sz="1800" dirty="0">
                <a:solidFill>
                  <a:srgbClr val="1E2470"/>
                </a:solidFill>
                <a:latin typeface="Gill Sans MT Light"/>
                <a:cs typeface="Gill Sans MT Light"/>
              </a:rPr>
              <a:t> y un </a:t>
            </a:r>
            <a:r>
              <a:rPr lang="en-US" sz="1800" dirty="0" err="1">
                <a:solidFill>
                  <a:srgbClr val="1E2470"/>
                </a:solidFill>
                <a:latin typeface="Gill Sans MT Light"/>
                <a:cs typeface="Gill Sans MT Light"/>
              </a:rPr>
              <a:t>monto</a:t>
            </a:r>
            <a:r>
              <a:rPr lang="en-US" sz="1800" dirty="0">
                <a:solidFill>
                  <a:srgbClr val="1E2470"/>
                </a:solidFill>
                <a:latin typeface="Gill Sans MT Light"/>
                <a:cs typeface="Gill Sans MT Light"/>
              </a:rPr>
              <a:t> de </a:t>
            </a:r>
            <a:r>
              <a:rPr lang="en-US" sz="1800" dirty="0" err="1">
                <a:solidFill>
                  <a:srgbClr val="1E2470"/>
                </a:solidFill>
                <a:latin typeface="Gill Sans MT Light"/>
                <a:cs typeface="Gill Sans MT Light"/>
              </a:rPr>
              <a:t>dinero</a:t>
            </a:r>
            <a:r>
              <a:rPr lang="en-US" sz="1800" dirty="0">
                <a:solidFill>
                  <a:srgbClr val="1E2470"/>
                </a:solidFill>
                <a:latin typeface="Gill Sans MT Light"/>
                <a:cs typeface="Gill Sans MT Light"/>
              </a:rPr>
              <a:t>,  l</a:t>
            </a:r>
            <a:r>
              <a:rPr lang="es-AR" sz="1800" dirty="0" err="1">
                <a:solidFill>
                  <a:srgbClr val="1E2470"/>
                </a:solidFill>
                <a:latin typeface="Gill Sans MT Light"/>
                <a:cs typeface="Gill Sans MT Light"/>
              </a:rPr>
              <a:t>ogrando</a:t>
            </a:r>
            <a:r>
              <a:rPr lang="es-AR" sz="1800" dirty="0">
                <a:solidFill>
                  <a:srgbClr val="1E2470"/>
                </a:solidFill>
                <a:latin typeface="Gill Sans MT Light"/>
                <a:cs typeface="Gill Sans MT Light"/>
              </a:rPr>
              <a:t> llevar a cabo una</a:t>
            </a:r>
            <a:r>
              <a:rPr lang="es-AR" sz="1800" b="1" dirty="0">
                <a:solidFill>
                  <a:srgbClr val="1E2470"/>
                </a:solidFill>
                <a:latin typeface="Gill Sans MT Light"/>
                <a:cs typeface="Gill Sans MT Light"/>
              </a:rPr>
              <a:t> VENTA DE </a:t>
            </a:r>
            <a:r>
              <a:rPr lang="es-AR" sz="1800" b="1" dirty="0" smtClean="0">
                <a:solidFill>
                  <a:srgbClr val="1E2470"/>
                </a:solidFill>
                <a:latin typeface="Gill Sans MT Light"/>
                <a:cs typeface="Gill Sans MT Light"/>
              </a:rPr>
              <a:t>PAN DULCE NAVIDEÑO</a:t>
            </a:r>
            <a:endParaRPr lang="en-US" sz="1800" b="1" dirty="0">
              <a:solidFill>
                <a:srgbClr val="1E2470"/>
              </a:solidFill>
              <a:latin typeface="Gill Sans MT Light"/>
              <a:cs typeface="Gill Sans MT Light"/>
            </a:endParaRPr>
          </a:p>
          <a:p>
            <a:pPr lvl="2"/>
            <a:endParaRPr lang="en-US" sz="1800" dirty="0">
              <a:solidFill>
                <a:srgbClr val="1E2470"/>
              </a:solidFill>
              <a:latin typeface="Gill Sans MT Light"/>
              <a:cs typeface="Gill Sans MT Light"/>
            </a:endParaRPr>
          </a:p>
          <a:p>
            <a:pPr marL="1779011" lvl="3" indent="-285750" defTabSz="995507" eaLnBrk="0" fontAlgn="base" hangingPunct="0">
              <a:spcBef>
                <a:spcPct val="0"/>
              </a:spcBef>
              <a:buSzPct val="120000"/>
              <a:buFont typeface="Arial" panose="020B0604020202020204" pitchFamily="34" charset="0"/>
              <a:buChar char="•"/>
            </a:pPr>
            <a:endParaRPr lang="es-AR" sz="1800" dirty="0">
              <a:solidFill>
                <a:srgbClr val="1E2470"/>
              </a:solidFill>
              <a:latin typeface="Gill Sans MT Light"/>
              <a:cs typeface="Gill Sans MT Light"/>
            </a:endParaRPr>
          </a:p>
          <a:p>
            <a:pPr marL="1779011" lvl="3" indent="-285750" defTabSz="995507" eaLnBrk="0" fontAlgn="base" hangingPunct="0">
              <a:spcBef>
                <a:spcPct val="0"/>
              </a:spcBef>
              <a:buSzPct val="120000"/>
              <a:buFont typeface="Arial" panose="020B0604020202020204" pitchFamily="34" charset="0"/>
              <a:buChar char="•"/>
            </a:pPr>
            <a:endParaRPr lang="es-AR" sz="1800" dirty="0">
              <a:solidFill>
                <a:srgbClr val="1E2470"/>
              </a:solidFill>
              <a:latin typeface="Gill Sans MT Light"/>
              <a:cs typeface="Gill Sans MT Light"/>
            </a:endParaRPr>
          </a:p>
          <a:p>
            <a:endParaRPr lang="es-AR" dirty="0"/>
          </a:p>
        </p:txBody>
      </p:sp>
    </p:spTree>
    <p:extLst>
      <p:ext uri="{BB962C8B-B14F-4D97-AF65-F5344CB8AC3E}">
        <p14:creationId xmlns="" xmlns:p14="http://schemas.microsoft.com/office/powerpoint/2010/main" val="9412163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="" xmlns:a16="http://schemas.microsoft.com/office/drawing/2014/main" id="{550DF8CF-048B-4528-B3AA-86B781649D49}"/>
              </a:ext>
            </a:extLst>
          </p:cNvPr>
          <p:cNvSpPr txBox="1">
            <a:spLocks/>
          </p:cNvSpPr>
          <p:nvPr/>
        </p:nvSpPr>
        <p:spPr>
          <a:xfrm>
            <a:off x="384151" y="754013"/>
            <a:ext cx="9619774" cy="45342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497754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b="1" i="0" u="none" strike="noStrike" kern="1200" cap="none" spc="0" normalizeH="0" baseline="0" noProof="0" dirty="0">
              <a:ln>
                <a:noFill/>
              </a:ln>
              <a:solidFill>
                <a:srgbClr val="009FE3"/>
              </a:solidFill>
              <a:effectLst/>
              <a:uLnTx/>
              <a:uFillTx/>
              <a:latin typeface="Gill Sans MT Light"/>
              <a:ea typeface="+mj-ea"/>
              <a:cs typeface="Gill Sans MT Light"/>
            </a:endParaRPr>
          </a:p>
        </p:txBody>
      </p:sp>
      <p:sp>
        <p:nvSpPr>
          <p:cNvPr id="6" name="Rectangle 2">
            <a:extLst>
              <a:ext uri="{FF2B5EF4-FFF2-40B4-BE49-F238E27FC236}">
                <a16:creationId xmlns="" xmlns:a16="http://schemas.microsoft.com/office/drawing/2014/main" id="{F15AA868-709F-4BF0-B096-55E023477062}"/>
              </a:ext>
            </a:extLst>
          </p:cNvPr>
          <p:cNvSpPr/>
          <p:nvPr/>
        </p:nvSpPr>
        <p:spPr>
          <a:xfrm>
            <a:off x="236331" y="1219871"/>
            <a:ext cx="10225136" cy="3416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995507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SzPct val="120000"/>
              <a:tabLst>
                <a:tab pos="611188" algn="l"/>
              </a:tabLst>
            </a:pPr>
            <a:r>
              <a:rPr lang="es-ES" altLang="en-US" sz="1800" b="1" dirty="0" smtClean="0">
                <a:solidFill>
                  <a:srgbClr val="1E2470"/>
                </a:solidFill>
                <a:latin typeface="Gill Sans MT Light"/>
                <a:cs typeface="Gill Sans MT Light"/>
              </a:rPr>
              <a:t>3 FASES</a:t>
            </a:r>
            <a:endParaRPr lang="es-ES" altLang="en-US" sz="1800" b="1" dirty="0">
              <a:solidFill>
                <a:srgbClr val="1E2470"/>
              </a:solidFill>
              <a:latin typeface="Gill Sans MT Light"/>
              <a:cs typeface="Gill Sans MT Light"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="" xmlns:a16="http://schemas.microsoft.com/office/drawing/2014/main" id="{550DF8CF-048B-4528-B3AA-86B781649D49}"/>
              </a:ext>
            </a:extLst>
          </p:cNvPr>
          <p:cNvSpPr txBox="1">
            <a:spLocks/>
          </p:cNvSpPr>
          <p:nvPr/>
        </p:nvSpPr>
        <p:spPr>
          <a:xfrm>
            <a:off x="231751" y="601613"/>
            <a:ext cx="9619774" cy="453420"/>
          </a:xfrm>
          <a:prstGeom prst="rect">
            <a:avLst/>
          </a:prstGeom>
        </p:spPr>
        <p:txBody>
          <a:bodyPr/>
          <a:lstStyle/>
          <a:p>
            <a:pPr lvl="0">
              <a:spcBef>
                <a:spcPct val="0"/>
              </a:spcBef>
              <a:defRPr/>
            </a:pPr>
            <a:r>
              <a:rPr lang="es-ES" b="1" dirty="0" smtClean="0">
                <a:solidFill>
                  <a:srgbClr val="009FE3"/>
                </a:solidFill>
                <a:latin typeface="Gill Sans MT Light"/>
                <a:cs typeface="Gill Sans MT Light"/>
              </a:rPr>
              <a:t>HACIA LA </a:t>
            </a:r>
            <a:r>
              <a:rPr lang="es-ES" b="1" dirty="0">
                <a:solidFill>
                  <a:srgbClr val="009FE3"/>
                </a:solidFill>
                <a:latin typeface="Gill Sans MT Light"/>
                <a:cs typeface="Gill Sans MT Light"/>
              </a:rPr>
              <a:t>AUTONOMÍA </a:t>
            </a:r>
            <a:r>
              <a:rPr lang="es-ES" b="1" dirty="0" smtClean="0">
                <a:solidFill>
                  <a:srgbClr val="009FE3"/>
                </a:solidFill>
                <a:latin typeface="Gill Sans MT Light"/>
                <a:cs typeface="Gill Sans MT Light"/>
              </a:rPr>
              <a:t>INTEGRAL Y ECONÓMICA</a:t>
            </a:r>
            <a:endParaRPr lang="en-US" b="1" dirty="0">
              <a:solidFill>
                <a:srgbClr val="009FE3"/>
              </a:solidFill>
              <a:latin typeface="Gill Sans MT Light"/>
              <a:cs typeface="Gill Sans MT Light"/>
            </a:endParaRPr>
          </a:p>
        </p:txBody>
      </p:sp>
      <p:sp>
        <p:nvSpPr>
          <p:cNvPr id="27" name="Rectángulo redondeado 26"/>
          <p:cNvSpPr/>
          <p:nvPr/>
        </p:nvSpPr>
        <p:spPr>
          <a:xfrm>
            <a:off x="409921" y="2311789"/>
            <a:ext cx="1728192" cy="2304256"/>
          </a:xfrm>
          <a:prstGeom prst="roundRect">
            <a:avLst/>
          </a:prstGeom>
          <a:noFill/>
          <a:ln w="31750">
            <a:solidFill>
              <a:srgbClr val="1E247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AR" sz="1600" b="1" smtClean="0"/>
              <a:t>HACEMOS      FUTURO</a:t>
            </a:r>
            <a:endParaRPr lang="es-AR" sz="1600" b="1" dirty="0"/>
          </a:p>
        </p:txBody>
      </p:sp>
      <p:sp>
        <p:nvSpPr>
          <p:cNvPr id="28" name="Rectángulo redondeado 27"/>
          <p:cNvSpPr/>
          <p:nvPr/>
        </p:nvSpPr>
        <p:spPr>
          <a:xfrm>
            <a:off x="2824039" y="2319999"/>
            <a:ext cx="1728192" cy="2304256"/>
          </a:xfrm>
          <a:prstGeom prst="roundRect">
            <a:avLst/>
          </a:prstGeom>
          <a:noFill/>
          <a:ln w="31750">
            <a:solidFill>
              <a:srgbClr val="1E247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s-MX" sz="1400" dirty="0">
              <a:solidFill>
                <a:srgbClr val="1E2470"/>
              </a:solidFill>
              <a:latin typeface="Gill Sans MT Light"/>
              <a:cs typeface="Gill Sans MT Light"/>
            </a:endParaRPr>
          </a:p>
        </p:txBody>
      </p:sp>
      <p:sp>
        <p:nvSpPr>
          <p:cNvPr id="34" name="Rectángulo redondeado 33"/>
          <p:cNvSpPr/>
          <p:nvPr/>
        </p:nvSpPr>
        <p:spPr>
          <a:xfrm>
            <a:off x="5200303" y="2330632"/>
            <a:ext cx="1728192" cy="2304256"/>
          </a:xfrm>
          <a:prstGeom prst="roundRect">
            <a:avLst/>
          </a:prstGeom>
          <a:noFill/>
          <a:ln w="31750">
            <a:solidFill>
              <a:srgbClr val="1E247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AR" sz="1600" b="1" dirty="0" smtClean="0"/>
              <a:t>HACEMOS      FUTURO</a:t>
            </a:r>
            <a:endParaRPr lang="es-AR" sz="1600" b="1" dirty="0"/>
          </a:p>
        </p:txBody>
      </p:sp>
      <p:sp>
        <p:nvSpPr>
          <p:cNvPr id="8" name="Rectángulo 7"/>
          <p:cNvSpPr/>
          <p:nvPr/>
        </p:nvSpPr>
        <p:spPr>
          <a:xfrm>
            <a:off x="493058" y="2436418"/>
            <a:ext cx="1664444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MX" sz="1400" dirty="0" smtClean="0">
                <a:solidFill>
                  <a:srgbClr val="1E2470"/>
                </a:solidFill>
                <a:latin typeface="Gill Sans MT Light"/>
                <a:cs typeface="Gill Sans MT Light"/>
              </a:rPr>
              <a:t>Consejerías de asistencia: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sz="1400" dirty="0" smtClean="0">
                <a:solidFill>
                  <a:srgbClr val="1E2470"/>
                </a:solidFill>
                <a:latin typeface="Gill Sans MT Light"/>
                <a:cs typeface="Gill Sans MT Light"/>
              </a:rPr>
              <a:t>psicológica y social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sz="1400" dirty="0" smtClean="0">
                <a:solidFill>
                  <a:srgbClr val="1E2470"/>
                </a:solidFill>
                <a:latin typeface="Gill Sans MT Light"/>
                <a:cs typeface="Gill Sans MT Light"/>
              </a:rPr>
              <a:t>judicial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sz="1400" dirty="0" smtClean="0">
                <a:solidFill>
                  <a:srgbClr val="1E2470"/>
                </a:solidFill>
                <a:latin typeface="Gill Sans MT Light"/>
                <a:cs typeface="Gill Sans MT Light"/>
              </a:rPr>
              <a:t>sanitaria</a:t>
            </a:r>
            <a:endParaRPr lang="es-MX" sz="1400" dirty="0">
              <a:solidFill>
                <a:srgbClr val="1E2470"/>
              </a:solidFill>
              <a:latin typeface="Gill Sans MT Light"/>
              <a:cs typeface="Gill Sans MT Light"/>
            </a:endParaRPr>
          </a:p>
        </p:txBody>
      </p:sp>
      <p:sp>
        <p:nvSpPr>
          <p:cNvPr id="35" name="Rectángulo 34"/>
          <p:cNvSpPr/>
          <p:nvPr/>
        </p:nvSpPr>
        <p:spPr>
          <a:xfrm>
            <a:off x="2887787" y="2434539"/>
            <a:ext cx="1664444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MX" sz="1400" dirty="0">
                <a:solidFill>
                  <a:srgbClr val="1E2470"/>
                </a:solidFill>
                <a:latin typeface="Gill Sans MT Light"/>
                <a:cs typeface="Gill Sans MT Light"/>
              </a:rPr>
              <a:t>Acceso a: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sz="1400" dirty="0" smtClean="0">
                <a:solidFill>
                  <a:srgbClr val="1E2470"/>
                </a:solidFill>
                <a:latin typeface="Gill Sans MT Light"/>
                <a:cs typeface="Gill Sans MT Light"/>
              </a:rPr>
              <a:t>Planes </a:t>
            </a:r>
            <a:r>
              <a:rPr lang="es-MX" sz="1400" dirty="0">
                <a:solidFill>
                  <a:srgbClr val="1E2470"/>
                </a:solidFill>
                <a:latin typeface="Gill Sans MT Light"/>
                <a:cs typeface="Gill Sans MT Light"/>
              </a:rPr>
              <a:t>sociales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sz="1400" dirty="0" smtClean="0">
                <a:solidFill>
                  <a:srgbClr val="1E2470"/>
                </a:solidFill>
                <a:latin typeface="Gill Sans MT Light"/>
                <a:cs typeface="Gill Sans MT Light"/>
              </a:rPr>
              <a:t>Capacitación </a:t>
            </a:r>
            <a:r>
              <a:rPr lang="es-MX" sz="1400" dirty="0">
                <a:solidFill>
                  <a:srgbClr val="1E2470"/>
                </a:solidFill>
                <a:latin typeface="Gill Sans MT Light"/>
                <a:cs typeface="Gill Sans MT Light"/>
              </a:rPr>
              <a:t>pre-laboral</a:t>
            </a:r>
          </a:p>
        </p:txBody>
      </p:sp>
      <p:sp>
        <p:nvSpPr>
          <p:cNvPr id="36" name="Rectángulo 35"/>
          <p:cNvSpPr/>
          <p:nvPr/>
        </p:nvSpPr>
        <p:spPr>
          <a:xfrm>
            <a:off x="5264051" y="2427444"/>
            <a:ext cx="1664444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AR" sz="1400" dirty="0">
                <a:solidFill>
                  <a:srgbClr val="1E2470"/>
                </a:solidFill>
                <a:latin typeface="Gill Sans MT Light"/>
                <a:cs typeface="Gill Sans MT Light"/>
              </a:rPr>
              <a:t>Dos posibilidades de </a:t>
            </a:r>
            <a:r>
              <a:rPr lang="es-AR" sz="1400" dirty="0" smtClean="0">
                <a:solidFill>
                  <a:srgbClr val="1E2470"/>
                </a:solidFill>
                <a:latin typeface="Gill Sans MT Light"/>
                <a:cs typeface="Gill Sans MT Light"/>
              </a:rPr>
              <a:t>acceso:</a:t>
            </a:r>
            <a:endParaRPr lang="es-AR" sz="1400" dirty="0">
              <a:solidFill>
                <a:srgbClr val="1E2470"/>
              </a:solidFill>
              <a:latin typeface="Gill Sans MT Light"/>
              <a:cs typeface="Gill Sans MT Ligh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AR" sz="1400" dirty="0" smtClean="0">
                <a:solidFill>
                  <a:srgbClr val="1E2470"/>
                </a:solidFill>
                <a:latin typeface="Gill Sans MT Light"/>
                <a:cs typeface="Gill Sans MT Light"/>
              </a:rPr>
              <a:t>Trabajo </a:t>
            </a:r>
            <a:r>
              <a:rPr lang="es-AR" sz="1400" dirty="0">
                <a:solidFill>
                  <a:srgbClr val="1E2470"/>
                </a:solidFill>
                <a:latin typeface="Gill Sans MT Light"/>
                <a:cs typeface="Gill Sans MT Light"/>
              </a:rPr>
              <a:t>formal</a:t>
            </a:r>
            <a:endParaRPr lang="es-ES" sz="1400" dirty="0">
              <a:solidFill>
                <a:srgbClr val="1E2470"/>
              </a:solidFill>
              <a:latin typeface="Gill Sans MT Light"/>
              <a:cs typeface="Gill Sans MT Ligh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AR" sz="1400" dirty="0" smtClean="0">
                <a:solidFill>
                  <a:srgbClr val="1E2470"/>
                </a:solidFill>
                <a:latin typeface="Gill Sans MT Light"/>
                <a:cs typeface="Gill Sans MT Light"/>
              </a:rPr>
              <a:t>Kit </a:t>
            </a:r>
            <a:r>
              <a:rPr lang="es-AR" sz="1400" dirty="0">
                <a:solidFill>
                  <a:srgbClr val="1E2470"/>
                </a:solidFill>
                <a:latin typeface="Gill Sans MT Light"/>
                <a:cs typeface="Gill Sans MT Light"/>
              </a:rPr>
              <a:t>de fomento a un oficio independiente</a:t>
            </a:r>
            <a:endParaRPr lang="es-ES" sz="1400" dirty="0">
              <a:solidFill>
                <a:srgbClr val="1E2470"/>
              </a:solidFill>
              <a:latin typeface="Gill Sans MT Light"/>
              <a:cs typeface="Gill Sans MT Light"/>
            </a:endParaRPr>
          </a:p>
          <a:p>
            <a:pPr marL="265113" lvl="1"/>
            <a:r>
              <a:rPr lang="es-AR" sz="1400" dirty="0" smtClean="0">
                <a:solidFill>
                  <a:srgbClr val="1E2470"/>
                </a:solidFill>
                <a:latin typeface="Gill Sans MT Light"/>
                <a:cs typeface="Gill Sans MT Light"/>
              </a:rPr>
              <a:t>(</a:t>
            </a:r>
            <a:r>
              <a:rPr lang="es-AR" sz="1400" dirty="0">
                <a:solidFill>
                  <a:srgbClr val="1E2470"/>
                </a:solidFill>
                <a:latin typeface="Gill Sans MT Light"/>
                <a:cs typeface="Gill Sans MT Light"/>
              </a:rPr>
              <a:t>Seguimiento laboral a cargo de tutorías)</a:t>
            </a:r>
            <a:endParaRPr lang="es-ES" sz="1400" dirty="0">
              <a:solidFill>
                <a:srgbClr val="1E2470"/>
              </a:solidFill>
              <a:latin typeface="Gill Sans MT Light"/>
              <a:cs typeface="Gill Sans MT Light"/>
            </a:endParaRPr>
          </a:p>
        </p:txBody>
      </p:sp>
      <p:sp>
        <p:nvSpPr>
          <p:cNvPr id="10" name="Rectángulo redondeado 9"/>
          <p:cNvSpPr/>
          <p:nvPr/>
        </p:nvSpPr>
        <p:spPr>
          <a:xfrm>
            <a:off x="384150" y="1712407"/>
            <a:ext cx="1773351" cy="556862"/>
          </a:xfrm>
          <a:prstGeom prst="roundRect">
            <a:avLst/>
          </a:prstGeom>
          <a:solidFill>
            <a:srgbClr val="1E2470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AR" sz="1200" b="1" dirty="0" smtClean="0"/>
              <a:t>FASE DE FORTALECIMIENTO</a:t>
            </a:r>
            <a:endParaRPr lang="es-AR" sz="1200" b="1" dirty="0"/>
          </a:p>
        </p:txBody>
      </p:sp>
      <p:sp>
        <p:nvSpPr>
          <p:cNvPr id="47" name="Rectángulo redondeado 46"/>
          <p:cNvSpPr/>
          <p:nvPr/>
        </p:nvSpPr>
        <p:spPr>
          <a:xfrm>
            <a:off x="2789891" y="1722669"/>
            <a:ext cx="1762340" cy="556862"/>
          </a:xfrm>
          <a:prstGeom prst="roundRect">
            <a:avLst/>
          </a:prstGeom>
          <a:solidFill>
            <a:srgbClr val="1E2470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AR" sz="1200" b="1" dirty="0" smtClean="0"/>
              <a:t>FASE PRE-LABORAL</a:t>
            </a:r>
            <a:endParaRPr lang="es-AR" sz="1200" b="1" dirty="0"/>
          </a:p>
        </p:txBody>
      </p:sp>
      <p:sp>
        <p:nvSpPr>
          <p:cNvPr id="49" name="Rectángulo redondeado 48"/>
          <p:cNvSpPr/>
          <p:nvPr/>
        </p:nvSpPr>
        <p:spPr>
          <a:xfrm>
            <a:off x="5200303" y="1726211"/>
            <a:ext cx="1728192" cy="556862"/>
          </a:xfrm>
          <a:prstGeom prst="roundRect">
            <a:avLst/>
          </a:prstGeom>
          <a:solidFill>
            <a:srgbClr val="1E2470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AR" sz="1200" b="1" dirty="0" smtClean="0"/>
              <a:t>FASE LABORAL</a:t>
            </a:r>
            <a:endParaRPr lang="es-AR" sz="1200" b="1" dirty="0"/>
          </a:p>
        </p:txBody>
      </p:sp>
      <p:grpSp>
        <p:nvGrpSpPr>
          <p:cNvPr id="50" name="Grupo 49"/>
          <p:cNvGrpSpPr/>
          <p:nvPr/>
        </p:nvGrpSpPr>
        <p:grpSpPr>
          <a:xfrm rot="5400000">
            <a:off x="2272220" y="1814822"/>
            <a:ext cx="455924" cy="215666"/>
            <a:chOff x="3544391" y="1444668"/>
            <a:chExt cx="455924" cy="215666"/>
          </a:xfrm>
        </p:grpSpPr>
        <p:sp>
          <p:nvSpPr>
            <p:cNvPr id="52" name="Flecha derecha 51"/>
            <p:cNvSpPr/>
            <p:nvPr/>
          </p:nvSpPr>
          <p:spPr>
            <a:xfrm rot="16200000">
              <a:off x="3664520" y="1324539"/>
              <a:ext cx="215666" cy="455924"/>
            </a:xfrm>
            <a:prstGeom prst="rightArrow">
              <a:avLst>
                <a:gd name="adj1" fmla="val 60000"/>
                <a:gd name="adj2" fmla="val 50000"/>
              </a:avLst>
            </a:prstGeom>
            <a:solidFill>
              <a:schemeClr val="accent5">
                <a:lumMod val="60000"/>
                <a:lumOff val="40000"/>
              </a:schemeClr>
            </a:solidFill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57" name="Flecha derecha 4"/>
            <p:cNvSpPr txBox="1"/>
            <p:nvPr/>
          </p:nvSpPr>
          <p:spPr>
            <a:xfrm rot="16200000">
              <a:off x="3696870" y="1448074"/>
              <a:ext cx="150966" cy="273554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lvl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s-ES" sz="2000" kern="1200"/>
            </a:p>
          </p:txBody>
        </p:sp>
      </p:grpSp>
      <p:grpSp>
        <p:nvGrpSpPr>
          <p:cNvPr id="58" name="Grupo 57"/>
          <p:cNvGrpSpPr/>
          <p:nvPr/>
        </p:nvGrpSpPr>
        <p:grpSpPr>
          <a:xfrm rot="5400000">
            <a:off x="4648484" y="1813322"/>
            <a:ext cx="455924" cy="215666"/>
            <a:chOff x="3544391" y="1444668"/>
            <a:chExt cx="455924" cy="215666"/>
          </a:xfrm>
        </p:grpSpPr>
        <p:sp>
          <p:nvSpPr>
            <p:cNvPr id="59" name="Flecha derecha 58"/>
            <p:cNvSpPr/>
            <p:nvPr/>
          </p:nvSpPr>
          <p:spPr>
            <a:xfrm rot="16200000">
              <a:off x="3664520" y="1324539"/>
              <a:ext cx="215666" cy="455924"/>
            </a:xfrm>
            <a:prstGeom prst="rightArrow">
              <a:avLst>
                <a:gd name="adj1" fmla="val 60000"/>
                <a:gd name="adj2" fmla="val 50000"/>
              </a:avLst>
            </a:prstGeom>
            <a:solidFill>
              <a:schemeClr val="accent5">
                <a:lumMod val="60000"/>
                <a:lumOff val="40000"/>
              </a:schemeClr>
            </a:solidFill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60" name="Flecha derecha 4"/>
            <p:cNvSpPr txBox="1"/>
            <p:nvPr/>
          </p:nvSpPr>
          <p:spPr>
            <a:xfrm rot="16200000">
              <a:off x="3696870" y="1448074"/>
              <a:ext cx="150966" cy="273554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lvl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s-ES" sz="2000" kern="1200"/>
            </a:p>
          </p:txBody>
        </p:sp>
      </p:grpSp>
      <p:grpSp>
        <p:nvGrpSpPr>
          <p:cNvPr id="61" name="Grupo 60"/>
          <p:cNvGrpSpPr/>
          <p:nvPr/>
        </p:nvGrpSpPr>
        <p:grpSpPr>
          <a:xfrm rot="5400000">
            <a:off x="7024390" y="1813322"/>
            <a:ext cx="455924" cy="215666"/>
            <a:chOff x="3544391" y="1444668"/>
            <a:chExt cx="455924" cy="215666"/>
          </a:xfrm>
        </p:grpSpPr>
        <p:sp>
          <p:nvSpPr>
            <p:cNvPr id="62" name="Flecha derecha 61"/>
            <p:cNvSpPr/>
            <p:nvPr/>
          </p:nvSpPr>
          <p:spPr>
            <a:xfrm rot="16200000">
              <a:off x="3664520" y="1324539"/>
              <a:ext cx="215666" cy="455924"/>
            </a:xfrm>
            <a:prstGeom prst="rightArrow">
              <a:avLst>
                <a:gd name="adj1" fmla="val 60000"/>
                <a:gd name="adj2" fmla="val 50000"/>
              </a:avLst>
            </a:prstGeom>
            <a:solidFill>
              <a:schemeClr val="accent5">
                <a:lumMod val="60000"/>
                <a:lumOff val="40000"/>
              </a:schemeClr>
            </a:solidFill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63" name="Flecha derecha 4"/>
            <p:cNvSpPr txBox="1"/>
            <p:nvPr/>
          </p:nvSpPr>
          <p:spPr>
            <a:xfrm rot="16200000">
              <a:off x="3696870" y="1448074"/>
              <a:ext cx="150966" cy="273554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lvl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s-ES" sz="2000" kern="1200"/>
            </a:p>
          </p:txBody>
        </p:sp>
      </p:grpSp>
      <p:sp>
        <p:nvSpPr>
          <p:cNvPr id="64" name="37 Rectángulo">
            <a:extLst>
              <a:ext uri="{FF2B5EF4-FFF2-40B4-BE49-F238E27FC236}">
                <a16:creationId xmlns="" xmlns:a16="http://schemas.microsoft.com/office/drawing/2014/main" id="{87E3B5C8-68AF-4243-B281-1CE3B5D5BD04}"/>
              </a:ext>
            </a:extLst>
          </p:cNvPr>
          <p:cNvSpPr/>
          <p:nvPr/>
        </p:nvSpPr>
        <p:spPr>
          <a:xfrm>
            <a:off x="7561825" y="1693193"/>
            <a:ext cx="2895062" cy="2941695"/>
          </a:xfrm>
          <a:prstGeom prst="rect">
            <a:avLst/>
          </a:prstGeom>
          <a:solidFill>
            <a:srgbClr val="009FE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s-AR" sz="1600" dirty="0" smtClean="0">
              <a:solidFill>
                <a:schemeClr val="bg1"/>
              </a:solidFill>
            </a:endParaRPr>
          </a:p>
          <a:p>
            <a:r>
              <a:rPr lang="es-AR" sz="1600" b="1" dirty="0" smtClean="0">
                <a:solidFill>
                  <a:schemeClr val="bg1"/>
                </a:solidFill>
              </a:rPr>
              <a:t>BENEFICIARIAS</a:t>
            </a:r>
            <a:r>
              <a:rPr lang="es-AR" sz="1600" b="1" dirty="0">
                <a:solidFill>
                  <a:schemeClr val="bg1"/>
                </a:solidFill>
              </a:rPr>
              <a:t>:</a:t>
            </a:r>
          </a:p>
          <a:p>
            <a:r>
              <a:rPr lang="es-AR" sz="1600" dirty="0">
                <a:solidFill>
                  <a:schemeClr val="bg1"/>
                </a:solidFill>
              </a:rPr>
              <a:t>Mujeres en </a:t>
            </a:r>
            <a:r>
              <a:rPr lang="es-AR" sz="1600" b="1" dirty="0">
                <a:solidFill>
                  <a:schemeClr val="bg1"/>
                </a:solidFill>
              </a:rPr>
              <a:t>situación de violencia de género </a:t>
            </a:r>
            <a:r>
              <a:rPr lang="es-AR" sz="1600" b="1" dirty="0" smtClean="0">
                <a:solidFill>
                  <a:schemeClr val="bg1"/>
                </a:solidFill>
              </a:rPr>
              <a:t>con </a:t>
            </a:r>
            <a:r>
              <a:rPr lang="es-AR" sz="1600" b="1" dirty="0">
                <a:solidFill>
                  <a:schemeClr val="bg1"/>
                </a:solidFill>
              </a:rPr>
              <a:t>alta vulnerabilidad social</a:t>
            </a:r>
            <a:r>
              <a:rPr lang="es-AR" sz="1600" dirty="0">
                <a:solidFill>
                  <a:schemeClr val="bg1"/>
                </a:solidFill>
              </a:rPr>
              <a:t> de los rangos etarios de 18 a 50 años.</a:t>
            </a:r>
          </a:p>
          <a:p>
            <a:endParaRPr lang="es-AR" sz="1600" b="1" dirty="0">
              <a:solidFill>
                <a:schemeClr val="bg1"/>
              </a:solidFill>
            </a:endParaRPr>
          </a:p>
          <a:p>
            <a:endParaRPr lang="es-AR" sz="1600" b="1" dirty="0">
              <a:solidFill>
                <a:schemeClr val="bg1"/>
              </a:solidFill>
            </a:endParaRPr>
          </a:p>
        </p:txBody>
      </p:sp>
      <p:sp>
        <p:nvSpPr>
          <p:cNvPr id="65" name="17 Rectángulo">
            <a:extLst>
              <a:ext uri="{FF2B5EF4-FFF2-40B4-BE49-F238E27FC236}">
                <a16:creationId xmlns="" xmlns:a16="http://schemas.microsoft.com/office/drawing/2014/main" id="{80046F29-6078-48C5-997A-1341D9AF3100}"/>
              </a:ext>
            </a:extLst>
          </p:cNvPr>
          <p:cNvSpPr/>
          <p:nvPr/>
        </p:nvSpPr>
        <p:spPr>
          <a:xfrm>
            <a:off x="292173" y="5293593"/>
            <a:ext cx="947055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AR" sz="1400" b="1" dirty="0">
                <a:solidFill>
                  <a:srgbClr val="1E2470"/>
                </a:solidFill>
                <a:latin typeface="Gill Sans MT Light"/>
                <a:cs typeface="Gill Sans MT Light"/>
              </a:rPr>
              <a:t>MONTO: 90% del valor de la canasta básica familiar de la Argentina. Aproximadamente US$80 mensuales.</a:t>
            </a:r>
          </a:p>
          <a:p>
            <a:endParaRPr lang="es-AR" sz="1400" dirty="0">
              <a:solidFill>
                <a:srgbClr val="1E2470"/>
              </a:solidFill>
              <a:latin typeface="Gill Sans MT Light"/>
              <a:cs typeface="Gill Sans MT Light"/>
            </a:endParaRPr>
          </a:p>
          <a:p>
            <a:r>
              <a:rPr lang="es-AR" sz="1400" b="1" dirty="0">
                <a:solidFill>
                  <a:srgbClr val="1E2470"/>
                </a:solidFill>
                <a:latin typeface="Gill Sans MT Light"/>
                <a:cs typeface="Gill Sans MT Light"/>
              </a:rPr>
              <a:t>CONTRAPRESTACIONES</a:t>
            </a:r>
            <a:r>
              <a:rPr lang="es-AR" sz="1400" dirty="0">
                <a:solidFill>
                  <a:srgbClr val="1E2470"/>
                </a:solidFill>
                <a:latin typeface="Gill Sans MT Light"/>
                <a:cs typeface="Gill Sans MT Light"/>
              </a:rPr>
              <a:t>. Certificar:</a:t>
            </a:r>
          </a:p>
          <a:p>
            <a:r>
              <a:rPr lang="es-AR" sz="1400" dirty="0">
                <a:solidFill>
                  <a:srgbClr val="1E2470"/>
                </a:solidFill>
                <a:latin typeface="Gill Sans MT Light"/>
                <a:cs typeface="Gill Sans MT Light"/>
              </a:rPr>
              <a:t>1. </a:t>
            </a:r>
            <a:r>
              <a:rPr lang="es-AR" sz="1400" dirty="0" smtClean="0">
                <a:solidFill>
                  <a:srgbClr val="1E2470"/>
                </a:solidFill>
                <a:latin typeface="Gill Sans MT Light"/>
                <a:cs typeface="Gill Sans MT Light"/>
              </a:rPr>
              <a:t>Haber </a:t>
            </a:r>
            <a:r>
              <a:rPr lang="es-AR" sz="1400" dirty="0">
                <a:solidFill>
                  <a:srgbClr val="1E2470"/>
                </a:solidFill>
                <a:latin typeface="Gill Sans MT Light"/>
                <a:cs typeface="Gill Sans MT Light"/>
              </a:rPr>
              <a:t>accedido a todos los beneficios de fase de fortalecimiento</a:t>
            </a:r>
            <a:endParaRPr lang="es-ES" sz="1400" dirty="0">
              <a:solidFill>
                <a:srgbClr val="1E2470"/>
              </a:solidFill>
              <a:latin typeface="Gill Sans MT Light"/>
              <a:cs typeface="Gill Sans MT Light"/>
            </a:endParaRPr>
          </a:p>
          <a:p>
            <a:r>
              <a:rPr lang="es-AR" sz="1400" dirty="0">
                <a:solidFill>
                  <a:srgbClr val="1E2470"/>
                </a:solidFill>
                <a:latin typeface="Gill Sans MT Light"/>
                <a:cs typeface="Gill Sans MT Light"/>
              </a:rPr>
              <a:t>2. Horas de capacitación de la fase pre laboral (capacitación en oficio</a:t>
            </a:r>
            <a:r>
              <a:rPr lang="es-ES" sz="1400" dirty="0">
                <a:solidFill>
                  <a:srgbClr val="1E2470"/>
                </a:solidFill>
                <a:latin typeface="Gill Sans MT Light"/>
                <a:cs typeface="Gill Sans MT Light"/>
              </a:rPr>
              <a:t> y habilidades </a:t>
            </a:r>
            <a:r>
              <a:rPr lang="es-AR" sz="1400" dirty="0">
                <a:solidFill>
                  <a:srgbClr val="1E2470"/>
                </a:solidFill>
                <a:latin typeface="Gill Sans MT Light"/>
                <a:cs typeface="Gill Sans MT Light"/>
              </a:rPr>
              <a:t>socioemocionales)</a:t>
            </a:r>
            <a:endParaRPr lang="es-ES" sz="1400" dirty="0">
              <a:solidFill>
                <a:srgbClr val="1E2470"/>
              </a:solidFill>
              <a:latin typeface="Gill Sans MT Light"/>
              <a:cs typeface="Gill Sans MT Light"/>
            </a:endParaRPr>
          </a:p>
          <a:p>
            <a:r>
              <a:rPr lang="es-AR" sz="1400" dirty="0">
                <a:solidFill>
                  <a:srgbClr val="1E2470"/>
                </a:solidFill>
                <a:latin typeface="Gill Sans MT Light"/>
                <a:cs typeface="Gill Sans MT Light"/>
              </a:rPr>
              <a:t>3. Presentación de </a:t>
            </a:r>
            <a:r>
              <a:rPr lang="es-AR" sz="1400" b="1" dirty="0">
                <a:solidFill>
                  <a:srgbClr val="1E2470"/>
                </a:solidFill>
                <a:latin typeface="Gill Sans MT Light"/>
                <a:cs typeface="Gill Sans MT Light"/>
              </a:rPr>
              <a:t>Plan Proyecto de Vida</a:t>
            </a:r>
            <a:r>
              <a:rPr lang="es-AR" sz="1400" dirty="0">
                <a:solidFill>
                  <a:srgbClr val="1E2470"/>
                </a:solidFill>
                <a:latin typeface="Gill Sans MT Light"/>
                <a:cs typeface="Gill Sans MT Light"/>
              </a:rPr>
              <a:t> a preparar junto a las psicólogas y tutoras</a:t>
            </a:r>
            <a:endParaRPr lang="es-ES" sz="1400" dirty="0">
              <a:solidFill>
                <a:srgbClr val="1E2470"/>
              </a:solidFill>
              <a:latin typeface="Gill Sans MT Light"/>
              <a:cs typeface="Gill Sans MT Light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5983274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16722"/>
            <a:ext cx="10688638" cy="7553135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5344319" y="188854"/>
            <a:ext cx="4896544" cy="277000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l"/>
            <a:r>
              <a:rPr lang="en-US" sz="1200" dirty="0">
                <a:solidFill>
                  <a:srgbClr val="0085CC"/>
                </a:solidFill>
                <a:latin typeface="Gill Sans MT Light"/>
                <a:cs typeface="Gill Sans MT Light"/>
              </a:rPr>
              <a:t>DIÁLOGO EURO-LATINOAMERICANO DE POLÍTICAS PÚBLICAS</a:t>
            </a:r>
            <a:endParaRPr lang="en-US" sz="1200" dirty="0">
              <a:solidFill>
                <a:srgbClr val="032377"/>
              </a:solidFill>
              <a:latin typeface="Gill Sans MT Light"/>
              <a:cs typeface="Gill Sans MT Light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59743" y="188855"/>
            <a:ext cx="1080120" cy="276999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r"/>
            <a:r>
              <a:rPr lang="en-US" sz="1200" dirty="0" err="1">
                <a:solidFill>
                  <a:srgbClr val="0085CC"/>
                </a:solidFill>
                <a:latin typeface="Gill Sans MT Light"/>
                <a:cs typeface="Gill Sans MT Light"/>
              </a:rPr>
              <a:t>EUROsociAL</a:t>
            </a:r>
            <a:endParaRPr lang="en-US" sz="1200" dirty="0">
              <a:solidFill>
                <a:srgbClr val="0085CC"/>
              </a:solidFill>
              <a:latin typeface="Gill Sans MT Light"/>
              <a:cs typeface="Gill Sans MT Light"/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="" xmlns:a16="http://schemas.microsoft.com/office/drawing/2014/main" id="{746A9037-C079-498A-8952-88493D9110FB}"/>
              </a:ext>
            </a:extLst>
          </p:cNvPr>
          <p:cNvSpPr txBox="1">
            <a:spLocks/>
          </p:cNvSpPr>
          <p:nvPr/>
        </p:nvSpPr>
        <p:spPr>
          <a:xfrm>
            <a:off x="519783" y="1333153"/>
            <a:ext cx="2592288" cy="45342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497754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dirty="0" smtClean="0">
                <a:solidFill>
                  <a:srgbClr val="009FE3"/>
                </a:solidFill>
                <a:latin typeface="Gill Sans MT Light"/>
                <a:ea typeface="+mj-ea"/>
                <a:cs typeface="Gill Sans MT Light"/>
              </a:rPr>
              <a:t>Gracias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009FE3"/>
              </a:solidFill>
              <a:effectLst/>
              <a:uLnTx/>
              <a:uFillTx/>
              <a:latin typeface="Gill Sans MT Light"/>
              <a:ea typeface="+mj-ea"/>
              <a:cs typeface="Gill Sans MT Light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0951603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Solstice">
      <a:majorFont>
        <a:latin typeface="Gill Sans MT"/>
        <a:ea typeface=""/>
        <a:cs typeface=""/>
        <a:font script="Grek" typeface="Corbel"/>
        <a:font script="Cyrl" typeface="Corbel"/>
        <a:font script="Jpan" typeface="ＭＳ ゴシック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ＭＳ ゴシック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108477B9318800438E6058B33EF2BB1E" ma:contentTypeVersion="19" ma:contentTypeDescription="Crear nuevo documento." ma:contentTypeScope="" ma:versionID="81377c9cd154b6cca078359f406baa84">
  <xsd:schema xmlns:xsd="http://www.w3.org/2001/XMLSchema" xmlns:xs="http://www.w3.org/2001/XMLSchema" xmlns:p="http://schemas.microsoft.com/office/2006/metadata/properties" xmlns:ns2="43e275e3-8228-4251-95de-18700895d8e8" xmlns:ns3="d5769076-9cbd-45ac-bd9c-848099da6b48" xmlns:ns4="e10f10ed-3fa3-4219-8dfc-bb5abca96aaf" targetNamespace="http://schemas.microsoft.com/office/2006/metadata/properties" ma:root="true" ma:fieldsID="619351fd77170c785e2485de6dc6af72" ns2:_="" ns3:_="" ns4:_="">
    <xsd:import namespace="43e275e3-8228-4251-95de-18700895d8e8"/>
    <xsd:import namespace="d5769076-9cbd-45ac-bd9c-848099da6b48"/>
    <xsd:import namespace="e10f10ed-3fa3-4219-8dfc-bb5abca96aaf"/>
    <xsd:element name="properties">
      <xsd:complexType>
        <xsd:sequence>
          <xsd:element name="documentManagement">
            <xsd:complexType>
              <xsd:all>
                <xsd:element ref="ns2:TaxCatchAll" minOccurs="0"/>
                <xsd:element ref="ns3:g43c3c82cce940a89f67d0516f411072" minOccurs="0"/>
                <xsd:element ref="ns3:g5d8bab08a734613a13392a6103cdc6c" minOccurs="0"/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OCR" minOccurs="0"/>
                <xsd:element ref="ns3:MediaServiceDateTaken" minOccurs="0"/>
                <xsd:element ref="ns4:SharedWithUsers" minOccurs="0"/>
                <xsd:element ref="ns4:SharedWithDetails" minOccurs="0"/>
                <xsd:element ref="ns3:MediaServiceLocation" minOccurs="0"/>
                <xsd:element ref="ns3:MediaServiceGenerationTime" minOccurs="0"/>
                <xsd:element ref="ns3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3e275e3-8228-4251-95de-18700895d8e8" elementFormDefault="qualified">
    <xsd:import namespace="http://schemas.microsoft.com/office/2006/documentManagement/types"/>
    <xsd:import namespace="http://schemas.microsoft.com/office/infopath/2007/PartnerControls"/>
    <xsd:element name="TaxCatchAll" ma:index="8" nillable="true" ma:displayName="Taxonomy Catch All Column" ma:hidden="true" ma:list="{6f3ba8c1-544a-4f08-9296-dc6458e9056b}" ma:internalName="TaxCatchAll" ma:showField="CatchAllData" ma:web="43e275e3-8228-4251-95de-18700895d8e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5769076-9cbd-45ac-bd9c-848099da6b48" elementFormDefault="qualified">
    <xsd:import namespace="http://schemas.microsoft.com/office/2006/documentManagement/types"/>
    <xsd:import namespace="http://schemas.microsoft.com/office/infopath/2007/PartnerControls"/>
    <xsd:element name="g43c3c82cce940a89f67d0516f411072" ma:index="10" nillable="true" ma:taxonomy="true" ma:internalName="g43c3c82cce940a89f67d0516f411072" ma:taxonomyFieldName="palabrasclaveempresa" ma:displayName="Palabras clave de FIIAPP" ma:fieldId="{043c3c82-cce9-40a8-9f67-d0516f411072}" ma:taxonomyMulti="true" ma:sspId="0f4afbdf-b431-4932-b70a-70c1915ab58e" ma:termSetId="ef1fcd61-6b57-4f54-bb1f-b9c1166f371e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g5d8bab08a734613a13392a6103cdc6c" ma:index="12" nillable="true" ma:taxonomy="true" ma:internalName="g5d8bab08a734613a13392a6103cdc6c" ma:taxonomyFieldName="palabrasclavesitio" ma:displayName="Palabras clave de sitio" ma:fieldId="{05d8bab0-8a73-4613-a133-92a6103cdc6c}" ma:taxonomyMulti="true" ma:sspId="0f4afbdf-b431-4932-b70a-70c1915ab58e" ma:termSetId="9543e3d4-bc00-4806-8d2a-8eaffc9c5c55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MediaServiceMetadata" ma:index="13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4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5" nillable="true" ma:displayName="Tags" ma:internalName="MediaServiceAutoTags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7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MediaServiceGenerationTime" ma:index="2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2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10f10ed-3fa3-4219-8dfc-bb5abca96aaf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Compartido con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Detalles de uso compartido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ni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g5d8bab08a734613a13392a6103cdc6c xmlns="d5769076-9cbd-45ac-bd9c-848099da6b48">
      <Terms xmlns="http://schemas.microsoft.com/office/infopath/2007/PartnerControls"/>
    </g5d8bab08a734613a13392a6103cdc6c>
    <g43c3c82cce940a89f67d0516f411072 xmlns="d5769076-9cbd-45ac-bd9c-848099da6b48">
      <Terms xmlns="http://schemas.microsoft.com/office/infopath/2007/PartnerControls"/>
    </g43c3c82cce940a89f67d0516f411072>
    <TaxCatchAll xmlns="43e275e3-8228-4251-95de-18700895d8e8"/>
  </documentManagement>
</p:properties>
</file>

<file path=customXml/itemProps1.xml><?xml version="1.0" encoding="utf-8"?>
<ds:datastoreItem xmlns:ds="http://schemas.openxmlformats.org/officeDocument/2006/customXml" ds:itemID="{5554AC1B-5DA9-4613-9EB8-1EEC50CBF4CE}"/>
</file>

<file path=customXml/itemProps2.xml><?xml version="1.0" encoding="utf-8"?>
<ds:datastoreItem xmlns:ds="http://schemas.openxmlformats.org/officeDocument/2006/customXml" ds:itemID="{7F5CDDE3-226F-42AF-9620-0EB342AB97BF}"/>
</file>

<file path=customXml/itemProps3.xml><?xml version="1.0" encoding="utf-8"?>
<ds:datastoreItem xmlns:ds="http://schemas.openxmlformats.org/officeDocument/2006/customXml" ds:itemID="{0AE434FA-225F-4D0C-8B42-BBCCEE2D4D57}"/>
</file>

<file path=docProps/app.xml><?xml version="1.0" encoding="utf-8"?>
<Properties xmlns="http://schemas.openxmlformats.org/officeDocument/2006/extended-properties" xmlns:vt="http://schemas.openxmlformats.org/officeDocument/2006/docPropsVTypes">
  <TotalTime>838</TotalTime>
  <Words>1026</Words>
  <Application>Microsoft Office PowerPoint</Application>
  <PresentationFormat>Personalizado</PresentationFormat>
  <Paragraphs>223</Paragraphs>
  <Slides>7</Slides>
  <Notes>5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7</vt:i4>
      </vt:variant>
    </vt:vector>
  </HeadingPairs>
  <TitlesOfParts>
    <vt:vector size="8" baseType="lpstr">
      <vt:lpstr>Office Theme</vt:lpstr>
      <vt:lpstr>Diapositiva 1</vt:lpstr>
      <vt:lpstr>Diapositiva 2</vt:lpstr>
      <vt:lpstr>Diapositiva 3</vt:lpstr>
      <vt:lpstr>Diapositiva 4</vt:lpstr>
      <vt:lpstr>Diapositiva 5</vt:lpstr>
      <vt:lpstr>Diapositiva 6</vt:lpstr>
      <vt:lpstr>Diapositiva 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Ines Palacios</dc:creator>
  <cp:lastModifiedBy>User</cp:lastModifiedBy>
  <cp:revision>46</cp:revision>
  <dcterms:created xsi:type="dcterms:W3CDTF">2019-07-02T13:31:28Z</dcterms:created>
  <dcterms:modified xsi:type="dcterms:W3CDTF">2019-07-05T15:42:30Z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0x010100108477B9318800438E6058B33EF2BB1E</vt:lpwstr>
  </property>
</Properties>
</file>