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1.xml" ContentType="application/vnd.openxmlformats-officedocument.theme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66" r:id="rId5"/>
    <p:sldId id="258" r:id="rId6"/>
    <p:sldId id="259" r:id="rId7"/>
    <p:sldId id="260" r:id="rId8"/>
    <p:sldId id="269" r:id="rId9"/>
    <p:sldId id="261" r:id="rId10"/>
    <p:sldId id="262" r:id="rId11"/>
    <p:sldId id="263" r:id="rId12"/>
    <p:sldId id="264" r:id="rId13"/>
    <p:sldId id="265" r:id="rId14"/>
    <p:sldId id="270" r:id="rId15"/>
    <p:sldId id="268" r:id="rId16"/>
    <p:sldId id="271" r:id="rId17"/>
  </p:sldIdLst>
  <p:sldSz cx="9144000" cy="6858000" type="screen4x3"/>
  <p:notesSz cx="7559675" cy="10691813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78" autoAdjust="0"/>
  </p:normalViewPr>
  <p:slideViewPr>
    <p:cSldViewPr>
      <p:cViewPr varScale="1">
        <p:scale>
          <a:sx n="79" d="100"/>
          <a:sy n="79" d="100"/>
        </p:scale>
        <p:origin x="114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ustomXml" Target="../customXml/item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 i="1"/>
            </a:pPr>
            <a:r>
              <a:rPr lang="en-US" i="1"/>
              <a:t>SECTOR PRIVADO </a:t>
            </a:r>
          </a:p>
        </c:rich>
      </c:tx>
      <c:layout>
        <c:manualLayout>
          <c:xMode val="edge"/>
          <c:yMode val="edge"/>
          <c:x val="0.21438113023513636"/>
          <c:y val="3.8341150500185968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6981178171157505"/>
          <c:y val="0.3064834583596992"/>
          <c:w val="0.43687112891180607"/>
          <c:h val="0.5700888307096313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MUJERES </c:v>
                </c:pt>
                <c:pt idx="1">
                  <c:v>HOMBRES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27.5</c:v>
                </c:pt>
                <c:pt idx="1">
                  <c:v>48.8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E5-471C-BCFB-DE03676F98F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  <c:txPr>
        <a:bodyPr/>
        <a:lstStyle/>
        <a:p>
          <a:pPr>
            <a:defRPr i="1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 i="1"/>
            </a:pPr>
            <a:r>
              <a:rPr lang="en-US" i="1"/>
              <a:t>SECTOR PÚBLICO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MUJERES</c:v>
                </c:pt>
                <c:pt idx="1">
                  <c:v>HOMBRES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56.69</c:v>
                </c:pt>
                <c:pt idx="1">
                  <c:v>43.31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D0-46E4-92C8-517D9E67F36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  <c:txPr>
        <a:bodyPr/>
        <a:lstStyle/>
        <a:p>
          <a:pPr>
            <a:defRPr i="1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2292480"/>
            <a:ext cx="7771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292480"/>
            <a:ext cx="7771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85800" y="2292480"/>
            <a:ext cx="7771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85800" y="2292480"/>
            <a:ext cx="7771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85800" y="2292480"/>
            <a:ext cx="7771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2292480"/>
            <a:ext cx="7771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85800" y="2292480"/>
            <a:ext cx="7771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85800" y="2292480"/>
            <a:ext cx="7771680" cy="530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85800" y="2292480"/>
            <a:ext cx="7771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2292480"/>
            <a:ext cx="7771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2292480"/>
            <a:ext cx="7771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5800" y="2292480"/>
            <a:ext cx="7771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85800" y="2292480"/>
            <a:ext cx="7771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85800" y="2292480"/>
            <a:ext cx="7771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85800" y="2292480"/>
            <a:ext cx="7771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85800" y="2292480"/>
            <a:ext cx="7771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85800" y="2292480"/>
            <a:ext cx="7771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85800" y="2292480"/>
            <a:ext cx="7771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85800" y="2292480"/>
            <a:ext cx="7771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85800" y="2292480"/>
            <a:ext cx="7771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85800" y="2292480"/>
            <a:ext cx="7771680" cy="530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85800" y="2292480"/>
            <a:ext cx="7771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85800" y="2292480"/>
            <a:ext cx="7771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85800" y="2292480"/>
            <a:ext cx="7771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85800" y="2292480"/>
            <a:ext cx="7771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85800" y="2292480"/>
            <a:ext cx="7771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85800" y="2292480"/>
            <a:ext cx="7771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2292480"/>
            <a:ext cx="7771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292480"/>
            <a:ext cx="7771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85800" y="2292480"/>
            <a:ext cx="7771680" cy="530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800" y="2292480"/>
            <a:ext cx="7771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2292480"/>
            <a:ext cx="7771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2292480"/>
            <a:ext cx="7771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2292480"/>
            <a:ext cx="7771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es-ES" sz="18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85800" y="2292480"/>
            <a:ext cx="7771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es-ES" sz="18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ES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g"/><Relationship Id="rId5" Type="http://schemas.openxmlformats.org/officeDocument/2006/relationships/image" Target="../media/image5.gif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gif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6.png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2"/>
          <p:cNvPicPr/>
          <p:nvPr/>
        </p:nvPicPr>
        <p:blipFill>
          <a:blip r:embed="rId2"/>
          <a:stretch/>
        </p:blipFill>
        <p:spPr>
          <a:xfrm>
            <a:off x="5954760" y="104760"/>
            <a:ext cx="3046320" cy="1091520"/>
          </a:xfrm>
          <a:prstGeom prst="rect">
            <a:avLst/>
          </a:prstGeom>
          <a:ln>
            <a:noFill/>
          </a:ln>
        </p:spPr>
      </p:pic>
      <p:pic>
        <p:nvPicPr>
          <p:cNvPr id="115" name="Picture 4"/>
          <p:cNvPicPr/>
          <p:nvPr/>
        </p:nvPicPr>
        <p:blipFill>
          <a:blip r:embed="rId3"/>
          <a:stretch/>
        </p:blipFill>
        <p:spPr>
          <a:xfrm>
            <a:off x="3156480" y="185400"/>
            <a:ext cx="3178080" cy="875160"/>
          </a:xfrm>
          <a:prstGeom prst="rect">
            <a:avLst/>
          </a:prstGeom>
          <a:ln>
            <a:noFill/>
          </a:ln>
        </p:spPr>
      </p:pic>
      <p:pic>
        <p:nvPicPr>
          <p:cNvPr id="116" name="Picture 6"/>
          <p:cNvPicPr/>
          <p:nvPr/>
        </p:nvPicPr>
        <p:blipFill>
          <a:blip r:embed="rId4"/>
          <a:stretch/>
        </p:blipFill>
        <p:spPr>
          <a:xfrm>
            <a:off x="222120" y="122400"/>
            <a:ext cx="2922120" cy="1001160"/>
          </a:xfrm>
          <a:prstGeom prst="rect">
            <a:avLst/>
          </a:prstGeom>
          <a:ln>
            <a:noFill/>
          </a:ln>
        </p:spPr>
      </p:pic>
      <p:sp>
        <p:nvSpPr>
          <p:cNvPr id="117" name="Line 1"/>
          <p:cNvSpPr/>
          <p:nvPr/>
        </p:nvSpPr>
        <p:spPr>
          <a:xfrm>
            <a:off x="0" y="1276920"/>
            <a:ext cx="9144000" cy="0"/>
          </a:xfrm>
          <a:prstGeom prst="line">
            <a:avLst/>
          </a:prstGeom>
          <a:ln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sp>
        <p:nvSpPr>
          <p:cNvPr id="118" name="Line 2"/>
          <p:cNvSpPr/>
          <p:nvPr/>
        </p:nvSpPr>
        <p:spPr>
          <a:xfrm>
            <a:off x="0" y="1340640"/>
            <a:ext cx="9144000" cy="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9" name="CustomShape 3"/>
          <p:cNvSpPr/>
          <p:nvPr/>
        </p:nvSpPr>
        <p:spPr>
          <a:xfrm>
            <a:off x="647640" y="1459800"/>
            <a:ext cx="77760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000" b="1" i="1" strike="noStrike" spc="-1">
                <a:solidFill>
                  <a:srgbClr val="000000"/>
                </a:solidFill>
                <a:latin typeface="Bell MT"/>
                <a:ea typeface="DejaVu Sans"/>
              </a:rPr>
              <a:t>MINISTERIO DE TRABAJO, EMPLEO Y SEGURIDAD SOCIAL</a:t>
            </a:r>
            <a:endParaRPr lang="es-ES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2000" b="1" i="1" strike="noStrike" spc="-1">
                <a:solidFill>
                  <a:srgbClr val="000000"/>
                </a:solidFill>
                <a:latin typeface="Bell MT"/>
                <a:ea typeface="DejaVu Sans"/>
              </a:rPr>
              <a:t>VICEMINISTERIO DE TRABAJO  </a:t>
            </a:r>
            <a:endParaRPr lang="es-ES" sz="2000" b="0" strike="noStrike" spc="-1">
              <a:latin typeface="Arial"/>
            </a:endParaRPr>
          </a:p>
        </p:txBody>
      </p:sp>
      <p:sp>
        <p:nvSpPr>
          <p:cNvPr id="120" name="CustomShape 4"/>
          <p:cNvSpPr/>
          <p:nvPr/>
        </p:nvSpPr>
        <p:spPr>
          <a:xfrm>
            <a:off x="432000" y="5040000"/>
            <a:ext cx="842364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1600" b="1" i="1" strike="noStrike" spc="-1">
                <a:latin typeface="Times New Roman"/>
              </a:rPr>
              <a:t>PRINCIPALES ESTRATEGIAS PARA EL IMPULSO DE LA AUTONOMÍA Y EMPODERAMIENTO ECONÓMICO DE LA MUJER </a:t>
            </a:r>
            <a:endParaRPr lang="es-ES" sz="1600" b="0" strike="noStrike" spc="-1">
              <a:latin typeface="Arial"/>
            </a:endParaRPr>
          </a:p>
        </p:txBody>
      </p:sp>
      <p:pic>
        <p:nvPicPr>
          <p:cNvPr id="121" name="Picture 120"/>
          <p:cNvPicPr/>
          <p:nvPr/>
        </p:nvPicPr>
        <p:blipFill>
          <a:blip r:embed="rId5"/>
          <a:srcRect t="39204"/>
          <a:stretch/>
        </p:blipFill>
        <p:spPr>
          <a:xfrm>
            <a:off x="360" y="2448000"/>
            <a:ext cx="9143280" cy="2344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2"/>
          <p:cNvPicPr/>
          <p:nvPr/>
        </p:nvPicPr>
        <p:blipFill>
          <a:blip r:embed="rId2"/>
          <a:stretch/>
        </p:blipFill>
        <p:spPr>
          <a:xfrm>
            <a:off x="6444360" y="93960"/>
            <a:ext cx="2485080" cy="890280"/>
          </a:xfrm>
          <a:prstGeom prst="rect">
            <a:avLst/>
          </a:prstGeom>
          <a:ln>
            <a:noFill/>
          </a:ln>
        </p:spPr>
      </p:pic>
      <p:pic>
        <p:nvPicPr>
          <p:cNvPr id="154" name="Picture 4"/>
          <p:cNvPicPr/>
          <p:nvPr/>
        </p:nvPicPr>
        <p:blipFill>
          <a:blip r:embed="rId3"/>
          <a:stretch/>
        </p:blipFill>
        <p:spPr>
          <a:xfrm>
            <a:off x="3643200" y="192600"/>
            <a:ext cx="2338560" cy="644040"/>
          </a:xfrm>
          <a:prstGeom prst="rect">
            <a:avLst/>
          </a:prstGeom>
          <a:ln>
            <a:noFill/>
          </a:ln>
        </p:spPr>
      </p:pic>
      <p:pic>
        <p:nvPicPr>
          <p:cNvPr id="155" name="Picture 6"/>
          <p:cNvPicPr/>
          <p:nvPr/>
        </p:nvPicPr>
        <p:blipFill>
          <a:blip r:embed="rId4"/>
          <a:stretch/>
        </p:blipFill>
        <p:spPr>
          <a:xfrm>
            <a:off x="876960" y="104760"/>
            <a:ext cx="2136600" cy="731880"/>
          </a:xfrm>
          <a:prstGeom prst="rect">
            <a:avLst/>
          </a:prstGeom>
          <a:ln>
            <a:noFill/>
          </a:ln>
        </p:spPr>
      </p:pic>
      <p:sp>
        <p:nvSpPr>
          <p:cNvPr id="156" name="CustomShape 1"/>
          <p:cNvSpPr/>
          <p:nvPr/>
        </p:nvSpPr>
        <p:spPr>
          <a:xfrm>
            <a:off x="0" y="843120"/>
            <a:ext cx="9143280" cy="600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es-ES" sz="1600" b="1" strike="noStrike" spc="-1">
                <a:solidFill>
                  <a:srgbClr val="000000"/>
                </a:solidFill>
                <a:latin typeface="Bell MT"/>
                <a:ea typeface="Calibri"/>
              </a:rPr>
              <a:t>LA MINISTRA </a:t>
            </a:r>
            <a:endParaRPr lang="es-ES" sz="1600" b="0" strike="noStrike" spc="-1">
              <a:latin typeface="Arial"/>
            </a:endParaRPr>
          </a:p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es-ES" sz="1600" b="1" strike="noStrike" spc="-1">
                <a:solidFill>
                  <a:srgbClr val="000000"/>
                </a:solidFill>
                <a:latin typeface="Bell MT"/>
                <a:ea typeface="Calibri"/>
              </a:rPr>
              <a:t>DE TRABAJO, EMPLEO Y SEGURIDAD SOCIAL</a:t>
            </a:r>
            <a:endParaRPr lang="es-ES" sz="1600" b="0" strike="noStrike" spc="-1">
              <a:latin typeface="Arial"/>
            </a:endParaRPr>
          </a:p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es-ES" sz="1600" b="1" strike="noStrike" spc="-1">
                <a:solidFill>
                  <a:srgbClr val="000000"/>
                </a:solidFill>
                <a:latin typeface="Bell MT"/>
                <a:ea typeface="Calibri"/>
              </a:rPr>
              <a:t>R E S U E L V E: </a:t>
            </a:r>
            <a:endParaRPr lang="es-ES" sz="1600" b="0" strike="noStrike" spc="-1">
              <a:latin typeface="Arial"/>
            </a:endParaRPr>
          </a:p>
          <a:p>
            <a:pPr algn="just">
              <a:lnSpc>
                <a:spcPct val="107000"/>
              </a:lnSpc>
              <a:spcAft>
                <a:spcPts val="799"/>
              </a:spcAft>
            </a:pPr>
            <a:r>
              <a:rPr lang="es-ES" sz="1600" b="0" strike="noStrike" spc="-1">
                <a:solidFill>
                  <a:srgbClr val="000000"/>
                </a:solidFill>
                <a:latin typeface="Bell MT"/>
                <a:ea typeface="Calibri"/>
              </a:rPr>
              <a:t>1º.- Créase la </a:t>
            </a:r>
            <a:r>
              <a:rPr lang="es-ES" sz="1600" b="1" i="1" strike="noStrike" spc="-1">
                <a:solidFill>
                  <a:srgbClr val="000000"/>
                </a:solidFill>
                <a:latin typeface="Bell MT"/>
                <a:ea typeface="Calibri"/>
              </a:rPr>
              <a:t>Oficina de Atención y Prevención de la Violencia Laboral</a:t>
            </a:r>
            <a:r>
              <a:rPr lang="es-ES" sz="1600" b="0" strike="noStrike" spc="-1">
                <a:solidFill>
                  <a:srgbClr val="000000"/>
                </a:solidFill>
                <a:latin typeface="Bell MT"/>
                <a:ea typeface="Calibri"/>
              </a:rPr>
              <a:t>, dependiente del Ministerio de Trabajo, Empleo y Seguridad Social, coordinada por la Dirección General de Promoción a la Mujer Trabajadora y la Dirección del Trabajo.</a:t>
            </a:r>
            <a:endParaRPr lang="es-ES" sz="1600" b="0" strike="noStrike" spc="-1">
              <a:latin typeface="Arial"/>
            </a:endParaRPr>
          </a:p>
          <a:p>
            <a:pPr algn="just">
              <a:lnSpc>
                <a:spcPct val="107000"/>
              </a:lnSpc>
              <a:spcAft>
                <a:spcPts val="799"/>
              </a:spcAft>
            </a:pPr>
            <a:r>
              <a:rPr lang="es-ES" sz="1600" b="0" strike="noStrike" spc="-1">
                <a:solidFill>
                  <a:srgbClr val="000000"/>
                </a:solidFill>
                <a:latin typeface="Bell MT"/>
                <a:ea typeface="Calibri"/>
              </a:rPr>
              <a:t>2º.- </a:t>
            </a:r>
            <a:r>
              <a:rPr lang="es-ES" sz="1600" b="1" i="1" strike="noStrike" spc="-1">
                <a:solidFill>
                  <a:srgbClr val="000000"/>
                </a:solidFill>
                <a:latin typeface="Bell MT"/>
                <a:ea typeface="Calibri"/>
              </a:rPr>
              <a:t>VIOLENCIA LABORAL</a:t>
            </a:r>
            <a:r>
              <a:rPr lang="es-ES" sz="1600" b="0" strike="noStrike" spc="-1">
                <a:solidFill>
                  <a:srgbClr val="000000"/>
                </a:solidFill>
                <a:latin typeface="Bell MT"/>
                <a:ea typeface="Calibri"/>
              </a:rPr>
              <a:t>: a los efectos de la presente resolución, se entiende por “violencia laboral” toda acción ejercida sobre el/la trabajador/a de manera directa mediante actos, comentarios, proposiciones o conductas con connotación sexual o no, mobbing o acoso sexual, no consentidas por la víctima, ejercidas por superiores o compañeros de igual o inferior jerarquía.</a:t>
            </a:r>
            <a:endParaRPr lang="es-ES" sz="1600" b="0" strike="noStrike" spc="-1">
              <a:latin typeface="Arial"/>
            </a:endParaRPr>
          </a:p>
          <a:p>
            <a:pPr algn="just">
              <a:lnSpc>
                <a:spcPct val="107000"/>
              </a:lnSpc>
              <a:spcAft>
                <a:spcPts val="799"/>
              </a:spcAft>
            </a:pPr>
            <a:r>
              <a:rPr lang="es-ES" sz="1600" b="0" strike="noStrike" spc="-1">
                <a:solidFill>
                  <a:srgbClr val="000000"/>
                </a:solidFill>
                <a:latin typeface="Bell MT"/>
                <a:ea typeface="Calibri"/>
              </a:rPr>
              <a:t>Se incluye en esta causal el acoso sexual que, en forma indirecta, cause al trabajador o a la trabajadora un ambiente laboral de naturaleza hostil, intimidadora, ofensiva y humillante. Se considerará que esta forma de violencia laboral reviste especial gravedad cuando la víctima se encuentre en una situación de particular vulnerabilidad. </a:t>
            </a:r>
            <a:endParaRPr lang="es-ES" sz="1600" b="0" strike="noStrike" spc="-1">
              <a:latin typeface="Arial"/>
            </a:endParaRPr>
          </a:p>
          <a:p>
            <a:pPr algn="just">
              <a:lnSpc>
                <a:spcPct val="107000"/>
              </a:lnSpc>
              <a:spcAft>
                <a:spcPts val="799"/>
              </a:spcAft>
            </a:pPr>
            <a:r>
              <a:rPr lang="es-ES" sz="1600" b="0" strike="noStrike" spc="-1">
                <a:solidFill>
                  <a:srgbClr val="000000"/>
                </a:solidFill>
                <a:latin typeface="Bell MT"/>
                <a:ea typeface="Calibri"/>
              </a:rPr>
              <a:t>3º.- La</a:t>
            </a:r>
            <a:r>
              <a:rPr lang="es-ES" sz="1600" b="1" i="1" strike="noStrike" spc="-1">
                <a:solidFill>
                  <a:srgbClr val="000000"/>
                </a:solidFill>
                <a:latin typeface="Bell MT"/>
                <a:ea typeface="Calibri"/>
              </a:rPr>
              <a:t> Oficina de Atención y Prevención de la Violencia Laboral</a:t>
            </a:r>
            <a:r>
              <a:rPr lang="es-ES" sz="1600" b="0" strike="noStrike" spc="-1">
                <a:solidFill>
                  <a:srgbClr val="000000"/>
                </a:solidFill>
                <a:latin typeface="Bell MT"/>
                <a:ea typeface="Calibri"/>
              </a:rPr>
              <a:t>, tendrá las siguientes funciones: </a:t>
            </a:r>
            <a:endParaRPr lang="es-ES" sz="1600" b="0" strike="noStrike" spc="-1">
              <a:latin typeface="Arial"/>
            </a:endParaRPr>
          </a:p>
          <a:p>
            <a:pPr marL="343080" indent="-342360" algn="just">
              <a:lnSpc>
                <a:spcPct val="107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s-ES" sz="1600" b="0" strike="noStrike" spc="-1">
                <a:solidFill>
                  <a:srgbClr val="000000"/>
                </a:solidFill>
                <a:latin typeface="Bell MT"/>
                <a:ea typeface="Calibri"/>
              </a:rPr>
              <a:t>Sensibilizar, capacitar y difundir la problemática de la violencia laboral en los sectores involucrados con el MTESS.</a:t>
            </a:r>
            <a:endParaRPr lang="es-ES" sz="1600" b="0" strike="noStrike" spc="-1">
              <a:latin typeface="Arial"/>
            </a:endParaRPr>
          </a:p>
          <a:p>
            <a:pPr marL="343080" indent="-342360" algn="just">
              <a:lnSpc>
                <a:spcPct val="107000"/>
              </a:lnSpc>
              <a:spcAft>
                <a:spcPts val="799"/>
              </a:spcAft>
              <a:buClr>
                <a:srgbClr val="000000"/>
              </a:buClr>
              <a:buFont typeface="Calibri"/>
              <a:buAutoNum type="arabicPeriod"/>
            </a:pPr>
            <a:r>
              <a:rPr lang="es-ES" sz="1600" b="0" strike="noStrike" spc="-1">
                <a:solidFill>
                  <a:srgbClr val="000000"/>
                </a:solidFill>
                <a:latin typeface="Bell MT"/>
                <a:ea typeface="Calibri"/>
              </a:rPr>
              <a:t>Realizar investigaciones dirigidas a una mayor y mejor comprensión del fenómeno d la violencia laboral y, especialmente, a su adecuada prevención, incluyendo la elaboración de documentos de trabajo y datos estadísticos que permitan evaluar su impacto y evolución. </a:t>
            </a:r>
            <a:endParaRPr lang="es-ES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156"/>
          <p:cNvPicPr/>
          <p:nvPr/>
        </p:nvPicPr>
        <p:blipFill>
          <a:blip r:embed="rId2"/>
          <a:stretch/>
        </p:blipFill>
        <p:spPr>
          <a:xfrm>
            <a:off x="-46440" y="216000"/>
            <a:ext cx="5950080" cy="6315120"/>
          </a:xfrm>
          <a:prstGeom prst="rect">
            <a:avLst/>
          </a:prstGeom>
          <a:ln>
            <a:noFill/>
          </a:ln>
        </p:spPr>
      </p:pic>
      <p:pic>
        <p:nvPicPr>
          <p:cNvPr id="158" name="Picture 157"/>
          <p:cNvPicPr/>
          <p:nvPr/>
        </p:nvPicPr>
        <p:blipFill>
          <a:blip r:embed="rId3"/>
          <a:srcRect t="5247"/>
          <a:stretch/>
        </p:blipFill>
        <p:spPr>
          <a:xfrm>
            <a:off x="5472000" y="1080000"/>
            <a:ext cx="3554640" cy="4769280"/>
          </a:xfrm>
          <a:prstGeom prst="rect">
            <a:avLst/>
          </a:prstGeom>
          <a:ln>
            <a:noFill/>
          </a:ln>
        </p:spPr>
      </p:pic>
      <p:pic>
        <p:nvPicPr>
          <p:cNvPr id="159" name="Picture 158"/>
          <p:cNvPicPr/>
          <p:nvPr/>
        </p:nvPicPr>
        <p:blipFill>
          <a:blip r:embed="rId3"/>
          <a:srcRect l="26390" t="14090" r="6710" b="81575"/>
          <a:stretch/>
        </p:blipFill>
        <p:spPr>
          <a:xfrm>
            <a:off x="5472360" y="432000"/>
            <a:ext cx="3239280" cy="28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EE CENTRO DE EMPRENDEDURIS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85750"/>
            <a:ext cx="2016224" cy="112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/>
          <p:nvPr/>
        </p:nvPicPr>
        <p:blipFill>
          <a:blip r:embed="rId3"/>
          <a:stretch/>
        </p:blipFill>
        <p:spPr>
          <a:xfrm>
            <a:off x="5954760" y="104760"/>
            <a:ext cx="3046320" cy="1091520"/>
          </a:xfrm>
          <a:prstGeom prst="rect">
            <a:avLst/>
          </a:prstGeom>
          <a:ln>
            <a:noFill/>
          </a:ln>
        </p:spPr>
      </p:pic>
      <p:pic>
        <p:nvPicPr>
          <p:cNvPr id="6" name="Picture 4"/>
          <p:cNvPicPr/>
          <p:nvPr/>
        </p:nvPicPr>
        <p:blipFill>
          <a:blip r:embed="rId4"/>
          <a:stretch/>
        </p:blipFill>
        <p:spPr>
          <a:xfrm>
            <a:off x="3156480" y="185400"/>
            <a:ext cx="3178080" cy="875160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/>
          <a:stretch/>
        </p:blipFill>
        <p:spPr>
          <a:xfrm>
            <a:off x="222120" y="122400"/>
            <a:ext cx="2922120" cy="1001160"/>
          </a:xfrm>
          <a:prstGeom prst="rect">
            <a:avLst/>
          </a:prstGeom>
          <a:ln>
            <a:noFill/>
          </a:ln>
        </p:spPr>
      </p:pic>
      <p:sp>
        <p:nvSpPr>
          <p:cNvPr id="8" name="Line 1"/>
          <p:cNvSpPr/>
          <p:nvPr/>
        </p:nvSpPr>
        <p:spPr>
          <a:xfrm>
            <a:off x="0" y="1122777"/>
            <a:ext cx="9144000" cy="0"/>
          </a:xfrm>
          <a:prstGeom prst="line">
            <a:avLst/>
          </a:prstGeom>
          <a:ln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sp>
        <p:nvSpPr>
          <p:cNvPr id="9" name="Line 2"/>
          <p:cNvSpPr/>
          <p:nvPr/>
        </p:nvSpPr>
        <p:spPr>
          <a:xfrm>
            <a:off x="0" y="1196640"/>
            <a:ext cx="9144000" cy="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28" y="2276195"/>
            <a:ext cx="8028384" cy="451596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39752" y="1285029"/>
            <a:ext cx="698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b="1" i="1" dirty="0"/>
              <a:t>complejo edilicio que </a:t>
            </a:r>
            <a:r>
              <a:rPr lang="es-PY" b="1" i="1" dirty="0" smtClean="0"/>
              <a:t>reúne </a:t>
            </a:r>
            <a:r>
              <a:rPr lang="es-PY" b="1" i="1" dirty="0"/>
              <a:t>toda la oferta pública de capacitación, formalización y conexión con financiamiento para iniciar un emprendimiento de </a:t>
            </a:r>
            <a:r>
              <a:rPr lang="es-PY" b="1" i="1" dirty="0" smtClean="0"/>
              <a:t>negocio.</a:t>
            </a:r>
            <a:endParaRPr lang="es-PY" b="1" i="1" dirty="0"/>
          </a:p>
        </p:txBody>
      </p:sp>
    </p:spTree>
    <p:extLst>
      <p:ext uri="{BB962C8B-B14F-4D97-AF65-F5344CB8AC3E}">
        <p14:creationId xmlns:p14="http://schemas.microsoft.com/office/powerpoint/2010/main" val="1312416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icture 2"/>
          <p:cNvPicPr/>
          <p:nvPr/>
        </p:nvPicPr>
        <p:blipFill>
          <a:blip r:embed="rId2"/>
          <a:stretch/>
        </p:blipFill>
        <p:spPr>
          <a:xfrm>
            <a:off x="5954760" y="104760"/>
            <a:ext cx="3046320" cy="1091520"/>
          </a:xfrm>
          <a:prstGeom prst="rect">
            <a:avLst/>
          </a:prstGeom>
          <a:ln>
            <a:noFill/>
          </a:ln>
        </p:spPr>
      </p:pic>
      <p:pic>
        <p:nvPicPr>
          <p:cNvPr id="180" name="Picture 4"/>
          <p:cNvPicPr/>
          <p:nvPr/>
        </p:nvPicPr>
        <p:blipFill>
          <a:blip r:embed="rId3"/>
          <a:stretch/>
        </p:blipFill>
        <p:spPr>
          <a:xfrm>
            <a:off x="3156480" y="185400"/>
            <a:ext cx="3178080" cy="875160"/>
          </a:xfrm>
          <a:prstGeom prst="rect">
            <a:avLst/>
          </a:prstGeom>
          <a:ln>
            <a:noFill/>
          </a:ln>
        </p:spPr>
      </p:pic>
      <p:pic>
        <p:nvPicPr>
          <p:cNvPr id="181" name="Picture 6"/>
          <p:cNvPicPr/>
          <p:nvPr/>
        </p:nvPicPr>
        <p:blipFill>
          <a:blip r:embed="rId4"/>
          <a:stretch/>
        </p:blipFill>
        <p:spPr>
          <a:xfrm>
            <a:off x="222120" y="122400"/>
            <a:ext cx="2922120" cy="1001160"/>
          </a:xfrm>
          <a:prstGeom prst="rect">
            <a:avLst/>
          </a:prstGeom>
          <a:ln>
            <a:noFill/>
          </a:ln>
        </p:spPr>
      </p:pic>
      <p:sp>
        <p:nvSpPr>
          <p:cNvPr id="182" name="Line 1"/>
          <p:cNvSpPr/>
          <p:nvPr/>
        </p:nvSpPr>
        <p:spPr>
          <a:xfrm>
            <a:off x="0" y="1140120"/>
            <a:ext cx="9144000" cy="0"/>
          </a:xfrm>
          <a:prstGeom prst="line">
            <a:avLst/>
          </a:prstGeom>
          <a:ln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sp>
        <p:nvSpPr>
          <p:cNvPr id="183" name="Line 2"/>
          <p:cNvSpPr/>
          <p:nvPr/>
        </p:nvSpPr>
        <p:spPr>
          <a:xfrm>
            <a:off x="38520" y="1196640"/>
            <a:ext cx="9144000" cy="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720080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icture 2"/>
          <p:cNvPicPr/>
          <p:nvPr/>
        </p:nvPicPr>
        <p:blipFill>
          <a:blip r:embed="rId2"/>
          <a:stretch/>
        </p:blipFill>
        <p:spPr>
          <a:xfrm>
            <a:off x="5954760" y="104760"/>
            <a:ext cx="3046320" cy="1091520"/>
          </a:xfrm>
          <a:prstGeom prst="rect">
            <a:avLst/>
          </a:prstGeom>
          <a:ln>
            <a:noFill/>
          </a:ln>
        </p:spPr>
      </p:pic>
      <p:pic>
        <p:nvPicPr>
          <p:cNvPr id="180" name="Picture 4"/>
          <p:cNvPicPr/>
          <p:nvPr/>
        </p:nvPicPr>
        <p:blipFill>
          <a:blip r:embed="rId3"/>
          <a:stretch/>
        </p:blipFill>
        <p:spPr>
          <a:xfrm>
            <a:off x="3156480" y="185400"/>
            <a:ext cx="3178080" cy="875160"/>
          </a:xfrm>
          <a:prstGeom prst="rect">
            <a:avLst/>
          </a:prstGeom>
          <a:ln>
            <a:noFill/>
          </a:ln>
        </p:spPr>
      </p:pic>
      <p:pic>
        <p:nvPicPr>
          <p:cNvPr id="181" name="Picture 6"/>
          <p:cNvPicPr/>
          <p:nvPr/>
        </p:nvPicPr>
        <p:blipFill>
          <a:blip r:embed="rId4"/>
          <a:stretch/>
        </p:blipFill>
        <p:spPr>
          <a:xfrm>
            <a:off x="222120" y="122400"/>
            <a:ext cx="2922120" cy="1001160"/>
          </a:xfrm>
          <a:prstGeom prst="rect">
            <a:avLst/>
          </a:prstGeom>
          <a:ln>
            <a:noFill/>
          </a:ln>
        </p:spPr>
      </p:pic>
      <p:sp>
        <p:nvSpPr>
          <p:cNvPr id="182" name="Line 1"/>
          <p:cNvSpPr/>
          <p:nvPr/>
        </p:nvSpPr>
        <p:spPr>
          <a:xfrm>
            <a:off x="0" y="1140120"/>
            <a:ext cx="9144000" cy="0"/>
          </a:xfrm>
          <a:prstGeom prst="line">
            <a:avLst/>
          </a:prstGeom>
          <a:ln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sp>
        <p:nvSpPr>
          <p:cNvPr id="183" name="Line 2"/>
          <p:cNvSpPr/>
          <p:nvPr/>
        </p:nvSpPr>
        <p:spPr>
          <a:xfrm>
            <a:off x="38520" y="1196640"/>
            <a:ext cx="9144000" cy="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4" name="CustomShape 3"/>
          <p:cNvSpPr/>
          <p:nvPr/>
        </p:nvSpPr>
        <p:spPr>
          <a:xfrm>
            <a:off x="637200" y="2853000"/>
            <a:ext cx="8136360" cy="76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4400" b="1" i="1" strike="noStrike" spc="-1">
                <a:solidFill>
                  <a:srgbClr val="000000"/>
                </a:solidFill>
                <a:latin typeface="Bodoni MT"/>
                <a:ea typeface="DejaVu Sans"/>
              </a:rPr>
              <a:t>MUCHAS GRACIAS!</a:t>
            </a:r>
            <a:endParaRPr lang="es-ES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546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icture 2"/>
          <p:cNvPicPr/>
          <p:nvPr/>
        </p:nvPicPr>
        <p:blipFill>
          <a:blip r:embed="rId2"/>
          <a:stretch/>
        </p:blipFill>
        <p:spPr>
          <a:xfrm>
            <a:off x="5954760" y="104760"/>
            <a:ext cx="3046320" cy="1091520"/>
          </a:xfrm>
          <a:prstGeom prst="rect">
            <a:avLst/>
          </a:prstGeom>
          <a:ln>
            <a:noFill/>
          </a:ln>
        </p:spPr>
      </p:pic>
      <p:pic>
        <p:nvPicPr>
          <p:cNvPr id="161" name="Picture 4"/>
          <p:cNvPicPr/>
          <p:nvPr/>
        </p:nvPicPr>
        <p:blipFill>
          <a:blip r:embed="rId3"/>
          <a:stretch/>
        </p:blipFill>
        <p:spPr>
          <a:xfrm>
            <a:off x="3156480" y="212940"/>
            <a:ext cx="3178080" cy="875160"/>
          </a:xfrm>
          <a:prstGeom prst="rect">
            <a:avLst/>
          </a:prstGeom>
          <a:ln>
            <a:noFill/>
          </a:ln>
        </p:spPr>
      </p:pic>
      <p:pic>
        <p:nvPicPr>
          <p:cNvPr id="162" name="Picture 6"/>
          <p:cNvPicPr/>
          <p:nvPr/>
        </p:nvPicPr>
        <p:blipFill>
          <a:blip r:embed="rId4"/>
          <a:stretch/>
        </p:blipFill>
        <p:spPr>
          <a:xfrm>
            <a:off x="222120" y="122400"/>
            <a:ext cx="2922120" cy="1001160"/>
          </a:xfrm>
          <a:prstGeom prst="rect">
            <a:avLst/>
          </a:prstGeom>
          <a:ln>
            <a:noFill/>
          </a:ln>
        </p:spPr>
      </p:pic>
      <p:sp>
        <p:nvSpPr>
          <p:cNvPr id="163" name="Line 1"/>
          <p:cNvSpPr/>
          <p:nvPr/>
        </p:nvSpPr>
        <p:spPr>
          <a:xfrm>
            <a:off x="0" y="1146600"/>
            <a:ext cx="9144000" cy="0"/>
          </a:xfrm>
          <a:prstGeom prst="line">
            <a:avLst/>
          </a:prstGeom>
          <a:ln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sp>
        <p:nvSpPr>
          <p:cNvPr id="164" name="Line 2"/>
          <p:cNvSpPr/>
          <p:nvPr/>
        </p:nvSpPr>
        <p:spPr>
          <a:xfrm>
            <a:off x="0" y="1218600"/>
            <a:ext cx="9144000" cy="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65" name="CustomShape 3"/>
          <p:cNvSpPr/>
          <p:nvPr/>
        </p:nvSpPr>
        <p:spPr>
          <a:xfrm>
            <a:off x="135967" y="1146600"/>
            <a:ext cx="9066240" cy="11373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400" b="1" i="1" strike="noStrike" spc="-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PORCENTAJE DE MUJERES Y HOMBRES </a:t>
            </a:r>
            <a:endParaRPr lang="es-ES" sz="2400" b="1" i="1" strike="noStrike" spc="-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es-ES" sz="2400" b="1" i="1" strike="noStrike" spc="-1" dirty="0" smtClean="0">
                <a:latin typeface="Times New Roman" pitchFamily="18" charset="0"/>
                <a:cs typeface="Times New Roman" pitchFamily="18" charset="0"/>
              </a:rPr>
              <a:t>SECTOR PÚBLICO Y PRIVADO </a:t>
            </a:r>
            <a:endParaRPr lang="es-ES" sz="2400" b="1" i="1" strike="noStrike" spc="-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endParaRPr lang="es-ES" sz="2000" b="0" strike="noStrike" spc="-1" dirty="0">
              <a:latin typeface="Arial"/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135033407"/>
              </p:ext>
            </p:extLst>
          </p:nvPr>
        </p:nvGraphicFramePr>
        <p:xfrm>
          <a:off x="3176841" y="2137488"/>
          <a:ext cx="3960440" cy="2966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207318566"/>
              </p:ext>
            </p:extLst>
          </p:nvPr>
        </p:nvGraphicFramePr>
        <p:xfrm>
          <a:off x="-438288" y="2204864"/>
          <a:ext cx="4242936" cy="2729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113040" y="5103674"/>
            <a:ext cx="903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b="1" i="1" dirty="0"/>
              <a:t>Artículo 48.- De la igualdad de derechos del hombre y de la mujer</a:t>
            </a:r>
          </a:p>
          <a:p>
            <a:pPr algn="ctr"/>
            <a:r>
              <a:rPr lang="es-PY" b="1" i="1" dirty="0"/>
              <a:t>El hombre y la mujer tienen iguales derechos civiles, políticos, sociales, económicos y culturales. El Estado promoverá las condiciones y creará los mecanismos adecuados para que la igualdad sea real y efectiva, allanando los obstáculos que impidan o dificulten su ejercicio y facilitando la participación de la mujer en todos los ámbitos de la vida nacional.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61398" y="3140968"/>
            <a:ext cx="208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/>
              <a:t>TASA DE INFORMALIDAD-MUJERES - NIVEL PAÍS </a:t>
            </a:r>
            <a:endParaRPr lang="es-ES" b="1" i="1" dirty="0"/>
          </a:p>
          <a:p>
            <a:pPr algn="ctr"/>
            <a:r>
              <a:rPr lang="es-ES" b="1" i="1" dirty="0" smtClean="0"/>
              <a:t>67.9%</a:t>
            </a:r>
            <a:endParaRPr lang="es-PY" b="1" i="1" dirty="0"/>
          </a:p>
        </p:txBody>
      </p:sp>
      <p:sp>
        <p:nvSpPr>
          <p:cNvPr id="6" name="AutoShape 2" descr="Image result for ICONO MUJ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Y"/>
          </a:p>
        </p:txBody>
      </p:sp>
      <p:sp>
        <p:nvSpPr>
          <p:cNvPr id="7" name="AutoShape 4" descr="Image result for ICONO MUJ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Y"/>
          </a:p>
        </p:txBody>
      </p:sp>
      <p:sp>
        <p:nvSpPr>
          <p:cNvPr id="8" name="AutoShape 6" descr="Image result for ICONO MUJ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Y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851670"/>
            <a:ext cx="1138436" cy="1138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-144000" y="288000"/>
            <a:ext cx="9431640" cy="150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600" b="1" i="1" strike="noStrike" spc="-1">
                <a:solidFill>
                  <a:srgbClr val="000000"/>
                </a:solidFill>
                <a:latin typeface="Times New Roman"/>
              </a:rPr>
              <a:t>Esta estrategia propone alcanzar la autonomía y el derecho a una vida digna de todas las mujeres trabajadoras del Paraguay, a través del empoderamiento económico, por medio de tres ejes de trabajo: </a:t>
            </a:r>
            <a:endParaRPr lang="es-ES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600" b="1" i="1" strike="noStrike" spc="-1">
                <a:solidFill>
                  <a:srgbClr val="000000"/>
                </a:solidFill>
                <a:latin typeface="Times New Roman"/>
              </a:rPr>
              <a:t>La promoción de los derechos laborales de las mujeres. </a:t>
            </a:r>
            <a:endParaRPr lang="es-ES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600" b="1" i="1" strike="noStrike" spc="-1">
                <a:solidFill>
                  <a:srgbClr val="000000"/>
                </a:solidFill>
                <a:latin typeface="Times New Roman"/>
              </a:rPr>
              <a:t>El mejoramiento de la empleabilidad a través del acceso a cursos de alta productividad y demanda laboral. </a:t>
            </a:r>
            <a:endParaRPr lang="es-ES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600" b="1" i="1" strike="noStrike" spc="-1">
                <a:solidFill>
                  <a:srgbClr val="000000"/>
                </a:solidFill>
                <a:latin typeface="Times New Roman"/>
              </a:rPr>
              <a:t>La inserción laboral y fomento de capacidades emprendedoras. </a:t>
            </a:r>
            <a:endParaRPr lang="es-ES" sz="1600" b="0" strike="noStrike" spc="-1">
              <a:latin typeface="Arial"/>
            </a:endParaRPr>
          </a:p>
        </p:txBody>
      </p:sp>
      <p:pic>
        <p:nvPicPr>
          <p:cNvPr id="1026" name="Picture 2" descr="Image result for EMPLEA IGUALD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9"/>
          <a:stretch/>
        </p:blipFill>
        <p:spPr bwMode="auto">
          <a:xfrm>
            <a:off x="1859631" y="1929668"/>
            <a:ext cx="5424377" cy="490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125"/>
          <p:cNvPicPr/>
          <p:nvPr/>
        </p:nvPicPr>
        <p:blipFill>
          <a:blip r:embed="rId2"/>
          <a:stretch/>
        </p:blipFill>
        <p:spPr>
          <a:xfrm>
            <a:off x="72000" y="29160"/>
            <a:ext cx="4823640" cy="2418480"/>
          </a:xfrm>
          <a:prstGeom prst="rect">
            <a:avLst/>
          </a:prstGeom>
          <a:ln>
            <a:noFill/>
          </a:ln>
        </p:spPr>
      </p:pic>
      <p:pic>
        <p:nvPicPr>
          <p:cNvPr id="127" name="Picture 126"/>
          <p:cNvPicPr/>
          <p:nvPr/>
        </p:nvPicPr>
        <p:blipFill>
          <a:blip r:embed="rId3"/>
          <a:stretch/>
        </p:blipFill>
        <p:spPr>
          <a:xfrm>
            <a:off x="72000" y="2448000"/>
            <a:ext cx="4823640" cy="4275720"/>
          </a:xfrm>
          <a:prstGeom prst="rect">
            <a:avLst/>
          </a:prstGeom>
          <a:ln>
            <a:noFill/>
          </a:ln>
        </p:spPr>
      </p:pic>
      <p:sp>
        <p:nvSpPr>
          <p:cNvPr id="128" name="CustomShape 1"/>
          <p:cNvSpPr/>
          <p:nvPr/>
        </p:nvSpPr>
        <p:spPr>
          <a:xfrm>
            <a:off x="4896000" y="288000"/>
            <a:ext cx="4263480" cy="69235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1700" b="1" i="1" strike="noStrike" spc="-1" dirty="0">
                <a:latin typeface="Times New Roman"/>
              </a:rPr>
              <a:t>Ciudad Mujer: </a:t>
            </a:r>
            <a:endParaRPr lang="es-ES" sz="17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700" b="1" i="1" strike="noStrike" spc="-1" dirty="0">
                <a:latin typeface="Times New Roman"/>
              </a:rPr>
              <a:t>Un modelo innovador de gestión pública</a:t>
            </a:r>
            <a:endParaRPr lang="es-ES" sz="17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17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700" b="1" i="1" strike="noStrike" spc="-1" dirty="0">
                <a:latin typeface="Times New Roman"/>
              </a:rPr>
              <a:t>Ciudad Mujer (CM), programa de referencia regional para impulsar el bienestar, la inclusión socioeconómica y el empoderamiento femenino.</a:t>
            </a:r>
            <a:endParaRPr lang="es-ES" sz="17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17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700" b="1" i="1" strike="noStrike" spc="-1" dirty="0">
                <a:latin typeface="Times New Roman"/>
              </a:rPr>
              <a:t>CM es un modelo de intervención multinivel que promueve los derechos de las mujeres abordando en paralelo varios factores de riesgo y factores protectores relacionados con los principales problemas que enfrentan las mujeres en la etapa de prevención (antes de que ocurran), así como en las fases de atención, protección y reparación. Igualmente, involucra a distintas personas en diversos niveles, incluyendo a las mujeres de manera individual y grupal, a sus familias, comunidades y organizaciones, entre otros ámbitos. Este enfoque da una respuesta multisectorial a las necesidades de las mujeres que responden a problemáticas que son de carácter multidimensional.</a:t>
            </a:r>
            <a:endParaRPr lang="es-ES" sz="17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-72000" y="72000"/>
            <a:ext cx="5183640" cy="67696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endParaRPr lang="es-ES" sz="155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550" b="1" i="1" strike="noStrike" spc="-1" dirty="0">
                <a:latin typeface="Times New Roman"/>
                <a:ea typeface="Times New Roman"/>
              </a:rPr>
              <a:t>Objetivos Específicos del Módulo de Empoderamiento Económico:</a:t>
            </a:r>
            <a:endParaRPr lang="es-ES" sz="155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155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550" b="1" i="1" strike="noStrike" spc="-1" dirty="0">
                <a:latin typeface="Times New Roman"/>
                <a:ea typeface="Times New Roman"/>
              </a:rPr>
              <a:t>Incrementar el porcentaje de mujeres que cuentan con ingresos propios fortaleciendo sus competencias y habilidades desde la capacitación y formación.</a:t>
            </a:r>
            <a:endParaRPr lang="es-ES" sz="155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550" b="1" i="1" strike="noStrike" spc="-1" dirty="0">
                <a:latin typeface="Times New Roman"/>
                <a:ea typeface="Times New Roman"/>
              </a:rPr>
              <a:t>Implementar estrategias de empoderamiento de las mujeres para facilitar la empleabilidad y la competitividad</a:t>
            </a:r>
            <a:endParaRPr lang="es-ES" sz="155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550" b="1" i="1" strike="noStrike" spc="-1" dirty="0">
                <a:latin typeface="Times New Roman"/>
                <a:ea typeface="Times New Roman"/>
              </a:rPr>
              <a:t>Desarrollar procesos de educación formal, capacitación vocacional y habilidades para la vida, para potenciar el empoderamiento económico de las mujeres.</a:t>
            </a:r>
            <a:endParaRPr lang="es-ES" sz="155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550" b="1" i="1" strike="noStrike" spc="-1" dirty="0">
                <a:latin typeface="Times New Roman"/>
                <a:ea typeface="Times New Roman"/>
              </a:rPr>
              <a:t>Fortalecer las capacidades y habilidades empresariales para mejorar el acceso al emprendimiento.</a:t>
            </a:r>
            <a:endParaRPr lang="es-ES" sz="155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550" b="1" i="1" strike="noStrike" spc="-1" dirty="0">
                <a:latin typeface="Times New Roman"/>
                <a:ea typeface="Times New Roman"/>
              </a:rPr>
              <a:t>Mejorar el acceso al crédito y otros servicios financieros para las mujeres.</a:t>
            </a:r>
            <a:endParaRPr lang="es-ES" sz="155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155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550" b="1" i="1" strike="noStrike" spc="-1" dirty="0">
                <a:latin typeface="Times New Roman"/>
                <a:ea typeface="Times New Roman"/>
              </a:rPr>
              <a:t>Dentro del Módulo se ofrecen los siguientes servicios: </a:t>
            </a:r>
            <a:endParaRPr lang="es-ES" sz="155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155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550" b="1" i="1" strike="noStrike" spc="-1" dirty="0">
                <a:latin typeface="Times New Roman"/>
                <a:ea typeface="Times New Roman"/>
              </a:rPr>
              <a:t>Intermediación laboral (bolsa de empleo, asesoría para entrevistas laborales, capacitación para elaboración de Currículum Vitae) </a:t>
            </a:r>
            <a:endParaRPr lang="es-ES" sz="155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550" b="1" i="1" strike="noStrike" spc="-1" dirty="0">
                <a:latin typeface="Times New Roman"/>
                <a:ea typeface="Times New Roman"/>
              </a:rPr>
              <a:t>Capacitación laboral (tradicional y no tradicional)</a:t>
            </a:r>
            <a:endParaRPr lang="es-ES" sz="155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550" b="1" i="1" strike="noStrike" spc="-1" dirty="0">
                <a:latin typeface="Times New Roman"/>
                <a:ea typeface="Times New Roman"/>
              </a:rPr>
              <a:t>Capacitación técnico-agrícola</a:t>
            </a:r>
            <a:endParaRPr lang="es-ES" sz="155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550" b="1" i="1" strike="noStrike" spc="-1" dirty="0">
                <a:latin typeface="Times New Roman"/>
                <a:ea typeface="Times New Roman"/>
              </a:rPr>
              <a:t>Asesoría legal orientada a la protección de los derechos laborales.</a:t>
            </a:r>
            <a:endParaRPr lang="es-ES" sz="155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550" b="1" i="1" strike="noStrike" spc="-1" dirty="0">
                <a:latin typeface="Times New Roman"/>
                <a:ea typeface="Times New Roman"/>
              </a:rPr>
              <a:t>Asesoría, capacitación empresarial y educación financiera.</a:t>
            </a:r>
            <a:endParaRPr lang="es-ES" sz="155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550" b="1" i="1" strike="noStrike" spc="-1" dirty="0">
                <a:latin typeface="Times New Roman"/>
                <a:ea typeface="Times New Roman"/>
              </a:rPr>
              <a:t>Ferias de emprendedoras y convenios con empresas.</a:t>
            </a:r>
            <a:endParaRPr lang="es-ES" sz="1550" b="0" strike="noStrike" spc="-1" dirty="0">
              <a:latin typeface="Arial"/>
            </a:endParaRPr>
          </a:p>
        </p:txBody>
      </p:sp>
      <p:pic>
        <p:nvPicPr>
          <p:cNvPr id="130" name="Picture 129"/>
          <p:cNvPicPr/>
          <p:nvPr/>
        </p:nvPicPr>
        <p:blipFill>
          <a:blip r:embed="rId2"/>
          <a:stretch/>
        </p:blipFill>
        <p:spPr>
          <a:xfrm>
            <a:off x="5472000" y="72000"/>
            <a:ext cx="3428280" cy="1426320"/>
          </a:xfrm>
          <a:prstGeom prst="rect">
            <a:avLst/>
          </a:prstGeom>
          <a:ln>
            <a:noFill/>
          </a:ln>
        </p:spPr>
      </p:pic>
      <p:sp>
        <p:nvSpPr>
          <p:cNvPr id="131" name="CustomShape 2"/>
          <p:cNvSpPr/>
          <p:nvPr/>
        </p:nvSpPr>
        <p:spPr>
          <a:xfrm>
            <a:off x="4968000" y="1368000"/>
            <a:ext cx="3959640" cy="40919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1600" b="1" i="1" strike="noStrike" spc="-1" dirty="0">
                <a:solidFill>
                  <a:srgbClr val="000000"/>
                </a:solidFill>
                <a:latin typeface="Times New Roman"/>
              </a:rPr>
              <a:t>Ciudad Mujer Móvil – Módulo de Empoderamiento Económico.</a:t>
            </a:r>
            <a:endParaRPr lang="es-ES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600" b="1" i="1" strike="noStrike" spc="-1" dirty="0">
                <a:solidFill>
                  <a:srgbClr val="000000"/>
                </a:solidFill>
                <a:latin typeface="Times New Roman"/>
              </a:rPr>
              <a:t>A través del Programa Ciudad Mujer Móvil, formulada en el segundo semestre del 2018, se buscó acercar, a las mujeres de las comunidades más lejanas, la oferta pública de servicios que brinda el MTESS como coordinador del Módulo de Empoderamiento Económico, ello a través de un sistema móvil de atención y articulación interinstitucional, para la promoción, empoderamiento y autonomía de las mujeres. </a:t>
            </a:r>
            <a:endParaRPr lang="es-ES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600" b="1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En esta 1° etapa el Módulo de Empoderamiento Económico (móvil) ofreció aproximadamente </a:t>
            </a:r>
            <a:r>
              <a:rPr lang="es-ES" sz="1600" b="1" i="1" u="sng" strike="noStrike" spc="-1" dirty="0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1.786 servicios</a:t>
            </a:r>
            <a:r>
              <a:rPr lang="es-ES" sz="1800" b="1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es-ES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/>
        </p:blipFill>
        <p:spPr>
          <a:xfrm>
            <a:off x="5921714" y="187758"/>
            <a:ext cx="3046320" cy="109152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/>
          <a:stretch/>
        </p:blipFill>
        <p:spPr>
          <a:xfrm>
            <a:off x="3312000" y="216000"/>
            <a:ext cx="3178080" cy="875160"/>
          </a:xfrm>
          <a:prstGeom prst="rect">
            <a:avLst/>
          </a:prstGeom>
          <a:ln>
            <a:noFill/>
          </a:ln>
        </p:spPr>
      </p:pic>
      <p:pic>
        <p:nvPicPr>
          <p:cNvPr id="6" name="Picture 6"/>
          <p:cNvPicPr/>
          <p:nvPr/>
        </p:nvPicPr>
        <p:blipFill>
          <a:blip r:embed="rId4"/>
          <a:stretch/>
        </p:blipFill>
        <p:spPr>
          <a:xfrm>
            <a:off x="222480" y="122760"/>
            <a:ext cx="2922120" cy="1001160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/>
          <a:stretch/>
        </p:blipFill>
        <p:spPr>
          <a:xfrm>
            <a:off x="222480" y="122760"/>
            <a:ext cx="2922120" cy="1001160"/>
          </a:xfrm>
          <a:prstGeom prst="rect">
            <a:avLst/>
          </a:prstGeom>
          <a:ln>
            <a:noFill/>
          </a:ln>
        </p:spPr>
      </p:pic>
      <p:pic>
        <p:nvPicPr>
          <p:cNvPr id="2052" name="Picture 4" descr="Image result for CIUDAD MUJER MOV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98" y="4207636"/>
            <a:ext cx="3834326" cy="255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CIUDAD MUJER MOVI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11453"/>
            <a:ext cx="3865108" cy="289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056"/>
            <a:ext cx="4054694" cy="269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CIUDAD MUJER MOVI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207" y="1412776"/>
            <a:ext cx="3649067" cy="233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883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2"/>
          <p:cNvPicPr/>
          <p:nvPr/>
        </p:nvPicPr>
        <p:blipFill>
          <a:blip r:embed="rId2"/>
          <a:stretch/>
        </p:blipFill>
        <p:spPr>
          <a:xfrm>
            <a:off x="5921714" y="187758"/>
            <a:ext cx="3046320" cy="1091520"/>
          </a:xfrm>
          <a:prstGeom prst="rect">
            <a:avLst/>
          </a:prstGeom>
          <a:ln>
            <a:noFill/>
          </a:ln>
        </p:spPr>
      </p:pic>
      <p:pic>
        <p:nvPicPr>
          <p:cNvPr id="133" name="Picture 4"/>
          <p:cNvPicPr/>
          <p:nvPr/>
        </p:nvPicPr>
        <p:blipFill>
          <a:blip r:embed="rId3"/>
          <a:stretch/>
        </p:blipFill>
        <p:spPr>
          <a:xfrm>
            <a:off x="3312000" y="216000"/>
            <a:ext cx="3178080" cy="875160"/>
          </a:xfrm>
          <a:prstGeom prst="rect">
            <a:avLst/>
          </a:prstGeom>
          <a:ln>
            <a:noFill/>
          </a:ln>
        </p:spPr>
      </p:pic>
      <p:pic>
        <p:nvPicPr>
          <p:cNvPr id="134" name="Picture 6"/>
          <p:cNvPicPr/>
          <p:nvPr/>
        </p:nvPicPr>
        <p:blipFill>
          <a:blip r:embed="rId4"/>
          <a:stretch/>
        </p:blipFill>
        <p:spPr>
          <a:xfrm>
            <a:off x="222480" y="122760"/>
            <a:ext cx="2922120" cy="1001160"/>
          </a:xfrm>
          <a:prstGeom prst="rect">
            <a:avLst/>
          </a:prstGeom>
          <a:ln>
            <a:noFill/>
          </a:ln>
        </p:spPr>
      </p:pic>
      <p:pic>
        <p:nvPicPr>
          <p:cNvPr id="135" name="Picture 6"/>
          <p:cNvPicPr/>
          <p:nvPr/>
        </p:nvPicPr>
        <p:blipFill>
          <a:blip r:embed="rId4"/>
          <a:stretch/>
        </p:blipFill>
        <p:spPr>
          <a:xfrm>
            <a:off x="222480" y="122760"/>
            <a:ext cx="2922120" cy="1001160"/>
          </a:xfrm>
          <a:prstGeom prst="rect">
            <a:avLst/>
          </a:prstGeom>
          <a:ln>
            <a:noFill/>
          </a:ln>
        </p:spPr>
      </p:pic>
      <p:pic>
        <p:nvPicPr>
          <p:cNvPr id="136" name="Picture 135"/>
          <p:cNvPicPr/>
          <p:nvPr/>
        </p:nvPicPr>
        <p:blipFill>
          <a:blip r:embed="rId5"/>
          <a:srcRect t="4876"/>
          <a:stretch/>
        </p:blipFill>
        <p:spPr>
          <a:xfrm>
            <a:off x="410040" y="1684800"/>
            <a:ext cx="2973600" cy="4002840"/>
          </a:xfrm>
          <a:prstGeom prst="rect">
            <a:avLst/>
          </a:prstGeom>
          <a:ln>
            <a:noFill/>
          </a:ln>
        </p:spPr>
      </p:pic>
      <p:sp>
        <p:nvSpPr>
          <p:cNvPr id="137" name="CustomShape 1"/>
          <p:cNvSpPr/>
          <p:nvPr/>
        </p:nvSpPr>
        <p:spPr>
          <a:xfrm>
            <a:off x="3528000" y="1224000"/>
            <a:ext cx="5615640" cy="240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800" b="1" i="1" strike="noStrike" spc="-1">
                <a:latin typeface="Times New Roman"/>
              </a:rPr>
              <a:t>El Servicio de Atención de Asuntos Laborales – SAAL, tiene como misión prestar un asesoramiento integral a las trabajadoras, empleadores/as, empresas y público en general, sobre la aplicación de la normativa laboral vigente que protege a las mujeres trabajadoras.</a:t>
            </a:r>
            <a:endParaRPr lang="es-E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3960000" y="2955600"/>
            <a:ext cx="4679640" cy="365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1800" b="1" i="1" strike="noStrike" spc="-1">
                <a:latin typeface="Times New Roman"/>
              </a:rPr>
              <a:t>A través del SAAL se ha desarrollado un trabajo especialmente dirigido a la promoción y protección de los derechos de las mujeres trabajadoras en general, aquellas en estado de gravidez y periodo de lactancia, así como las del sector doméstico, contra toda forma de discriminación, violencia, o maltrato en ámbito laboral. Ello en el marco de la Ley N° 5.407/15 de Trabajo Doméstico, la Ley N° 5508/15 del Promoción, Protección de la Maternidad y Apoyo a la Lactancia Materna, y la Ley N° 5777/16 de Protección Integral a las mujeres, contra toda forma de violencia y otras.</a:t>
            </a:r>
            <a:endParaRPr lang="es-ES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2"/>
          <p:cNvPicPr/>
          <p:nvPr/>
        </p:nvPicPr>
        <p:blipFill>
          <a:blip r:embed="rId2"/>
          <a:stretch/>
        </p:blipFill>
        <p:spPr>
          <a:xfrm>
            <a:off x="6084000" y="104760"/>
            <a:ext cx="2917080" cy="1045080"/>
          </a:xfrm>
          <a:prstGeom prst="rect">
            <a:avLst/>
          </a:prstGeom>
          <a:ln>
            <a:noFill/>
          </a:ln>
        </p:spPr>
      </p:pic>
      <p:pic>
        <p:nvPicPr>
          <p:cNvPr id="140" name="Picture 4"/>
          <p:cNvPicPr/>
          <p:nvPr/>
        </p:nvPicPr>
        <p:blipFill>
          <a:blip r:embed="rId3"/>
          <a:stretch/>
        </p:blipFill>
        <p:spPr>
          <a:xfrm>
            <a:off x="3204000" y="200160"/>
            <a:ext cx="2986560" cy="822600"/>
          </a:xfrm>
          <a:prstGeom prst="rect">
            <a:avLst/>
          </a:prstGeom>
          <a:ln>
            <a:noFill/>
          </a:ln>
        </p:spPr>
      </p:pic>
      <p:pic>
        <p:nvPicPr>
          <p:cNvPr id="141" name="Picture 6"/>
          <p:cNvPicPr/>
          <p:nvPr/>
        </p:nvPicPr>
        <p:blipFill>
          <a:blip r:embed="rId4"/>
          <a:stretch/>
        </p:blipFill>
        <p:spPr>
          <a:xfrm>
            <a:off x="251640" y="122400"/>
            <a:ext cx="2892600" cy="966240"/>
          </a:xfrm>
          <a:prstGeom prst="rect">
            <a:avLst/>
          </a:prstGeom>
          <a:ln>
            <a:noFill/>
          </a:ln>
        </p:spPr>
      </p:pic>
      <p:sp>
        <p:nvSpPr>
          <p:cNvPr id="142" name="Line 1"/>
          <p:cNvSpPr/>
          <p:nvPr/>
        </p:nvSpPr>
        <p:spPr>
          <a:xfrm>
            <a:off x="0" y="1123920"/>
            <a:ext cx="9144000" cy="0"/>
          </a:xfrm>
          <a:prstGeom prst="line">
            <a:avLst/>
          </a:prstGeom>
          <a:ln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pic>
        <p:nvPicPr>
          <p:cNvPr id="143" name="Picture 2"/>
          <p:cNvPicPr/>
          <p:nvPr/>
        </p:nvPicPr>
        <p:blipFill>
          <a:blip r:embed="rId5"/>
          <a:srcRect l="1694" t="7192" r="26639" b="52989"/>
          <a:stretch/>
        </p:blipFill>
        <p:spPr>
          <a:xfrm>
            <a:off x="1655640" y="1666080"/>
            <a:ext cx="5832000" cy="2519640"/>
          </a:xfrm>
          <a:prstGeom prst="rect">
            <a:avLst/>
          </a:prstGeom>
          <a:ln>
            <a:noFill/>
          </a:ln>
        </p:spPr>
      </p:pic>
      <p:pic>
        <p:nvPicPr>
          <p:cNvPr id="144" name="Picture 2"/>
          <p:cNvPicPr/>
          <p:nvPr/>
        </p:nvPicPr>
        <p:blipFill>
          <a:blip r:embed="rId5"/>
          <a:srcRect l="1694" t="48185" r="2013" b="12764"/>
          <a:stretch/>
        </p:blipFill>
        <p:spPr>
          <a:xfrm>
            <a:off x="653760" y="4221000"/>
            <a:ext cx="7835760" cy="2471040"/>
          </a:xfrm>
          <a:prstGeom prst="rect">
            <a:avLst/>
          </a:prstGeom>
          <a:ln>
            <a:noFill/>
          </a:ln>
        </p:spPr>
      </p:pic>
      <p:sp>
        <p:nvSpPr>
          <p:cNvPr id="145" name="CustomShape 2"/>
          <p:cNvSpPr/>
          <p:nvPr/>
        </p:nvSpPr>
        <p:spPr>
          <a:xfrm>
            <a:off x="2555640" y="1182240"/>
            <a:ext cx="525600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2000" b="1" i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ACOSO LABORAL O MOBBING LABORAL </a:t>
            </a:r>
            <a:endParaRPr lang="es-ES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2"/>
          <p:cNvPicPr/>
          <p:nvPr/>
        </p:nvPicPr>
        <p:blipFill>
          <a:blip r:embed="rId2"/>
          <a:stretch/>
        </p:blipFill>
        <p:spPr>
          <a:xfrm>
            <a:off x="5954760" y="104760"/>
            <a:ext cx="3046320" cy="1091520"/>
          </a:xfrm>
          <a:prstGeom prst="rect">
            <a:avLst/>
          </a:prstGeom>
          <a:ln>
            <a:noFill/>
          </a:ln>
        </p:spPr>
      </p:pic>
      <p:pic>
        <p:nvPicPr>
          <p:cNvPr id="147" name="Picture 4"/>
          <p:cNvPicPr/>
          <p:nvPr/>
        </p:nvPicPr>
        <p:blipFill>
          <a:blip r:embed="rId3"/>
          <a:stretch/>
        </p:blipFill>
        <p:spPr>
          <a:xfrm>
            <a:off x="3156480" y="185400"/>
            <a:ext cx="3178080" cy="875160"/>
          </a:xfrm>
          <a:prstGeom prst="rect">
            <a:avLst/>
          </a:prstGeom>
          <a:ln>
            <a:noFill/>
          </a:ln>
        </p:spPr>
      </p:pic>
      <p:pic>
        <p:nvPicPr>
          <p:cNvPr id="148" name="Picture 6"/>
          <p:cNvPicPr/>
          <p:nvPr/>
        </p:nvPicPr>
        <p:blipFill>
          <a:blip r:embed="rId4"/>
          <a:stretch/>
        </p:blipFill>
        <p:spPr>
          <a:xfrm>
            <a:off x="222120" y="122400"/>
            <a:ext cx="2922120" cy="1001160"/>
          </a:xfrm>
          <a:prstGeom prst="rect">
            <a:avLst/>
          </a:prstGeom>
          <a:ln>
            <a:noFill/>
          </a:ln>
        </p:spPr>
      </p:pic>
      <p:sp>
        <p:nvSpPr>
          <p:cNvPr id="149" name="Line 1"/>
          <p:cNvSpPr/>
          <p:nvPr/>
        </p:nvSpPr>
        <p:spPr>
          <a:xfrm>
            <a:off x="0" y="1140120"/>
            <a:ext cx="9144000" cy="0"/>
          </a:xfrm>
          <a:prstGeom prst="line">
            <a:avLst/>
          </a:prstGeom>
          <a:ln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sp>
        <p:nvSpPr>
          <p:cNvPr id="150" name="Line 2"/>
          <p:cNvSpPr/>
          <p:nvPr/>
        </p:nvSpPr>
        <p:spPr>
          <a:xfrm>
            <a:off x="38520" y="1196640"/>
            <a:ext cx="9144000" cy="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151" name="Picture 1"/>
          <p:cNvPicPr/>
          <p:nvPr/>
        </p:nvPicPr>
        <p:blipFill>
          <a:blip r:embed="rId5"/>
          <a:stretch/>
        </p:blipFill>
        <p:spPr>
          <a:xfrm>
            <a:off x="19800" y="1268640"/>
            <a:ext cx="4651200" cy="5382360"/>
          </a:xfrm>
          <a:prstGeom prst="rect">
            <a:avLst/>
          </a:prstGeom>
          <a:ln>
            <a:noFill/>
          </a:ln>
        </p:spPr>
      </p:pic>
      <p:sp>
        <p:nvSpPr>
          <p:cNvPr id="152" name="CustomShape 3"/>
          <p:cNvSpPr/>
          <p:nvPr/>
        </p:nvSpPr>
        <p:spPr>
          <a:xfrm>
            <a:off x="4356000" y="2291040"/>
            <a:ext cx="4283280" cy="283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800" b="1" i="1" u="sng" strike="noStrike" spc="-1">
                <a:solidFill>
                  <a:srgbClr val="000000"/>
                </a:solidFill>
                <a:uFillTx/>
                <a:latin typeface="Bodoni MT"/>
                <a:ea typeface="DejaVu Sans"/>
              </a:rPr>
              <a:t>RESOLUCIÓN MTESS N° 388/2019   </a:t>
            </a: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1800" b="1" i="1" strike="noStrike" spc="-1">
                <a:solidFill>
                  <a:srgbClr val="000000"/>
                </a:solidFill>
                <a:latin typeface="Bodoni MT"/>
                <a:ea typeface="DejaVu Sans"/>
              </a:rPr>
              <a:t>POR LA CUAL SE DEJA SIN EFECTO LA RESOLUCIÓB MJT N° 472/2012, SE CREA LA OFICINA DE ATENCIÓN Y PREVENCIÓN DE LA VIOLENCIA LABORAL, MOBBING Y ACOSO SEXUAL EN LOS LUGARES DE TRABAJO, DENTRO DE LAS EMPRESAS.</a:t>
            </a:r>
            <a:endParaRPr lang="es-ES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08477B9318800438E6058B33EF2BB1E" ma:contentTypeVersion="19" ma:contentTypeDescription="Crear nuevo documento." ma:contentTypeScope="" ma:versionID="81377c9cd154b6cca078359f406baa84">
  <xsd:schema xmlns:xsd="http://www.w3.org/2001/XMLSchema" xmlns:xs="http://www.w3.org/2001/XMLSchema" xmlns:p="http://schemas.microsoft.com/office/2006/metadata/properties" xmlns:ns2="43e275e3-8228-4251-95de-18700895d8e8" xmlns:ns3="d5769076-9cbd-45ac-bd9c-848099da6b48" xmlns:ns4="e10f10ed-3fa3-4219-8dfc-bb5abca96aaf" targetNamespace="http://schemas.microsoft.com/office/2006/metadata/properties" ma:root="true" ma:fieldsID="619351fd77170c785e2485de6dc6af72" ns2:_="" ns3:_="" ns4:_="">
    <xsd:import namespace="43e275e3-8228-4251-95de-18700895d8e8"/>
    <xsd:import namespace="d5769076-9cbd-45ac-bd9c-848099da6b48"/>
    <xsd:import namespace="e10f10ed-3fa3-4219-8dfc-bb5abca96aaf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g43c3c82cce940a89f67d0516f411072" minOccurs="0"/>
                <xsd:element ref="ns3:g5d8bab08a734613a13392a6103cdc6c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e275e3-8228-4251-95de-18700895d8e8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6f3ba8c1-544a-4f08-9296-dc6458e9056b}" ma:internalName="TaxCatchAll" ma:showField="CatchAllData" ma:web="43e275e3-8228-4251-95de-18700895d8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769076-9cbd-45ac-bd9c-848099da6b48" elementFormDefault="qualified">
    <xsd:import namespace="http://schemas.microsoft.com/office/2006/documentManagement/types"/>
    <xsd:import namespace="http://schemas.microsoft.com/office/infopath/2007/PartnerControls"/>
    <xsd:element name="g43c3c82cce940a89f67d0516f411072" ma:index="10" nillable="true" ma:taxonomy="true" ma:internalName="g43c3c82cce940a89f67d0516f411072" ma:taxonomyFieldName="palabrasclaveempresa" ma:displayName="Palabras clave de FIIAPP" ma:fieldId="{043c3c82-cce9-40a8-9f67-d0516f411072}" ma:taxonomyMulti="true" ma:sspId="0f4afbdf-b431-4932-b70a-70c1915ab58e" ma:termSetId="ef1fcd61-6b57-4f54-bb1f-b9c1166f371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5d8bab08a734613a13392a6103cdc6c" ma:index="12" nillable="true" ma:taxonomy="true" ma:internalName="g5d8bab08a734613a13392a6103cdc6c" ma:taxonomyFieldName="palabrasclavesitio" ma:displayName="Palabras clave de sitio" ma:fieldId="{05d8bab0-8a73-4613-a133-92a6103cdc6c}" ma:taxonomyMulti="true" ma:sspId="0f4afbdf-b431-4932-b70a-70c1915ab58e" ma:termSetId="9543e3d4-bc00-4806-8d2a-8eaffc9c5c5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0f10ed-3fa3-4219-8dfc-bb5abca96aa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5d8bab08a734613a13392a6103cdc6c xmlns="d5769076-9cbd-45ac-bd9c-848099da6b48">
      <Terms xmlns="http://schemas.microsoft.com/office/infopath/2007/PartnerControls"/>
    </g5d8bab08a734613a13392a6103cdc6c>
    <g43c3c82cce940a89f67d0516f411072 xmlns="d5769076-9cbd-45ac-bd9c-848099da6b48">
      <Terms xmlns="http://schemas.microsoft.com/office/infopath/2007/PartnerControls"/>
    </g43c3c82cce940a89f67d0516f411072>
    <TaxCatchAll xmlns="43e275e3-8228-4251-95de-18700895d8e8"/>
  </documentManagement>
</p:properties>
</file>

<file path=customXml/itemProps1.xml><?xml version="1.0" encoding="utf-8"?>
<ds:datastoreItem xmlns:ds="http://schemas.openxmlformats.org/officeDocument/2006/customXml" ds:itemID="{A3C1A0ED-2508-4E2E-A128-8539B27F16F2}"/>
</file>

<file path=customXml/itemProps2.xml><?xml version="1.0" encoding="utf-8"?>
<ds:datastoreItem xmlns:ds="http://schemas.openxmlformats.org/officeDocument/2006/customXml" ds:itemID="{0580095F-1EAC-4B8A-9705-36E0C5FEFC71}"/>
</file>

<file path=customXml/itemProps3.xml><?xml version="1.0" encoding="utf-8"?>
<ds:datastoreItem xmlns:ds="http://schemas.openxmlformats.org/officeDocument/2006/customXml" ds:itemID="{3A1F36BC-50FB-47DA-945C-AC5047BD73C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906</TotalTime>
  <Words>1010</Words>
  <Application>Microsoft Office PowerPoint</Application>
  <PresentationFormat>Affichage à l'écran (4:3)</PresentationFormat>
  <Paragraphs>60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14</vt:i4>
      </vt:variant>
    </vt:vector>
  </HeadingPairs>
  <TitlesOfParts>
    <vt:vector size="25" baseType="lpstr">
      <vt:lpstr>Arial</vt:lpstr>
      <vt:lpstr>Bell MT</vt:lpstr>
      <vt:lpstr>Bodoni MT</vt:lpstr>
      <vt:lpstr>Calibri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TABA</dc:creator>
  <cp:lastModifiedBy>Jacqueline ROJAS</cp:lastModifiedBy>
  <cp:revision>38</cp:revision>
  <dcterms:created xsi:type="dcterms:W3CDTF">2019-03-07T22:21:31Z</dcterms:created>
  <dcterms:modified xsi:type="dcterms:W3CDTF">2019-07-10T19:16:10Z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Presentación en pantalla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  <property fmtid="{D5CDD505-2E9C-101B-9397-08002B2CF9AE}" pid="12" name="ContentTypeId">
    <vt:lpwstr>0x010100108477B9318800438E6058B33EF2BB1E</vt:lpwstr>
  </property>
</Properties>
</file>