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olors1.xml" ContentType="application/vnd.ms-office.chartcolorstyle+xml"/>
  <Override PartName="/ppt/charts/chart2.xml" ContentType="application/vnd.openxmlformats-officedocument.drawingml.chart+xml"/>
  <Override PartName="/ppt/handoutMasters/handoutMaster1.xml" ContentType="application/vnd.openxmlformats-officedocument.presentationml.handoutMaster+xml"/>
  <Override PartName="/ppt/charts/style2.xml" ContentType="application/vnd.ms-office.chartstyl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5" r:id="rId2"/>
    <p:sldId id="303" r:id="rId3"/>
    <p:sldId id="318" r:id="rId4"/>
    <p:sldId id="319" r:id="rId5"/>
    <p:sldId id="317" r:id="rId6"/>
    <p:sldId id="320" r:id="rId7"/>
    <p:sldId id="321" r:id="rId8"/>
    <p:sldId id="322" r:id="rId9"/>
    <p:sldId id="323" r:id="rId10"/>
    <p:sldId id="324" r:id="rId11"/>
    <p:sldId id="290" r:id="rId12"/>
  </p:sldIdLst>
  <p:sldSz cx="10688638" cy="7562850"/>
  <p:notesSz cx="6858000" cy="9144000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2">
          <p15:clr>
            <a:srgbClr val="A4A3A4"/>
          </p15:clr>
        </p15:guide>
        <p15:guide id="2" pos="2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line ROJAS" initials="JR" lastIdx="2" clrIdx="0">
    <p:extLst>
      <p:ext uri="{19B8F6BF-5375-455C-9EA6-DF929625EA0E}">
        <p15:presenceInfo xmlns:p15="http://schemas.microsoft.com/office/powerpoint/2012/main" userId="S-1-5-21-3406572209-2354835200-999462638-6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76"/>
    <a:srgbClr val="F9FBFB"/>
    <a:srgbClr val="283583"/>
    <a:srgbClr val="1D3100"/>
    <a:srgbClr val="009FE3"/>
    <a:srgbClr val="0085CC"/>
    <a:srgbClr val="E9E8EC"/>
    <a:srgbClr val="0952A4"/>
    <a:srgbClr val="1E2470"/>
    <a:srgbClr val="1E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057" autoAdjust="0"/>
  </p:normalViewPr>
  <p:slideViewPr>
    <p:cSldViewPr snapToObjects="1">
      <p:cViewPr varScale="1">
        <p:scale>
          <a:sx n="78" d="100"/>
          <a:sy n="78" d="100"/>
        </p:scale>
        <p:origin x="744" y="96"/>
      </p:cViewPr>
      <p:guideLst>
        <p:guide orient="horz" pos="2622"/>
        <p:guide pos="2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_tradnl" sz="2400" b="1" i="1" dirty="0">
                <a:effectLst/>
              </a:rPr>
              <a:t>Autonomía económica y cuidados: acciones </a:t>
            </a:r>
            <a:r>
              <a:rPr lang="fr-FR" sz="2400" b="1" i="1" baseline="0" dirty="0" err="1">
                <a:effectLst/>
              </a:rPr>
              <a:t>por</a:t>
            </a:r>
            <a:r>
              <a:rPr lang="fr-FR" sz="2400" b="1" i="1" baseline="0" dirty="0">
                <a:effectLst/>
              </a:rPr>
              <a:t> </a:t>
            </a:r>
            <a:r>
              <a:rPr lang="fr-FR" sz="2400" b="1" i="1" baseline="0" dirty="0" err="1">
                <a:effectLst/>
              </a:rPr>
              <a:t>instituci</a:t>
            </a:r>
            <a:r>
              <a:rPr lang="es-ES" sz="2400" b="1" i="1" baseline="0" dirty="0" err="1">
                <a:effectLst/>
              </a:rPr>
              <a:t>ó</a:t>
            </a:r>
            <a:r>
              <a:rPr lang="fr-FR" sz="2400" b="1" i="1" baseline="0" dirty="0">
                <a:effectLst/>
              </a:rPr>
              <a:t>n</a:t>
            </a:r>
            <a:r>
              <a:rPr lang="fr-FR" sz="2400" b="0" i="0" baseline="0" dirty="0">
                <a:effectLst/>
              </a:rPr>
              <a:t> </a:t>
            </a:r>
            <a:endParaRPr lang="fr-FR" sz="18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s-ES_tradnl" sz="1400" b="1" i="1" dirty="0">
                <a:effectLst/>
              </a:rPr>
              <a:t> </a:t>
            </a:r>
            <a:endParaRPr lang="fr-FR" sz="1400" b="1" i="1" dirty="0">
              <a:effectLst/>
            </a:endParaRPr>
          </a:p>
        </c:rich>
      </c:tx>
      <c:layout>
        <c:manualLayout>
          <c:xMode val="edge"/>
          <c:yMode val="edge"/>
          <c:x val="0.1754444444444444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'Autonomia economica '!$G$12:$G$16</c:f>
              <c:strCache>
                <c:ptCount val="5"/>
                <c:pt idx="0">
                  <c:v>Desarrollo e Inclusion Social</c:v>
                </c:pt>
                <c:pt idx="1">
                  <c:v> MAM</c:v>
                </c:pt>
                <c:pt idx="2">
                  <c:v>Ministerio de Agricultura</c:v>
                </c:pt>
                <c:pt idx="3">
                  <c:v>Ministerio de Educacion e Instancias de Formacion</c:v>
                </c:pt>
                <c:pt idx="4">
                  <c:v>Ministerio del Trabajo</c:v>
                </c:pt>
              </c:strCache>
            </c:strRef>
          </c:cat>
          <c:val>
            <c:numRef>
              <c:f>'Autonomia economica '!$H$12:$H$16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891392"/>
        <c:axId val="397893352"/>
      </c:barChart>
      <c:catAx>
        <c:axId val="3978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893352"/>
        <c:crosses val="autoZero"/>
        <c:auto val="1"/>
        <c:lblAlgn val="ctr"/>
        <c:lblOffset val="100"/>
        <c:noMultiLvlLbl val="0"/>
      </c:catAx>
      <c:valAx>
        <c:axId val="39789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89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_tradnl" sz="2800" b="1" i="1" dirty="0">
                <a:effectLst/>
              </a:rPr>
              <a:t>Autonomía económica y cuidados: </a:t>
            </a:r>
            <a:r>
              <a:rPr lang="fr-FR" sz="2800" b="1" i="1" baseline="0" dirty="0" err="1">
                <a:effectLst/>
              </a:rPr>
              <a:t>acciones</a:t>
            </a:r>
            <a:r>
              <a:rPr lang="fr-FR" sz="2800" b="1" i="1" baseline="0" dirty="0">
                <a:effectLst/>
              </a:rPr>
              <a:t> </a:t>
            </a:r>
            <a:r>
              <a:rPr lang="fr-FR" sz="2800" b="1" i="1" baseline="0" dirty="0" err="1">
                <a:effectLst/>
              </a:rPr>
              <a:t>por</a:t>
            </a:r>
            <a:r>
              <a:rPr lang="fr-FR" sz="2800" b="1" i="1" baseline="0" dirty="0">
                <a:effectLst/>
              </a:rPr>
              <a:t> </a:t>
            </a:r>
            <a:r>
              <a:rPr lang="fr-FR" sz="2800" b="1" i="1" baseline="0" dirty="0" err="1">
                <a:effectLst/>
              </a:rPr>
              <a:t>pa</a:t>
            </a:r>
            <a:r>
              <a:rPr lang="es-ES" sz="2800" b="1" i="1" baseline="0" dirty="0">
                <a:effectLst/>
              </a:rPr>
              <a:t>í</a:t>
            </a:r>
            <a:r>
              <a:rPr lang="fr-FR" sz="2800" b="1" i="1" baseline="0" dirty="0">
                <a:effectLst/>
              </a:rPr>
              <a:t>s </a:t>
            </a:r>
            <a:endParaRPr lang="fr-FR" sz="20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s-ES_tradnl" sz="3600" b="1" i="1" dirty="0">
                <a:effectLst/>
              </a:rPr>
              <a:t> </a:t>
            </a:r>
            <a:endParaRPr lang="fr-FR" sz="3600" b="1" i="1" dirty="0">
              <a:effectLst/>
            </a:endParaRPr>
          </a:p>
        </c:rich>
      </c:tx>
      <c:layout>
        <c:manualLayout>
          <c:xMode val="edge"/>
          <c:yMode val="edge"/>
          <c:x val="0.16068942658269805"/>
          <c:y val="2.8004667444574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'Autonomia economica '!$G$26:$G$30</c:f>
              <c:strCache>
                <c:ptCount val="5"/>
                <c:pt idx="0">
                  <c:v>BR</c:v>
                </c:pt>
                <c:pt idx="1">
                  <c:v>CL</c:v>
                </c:pt>
                <c:pt idx="2">
                  <c:v>CO</c:v>
                </c:pt>
                <c:pt idx="3">
                  <c:v>SV</c:v>
                </c:pt>
                <c:pt idx="4">
                  <c:v>UY</c:v>
                </c:pt>
              </c:strCache>
            </c:strRef>
          </c:cat>
          <c:val>
            <c:numRef>
              <c:f>'Autonomia economica '!$H$26:$H$30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97890608"/>
        <c:axId val="397893744"/>
      </c:barChart>
      <c:catAx>
        <c:axId val="39789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893744"/>
        <c:crosses val="autoZero"/>
        <c:auto val="1"/>
        <c:lblAlgn val="ctr"/>
        <c:lblOffset val="100"/>
        <c:noMultiLvlLbl val="0"/>
      </c:catAx>
      <c:valAx>
        <c:axId val="39789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789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47CA-D535-7044-8A0C-625346BE95E4}" type="datetimeFigureOut">
              <a:rPr lang="es-ES">
                <a:latin typeface="Gill Sans MT Light"/>
              </a:rPr>
              <a:pPr/>
              <a:t>10/07/2019</a:t>
            </a:fld>
            <a:endParaRPr lang="en-US" dirty="0">
              <a:latin typeface="Gill Sans M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ill Sans M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ACC2-33B0-B640-90EC-329A6C6E4BCD}" type="slidenum">
              <a:rPr>
                <a:latin typeface="Gill Sans MT Light"/>
              </a:rPr>
              <a:pPr/>
              <a:t>‹N°›</a:t>
            </a:fld>
            <a:endParaRPr lang="en-US" dirty="0">
              <a:latin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361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 Light"/>
              </a:defRPr>
            </a:lvl1pPr>
          </a:lstStyle>
          <a:p>
            <a:fld id="{8A76134D-79D7-C443-A3E7-85D876068ED2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 Light"/>
              </a:defRPr>
            </a:lvl1pPr>
          </a:lstStyle>
          <a:p>
            <a:fld id="{5D95B294-67C7-514B-A3D1-6F79DA71D41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6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ill Sans MT Ligh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5B294-67C7-514B-A3D1-6F79DA71D4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4343"/>
            <a:ext cx="10688638" cy="538774"/>
          </a:xfrm>
          <a:prstGeom prst="rect">
            <a:avLst/>
          </a:prstGeom>
          <a:solidFill>
            <a:srgbClr val="E9ED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 Ligh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3759" y="7135604"/>
            <a:ext cx="79208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9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525" y="7021785"/>
            <a:ext cx="9887744" cy="0"/>
          </a:xfrm>
          <a:prstGeom prst="line">
            <a:avLst/>
          </a:prstGeom>
          <a:ln>
            <a:solidFill>
              <a:srgbClr val="E9E8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7360543" y="7135604"/>
            <a:ext cx="3312368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900" dirty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9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719" y="0"/>
            <a:ext cx="1589361" cy="5144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s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162111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Light"/>
                <a:cs typeface="Gill Sans MT Ligh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 Light"/>
                <a:cs typeface="Gill Sans MT Light"/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>
                <a:latin typeface="Gill Sans MT Light"/>
              </a:defRPr>
            </a:lvl1pPr>
          </a:lstStyle>
          <a:p>
            <a:fld id="{70E841D3-2A26-A548-90CC-83F5E9F5194D}" type="datetimeFigureOut">
              <a:rPr lang="es-ES" smtClean="0"/>
              <a:pPr/>
              <a:t>10/07/2019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3"/>
            <a:ext cx="3384735" cy="402652"/>
          </a:xfrm>
          <a:prstGeom prst="rect">
            <a:avLst/>
          </a:prstGeom>
        </p:spPr>
        <p:txBody>
          <a:bodyPr lIns="99551" tIns="49775" rIns="99551" bIns="49775"/>
          <a:lstStyle>
            <a:lvl1pPr>
              <a:defRPr>
                <a:latin typeface="Gill Sans MT Ligh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1648" y="588222"/>
            <a:ext cx="9085342" cy="117644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1648" y="1932728"/>
            <a:ext cx="9085342" cy="4537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90720" y="6806565"/>
            <a:ext cx="2226800" cy="50419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2880" y="7058660"/>
            <a:ext cx="3384735" cy="50419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03902" y="6806565"/>
            <a:ext cx="2226800" cy="50419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0AB350-B869-438C-894E-A73E02EF05C3}" type="slidenum">
              <a:rPr lang="en-US" altLang="fr-FR">
                <a:solidFill>
                  <a:srgbClr val="F8F8F8"/>
                </a:solidFill>
              </a:rPr>
              <a:pPr/>
              <a:t>‹N°›</a:t>
            </a:fld>
            <a:endParaRPr lang="en-US" altLang="fr-FR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8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497754" rtl="0" eaLnBrk="1" latinLnBrk="0" hangingPunct="1">
        <a:spcBef>
          <a:spcPct val="0"/>
        </a:spcBef>
        <a:buNone/>
        <a:defRPr sz="2200" b="0" kern="1200">
          <a:solidFill>
            <a:srgbClr val="001B96"/>
          </a:solidFill>
          <a:latin typeface="DINPro-Medium"/>
          <a:ea typeface="+mj-ea"/>
          <a:cs typeface="DINPro-Medium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001B96"/>
          </a:solidFill>
          <a:latin typeface="DINPro-Regular"/>
          <a:ea typeface="+mn-ea"/>
          <a:cs typeface="DINPro-Regular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85000"/>
              <a:lumOff val="15000"/>
            </a:schemeClr>
          </a:solidFill>
          <a:latin typeface="DINPro-Regular"/>
          <a:ea typeface="+mn-ea"/>
          <a:cs typeface="DINPro-Regular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7047"/>
            <a:ext cx="10688636" cy="7723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flipH="1" flipV="1">
            <a:off x="0" y="6373712"/>
            <a:ext cx="10688636" cy="11891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84079" y="6234363"/>
            <a:ext cx="5834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139DEB"/>
              </a:solidFill>
              <a:latin typeface="Gill Sans MT Light"/>
            </a:endParaRPr>
          </a:p>
          <a:p>
            <a:r>
              <a:rPr lang="es-ES_tradnl" sz="2400" b="1" dirty="0" smtClean="0">
                <a:solidFill>
                  <a:srgbClr val="1E2470"/>
                </a:solidFill>
                <a:latin typeface="Gill Sans MT Light"/>
              </a:rPr>
              <a:t>Área </a:t>
            </a:r>
            <a:r>
              <a:rPr lang="es-ES_tradnl" sz="2400" b="1" dirty="0">
                <a:solidFill>
                  <a:srgbClr val="1E2470"/>
                </a:solidFill>
                <a:latin typeface="Gill Sans MT Light"/>
              </a:rPr>
              <a:t>igualdad de </a:t>
            </a:r>
            <a:r>
              <a:rPr lang="es-ES_tradnl" sz="2400" b="1" dirty="0" smtClean="0">
                <a:solidFill>
                  <a:srgbClr val="1E2470"/>
                </a:solidFill>
                <a:latin typeface="Gill Sans MT Light"/>
              </a:rPr>
              <a:t>género</a:t>
            </a:r>
          </a:p>
          <a:p>
            <a:endParaRPr lang="es-ES_tradnl" sz="2400" b="1" dirty="0">
              <a:solidFill>
                <a:srgbClr val="1E2470"/>
              </a:solidFill>
              <a:latin typeface="Gill Sans MT Light"/>
            </a:endParaRPr>
          </a:p>
          <a:p>
            <a:endParaRPr lang="en-US" sz="2400" b="1" dirty="0">
              <a:solidFill>
                <a:srgbClr val="139DEB"/>
              </a:solidFill>
              <a:latin typeface="Gill Sans MT Light"/>
              <a:cs typeface="Gill Sans MT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1911" y="82705"/>
            <a:ext cx="69127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200" b="1" dirty="0">
              <a:solidFill>
                <a:srgbClr val="1E2470"/>
              </a:solidFill>
              <a:latin typeface="Gill Sans MT Light"/>
            </a:endParaRPr>
          </a:p>
          <a:p>
            <a:pPr algn="ctr"/>
            <a:r>
              <a:rPr lang="es-ES" sz="4000" b="1" dirty="0">
                <a:solidFill>
                  <a:srgbClr val="1E2470"/>
                </a:solidFill>
                <a:latin typeface="Gill Sans MT Light"/>
              </a:rPr>
              <a:t>Taller </a:t>
            </a:r>
          </a:p>
          <a:p>
            <a:pPr algn="ctr"/>
            <a:r>
              <a:rPr lang="es-ES" sz="4000" b="1" dirty="0" smtClean="0">
                <a:solidFill>
                  <a:srgbClr val="1E2470"/>
                </a:solidFill>
                <a:latin typeface="Gill Sans MT Light"/>
              </a:rPr>
              <a:t>Autonomía </a:t>
            </a:r>
            <a:r>
              <a:rPr lang="es-ES" sz="4000" b="1" dirty="0">
                <a:solidFill>
                  <a:srgbClr val="1E2470"/>
                </a:solidFill>
                <a:latin typeface="Gill Sans MT Light"/>
              </a:rPr>
              <a:t>económica de las </a:t>
            </a:r>
            <a:r>
              <a:rPr lang="es-ES" sz="4000" b="1" dirty="0" smtClean="0">
                <a:solidFill>
                  <a:srgbClr val="1E2470"/>
                </a:solidFill>
                <a:latin typeface="Gill Sans MT Light"/>
              </a:rPr>
              <a:t>mujeres</a:t>
            </a:r>
            <a:endParaRPr lang="es-ES" sz="2800" b="1" dirty="0" smtClean="0">
              <a:solidFill>
                <a:srgbClr val="1E2470"/>
              </a:solidFill>
              <a:latin typeface="Gill Sans MT Light"/>
            </a:endParaRPr>
          </a:p>
          <a:p>
            <a:pPr algn="ctr"/>
            <a:endParaRPr lang="es-ES" sz="2800" b="1" dirty="0" smtClean="0">
              <a:solidFill>
                <a:srgbClr val="1E2470"/>
              </a:solidFill>
              <a:latin typeface="Gill Sans MT Light"/>
            </a:endParaRPr>
          </a:p>
          <a:p>
            <a:pPr algn="ctr"/>
            <a:endParaRPr lang="es-ES" sz="2800" b="1" dirty="0">
              <a:solidFill>
                <a:srgbClr val="1E2470"/>
              </a:solidFill>
              <a:latin typeface="Gill Sans MT Light"/>
            </a:endParaRPr>
          </a:p>
          <a:p>
            <a:pPr algn="ctr"/>
            <a:r>
              <a:rPr lang="es-ES" sz="2800" b="1" dirty="0" smtClean="0">
                <a:solidFill>
                  <a:srgbClr val="1E2470"/>
                </a:solidFill>
                <a:latin typeface="Gill Sans MT Light"/>
              </a:rPr>
              <a:t>Cartagena / 10 de julio de 2019</a:t>
            </a:r>
            <a:r>
              <a:rPr lang="es-ES_tradnl" sz="2800" b="1" dirty="0" smtClean="0">
                <a:solidFill>
                  <a:srgbClr val="1E2470"/>
                </a:solidFill>
                <a:latin typeface="Gill Sans MT Light"/>
              </a:rPr>
              <a:t> </a:t>
            </a:r>
          </a:p>
          <a:p>
            <a:endParaRPr lang="es-ES_tradnl" sz="2400" b="1" dirty="0" smtClean="0">
              <a:solidFill>
                <a:srgbClr val="1E2470"/>
              </a:solidFill>
              <a:latin typeface="Gill Sans MT Light"/>
            </a:endParaRPr>
          </a:p>
          <a:p>
            <a:endParaRPr lang="es-ES_tradnl" sz="2400" b="1" dirty="0" smtClean="0">
              <a:solidFill>
                <a:srgbClr val="1E2470"/>
              </a:solidFill>
              <a:latin typeface="Gill Sans MT Light"/>
            </a:endParaRPr>
          </a:p>
          <a:p>
            <a:endParaRPr lang="es-ES_tradnl" sz="2400" b="1" dirty="0">
              <a:solidFill>
                <a:srgbClr val="1E2470"/>
              </a:solidFill>
              <a:latin typeface="Gill Sans MT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56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80023" y="2840965"/>
            <a:ext cx="5298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0070C0"/>
                </a:solidFill>
              </a:rPr>
              <a:t>DEBATES Y CONCLUSIONES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7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22"/>
            <a:ext cx="10688638" cy="7553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92391" y="188854"/>
            <a:ext cx="4248472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0085CC"/>
                </a:solidFill>
                <a:latin typeface="Gill Sans MT Light"/>
                <a:cs typeface="Gill Sans MT Light"/>
              </a:rPr>
              <a:t>DIÁLOGO EURO-LATINOAMERICANO DE POLÍTICAS PÚBLICAS</a:t>
            </a:r>
            <a:endParaRPr lang="en-US" sz="1200" dirty="0">
              <a:solidFill>
                <a:srgbClr val="032377"/>
              </a:solidFill>
              <a:latin typeface="Gill Sans MT Light"/>
              <a:cs typeface="Gill Sans MT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743" y="188855"/>
            <a:ext cx="108012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rgbClr val="0085CC"/>
                </a:solidFill>
                <a:latin typeface="Gill Sans MT Light"/>
                <a:cs typeface="Gill Sans MT Light"/>
              </a:rPr>
              <a:t>EUROsociAL</a:t>
            </a:r>
            <a:endParaRPr lang="en-US" sz="1200" dirty="0">
              <a:solidFill>
                <a:srgbClr val="0085CC"/>
              </a:solidFill>
              <a:latin typeface="Gill Sans MT Light"/>
              <a:cs typeface="Gill Sans MT Ligh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87935" y="2861870"/>
            <a:ext cx="2388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/>
              <a:t>Gracias! 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40951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26420" y="228487"/>
            <a:ext cx="9619774" cy="45342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952A4"/>
                </a:solidFill>
                <a:latin typeface="Gill Sans MT Light"/>
                <a:cs typeface="Gill Sans MT Light"/>
              </a:rPr>
              <a:t>LINEAS DE ACCION  AREA DE GENERO</a:t>
            </a:r>
            <a:endParaRPr lang="en-US" b="1" dirty="0">
              <a:solidFill>
                <a:srgbClr val="0952A4"/>
              </a:solidFill>
              <a:latin typeface="Gill Sans MT Light"/>
              <a:cs typeface="Gill Sans MT Ligh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3759" y="1455796"/>
            <a:ext cx="9865096" cy="116104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9FE3"/>
              </a:solidFill>
              <a:effectLst/>
              <a:uLnTx/>
              <a:uFillTx/>
              <a:latin typeface="Gill Sans MT Light"/>
              <a:ea typeface="+mj-ea"/>
              <a:cs typeface="Gill Sans MT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263" y="901105"/>
            <a:ext cx="3363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600" dirty="0">
              <a:latin typeface="Calibri" panose="020F0502020204030204" pitchFamily="34" charset="0"/>
            </a:endParaRPr>
          </a:p>
          <a:p>
            <a:pPr lvl="1"/>
            <a:endParaRPr lang="es-419" dirty="0">
              <a:latin typeface="Calibri" panose="020F0502020204030204" pitchFamily="34" charset="0"/>
            </a:endParaRPr>
          </a:p>
          <a:p>
            <a:r>
              <a:rPr lang="es-419" sz="1600" dirty="0"/>
              <a:t> 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6810" y="821298"/>
            <a:ext cx="4337430" cy="3170099"/>
          </a:xfrm>
          <a:prstGeom prst="rect">
            <a:avLst/>
          </a:prstGeom>
          <a:noFill/>
          <a:ln w="28575">
            <a:solidFill>
              <a:srgbClr val="009FE3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 AUTONOMIA FISICA</a:t>
            </a: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_tradn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Lucha contra la violencia de género, los feminicidios, atención jurídica y social  a victimas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Prevención con varones, nuevas masculinidades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salud sexual y reproductiva, embarazo adolescente</a:t>
            </a:r>
          </a:p>
          <a:p>
            <a:endParaRPr lang="es-ES_tradnl" dirty="0"/>
          </a:p>
        </p:txBody>
      </p:sp>
      <p:sp>
        <p:nvSpPr>
          <p:cNvPr id="8" name="ZoneTexte 7"/>
          <p:cNvSpPr txBox="1"/>
          <p:nvPr/>
        </p:nvSpPr>
        <p:spPr>
          <a:xfrm>
            <a:off x="5173914" y="820536"/>
            <a:ext cx="4725998" cy="286232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92D050"/>
                </a:solidFill>
              </a:rPr>
              <a:t>2 AUTONOMIA ECONOMICA</a:t>
            </a:r>
          </a:p>
          <a:p>
            <a:endParaRPr lang="fr-FR" b="1" dirty="0" smtClean="0">
              <a:solidFill>
                <a:srgbClr val="92D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_tradnl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Acceso a empleo digno y protección social, mujeres adultas y jóvenes, Planes o sellos Igualdad profesional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b="1" dirty="0">
                <a:solidFill>
                  <a:srgbClr val="92D050"/>
                </a:solidFill>
                <a:latin typeface="Calibri" panose="020F0502020204030204" pitchFamily="34" charset="0"/>
              </a:rPr>
              <a:t>Estructuración economía del cuidado varias escalas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Desarrollo mujeres rurales</a:t>
            </a:r>
          </a:p>
          <a:p>
            <a:endParaRPr lang="es-ES_tradnl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03759" y="3897445"/>
            <a:ext cx="4320481" cy="2246769"/>
          </a:xfrm>
          <a:prstGeom prst="rect">
            <a:avLst/>
          </a:prstGeom>
          <a:noFill/>
          <a:ln w="28575">
            <a:solidFill>
              <a:srgbClr val="0085CC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AUTONOMIA POLITICA</a:t>
            </a:r>
          </a:p>
          <a:p>
            <a:endParaRPr lang="es-ES_tradnl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419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Paridad sin acoso político, </a:t>
            </a:r>
          </a:p>
          <a:p>
            <a:pPr marL="457200" indent="-457200">
              <a:buFont typeface="+mj-lt"/>
              <a:buAutoNum type="arabicPeriod"/>
            </a:pPr>
            <a:r>
              <a:rPr lang="es-419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Apoyo leyes de paridad y a ejercicio de su mandato de mujeres elegidas </a:t>
            </a:r>
          </a:p>
          <a:p>
            <a:endParaRPr lang="es-419" b="1" dirty="0" smtClean="0">
              <a:solidFill>
                <a:srgbClr val="0952A4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00303" y="3988520"/>
            <a:ext cx="4725998" cy="2246769"/>
          </a:xfrm>
          <a:prstGeom prst="rect">
            <a:avLst/>
          </a:prstGeom>
          <a:noFill/>
          <a:ln w="28575">
            <a:solidFill>
              <a:srgbClr val="0085CC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TRANSVERSALIZACION, PLANES DE IGUALDAD y ESTADISTICAS</a:t>
            </a:r>
          </a:p>
          <a:p>
            <a:pPr marL="457200" indent="-457200">
              <a:buFont typeface="+mj-lt"/>
              <a:buAutoNum type="arabicPeriod"/>
            </a:pPr>
            <a:r>
              <a:rPr lang="es-419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Planes de igualdad, planificación nacional y local de género</a:t>
            </a:r>
          </a:p>
          <a:p>
            <a:pPr marL="457200" indent="-457200">
              <a:buFont typeface="+mj-lt"/>
              <a:buAutoNum type="arabicPeriod"/>
            </a:pPr>
            <a:r>
              <a:rPr lang="es-419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Presupuestos y estadísticas de </a:t>
            </a:r>
            <a:r>
              <a:rPr lang="es-419" b="1" dirty="0">
                <a:solidFill>
                  <a:srgbClr val="FF0000"/>
                </a:solidFill>
                <a:latin typeface="Calibri" panose="020F0502020204030204" pitchFamily="34" charset="0"/>
              </a:rPr>
              <a:t>género</a:t>
            </a:r>
          </a:p>
          <a:p>
            <a:pPr marL="457200" indent="-457200">
              <a:buFont typeface="+mj-lt"/>
              <a:buAutoNum type="arabicPeriod"/>
            </a:pPr>
            <a:r>
              <a:rPr lang="es-419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Atención y derechos humanos de mujeres indígenas</a:t>
            </a:r>
            <a:r>
              <a:rPr lang="es-419" b="1" dirty="0">
                <a:solidFill>
                  <a:srgbClr val="FF0000"/>
                </a:solidFill>
                <a:latin typeface="Calibri" panose="020F0502020204030204" pitchFamily="34" charset="0"/>
              </a:rPr>
              <a:t>, </a:t>
            </a:r>
            <a:r>
              <a:rPr lang="es-419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afro, LGBTI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3403564105"/>
              </p:ext>
            </p:extLst>
          </p:nvPr>
        </p:nvGraphicFramePr>
        <p:xfrm>
          <a:off x="663799" y="757089"/>
          <a:ext cx="921702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0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2285489362"/>
              </p:ext>
            </p:extLst>
          </p:nvPr>
        </p:nvGraphicFramePr>
        <p:xfrm>
          <a:off x="1167855" y="901105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90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815" y="1117129"/>
            <a:ext cx="9505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tx2"/>
                </a:solidFill>
              </a:rPr>
              <a:t>Objetivo general del taller </a:t>
            </a:r>
            <a:endParaRPr lang="es-ES" sz="3200" b="1" dirty="0" smtClean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algn="just"/>
            <a:r>
              <a:rPr lang="es-ES" sz="2800" dirty="0"/>
              <a:t>Generar un espacio de dialogo y crear espacios o redes de colaboración entre los diferentes actores/trices </a:t>
            </a:r>
            <a:r>
              <a:rPr lang="es-ES" sz="2800" dirty="0" err="1"/>
              <a:t>comprometidxs</a:t>
            </a:r>
            <a:r>
              <a:rPr lang="es-ES" sz="2800" dirty="0"/>
              <a:t> en la promoción de políticas de autonomía económica de las mujeres en América Latina, con el apoyo de las dos áreas de políticas públicas de EUROsociAL+.  </a:t>
            </a:r>
          </a:p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63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767" y="503605"/>
            <a:ext cx="95050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chemeClr val="tx2"/>
                </a:solidFill>
              </a:rPr>
              <a:t>Objetivos específicos </a:t>
            </a:r>
            <a:endParaRPr lang="es-ES" sz="2800" b="1" dirty="0" smtClean="0">
              <a:solidFill>
                <a:schemeClr val="tx2"/>
              </a:solidFill>
            </a:endParaRPr>
          </a:p>
          <a:p>
            <a:r>
              <a:rPr lang="es-ES" sz="2800" dirty="0" smtClean="0"/>
              <a:t> </a:t>
            </a:r>
            <a:endParaRPr lang="es-ES" sz="2800" dirty="0"/>
          </a:p>
          <a:p>
            <a:r>
              <a:rPr lang="es-ES" dirty="0"/>
              <a:t>• Intercambiar buenas prácticas políticas de inserción laboral y de emprendimiento sin estereotipos de género que permiten disminuir las desigualdades entre hombres y mujeres en el mercado laboral.  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• Compartir iniciativas de autonomía económica de mujeres rurales que tomen en cuenta las desigualdades y discriminaciones intersectoriales.  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• Intercambiar buenas prácticas de  promoción de igualdad profesional.  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• Compartir iniciativas de empoderamiento económico para mujeres en situación de violencia.  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• Resaltar la necesidad de articular la formulación de políticas del cuidado para una efectiva autonomía económica de las mujeres.  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• Identificar temáticas innovadoras en el ámbito de autonomía económica que podrían profundizarse con la creación de redes de intercambio a nivel regional.  </a:t>
            </a:r>
          </a:p>
          <a:p>
            <a:r>
              <a:rPr lang="es-ES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15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783" y="685081"/>
            <a:ext cx="972108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UcPeriod"/>
            </a:pPr>
            <a:r>
              <a:rPr lang="es-ES" sz="3200" b="1" dirty="0" smtClean="0">
                <a:solidFill>
                  <a:schemeClr val="tx2"/>
                </a:solidFill>
              </a:rPr>
              <a:t>Primera </a:t>
            </a:r>
            <a:r>
              <a:rPr lang="es-ES" sz="3200" b="1" dirty="0">
                <a:solidFill>
                  <a:schemeClr val="tx2"/>
                </a:solidFill>
              </a:rPr>
              <a:t>ronda: las estrategias de empoderamiento económico de las mujeres y acceso al mercado </a:t>
            </a:r>
            <a:r>
              <a:rPr lang="es-ES" sz="3200" b="1" dirty="0" smtClean="0">
                <a:solidFill>
                  <a:schemeClr val="tx2"/>
                </a:solidFill>
              </a:rPr>
              <a:t>laboral</a:t>
            </a:r>
          </a:p>
          <a:p>
            <a:endParaRPr lang="es-ES" sz="3200" b="1" dirty="0" smtClean="0">
              <a:solidFill>
                <a:schemeClr val="tx2"/>
              </a:solidFill>
            </a:endParaRPr>
          </a:p>
          <a:p>
            <a:r>
              <a:rPr lang="es-ES" sz="3200" dirty="0" smtClean="0">
                <a:solidFill>
                  <a:schemeClr val="tx2"/>
                </a:solidFill>
              </a:rPr>
              <a:t>(Habilidades, emprendimientos, fortalecimiento formas asociativas, acceso a recursos financieros)</a:t>
            </a:r>
          </a:p>
          <a:p>
            <a:r>
              <a:rPr lang="es-ES" sz="3200" b="1" dirty="0" smtClean="0">
                <a:solidFill>
                  <a:schemeClr val="tx2"/>
                </a:solidFill>
              </a:rPr>
              <a:t> </a:t>
            </a:r>
            <a:endParaRPr lang="es-ES" sz="3200" b="1" dirty="0">
              <a:solidFill>
                <a:schemeClr val="tx2"/>
              </a:solidFill>
            </a:endParaRPr>
          </a:p>
          <a:p>
            <a:pPr marL="571500" indent="-571500">
              <a:buAutoNum type="romanUcPeriod" startAt="2"/>
            </a:pPr>
            <a:r>
              <a:rPr lang="es-ES" sz="3200" b="1" dirty="0" smtClean="0">
                <a:solidFill>
                  <a:schemeClr val="tx2"/>
                </a:solidFill>
              </a:rPr>
              <a:t>Segunda </a:t>
            </a:r>
            <a:r>
              <a:rPr lang="es-ES" sz="3200" b="1" dirty="0">
                <a:solidFill>
                  <a:schemeClr val="tx2"/>
                </a:solidFill>
              </a:rPr>
              <a:t>ronda: Promoción de la igualdad profesional en el mercado laboral. </a:t>
            </a:r>
            <a:endParaRPr lang="es-ES" sz="3200" b="1" dirty="0" smtClean="0">
              <a:solidFill>
                <a:schemeClr val="tx2"/>
              </a:solidFill>
            </a:endParaRPr>
          </a:p>
          <a:p>
            <a:endParaRPr lang="es-ES" sz="3200" b="1" dirty="0" smtClean="0">
              <a:solidFill>
                <a:schemeClr val="tx2"/>
              </a:solidFill>
            </a:endParaRPr>
          </a:p>
          <a:p>
            <a:r>
              <a:rPr lang="es-ES" sz="3200" dirty="0" smtClean="0">
                <a:solidFill>
                  <a:schemeClr val="tx2"/>
                </a:solidFill>
              </a:rPr>
              <a:t>(Superación de brechas de género: brechas salariales, conciliación de vida laboral y familiar)</a:t>
            </a:r>
          </a:p>
          <a:p>
            <a:endParaRPr lang="es-ES" sz="3200" dirty="0">
              <a:solidFill>
                <a:schemeClr val="tx2"/>
              </a:solidFill>
            </a:endParaRPr>
          </a:p>
          <a:p>
            <a:r>
              <a:rPr lang="es-ES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069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9823" y="2197249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tx2"/>
                </a:solidFill>
              </a:rPr>
              <a:t>Primera ronda: </a:t>
            </a:r>
            <a:endParaRPr lang="es-ES" sz="3600" dirty="0" smtClean="0">
              <a:solidFill>
                <a:schemeClr val="tx2"/>
              </a:solidFill>
            </a:endParaRPr>
          </a:p>
          <a:p>
            <a:pPr algn="ctr"/>
            <a:r>
              <a:rPr lang="es-ES" sz="3600" dirty="0" smtClean="0">
                <a:solidFill>
                  <a:schemeClr val="tx2"/>
                </a:solidFill>
              </a:rPr>
              <a:t>Las </a:t>
            </a:r>
            <a:r>
              <a:rPr lang="es-ES" sz="3600" dirty="0">
                <a:solidFill>
                  <a:schemeClr val="tx2"/>
                </a:solidFill>
              </a:rPr>
              <a:t>estrategias de empoderamiento económico de las mujeres y acceso al mercado laboral  </a:t>
            </a:r>
          </a:p>
        </p:txBody>
      </p:sp>
    </p:spTree>
    <p:extLst>
      <p:ext uri="{BB962C8B-B14F-4D97-AF65-F5344CB8AC3E}">
        <p14:creationId xmlns:p14="http://schemas.microsoft.com/office/powerpoint/2010/main" val="388821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3879" y="1773353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>
                <a:solidFill>
                  <a:srgbClr val="1D3176"/>
                </a:solidFill>
              </a:rPr>
              <a:t>Segunda ronda</a:t>
            </a:r>
          </a:p>
          <a:p>
            <a:endParaRPr lang="es-ES" sz="3600" dirty="0">
              <a:solidFill>
                <a:srgbClr val="1D3176"/>
              </a:solidFill>
            </a:endParaRPr>
          </a:p>
          <a:p>
            <a:r>
              <a:rPr lang="es-ES" sz="3600" dirty="0" smtClean="0">
                <a:solidFill>
                  <a:srgbClr val="1D3176"/>
                </a:solidFill>
              </a:rPr>
              <a:t>Promoción </a:t>
            </a:r>
            <a:r>
              <a:rPr lang="es-ES" sz="3600" dirty="0">
                <a:solidFill>
                  <a:srgbClr val="1D3176"/>
                </a:solidFill>
              </a:rPr>
              <a:t>de la igualdad profesional en el mercado laboral. </a:t>
            </a:r>
            <a:endParaRPr lang="fr-FR" sz="3600" dirty="0">
              <a:solidFill>
                <a:srgbClr val="1D3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6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8477B9318800438E6058B33EF2BB1E" ma:contentTypeVersion="19" ma:contentTypeDescription="Crear nuevo documento." ma:contentTypeScope="" ma:versionID="81377c9cd154b6cca078359f406baa84">
  <xsd:schema xmlns:xsd="http://www.w3.org/2001/XMLSchema" xmlns:xs="http://www.w3.org/2001/XMLSchema" xmlns:p="http://schemas.microsoft.com/office/2006/metadata/properties" xmlns:ns2="43e275e3-8228-4251-95de-18700895d8e8" xmlns:ns3="d5769076-9cbd-45ac-bd9c-848099da6b48" xmlns:ns4="e10f10ed-3fa3-4219-8dfc-bb5abca96aaf" targetNamespace="http://schemas.microsoft.com/office/2006/metadata/properties" ma:root="true" ma:fieldsID="619351fd77170c785e2485de6dc6af72" ns2:_="" ns3:_="" ns4:_="">
    <xsd:import namespace="43e275e3-8228-4251-95de-18700895d8e8"/>
    <xsd:import namespace="d5769076-9cbd-45ac-bd9c-848099da6b48"/>
    <xsd:import namespace="e10f10ed-3fa3-4219-8dfc-bb5abca96aa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g43c3c82cce940a89f67d0516f411072" minOccurs="0"/>
                <xsd:element ref="ns3:g5d8bab08a734613a13392a6103cdc6c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275e3-8228-4251-95de-18700895d8e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f3ba8c1-544a-4f08-9296-dc6458e9056b}" ma:internalName="TaxCatchAll" ma:showField="CatchAllData" ma:web="43e275e3-8228-4251-95de-18700895d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69076-9cbd-45ac-bd9c-848099da6b48" elementFormDefault="qualified">
    <xsd:import namespace="http://schemas.microsoft.com/office/2006/documentManagement/types"/>
    <xsd:import namespace="http://schemas.microsoft.com/office/infopath/2007/PartnerControls"/>
    <xsd:element name="g43c3c82cce940a89f67d0516f411072" ma:index="10" nillable="true" ma:taxonomy="true" ma:internalName="g43c3c82cce940a89f67d0516f411072" ma:taxonomyFieldName="palabrasclaveempresa" ma:displayName="Palabras clave de FIIAPP" ma:fieldId="{043c3c82-cce9-40a8-9f67-d0516f411072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d8bab08a734613a13392a6103cdc6c" ma:index="12" nillable="true" ma:taxonomy="true" ma:internalName="g5d8bab08a734613a13392a6103cdc6c" ma:taxonomyFieldName="palabrasclavesitio" ma:displayName="Palabras clave de sitio" ma:fieldId="{05d8bab0-8a73-4613-a133-92a6103cdc6c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10ed-3fa3-4219-8dfc-bb5abca96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5d8bab08a734613a13392a6103cdc6c xmlns="d5769076-9cbd-45ac-bd9c-848099da6b48">
      <Terms xmlns="http://schemas.microsoft.com/office/infopath/2007/PartnerControls"/>
    </g5d8bab08a734613a13392a6103cdc6c>
    <g43c3c82cce940a89f67d0516f411072 xmlns="d5769076-9cbd-45ac-bd9c-848099da6b48">
      <Terms xmlns="http://schemas.microsoft.com/office/infopath/2007/PartnerControls"/>
    </g43c3c82cce940a89f67d0516f411072>
    <TaxCatchAll xmlns="43e275e3-8228-4251-95de-18700895d8e8"/>
  </documentManagement>
</p:properties>
</file>

<file path=customXml/itemProps1.xml><?xml version="1.0" encoding="utf-8"?>
<ds:datastoreItem xmlns:ds="http://schemas.openxmlformats.org/officeDocument/2006/customXml" ds:itemID="{E4749796-1549-4D98-927E-0CB58EEB4682}"/>
</file>

<file path=customXml/itemProps2.xml><?xml version="1.0" encoding="utf-8"?>
<ds:datastoreItem xmlns:ds="http://schemas.openxmlformats.org/officeDocument/2006/customXml" ds:itemID="{007FCB74-A14C-4427-BD68-10FFA9C0C1CF}"/>
</file>

<file path=customXml/itemProps3.xml><?xml version="1.0" encoding="utf-8"?>
<ds:datastoreItem xmlns:ds="http://schemas.openxmlformats.org/officeDocument/2006/customXml" ds:itemID="{DA6100EA-A6CA-431F-B4F8-7EA157B7E4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4248</TotalTime>
  <Words>434</Words>
  <Application>Microsoft Office PowerPoint</Application>
  <PresentationFormat>Personnalisé</PresentationFormat>
  <Paragraphs>74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DINPro-Medium</vt:lpstr>
      <vt:lpstr>DINPro-Regular</vt:lpstr>
      <vt:lpstr>Gill Sans MT</vt:lpstr>
      <vt:lpstr>Gill Sans MT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jm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 m</dc:creator>
  <cp:keywords/>
  <dc:description/>
  <cp:lastModifiedBy>Jacqueline ROJAS</cp:lastModifiedBy>
  <cp:revision>452</cp:revision>
  <cp:lastPrinted>2013-04-23T11:38:44Z</cp:lastPrinted>
  <dcterms:created xsi:type="dcterms:W3CDTF">2013-05-13T14:24:26Z</dcterms:created>
  <dcterms:modified xsi:type="dcterms:W3CDTF">2019-07-10T17:17:11Z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0x010100108477B9318800438E6058B33EF2BB1E</vt:lpwstr>
  </property>
</Properties>
</file>