
<file path=[Content_Types].xml><?xml version="1.0" encoding="utf-8"?>
<Types xmlns="http://schemas.openxmlformats.org/package/2006/content-types">
  <Default Extension="png" ContentType="image/png"/>
  <Default Extension="svg" ContentType="image/svg+xml"/>
  <Default Extension="emf" ContentType="image/x-emf"/>
  <Default Extension="mov" ContentType="video/quicktime"/>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271" r:id="rId3"/>
    <p:sldId id="308" r:id="rId4"/>
    <p:sldId id="329" r:id="rId5"/>
    <p:sldId id="296" r:id="rId6"/>
    <p:sldId id="303" r:id="rId7"/>
    <p:sldId id="315" r:id="rId8"/>
    <p:sldId id="304" r:id="rId9"/>
    <p:sldId id="310" r:id="rId10"/>
    <p:sldId id="311" r:id="rId11"/>
    <p:sldId id="305" r:id="rId12"/>
    <p:sldId id="306" r:id="rId13"/>
    <p:sldId id="291" r:id="rId14"/>
    <p:sldId id="312" r:id="rId15"/>
    <p:sldId id="309" r:id="rId16"/>
    <p:sldId id="302" r:id="rId17"/>
    <p:sldId id="328" r:id="rId18"/>
    <p:sldId id="313" r:id="rId19"/>
    <p:sldId id="298" r:id="rId20"/>
    <p:sldId id="314" r:id="rId21"/>
    <p:sldId id="318" r:id="rId22"/>
    <p:sldId id="317" r:id="rId23"/>
    <p:sldId id="330" r:id="rId24"/>
    <p:sldId id="316" r:id="rId25"/>
    <p:sldId id="319" r:id="rId26"/>
    <p:sldId id="320" r:id="rId27"/>
    <p:sldId id="327" r:id="rId28"/>
    <p:sldId id="324" r:id="rId29"/>
    <p:sldId id="323" r:id="rId30"/>
  </p:sldIdLst>
  <p:sldSz cx="9144000" cy="6858000" type="screen4x3"/>
  <p:notesSz cx="6858000" cy="2628900"/>
  <p:defaultTextStyle>
    <a:defPPr>
      <a:defRPr lang="en-GB"/>
    </a:defPPr>
    <a:lvl1pPr algn="l" rtl="0" fontAlgn="base">
      <a:spcBef>
        <a:spcPct val="0"/>
      </a:spcBef>
      <a:spcAft>
        <a:spcPct val="0"/>
      </a:spcAft>
      <a:defRPr sz="1200" kern="1200">
        <a:solidFill>
          <a:srgbClr val="0F5494"/>
        </a:solidFill>
        <a:latin typeface="Verdana" panose="020B0604030504040204" pitchFamily="34" charset="0"/>
        <a:ea typeface="+mn-ea"/>
        <a:cs typeface="+mn-cs"/>
      </a:defRPr>
    </a:lvl1pPr>
    <a:lvl2pPr marL="457200" algn="l" rtl="0" fontAlgn="base">
      <a:spcBef>
        <a:spcPct val="0"/>
      </a:spcBef>
      <a:spcAft>
        <a:spcPct val="0"/>
      </a:spcAft>
      <a:defRPr sz="1200" kern="1200">
        <a:solidFill>
          <a:srgbClr val="0F5494"/>
        </a:solidFill>
        <a:latin typeface="Verdana" panose="020B0604030504040204" pitchFamily="34" charset="0"/>
        <a:ea typeface="+mn-ea"/>
        <a:cs typeface="+mn-cs"/>
      </a:defRPr>
    </a:lvl2pPr>
    <a:lvl3pPr marL="914400" algn="l" rtl="0" fontAlgn="base">
      <a:spcBef>
        <a:spcPct val="0"/>
      </a:spcBef>
      <a:spcAft>
        <a:spcPct val="0"/>
      </a:spcAft>
      <a:defRPr sz="1200" kern="1200">
        <a:solidFill>
          <a:srgbClr val="0F5494"/>
        </a:solidFill>
        <a:latin typeface="Verdana" panose="020B0604030504040204" pitchFamily="34" charset="0"/>
        <a:ea typeface="+mn-ea"/>
        <a:cs typeface="+mn-cs"/>
      </a:defRPr>
    </a:lvl3pPr>
    <a:lvl4pPr marL="1371600" algn="l" rtl="0" fontAlgn="base">
      <a:spcBef>
        <a:spcPct val="0"/>
      </a:spcBef>
      <a:spcAft>
        <a:spcPct val="0"/>
      </a:spcAft>
      <a:defRPr sz="1200" kern="1200">
        <a:solidFill>
          <a:srgbClr val="0F5494"/>
        </a:solidFill>
        <a:latin typeface="Verdana" panose="020B0604030504040204" pitchFamily="34" charset="0"/>
        <a:ea typeface="+mn-ea"/>
        <a:cs typeface="+mn-cs"/>
      </a:defRPr>
    </a:lvl4pPr>
    <a:lvl5pPr marL="1828800" algn="l" rtl="0" fontAlgn="base">
      <a:spcBef>
        <a:spcPct val="0"/>
      </a:spcBef>
      <a:spcAft>
        <a:spcPct val="0"/>
      </a:spcAft>
      <a:defRPr sz="1200" kern="1200">
        <a:solidFill>
          <a:srgbClr val="0F5494"/>
        </a:solidFill>
        <a:latin typeface="Verdana" panose="020B0604030504040204" pitchFamily="34" charset="0"/>
        <a:ea typeface="+mn-ea"/>
        <a:cs typeface="+mn-cs"/>
      </a:defRPr>
    </a:lvl5pPr>
    <a:lvl6pPr marL="2286000" algn="l" defTabSz="914400" rtl="0" eaLnBrk="1" latinLnBrk="0" hangingPunct="1">
      <a:defRPr sz="1200" kern="1200">
        <a:solidFill>
          <a:srgbClr val="0F5494"/>
        </a:solidFill>
        <a:latin typeface="Verdana" panose="020B0604030504040204" pitchFamily="34" charset="0"/>
        <a:ea typeface="+mn-ea"/>
        <a:cs typeface="+mn-cs"/>
      </a:defRPr>
    </a:lvl6pPr>
    <a:lvl7pPr marL="2743200" algn="l" defTabSz="914400" rtl="0" eaLnBrk="1" latinLnBrk="0" hangingPunct="1">
      <a:defRPr sz="1200" kern="1200">
        <a:solidFill>
          <a:srgbClr val="0F5494"/>
        </a:solidFill>
        <a:latin typeface="Verdana" panose="020B0604030504040204" pitchFamily="34" charset="0"/>
        <a:ea typeface="+mn-ea"/>
        <a:cs typeface="+mn-cs"/>
      </a:defRPr>
    </a:lvl7pPr>
    <a:lvl8pPr marL="3200400" algn="l" defTabSz="914400" rtl="0" eaLnBrk="1" latinLnBrk="0" hangingPunct="1">
      <a:defRPr sz="1200" kern="1200">
        <a:solidFill>
          <a:srgbClr val="0F5494"/>
        </a:solidFill>
        <a:latin typeface="Verdana" panose="020B0604030504040204" pitchFamily="34" charset="0"/>
        <a:ea typeface="+mn-ea"/>
        <a:cs typeface="+mn-cs"/>
      </a:defRPr>
    </a:lvl8pPr>
    <a:lvl9pPr marL="3657600" algn="l" defTabSz="914400" rtl="0" eaLnBrk="1" latinLnBrk="0" hangingPunct="1">
      <a:defRPr sz="1200" kern="1200">
        <a:solidFill>
          <a:srgbClr val="0F5494"/>
        </a:solidFill>
        <a:latin typeface="Verdana" panose="020B0604030504040204" pitchFamily="34" charset="0"/>
        <a:ea typeface="+mn-ea"/>
        <a:cs typeface="+mn-cs"/>
      </a:defRPr>
    </a:lvl9pPr>
  </p:defaultTextStyle>
  <p:extLst>
    <p:ext uri="{521415D9-36F7-43E2-AB2F-B90AF26B5E84}">
      <p14:sectionLst xmlns:p14="http://schemas.microsoft.com/office/powerpoint/2010/main">
        <p14:section name="Standardabschnitt" id="{DF933DE6-6745-7F4A-A494-B3F5CCD30DF9}">
          <p14:sldIdLst>
            <p14:sldId id="256"/>
            <p14:sldId id="271"/>
          </p14:sldIdLst>
        </p14:section>
        <p14:section name="3.2.1.1 Introduction" id="{92F1D9DF-FE6C-0741-B291-B7ED1C92AF83}">
          <p14:sldIdLst>
            <p14:sldId id="308"/>
          </p14:sldIdLst>
        </p14:section>
        <p14:section name="3.2.1.2 Status Quo" id="{97BB5926-B9F0-2545-ACDB-1363D8683967}">
          <p14:sldIdLst>
            <p14:sldId id="329"/>
            <p14:sldId id="296"/>
            <p14:sldId id="303"/>
          </p14:sldIdLst>
        </p14:section>
        <p14:section name="3.2.1.3 Threats" id="{D21AFC3D-F316-424D-B9DA-176DE611E35B}">
          <p14:sldIdLst>
            <p14:sldId id="315"/>
            <p14:sldId id="304"/>
            <p14:sldId id="310"/>
            <p14:sldId id="311"/>
          </p14:sldIdLst>
        </p14:section>
        <p14:section name="3.2.1.4 Resonsabilities" id="{3E0645E9-D822-7D4A-97E8-5BC2BA2DC83A}">
          <p14:sldIdLst>
            <p14:sldId id="305"/>
            <p14:sldId id="306"/>
            <p14:sldId id="291"/>
          </p14:sldIdLst>
        </p14:section>
        <p14:section name="3.2.1.5 Governance" id="{869ED5BD-8974-EE47-BAFC-EDDCAB073975}">
          <p14:sldIdLst>
            <p14:sldId id="312"/>
            <p14:sldId id="309"/>
            <p14:sldId id="302"/>
            <p14:sldId id="328"/>
          </p14:sldIdLst>
        </p14:section>
        <p14:section name="3.2.1.5 Practical Guidance &amp; Policy Design" id="{338F1075-5DDA-5E4A-919D-432AC82B366C}">
          <p14:sldIdLst>
            <p14:sldId id="313"/>
            <p14:sldId id="298"/>
            <p14:sldId id="314"/>
          </p14:sldIdLst>
        </p14:section>
        <p14:section name="3.2.1.6 Deep Dive Privacy" id="{B1892FF6-E785-AF46-B355-B35D12DC7B7A}">
          <p14:sldIdLst>
            <p14:sldId id="318"/>
            <p14:sldId id="317"/>
          </p14:sldIdLst>
        </p14:section>
        <p14:section name="3.2.1.7 Introduction" id="{02109858-F1FC-5441-BB23-56242FECE315}">
          <p14:sldIdLst>
            <p14:sldId id="330"/>
            <p14:sldId id="316"/>
            <p14:sldId id="319"/>
          </p14:sldIdLst>
        </p14:section>
        <p14:section name="3.2.1.8 Status Quo" id="{384E3F9E-4E65-BC4E-8946-56FB960519B6}">
          <p14:sldIdLst>
            <p14:sldId id="320"/>
            <p14:sldId id="327"/>
          </p14:sldIdLst>
        </p14:section>
        <p14:section name="3.2.1.9 Frameworks" id="{D49151B5-0C99-2B4C-B705-6138ED884F06}">
          <p14:sldIdLst>
            <p14:sldId id="324"/>
            <p14:sldId id="32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Lehmann" initials="ML" lastIdx="3" clrIdx="0"/>
  <p:cmAuthor id="2" name="Marina Janssen" initials="MJ"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C05"/>
    <a:srgbClr val="0F5494"/>
    <a:srgbClr val="A3C662"/>
    <a:srgbClr val="3166CF"/>
    <a:srgbClr val="FFD624"/>
    <a:srgbClr val="E872E2"/>
    <a:srgbClr val="9BFF37"/>
    <a:srgbClr val="ADFF5B"/>
    <a:srgbClr val="D5FFAB"/>
    <a:srgbClr val="3E6F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7541DF-8706-4EB5-8B8F-78B75DFCBEF9}" v="1" dt="2019-07-14T12:13:13.85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2703" autoAdjust="0"/>
  </p:normalViewPr>
  <p:slideViewPr>
    <p:cSldViewPr snapToGrid="0">
      <p:cViewPr varScale="1">
        <p:scale>
          <a:sx n="46" d="100"/>
          <a:sy n="46" d="100"/>
        </p:scale>
        <p:origin x="1930"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Lehmann" userId="6cac4e2779018ab4" providerId="Windows Live" clId="Web-{907541DF-8706-4EB5-8B8F-78B75DFCBEF9}"/>
    <pc:docChg chg="modSld">
      <pc:chgData name="Michael Lehmann" userId="6cac4e2779018ab4" providerId="Windows Live" clId="Web-{907541DF-8706-4EB5-8B8F-78B75DFCBEF9}" dt="2019-07-14T12:13:13.856" v="0" actId="20577"/>
      <pc:docMkLst>
        <pc:docMk/>
      </pc:docMkLst>
      <pc:sldChg chg="modSp">
        <pc:chgData name="Michael Lehmann" userId="6cac4e2779018ab4" providerId="Windows Live" clId="Web-{907541DF-8706-4EB5-8B8F-78B75DFCBEF9}" dt="2019-07-14T12:13:13.856" v="0" actId="20577"/>
        <pc:sldMkLst>
          <pc:docMk/>
          <pc:sldMk cId="1550486205" sldId="308"/>
        </pc:sldMkLst>
        <pc:spChg chg="mod">
          <ac:chgData name="Michael Lehmann" userId="6cac4e2779018ab4" providerId="Windows Live" clId="Web-{907541DF-8706-4EB5-8B8F-78B75DFCBEF9}" dt="2019-07-14T12:13:13.856" v="0" actId="20577"/>
          <ac:spMkLst>
            <pc:docMk/>
            <pc:sldMk cId="1550486205" sldId="308"/>
            <ac:spMk id="2" creationId="{00000000-0000-0000-0000-000000000000}"/>
          </ac:spMkLst>
        </pc:spChg>
      </pc:sldChg>
    </pc:docChg>
  </pc:docChgLst>
  <pc:docChgLst>
    <pc:chgData name="Marina Janssen" userId="ad8658ea6c3b3551" providerId="Windows Live" clId="Web-{F0327826-8358-4B13-952D-14591DD476A1}"/>
    <pc:docChg chg="modSld">
      <pc:chgData name="Marina Janssen" userId="ad8658ea6c3b3551" providerId="Windows Live" clId="Web-{F0327826-8358-4B13-952D-14591DD476A1}" dt="2019-07-15T14:01:13.921" v="4"/>
      <pc:docMkLst>
        <pc:docMk/>
      </pc:docMkLst>
      <pc:sldChg chg="addSp delSp modSp mod setBg">
        <pc:chgData name="Marina Janssen" userId="ad8658ea6c3b3551" providerId="Windows Live" clId="Web-{F0327826-8358-4B13-952D-14591DD476A1}" dt="2019-07-15T14:01:13.921" v="4"/>
        <pc:sldMkLst>
          <pc:docMk/>
          <pc:sldMk cId="1550486205" sldId="308"/>
        </pc:sldMkLst>
        <pc:spChg chg="del">
          <ac:chgData name="Marina Janssen" userId="ad8658ea6c3b3551" providerId="Windows Live" clId="Web-{F0327826-8358-4B13-952D-14591DD476A1}" dt="2019-07-15T14:00:48.343" v="0"/>
          <ac:spMkLst>
            <pc:docMk/>
            <pc:sldMk cId="1550486205" sldId="308"/>
            <ac:spMk id="2" creationId="{00000000-0000-0000-0000-000000000000}"/>
          </ac:spMkLst>
        </pc:spChg>
        <pc:spChg chg="del">
          <ac:chgData name="Marina Janssen" userId="ad8658ea6c3b3551" providerId="Windows Live" clId="Web-{F0327826-8358-4B13-952D-14591DD476A1}" dt="2019-07-15T14:00:54.577" v="3"/>
          <ac:spMkLst>
            <pc:docMk/>
            <pc:sldMk cId="1550486205" sldId="308"/>
            <ac:spMk id="5" creationId="{6266F3FE-5D0D-3C48-8C87-81471F54CB5B}"/>
          </ac:spMkLst>
        </pc:spChg>
        <pc:spChg chg="add del mod">
          <ac:chgData name="Marina Janssen" userId="ad8658ea6c3b3551" providerId="Windows Live" clId="Web-{F0327826-8358-4B13-952D-14591DD476A1}" dt="2019-07-15T14:00:52.077" v="2"/>
          <ac:spMkLst>
            <pc:docMk/>
            <pc:sldMk cId="1550486205" sldId="308"/>
            <ac:spMk id="7" creationId="{A362EC82-0493-4683-AAEB-A78B256D3F8A}"/>
          </ac:spMkLst>
        </pc:spChg>
        <pc:picChg chg="del">
          <ac:chgData name="Marina Janssen" userId="ad8658ea6c3b3551" providerId="Windows Live" clId="Web-{F0327826-8358-4B13-952D-14591DD476A1}" dt="2019-07-15T14:00:49.593" v="1"/>
          <ac:picMkLst>
            <pc:docMk/>
            <pc:sldMk cId="1550486205" sldId="308"/>
            <ac:picMk id="4" creationId="{EDDCED7D-A849-1842-B933-DA606AB1632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C757B64-DB33-411F-BA9A-7FA29C06E9E2}"/>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7891" name="Rectangle 3">
            <a:extLst>
              <a:ext uri="{FF2B5EF4-FFF2-40B4-BE49-F238E27FC236}">
                <a16:creationId xmlns:a16="http://schemas.microsoft.com/office/drawing/2014/main" id="{A0369B67-10CB-42E1-85FB-2590ECE377B2}"/>
              </a:ext>
            </a:extLst>
          </p:cNvPr>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Arial" panose="020B0604020202020204" pitchFamily="34" charset="0"/>
              </a:defRPr>
            </a:lvl1pPr>
          </a:lstStyle>
          <a:p>
            <a:endParaRPr lang="en-GB" altLang="de-DE"/>
          </a:p>
        </p:txBody>
      </p:sp>
      <p:sp>
        <p:nvSpPr>
          <p:cNvPr id="37892" name="Rectangle 4">
            <a:extLst>
              <a:ext uri="{FF2B5EF4-FFF2-40B4-BE49-F238E27FC236}">
                <a16:creationId xmlns:a16="http://schemas.microsoft.com/office/drawing/2014/main" id="{188F3617-5406-448A-A8CA-A63C5F9F44F5}"/>
              </a:ext>
            </a:extLst>
          </p:cNvPr>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7893" name="Rectangle 5">
            <a:extLst>
              <a:ext uri="{FF2B5EF4-FFF2-40B4-BE49-F238E27FC236}">
                <a16:creationId xmlns:a16="http://schemas.microsoft.com/office/drawing/2014/main" id="{0968D1F4-43A9-4555-AC6A-2A141516DEAB}"/>
              </a:ext>
            </a:extLst>
          </p:cNvPr>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solidFill>
                  <a:schemeClr val="tx1"/>
                </a:solidFill>
                <a:latin typeface="Arial" panose="020B0604020202020204" pitchFamily="34" charset="0"/>
              </a:defRPr>
            </a:lvl1pPr>
          </a:lstStyle>
          <a:p>
            <a:fld id="{76468B5D-E9B7-4893-9AD0-A9C00F2CAF89}" type="slidenum">
              <a:rPr lang="en-GB" altLang="de-DE"/>
              <a:pPr/>
              <a:t>‹#›</a:t>
            </a:fld>
            <a:endParaRPr lang="en-GB" altLang="de-DE"/>
          </a:p>
        </p:txBody>
      </p:sp>
    </p:spTree>
    <p:extLst>
      <p:ext uri="{BB962C8B-B14F-4D97-AF65-F5344CB8AC3E}">
        <p14:creationId xmlns:p14="http://schemas.microsoft.com/office/powerpoint/2010/main" val="24651245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E7BC8DF-1116-4C10-AA23-5FA230C078BD}"/>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6867" name="Rectangle 3">
            <a:extLst>
              <a:ext uri="{FF2B5EF4-FFF2-40B4-BE49-F238E27FC236}">
                <a16:creationId xmlns:a16="http://schemas.microsoft.com/office/drawing/2014/main" id="{4CE364E3-5148-4625-93BD-80A980CC5A92}"/>
              </a:ext>
            </a:extLst>
          </p:cNvPr>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Arial" panose="020B0604020202020204" pitchFamily="34" charset="0"/>
              </a:defRPr>
            </a:lvl1pPr>
          </a:lstStyle>
          <a:p>
            <a:endParaRPr lang="en-GB" altLang="de-DE"/>
          </a:p>
        </p:txBody>
      </p:sp>
      <p:sp>
        <p:nvSpPr>
          <p:cNvPr id="36868" name="Rectangle 4">
            <a:extLst>
              <a:ext uri="{FF2B5EF4-FFF2-40B4-BE49-F238E27FC236}">
                <a16:creationId xmlns:a16="http://schemas.microsoft.com/office/drawing/2014/main" id="{718DB6FA-82BC-4F50-80AC-DE2C2FAC3A36}"/>
              </a:ext>
            </a:extLst>
          </p:cNvPr>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a:extLst>
              <a:ext uri="{FF2B5EF4-FFF2-40B4-BE49-F238E27FC236}">
                <a16:creationId xmlns:a16="http://schemas.microsoft.com/office/drawing/2014/main" id="{74AEF173-A413-40DC-97F3-38A4AD3FE563}"/>
              </a:ext>
            </a:extLst>
          </p:cNvPr>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de-DE"/>
              <a:t>Click to edit Master text styles</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
        <p:nvSpPr>
          <p:cNvPr id="36870" name="Rectangle 6">
            <a:extLst>
              <a:ext uri="{FF2B5EF4-FFF2-40B4-BE49-F238E27FC236}">
                <a16:creationId xmlns:a16="http://schemas.microsoft.com/office/drawing/2014/main" id="{72C7140F-7411-44A0-BDFD-AE394FED80D7}"/>
              </a:ext>
            </a:extLst>
          </p:cNvPr>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6871" name="Rectangle 7">
            <a:extLst>
              <a:ext uri="{FF2B5EF4-FFF2-40B4-BE49-F238E27FC236}">
                <a16:creationId xmlns:a16="http://schemas.microsoft.com/office/drawing/2014/main" id="{0EE953CC-F697-4DF4-8E81-26274ED8F823}"/>
              </a:ext>
            </a:extLst>
          </p:cNvPr>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solidFill>
                  <a:schemeClr val="tx1"/>
                </a:solidFill>
                <a:latin typeface="Arial" panose="020B0604020202020204" pitchFamily="34" charset="0"/>
              </a:defRPr>
            </a:lvl1pPr>
          </a:lstStyle>
          <a:p>
            <a:fld id="{C73E5142-0628-4B72-B7AA-0B514D5F823B}" type="slidenum">
              <a:rPr lang="en-GB" altLang="de-DE"/>
              <a:pPr/>
              <a:t>‹#›</a:t>
            </a:fld>
            <a:endParaRPr lang="en-GB" altLang="de-DE"/>
          </a:p>
        </p:txBody>
      </p:sp>
    </p:spTree>
    <p:extLst>
      <p:ext uri="{BB962C8B-B14F-4D97-AF65-F5344CB8AC3E}">
        <p14:creationId xmlns:p14="http://schemas.microsoft.com/office/powerpoint/2010/main" val="31801782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c.europa.eu/europeaid/sites/devco/files/guidelines-cybersecurity-na-20180820_en.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u.int/sites/default/files/treaties/29560-treaty-0048_-_african_union_convention_on_cyber_security_and_personal_data_protection_e.pdf"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iss.europa.eu/sites/default/files/EUISSFiles/Operational%20Guidance.pdf"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iss.europa.eu/sites/default/files/EUISSFiles/Operational%20Guidance.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tu.int/en/ITU-D/Cybersecurity/Pages/global-cybersecurity-index.aspx"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openknowledge.worldbank.org/handle/10986/3149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iss.europa.eu/sites/default/files/EUISSFiles/Operational%20Guidance.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b="1"/>
              <a:t>Overall </a:t>
            </a:r>
            <a:r>
              <a:rPr lang="de-DE" b="1" err="1"/>
              <a:t>learning</a:t>
            </a:r>
            <a:r>
              <a:rPr lang="de-DE" b="1"/>
              <a:t> </a:t>
            </a:r>
            <a:r>
              <a:rPr lang="de-DE" b="1" err="1"/>
              <a:t>objective</a:t>
            </a:r>
            <a:r>
              <a:rPr lang="de-DE" b="1" baseline="0"/>
              <a:t> </a:t>
            </a:r>
            <a:r>
              <a:rPr lang="de-DE" b="1" baseline="0" err="1"/>
              <a:t>module</a:t>
            </a:r>
            <a:r>
              <a:rPr lang="de-DE" b="1" baseline="0"/>
              <a:t> 3: </a:t>
            </a:r>
            <a:r>
              <a:rPr lang="en-US" sz="1200" kern="1200">
                <a:solidFill>
                  <a:schemeClr val="tx1"/>
                </a:solidFill>
                <a:effectLst/>
                <a:latin typeface="Arial" panose="020B0604020202020204" pitchFamily="34" charset="0"/>
                <a:ea typeface="+mn-ea"/>
                <a:cs typeface="+mn-cs"/>
              </a:rPr>
              <a:t>Data is the currency of the digital transformation and needs to be contextualized within layers of </a:t>
            </a:r>
            <a:r>
              <a:rPr lang="en-US" sz="1200" kern="1200" err="1">
                <a:solidFill>
                  <a:schemeClr val="tx1"/>
                </a:solidFill>
                <a:effectLst/>
                <a:latin typeface="Arial" panose="020B0604020202020204" pitchFamily="34" charset="0"/>
                <a:ea typeface="+mn-ea"/>
                <a:cs typeface="+mn-cs"/>
              </a:rPr>
              <a:t>DevCo</a:t>
            </a:r>
            <a:endParaRPr lang="de-DE" sz="1200" kern="1200">
              <a:solidFill>
                <a:schemeClr val="tx1"/>
              </a:solidFill>
              <a:effectLst/>
              <a:latin typeface="Arial" panose="020B0604020202020204" pitchFamily="34" charset="0"/>
              <a:ea typeface="+mn-ea"/>
              <a:cs typeface="+mn-cs"/>
            </a:endParaRPr>
          </a:p>
          <a:p>
            <a:endParaRPr lang="de-DE"/>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a:t>
            </a:fld>
            <a:endParaRPr lang="en-GB" altLang="de-DE"/>
          </a:p>
        </p:txBody>
      </p:sp>
    </p:spTree>
    <p:extLst>
      <p:ext uri="{BB962C8B-B14F-4D97-AF65-F5344CB8AC3E}">
        <p14:creationId xmlns:p14="http://schemas.microsoft.com/office/powerpoint/2010/main" val="4139871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de-DE" b="1" dirty="0">
                <a:latin typeface="Arial"/>
                <a:cs typeface="Arial"/>
              </a:rPr>
              <a:t>Description:</a:t>
            </a:r>
            <a:endParaRPr lang="en-US" dirty="0">
              <a:latin typeface="Arial"/>
              <a:cs typeface="Arial"/>
            </a:endParaRPr>
          </a:p>
          <a:p>
            <a:pPr>
              <a:spcBef>
                <a:spcPts val="0"/>
              </a:spcBef>
              <a:spcAft>
                <a:spcPts val="0"/>
              </a:spcAft>
            </a:pPr>
            <a:r>
              <a:rPr lang="en-US" dirty="0">
                <a:latin typeface="Arial"/>
                <a:cs typeface="Arial"/>
              </a:rPr>
              <a:t>Video UN University: “The Future of Cybersecurity”, a conversation with Melissa Hathaway, who served as a senior cybersecurity adviser to both President George W. Bush and President Barack Obama, leading a major Cyberspace Policy Review for the latter</a:t>
            </a:r>
          </a:p>
          <a:p>
            <a:r>
              <a:rPr lang="en-US" dirty="0">
                <a:latin typeface="Arial"/>
                <a:cs typeface="Arial"/>
              </a:rPr>
              <a:t>Possible sequences for presentation and discussion (different focus)</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lang="en-US" dirty="0">
                <a:latin typeface="Arial"/>
                <a:cs typeface="Arial"/>
              </a:rPr>
              <a:t>Min 17:30 (Topic: CS affects everyone: What can countries/companies/individuals do?) </a:t>
            </a:r>
            <a:endParaRPr lang="de-DE" dirty="0">
              <a:latin typeface="Arial"/>
              <a:cs typeface="Arial"/>
            </a:endParaRPr>
          </a:p>
          <a:p>
            <a:endParaRPr lang="en-US" dirty="0">
              <a:latin typeface="Arial"/>
              <a:cs typeface="Arial"/>
            </a:endParaRPr>
          </a:p>
          <a:p>
            <a:pPr>
              <a:spcBef>
                <a:spcPts val="0"/>
              </a:spcBef>
              <a:spcAft>
                <a:spcPts val="0"/>
              </a:spcAft>
            </a:pPr>
            <a:r>
              <a:rPr lang="en-US" dirty="0">
                <a:latin typeface="Arial"/>
                <a:cs typeface="Arial"/>
              </a:rPr>
              <a:t>Source: https://www.youtube.com/watch?v=RgOZFKZE3ks </a:t>
            </a:r>
          </a:p>
          <a:p>
            <a:pPr>
              <a:spcBef>
                <a:spcPts val="0"/>
              </a:spcBef>
              <a:spcAft>
                <a:spcPts val="0"/>
              </a:spcAft>
            </a:pPr>
            <a:endParaRPr lang="en-US" dirty="0">
              <a:latin typeface="Arial"/>
              <a:cs typeface="Arial"/>
            </a:endParaRPr>
          </a:p>
          <a:p>
            <a:endParaRPr lang="de-DE" dirty="0">
              <a:latin typeface="Arial"/>
              <a:cs typeface="Arial"/>
            </a:endParaRPr>
          </a:p>
          <a:p>
            <a:endParaRPr lang="de-DE" dirty="0">
              <a:cs typeface="Arial" panose="020B0604020202020204" pitchFamily="34" charset="0"/>
            </a:endParaRPr>
          </a:p>
          <a:p>
            <a:endParaRPr lang="de-DE" dirty="0">
              <a:cs typeface="Arial" panose="020B0604020202020204" pitchFamily="34" charset="0"/>
            </a:endParaRPr>
          </a:p>
          <a:p>
            <a:pPr>
              <a:spcBef>
                <a:spcPts val="0"/>
              </a:spcBef>
              <a:spcAft>
                <a:spcPts val="0"/>
              </a:spcAft>
            </a:pPr>
            <a:endParaRPr lang="de-DE"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11</a:t>
            </a:fld>
            <a:endParaRPr lang="en-GB" altLang="de-DE"/>
          </a:p>
        </p:txBody>
      </p:sp>
    </p:spTree>
    <p:extLst>
      <p:ext uri="{BB962C8B-B14F-4D97-AF65-F5344CB8AC3E}">
        <p14:creationId xmlns:p14="http://schemas.microsoft.com/office/powerpoint/2010/main" val="923671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u="none" strike="noStrike" kern="1200">
                <a:solidFill>
                  <a:schemeClr val="tx1"/>
                </a:solidFill>
                <a:effectLst/>
                <a:latin typeface="Arial"/>
                <a:cs typeface="Arial"/>
              </a:rPr>
              <a:t>Preparation (</a:t>
            </a:r>
            <a:r>
              <a:rPr lang="en-GB" sz="1200" b="1" i="0" u="none" strike="noStrike" kern="1200" baseline="0">
                <a:solidFill>
                  <a:schemeClr val="tx1"/>
                </a:solidFill>
                <a:effectLst/>
                <a:latin typeface="Arial"/>
                <a:cs typeface="Arial"/>
              </a:rPr>
              <a:t>ahead of training)</a:t>
            </a:r>
            <a:r>
              <a:rPr lang="en-GB" sz="1200" b="1" i="0" u="none" strike="noStrike" kern="1200">
                <a:solidFill>
                  <a:schemeClr val="tx1"/>
                </a:solidFill>
                <a:effectLst/>
                <a:latin typeface="Arial"/>
                <a:cs typeface="Arial"/>
              </a:rPr>
              <a:t>:</a:t>
            </a:r>
            <a:r>
              <a:rPr lang="en-GB" sz="1200" b="0" i="0" kern="1200">
                <a:solidFill>
                  <a:schemeClr val="tx1"/>
                </a:solidFill>
                <a:effectLst/>
                <a:latin typeface="Arial"/>
                <a:cs typeface="Arial"/>
              </a:rPr>
              <a:t>​</a:t>
            </a:r>
            <a:endParaRPr lang="en-GB" b="0" i="0">
              <a:effectLst/>
              <a:latin typeface="Arial"/>
              <a:cs typeface="Arial"/>
            </a:endParaRPr>
          </a:p>
          <a:p>
            <a:pPr marL="285750" indent="-285750" rtl="0" fontAlgn="base">
              <a:buFont typeface="Arial"/>
              <a:buChar char="•"/>
            </a:pPr>
            <a:r>
              <a:rPr lang="en-GB" sz="1200" b="0" i="0" u="none" strike="noStrike" kern="1200" baseline="0">
                <a:solidFill>
                  <a:schemeClr val="tx1"/>
                </a:solidFill>
                <a:effectLst/>
                <a:latin typeface="Arial"/>
                <a:cs typeface="Arial"/>
              </a:rPr>
              <a:t>4-5 Flipcharts plus sufficient cards and pens (depending on total group size) in different corners of the rooms with the following labels</a:t>
            </a:r>
          </a:p>
          <a:p>
            <a:r>
              <a:rPr lang="en-GB" sz="1200" b="0" i="0" u="none" strike="noStrike" kern="1200" baseline="0">
                <a:solidFill>
                  <a:schemeClr val="tx1"/>
                </a:solidFill>
                <a:effectLst/>
                <a:latin typeface="Arial"/>
                <a:cs typeface="Arial"/>
              </a:rPr>
              <a:t>Stakeholder Mapping (title for all flipcharts</a:t>
            </a:r>
            <a:r>
              <a:rPr lang="en-GB">
                <a:latin typeface="Arial"/>
                <a:cs typeface="Arial"/>
              </a:rPr>
              <a:t>)</a:t>
            </a:r>
          </a:p>
          <a:p>
            <a:pPr marL="285750" indent="-285750">
              <a:buFont typeface="Arial"/>
              <a:buChar char="•"/>
            </a:pPr>
            <a:r>
              <a:rPr lang="en-GB" sz="1200" b="0" i="0" u="none" strike="noStrike" kern="1200" baseline="0">
                <a:solidFill>
                  <a:schemeClr val="tx1"/>
                </a:solidFill>
                <a:effectLst/>
                <a:latin typeface="Arial"/>
                <a:cs typeface="Arial"/>
              </a:rPr>
              <a:t>Task: </a:t>
            </a:r>
            <a:r>
              <a:rPr lang="en-GB" sz="1200" b="1" kern="1200">
                <a:solidFill>
                  <a:schemeClr val="tx1"/>
                </a:solidFill>
                <a:effectLst/>
                <a:latin typeface="Arial"/>
                <a:cs typeface="Arial"/>
              </a:rPr>
              <a:t>Map stakeholders and their interests and responsibilities</a:t>
            </a:r>
            <a:r>
              <a:rPr lang="en-GB" sz="1200" b="1" kern="1200" baseline="0">
                <a:solidFill>
                  <a:schemeClr val="tx1"/>
                </a:solidFill>
                <a:effectLst/>
                <a:latin typeface="Arial"/>
                <a:cs typeface="Arial"/>
              </a:rPr>
              <a:t> </a:t>
            </a:r>
            <a:r>
              <a:rPr lang="en-GB">
                <a:effectLst/>
                <a:latin typeface="Arial"/>
                <a:cs typeface="Arial"/>
              </a:rPr>
              <a:t>(task for all flipcharts)</a:t>
            </a:r>
            <a:endParaRPr lang="en-GB">
              <a:cs typeface="Arial" panose="020B0604020202020204" pitchFamily="34" charset="0"/>
            </a:endParaRPr>
          </a:p>
          <a:p>
            <a:pPr marL="285750" indent="-285750">
              <a:buFont typeface="Arial"/>
              <a:buChar char="•"/>
            </a:pPr>
            <a:r>
              <a:rPr lang="en-GB" sz="1200" b="0" i="0" u="none" strike="noStrike" kern="1200" baseline="0">
                <a:solidFill>
                  <a:schemeClr val="tx1"/>
                </a:solidFill>
                <a:effectLst/>
                <a:latin typeface="Arial"/>
                <a:cs typeface="Arial"/>
              </a:rPr>
              <a:t>Divide each </a:t>
            </a:r>
            <a:r>
              <a:rPr lang="en-GB">
                <a:latin typeface="Arial"/>
                <a:cs typeface="Arial"/>
              </a:rPr>
              <a:t>flipchart</a:t>
            </a:r>
            <a:r>
              <a:rPr lang="en-GB" sz="1200" b="0" i="0" u="none" strike="noStrike" kern="1200" baseline="0">
                <a:solidFill>
                  <a:schemeClr val="tx1"/>
                </a:solidFill>
                <a:effectLst/>
                <a:latin typeface="Arial"/>
                <a:cs typeface="Arial"/>
              </a:rPr>
              <a:t> in two columns with the following titles: 1) Key interests and 2) Responsibilities</a:t>
            </a:r>
            <a:r>
              <a:rPr lang="en-GB">
                <a:latin typeface="Arial"/>
                <a:cs typeface="Arial"/>
              </a:rPr>
              <a:t> </a:t>
            </a:r>
            <a:endParaRPr lang="en-GB" sz="1200" b="0" i="0" u="none" strike="noStrike" kern="1200" baseline="0">
              <a:solidFill>
                <a:schemeClr val="tx1"/>
              </a:solidFill>
              <a:effectLst/>
              <a:cs typeface="Arial"/>
            </a:endParaRPr>
          </a:p>
          <a:p>
            <a:r>
              <a:rPr lang="en-GB" sz="1200" b="0" i="0" u="none" strike="noStrike" kern="1200" baseline="0">
                <a:solidFill>
                  <a:schemeClr val="tx1"/>
                </a:solidFill>
                <a:effectLst/>
                <a:latin typeface="Arial"/>
                <a:cs typeface="Arial"/>
              </a:rPr>
              <a:t>Each flipchart now gets one institution for which key interests and support capacities shall be mapped by the </a:t>
            </a:r>
            <a:r>
              <a:rPr lang="en-GB">
                <a:latin typeface="Arial"/>
                <a:cs typeface="Arial"/>
              </a:rPr>
              <a:t>participants </a:t>
            </a:r>
            <a:endParaRPr lang="en-GB">
              <a:cs typeface="Arial"/>
            </a:endParaRPr>
          </a:p>
          <a:p>
            <a:r>
              <a:rPr lang="en-GB" sz="1200" b="0" i="0" u="none" strike="noStrike" kern="1200" baseline="0">
                <a:solidFill>
                  <a:schemeClr val="tx1"/>
                </a:solidFill>
                <a:effectLst/>
                <a:latin typeface="Arial"/>
                <a:cs typeface="Arial"/>
              </a:rPr>
              <a:t>The institutions are: National Governments, </a:t>
            </a:r>
            <a:r>
              <a:rPr lang="en-GB">
                <a:latin typeface="Arial"/>
                <a:cs typeface="Arial"/>
              </a:rPr>
              <a:t>Private</a:t>
            </a:r>
            <a:r>
              <a:rPr lang="en-GB" sz="1200" b="0" i="0" u="none" strike="noStrike" kern="1200" baseline="0">
                <a:solidFill>
                  <a:schemeClr val="tx1"/>
                </a:solidFill>
                <a:effectLst/>
                <a:latin typeface="Arial"/>
                <a:cs typeface="Arial"/>
              </a:rPr>
              <a:t> Sector, </a:t>
            </a:r>
            <a:r>
              <a:rPr lang="en-GB">
                <a:latin typeface="Arial"/>
                <a:cs typeface="Arial"/>
              </a:rPr>
              <a:t>Individuals/Civil Society</a:t>
            </a:r>
            <a:endParaRPr lang="en-GB" sz="1200" b="0" i="0" u="none" strike="noStrike" kern="1200" baseline="0">
              <a:solidFill>
                <a:schemeClr val="tx1"/>
              </a:solidFill>
              <a:effectLst/>
              <a:latin typeface="Arial" panose="020B0604020202020204" pitchFamily="34" charset="0"/>
              <a:cs typeface="Arial"/>
            </a:endParaRPr>
          </a:p>
          <a:p>
            <a:pPr rtl="0" fontAlgn="base"/>
            <a:endParaRPr lang="en-GB" sz="1200" b="0" i="0" u="none" strike="noStrike" kern="1200" baseline="0">
              <a:solidFill>
                <a:schemeClr val="tx1"/>
              </a:solidFill>
              <a:effectLst/>
              <a:latin typeface="Arial" panose="020B0604020202020204" pitchFamily="34" charset="0"/>
              <a:cs typeface="Arial"/>
            </a:endParaRPr>
          </a:p>
          <a:p>
            <a:r>
              <a:rPr lang="en-GB" sz="1200" b="1" i="0" u="none" strike="noStrike" kern="1200" baseline="0">
                <a:solidFill>
                  <a:schemeClr val="tx1"/>
                </a:solidFill>
                <a:effectLst/>
                <a:latin typeface="Arial"/>
                <a:cs typeface="Arial"/>
              </a:rPr>
              <a:t>Timing (20min):</a:t>
            </a:r>
            <a:r>
              <a:rPr lang="en-GB" b="1">
                <a:latin typeface="Arial"/>
                <a:cs typeface="Arial"/>
              </a:rPr>
              <a:t> </a:t>
            </a:r>
            <a:endParaRPr lang="en-GB" sz="1200" b="1" i="0" u="none" strike="noStrike" kern="1200" baseline="0">
              <a:solidFill>
                <a:schemeClr val="tx1"/>
              </a:solidFill>
              <a:effectLst/>
              <a:latin typeface="Arial" panose="020B0604020202020204" pitchFamily="34" charset="0"/>
              <a:cs typeface="Arial"/>
            </a:endParaRPr>
          </a:p>
          <a:p>
            <a:r>
              <a:rPr lang="en-GB" sz="1200" b="0" i="0" u="none" strike="noStrike" kern="1200">
                <a:solidFill>
                  <a:schemeClr val="tx1"/>
                </a:solidFill>
                <a:effectLst/>
                <a:latin typeface="Arial"/>
                <a:cs typeface="Arial"/>
              </a:rPr>
              <a:t>Participants should get at least 15 minutes for the mapping</a:t>
            </a:r>
            <a:r>
              <a:rPr lang="en-GB" sz="1200" b="0" i="0" u="none" strike="noStrike" kern="1200" baseline="0">
                <a:solidFill>
                  <a:schemeClr val="tx1"/>
                </a:solidFill>
                <a:effectLst/>
                <a:latin typeface="Arial"/>
                <a:cs typeface="Arial"/>
              </a:rPr>
              <a:t> and 5 minutes for a short presentation of the results in the plenary (each flipcharts group therefore shall nominate a spokesperson in the beginning of the mapping)</a:t>
            </a:r>
            <a:r>
              <a:rPr lang="en-GB">
                <a:latin typeface="Arial"/>
                <a:cs typeface="Arial"/>
              </a:rPr>
              <a:t> </a:t>
            </a:r>
            <a:endParaRPr lang="en-GB" sz="1200" b="0" i="0" u="none" strike="noStrike" kern="1200" baseline="0">
              <a:solidFill>
                <a:schemeClr val="tx1"/>
              </a:solidFill>
              <a:effectLst/>
              <a:latin typeface="Arial" panose="020B0604020202020204" pitchFamily="34" charset="0"/>
              <a:cs typeface="Arial"/>
            </a:endParaRPr>
          </a:p>
          <a:p>
            <a:pPr rtl="0" fontAlgn="base"/>
            <a:endParaRPr lang="en-GB" sz="1200" b="0" i="0" u="none" strike="noStrike" kern="1200" baseline="0">
              <a:solidFill>
                <a:schemeClr val="tx1"/>
              </a:solidFill>
              <a:effectLst/>
              <a:latin typeface="Arial" panose="020B0604020202020204" pitchFamily="34" charset="0"/>
              <a:cs typeface="Arial"/>
            </a:endParaRPr>
          </a:p>
          <a:p>
            <a:pPr rtl="0" fontAlgn="base"/>
            <a:r>
              <a:rPr lang="en-GB" sz="1200" b="1" i="0" u="none" strike="noStrike" kern="1200" baseline="0">
                <a:solidFill>
                  <a:schemeClr val="tx1"/>
                </a:solidFill>
                <a:effectLst/>
                <a:latin typeface="Arial"/>
                <a:cs typeface="Arial"/>
              </a:rPr>
              <a:t>Procedure:</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i="0" u="none" strike="noStrike" kern="1200">
                <a:solidFill>
                  <a:schemeClr val="tx1"/>
                </a:solidFill>
                <a:effectLst/>
                <a:latin typeface="Arial"/>
                <a:cs typeface="Arial"/>
              </a:rPr>
              <a:t>Split up the participants into groups of 4-5</a:t>
            </a:r>
            <a:r>
              <a:rPr lang="en-GB" sz="1200" b="0" i="0" kern="1200">
                <a:solidFill>
                  <a:schemeClr val="tx1"/>
                </a:solidFill>
                <a:effectLst/>
                <a:latin typeface="Arial"/>
                <a:cs typeface="Arial"/>
              </a:rPr>
              <a:t>​ per</a:t>
            </a:r>
            <a:r>
              <a:rPr lang="en-GB" sz="1200" b="0" i="0" kern="1200" baseline="0">
                <a:solidFill>
                  <a:schemeClr val="tx1"/>
                </a:solidFill>
                <a:effectLst/>
                <a:latin typeface="Arial"/>
                <a:cs typeface="Arial"/>
              </a:rPr>
              <a:t> flipcharts</a:t>
            </a:r>
          </a:p>
          <a:p>
            <a:pPr>
              <a:defRPr/>
            </a:pPr>
            <a:r>
              <a:rPr lang="en-GB" sz="1200" b="0" i="0" kern="1200" baseline="0">
                <a:solidFill>
                  <a:schemeClr val="tx1"/>
                </a:solidFill>
                <a:effectLst/>
                <a:latin typeface="Arial"/>
                <a:cs typeface="Arial"/>
              </a:rPr>
              <a:t>Explain the exercise: Mapping of key interests and tasks of each </a:t>
            </a:r>
            <a:r>
              <a:rPr lang="en-GB">
                <a:latin typeface="Arial"/>
                <a:cs typeface="Arial"/>
              </a:rPr>
              <a:t>stakeholder</a:t>
            </a:r>
            <a:r>
              <a:rPr lang="en-GB" sz="1200" b="0" i="0" kern="1200" baseline="0">
                <a:solidFill>
                  <a:schemeClr val="tx1"/>
                </a:solidFill>
                <a:effectLst/>
                <a:latin typeface="Arial"/>
                <a:cs typeface="Arial"/>
              </a:rPr>
              <a:t> plus short wrap-up presentation for the plenary in the end</a:t>
            </a:r>
            <a:r>
              <a:rPr lang="en-GB">
                <a:latin typeface="Arial"/>
                <a:cs typeface="Arial"/>
              </a:rPr>
              <a:t> </a:t>
            </a:r>
            <a:endParaRPr lang="en-GB" sz="1200" b="0" i="0" kern="1200">
              <a:solidFill>
                <a:schemeClr val="tx1"/>
              </a:solidFill>
              <a:effectLst/>
              <a:latin typeface="Arial" panose="020B0604020202020204" pitchFamily="34" charset="0"/>
              <a:cs typeface="Arial"/>
            </a:endParaRPr>
          </a:p>
          <a:p>
            <a:pPr rtl="0" fontAlgn="base"/>
            <a:r>
              <a:rPr lang="en-GB" sz="1200" b="0" i="0" u="none" strike="noStrike" kern="1200">
                <a:solidFill>
                  <a:schemeClr val="tx1"/>
                </a:solidFill>
                <a:effectLst/>
                <a:latin typeface="Arial"/>
                <a:cs typeface="Arial"/>
              </a:rPr>
              <a:t>Trainer</a:t>
            </a:r>
            <a:r>
              <a:rPr lang="en-GB" sz="1200" b="0" i="0" u="none" strike="noStrike" kern="1200" baseline="0">
                <a:solidFill>
                  <a:schemeClr val="tx1"/>
                </a:solidFill>
                <a:effectLst/>
                <a:latin typeface="Arial"/>
                <a:cs typeface="Arial"/>
              </a:rPr>
              <a:t> will walk around and support participants if necessary</a:t>
            </a:r>
          </a:p>
          <a:p>
            <a:pPr rtl="0" fontAlgn="base"/>
            <a:r>
              <a:rPr lang="en-GB" sz="1200" b="0" i="0" u="none" strike="noStrike" kern="1200" baseline="0">
                <a:solidFill>
                  <a:schemeClr val="tx1"/>
                </a:solidFill>
                <a:effectLst/>
                <a:latin typeface="Arial"/>
                <a:cs typeface="Arial"/>
              </a:rPr>
              <a:t>Example for explanation of the procedure: Institution: National courts; Interests: </a:t>
            </a:r>
            <a:r>
              <a:rPr lang="en-GB" sz="1200" kern="1200">
                <a:solidFill>
                  <a:schemeClr val="tx1"/>
                </a:solidFill>
                <a:effectLst/>
                <a:latin typeface="Arial"/>
                <a:cs typeface="Arial"/>
              </a:rPr>
              <a:t>Providing justice to perpetrators and victims;</a:t>
            </a:r>
            <a:r>
              <a:rPr lang="en-GB" sz="1200" kern="1200" baseline="0">
                <a:solidFill>
                  <a:schemeClr val="tx1"/>
                </a:solidFill>
                <a:effectLst/>
                <a:latin typeface="Arial"/>
                <a:cs typeface="Arial"/>
              </a:rPr>
              <a:t> </a:t>
            </a:r>
            <a:r>
              <a:rPr lang="en-GB" sz="1200" kern="1200">
                <a:solidFill>
                  <a:schemeClr val="tx1"/>
                </a:solidFill>
                <a:effectLst/>
                <a:latin typeface="Arial"/>
                <a:cs typeface="Arial"/>
              </a:rPr>
              <a:t>Ensuring rule of law and protection of human rights; Capacity/Tasks: Law-shaping and law-making;</a:t>
            </a:r>
            <a:r>
              <a:rPr lang="en-GB" sz="1200" kern="1200" baseline="0">
                <a:solidFill>
                  <a:schemeClr val="tx1"/>
                </a:solidFill>
                <a:effectLst/>
                <a:latin typeface="Arial"/>
                <a:cs typeface="Arial"/>
              </a:rPr>
              <a:t> </a:t>
            </a:r>
            <a:r>
              <a:rPr lang="en-GB" sz="1200" kern="1200">
                <a:solidFill>
                  <a:schemeClr val="tx1"/>
                </a:solidFill>
                <a:effectLst/>
                <a:latin typeface="Arial"/>
                <a:cs typeface="Arial"/>
              </a:rPr>
              <a:t>Sanctioning powers</a:t>
            </a:r>
            <a:endParaRPr lang="en-GB" sz="1200" b="0" i="0" u="none" strike="noStrike" kern="1200">
              <a:solidFill>
                <a:schemeClr val="tx1"/>
              </a:solidFill>
              <a:effectLst/>
              <a:latin typeface="Arial"/>
              <a:cs typeface="Arial"/>
            </a:endParaRPr>
          </a:p>
          <a:p>
            <a:pPr rtl="0" fontAlgn="base"/>
            <a:endParaRPr lang="en-GB" sz="1200" b="0" i="0" u="none" strike="noStrike" kern="1200" baseline="0">
              <a:solidFill>
                <a:schemeClr val="tx1"/>
              </a:solidFill>
              <a:effectLst/>
              <a:latin typeface="Arial" panose="020B0604020202020204" pitchFamily="34" charset="0"/>
              <a:cs typeface="Arial"/>
            </a:endParaRPr>
          </a:p>
          <a:p>
            <a:r>
              <a:rPr lang="en-GB" sz="1200" b="1" i="0" u="none" strike="noStrike" kern="1200" baseline="0">
                <a:solidFill>
                  <a:schemeClr val="tx1"/>
                </a:solidFill>
                <a:effectLst/>
                <a:latin typeface="Arial"/>
                <a:cs typeface="Arial"/>
              </a:rPr>
              <a:t>For details on potential answers </a:t>
            </a:r>
            <a:r>
              <a:rPr lang="en-GB" sz="1200" b="0" i="0" u="none" strike="noStrike" kern="1200" baseline="0">
                <a:solidFill>
                  <a:schemeClr val="tx1"/>
                </a:solidFill>
                <a:effectLst/>
                <a:latin typeface="Arial"/>
                <a:cs typeface="Arial"/>
              </a:rPr>
              <a:t>for the flipcharts see p. 72 of EC´s „</a:t>
            </a:r>
            <a:r>
              <a:rPr lang="en-GB" sz="1200" kern="1200">
                <a:solidFill>
                  <a:schemeClr val="tx1"/>
                </a:solidFill>
                <a:effectLst/>
                <a:latin typeface="Arial"/>
                <a:cs typeface="Arial"/>
              </a:rPr>
              <a:t>Operational Guidance for the EU’s international cooperation on cyber capacity building“ </a:t>
            </a:r>
            <a:r>
              <a:rPr lang="en-GB" kern="1200">
                <a:effectLst/>
                <a:latin typeface="Arial"/>
                <a:cs typeface="Arial"/>
                <a:hlinkClick r:id="rId3"/>
              </a:rPr>
              <a:t>https://ec.europa.eu/europeaid/</a:t>
            </a:r>
            <a:r>
              <a:rPr lang="en-GB">
                <a:latin typeface="Arial"/>
                <a:cs typeface="Arial"/>
                <a:hlinkClick r:id="rId3"/>
              </a:rPr>
              <a:t>sites/devco/files/guidelines-cybersecurity-na-20180820</a:t>
            </a:r>
            <a:r>
              <a:rPr lang="en-GB" kern="1200">
                <a:effectLst/>
                <a:latin typeface="Arial"/>
                <a:cs typeface="Arial"/>
                <a:hlinkClick r:id="rId3"/>
              </a:rPr>
              <a:t>_en</a:t>
            </a:r>
            <a:r>
              <a:rPr lang="en-GB">
                <a:latin typeface="Arial"/>
                <a:cs typeface="Arial"/>
                <a:hlinkClick r:id="rId3"/>
              </a:rPr>
              <a:t>.pdf</a:t>
            </a:r>
            <a:r>
              <a:rPr lang="en-GB">
                <a:latin typeface="Arial"/>
                <a:cs typeface="Arial"/>
              </a:rPr>
              <a:t> </a:t>
            </a:r>
            <a:endParaRPr lang="en-GB">
              <a:effectLst/>
              <a:cs typeface="Arial"/>
            </a:endParaRPr>
          </a:p>
          <a:p>
            <a:pPr rtl="0" fontAlgn="base"/>
            <a:endParaRPr lang="en-GB" sz="1200" b="0" i="0" u="none" strike="noStrike" kern="1200" baseline="0">
              <a:solidFill>
                <a:schemeClr val="tx1"/>
              </a:solidFill>
              <a:effectLst/>
              <a:latin typeface="Arial" panose="020B0604020202020204" pitchFamily="34" charset="0"/>
              <a:cs typeface="Arial"/>
            </a:endParaRPr>
          </a:p>
          <a:p>
            <a:pPr rtl="0" fontAlgn="base"/>
            <a:endParaRPr lang="en-GB" sz="1200" b="0" i="0" kern="1200">
              <a:solidFill>
                <a:schemeClr val="tx1"/>
              </a:solidFill>
              <a:effectLst/>
              <a:latin typeface="Arial" panose="020B0604020202020204" pitchFamily="34" charset="0"/>
              <a:cs typeface="Arial"/>
            </a:endParaRPr>
          </a:p>
          <a:p>
            <a:pPr rtl="0" fontAlgn="base"/>
            <a:r>
              <a:rPr lang="en-GB" sz="1200" b="0" i="0" kern="1200">
                <a:solidFill>
                  <a:schemeClr val="tx1"/>
                </a:solidFill>
                <a:effectLst/>
                <a:latin typeface="Arial"/>
                <a:cs typeface="Arial"/>
              </a:rPr>
              <a:t>​</a:t>
            </a:r>
            <a:endParaRPr lang="en-GB">
              <a:latin typeface="Arial"/>
              <a:cs typeface="Arial"/>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12</a:t>
            </a:fld>
            <a:endParaRPr lang="en-GB" altLang="de-DE"/>
          </a:p>
        </p:txBody>
      </p:sp>
    </p:spTree>
    <p:extLst>
      <p:ext uri="{BB962C8B-B14F-4D97-AF65-F5344CB8AC3E}">
        <p14:creationId xmlns:p14="http://schemas.microsoft.com/office/powerpoint/2010/main" val="852461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baseline="0" noProof="0">
                <a:cs typeface="Arial"/>
              </a:rPr>
              <a:t>Background:</a:t>
            </a:r>
          </a:p>
          <a:p>
            <a:r>
              <a:rPr lang="en-US" b="1" baseline="0" noProof="0">
                <a:cs typeface="Arial"/>
              </a:rPr>
              <a:t>Tasks/ </a:t>
            </a:r>
            <a:r>
              <a:rPr lang="en-US" b="1" baseline="0" noProof="0" err="1">
                <a:cs typeface="Arial"/>
              </a:rPr>
              <a:t>Reponsabilities</a:t>
            </a:r>
            <a:r>
              <a:rPr lang="en-US" b="1" baseline="0" noProof="0">
                <a:cs typeface="Arial"/>
              </a:rPr>
              <a:t> for the three stakeholder groups: </a:t>
            </a:r>
          </a:p>
          <a:p>
            <a:endParaRPr lang="en-US" b="0" baseline="0" noProof="0">
              <a:cs typeface="Arial"/>
            </a:endParaRPr>
          </a:p>
          <a:p>
            <a:r>
              <a:rPr lang="en-US" b="1" baseline="0" noProof="0">
                <a:cs typeface="Arial"/>
              </a:rPr>
              <a:t>Governing bodies:</a:t>
            </a:r>
          </a:p>
          <a:p>
            <a:r>
              <a:rPr lang="en-US"/>
              <a:t>Government’s role in cybersecurity will only grow as the global demand and dependency on the internet and internet-connected devices continue to increase. With increasing threats and fewer opportunities to fail, governments must rise to the challenge to protect both national security and economic prosperity.</a:t>
            </a:r>
            <a:r>
              <a:rPr lang="en-US" b="0" baseline="0" noProof="0">
                <a:cs typeface="Arial"/>
              </a:rPr>
              <a:t> Tasks: </a:t>
            </a:r>
            <a:r>
              <a:rPr lang="en-US" sz="1200" kern="1200">
                <a:solidFill>
                  <a:schemeClr val="tx1"/>
                </a:solidFill>
                <a:effectLst/>
                <a:latin typeface="Arial" panose="020B0604020202020204" pitchFamily="34" charset="0"/>
                <a:ea typeface="+mn-ea"/>
                <a:cs typeface="+mn-cs"/>
              </a:rPr>
              <a:t>Development of a legal and regulatory framework to protect society against cybercrime and promote a safe and secure cyber-environment.</a:t>
            </a:r>
            <a:r>
              <a:rPr lang="en-US" sz="1200" kern="1200" baseline="0">
                <a:solidFill>
                  <a:schemeClr val="tx1"/>
                </a:solidFill>
                <a:effectLst/>
                <a:latin typeface="Arial" panose="020B0604020202020204" pitchFamily="34" charset="0"/>
                <a:ea typeface="+mn-ea"/>
                <a:cs typeface="+mn-cs"/>
              </a:rPr>
              <a:t> </a:t>
            </a:r>
            <a:r>
              <a:rPr lang="en-US" sz="1200" kern="1200">
                <a:solidFill>
                  <a:schemeClr val="tx1"/>
                </a:solidFill>
                <a:effectLst/>
                <a:latin typeface="Arial" panose="020B0604020202020204" pitchFamily="34" charset="0"/>
                <a:ea typeface="+mn-ea"/>
                <a:cs typeface="+mn-cs"/>
              </a:rPr>
              <a:t>Such a framework could include: the adoption of legislation that defines what constitutes illegal cyber-activity; legal recognition of individual rights and civil liberties; establishment of compliance mechanisms; the building of capacity to enforce the framework; </a:t>
            </a:r>
            <a:r>
              <a:rPr lang="en-US" sz="1200" kern="1200" err="1">
                <a:solidFill>
                  <a:schemeClr val="tx1"/>
                </a:solidFill>
                <a:effectLst/>
                <a:latin typeface="Arial" panose="020B0604020202020204" pitchFamily="34" charset="0"/>
                <a:ea typeface="+mn-ea"/>
                <a:cs typeface="+mn-cs"/>
              </a:rPr>
              <a:t>institutionalisation</a:t>
            </a:r>
            <a:r>
              <a:rPr lang="en-US" sz="1200" kern="1200">
                <a:solidFill>
                  <a:schemeClr val="tx1"/>
                </a:solidFill>
                <a:effectLst/>
                <a:latin typeface="Arial" panose="020B0604020202020204" pitchFamily="34" charset="0"/>
                <a:ea typeface="+mn-ea"/>
                <a:cs typeface="+mn-cs"/>
              </a:rPr>
              <a:t> of critical entities; and international cooperation to fight cybercrime.</a:t>
            </a:r>
          </a:p>
          <a:p>
            <a:endParaRPr lang="en-US" sz="1200" kern="1200">
              <a:solidFill>
                <a:schemeClr val="tx1"/>
              </a:solidFill>
              <a:effectLst/>
              <a:latin typeface="Arial" panose="020B0604020202020204" pitchFamily="34" charset="0"/>
              <a:ea typeface="+mn-ea"/>
              <a:cs typeface="+mn-cs"/>
            </a:endParaRPr>
          </a:p>
          <a:p>
            <a:r>
              <a:rPr lang="en-US" sz="1200" u="sng" kern="1200">
                <a:solidFill>
                  <a:schemeClr val="tx1"/>
                </a:solidFill>
                <a:effectLst/>
                <a:latin typeface="Arial" panose="020B0604020202020204" pitchFamily="34" charset="0"/>
                <a:ea typeface="+mn-ea"/>
                <a:cs typeface="+mn-cs"/>
              </a:rPr>
              <a:t>Examples for frameworks:</a:t>
            </a:r>
          </a:p>
          <a:p>
            <a:r>
              <a:rPr lang="en-US" sz="1200" kern="1200">
                <a:solidFill>
                  <a:schemeClr val="tx1"/>
                </a:solidFill>
                <a:effectLst/>
                <a:latin typeface="Arial" panose="020B0604020202020204" pitchFamily="34" charset="0"/>
                <a:ea typeface="+mn-ea"/>
                <a:cs typeface="+mn-cs"/>
              </a:rPr>
              <a:t>Malabo</a:t>
            </a:r>
            <a:r>
              <a:rPr lang="en-US" sz="1200" kern="1200" baseline="0">
                <a:solidFill>
                  <a:schemeClr val="tx1"/>
                </a:solidFill>
                <a:effectLst/>
                <a:latin typeface="Arial" panose="020B0604020202020204" pitchFamily="34" charset="0"/>
                <a:ea typeface="+mn-ea"/>
                <a:cs typeface="+mn-cs"/>
              </a:rPr>
              <a:t> Convention African Union</a:t>
            </a:r>
          </a:p>
          <a:p>
            <a:r>
              <a:rPr lang="en-US" b="0">
                <a:effectLst/>
              </a:rPr>
              <a:t>The African Union member states in 2014 adopted the </a:t>
            </a:r>
            <a:r>
              <a:rPr lang="en-US" b="0">
                <a:effectLst/>
                <a:hlinkClick r:id="rId3"/>
              </a:rPr>
              <a:t>African Union Convention on Cyber Security and Personal Data Protection</a:t>
            </a:r>
            <a:r>
              <a:rPr lang="en-US" b="0">
                <a:effectLst/>
              </a:rPr>
              <a:t>, also known as the Malabo convention. The convention encourages AU member states to </a:t>
            </a:r>
            <a:r>
              <a:rPr lang="en-US" b="0" err="1">
                <a:effectLst/>
              </a:rPr>
              <a:t>recognise</a:t>
            </a:r>
            <a:r>
              <a:rPr lang="en-US" b="0">
                <a:effectLst/>
              </a:rPr>
              <a:t> the need to protect critical cyber/ICT infrastructure, personal data and to encourage free flow of information with the aim of developing a credible digital space in Africa.</a:t>
            </a:r>
            <a:endParaRPr lang="en-US"/>
          </a:p>
          <a:p>
            <a:r>
              <a:rPr lang="en-US"/>
              <a:t>In June 2019 Rwanda becomes the fifth country to ratify the framework after Senegal, Mauritius, Namibia and Guinea.</a:t>
            </a:r>
            <a:endParaRPr lang="en-US" sz="1200" kern="1200" baseline="0">
              <a:solidFill>
                <a:schemeClr val="tx1"/>
              </a:solidFill>
              <a:effectLst/>
              <a:latin typeface="Arial" panose="020B0604020202020204" pitchFamily="34" charset="0"/>
              <a:ea typeface="+mn-ea"/>
              <a:cs typeface="+mn-cs"/>
            </a:endParaRPr>
          </a:p>
          <a:p>
            <a:endParaRPr lang="en-US" sz="1200" kern="1200" baseline="0">
              <a:solidFill>
                <a:schemeClr val="tx1"/>
              </a:solidFill>
              <a:effectLst/>
              <a:latin typeface="Arial" panose="020B0604020202020204" pitchFamily="34" charset="0"/>
              <a:ea typeface="+mn-ea"/>
              <a:cs typeface="+mn-cs"/>
            </a:endParaRPr>
          </a:p>
          <a:p>
            <a:r>
              <a:rPr lang="en-US" sz="1200" kern="1200" baseline="0">
                <a:solidFill>
                  <a:schemeClr val="tx1"/>
                </a:solidFill>
                <a:effectLst/>
                <a:latin typeface="Arial" panose="020B0604020202020204" pitchFamily="34" charset="0"/>
                <a:ea typeface="+mn-ea"/>
                <a:cs typeface="+mn-cs"/>
              </a:rPr>
              <a:t>EU Cyber Security Act</a:t>
            </a:r>
          </a:p>
          <a:p>
            <a:pPr marL="171450" indent="-171450">
              <a:buFontTx/>
              <a:buChar char="-"/>
            </a:pPr>
            <a:r>
              <a:rPr lang="de-DE"/>
              <a:t>The EU </a:t>
            </a:r>
            <a:r>
              <a:rPr lang="de-DE" err="1"/>
              <a:t>Cybersecurity</a:t>
            </a:r>
            <a:r>
              <a:rPr lang="de-DE"/>
              <a:t> Act </a:t>
            </a:r>
            <a:r>
              <a:rPr lang="de-DE" err="1"/>
              <a:t>entered</a:t>
            </a:r>
            <a:r>
              <a:rPr lang="de-DE"/>
              <a:t> </a:t>
            </a:r>
            <a:r>
              <a:rPr lang="de-DE" err="1"/>
              <a:t>into</a:t>
            </a:r>
            <a:r>
              <a:rPr lang="de-DE"/>
              <a:t> </a:t>
            </a:r>
            <a:r>
              <a:rPr lang="de-DE" err="1"/>
              <a:t>force</a:t>
            </a:r>
            <a:r>
              <a:rPr lang="de-DE"/>
              <a:t> on 27/06/2019. </a:t>
            </a:r>
            <a:r>
              <a:rPr lang="de-DE" err="1"/>
              <a:t>It</a:t>
            </a:r>
            <a:r>
              <a:rPr lang="de-DE"/>
              <a:t> </a:t>
            </a:r>
            <a:r>
              <a:rPr lang="de-DE" err="1"/>
              <a:t>revamps</a:t>
            </a:r>
            <a:r>
              <a:rPr lang="de-DE"/>
              <a:t> </a:t>
            </a:r>
            <a:r>
              <a:rPr lang="de-DE" err="1"/>
              <a:t>and</a:t>
            </a:r>
            <a:r>
              <a:rPr lang="de-DE"/>
              <a:t> </a:t>
            </a:r>
            <a:r>
              <a:rPr lang="de-DE" err="1"/>
              <a:t>strengthens</a:t>
            </a:r>
            <a:r>
              <a:rPr lang="de-DE"/>
              <a:t> </a:t>
            </a:r>
            <a:r>
              <a:rPr lang="de-DE" err="1"/>
              <a:t>the</a:t>
            </a:r>
            <a:r>
              <a:rPr lang="de-DE"/>
              <a:t> EU Agency </a:t>
            </a:r>
            <a:r>
              <a:rPr lang="de-DE" err="1"/>
              <a:t>for</a:t>
            </a:r>
            <a:r>
              <a:rPr lang="de-DE"/>
              <a:t> </a:t>
            </a:r>
            <a:r>
              <a:rPr lang="de-DE" err="1"/>
              <a:t>Cybersecurity</a:t>
            </a:r>
            <a:r>
              <a:rPr lang="de-DE"/>
              <a:t> (ENISA) </a:t>
            </a:r>
            <a:r>
              <a:rPr lang="de-DE" err="1"/>
              <a:t>and</a:t>
            </a:r>
            <a:r>
              <a:rPr lang="de-DE"/>
              <a:t> </a:t>
            </a:r>
            <a:r>
              <a:rPr lang="de-DE" err="1"/>
              <a:t>establishes</a:t>
            </a:r>
            <a:r>
              <a:rPr lang="de-DE"/>
              <a:t> an EU-</a:t>
            </a:r>
            <a:r>
              <a:rPr lang="de-DE" err="1"/>
              <a:t>wide</a:t>
            </a:r>
            <a:r>
              <a:rPr lang="de-DE"/>
              <a:t> </a:t>
            </a:r>
            <a:r>
              <a:rPr lang="de-DE" err="1"/>
              <a:t>cybersecurity</a:t>
            </a:r>
            <a:r>
              <a:rPr lang="de-DE"/>
              <a:t> </a:t>
            </a:r>
            <a:r>
              <a:rPr lang="de-DE" err="1"/>
              <a:t>certification</a:t>
            </a:r>
            <a:r>
              <a:rPr lang="de-DE"/>
              <a:t> </a:t>
            </a:r>
            <a:r>
              <a:rPr lang="de-DE" err="1"/>
              <a:t>framework</a:t>
            </a:r>
            <a:r>
              <a:rPr lang="de-DE"/>
              <a:t> </a:t>
            </a:r>
            <a:r>
              <a:rPr lang="de-DE" err="1"/>
              <a:t>for</a:t>
            </a:r>
            <a:r>
              <a:rPr lang="de-DE"/>
              <a:t> digital </a:t>
            </a:r>
            <a:r>
              <a:rPr lang="de-DE" err="1"/>
              <a:t>products</a:t>
            </a:r>
            <a:r>
              <a:rPr lang="de-DE"/>
              <a:t>, </a:t>
            </a:r>
            <a:r>
              <a:rPr lang="de-DE" err="1"/>
              <a:t>services</a:t>
            </a:r>
            <a:r>
              <a:rPr lang="de-DE"/>
              <a:t> </a:t>
            </a:r>
            <a:r>
              <a:rPr lang="de-DE" err="1"/>
              <a:t>and</a:t>
            </a:r>
            <a:r>
              <a:rPr lang="de-DE"/>
              <a:t> </a:t>
            </a:r>
            <a:r>
              <a:rPr lang="de-DE" err="1"/>
              <a:t>processes</a:t>
            </a:r>
            <a:r>
              <a:rPr lang="de-DE"/>
              <a:t>. The EU </a:t>
            </a:r>
            <a:r>
              <a:rPr lang="de-DE" err="1"/>
              <a:t>Cybersecurity</a:t>
            </a:r>
            <a:r>
              <a:rPr lang="de-DE"/>
              <a:t> Act </a:t>
            </a:r>
            <a:r>
              <a:rPr lang="de-DE" err="1"/>
              <a:t>introduces</a:t>
            </a:r>
            <a:r>
              <a:rPr lang="de-DE"/>
              <a:t> </a:t>
            </a:r>
            <a:r>
              <a:rPr lang="de-DE" err="1"/>
              <a:t>for</a:t>
            </a:r>
            <a:r>
              <a:rPr lang="de-DE"/>
              <a:t> </a:t>
            </a:r>
            <a:r>
              <a:rPr lang="de-DE" err="1"/>
              <a:t>the</a:t>
            </a:r>
            <a:r>
              <a:rPr lang="de-DE"/>
              <a:t> </a:t>
            </a:r>
            <a:r>
              <a:rPr lang="de-DE" err="1"/>
              <a:t>first</a:t>
            </a:r>
            <a:r>
              <a:rPr lang="de-DE"/>
              <a:t> time an EU-</a:t>
            </a:r>
            <a:r>
              <a:rPr lang="de-DE" err="1"/>
              <a:t>wide</a:t>
            </a:r>
            <a:r>
              <a:rPr lang="de-DE"/>
              <a:t> </a:t>
            </a:r>
            <a:r>
              <a:rPr lang="de-DE" err="1"/>
              <a:t>cybersecurity</a:t>
            </a:r>
            <a:r>
              <a:rPr lang="de-DE"/>
              <a:t> </a:t>
            </a:r>
            <a:r>
              <a:rPr lang="de-DE" err="1"/>
              <a:t>certification</a:t>
            </a:r>
            <a:r>
              <a:rPr lang="de-DE"/>
              <a:t> </a:t>
            </a:r>
            <a:r>
              <a:rPr lang="de-DE" err="1"/>
              <a:t>framework</a:t>
            </a:r>
            <a:r>
              <a:rPr lang="de-DE"/>
              <a:t> </a:t>
            </a:r>
            <a:r>
              <a:rPr lang="de-DE" err="1"/>
              <a:t>for</a:t>
            </a:r>
            <a:r>
              <a:rPr lang="de-DE"/>
              <a:t> ICT </a:t>
            </a:r>
            <a:r>
              <a:rPr lang="de-DE" err="1"/>
              <a:t>products</a:t>
            </a:r>
            <a:r>
              <a:rPr lang="de-DE"/>
              <a:t>, </a:t>
            </a:r>
            <a:r>
              <a:rPr lang="de-DE" err="1"/>
              <a:t>services</a:t>
            </a:r>
            <a:r>
              <a:rPr lang="de-DE"/>
              <a:t> </a:t>
            </a:r>
            <a:r>
              <a:rPr lang="de-DE" err="1"/>
              <a:t>and</a:t>
            </a:r>
            <a:r>
              <a:rPr lang="de-DE"/>
              <a:t> </a:t>
            </a:r>
            <a:r>
              <a:rPr lang="de-DE" err="1"/>
              <a:t>processes</a:t>
            </a:r>
            <a:r>
              <a:rPr lang="de-DE"/>
              <a:t>. Companies </a:t>
            </a:r>
            <a:r>
              <a:rPr lang="de-DE" err="1"/>
              <a:t>doing</a:t>
            </a:r>
            <a:r>
              <a:rPr lang="de-DE"/>
              <a:t> </a:t>
            </a:r>
            <a:r>
              <a:rPr lang="de-DE" err="1"/>
              <a:t>business</a:t>
            </a:r>
            <a:r>
              <a:rPr lang="de-DE"/>
              <a:t> in </a:t>
            </a:r>
            <a:r>
              <a:rPr lang="de-DE" err="1"/>
              <a:t>the</a:t>
            </a:r>
            <a:r>
              <a:rPr lang="de-DE"/>
              <a:t> EU will </a:t>
            </a:r>
            <a:r>
              <a:rPr lang="de-DE" err="1"/>
              <a:t>benefit</a:t>
            </a:r>
            <a:r>
              <a:rPr lang="de-DE"/>
              <a:t> </a:t>
            </a:r>
            <a:r>
              <a:rPr lang="de-DE" err="1"/>
              <a:t>from</a:t>
            </a:r>
            <a:r>
              <a:rPr lang="de-DE"/>
              <a:t> </a:t>
            </a:r>
            <a:r>
              <a:rPr lang="de-DE" err="1"/>
              <a:t>having</a:t>
            </a:r>
            <a:r>
              <a:rPr lang="de-DE"/>
              <a:t> </a:t>
            </a:r>
            <a:r>
              <a:rPr lang="de-DE" err="1"/>
              <a:t>to</a:t>
            </a:r>
            <a:r>
              <a:rPr lang="de-DE"/>
              <a:t> </a:t>
            </a:r>
            <a:r>
              <a:rPr lang="de-DE" err="1"/>
              <a:t>certify</a:t>
            </a:r>
            <a:r>
              <a:rPr lang="de-DE"/>
              <a:t> </a:t>
            </a:r>
            <a:r>
              <a:rPr lang="de-DE" err="1"/>
              <a:t>their</a:t>
            </a:r>
            <a:r>
              <a:rPr lang="de-DE"/>
              <a:t> ICT </a:t>
            </a:r>
            <a:r>
              <a:rPr lang="de-DE" err="1"/>
              <a:t>products</a:t>
            </a:r>
            <a:r>
              <a:rPr lang="de-DE"/>
              <a:t>, </a:t>
            </a:r>
            <a:r>
              <a:rPr lang="de-DE" err="1"/>
              <a:t>processes</a:t>
            </a:r>
            <a:r>
              <a:rPr lang="de-DE"/>
              <a:t> </a:t>
            </a:r>
            <a:r>
              <a:rPr lang="de-DE" err="1"/>
              <a:t>and</a:t>
            </a:r>
            <a:r>
              <a:rPr lang="de-DE"/>
              <a:t> </a:t>
            </a:r>
            <a:r>
              <a:rPr lang="de-DE" err="1"/>
              <a:t>services</a:t>
            </a:r>
            <a:r>
              <a:rPr lang="de-DE"/>
              <a:t> </a:t>
            </a:r>
            <a:r>
              <a:rPr lang="de-DE" err="1"/>
              <a:t>only</a:t>
            </a:r>
            <a:r>
              <a:rPr lang="de-DE"/>
              <a:t> </a:t>
            </a:r>
            <a:r>
              <a:rPr lang="de-DE" err="1"/>
              <a:t>once</a:t>
            </a:r>
            <a:r>
              <a:rPr lang="de-DE"/>
              <a:t> </a:t>
            </a:r>
            <a:r>
              <a:rPr lang="de-DE" err="1"/>
              <a:t>and</a:t>
            </a:r>
            <a:r>
              <a:rPr lang="de-DE"/>
              <a:t> </a:t>
            </a:r>
            <a:r>
              <a:rPr lang="de-DE" err="1"/>
              <a:t>see</a:t>
            </a:r>
            <a:r>
              <a:rPr lang="de-DE"/>
              <a:t> </a:t>
            </a:r>
            <a:r>
              <a:rPr lang="de-DE" err="1"/>
              <a:t>their</a:t>
            </a:r>
            <a:r>
              <a:rPr lang="de-DE"/>
              <a:t> </a:t>
            </a:r>
            <a:r>
              <a:rPr lang="de-DE" err="1"/>
              <a:t>certificates</a:t>
            </a:r>
            <a:r>
              <a:rPr lang="de-DE"/>
              <a:t> </a:t>
            </a:r>
            <a:r>
              <a:rPr lang="de-DE" err="1"/>
              <a:t>recognised</a:t>
            </a:r>
            <a:r>
              <a:rPr lang="de-DE"/>
              <a:t> </a:t>
            </a:r>
            <a:r>
              <a:rPr lang="de-DE" err="1"/>
              <a:t>across</a:t>
            </a:r>
            <a:r>
              <a:rPr lang="de-DE"/>
              <a:t> </a:t>
            </a:r>
            <a:r>
              <a:rPr lang="de-DE" err="1"/>
              <a:t>the</a:t>
            </a:r>
            <a:r>
              <a:rPr lang="de-DE"/>
              <a:t> European Union.</a:t>
            </a:r>
            <a:endParaRPr lang="de-DE">
              <a:latin typeface="Arial"/>
              <a:cs typeface="Arial"/>
            </a:endParaRPr>
          </a:p>
          <a:p>
            <a:pPr marL="171450" indent="-171450">
              <a:buFontTx/>
              <a:buChar char="-"/>
            </a:pPr>
            <a:r>
              <a:rPr lang="de-DE" baseline="0">
                <a:cs typeface="Arial"/>
              </a:rPr>
              <a:t>More </a:t>
            </a:r>
            <a:r>
              <a:rPr lang="de-DE" baseline="0" err="1">
                <a:cs typeface="Arial"/>
              </a:rPr>
              <a:t>information</a:t>
            </a:r>
            <a:r>
              <a:rPr lang="de-DE" baseline="0">
                <a:cs typeface="Arial"/>
              </a:rPr>
              <a:t>: https://</a:t>
            </a:r>
            <a:r>
              <a:rPr lang="de-DE" baseline="0" err="1">
                <a:cs typeface="Arial"/>
              </a:rPr>
              <a:t>www.ispionline.it</a:t>
            </a:r>
            <a:r>
              <a:rPr lang="de-DE" baseline="0">
                <a:cs typeface="Arial"/>
              </a:rPr>
              <a:t>/en/</a:t>
            </a:r>
            <a:r>
              <a:rPr lang="de-DE" baseline="0" err="1">
                <a:cs typeface="Arial"/>
              </a:rPr>
              <a:t>pubblicazione</a:t>
            </a:r>
            <a:r>
              <a:rPr lang="de-DE" baseline="0">
                <a:cs typeface="Arial"/>
              </a:rPr>
              <a:t>/geopolitical-meaning-europes-cybersecurity-act-22870 </a:t>
            </a:r>
          </a:p>
          <a:p>
            <a:endParaRPr lang="en-US" sz="1200" kern="1200">
              <a:solidFill>
                <a:schemeClr val="tx1"/>
              </a:solidFill>
              <a:effectLst/>
              <a:latin typeface="Arial" panose="020B0604020202020204" pitchFamily="34" charset="0"/>
              <a:ea typeface="+mn-ea"/>
              <a:cs typeface="+mn-cs"/>
            </a:endParaRPr>
          </a:p>
          <a:p>
            <a:r>
              <a:rPr lang="en-US" sz="1200" b="1" kern="1200" baseline="0" noProof="0">
                <a:solidFill>
                  <a:schemeClr val="tx1"/>
                </a:solidFill>
                <a:effectLst/>
                <a:latin typeface="Arial" panose="020B0604020202020204" pitchFamily="34" charset="0"/>
                <a:ea typeface="+mn-ea"/>
                <a:cs typeface="+mn-cs"/>
              </a:rPr>
              <a:t>Industry and trade:</a:t>
            </a:r>
          </a:p>
          <a:p>
            <a:r>
              <a:rPr lang="en-US"/>
              <a:t>The combination of advances in enterprise technology and more effective malevolent actors is complicating the task of protecting business processes and information. Companies must now fend off ever-present cyberattacks—the threat of cybercriminals or even disgruntled employees releasing sensitive information, taking intellectual property to competitors, or engaging in online fraud. While sophisticated companies have recently endured highly public breaches to their technology environments, many incidents go unreported.</a:t>
            </a:r>
            <a:endParaRPr lang="en-US" b="0" baseline="0" noProof="0">
              <a:cs typeface="Arial"/>
            </a:endParaRPr>
          </a:p>
          <a:p>
            <a:endParaRPr lang="en-US" b="0" baseline="0" noProof="0">
              <a:cs typeface="Arial"/>
            </a:endParaRPr>
          </a:p>
          <a:p>
            <a:r>
              <a:rPr lang="en-GB" b="1" baseline="0" noProof="0">
                <a:cs typeface="Arial"/>
              </a:rPr>
              <a:t>Individuals:</a:t>
            </a:r>
          </a:p>
          <a:p>
            <a:r>
              <a:rPr lang="en-GB" sz="1200"/>
              <a:t>Cyber Hygiene &amp; Awareness</a:t>
            </a:r>
          </a:p>
          <a:p>
            <a:r>
              <a:rPr lang="en-GB" sz="1200" kern="1200">
                <a:solidFill>
                  <a:schemeClr val="tx1"/>
                </a:solidFill>
                <a:effectLst/>
                <a:latin typeface="Arial" panose="020B0604020202020204" pitchFamily="34" charset="0"/>
                <a:ea typeface="+mn-ea"/>
                <a:cs typeface="+mn-cs"/>
              </a:rPr>
              <a:t>People are often mentioned as the weakest link and the most important asset in the cybersecurity chain. Increasingly sophisticated types of cybercrime – e.g. new methods of spear-phishing and social engineering – put the users on the losing end and make it very difficult for policymakers and companies to keep up. How-ever, most attacks are made possible due to human error or irresponsible behaviour. More worryingly, such behaviour does not always stem from the lack of information but also from conscious decisions to ignore established practices for enhancing security and safety online, e.g. on password protection or opening links from unknown sources</a:t>
            </a:r>
            <a:endParaRPr lang="en-GB" sz="1200"/>
          </a:p>
          <a:p>
            <a:r>
              <a:rPr lang="en-GB" sz="1200" kern="1200">
                <a:solidFill>
                  <a:schemeClr val="tx1"/>
                </a:solidFill>
                <a:effectLst/>
                <a:latin typeface="Arial" panose="020B0604020202020204" pitchFamily="34" charset="0"/>
                <a:ea typeface="+mn-ea"/>
                <a:cs typeface="+mn-cs"/>
              </a:rPr>
              <a:t>Overall, most programmes and initiatives focused on cyber hygiene and awareness aim to promote ‘good health online’. That involves identifying, prioritising and responding to risks in five main spheres: perimeter, network, individual devices, the cloud and the supply chain.105 Several delivery methods exist to ensure reach-</a:t>
            </a:r>
            <a:r>
              <a:rPr lang="en-GB" sz="1200" kern="1200" err="1">
                <a:solidFill>
                  <a:schemeClr val="tx1"/>
                </a:solidFill>
                <a:effectLst/>
                <a:latin typeface="Arial" panose="020B0604020202020204" pitchFamily="34" charset="0"/>
                <a:ea typeface="+mn-ea"/>
                <a:cs typeface="+mn-cs"/>
              </a:rPr>
              <a:t>ing</a:t>
            </a:r>
            <a:r>
              <a:rPr lang="en-GB" sz="1200" kern="1200">
                <a:solidFill>
                  <a:schemeClr val="tx1"/>
                </a:solidFill>
                <a:effectLst/>
                <a:latin typeface="Arial" panose="020B0604020202020204" pitchFamily="34" charset="0"/>
                <a:ea typeface="+mn-ea"/>
                <a:cs typeface="+mn-cs"/>
              </a:rPr>
              <a:t> broad audiences, including through brochures, newsletters, handbooks, training and awareness courses, interactive cybersecurity websites, exercises and viral marketing campaigns.106 To address the growing need for cybersecurity professionals, several countries faced with a skills shortage organise regular competitions for students and professionals to find cyber talent and encourage people to pursue a career in cybersecurity. </a:t>
            </a:r>
          </a:p>
          <a:p>
            <a:endParaRPr lang="en-US" b="0" baseline="0" noProof="0">
              <a:cs typeface="Arial"/>
            </a:endParaRPr>
          </a:p>
          <a:p>
            <a:r>
              <a:rPr lang="en-US">
                <a:latin typeface="Arial"/>
                <a:cs typeface="Arial"/>
              </a:rPr>
              <a:t>Resources: </a:t>
            </a:r>
            <a:endParaRPr lang="en-US" b="0" noProof="0">
              <a:cs typeface="Arial"/>
            </a:endParaRPr>
          </a:p>
          <a:p>
            <a:r>
              <a:rPr lang="en-US">
                <a:latin typeface="Arial"/>
                <a:cs typeface="Arial"/>
                <a:hlinkClick r:id="rId4" invalidUrl="https://www.iss.europa.eu/sites/default/files/EUISSFiles/Operational Guidance.pdf"/>
              </a:rPr>
              <a:t>https://www.iss.europa.eu/sites/default/files/EUISSFiles/Operational%20Guidance.pdf</a:t>
            </a:r>
            <a:r>
              <a:rPr lang="en-US">
                <a:latin typeface="Arial"/>
                <a:cs typeface="Arial"/>
              </a:rPr>
              <a:t> (p. 17). </a:t>
            </a:r>
            <a:endParaRPr lang="en-US">
              <a:cs typeface="Arial"/>
            </a:endParaRPr>
          </a:p>
          <a:p>
            <a:endParaRPr lang="en-US">
              <a:cs typeface="Arial" panose="020B0604020202020204" pitchFamily="34" charset="0"/>
            </a:endParaRPr>
          </a:p>
          <a:p>
            <a:endParaRPr lang="en-US">
              <a:cs typeface="Arial" panose="020B0604020202020204" pitchFamily="34" charset="0"/>
            </a:endParaRP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13</a:t>
            </a:fld>
            <a:endParaRPr lang="en-GB" altLang="de-DE"/>
          </a:p>
        </p:txBody>
      </p:sp>
    </p:spTree>
    <p:extLst>
      <p:ext uri="{BB962C8B-B14F-4D97-AF65-F5344CB8AC3E}">
        <p14:creationId xmlns:p14="http://schemas.microsoft.com/office/powerpoint/2010/main" val="1359861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latin typeface="Arial"/>
                <a:cs typeface="Arial"/>
              </a:rPr>
              <a:t>Overall </a:t>
            </a:r>
            <a:r>
              <a:rPr lang="de-DE" dirty="0" err="1">
                <a:latin typeface="Arial"/>
                <a:cs typeface="Arial"/>
              </a:rPr>
              <a:t>message</a:t>
            </a:r>
            <a:r>
              <a:rPr lang="de-DE" dirty="0">
                <a:latin typeface="Arial"/>
                <a:cs typeface="Arial"/>
              </a:rPr>
              <a:t> Module 3.2.1: </a:t>
            </a:r>
            <a:r>
              <a:rPr lang="en-US" dirty="0">
                <a:latin typeface="Arial"/>
                <a:cs typeface="Arial"/>
              </a:rPr>
              <a:t>All stakeholders of the digital ecosystem (individuals, private and public sector) need to build privacy and security issues as an integral part of their DNA. </a:t>
            </a:r>
            <a:endParaRPr lang="en-US" dirty="0"/>
          </a:p>
          <a:p>
            <a:endParaRPr lang="de-DE" baseline="0" dirty="0"/>
          </a:p>
          <a:p>
            <a:pPr>
              <a:spcBef>
                <a:spcPts val="0"/>
              </a:spcBef>
              <a:spcAft>
                <a:spcPts val="0"/>
              </a:spcAft>
            </a:pPr>
            <a:r>
              <a:rPr lang="de-DE" b="1" dirty="0">
                <a:latin typeface="Arial"/>
                <a:cs typeface="Arial"/>
              </a:rPr>
              <a:t>Description:</a:t>
            </a:r>
            <a:endParaRPr lang="en-US" dirty="0">
              <a:latin typeface="Arial"/>
              <a:cs typeface="Arial"/>
            </a:endParaRPr>
          </a:p>
          <a:p>
            <a:pPr>
              <a:spcBef>
                <a:spcPts val="0"/>
              </a:spcBef>
              <a:spcAft>
                <a:spcPts val="0"/>
              </a:spcAft>
            </a:pPr>
            <a:r>
              <a:rPr lang="en-US" dirty="0">
                <a:latin typeface="Arial"/>
                <a:cs typeface="Arial"/>
              </a:rPr>
              <a:t>Video UN University: “The Future of Cybersecurity”, a conversation with Melissa Hathaway, who served as a senior cybersecurity adviser to both President George W. Bush and President Barack Obama, leading a major Cyberspace Policy Review for the latter</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lang="en-US" dirty="0">
                <a:latin typeface="Arial"/>
                <a:cs typeface="Arial"/>
              </a:rPr>
              <a:t>Min 14:45-17:30 (Topic: Reform of CS Governance) </a:t>
            </a:r>
          </a:p>
          <a:p>
            <a:endParaRPr lang="en-US" dirty="0">
              <a:latin typeface="Arial"/>
              <a:cs typeface="Arial"/>
            </a:endParaRPr>
          </a:p>
          <a:p>
            <a:pPr>
              <a:spcBef>
                <a:spcPts val="0"/>
              </a:spcBef>
              <a:spcAft>
                <a:spcPts val="0"/>
              </a:spcAft>
            </a:pPr>
            <a:r>
              <a:rPr lang="en-US" dirty="0">
                <a:latin typeface="Arial"/>
                <a:cs typeface="Arial"/>
              </a:rPr>
              <a:t>Source: https://www.youtube.com/watch?v=RgOZFKZE3ks </a:t>
            </a:r>
          </a:p>
          <a:p>
            <a:pPr>
              <a:spcBef>
                <a:spcPts val="0"/>
              </a:spcBef>
              <a:spcAft>
                <a:spcPts val="0"/>
              </a:spcAft>
            </a:pPr>
            <a:endParaRPr lang="en-US" dirty="0">
              <a:latin typeface="Arial"/>
              <a:cs typeface="Arial"/>
            </a:endParaRPr>
          </a:p>
          <a:p>
            <a:endParaRPr lang="de-DE" dirty="0">
              <a:latin typeface="Arial"/>
              <a:cs typeface="Arial"/>
            </a:endParaRPr>
          </a:p>
          <a:p>
            <a:endParaRPr lang="de-DE" dirty="0">
              <a:cs typeface="Arial" panose="020B0604020202020204" pitchFamily="34" charset="0"/>
            </a:endParaRPr>
          </a:p>
          <a:p>
            <a:endParaRPr lang="de-DE" dirty="0">
              <a:cs typeface="Arial" panose="020B0604020202020204" pitchFamily="34" charset="0"/>
            </a:endParaRPr>
          </a:p>
          <a:p>
            <a:pPr>
              <a:spcBef>
                <a:spcPts val="0"/>
              </a:spcBef>
              <a:spcAft>
                <a:spcPts val="0"/>
              </a:spcAft>
            </a:pPr>
            <a:endParaRPr lang="de-DE"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14</a:t>
            </a:fld>
            <a:endParaRPr lang="en-GB" altLang="de-DE"/>
          </a:p>
        </p:txBody>
      </p:sp>
    </p:spTree>
    <p:extLst>
      <p:ext uri="{BB962C8B-B14F-4D97-AF65-F5344CB8AC3E}">
        <p14:creationId xmlns:p14="http://schemas.microsoft.com/office/powerpoint/2010/main" val="2102015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noProof="0">
                <a:latin typeface="Arial"/>
                <a:cs typeface="Arial"/>
              </a:rPr>
              <a:t>Procedure:</a:t>
            </a:r>
          </a:p>
          <a:p>
            <a:r>
              <a:rPr lang="en-US" b="0" noProof="0">
                <a:latin typeface="Arial"/>
                <a:cs typeface="Arial"/>
              </a:rPr>
              <a:t>Ask participants about their opinion:</a:t>
            </a:r>
            <a:r>
              <a:rPr lang="en-US" b="0" baseline="0" noProof="0">
                <a:latin typeface="Arial"/>
                <a:cs typeface="Arial"/>
              </a:rPr>
              <a:t> What is it we are trying to govern?</a:t>
            </a:r>
          </a:p>
          <a:p>
            <a:endParaRPr lang="en-US" b="1" noProof="0">
              <a:latin typeface="Arial"/>
              <a:cs typeface="Arial"/>
            </a:endParaRPr>
          </a:p>
          <a:p>
            <a:r>
              <a:rPr lang="en-US" b="1" noProof="0">
                <a:latin typeface="Arial"/>
                <a:cs typeface="Arial"/>
              </a:rPr>
              <a:t>Timing:</a:t>
            </a:r>
          </a:p>
          <a:p>
            <a:r>
              <a:rPr lang="en-US" b="1" noProof="0">
                <a:latin typeface="Arial"/>
                <a:cs typeface="Arial"/>
              </a:rPr>
              <a:t>15min</a:t>
            </a:r>
          </a:p>
          <a:p>
            <a:endParaRPr lang="en-US" b="1" noProof="0">
              <a:latin typeface="Arial"/>
              <a:cs typeface="Arial"/>
            </a:endParaRPr>
          </a:p>
          <a:p>
            <a:r>
              <a:rPr lang="en-US" b="1" noProof="0">
                <a:latin typeface="Arial"/>
                <a:cs typeface="Arial"/>
              </a:rPr>
              <a:t>Background:</a:t>
            </a:r>
            <a:r>
              <a:rPr lang="en-US" b="1">
                <a:latin typeface="Arial"/>
                <a:cs typeface="Arial"/>
              </a:rPr>
              <a:t> </a:t>
            </a:r>
            <a:endParaRPr lang="en-US" b="1" baseline="0" noProof="0">
              <a:cs typeface="Arial"/>
            </a:endParaRPr>
          </a:p>
          <a:p>
            <a:r>
              <a:rPr lang="en-US" b="0" baseline="0" noProof="0">
                <a:latin typeface="Arial"/>
                <a:cs typeface="Arial"/>
              </a:rPr>
              <a:t>Governance topics in Cyberspace can roughly be divided into three layers</a:t>
            </a:r>
          </a:p>
          <a:p>
            <a:r>
              <a:rPr lang="en-US" b="1" baseline="0" noProof="0">
                <a:latin typeface="Arial"/>
                <a:cs typeface="Arial"/>
              </a:rPr>
              <a:t>1) The Economic &amp; societal layer </a:t>
            </a:r>
            <a:r>
              <a:rPr lang="en-US" b="0" baseline="0" noProof="0">
                <a:latin typeface="Arial"/>
                <a:cs typeface="Arial"/>
              </a:rPr>
              <a:t>already comprises a variety of issues from industry &amp; trade issues to civic and human rights (e.g. consumer protection, privacy).</a:t>
            </a:r>
          </a:p>
          <a:p>
            <a:r>
              <a:rPr lang="en-US" b="0" baseline="0" noProof="0">
                <a:latin typeface="Arial"/>
                <a:cs typeface="Arial"/>
              </a:rPr>
              <a:t>No one institution is able to design, develop and implement for the many economic and societal issues. Solutions to these issues require distributed, innovative and collaborative actions by issue-specific-networks, experts and stakeholders from governments, international organizations, private sector, tech community and civil society. Actions comprise policies, standards, tools, best practices and specifications.</a:t>
            </a:r>
            <a:r>
              <a:rPr lang="en-US">
                <a:latin typeface="Arial"/>
                <a:cs typeface="Arial"/>
              </a:rPr>
              <a:t> </a:t>
            </a:r>
            <a:endParaRPr lang="en-US" b="0" baseline="0" noProof="0">
              <a:cs typeface="Arial"/>
            </a:endParaRPr>
          </a:p>
          <a:p>
            <a:endParaRPr lang="en-US" b="0" baseline="0" noProof="0"/>
          </a:p>
          <a:p>
            <a:r>
              <a:rPr lang="en-US" b="0" baseline="0" noProof="0">
                <a:latin typeface="Arial"/>
                <a:cs typeface="Arial"/>
              </a:rPr>
              <a:t>Whereas the first layer could also be labeled the content layer, the other two layers can be considered the “highway” that enables the traffic and form the “technical side”</a:t>
            </a:r>
          </a:p>
          <a:p>
            <a:endParaRPr lang="en-US" b="0" baseline="0" noProof="0"/>
          </a:p>
          <a:p>
            <a:pPr>
              <a:defRPr/>
            </a:pPr>
            <a:r>
              <a:rPr lang="en-US" b="1" baseline="0" noProof="0">
                <a:latin typeface="Arial"/>
                <a:cs typeface="Arial"/>
              </a:rPr>
              <a:t>2) The Logical Layer: </a:t>
            </a:r>
            <a:r>
              <a:rPr lang="en-US" sz="1200" b="0" kern="1200">
                <a:solidFill>
                  <a:schemeClr val="tx1"/>
                </a:solidFill>
                <a:effectLst/>
                <a:latin typeface="Arial"/>
                <a:cs typeface="Arial"/>
              </a:rPr>
              <a:t>Layered on top of the Physical Infrastructure thousands of networks and satellites, the Internet's Logical Infrastructure is what delivers One Internet for the world through Unique Identifiers (Names, Numbers, and Protocol Parameters). ICANN (</a:t>
            </a:r>
            <a:r>
              <a:rPr lang="en-US">
                <a:latin typeface="Arial"/>
                <a:cs typeface="Arial"/>
              </a:rPr>
              <a:t>Internet Corporation for Assigned Names and Number) </a:t>
            </a:r>
            <a:r>
              <a:rPr lang="en-US" sz="1200" b="0" kern="1200">
                <a:solidFill>
                  <a:schemeClr val="tx1"/>
                </a:solidFill>
                <a:effectLst/>
                <a:latin typeface="Arial"/>
                <a:cs typeface="Arial"/>
              </a:rPr>
              <a:t>coordinates the administration of this layer in partnership with other technical communities to ensure the security, stability, resiliency, and integrity of this critical layer.</a:t>
            </a:r>
            <a:r>
              <a:rPr lang="en-US">
                <a:latin typeface="Arial"/>
                <a:cs typeface="Arial"/>
              </a:rPr>
              <a:t> </a:t>
            </a:r>
            <a:endParaRPr lang="en-US" sz="1200" b="0" kern="1200">
              <a:solidFill>
                <a:schemeClr val="tx1"/>
              </a:solidFill>
              <a:effectLst/>
              <a:latin typeface="Arial" panose="020B0604020202020204" pitchFamily="34" charset="0"/>
              <a:cs typeface="Arial"/>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kern="120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a:solidFill>
                  <a:schemeClr val="tx1"/>
                </a:solidFill>
                <a:effectLst/>
                <a:latin typeface="Arial"/>
                <a:cs typeface="Arial"/>
              </a:rPr>
              <a:t>3) The Physical</a:t>
            </a:r>
            <a:r>
              <a:rPr lang="en-US" sz="1200" b="1" kern="1200" baseline="0">
                <a:solidFill>
                  <a:schemeClr val="tx1"/>
                </a:solidFill>
                <a:effectLst/>
                <a:latin typeface="Arial"/>
                <a:cs typeface="Arial"/>
              </a:rPr>
              <a:t> Layer: </a:t>
            </a:r>
            <a:r>
              <a:rPr lang="en-US" sz="1200" b="0" kern="1200" baseline="0">
                <a:solidFill>
                  <a:schemeClr val="tx1"/>
                </a:solidFill>
                <a:effectLst/>
                <a:latin typeface="Arial"/>
                <a:cs typeface="Arial"/>
              </a:rPr>
              <a:t>Infrastructure e.g. terrestrial and undersea cables, satellites and wireless systems</a:t>
            </a:r>
            <a:endParaRPr lang="en-US" b="0" baseline="0" noProof="0">
              <a:latin typeface="Arial"/>
              <a:cs typeface="Arial"/>
            </a:endParaRPr>
          </a:p>
          <a:p>
            <a:endParaRPr lang="en-US" b="0" baseline="0" noProof="0">
              <a:cs typeface="Arial"/>
            </a:endParaRPr>
          </a:p>
          <a:p>
            <a:r>
              <a:rPr lang="en-US">
                <a:latin typeface="Arial"/>
                <a:cs typeface="Arial"/>
              </a:rPr>
              <a:t>Resources: </a:t>
            </a:r>
            <a:endParaRPr lang="en-US" b="0" noProof="0">
              <a:cs typeface="Arial"/>
            </a:endParaRPr>
          </a:p>
          <a:p>
            <a:r>
              <a:rPr lang="en-US">
                <a:latin typeface="Arial"/>
                <a:cs typeface="Arial"/>
                <a:hlinkClick r:id="rId3" invalidUrl="https://www.iss.europa.eu/sites/default/files/EUISSFiles/Operational Guidance.pdf"/>
              </a:rPr>
              <a:t>https://www.iss.europa.eu/sites/default/files/EUISSFiles/Operational%20Guidance.pdf</a:t>
            </a:r>
            <a:r>
              <a:rPr lang="en-US">
                <a:latin typeface="Arial"/>
                <a:cs typeface="Arial"/>
              </a:rPr>
              <a:t> (p. 17). </a:t>
            </a:r>
            <a:endParaRPr lang="en-US">
              <a:cs typeface="Arial"/>
            </a:endParaRPr>
          </a:p>
          <a:p>
            <a:endParaRPr lang="en-US">
              <a:cs typeface="Arial" panose="020B0604020202020204" pitchFamily="34" charset="0"/>
            </a:endParaRPr>
          </a:p>
          <a:p>
            <a:endParaRPr lang="en-US">
              <a:cs typeface="Arial" panose="020B0604020202020204" pitchFamily="34" charset="0"/>
            </a:endParaRP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15</a:t>
            </a:fld>
            <a:endParaRPr lang="en-GB" altLang="de-DE"/>
          </a:p>
        </p:txBody>
      </p:sp>
    </p:spTree>
    <p:extLst>
      <p:ext uri="{BB962C8B-B14F-4D97-AF65-F5344CB8AC3E}">
        <p14:creationId xmlns:p14="http://schemas.microsoft.com/office/powerpoint/2010/main" val="763964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a:solidFill>
                  <a:schemeClr val="tx1"/>
                </a:solidFill>
                <a:effectLst/>
                <a:latin typeface="Arial"/>
                <a:cs typeface="Arial"/>
              </a:rPr>
              <a:t>Background</a:t>
            </a:r>
            <a:endParaRPr lang="en-GB" sz="1200" kern="1200" baseline="0">
              <a:solidFill>
                <a:schemeClr val="tx1"/>
              </a:solidFill>
              <a:effectLst/>
              <a:latin typeface="Arial" panose="020B0604020202020204" pitchFamily="34" charset="0"/>
              <a:cs typeface="Arial"/>
            </a:endParaRP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GB">
                <a:latin typeface="Arial"/>
                <a:cs typeface="Arial"/>
              </a:rPr>
              <a:t>It is the first government-endorsed global effort on cybersecurity that recognizes the important role the private sector plays in protecting the important global public goods of trust and security in cyberspace</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GB" sz="1200" kern="1200">
                <a:solidFill>
                  <a:schemeClr val="tx1"/>
                </a:solidFill>
                <a:effectLst/>
                <a:latin typeface="Arial"/>
                <a:cs typeface="Arial"/>
              </a:rPr>
              <a:t>It calls for broad cooperation and capacity building but is criticized as being</a:t>
            </a:r>
            <a:r>
              <a:rPr lang="en-GB">
                <a:latin typeface="Arial"/>
                <a:cs typeface="Arial"/>
              </a:rPr>
              <a:t> mostly a symbol of the need for diplomacy and cooperation in cyberspace, where it’s hard to enforce any single country’s laws</a:t>
            </a:r>
            <a:endParaRPr lang="en-GB" sz="1200" kern="1200">
              <a:solidFill>
                <a:schemeClr val="tx1"/>
              </a:solidFill>
              <a:effectLst/>
              <a:latin typeface="Arial"/>
              <a:cs typeface="Arial"/>
            </a:endParaRPr>
          </a:p>
          <a:p>
            <a:pPr marL="171450" indent="-171450">
              <a:buFontTx/>
              <a:buChar char="-"/>
            </a:pPr>
            <a:endParaRPr lang="en-GB" sz="1200" kern="1200">
              <a:solidFill>
                <a:schemeClr val="tx1"/>
              </a:solidFill>
              <a:effectLst/>
              <a:latin typeface="Arial" panose="020B0604020202020204" pitchFamily="34" charset="0"/>
              <a:cs typeface="Aria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a:solidFill>
                  <a:schemeClr val="tx1"/>
                </a:solidFill>
                <a:effectLst/>
                <a:latin typeface="Arial"/>
                <a:cs typeface="Arial"/>
              </a:rPr>
              <a:t>During the Paris IGF/end of 2018, President Emmanuel Macron launched a multi- stakeholder call to commit to supporting a more peaceful internet with stronger protections for users and human rights:</a:t>
            </a:r>
            <a:r>
              <a:rPr lang="en-GB" sz="1200" kern="1200" baseline="0">
                <a:solidFill>
                  <a:schemeClr val="tx1"/>
                </a:solidFill>
                <a:effectLst/>
                <a:latin typeface="Arial"/>
                <a:cs typeface="Arial"/>
              </a:rPr>
              <a:t> </a:t>
            </a:r>
            <a:r>
              <a:rPr lang="en-GB" sz="1200" b="0" kern="1200" baseline="0">
                <a:solidFill>
                  <a:schemeClr val="tx1"/>
                </a:solidFill>
                <a:effectLst/>
                <a:latin typeface="Arial"/>
                <a:cs typeface="Arial"/>
              </a:rPr>
              <a:t>Paris Call </a:t>
            </a:r>
            <a:r>
              <a:rPr lang="en-GB" b="0">
                <a:latin typeface="Arial"/>
                <a:cs typeface="Arial"/>
              </a:rPr>
              <a:t>for Trust and Security in Cyberspace</a:t>
            </a:r>
          </a:p>
          <a:p>
            <a:pPr>
              <a:defRPr/>
            </a:pPr>
            <a:r>
              <a:rPr lang="en-GB">
                <a:latin typeface="Arial"/>
                <a:cs typeface="Arial"/>
              </a:rPr>
              <a:t>First government-endorsed global effort on cybersecurity that recognizes the important role the private sector plays in protecting the important global public goods of trust and security in cyberspace</a:t>
            </a:r>
          </a:p>
          <a:p>
            <a:pPr marL="285750" indent="-285750">
              <a:buFont typeface="Arial"/>
              <a:buChar char="•"/>
              <a:defRPr/>
            </a:pPr>
            <a:r>
              <a:rPr lang="en-GB">
                <a:latin typeface="Arial"/>
                <a:cs typeface="Arial"/>
              </a:rPr>
              <a:t>Builds</a:t>
            </a:r>
            <a:r>
              <a:rPr lang="en-GB" sz="1200" kern="1200" baseline="0">
                <a:solidFill>
                  <a:schemeClr val="tx1"/>
                </a:solidFill>
                <a:effectLst/>
                <a:latin typeface="Arial"/>
                <a:cs typeface="Arial"/>
              </a:rPr>
              <a:t> on the </a:t>
            </a:r>
            <a:r>
              <a:rPr lang="en-GB" sz="1200" kern="1200">
                <a:solidFill>
                  <a:schemeClr val="tx1"/>
                </a:solidFill>
                <a:effectLst/>
                <a:latin typeface="Arial"/>
                <a:cs typeface="Arial"/>
              </a:rPr>
              <a:t>reaffirmation that international law applies to </a:t>
            </a:r>
            <a:r>
              <a:rPr lang="en-GB">
                <a:latin typeface="Arial"/>
                <a:cs typeface="Arial"/>
              </a:rPr>
              <a:t>cyberspace</a:t>
            </a:r>
          </a:p>
          <a:p>
            <a:pPr marL="285750" indent="-285750">
              <a:buFont typeface="Arial"/>
              <a:buChar char="•"/>
              <a:defRPr/>
            </a:pPr>
            <a:r>
              <a:rPr lang="en-GB">
                <a:latin typeface="Arial"/>
                <a:cs typeface="Arial"/>
              </a:rPr>
              <a:t>Recognises the responsibilities of the private sector for digital products security</a:t>
            </a:r>
            <a:endParaRPr lang="en-GB">
              <a:cs typeface="Arial" panose="020B0604020202020204" pitchFamily="34" charset="0"/>
            </a:endParaRPr>
          </a:p>
          <a:p>
            <a:pPr marL="285750" marR="0" indent="-285750" algn="l" defTabSz="914400">
              <a:lnSpc>
                <a:spcPct val="100000"/>
              </a:lnSpc>
              <a:spcBef>
                <a:spcPct val="30000"/>
              </a:spcBef>
              <a:spcAft>
                <a:spcPct val="0"/>
              </a:spcAft>
              <a:buClrTx/>
              <a:buSzTx/>
              <a:buFont typeface="Arial"/>
              <a:buChar char="•"/>
              <a:tabLst/>
              <a:defRPr/>
            </a:pPr>
            <a:r>
              <a:rPr lang="en-GB">
                <a:latin typeface="Arial"/>
                <a:cs typeface="Arial"/>
              </a:rPr>
              <a:t>Calls for broad digital cooperation and capacity-building.</a:t>
            </a:r>
            <a:endParaRPr lang="en-GB" sz="1200" kern="1200">
              <a:solidFill>
                <a:schemeClr val="tx1"/>
              </a:solidFill>
              <a:effectLst/>
              <a:cs typeface="Arial" panose="020B0604020202020204" pitchFamily="34" charset="0"/>
            </a:endParaRPr>
          </a:p>
          <a:p>
            <a:r>
              <a:rPr lang="en-GB" sz="1200" kern="1200">
                <a:solidFill>
                  <a:schemeClr val="tx1"/>
                </a:solidFill>
                <a:effectLst/>
                <a:latin typeface="Arial"/>
                <a:cs typeface="Arial"/>
              </a:rPr>
              <a:t>Criticism: Call</a:t>
            </a:r>
            <a:r>
              <a:rPr lang="en-GB">
                <a:latin typeface="Arial"/>
                <a:cs typeface="Arial"/>
              </a:rPr>
              <a:t> doesn’t require governments or corporations to legally adhere to any specific principles. It’s mostly a symbol of the need for diplomacy and cooperation in cyberspace, where it’s hard to enforce any single country’s laws.</a:t>
            </a:r>
          </a:p>
          <a:p>
            <a:endParaRPr lang="en-GB" sz="1200" kern="1200">
              <a:solidFill>
                <a:schemeClr val="tx1"/>
              </a:solidFill>
              <a:effectLst/>
              <a:latin typeface="Arial" panose="020B0604020202020204" pitchFamily="34" charset="0"/>
              <a:cs typeface="Arial"/>
            </a:endParaRPr>
          </a:p>
          <a:p>
            <a:r>
              <a:rPr lang="en-GB">
                <a:latin typeface="Arial"/>
                <a:cs typeface="Arial"/>
              </a:rPr>
              <a:t>The Paris</a:t>
            </a:r>
            <a:r>
              <a:rPr lang="en-GB" baseline="0">
                <a:latin typeface="Arial"/>
                <a:cs typeface="Arial"/>
              </a:rPr>
              <a:t> Call </a:t>
            </a:r>
            <a:r>
              <a:rPr lang="en-GB">
                <a:latin typeface="Arial"/>
                <a:cs typeface="Arial"/>
              </a:rPr>
              <a:t>has strong initial support from hundreds of signatories,</a:t>
            </a:r>
            <a:r>
              <a:rPr lang="en-GB" baseline="0">
                <a:latin typeface="Arial"/>
                <a:cs typeface="Arial"/>
              </a:rPr>
              <a:t> </a:t>
            </a:r>
            <a:r>
              <a:rPr lang="en-GB">
                <a:latin typeface="Arial"/>
                <a:cs typeface="Arial"/>
              </a:rPr>
              <a:t>including leading tech companies (e.g.</a:t>
            </a:r>
            <a:r>
              <a:rPr lang="en-GB" baseline="0">
                <a:latin typeface="Arial"/>
                <a:cs typeface="Arial"/>
              </a:rPr>
              <a:t> Microsoft, Facebook) </a:t>
            </a:r>
            <a:r>
              <a:rPr lang="en-GB">
                <a:latin typeface="Arial"/>
                <a:cs typeface="Arial"/>
              </a:rPr>
              <a:t>and many governments. Yet, the USA, Russia, and China are missing from the roll. The declaration and its impact will be revisited at the Paris Peace Forum (PPF) in 2019, as well as the 2019 Internet Governance Forum (IGF) in Berlin.</a:t>
            </a:r>
            <a:endParaRPr lang="en-GB" sz="1200" kern="1200">
              <a:solidFill>
                <a:schemeClr val="tx1"/>
              </a:solidFill>
              <a:effectLst/>
              <a:latin typeface="Arial"/>
              <a:cs typeface="Arial"/>
            </a:endParaRPr>
          </a:p>
          <a:p>
            <a:endParaRPr lang="de-DE"/>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16</a:t>
            </a:fld>
            <a:endParaRPr lang="en-GB" altLang="de-DE"/>
          </a:p>
        </p:txBody>
      </p:sp>
    </p:spTree>
    <p:extLst>
      <p:ext uri="{BB962C8B-B14F-4D97-AF65-F5344CB8AC3E}">
        <p14:creationId xmlns:p14="http://schemas.microsoft.com/office/powerpoint/2010/main" val="76065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a:solidFill>
                  <a:schemeClr val="tx1"/>
                </a:solidFill>
                <a:effectLst/>
                <a:latin typeface="Arial" panose="020B0604020202020204" pitchFamily="34" charset="0"/>
                <a:ea typeface="+mn-ea"/>
                <a:cs typeface="+mn-cs"/>
              </a:rPr>
              <a:t>Background:</a:t>
            </a:r>
          </a:p>
          <a:p>
            <a:endParaRPr lang="de-DE" sz="1200" kern="1200">
              <a:solidFill>
                <a:schemeClr val="tx1"/>
              </a:solidFill>
              <a:effectLst/>
              <a:latin typeface="Arial" panose="020B0604020202020204" pitchFamily="34" charset="0"/>
              <a:ea typeface="+mn-ea"/>
              <a:cs typeface="+mn-cs"/>
            </a:endParaRPr>
          </a:p>
          <a:p>
            <a:r>
              <a:rPr lang="de-DE" sz="1200" kern="1200" err="1">
                <a:solidFill>
                  <a:schemeClr val="tx1"/>
                </a:solidFill>
                <a:effectLst/>
                <a:latin typeface="Arial" panose="020B0604020202020204" pitchFamily="34" charset="0"/>
                <a:ea typeface="+mn-ea"/>
                <a:cs typeface="+mn-cs"/>
              </a:rPr>
              <a:t>Example</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for</a:t>
            </a:r>
            <a:r>
              <a:rPr lang="de-DE" sz="1200" kern="1200">
                <a:solidFill>
                  <a:schemeClr val="tx1"/>
                </a:solidFill>
                <a:effectLst/>
                <a:latin typeface="Arial" panose="020B0604020202020204" pitchFamily="34" charset="0"/>
                <a:ea typeface="+mn-ea"/>
                <a:cs typeface="+mn-cs"/>
              </a:rPr>
              <a:t> a </a:t>
            </a:r>
            <a:r>
              <a:rPr lang="de-DE" sz="1200" kern="1200" err="1">
                <a:solidFill>
                  <a:schemeClr val="tx1"/>
                </a:solidFill>
                <a:effectLst/>
                <a:latin typeface="Arial" panose="020B0604020202020204" pitchFamily="34" charset="0"/>
                <a:ea typeface="+mn-ea"/>
                <a:cs typeface="+mn-cs"/>
              </a:rPr>
              <a:t>result</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chain</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and</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indicators</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for</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measuring</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the</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results</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of</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cyber</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programmes</a:t>
            </a:r>
            <a:r>
              <a:rPr lang="de-DE" sz="1200" kern="1200">
                <a:solidFill>
                  <a:schemeClr val="tx1"/>
                </a:solidFill>
                <a:effectLst/>
                <a:latin typeface="Arial" panose="020B0604020202020204" pitchFamily="34" charset="0"/>
                <a:ea typeface="+mn-ea"/>
                <a:cs typeface="+mn-cs"/>
              </a:rPr>
              <a:t>.</a:t>
            </a:r>
            <a:endParaRPr lang="en-GB"/>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18</a:t>
            </a:fld>
            <a:endParaRPr lang="en-GB" altLang="de-DE"/>
          </a:p>
        </p:txBody>
      </p:sp>
    </p:spTree>
    <p:extLst>
      <p:ext uri="{BB962C8B-B14F-4D97-AF65-F5344CB8AC3E}">
        <p14:creationId xmlns:p14="http://schemas.microsoft.com/office/powerpoint/2010/main" val="719533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latin typeface="Arial"/>
                <a:cs typeface="Arial"/>
              </a:rPr>
              <a:t>Background:</a:t>
            </a:r>
          </a:p>
          <a:p>
            <a:r>
              <a:rPr lang="de-DE" b="0" err="1">
                <a:latin typeface="Arial"/>
                <a:cs typeface="Arial"/>
              </a:rPr>
              <a:t>Overview</a:t>
            </a:r>
            <a:r>
              <a:rPr lang="de-DE" b="0">
                <a:latin typeface="Arial"/>
                <a:cs typeface="Arial"/>
              </a:rPr>
              <a:t> </a:t>
            </a:r>
            <a:r>
              <a:rPr lang="de-DE" b="0" err="1">
                <a:latin typeface="Arial"/>
                <a:cs typeface="Arial"/>
              </a:rPr>
              <a:t>gives</a:t>
            </a:r>
            <a:r>
              <a:rPr lang="de-DE" b="0" baseline="0">
                <a:latin typeface="Arial"/>
                <a:cs typeface="Arial"/>
              </a:rPr>
              <a:t> </a:t>
            </a:r>
            <a:r>
              <a:rPr lang="de-DE" b="0" baseline="0" err="1">
                <a:latin typeface="Arial"/>
                <a:cs typeface="Arial"/>
              </a:rPr>
              <a:t>participants</a:t>
            </a:r>
            <a:r>
              <a:rPr lang="de-DE" b="0" baseline="0">
                <a:latin typeface="Arial"/>
                <a:cs typeface="Arial"/>
              </a:rPr>
              <a:t> a </a:t>
            </a:r>
            <a:r>
              <a:rPr lang="de-DE" b="0" baseline="0" err="1">
                <a:latin typeface="Arial"/>
                <a:cs typeface="Arial"/>
              </a:rPr>
              <a:t>glimpse</a:t>
            </a:r>
            <a:r>
              <a:rPr lang="de-DE" b="0" baseline="0">
                <a:latin typeface="Arial"/>
                <a:cs typeface="Arial"/>
              </a:rPr>
              <a:t> </a:t>
            </a:r>
            <a:r>
              <a:rPr lang="de-DE" b="0" baseline="0" err="1">
                <a:latin typeface="Arial"/>
                <a:cs typeface="Arial"/>
              </a:rPr>
              <a:t>into</a:t>
            </a:r>
            <a:r>
              <a:rPr lang="de-DE" b="0" baseline="0">
                <a:latin typeface="Arial"/>
                <a:cs typeface="Arial"/>
              </a:rPr>
              <a:t> </a:t>
            </a:r>
            <a:r>
              <a:rPr lang="de-DE" b="0" baseline="0" err="1">
                <a:latin typeface="Arial"/>
                <a:cs typeface="Arial"/>
              </a:rPr>
              <a:t>the</a:t>
            </a:r>
            <a:r>
              <a:rPr lang="de-DE" b="0" baseline="0">
                <a:latin typeface="Arial"/>
                <a:cs typeface="Arial"/>
              </a:rPr>
              <a:t> </a:t>
            </a:r>
            <a:r>
              <a:rPr lang="de-DE" err="1">
                <a:latin typeface="Arial"/>
                <a:cs typeface="Arial"/>
              </a:rPr>
              <a:t>big</a:t>
            </a:r>
            <a:r>
              <a:rPr lang="de-DE">
                <a:latin typeface="Arial"/>
                <a:cs typeface="Arial"/>
              </a:rPr>
              <a:t> </a:t>
            </a:r>
            <a:r>
              <a:rPr lang="de-DE" err="1">
                <a:latin typeface="Arial"/>
                <a:cs typeface="Arial"/>
              </a:rPr>
              <a:t>number</a:t>
            </a:r>
            <a:r>
              <a:rPr lang="de-DE">
                <a:latin typeface="Arial"/>
                <a:cs typeface="Arial"/>
              </a:rPr>
              <a:t> </a:t>
            </a:r>
            <a:r>
              <a:rPr lang="de-DE" err="1">
                <a:latin typeface="Arial"/>
                <a:cs typeface="Arial"/>
              </a:rPr>
              <a:t>of</a:t>
            </a:r>
            <a:r>
              <a:rPr lang="de-DE">
                <a:latin typeface="Arial"/>
                <a:cs typeface="Arial"/>
              </a:rPr>
              <a:t> </a:t>
            </a:r>
            <a:r>
              <a:rPr lang="de-DE" err="1">
                <a:latin typeface="Arial"/>
                <a:cs typeface="Arial"/>
              </a:rPr>
              <a:t>stakeholders</a:t>
            </a:r>
            <a:r>
              <a:rPr lang="de-DE">
                <a:latin typeface="Arial"/>
                <a:cs typeface="Arial"/>
              </a:rPr>
              <a:t> </a:t>
            </a:r>
            <a:r>
              <a:rPr lang="de-DE" err="1">
                <a:latin typeface="Arial"/>
                <a:cs typeface="Arial"/>
              </a:rPr>
              <a:t>involved</a:t>
            </a:r>
            <a:r>
              <a:rPr lang="de-DE">
                <a:latin typeface="Arial"/>
                <a:cs typeface="Arial"/>
              </a:rPr>
              <a:t> in </a:t>
            </a:r>
            <a:r>
              <a:rPr lang="de-DE" err="1">
                <a:latin typeface="Arial"/>
                <a:cs typeface="Arial"/>
              </a:rPr>
              <a:t>cyber</a:t>
            </a:r>
            <a:r>
              <a:rPr lang="de-DE">
                <a:latin typeface="Arial"/>
                <a:cs typeface="Arial"/>
              </a:rPr>
              <a:t> </a:t>
            </a:r>
            <a:r>
              <a:rPr lang="de-DE" err="1">
                <a:latin typeface="Arial"/>
                <a:cs typeface="Arial"/>
              </a:rPr>
              <a:t>security</a:t>
            </a:r>
            <a:r>
              <a:rPr lang="de-DE" baseline="0">
                <a:latin typeface="Arial"/>
                <a:cs typeface="Arial"/>
              </a:rPr>
              <a:t> </a:t>
            </a:r>
            <a:r>
              <a:rPr lang="de-DE" baseline="0" err="1">
                <a:latin typeface="Arial"/>
                <a:cs typeface="Arial"/>
              </a:rPr>
              <a:t>policy</a:t>
            </a:r>
            <a:r>
              <a:rPr lang="de-DE" baseline="0">
                <a:latin typeface="Arial"/>
                <a:cs typeface="Arial"/>
              </a:rPr>
              <a:t> </a:t>
            </a:r>
            <a:r>
              <a:rPr lang="de-DE" baseline="0" err="1">
                <a:latin typeface="Arial"/>
                <a:cs typeface="Arial"/>
              </a:rPr>
              <a:t>making</a:t>
            </a:r>
            <a:r>
              <a:rPr lang="de-DE">
                <a:latin typeface="Arial"/>
                <a:cs typeface="Arial"/>
              </a:rPr>
              <a:t>. </a:t>
            </a:r>
            <a:r>
              <a:rPr lang="de-DE" err="1">
                <a:latin typeface="Arial"/>
                <a:cs typeface="Arial"/>
              </a:rPr>
              <a:t>Participants</a:t>
            </a:r>
            <a:r>
              <a:rPr lang="de-DE">
                <a:latin typeface="Arial"/>
                <a:cs typeface="Arial"/>
              </a:rPr>
              <a:t> </a:t>
            </a:r>
            <a:r>
              <a:rPr lang="de-DE" baseline="0" err="1">
                <a:latin typeface="Arial"/>
                <a:cs typeface="Arial"/>
              </a:rPr>
              <a:t>have</a:t>
            </a:r>
            <a:r>
              <a:rPr lang="de-DE" baseline="0">
                <a:latin typeface="Arial"/>
                <a:cs typeface="Arial"/>
              </a:rPr>
              <a:t> a </a:t>
            </a:r>
            <a:r>
              <a:rPr lang="de-DE" baseline="0" err="1">
                <a:latin typeface="Arial"/>
                <a:cs typeface="Arial"/>
              </a:rPr>
              <a:t>reference</a:t>
            </a:r>
            <a:r>
              <a:rPr lang="de-DE" baseline="0">
                <a:latin typeface="Arial"/>
                <a:cs typeface="Arial"/>
              </a:rPr>
              <a:t> </a:t>
            </a:r>
            <a:r>
              <a:rPr lang="de-DE" baseline="0" err="1">
                <a:latin typeface="Arial"/>
                <a:cs typeface="Arial"/>
              </a:rPr>
              <a:t>for</a:t>
            </a:r>
            <a:r>
              <a:rPr lang="de-DE" baseline="0">
                <a:latin typeface="Arial"/>
                <a:cs typeface="Arial"/>
              </a:rPr>
              <a:t> international </a:t>
            </a:r>
            <a:r>
              <a:rPr lang="de-DE" baseline="0" err="1">
                <a:latin typeface="Arial"/>
                <a:cs typeface="Arial"/>
              </a:rPr>
              <a:t>forums</a:t>
            </a:r>
            <a:r>
              <a:rPr lang="de-DE" baseline="0">
                <a:latin typeface="Arial"/>
                <a:cs typeface="Arial"/>
              </a:rPr>
              <a:t> and regional </a:t>
            </a:r>
            <a:r>
              <a:rPr lang="de-DE" baseline="0" err="1">
                <a:latin typeface="Arial"/>
                <a:cs typeface="Arial"/>
              </a:rPr>
              <a:t>organizations</a:t>
            </a:r>
            <a:r>
              <a:rPr lang="de-DE" baseline="0">
                <a:latin typeface="Arial"/>
                <a:cs typeface="Arial"/>
              </a:rPr>
              <a:t>/</a:t>
            </a:r>
            <a:r>
              <a:rPr lang="de-DE" baseline="0" err="1">
                <a:latin typeface="Arial"/>
                <a:cs typeface="Arial"/>
              </a:rPr>
              <a:t>forum</a:t>
            </a:r>
            <a:r>
              <a:rPr lang="de-DE" baseline="0">
                <a:latin typeface="Arial"/>
                <a:cs typeface="Arial"/>
              </a:rPr>
              <a:t> </a:t>
            </a:r>
            <a:r>
              <a:rPr lang="de-DE" baseline="0" err="1">
                <a:latin typeface="Arial"/>
                <a:cs typeface="Arial"/>
              </a:rPr>
              <a:t>with</a:t>
            </a:r>
            <a:r>
              <a:rPr lang="de-DE" baseline="0">
                <a:latin typeface="Arial"/>
                <a:cs typeface="Arial"/>
              </a:rPr>
              <a:t> </a:t>
            </a:r>
            <a:r>
              <a:rPr lang="de-DE" baseline="0" err="1">
                <a:latin typeface="Arial"/>
                <a:cs typeface="Arial"/>
              </a:rPr>
              <a:t>expertise</a:t>
            </a:r>
            <a:r>
              <a:rPr lang="de-DE" baseline="0">
                <a:latin typeface="Arial"/>
                <a:cs typeface="Arial"/>
              </a:rPr>
              <a:t> in CS </a:t>
            </a:r>
            <a:r>
              <a:rPr lang="de-DE" baseline="0" err="1">
                <a:latin typeface="Arial"/>
                <a:cs typeface="Arial"/>
              </a:rPr>
              <a:t>issues</a:t>
            </a:r>
            <a:r>
              <a:rPr lang="de-DE">
                <a:latin typeface="Arial"/>
                <a:cs typeface="Arial"/>
              </a:rPr>
              <a:t> </a:t>
            </a:r>
          </a:p>
          <a:p>
            <a:endParaRPr lang="de-DE" baseline="0"/>
          </a:p>
          <a:p>
            <a:r>
              <a:rPr lang="de-DE">
                <a:latin typeface="Arial"/>
                <a:cs typeface="Arial"/>
              </a:rPr>
              <a:t>Resources</a:t>
            </a:r>
            <a:r>
              <a:rPr lang="de-DE" baseline="0">
                <a:latin typeface="Arial"/>
                <a:cs typeface="Arial"/>
              </a:rPr>
              <a:t>: </a:t>
            </a:r>
            <a:r>
              <a:rPr lang="en-US" sz="1200" i="0">
                <a:latin typeface="Arial"/>
                <a:cs typeface="Arial"/>
              </a:rPr>
              <a:t>European Commission, Operational Guidance for the EU’s international cooperation on cyber capacity building</a:t>
            </a:r>
            <a:endParaRPr lang="de-DE" baseline="0">
              <a:latin typeface="Arial"/>
              <a:cs typeface="Arial"/>
            </a:endParaRPr>
          </a:p>
          <a:p>
            <a:endParaRPr lang="de-DE" baseline="0"/>
          </a:p>
          <a:p>
            <a:endParaRPr lang="de-DE"/>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19</a:t>
            </a:fld>
            <a:endParaRPr lang="en-GB" altLang="de-DE"/>
          </a:p>
        </p:txBody>
      </p:sp>
    </p:spTree>
    <p:extLst>
      <p:ext uri="{BB962C8B-B14F-4D97-AF65-F5344CB8AC3E}">
        <p14:creationId xmlns:p14="http://schemas.microsoft.com/office/powerpoint/2010/main" val="1520160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a:t>Background:</a:t>
            </a:r>
          </a:p>
          <a:p>
            <a:r>
              <a:rPr lang="en-GB" b="0"/>
              <a:t>Helpful</a:t>
            </a:r>
            <a:r>
              <a:rPr lang="en-GB" b="0" baseline="0"/>
              <a:t> guidance documents</a:t>
            </a:r>
            <a:endParaRPr lang="en-GB" b="0"/>
          </a:p>
          <a:p>
            <a:endParaRPr lang="en-GB" b="1"/>
          </a:p>
          <a:p>
            <a:r>
              <a:rPr lang="en-GB" b="1"/>
              <a:t>European Commission (2018): Operational Guidance for the EU´s international cooperation on cyber capacity</a:t>
            </a:r>
            <a:r>
              <a:rPr lang="en-GB" b="1" baseline="0"/>
              <a:t> building</a:t>
            </a:r>
          </a:p>
          <a:p>
            <a:r>
              <a:rPr lang="en-GB" sz="1200" kern="1200">
                <a:solidFill>
                  <a:schemeClr val="tx1"/>
                </a:solidFill>
                <a:effectLst/>
                <a:latin typeface="Arial" panose="020B0604020202020204" pitchFamily="34" charset="0"/>
                <a:ea typeface="+mn-ea"/>
                <a:cs typeface="+mn-cs"/>
              </a:rPr>
              <a:t>This Operational Guidance is intended to provide a comprehensive practical framework when designing and implementing </a:t>
            </a:r>
            <a:r>
              <a:rPr lang="en-GB" sz="1200" kern="1200" err="1">
                <a:solidFill>
                  <a:schemeClr val="tx1"/>
                </a:solidFill>
                <a:effectLst/>
                <a:latin typeface="Arial" panose="020B0604020202020204" pitchFamily="34" charset="0"/>
                <a:ea typeface="+mn-ea"/>
                <a:cs typeface="+mn-cs"/>
              </a:rPr>
              <a:t>theEU’s</a:t>
            </a:r>
            <a:r>
              <a:rPr lang="en-GB" sz="1200" kern="1200">
                <a:solidFill>
                  <a:schemeClr val="tx1"/>
                </a:solidFill>
                <a:effectLst/>
                <a:latin typeface="Arial" panose="020B0604020202020204" pitchFamily="34" charset="0"/>
                <a:ea typeface="+mn-ea"/>
                <a:cs typeface="+mn-cs"/>
              </a:rPr>
              <a:t> external actions against cybercrime and for promoting cybersecurity and cyber resilience. It aims to: • Provide a consolidated overview of key aspects of cyber policy; • Assist in the design of appropriate, context-specific project interventions for cyber capacity building in third countries, drawing from development best practices and lessons learned; • Propose metrics and indicators for measuring the results of cyber programmes</a:t>
            </a:r>
            <a:endParaRPr lang="en-GB"/>
          </a:p>
          <a:p>
            <a:endParaRPr lang="en-GB"/>
          </a:p>
          <a:p>
            <a:r>
              <a:rPr lang="en-GB" b="1"/>
              <a:t>ITU</a:t>
            </a:r>
            <a:r>
              <a:rPr lang="en-GB" b="1" baseline="0"/>
              <a:t> (2018) Guide to developing a national cybersecurity strategy: </a:t>
            </a:r>
            <a:r>
              <a:rPr lang="en-GB" sz="1200" kern="1200">
                <a:solidFill>
                  <a:schemeClr val="tx1"/>
                </a:solidFill>
                <a:effectLst/>
                <a:latin typeface="Arial" panose="020B0604020202020204" pitchFamily="34" charset="0"/>
                <a:ea typeface="+mn-ea"/>
                <a:cs typeface="+mn-cs"/>
              </a:rPr>
              <a:t>The purpose of this document is to guide national leaders and policy-makers in the development of a National Cybersecurity Strategy, and in thinking strategically about cybersecurity, cyber-preparedness and resilience. This Guide aims to provide a useful, flexible and user-friendly framework to set the context of a country’s socio-economic vision and current security posture and to assist policy-makers in the development of a Strategy that takes into consideration a country’s specific situation, cultural and societal values, and that encourages the pursuit of secure, resilient, ICT-enhanced and connected societies.</a:t>
            </a:r>
          </a:p>
          <a:p>
            <a:r>
              <a:rPr lang="en-GB" sz="1200" kern="1200">
                <a:solidFill>
                  <a:schemeClr val="tx1"/>
                </a:solidFill>
                <a:effectLst/>
                <a:latin typeface="Arial" panose="020B0604020202020204" pitchFamily="34" charset="0"/>
                <a:ea typeface="+mn-ea"/>
                <a:cs typeface="+mn-cs"/>
              </a:rPr>
              <a:t>https://</a:t>
            </a:r>
            <a:r>
              <a:rPr lang="en-GB" sz="1200" kern="1200" err="1">
                <a:solidFill>
                  <a:schemeClr val="tx1"/>
                </a:solidFill>
                <a:effectLst/>
                <a:latin typeface="Arial" panose="020B0604020202020204" pitchFamily="34" charset="0"/>
                <a:ea typeface="+mn-ea"/>
                <a:cs typeface="+mn-cs"/>
              </a:rPr>
              <a:t>www.itu.int</a:t>
            </a:r>
            <a:r>
              <a:rPr lang="en-GB" sz="1200" kern="1200">
                <a:solidFill>
                  <a:schemeClr val="tx1"/>
                </a:solidFill>
                <a:effectLst/>
                <a:latin typeface="Arial" panose="020B0604020202020204" pitchFamily="34" charset="0"/>
                <a:ea typeface="+mn-ea"/>
                <a:cs typeface="+mn-cs"/>
              </a:rPr>
              <a:t>/</a:t>
            </a:r>
            <a:r>
              <a:rPr lang="en-GB" sz="1200" kern="1200" err="1">
                <a:solidFill>
                  <a:schemeClr val="tx1"/>
                </a:solidFill>
                <a:effectLst/>
                <a:latin typeface="Arial" panose="020B0604020202020204" pitchFamily="34" charset="0"/>
                <a:ea typeface="+mn-ea"/>
                <a:cs typeface="+mn-cs"/>
              </a:rPr>
              <a:t>dms_pub</a:t>
            </a:r>
            <a:r>
              <a:rPr lang="en-GB" sz="1200" kern="1200">
                <a:solidFill>
                  <a:schemeClr val="tx1"/>
                </a:solidFill>
                <a:effectLst/>
                <a:latin typeface="Arial" panose="020B0604020202020204" pitchFamily="34" charset="0"/>
                <a:ea typeface="+mn-ea"/>
                <a:cs typeface="+mn-cs"/>
              </a:rPr>
              <a:t>/</a:t>
            </a:r>
            <a:r>
              <a:rPr lang="en-GB" sz="1200" kern="1200" err="1">
                <a:solidFill>
                  <a:schemeClr val="tx1"/>
                </a:solidFill>
                <a:effectLst/>
                <a:latin typeface="Arial" panose="020B0604020202020204" pitchFamily="34" charset="0"/>
                <a:ea typeface="+mn-ea"/>
                <a:cs typeface="+mn-cs"/>
              </a:rPr>
              <a:t>itu</a:t>
            </a:r>
            <a:r>
              <a:rPr lang="en-GB" sz="1200" kern="1200">
                <a:solidFill>
                  <a:schemeClr val="tx1"/>
                </a:solidFill>
                <a:effectLst/>
                <a:latin typeface="Arial" panose="020B0604020202020204" pitchFamily="34" charset="0"/>
                <a:ea typeface="+mn-ea"/>
                <a:cs typeface="+mn-cs"/>
              </a:rPr>
              <a:t>-d/</a:t>
            </a:r>
            <a:r>
              <a:rPr lang="en-GB" sz="1200" kern="1200" err="1">
                <a:solidFill>
                  <a:schemeClr val="tx1"/>
                </a:solidFill>
                <a:effectLst/>
                <a:latin typeface="Arial" panose="020B0604020202020204" pitchFamily="34" charset="0"/>
                <a:ea typeface="+mn-ea"/>
                <a:cs typeface="+mn-cs"/>
              </a:rPr>
              <a:t>opb</a:t>
            </a:r>
            <a:r>
              <a:rPr lang="en-GB" sz="1200" kern="1200">
                <a:solidFill>
                  <a:schemeClr val="tx1"/>
                </a:solidFill>
                <a:effectLst/>
                <a:latin typeface="Arial" panose="020B0604020202020204" pitchFamily="34" charset="0"/>
                <a:ea typeface="+mn-ea"/>
                <a:cs typeface="+mn-cs"/>
              </a:rPr>
              <a:t>/</a:t>
            </a:r>
            <a:r>
              <a:rPr lang="en-GB" sz="1200" kern="1200" err="1">
                <a:solidFill>
                  <a:schemeClr val="tx1"/>
                </a:solidFill>
                <a:effectLst/>
                <a:latin typeface="Arial" panose="020B0604020202020204" pitchFamily="34" charset="0"/>
                <a:ea typeface="+mn-ea"/>
                <a:cs typeface="+mn-cs"/>
              </a:rPr>
              <a:t>str</a:t>
            </a:r>
            <a:r>
              <a:rPr lang="en-GB" sz="1200" kern="1200">
                <a:solidFill>
                  <a:schemeClr val="tx1"/>
                </a:solidFill>
                <a:effectLst/>
                <a:latin typeface="Arial" panose="020B0604020202020204" pitchFamily="34" charset="0"/>
                <a:ea typeface="+mn-ea"/>
                <a:cs typeface="+mn-cs"/>
              </a:rPr>
              <a:t>/D-STR-CYB_GUIDE.01-2018-PDF-E.pdf</a:t>
            </a:r>
          </a:p>
          <a:p>
            <a:endParaRPr lang="en-GB" sz="1200" kern="1200">
              <a:solidFill>
                <a:schemeClr val="tx1"/>
              </a:solidFill>
              <a:effectLst/>
              <a:latin typeface="Arial" panose="020B0604020202020204" pitchFamily="34" charset="0"/>
              <a:ea typeface="+mn-ea"/>
              <a:cs typeface="+mn-cs"/>
            </a:endParaRPr>
          </a:p>
          <a:p>
            <a:endParaRPr lang="en-GB"/>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20</a:t>
            </a:fld>
            <a:endParaRPr lang="en-GB" altLang="de-DE"/>
          </a:p>
        </p:txBody>
      </p:sp>
    </p:spTree>
    <p:extLst>
      <p:ext uri="{BB962C8B-B14F-4D97-AF65-F5344CB8AC3E}">
        <p14:creationId xmlns:p14="http://schemas.microsoft.com/office/powerpoint/2010/main" val="517646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21</a:t>
            </a:fld>
            <a:endParaRPr lang="en-GB" altLang="de-DE"/>
          </a:p>
        </p:txBody>
      </p:sp>
    </p:spTree>
    <p:extLst>
      <p:ext uri="{BB962C8B-B14F-4D97-AF65-F5344CB8AC3E}">
        <p14:creationId xmlns:p14="http://schemas.microsoft.com/office/powerpoint/2010/main" val="1176523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latin typeface="Arial"/>
                <a:cs typeface="Arial"/>
              </a:rPr>
              <a:t>Key </a:t>
            </a:r>
            <a:r>
              <a:rPr lang="de-DE" b="1" err="1">
                <a:latin typeface="Arial"/>
                <a:cs typeface="Arial"/>
              </a:rPr>
              <a:t>message</a:t>
            </a:r>
            <a:r>
              <a:rPr lang="de-DE" b="1">
                <a:latin typeface="Arial"/>
                <a:cs typeface="Arial"/>
              </a:rPr>
              <a:t> Module 3.2.1: </a:t>
            </a:r>
            <a:r>
              <a:rPr lang="en-US" sz="1200" kern="1200">
                <a:solidFill>
                  <a:schemeClr val="tx1"/>
                </a:solidFill>
                <a:effectLst/>
                <a:latin typeface="Arial" panose="020B0604020202020204" pitchFamily="34" charset="0"/>
                <a:ea typeface="+mn-ea"/>
                <a:cs typeface="+mn-cs"/>
              </a:rPr>
              <a:t>All stakeholders of the digital ecosystem (individuals, private and public sector) need to build privacy and security issues as an integral part of their DNA. </a:t>
            </a:r>
            <a:endParaRPr lang="en-US"/>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2</a:t>
            </a:fld>
            <a:endParaRPr lang="en-GB" altLang="de-DE"/>
          </a:p>
        </p:txBody>
      </p:sp>
    </p:spTree>
    <p:extLst>
      <p:ext uri="{BB962C8B-B14F-4D97-AF65-F5344CB8AC3E}">
        <p14:creationId xmlns:p14="http://schemas.microsoft.com/office/powerpoint/2010/main" val="3869302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atin typeface="Arial"/>
                <a:cs typeface="Arial"/>
              </a:rPr>
              <a:t>Key</a:t>
            </a:r>
            <a:r>
              <a:rPr lang="de-DE" baseline="0">
                <a:latin typeface="Arial"/>
                <a:cs typeface="Arial"/>
              </a:rPr>
              <a:t> </a:t>
            </a:r>
            <a:r>
              <a:rPr lang="de-DE" baseline="0" err="1">
                <a:latin typeface="Arial"/>
                <a:cs typeface="Arial"/>
              </a:rPr>
              <a:t>message</a:t>
            </a:r>
            <a:r>
              <a:rPr lang="de-DE" baseline="0">
                <a:latin typeface="Arial"/>
                <a:cs typeface="Arial"/>
              </a:rPr>
              <a:t> </a:t>
            </a:r>
            <a:r>
              <a:rPr lang="de-DE">
                <a:latin typeface="Arial"/>
                <a:cs typeface="Arial"/>
              </a:rPr>
              <a:t>Module 3.2.1: </a:t>
            </a:r>
            <a:r>
              <a:rPr lang="en-US" sz="1200" kern="1200">
                <a:solidFill>
                  <a:schemeClr val="tx1"/>
                </a:solidFill>
                <a:effectLst/>
                <a:latin typeface="Arial" panose="020B0604020202020204" pitchFamily="34" charset="0"/>
                <a:ea typeface="+mn-ea"/>
                <a:cs typeface="+mn-cs"/>
              </a:rPr>
              <a:t>All stakeholders of the digital ecosystem (individuals, private and public sector) need to build privacy and security issues as an integral part of their DNA. </a:t>
            </a:r>
            <a:endParaRPr lang="en-US"/>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22</a:t>
            </a:fld>
            <a:endParaRPr lang="en-GB" altLang="de-DE"/>
          </a:p>
        </p:txBody>
      </p:sp>
    </p:spTree>
    <p:extLst>
      <p:ext uri="{BB962C8B-B14F-4D97-AF65-F5344CB8AC3E}">
        <p14:creationId xmlns:p14="http://schemas.microsoft.com/office/powerpoint/2010/main" val="831534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b="1" i="0">
                <a:ea typeface="Verdana"/>
              </a:rPr>
              <a:t>Background:</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US" sz="1200" b="1" kern="1200">
                <a:solidFill>
                  <a:schemeClr val="tx1"/>
                </a:solidFill>
                <a:effectLst/>
                <a:latin typeface="Arial" panose="020B0604020202020204" pitchFamily="34" charset="0"/>
                <a:ea typeface="+mn-ea"/>
                <a:cs typeface="+mn-cs"/>
              </a:rPr>
              <a:t>Privacy</a:t>
            </a:r>
            <a:r>
              <a:rPr lang="en-US" sz="1200" b="1" kern="1200" baseline="0">
                <a:solidFill>
                  <a:schemeClr val="tx1"/>
                </a:solidFill>
                <a:effectLst/>
                <a:latin typeface="Arial" panose="020B0604020202020204" pitchFamily="34" charset="0"/>
                <a:ea typeface="+mn-ea"/>
                <a:cs typeface="+mn-cs"/>
              </a:rPr>
              <a:t> protection has become the most prominent concern in the digital economy. </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US" sz="1200" b="0">
                <a:ea typeface="Verdana"/>
              </a:rPr>
              <a:t>Privacy protection issues have expanded beyond personal data</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US" sz="1200" b="0" i="0">
                <a:ea typeface="Verdana"/>
              </a:rPr>
              <a:t>Massive business-related</a:t>
            </a:r>
            <a:r>
              <a:rPr lang="en-US" sz="1200" b="0" i="0" baseline="0">
                <a:ea typeface="Verdana"/>
              </a:rPr>
              <a:t> and other data including from the internet of things (</a:t>
            </a:r>
            <a:r>
              <a:rPr lang="en-US" sz="1200" b="0" i="0" baseline="0" err="1">
                <a:ea typeface="Verdana"/>
              </a:rPr>
              <a:t>IoT</a:t>
            </a:r>
            <a:r>
              <a:rPr lang="en-US" sz="1200" b="0" i="0" baseline="0">
                <a:ea typeface="Verdana"/>
              </a:rPr>
              <a:t>) sources are starting to move across national borders. Redundant restrictions must be avoided.</a:t>
            </a:r>
            <a:endParaRPr lang="en-US" sz="1200" b="0" i="0">
              <a:ea typeface="Verdana"/>
            </a:endParaRP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b="1" i="0">
              <a:ea typeface="Verdana"/>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lang="en-US" b="1">
                <a:ea typeface="Verdana"/>
              </a:rPr>
              <a:t>The privacy of people’s information across sectors similarly requires robust safeguards, particularly data protection and privacy laws. </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i="0">
              <a:ea typeface="Verdana"/>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lang="en-US" sz="1200" b="1" kern="1200" baseline="0">
                <a:solidFill>
                  <a:schemeClr val="tx1"/>
                </a:solidFill>
                <a:effectLst/>
                <a:latin typeface="Arial" panose="020B0604020202020204" pitchFamily="34" charset="0"/>
                <a:ea typeface="+mn-ea"/>
                <a:cs typeface="+mn-cs"/>
              </a:rPr>
              <a:t>Given the ever-growing presence of both state and corporate surveillance the issues have been regarded as touching on human rights. Policies must be designed so as to reconcile these values with economic efficiency  </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i="0">
              <a:ea typeface="Verdana"/>
            </a:endParaRP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i="0">
              <a:ea typeface="Verdana"/>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24</a:t>
            </a:fld>
            <a:endParaRPr lang="en-GB" altLang="de-DE"/>
          </a:p>
        </p:txBody>
      </p:sp>
    </p:spTree>
    <p:extLst>
      <p:ext uri="{BB962C8B-B14F-4D97-AF65-F5344CB8AC3E}">
        <p14:creationId xmlns:p14="http://schemas.microsoft.com/office/powerpoint/2010/main" val="1914301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100" b="1">
                <a:latin typeface="Arial"/>
                <a:cs typeface="Arial"/>
              </a:rPr>
              <a:t>Background:</a:t>
            </a:r>
            <a:r>
              <a:rPr lang="en-US" b="1">
                <a:latin typeface="Arial"/>
                <a:cs typeface="Arial"/>
              </a:rPr>
              <a:t> </a:t>
            </a:r>
          </a:p>
          <a:p>
            <a:pPr>
              <a:defRPr/>
            </a:pPr>
            <a:r>
              <a:rPr lang="en-US" sz="1200" kern="1200">
                <a:solidFill>
                  <a:schemeClr val="tx1"/>
                </a:solidFill>
                <a:effectLst/>
                <a:latin typeface="Arial" panose="020B0604020202020204" pitchFamily="34" charset="0"/>
                <a:ea typeface="+mn-ea"/>
                <a:cs typeface="+mn-cs"/>
              </a:rPr>
              <a:t>Creating trust online is critically important to seize opportunities from e-commerce and the digital economy. The handling of data is a central component of this. In the current digital world, personal data are a resource that drives much commercial activity online. How these data are used can raise concerns regarding privacy and the security of information. Recent high-profile cases with political implications helped to fuel those concerns.</a:t>
            </a:r>
          </a:p>
          <a:p>
            <a:pPr>
              <a:defRPr/>
            </a:pPr>
            <a:endParaRPr lang="en-US" b="1">
              <a:latin typeface="Arial"/>
              <a:cs typeface="Aria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2100" b="1">
                <a:latin typeface="Arial"/>
                <a:cs typeface="Arial"/>
              </a:rPr>
              <a:t>Data privacy and security concerns from different perspectives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2100" b="1">
              <a:latin typeface="Arial"/>
              <a:cs typeface="Aria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a:solidFill>
                  <a:schemeClr val="tx1"/>
                </a:solidFill>
                <a:effectLst/>
                <a:latin typeface="Arial" panose="020B0604020202020204" pitchFamily="34" charset="0"/>
                <a:ea typeface="+mn-ea"/>
                <a:cs typeface="+mn-cs"/>
              </a:rPr>
              <a:t>Different notions of privacy and a variety of different stakeholder interests create tensions. </a:t>
            </a:r>
            <a:endParaRPr lang="en-US" sz="2100" b="1">
              <a:latin typeface="Arial"/>
              <a:cs typeface="Arial"/>
            </a:endParaRPr>
          </a:p>
          <a:p>
            <a:pPr>
              <a:defRPr/>
            </a:pPr>
            <a:endParaRPr lang="de-DE" sz="2100"/>
          </a:p>
          <a:p>
            <a:pPr marL="342900" indent="-342900">
              <a:buFont typeface="Arial" charset="0"/>
              <a:buChar char="•"/>
            </a:pPr>
            <a:r>
              <a:rPr lang="en-US" sz="2100">
                <a:latin typeface="Arial"/>
                <a:cs typeface="Arial"/>
              </a:rPr>
              <a:t>Individuals are concerned about their right to privacy and being able to safely and confidently use online services</a:t>
            </a:r>
          </a:p>
          <a:p>
            <a:endParaRPr lang="en-US" sz="2100">
              <a:latin typeface="Arial"/>
              <a:cs typeface="Arial"/>
            </a:endParaRPr>
          </a:p>
          <a:p>
            <a:pPr marL="342900" indent="-342900">
              <a:buFont typeface="Arial" charset="0"/>
              <a:buChar char="•"/>
            </a:pPr>
            <a:r>
              <a:rPr lang="en-US" sz="2100">
                <a:latin typeface="Arial"/>
                <a:cs typeface="Arial"/>
              </a:rPr>
              <a:t>Governments are concerned about national security and safety</a:t>
            </a:r>
          </a:p>
          <a:p>
            <a:endParaRPr lang="en-US" sz="2100">
              <a:latin typeface="Arial"/>
              <a:cs typeface="Arial"/>
            </a:endParaRPr>
          </a:p>
          <a:p>
            <a:pPr marL="342900" indent="-342900">
              <a:buFont typeface="Arial" charset="0"/>
              <a:buChar char="•"/>
            </a:pPr>
            <a:r>
              <a:rPr lang="en-US" sz="2100">
                <a:latin typeface="Arial"/>
                <a:cs typeface="Arial"/>
              </a:rPr>
              <a:t>Businesses are concerned about compliance burdens and regulations that may hamper innovation and trade.</a:t>
            </a:r>
            <a:r>
              <a:rPr lang="en-US">
                <a:latin typeface="Arial"/>
                <a:cs typeface="Arial"/>
              </a:rPr>
              <a:t> </a:t>
            </a:r>
            <a:endParaRPr lang="en-US" sz="2100">
              <a:cs typeface="Arial"/>
            </a:endParaRPr>
          </a:p>
          <a:p>
            <a:endParaRPr lang="en-US" sz="2100"/>
          </a:p>
          <a:p>
            <a:pPr marL="0" marR="0" indent="0" algn="l" defTabSz="914400" rtl="0" eaLnBrk="1" fontAlgn="base" latinLnBrk="0" hangingPunct="1">
              <a:lnSpc>
                <a:spcPct val="100000"/>
              </a:lnSpc>
              <a:spcBef>
                <a:spcPct val="30000"/>
              </a:spcBef>
              <a:spcAft>
                <a:spcPct val="0"/>
              </a:spcAft>
              <a:buClrTx/>
              <a:buSzTx/>
              <a:buFontTx/>
              <a:buNone/>
              <a:tabLst/>
              <a:defRPr/>
            </a:pPr>
            <a:r>
              <a:rPr lang="en-US" sz="2400" kern="1200">
                <a:solidFill>
                  <a:schemeClr val="tx1"/>
                </a:solidFill>
                <a:effectLst/>
                <a:latin typeface="Arial" panose="020B0604020202020204" pitchFamily="34" charset="0"/>
                <a:ea typeface="+mn-ea"/>
                <a:cs typeface="+mn-cs"/>
              </a:rPr>
              <a:t>Watchdogs, regulators and consumers are increasingly expressing concerns about the implications for security, privacy and ownership and of the use of personal data. Moreover, growing reliance on data, combined with strong network effects, can give companies that control the data considerable market power.</a:t>
            </a:r>
          </a:p>
          <a:p>
            <a:endParaRPr lang="en-US" sz="2100"/>
          </a:p>
          <a:p>
            <a:endParaRPr lang="en-US" sz="2100">
              <a:latin typeface="Arial"/>
              <a:cs typeface="Arial"/>
            </a:endParaRPr>
          </a:p>
          <a:p>
            <a:r>
              <a:rPr lang="en-US" sz="2100">
                <a:latin typeface="Arial"/>
                <a:cs typeface="Arial"/>
              </a:rPr>
              <a:t> </a:t>
            </a:r>
            <a:endParaRPr lang="de-DE" sz="2100">
              <a:latin typeface="Arial"/>
              <a:cs typeface="Arial"/>
            </a:endParaRPr>
          </a:p>
          <a:p>
            <a:endParaRPr lang="de-DE" sz="2100"/>
          </a:p>
          <a:p>
            <a:endParaRPr lang="de-DE" b="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25</a:t>
            </a:fld>
            <a:endParaRPr lang="en-GB" altLang="de-DE"/>
          </a:p>
        </p:txBody>
      </p:sp>
    </p:spTree>
    <p:extLst>
      <p:ext uri="{BB962C8B-B14F-4D97-AF65-F5344CB8AC3E}">
        <p14:creationId xmlns:p14="http://schemas.microsoft.com/office/powerpoint/2010/main" val="1954113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a:solidFill>
                  <a:schemeClr val="tx1"/>
                </a:solidFill>
                <a:effectLst/>
                <a:latin typeface="Arial" panose="020B0604020202020204" pitchFamily="34" charset="0"/>
                <a:ea typeface="+mn-ea"/>
                <a:cs typeface="+mn-cs"/>
              </a:rPr>
              <a:t>Background:</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a:t>Many countries have not yet established formal legal protection, especially developing economies</a:t>
            </a:r>
            <a:endParaRPr lang="de-DE" sz="1200" b="1"/>
          </a:p>
          <a:p>
            <a:endParaRPr lang="de-DE" sz="1200" kern="1200">
              <a:solidFill>
                <a:schemeClr val="tx1"/>
              </a:solidFill>
              <a:effectLst/>
              <a:latin typeface="Arial" panose="020B0604020202020204" pitchFamily="34" charset="0"/>
              <a:ea typeface="+mn-ea"/>
              <a:cs typeface="+mn-cs"/>
            </a:endParaRPr>
          </a:p>
          <a:p>
            <a:r>
              <a:rPr lang="en-GB" sz="1200" kern="1200" noProof="0">
                <a:solidFill>
                  <a:schemeClr val="tx1"/>
                </a:solidFill>
                <a:effectLst/>
                <a:latin typeface="Arial" panose="020B0604020202020204" pitchFamily="34" charset="0"/>
                <a:ea typeface="+mn-ea"/>
                <a:cs typeface="+mn-cs"/>
              </a:rPr>
              <a:t>UNCTAD</a:t>
            </a:r>
            <a:r>
              <a:rPr lang="en-GB" sz="1200" kern="1200" baseline="0" noProof="0">
                <a:solidFill>
                  <a:schemeClr val="tx1"/>
                </a:solidFill>
                <a:effectLst/>
                <a:latin typeface="Arial" panose="020B0604020202020204" pitchFamily="34" charset="0"/>
                <a:ea typeface="+mn-ea"/>
                <a:cs typeface="+mn-cs"/>
              </a:rPr>
              <a:t> warns that many newly developed and developing countries have not yet established formal legal protection. </a:t>
            </a:r>
            <a:endParaRPr lang="en-GB" sz="1200" kern="1200" noProof="0">
              <a:solidFill>
                <a:schemeClr val="tx1"/>
              </a:solidFill>
              <a:effectLst/>
              <a:latin typeface="Arial" panose="020B0604020202020204" pitchFamily="34" charset="0"/>
              <a:ea typeface="+mn-ea"/>
              <a:cs typeface="+mn-cs"/>
            </a:endParaRPr>
          </a:p>
          <a:p>
            <a:r>
              <a:rPr lang="en-GB" sz="1200" kern="1200" noProof="0">
                <a:solidFill>
                  <a:schemeClr val="tx1"/>
                </a:solidFill>
                <a:effectLst/>
                <a:latin typeface="Arial" panose="020B0604020202020204" pitchFamily="34" charset="0"/>
                <a:ea typeface="+mn-ea"/>
                <a:cs typeface="+mn-cs"/>
              </a:rPr>
              <a:t>Privacy protections have been typically ensured through legal frameworks. </a:t>
            </a:r>
            <a:r>
              <a:rPr lang="en-GB" noProof="0"/>
              <a:t>107 countries (of which 66 were developing or transition economies) have put in place legislation to secure the protection of data and privacy. In this area, Asia and Africa show a similar level of adoption, with less than 40 per cent of countries having a law in place. </a:t>
            </a:r>
          </a:p>
          <a:p>
            <a:endParaRPr lang="en-GB" sz="1200" kern="1200" noProof="0">
              <a:solidFill>
                <a:schemeClr val="tx1"/>
              </a:solidFill>
              <a:effectLst/>
              <a:latin typeface="Arial" panose="020B0604020202020204" pitchFamily="34" charset="0"/>
              <a:ea typeface="+mn-ea"/>
              <a:cs typeface="+mn-cs"/>
            </a:endParaRPr>
          </a:p>
          <a:p>
            <a:r>
              <a:rPr lang="en-GB" sz="1200" kern="1200" noProof="0">
                <a:solidFill>
                  <a:schemeClr val="tx1"/>
                </a:solidFill>
                <a:effectLst/>
                <a:latin typeface="Arial" panose="020B0604020202020204" pitchFamily="34" charset="0"/>
                <a:ea typeface="+mn-ea"/>
                <a:cs typeface="+mn-cs"/>
              </a:rPr>
              <a:t>Key attributes of such a legal framework include protection of personal data collected by organizations, such as effective and appropriate security to protect the data from theft and misuse. It is also generally accepted that organizations need to keep personal data accurate, relevant, and updated. Data subjects must be able to access and correct their personal data. </a:t>
            </a:r>
          </a:p>
          <a:p>
            <a:endParaRPr lang="en-GB" noProof="0"/>
          </a:p>
          <a:p>
            <a:endParaRPr lang="en-GB" noProof="0"/>
          </a:p>
          <a:p>
            <a:r>
              <a:rPr lang="en-US" b="1">
                <a:latin typeface="Arial"/>
                <a:cs typeface="Arial"/>
              </a:rPr>
              <a:t>Excursus policy/Africa: The African Union Convention on Cybersecurity and Personal Data Protection</a:t>
            </a:r>
            <a:r>
              <a:rPr lang="en-US">
                <a:latin typeface="Arial"/>
                <a:cs typeface="Arial"/>
              </a:rPr>
              <a:t>, adopted in June 2014, aims to </a:t>
            </a:r>
            <a:r>
              <a:rPr lang="en-US" err="1">
                <a:latin typeface="Arial"/>
                <a:cs typeface="Arial"/>
              </a:rPr>
              <a:t>harmonise</a:t>
            </a:r>
            <a:r>
              <a:rPr lang="en-US">
                <a:latin typeface="Arial"/>
                <a:cs typeface="Arial"/>
              </a:rPr>
              <a:t> national regulations and activities in both areas and encourages cooperation and </a:t>
            </a:r>
            <a:r>
              <a:rPr lang="en-US" err="1">
                <a:latin typeface="Arial"/>
                <a:cs typeface="Arial"/>
              </a:rPr>
              <a:t>harmonisation</a:t>
            </a:r>
            <a:r>
              <a:rPr lang="en-US">
                <a:latin typeface="Arial"/>
                <a:cs typeface="Arial"/>
              </a:rPr>
              <a:t> at African level. </a:t>
            </a:r>
            <a:r>
              <a:rPr lang="en-US" b="0">
                <a:effectLst/>
              </a:rPr>
              <a:t>Most African states today have no data protection regulation. Where there exists some form of data protection regulation, implementation is disparate, with no unified approach.</a:t>
            </a:r>
            <a:endParaRPr lang="en-US"/>
          </a:p>
          <a:p>
            <a:r>
              <a:rPr lang="en-US" b="0">
                <a:effectLst/>
              </a:rPr>
              <a:t>It is believed some of the reasons some African states do not have laws and regulation in this very important part of our lives in the 21st century is amongst other things, lack of skills and capacity to appreciate the importance of such conventions, the absence of skill and will to evaluate the cost of cyber crime to national economies, ICT not considered priority by most African governments and the fear by repressive governments, of being held accountable once committed by ratifying such conventions.</a:t>
            </a:r>
            <a:endParaRPr lang="en-US"/>
          </a:p>
          <a:p>
            <a:endParaRPr lang="en-GB" noProof="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26</a:t>
            </a:fld>
            <a:endParaRPr lang="en-GB" altLang="de-DE"/>
          </a:p>
        </p:txBody>
      </p:sp>
    </p:spTree>
    <p:extLst>
      <p:ext uri="{BB962C8B-B14F-4D97-AF65-F5344CB8AC3E}">
        <p14:creationId xmlns:p14="http://schemas.microsoft.com/office/powerpoint/2010/main" val="721485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100" b="1">
                <a:latin typeface="Arial"/>
                <a:cs typeface="Arial"/>
              </a:rPr>
              <a:t>Background:</a:t>
            </a:r>
            <a:r>
              <a:rPr lang="en-US" b="1">
                <a:latin typeface="Arial"/>
                <a:cs typeface="Arial"/>
              </a:rPr>
              <a:t> </a:t>
            </a:r>
          </a:p>
          <a:p>
            <a:pPr>
              <a:defRPr/>
            </a:pPr>
            <a:r>
              <a:rPr lang="en-US" b="1">
                <a:latin typeface="Arial"/>
                <a:cs typeface="Arial"/>
              </a:rPr>
              <a:t>Danger</a:t>
            </a:r>
            <a:r>
              <a:rPr lang="en-US" b="1" baseline="0">
                <a:latin typeface="Arial"/>
                <a:cs typeface="Arial"/>
              </a:rPr>
              <a:t> of segmentation?</a:t>
            </a:r>
          </a:p>
          <a:p>
            <a:pPr>
              <a:defRPr/>
            </a:pPr>
            <a:r>
              <a:rPr lang="en-US" b="0" baseline="0">
                <a:latin typeface="Arial"/>
                <a:cs typeface="Arial"/>
              </a:rPr>
              <a:t>The boundaries of privacy of privacy protection and the scope of data localization differ widely across countries. </a:t>
            </a:r>
            <a:r>
              <a:rPr lang="en-US" sz="1200" kern="1200">
                <a:solidFill>
                  <a:schemeClr val="tx1"/>
                </a:solidFill>
                <a:effectLst/>
                <a:latin typeface="Arial" panose="020B0604020202020204" pitchFamily="34" charset="0"/>
                <a:ea typeface="+mn-ea"/>
                <a:cs typeface="+mn-cs"/>
              </a:rPr>
              <a:t>In particular, the three major data “realms” - the US, the EU, and China – have constructed quite different data protection regime. Without a substantive effort for harmonizing the regulatory</a:t>
            </a:r>
            <a:r>
              <a:rPr lang="en-US" sz="1200" kern="1200" baseline="0">
                <a:solidFill>
                  <a:schemeClr val="tx1"/>
                </a:solidFill>
                <a:effectLst/>
                <a:latin typeface="Arial" panose="020B0604020202020204" pitchFamily="34" charset="0"/>
                <a:ea typeface="+mn-ea"/>
                <a:cs typeface="+mn-cs"/>
              </a:rPr>
              <a:t> regimes, the digital world may become segmented. </a:t>
            </a:r>
          </a:p>
          <a:p>
            <a:pPr>
              <a:defRPr/>
            </a:pPr>
            <a:endParaRPr lang="en-US" sz="1200" kern="1200" baseline="0">
              <a:solidFill>
                <a:schemeClr val="tx1"/>
              </a:solidFill>
              <a:effectLst/>
              <a:latin typeface="Arial" panose="020B0604020202020204" pitchFamily="34" charset="0"/>
              <a:ea typeface="+mn-ea"/>
              <a:cs typeface="+mn-cs"/>
            </a:endParaRPr>
          </a:p>
          <a:p>
            <a:pPr>
              <a:defRPr/>
            </a:pPr>
            <a:r>
              <a:rPr lang="en-US"/>
              <a:t>Individuals, businesses, and governments increasingly use data to create new services delivered via the internet. In so doing, they are creating a new economy built on cross-border data flows. The USA, the European Union, and China are using domestic and foreign policies to reap data-based economies of scale and scope. Essentially, they have created three distinct data realms with different approaches to data governance. As a result, they have fostered a new digital divide: between the three data behemoths and other countries that are rule takers.</a:t>
            </a:r>
            <a:endParaRPr lang="en-US" sz="1200" kern="1200">
              <a:solidFill>
                <a:schemeClr val="tx1"/>
              </a:solidFill>
              <a:effectLst/>
              <a:latin typeface="Arial" panose="020B0604020202020204" pitchFamily="34" charset="0"/>
              <a:ea typeface="+mn-ea"/>
              <a:cs typeface="+mn-cs"/>
            </a:endParaRPr>
          </a:p>
          <a:p>
            <a:pPr>
              <a:defRPr/>
            </a:pPr>
            <a:endParaRPr lang="en-US" b="1">
              <a:latin typeface="Arial"/>
              <a:cs typeface="Arial"/>
            </a:endParaRPr>
          </a:p>
          <a:p>
            <a:pPr>
              <a:defRPr/>
            </a:pPr>
            <a:r>
              <a:rPr lang="en-US" b="1">
                <a:latin typeface="Arial"/>
                <a:cs typeface="Arial"/>
              </a:rPr>
              <a:t>Procedure:</a:t>
            </a:r>
          </a:p>
          <a:p>
            <a:pPr>
              <a:defRPr/>
            </a:pPr>
            <a:r>
              <a:rPr lang="en-US" b="0">
                <a:latin typeface="Arial"/>
                <a:cs typeface="Arial"/>
              </a:rPr>
              <a:t>Trainer lets participants</a:t>
            </a:r>
            <a:r>
              <a:rPr lang="en-US" b="0" baseline="0">
                <a:latin typeface="Arial"/>
                <a:cs typeface="Arial"/>
              </a:rPr>
              <a:t> discuss the challenges of the three data realms and the consequences for international data flows and data protection policymaking. </a:t>
            </a:r>
            <a:endParaRPr lang="en-US" b="0">
              <a:latin typeface="Arial"/>
              <a:cs typeface="Arial"/>
            </a:endParaRPr>
          </a:p>
          <a:p>
            <a:pPr>
              <a:defRPr/>
            </a:pPr>
            <a:endParaRPr lang="en-US" b="1">
              <a:latin typeface="Arial"/>
              <a:cs typeface="Arial"/>
            </a:endParaRPr>
          </a:p>
          <a:p>
            <a:r>
              <a:rPr lang="en-GB" b="1">
                <a:latin typeface="Arial"/>
                <a:cs typeface="Arial"/>
              </a:rPr>
              <a:t>Timing:</a:t>
            </a:r>
          </a:p>
          <a:p>
            <a:r>
              <a:rPr lang="en-GB">
                <a:latin typeface="Arial"/>
                <a:cs typeface="Arial"/>
              </a:rPr>
              <a:t>10min</a:t>
            </a:r>
          </a:p>
          <a:p>
            <a:pPr>
              <a:defRPr/>
            </a:pPr>
            <a:endParaRPr lang="en-US" b="1">
              <a:latin typeface="Arial"/>
              <a:cs typeface="Arial"/>
            </a:endParaRPr>
          </a:p>
          <a:p>
            <a:endParaRPr lang="de-DE" b="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27</a:t>
            </a:fld>
            <a:endParaRPr lang="en-GB" altLang="de-DE"/>
          </a:p>
        </p:txBody>
      </p:sp>
    </p:spTree>
    <p:extLst>
      <p:ext uri="{BB962C8B-B14F-4D97-AF65-F5344CB8AC3E}">
        <p14:creationId xmlns:p14="http://schemas.microsoft.com/office/powerpoint/2010/main" val="541907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a:solidFill>
                  <a:schemeClr val="tx1"/>
                </a:solidFill>
                <a:effectLst/>
                <a:latin typeface="Arial" panose="020B0604020202020204" pitchFamily="34" charset="0"/>
                <a:ea typeface="+mn-ea"/>
                <a:cs typeface="+mn-cs"/>
              </a:rPr>
              <a:t>Background:</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a:t>There are widely cited frameworks to define the rules around the privacy of personal data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a:t>APEC</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a:t>The APEC cross-border</a:t>
            </a:r>
            <a:r>
              <a:rPr lang="en-US" sz="1200" b="0" baseline="0"/>
              <a:t> privacy rules system is a voluntary, accountability-based system that facilitates privacy-respecting data flows among APEC-economies (</a:t>
            </a:r>
            <a:r>
              <a:rPr lang="en-US"/>
              <a:t>Asia-Pacific </a:t>
            </a:r>
            <a:r>
              <a:rPr lang="en-US" i="1"/>
              <a:t>Economic</a:t>
            </a:r>
            <a:r>
              <a:rPr lang="en-US"/>
              <a:t> Cooperation).</a:t>
            </a:r>
            <a:r>
              <a:rPr lang="en-US" baseline="0"/>
              <a:t> So </a:t>
            </a:r>
            <a:r>
              <a:rPr lang="en-US" sz="1200" kern="1200">
                <a:solidFill>
                  <a:schemeClr val="tx1"/>
                </a:solidFill>
                <a:effectLst/>
                <a:latin typeface="Arial" panose="020B0604020202020204" pitchFamily="34" charset="0"/>
                <a:ea typeface="+mn-ea"/>
                <a:cs typeface="+mn-cs"/>
              </a:rPr>
              <a:t>far, eight economies (the US, Mexico, Japan, Canada, Singapore, the Republic of Korea, Australia, and Chinese Taipei) have joined the system.</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a:t>OECD</a:t>
            </a:r>
          </a:p>
          <a:p>
            <a:r>
              <a:rPr lang="en-US"/>
              <a:t>The OECD Privacy Guidelines</a:t>
            </a:r>
            <a:r>
              <a:rPr lang="en-US" baseline="0"/>
              <a:t> </a:t>
            </a:r>
            <a:r>
              <a:rPr lang="en-US"/>
              <a:t>became an internationally accepted set of rules for processing personal information. </a:t>
            </a:r>
          </a:p>
          <a:p>
            <a:r>
              <a:rPr lang="en-US"/>
              <a:t>Reflected in existing and emerging data-protection laws, they can serve as an excellent basis for any analytics endeavor aiming to reduce data-privacy risks. It is also a sound direction for governance of personal data collected and processed by organizations over the course of their business.</a:t>
            </a:r>
            <a:endParaRPr lang="en-US" sz="1200" b="1"/>
          </a:p>
          <a:p>
            <a:r>
              <a:rPr lang="en-US"/>
              <a:t>The OECD principles are closely tied with the European Union legislation and cultural expectations. </a:t>
            </a:r>
          </a:p>
          <a:p>
            <a:r>
              <a:rPr lang="en-US"/>
              <a:t>That’s why it comes as no surprise that GDPR’s spirit and much of its detail reflect the OECD privacy framework. All that makes these outlined principles are a great core for your web-analytics privacy practices.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a:t>European </a:t>
            </a:r>
            <a:r>
              <a:rPr lang="en-US" sz="1200" b="1" err="1"/>
              <a:t>Genderal</a:t>
            </a:r>
            <a:r>
              <a:rPr lang="en-US" sz="1200" b="1"/>
              <a:t> Data Protection</a:t>
            </a:r>
            <a:r>
              <a:rPr lang="en-US" sz="1200" b="1" baseline="0"/>
              <a:t> Regulation</a:t>
            </a:r>
            <a:endParaRPr lang="en-US" sz="1200" b="1"/>
          </a:p>
          <a:p>
            <a:r>
              <a:rPr lang="en-US" sz="1200" kern="1200">
                <a:solidFill>
                  <a:schemeClr val="tx1"/>
                </a:solidFill>
                <a:effectLst/>
                <a:latin typeface="Arial" panose="020B0604020202020204" pitchFamily="34" charset="0"/>
                <a:ea typeface="+mn-ea"/>
                <a:cs typeface="+mn-cs"/>
              </a:rPr>
              <a:t>The GDPR</a:t>
            </a:r>
            <a:r>
              <a:rPr lang="en-US" sz="1200" kern="1200" baseline="0">
                <a:solidFill>
                  <a:schemeClr val="tx1"/>
                </a:solidFill>
                <a:effectLst/>
                <a:latin typeface="Arial" panose="020B0604020202020204" pitchFamily="34" charset="0"/>
                <a:ea typeface="+mn-ea"/>
                <a:cs typeface="+mn-cs"/>
              </a:rPr>
              <a:t> is currently the most </a:t>
            </a:r>
            <a:r>
              <a:rPr lang="en-US" sz="1200" kern="1200">
                <a:solidFill>
                  <a:schemeClr val="tx1"/>
                </a:solidFill>
                <a:effectLst/>
                <a:latin typeface="Arial" panose="020B0604020202020204" pitchFamily="34" charset="0"/>
                <a:ea typeface="+mn-ea"/>
                <a:cs typeface="+mn-cs"/>
              </a:rPr>
              <a:t>advanced policy for protecting private data.</a:t>
            </a:r>
            <a:r>
              <a:rPr lang="en-US" sz="1200" kern="1200" baseline="0">
                <a:solidFill>
                  <a:schemeClr val="tx1"/>
                </a:solidFill>
                <a:effectLst/>
                <a:latin typeface="Arial" panose="020B0604020202020204" pitchFamily="34" charset="0"/>
                <a:ea typeface="+mn-ea"/>
                <a:cs typeface="+mn-cs"/>
              </a:rPr>
              <a:t> </a:t>
            </a:r>
            <a:r>
              <a:rPr lang="en-US" sz="1200" kern="1200">
                <a:solidFill>
                  <a:schemeClr val="tx1"/>
                </a:solidFill>
                <a:effectLst/>
                <a:latin typeface="Arial" panose="020B0604020202020204" pitchFamily="34" charset="0"/>
                <a:ea typeface="+mn-ea"/>
                <a:cs typeface="+mn-cs"/>
              </a:rPr>
              <a:t>It clearly defines “personal data” and the rights of citizens and shows what and how the GDPR governs.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a:solidFill>
                  <a:schemeClr val="tx1"/>
                </a:solidFill>
                <a:effectLst/>
                <a:latin typeface="Arial" panose="020B0604020202020204" pitchFamily="34" charset="0"/>
                <a:ea typeface="+mn-ea"/>
                <a:cs typeface="+mn-cs"/>
              </a:rPr>
              <a:t>The EU imposes strong data localization requirements for personal data and establishes adequacy conditions under which cross-border data exchanges are allowed with third countries. </a:t>
            </a:r>
            <a:r>
              <a:rPr lang="de-DE" sz="1200" kern="1200">
                <a:solidFill>
                  <a:schemeClr val="tx1"/>
                </a:solidFill>
                <a:effectLst/>
                <a:latin typeface="Arial" panose="020B0604020202020204" pitchFamily="34" charset="0"/>
                <a:ea typeface="+mn-ea"/>
                <a:cs typeface="+mn-cs"/>
              </a:rPr>
              <a:t>The GDPR, </a:t>
            </a:r>
            <a:r>
              <a:rPr lang="de-DE" sz="1200" kern="1200" err="1">
                <a:solidFill>
                  <a:schemeClr val="tx1"/>
                </a:solidFill>
                <a:effectLst/>
                <a:latin typeface="Arial" panose="020B0604020202020204" pitchFamily="34" charset="0"/>
                <a:ea typeface="+mn-ea"/>
                <a:cs typeface="+mn-cs"/>
              </a:rPr>
              <a:t>which</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came</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into</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force</a:t>
            </a:r>
            <a:r>
              <a:rPr lang="de-DE" sz="1200" kern="1200">
                <a:solidFill>
                  <a:schemeClr val="tx1"/>
                </a:solidFill>
                <a:effectLst/>
                <a:latin typeface="Arial" panose="020B0604020202020204" pitchFamily="34" charset="0"/>
                <a:ea typeface="+mn-ea"/>
                <a:cs typeface="+mn-cs"/>
              </a:rPr>
              <a:t> in May 2018, </a:t>
            </a:r>
            <a:r>
              <a:rPr lang="de-DE" sz="1200" kern="1200" err="1">
                <a:solidFill>
                  <a:schemeClr val="tx1"/>
                </a:solidFill>
                <a:effectLst/>
                <a:latin typeface="Arial" panose="020B0604020202020204" pitchFamily="34" charset="0"/>
                <a:ea typeface="+mn-ea"/>
                <a:cs typeface="+mn-cs"/>
              </a:rPr>
              <a:t>enables</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better</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control</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over</a:t>
            </a:r>
            <a:r>
              <a:rPr lang="de-DE" sz="1200" kern="1200">
                <a:solidFill>
                  <a:schemeClr val="tx1"/>
                </a:solidFill>
                <a:effectLst/>
                <a:latin typeface="Arial" panose="020B0604020202020204" pitchFamily="34" charset="0"/>
                <a:ea typeface="+mn-ea"/>
                <a:cs typeface="+mn-cs"/>
              </a:rPr>
              <a:t> personal </a:t>
            </a:r>
            <a:r>
              <a:rPr lang="de-DE" sz="1200" kern="1200" err="1">
                <a:solidFill>
                  <a:schemeClr val="tx1"/>
                </a:solidFill>
                <a:effectLst/>
                <a:latin typeface="Arial" panose="020B0604020202020204" pitchFamily="34" charset="0"/>
                <a:ea typeface="+mn-ea"/>
                <a:cs typeface="+mn-cs"/>
              </a:rPr>
              <a:t>data</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entitling</a:t>
            </a:r>
            <a:r>
              <a:rPr lang="de-DE" sz="1200" kern="1200">
                <a:solidFill>
                  <a:schemeClr val="tx1"/>
                </a:solidFill>
                <a:effectLst/>
                <a:latin typeface="Arial" panose="020B0604020202020204" pitchFamily="34" charset="0"/>
                <a:ea typeface="+mn-ea"/>
                <a:cs typeface="+mn-cs"/>
              </a:rPr>
              <a:t> individual </a:t>
            </a:r>
            <a:r>
              <a:rPr lang="de-DE" sz="1200" kern="1200" err="1">
                <a:solidFill>
                  <a:schemeClr val="tx1"/>
                </a:solidFill>
                <a:effectLst/>
                <a:latin typeface="Arial" panose="020B0604020202020204" pitchFamily="34" charset="0"/>
                <a:ea typeface="+mn-ea"/>
                <a:cs typeface="+mn-cs"/>
              </a:rPr>
              <a:t>protection</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of</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anonymity</a:t>
            </a:r>
            <a:r>
              <a:rPr lang="de-DE" sz="1200" kern="1200">
                <a:solidFill>
                  <a:schemeClr val="tx1"/>
                </a:solidFill>
                <a:effectLst/>
                <a:latin typeface="Arial" panose="020B0604020202020204" pitchFamily="34" charset="0"/>
                <a:ea typeface="+mn-ea"/>
                <a:cs typeface="+mn-cs"/>
              </a:rPr>
              <a:t>, pseudonymity,21 </a:t>
            </a:r>
            <a:r>
              <a:rPr lang="de-DE" sz="1200" kern="1200" err="1">
                <a:solidFill>
                  <a:schemeClr val="tx1"/>
                </a:solidFill>
                <a:effectLst/>
                <a:latin typeface="Arial" panose="020B0604020202020204" pitchFamily="34" charset="0"/>
                <a:ea typeface="+mn-ea"/>
                <a:cs typeface="+mn-cs"/>
              </a:rPr>
              <a:t>and</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rights</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to</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request</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and</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erase</a:t>
            </a:r>
            <a:r>
              <a:rPr lang="de-DE" sz="1200" kern="1200">
                <a:solidFill>
                  <a:schemeClr val="tx1"/>
                </a:solidFill>
                <a:effectLst/>
                <a:latin typeface="Arial" panose="020B0604020202020204" pitchFamily="34" charset="0"/>
                <a:ea typeface="+mn-ea"/>
                <a:cs typeface="+mn-cs"/>
              </a:rPr>
              <a:t> personal </a:t>
            </a:r>
            <a:r>
              <a:rPr lang="de-DE" sz="1200" kern="1200" err="1">
                <a:solidFill>
                  <a:schemeClr val="tx1"/>
                </a:solidFill>
                <a:effectLst/>
                <a:latin typeface="Arial" panose="020B0604020202020204" pitchFamily="34" charset="0"/>
                <a:ea typeface="+mn-ea"/>
                <a:cs typeface="+mn-cs"/>
              </a:rPr>
              <a:t>data</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right</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to</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be</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forgotten</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Another</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novel</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feature</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is</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data</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portability</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giving</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individuals</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the</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right</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to</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request</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that</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their</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data</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be</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transferred</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to</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another</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controller</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and</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for</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data</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controllers</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to</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use</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common</a:t>
            </a:r>
            <a:r>
              <a:rPr lang="de-DE" sz="1200" kern="1200">
                <a:solidFill>
                  <a:schemeClr val="tx1"/>
                </a:solidFill>
                <a:effectLst/>
                <a:latin typeface="Arial" panose="020B0604020202020204" pitchFamily="34" charset="0"/>
                <a:ea typeface="+mn-ea"/>
                <a:cs typeface="+mn-cs"/>
              </a:rPr>
              <a:t> </a:t>
            </a:r>
            <a:r>
              <a:rPr lang="de-DE" sz="1200" kern="1200" err="1">
                <a:solidFill>
                  <a:schemeClr val="tx1"/>
                </a:solidFill>
                <a:effectLst/>
                <a:latin typeface="Arial" panose="020B0604020202020204" pitchFamily="34" charset="0"/>
                <a:ea typeface="+mn-ea"/>
                <a:cs typeface="+mn-cs"/>
              </a:rPr>
              <a:t>formats</a:t>
            </a:r>
            <a:r>
              <a:rPr lang="de-DE" sz="1200" kern="1200">
                <a:solidFill>
                  <a:schemeClr val="tx1"/>
                </a:solidFill>
                <a:effectLst/>
                <a:latin typeface="Arial" panose="020B0604020202020204" pitchFamily="34" charset="0"/>
                <a:ea typeface="+mn-ea"/>
                <a:cs typeface="+mn-cs"/>
              </a:rPr>
              <a:t>.</a:t>
            </a:r>
            <a:endParaRPr lang="en-US" sz="1200" kern="1200">
              <a:solidFill>
                <a:schemeClr val="tx1"/>
              </a:solidFill>
              <a:effectLst/>
              <a:latin typeface="Arial" panose="020B0604020202020204" pitchFamily="34" charset="0"/>
              <a:ea typeface="+mn-ea"/>
              <a:cs typeface="+mn-cs"/>
            </a:endParaRPr>
          </a:p>
          <a:p>
            <a:r>
              <a:rPr lang="en-US" sz="1200" kern="1200">
                <a:solidFill>
                  <a:schemeClr val="tx1"/>
                </a:solidFill>
                <a:effectLst/>
                <a:latin typeface="Arial" panose="020B0604020202020204" pitchFamily="34" charset="0"/>
                <a:ea typeface="+mn-ea"/>
                <a:cs typeface="+mn-cs"/>
              </a:rPr>
              <a:t>Criticisms of the GDPR focus on compliance costs borne by the business sector, a risk of degrading services for consumers, and stifling of innovation.15</a:t>
            </a:r>
          </a:p>
          <a:p>
            <a:r>
              <a:rPr lang="de-DE" sz="1200" kern="1200">
                <a:solidFill>
                  <a:schemeClr val="tx1"/>
                </a:solidFill>
                <a:effectLst/>
                <a:latin typeface="Arial" panose="020B0604020202020204" pitchFamily="34" charset="0"/>
                <a:ea typeface="+mn-ea"/>
                <a:cs typeface="+mn-cs"/>
              </a:rPr>
              <a:t>.</a:t>
            </a:r>
          </a:p>
          <a:p>
            <a:endParaRPr lang="de-DE" sz="1200" kern="1200">
              <a:solidFill>
                <a:schemeClr val="tx1"/>
              </a:solidFill>
              <a:effectLst/>
              <a:latin typeface="Arial" panose="020B0604020202020204" pitchFamily="34" charset="0"/>
              <a:ea typeface="+mn-ea"/>
              <a:cs typeface="+mn-cs"/>
            </a:endParaRPr>
          </a:p>
          <a:p>
            <a:endParaRPr lang="en-GB"/>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28</a:t>
            </a:fld>
            <a:endParaRPr lang="en-GB" altLang="de-DE"/>
          </a:p>
        </p:txBody>
      </p:sp>
    </p:spTree>
    <p:extLst>
      <p:ext uri="{BB962C8B-B14F-4D97-AF65-F5344CB8AC3E}">
        <p14:creationId xmlns:p14="http://schemas.microsoft.com/office/powerpoint/2010/main" val="1700842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Arial"/>
                <a:cs typeface="Arial"/>
              </a:rPr>
              <a:t>Procedure: </a:t>
            </a:r>
            <a:endParaRPr lang="en-GB">
              <a:latin typeface="Arial"/>
              <a:cs typeface="Arial"/>
            </a:endParaRPr>
          </a:p>
          <a:p>
            <a:r>
              <a:rPr lang="en-GB">
                <a:latin typeface="Arial"/>
                <a:cs typeface="Arial"/>
              </a:rPr>
              <a:t>Let participants tell of their ideas and examples. Pin these at a board and discuss with the audience the pros and cons of utilization or protection of the data</a:t>
            </a:r>
          </a:p>
          <a:p>
            <a:pPr marL="302249" indent="-302249">
              <a:buFontTx/>
              <a:buChar char="-"/>
            </a:pPr>
            <a:r>
              <a:rPr lang="en-GB" b="0">
                <a:latin typeface="Arial"/>
                <a:cs typeface="Arial"/>
              </a:rPr>
              <a:t>Show </a:t>
            </a:r>
            <a:r>
              <a:rPr lang="en-GB" b="0" err="1">
                <a:latin typeface="Arial"/>
                <a:cs typeface="Arial"/>
              </a:rPr>
              <a:t>tradeoff</a:t>
            </a:r>
            <a:r>
              <a:rPr lang="en-GB" b="0">
                <a:latin typeface="Arial"/>
                <a:cs typeface="Arial"/>
              </a:rPr>
              <a:t> between data use and protection</a:t>
            </a:r>
          </a:p>
          <a:p>
            <a:pPr marL="302249" indent="-302249">
              <a:buFontTx/>
              <a:buChar char="-"/>
            </a:pPr>
            <a:r>
              <a:rPr lang="en-GB" b="0">
                <a:latin typeface="Arial"/>
                <a:cs typeface="Arial"/>
              </a:rPr>
              <a:t>Show that there is no easy answer to the question</a:t>
            </a:r>
          </a:p>
          <a:p>
            <a:endParaRPr lang="en-GB">
              <a:latin typeface="Arial"/>
              <a:cs typeface="Arial"/>
            </a:endParaRPr>
          </a:p>
          <a:p>
            <a:r>
              <a:rPr lang="en-GB" b="1">
                <a:latin typeface="Arial"/>
                <a:cs typeface="Arial"/>
              </a:rPr>
              <a:t>Timing:</a:t>
            </a:r>
          </a:p>
          <a:p>
            <a:r>
              <a:rPr lang="en-GB">
                <a:latin typeface="Arial"/>
                <a:cs typeface="Arial"/>
              </a:rPr>
              <a:t>15min</a:t>
            </a:r>
          </a:p>
          <a:p>
            <a:endParaRPr lang="de-DE"/>
          </a:p>
          <a:p>
            <a:r>
              <a:rPr lang="en-GB">
                <a:latin typeface="Arial"/>
                <a:cs typeface="Arial"/>
              </a:rPr>
              <a:t>Source: https://www.red-gate.com/simple-talk/blogs/harsh-reality-behind-big-data-misuse/</a:t>
            </a:r>
            <a:endParaRPr lang="de-DE">
              <a:latin typeface="Arial"/>
              <a:cs typeface="Arial"/>
            </a:endParaRPr>
          </a:p>
          <a:p>
            <a:endParaRPr lang="de-DE"/>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29</a:t>
            </a:fld>
            <a:endParaRPr lang="en-GB" altLang="de-DE"/>
          </a:p>
        </p:txBody>
      </p:sp>
    </p:spTree>
    <p:extLst>
      <p:ext uri="{BB962C8B-B14F-4D97-AF65-F5344CB8AC3E}">
        <p14:creationId xmlns:p14="http://schemas.microsoft.com/office/powerpoint/2010/main" val="439644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a:t>Procedure:</a:t>
            </a:r>
          </a:p>
          <a:p>
            <a:r>
              <a:rPr lang="en-GB" b="0"/>
              <a:t>Trainer asks participants</a:t>
            </a:r>
            <a:r>
              <a:rPr lang="en-GB" b="0" baseline="0"/>
              <a:t> to write down their definitions of cyber security in the downloaded online tool.  Trainer afterwards displays or reads out some of the definitions provided. No participant discussion at this point. Trainer can refer back to answer provided during the module. </a:t>
            </a:r>
          </a:p>
          <a:p>
            <a:endParaRPr lang="en-GB" b="0" baseline="0"/>
          </a:p>
          <a:p>
            <a:r>
              <a:rPr lang="en-GB" b="1" baseline="0"/>
              <a:t>Timing: </a:t>
            </a:r>
          </a:p>
          <a:p>
            <a:r>
              <a:rPr lang="en-GB" b="0" baseline="0"/>
              <a:t>10min</a:t>
            </a:r>
            <a:endParaRPr lang="en-GB" b="0"/>
          </a:p>
          <a:p>
            <a:endParaRPr lang="en-GB"/>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3</a:t>
            </a:fld>
            <a:endParaRPr lang="en-GB" altLang="de-DE"/>
          </a:p>
        </p:txBody>
      </p:sp>
    </p:spTree>
    <p:extLst>
      <p:ext uri="{BB962C8B-B14F-4D97-AF65-F5344CB8AC3E}">
        <p14:creationId xmlns:p14="http://schemas.microsoft.com/office/powerpoint/2010/main" val="553087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baseline="0" noProof="0">
                <a:latin typeface="Arial"/>
                <a:cs typeface="Arial"/>
              </a:rPr>
              <a:t>Background:</a:t>
            </a:r>
            <a:endParaRPr lang="en-US" b="1" noProof="0">
              <a:latin typeface="Arial"/>
              <a:cs typeface="Arial"/>
            </a:endParaRPr>
          </a:p>
          <a:p>
            <a:r>
              <a:rPr lang="en-US" sz="1200" kern="1200" noProof="0">
                <a:solidFill>
                  <a:schemeClr val="tx1"/>
                </a:solidFill>
                <a:effectLst/>
                <a:latin typeface="Arial"/>
                <a:cs typeface="Arial"/>
              </a:rPr>
              <a:t>The Global Cybersecurity Index (GCI) developed by the International Telecommunication Union (ITU) is an initiative to measure the commitment of countries to cybersecurity. GCI focuses on five categories: legal, technical, organizational, capacity building and cooperation.</a:t>
            </a:r>
          </a:p>
          <a:p>
            <a:endParaRPr lang="en-US" sz="1200" kern="1200" noProof="0">
              <a:solidFill>
                <a:schemeClr val="tx1"/>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noProof="0">
                <a:solidFill>
                  <a:schemeClr val="tx1"/>
                </a:solidFill>
                <a:effectLst/>
                <a:latin typeface="Arial"/>
                <a:cs typeface="Arial"/>
              </a:rPr>
              <a:t>Data from the 2018/2019 ITU Cybersecurity Index Report show that </a:t>
            </a:r>
            <a:r>
              <a:rPr lang="en-US" sz="1200" b="1" kern="1200" noProof="0">
                <a:solidFill>
                  <a:schemeClr val="tx1"/>
                </a:solidFill>
                <a:effectLst/>
                <a:latin typeface="Arial"/>
                <a:cs typeface="Arial"/>
              </a:rPr>
              <a:t>awareness on cyber security issues raises worldwide</a:t>
            </a:r>
            <a:r>
              <a:rPr lang="en-US" sz="1200" kern="1200" noProof="0">
                <a:solidFill>
                  <a:schemeClr val="tx1"/>
                </a:solidFill>
                <a:effectLst/>
                <a:latin typeface="Arial"/>
                <a:cs typeface="Arial"/>
              </a:rPr>
              <a:t>:</a:t>
            </a:r>
          </a:p>
          <a:p>
            <a:pPr marL="171450" marR="0" lvl="0"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sz="1200" kern="1200" noProof="0">
                <a:solidFill>
                  <a:schemeClr val="tx1"/>
                </a:solidFill>
                <a:effectLst/>
                <a:latin typeface="Arial"/>
                <a:cs typeface="Arial"/>
              </a:rPr>
              <a:t>In 2018, cybercrime legislation is globally well implemented. Most countries have cybercrime legislation (91%), which improves on 2017 (79%). But laws should not be adopted and left redundant, governments need to use laws as a framework to implement strategies that ensure government ICT initiatives are sustainable, in compliance with information technology authorities, and enhancing cybersecurity.</a:t>
            </a:r>
          </a:p>
          <a:p>
            <a:pPr marL="171450" marR="0" lvl="0"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sz="1200" kern="1200" noProof="0">
                <a:solidFill>
                  <a:schemeClr val="tx1"/>
                </a:solidFill>
                <a:effectLst/>
                <a:latin typeface="Arial"/>
                <a:cs typeface="Arial"/>
              </a:rPr>
              <a:t>In 2018, the majority of countries (58%) reported having a national cybersecurity strategy (NCS), which is an increase from last year (50%), and 47 per cent have metrics to measure cybersecurity development at a national level, which is also an improvement, since in 2017 only 21 per cent had metrics.</a:t>
            </a:r>
          </a:p>
          <a:p>
            <a:pPr marL="171450" indent="-171450">
              <a:buFont typeface="Arial" charset="0"/>
              <a:buChar char="•"/>
              <a:defRPr/>
            </a:pPr>
            <a:r>
              <a:rPr lang="en-US" sz="1200" kern="1200" noProof="0">
                <a:solidFill>
                  <a:schemeClr val="tx1"/>
                </a:solidFill>
                <a:effectLst/>
                <a:latin typeface="Arial"/>
                <a:cs typeface="Arial"/>
              </a:rPr>
              <a:t>The majority of countries (66%) implement awareness campaigns up from 59 per cent in 2017, in addition to giving professional training courses in cybersecurity</a:t>
            </a:r>
            <a:r>
              <a:rPr lang="en-US">
                <a:latin typeface="Arial"/>
                <a:cs typeface="Arial"/>
              </a:rPr>
              <a:t> </a:t>
            </a:r>
            <a:endParaRPr lang="en-US" sz="1200" kern="1200" noProof="0">
              <a:solidFill>
                <a:schemeClr val="tx1"/>
              </a:solidFill>
              <a:effectLst/>
              <a:latin typeface="Arial" panose="020B0604020202020204" pitchFamily="34" charset="0"/>
              <a:cs typeface="Arial"/>
            </a:endParaRPr>
          </a:p>
          <a:p>
            <a:r>
              <a:rPr lang="en-US" sz="1200" kern="1200" noProof="0">
                <a:solidFill>
                  <a:schemeClr val="tx1"/>
                </a:solidFill>
                <a:effectLst/>
                <a:latin typeface="Arial"/>
                <a:cs typeface="Arial"/>
              </a:rPr>
              <a:t>Examples for countries with high national cyber security commitments: Germany, Sweden, Australia, Saudi Arabia, Kenya, Vietnam, Indonesia</a:t>
            </a:r>
          </a:p>
          <a:p>
            <a:r>
              <a:rPr lang="en-US" sz="1200" kern="1200" noProof="0">
                <a:solidFill>
                  <a:schemeClr val="tx1"/>
                </a:solidFill>
                <a:effectLst/>
                <a:latin typeface="Arial"/>
                <a:cs typeface="Arial"/>
              </a:rPr>
              <a:t>Examples for countries with low national cyber security commitments: Costa Rica, Senegal, Lebanon, Namibia, Angola</a:t>
            </a:r>
            <a:r>
              <a:rPr lang="en-US">
                <a:latin typeface="Arial"/>
                <a:cs typeface="Arial"/>
              </a:rPr>
              <a:t> </a:t>
            </a:r>
            <a:endParaRPr lang="en-US" sz="1200" kern="1200" noProof="0">
              <a:solidFill>
                <a:schemeClr val="tx1"/>
              </a:solidFill>
              <a:effectLst/>
              <a:latin typeface="Arial" panose="020B0604020202020204" pitchFamily="34" charset="0"/>
              <a:cs typeface="Arial"/>
            </a:endParaRPr>
          </a:p>
          <a:p>
            <a:endParaRPr lang="en-US">
              <a:latin typeface="Arial"/>
              <a:cs typeface="Arial"/>
            </a:endParaRPr>
          </a:p>
          <a:p>
            <a:r>
              <a:rPr lang="en-US" sz="1200" b="1" kern="1200" noProof="0">
                <a:solidFill>
                  <a:schemeClr val="tx1"/>
                </a:solidFill>
                <a:effectLst/>
                <a:latin typeface="Arial"/>
                <a:cs typeface="Arial"/>
              </a:rPr>
              <a:t>BUT </a:t>
            </a:r>
            <a:r>
              <a:rPr lang="en-US" sz="1200" b="0" kern="1200" noProof="0">
                <a:solidFill>
                  <a:schemeClr val="tx1"/>
                </a:solidFill>
                <a:effectLst/>
                <a:latin typeface="Arial"/>
                <a:cs typeface="Arial"/>
              </a:rPr>
              <a:t>also</a:t>
            </a:r>
            <a:r>
              <a:rPr lang="en-US" sz="1200" b="0" kern="1200" baseline="0" noProof="0">
                <a:solidFill>
                  <a:schemeClr val="tx1"/>
                </a:solidFill>
                <a:effectLst/>
                <a:latin typeface="Arial"/>
                <a:cs typeface="Arial"/>
              </a:rPr>
              <a:t> keep in mind: The cyberspace is borderless so any online threat emanating from anywhere in the world can spread anywhere and affect anyone. The map matters when talking about capacity building, partnerships and budget allocation etc.. =&gt; C</a:t>
            </a:r>
            <a:r>
              <a:rPr lang="en-US" sz="1200" kern="1200" noProof="0">
                <a:solidFill>
                  <a:schemeClr val="tx1"/>
                </a:solidFill>
                <a:effectLst/>
                <a:latin typeface="Arial"/>
                <a:cs typeface="Arial"/>
              </a:rPr>
              <a:t>yber</a:t>
            </a:r>
            <a:r>
              <a:rPr lang="en-US" sz="1200" kern="1200" baseline="0" noProof="0">
                <a:solidFill>
                  <a:schemeClr val="tx1"/>
                </a:solidFill>
                <a:effectLst/>
                <a:latin typeface="Arial"/>
                <a:cs typeface="Arial"/>
              </a:rPr>
              <a:t> Se</a:t>
            </a:r>
            <a:r>
              <a:rPr lang="en-US" sz="1200" kern="1200" noProof="0">
                <a:solidFill>
                  <a:schemeClr val="tx1"/>
                </a:solidFill>
                <a:effectLst/>
                <a:latin typeface="Arial"/>
                <a:cs typeface="Arial"/>
              </a:rPr>
              <a:t>curity is a global challenge.</a:t>
            </a:r>
            <a:r>
              <a:rPr lang="en-US">
                <a:latin typeface="Arial"/>
                <a:cs typeface="Arial"/>
              </a:rPr>
              <a:t> </a:t>
            </a:r>
            <a:endParaRPr lang="en-US" sz="1200" b="0" kern="1200" baseline="0" noProof="0">
              <a:solidFill>
                <a:schemeClr val="tx1"/>
              </a:solidFill>
              <a:effectLst/>
              <a:latin typeface="Arial" panose="020B0604020202020204" pitchFamily="34" charset="0"/>
              <a:cs typeface="Arial"/>
            </a:endParaRPr>
          </a:p>
          <a:p>
            <a:endParaRPr lang="en-US" sz="1200" b="0" kern="1200" baseline="0" noProof="0">
              <a:solidFill>
                <a:schemeClr val="tx1"/>
              </a:solidFill>
              <a:effectLst/>
              <a:latin typeface="Arial" panose="020B0604020202020204" pitchFamily="34" charset="0"/>
              <a:ea typeface="+mn-ea"/>
              <a:cs typeface="+mn-cs"/>
            </a:endParaRPr>
          </a:p>
          <a:p>
            <a:r>
              <a:rPr lang="en-US" sz="1200" b="1" kern="1200" baseline="0" noProof="0">
                <a:solidFill>
                  <a:schemeClr val="tx1"/>
                </a:solidFill>
                <a:effectLst/>
                <a:latin typeface="Arial"/>
                <a:cs typeface="Arial"/>
              </a:rPr>
              <a:t>Example (optional): </a:t>
            </a:r>
            <a:r>
              <a:rPr lang="en-US" sz="1200" kern="1200" noProof="0">
                <a:solidFill>
                  <a:schemeClr val="tx1"/>
                </a:solidFill>
                <a:effectLst/>
                <a:latin typeface="Arial"/>
                <a:cs typeface="Arial"/>
              </a:rPr>
              <a:t>The owner of a smart TV may not even notice that their device is being used for attacks that cause harm elsewhere on the globe. The congestion of DDOS-attacks can be so severe to sometimes cut off entire countries like</a:t>
            </a:r>
            <a:r>
              <a:rPr lang="en-US" sz="1200" kern="1200" baseline="0" noProof="0">
                <a:solidFill>
                  <a:schemeClr val="tx1"/>
                </a:solidFill>
                <a:effectLst/>
                <a:latin typeface="Arial"/>
                <a:cs typeface="Arial"/>
              </a:rPr>
              <a:t> Liberia </a:t>
            </a:r>
            <a:r>
              <a:rPr lang="en-US" sz="1200" kern="1200" noProof="0">
                <a:solidFill>
                  <a:schemeClr val="tx1"/>
                </a:solidFill>
                <a:effectLst/>
                <a:latin typeface="Arial"/>
                <a:cs typeface="Arial"/>
              </a:rPr>
              <a:t>from the Internet.</a:t>
            </a:r>
            <a:r>
              <a:rPr lang="en-US" sz="1200" kern="1200" baseline="0" noProof="0">
                <a:solidFill>
                  <a:schemeClr val="tx1"/>
                </a:solidFill>
                <a:effectLst/>
                <a:latin typeface="Arial"/>
                <a:cs typeface="Arial"/>
              </a:rPr>
              <a:t> I</a:t>
            </a:r>
            <a:r>
              <a:rPr lang="en-US" noProof="0">
                <a:latin typeface="Arial"/>
                <a:cs typeface="Arial"/>
              </a:rPr>
              <a:t>n 2016,Liberia became a target for the Mirai botnet (internet-connected</a:t>
            </a:r>
            <a:r>
              <a:rPr lang="en-US" baseline="0" noProof="0">
                <a:latin typeface="Arial"/>
                <a:cs typeface="Arial"/>
              </a:rPr>
              <a:t> devices)</a:t>
            </a:r>
            <a:r>
              <a:rPr lang="en-US" noProof="0">
                <a:latin typeface="Arial"/>
                <a:cs typeface="Arial"/>
              </a:rPr>
              <a:t>, leading to widespread disruptions and demonstrating just how devastating distributed denial-of-service attacks can be, especially when they get executed using tens of thousands of hijacked, internet-connected devices.</a:t>
            </a:r>
            <a:endParaRPr lang="en-US" sz="1200" b="1" kern="1200" noProof="0">
              <a:solidFill>
                <a:schemeClr val="tx1"/>
              </a:solidFill>
              <a:effectLst/>
              <a:latin typeface="Arial"/>
              <a:cs typeface="Arial"/>
            </a:endParaRPr>
          </a:p>
          <a:p>
            <a:endParaRPr lang="en-US">
              <a:cs typeface="Arial"/>
            </a:endParaRPr>
          </a:p>
          <a:p>
            <a:r>
              <a:rPr lang="en-US">
                <a:latin typeface="Arial"/>
                <a:cs typeface="Arial"/>
              </a:rPr>
              <a:t>Resource: ITU, Global Cyber Security Index </a:t>
            </a:r>
            <a:r>
              <a:rPr lang="en-US">
                <a:latin typeface="Arial"/>
                <a:cs typeface="Arial"/>
                <a:hlinkClick r:id="rId3"/>
              </a:rPr>
              <a:t>https://www.itu.int/en/ITU-D/Cybersecurity/Pages/global-cybersecurity-index.aspx</a:t>
            </a:r>
            <a:r>
              <a:rPr lang="en-US">
                <a:latin typeface="Arial"/>
                <a:cs typeface="Arial"/>
              </a:rPr>
              <a:t> </a:t>
            </a:r>
            <a:endParaRPr lang="en-US"/>
          </a:p>
          <a:p>
            <a:endParaRPr lang="de-DE" b="1">
              <a:cs typeface="Arial" panose="020B0604020202020204" pitchFamily="34" charset="0"/>
            </a:endParaRPr>
          </a:p>
          <a:p>
            <a:endParaRPr lang="de-DE">
              <a:cs typeface="Arial" panose="020B0604020202020204" pitchFamily="34" charset="0"/>
            </a:endParaRP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5</a:t>
            </a:fld>
            <a:endParaRPr lang="en-GB" altLang="de-DE"/>
          </a:p>
        </p:txBody>
      </p:sp>
    </p:spTree>
    <p:extLst>
      <p:ext uri="{BB962C8B-B14F-4D97-AF65-F5344CB8AC3E}">
        <p14:creationId xmlns:p14="http://schemas.microsoft.com/office/powerpoint/2010/main" val="1569605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a:latin typeface="Arial"/>
                <a:cs typeface="Arial"/>
              </a:rPr>
              <a:t>Background:</a:t>
            </a:r>
            <a:endParaRPr lang="en-GB">
              <a:cs typeface="Arial" panose="020B0604020202020204" pitchFamily="34" charset="0"/>
            </a:endParaRPr>
          </a:p>
          <a:p>
            <a:pPr>
              <a:spcBef>
                <a:spcPct val="0"/>
              </a:spcBef>
            </a:pPr>
            <a:r>
              <a:rPr lang="en-GB" b="1">
                <a:latin typeface="Arial"/>
                <a:cs typeface="Arial"/>
              </a:rPr>
              <a:t>Few governments in the region have implemented national cyber strategies </a:t>
            </a:r>
            <a:r>
              <a:rPr lang="en-GB">
                <a:latin typeface="Arial"/>
                <a:cs typeface="Arial"/>
              </a:rPr>
              <a:t>(African Union Commission 2016).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kern="1200" noProof="0">
                <a:solidFill>
                  <a:schemeClr val="tx1"/>
                </a:solidFill>
                <a:effectLst/>
                <a:latin typeface="Arial"/>
                <a:cs typeface="Arial"/>
              </a:rPr>
              <a:t>For the African region, Kenya and Rwanda rank highest in ITU Cyber Security Index. </a:t>
            </a:r>
            <a:r>
              <a:rPr lang="en-GB">
                <a:latin typeface="Arial"/>
                <a:cs typeface="Arial"/>
              </a:rPr>
              <a:t>In countries where laws and procedures are already in place, legislative cycles are always playing catch-up with the fast pace of innovation in the digital economy.</a:t>
            </a:r>
            <a:endParaRPr lang="en-GB">
              <a:cs typeface="Arial"/>
            </a:endParaRPr>
          </a:p>
          <a:p>
            <a:pPr>
              <a:spcBef>
                <a:spcPct val="0"/>
              </a:spcBef>
            </a:pPr>
            <a:endParaRPr lang="en-GB">
              <a:cs typeface="Arial"/>
            </a:endParaRPr>
          </a:p>
          <a:p>
            <a:r>
              <a:rPr lang="en-GB">
                <a:latin typeface="Arial"/>
                <a:cs typeface="Arial"/>
              </a:rPr>
              <a:t>The Computer Misuse and Cybercrimes Act in Kenya aims to combat financial losses that primarily result from banking malware and card skimmers (</a:t>
            </a:r>
            <a:r>
              <a:rPr lang="en-GB" err="1">
                <a:latin typeface="Arial"/>
                <a:cs typeface="Arial"/>
              </a:rPr>
              <a:t>Serianu</a:t>
            </a:r>
            <a:r>
              <a:rPr lang="en-GB">
                <a:latin typeface="Arial"/>
                <a:cs typeface="Arial"/>
              </a:rPr>
              <a:t> 2017). </a:t>
            </a:r>
            <a:r>
              <a:rPr lang="en-GB" err="1">
                <a:latin typeface="Arial"/>
                <a:cs typeface="Arial"/>
              </a:rPr>
              <a:t>Serianu</a:t>
            </a:r>
            <a:r>
              <a:rPr lang="en-GB">
                <a:latin typeface="Arial"/>
                <a:cs typeface="Arial"/>
              </a:rPr>
              <a:t> estimates the cost of cyber-crime in Kenya at US$210m in 2017, and more than 4,500 cyber-threats were detected by the country's Computer Incident Response Team in the fourth quarter of 2017 alone. Nonetheless, the legislation is controversial, with opponents criticising the potential impact on freedom of expression.</a:t>
            </a:r>
          </a:p>
          <a:p>
            <a:endParaRPr lang="en-GB" b="1">
              <a:latin typeface="Arial"/>
              <a:cs typeface="Arial"/>
            </a:endParaRPr>
          </a:p>
          <a:p>
            <a:pPr>
              <a:spcBef>
                <a:spcPct val="0"/>
              </a:spcBef>
            </a:pPr>
            <a:r>
              <a:rPr lang="en-GB" b="1">
                <a:latin typeface="Arial"/>
                <a:cs typeface="Arial"/>
              </a:rPr>
              <a:t>Only 20 percent of the African states have implemented a legal framework for cybersecurity, and only 11 countries have enacted substantial laws to fend off cybercrime </a:t>
            </a:r>
          </a:p>
          <a:p>
            <a:pPr>
              <a:spcBef>
                <a:spcPct val="0"/>
              </a:spcBef>
            </a:pPr>
            <a:r>
              <a:rPr lang="en-GB">
                <a:latin typeface="Arial"/>
                <a:cs typeface="Arial"/>
              </a:rPr>
              <a:t>In May 2016 Rwanda's parliament passed cyber-crime legislation designed to allow the state's security agencies to investigate any threats and prosecute cyber-crimes in private and public institutions. According to the National Bank of Rwanda (the central bank), more than 1,000 cyber-attacks a day were defeated, although it did not give any data on successful attacks</a:t>
            </a:r>
          </a:p>
          <a:p>
            <a:pPr>
              <a:spcBef>
                <a:spcPct val="0"/>
              </a:spcBef>
            </a:pPr>
            <a:endParaRPr lang="en-GB" b="1">
              <a:latin typeface="Arial"/>
              <a:cs typeface="Arial"/>
            </a:endParaRPr>
          </a:p>
          <a:p>
            <a:pPr>
              <a:spcBef>
                <a:spcPct val="0"/>
              </a:spcBef>
            </a:pPr>
            <a:r>
              <a:rPr lang="en-GB" b="1">
                <a:latin typeface="Arial"/>
                <a:cs typeface="Arial"/>
              </a:rPr>
              <a:t>Cybercrime in Africa is becoming more sophisticated and creating significant financial losses. Cybercrime cost Africa an estimated US$3.5bn in 2017</a:t>
            </a:r>
          </a:p>
          <a:p>
            <a:r>
              <a:rPr lang="en-GB">
                <a:latin typeface="Arial"/>
                <a:cs typeface="Arial"/>
              </a:rPr>
              <a:t>More than 90% of African businesses, in the public and private sectors, lack the basic requirements to ensure minimum levels of cyber-security, and so protect themselves against losses. This situation is exacerbated by the lack of technology and skills to stave off those attacks. Over 90 percent of African businesses—and, particularly, SMEs—are operating below the cyber security poverty line. That is, these businesses do not have the skills and resources to protect, detect, and respond to cybersecurity threats. Many enterprises lack a holistic understanding of their cyber risks and an effective strategy to address them </a:t>
            </a:r>
            <a:endParaRPr lang="en-GB">
              <a:cs typeface="Arial"/>
            </a:endParaRPr>
          </a:p>
          <a:p>
            <a:endParaRPr lang="en-GB">
              <a:cs typeface="Arial"/>
            </a:endParaRPr>
          </a:p>
          <a:p>
            <a:r>
              <a:rPr lang="en-GB">
                <a:latin typeface="Arial"/>
                <a:cs typeface="Arial"/>
              </a:rPr>
              <a:t>Ethiopia alone faced 256 "major" cyber-attacks in a six-month period in 2017, according to the local Information Network Security Agency. African states continue to be affected by global ransomware attacks—11 regional states were hit by the global WannaCry attack in 2017, for example.</a:t>
            </a:r>
          </a:p>
          <a:p>
            <a:endParaRPr lang="en-US">
              <a:latin typeface="Arial"/>
              <a:cs typeface="Arial"/>
            </a:endParaRPr>
          </a:p>
          <a:p>
            <a:r>
              <a:rPr lang="en-US">
                <a:latin typeface="Arial"/>
                <a:cs typeface="Arial"/>
              </a:rPr>
              <a:t>Resources:</a:t>
            </a:r>
          </a:p>
          <a:p>
            <a:r>
              <a:rPr lang="en-US">
                <a:latin typeface="Arial"/>
                <a:cs typeface="Arial"/>
                <a:hlinkClick r:id="rId3"/>
              </a:rPr>
              <a:t>https://openknowledge.worldbank.org/handle/10986/31499</a:t>
            </a:r>
            <a:r>
              <a:rPr lang="en-US">
                <a:latin typeface="Arial"/>
                <a:cs typeface="Arial"/>
              </a:rPr>
              <a:t> </a:t>
            </a:r>
            <a:endParaRPr lang="en-US">
              <a:cs typeface="Arial"/>
            </a:endParaRPr>
          </a:p>
          <a:p>
            <a:endParaRPr lang="en-US">
              <a:latin typeface="Calibri"/>
              <a:cs typeface="Calibri"/>
            </a:endParaRPr>
          </a:p>
        </p:txBody>
      </p:sp>
      <p:sp>
        <p:nvSpPr>
          <p:cNvPr id="4" name="Foliennummernplatzhalter 3"/>
          <p:cNvSpPr>
            <a:spLocks noGrp="1"/>
          </p:cNvSpPr>
          <p:nvPr>
            <p:ph type="sldNum" sz="quarter" idx="5"/>
          </p:nvPr>
        </p:nvSpPr>
        <p:spPr/>
        <p:txBody>
          <a:bodyPr/>
          <a:lstStyle/>
          <a:p>
            <a:fld id="{C73E5142-0628-4B72-B7AA-0B514D5F823B}" type="slidenum">
              <a:rPr lang="en-GB" altLang="de-DE"/>
              <a:pPr/>
              <a:t>6</a:t>
            </a:fld>
            <a:endParaRPr lang="en-GB" altLang="de-DE"/>
          </a:p>
        </p:txBody>
      </p:sp>
    </p:spTree>
    <p:extLst>
      <p:ext uri="{BB962C8B-B14F-4D97-AF65-F5344CB8AC3E}">
        <p14:creationId xmlns:p14="http://schemas.microsoft.com/office/powerpoint/2010/main" val="1534004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latin typeface="Arial"/>
                <a:cs typeface="Arial"/>
              </a:rPr>
              <a:t>Background:</a:t>
            </a:r>
          </a:p>
          <a:p>
            <a:endParaRPr lang="de-DE" b="1" dirty="0">
              <a:latin typeface="Arial"/>
              <a:cs typeface="Arial"/>
            </a:endParaRPr>
          </a:p>
          <a:p>
            <a:r>
              <a:rPr lang="de-DE" b="1" dirty="0">
                <a:latin typeface="Arial"/>
                <a:cs typeface="Arial"/>
              </a:rPr>
              <a:t>Kaspersky </a:t>
            </a:r>
            <a:r>
              <a:rPr lang="de-DE" b="1" dirty="0" err="1">
                <a:latin typeface="Arial"/>
                <a:cs typeface="Arial"/>
              </a:rPr>
              <a:t>Cyber</a:t>
            </a:r>
            <a:r>
              <a:rPr lang="de-DE" b="1" dirty="0">
                <a:latin typeface="Arial"/>
                <a:cs typeface="Arial"/>
              </a:rPr>
              <a:t> Malware </a:t>
            </a:r>
            <a:r>
              <a:rPr lang="de-DE" b="1" dirty="0" err="1">
                <a:latin typeface="Arial"/>
                <a:cs typeface="Arial"/>
              </a:rPr>
              <a:t>and</a:t>
            </a:r>
            <a:r>
              <a:rPr lang="de-DE" b="1" dirty="0">
                <a:latin typeface="Arial"/>
                <a:cs typeface="Arial"/>
              </a:rPr>
              <a:t> </a:t>
            </a:r>
            <a:r>
              <a:rPr lang="de-DE" b="1" dirty="0" err="1">
                <a:latin typeface="Arial"/>
                <a:cs typeface="Arial"/>
              </a:rPr>
              <a:t>DDoS</a:t>
            </a:r>
            <a:r>
              <a:rPr lang="de-DE" b="1" dirty="0">
                <a:latin typeface="Arial"/>
                <a:cs typeface="Arial"/>
              </a:rPr>
              <a:t> Real-Time </a:t>
            </a:r>
            <a:r>
              <a:rPr lang="de-DE" b="1" dirty="0" err="1">
                <a:latin typeface="Arial"/>
                <a:cs typeface="Arial"/>
              </a:rPr>
              <a:t>Map</a:t>
            </a:r>
            <a:endParaRPr lang="de-DE" b="1" dirty="0">
              <a:latin typeface="Arial"/>
              <a:cs typeface="Arial"/>
            </a:endParaRPr>
          </a:p>
          <a:p>
            <a:r>
              <a:rPr lang="de-DE" dirty="0" err="1">
                <a:latin typeface="Arial"/>
                <a:cs typeface="Arial"/>
              </a:rPr>
              <a:t>Activities</a:t>
            </a:r>
            <a:r>
              <a:rPr lang="de-DE" dirty="0">
                <a:latin typeface="Arial"/>
                <a:cs typeface="Arial"/>
              </a:rPr>
              <a:t> </a:t>
            </a:r>
            <a:r>
              <a:rPr lang="de-DE" dirty="0" err="1">
                <a:latin typeface="Arial"/>
                <a:cs typeface="Arial"/>
              </a:rPr>
              <a:t>detected</a:t>
            </a:r>
            <a:r>
              <a:rPr lang="de-DE" dirty="0">
                <a:latin typeface="Arial"/>
                <a:cs typeface="Arial"/>
              </a:rPr>
              <a:t> </a:t>
            </a:r>
            <a:r>
              <a:rPr lang="de-DE" dirty="0" err="1">
                <a:latin typeface="Arial"/>
                <a:cs typeface="Arial"/>
              </a:rPr>
              <a:t>by</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map</a:t>
            </a:r>
            <a:r>
              <a:rPr lang="de-DE" dirty="0">
                <a:latin typeface="Arial"/>
                <a:cs typeface="Arial"/>
              </a:rPr>
              <a:t>:</a:t>
            </a:r>
          </a:p>
          <a:p>
            <a:pPr marL="171450" indent="-171450">
              <a:buFont typeface="Arial"/>
              <a:buChar char="•"/>
            </a:pPr>
            <a:r>
              <a:rPr lang="de-DE" dirty="0">
                <a:latin typeface="Arial"/>
                <a:cs typeface="Arial"/>
              </a:rPr>
              <a:t>On-Access Scan</a:t>
            </a:r>
          </a:p>
          <a:p>
            <a:pPr marL="171450" indent="-171450">
              <a:buFont typeface="Arial"/>
              <a:buChar char="•"/>
            </a:pPr>
            <a:r>
              <a:rPr lang="de-DE" dirty="0">
                <a:latin typeface="Arial"/>
                <a:cs typeface="Arial"/>
              </a:rPr>
              <a:t>On-Demand Scan</a:t>
            </a:r>
          </a:p>
          <a:p>
            <a:pPr marL="171450" indent="-171450">
              <a:buFont typeface="Arial"/>
              <a:buChar char="•"/>
            </a:pPr>
            <a:r>
              <a:rPr lang="de-DE" dirty="0">
                <a:latin typeface="Arial"/>
                <a:cs typeface="Arial"/>
              </a:rPr>
              <a:t>Mail Anti-Virus</a:t>
            </a:r>
          </a:p>
          <a:p>
            <a:pPr marL="171450" indent="-171450">
              <a:buFont typeface="Arial"/>
              <a:buChar char="•"/>
            </a:pPr>
            <a:r>
              <a:rPr lang="de-DE" dirty="0">
                <a:latin typeface="Arial"/>
                <a:cs typeface="Arial"/>
              </a:rPr>
              <a:t>Web Anti-Virus</a:t>
            </a:r>
          </a:p>
          <a:p>
            <a:pPr marL="171450" indent="-171450">
              <a:buFont typeface="Arial"/>
              <a:buChar char="•"/>
            </a:pPr>
            <a:r>
              <a:rPr lang="de-DE" dirty="0">
                <a:latin typeface="Arial"/>
                <a:cs typeface="Arial"/>
              </a:rPr>
              <a:t>Intrusion </a:t>
            </a:r>
            <a:r>
              <a:rPr lang="de-DE" dirty="0" err="1">
                <a:latin typeface="Arial"/>
                <a:cs typeface="Arial"/>
              </a:rPr>
              <a:t>Detection</a:t>
            </a:r>
            <a:r>
              <a:rPr lang="de-DE" dirty="0">
                <a:latin typeface="Arial"/>
                <a:cs typeface="Arial"/>
              </a:rPr>
              <a:t> Scan</a:t>
            </a:r>
          </a:p>
          <a:p>
            <a:pPr marL="171450" indent="-171450">
              <a:buFont typeface="Arial"/>
              <a:buChar char="•"/>
            </a:pPr>
            <a:r>
              <a:rPr lang="de-DE" dirty="0" err="1">
                <a:latin typeface="Arial"/>
                <a:cs typeface="Arial"/>
              </a:rPr>
              <a:t>Vulnerability</a:t>
            </a:r>
            <a:r>
              <a:rPr lang="de-DE" dirty="0">
                <a:latin typeface="Arial"/>
                <a:cs typeface="Arial"/>
              </a:rPr>
              <a:t> Scan</a:t>
            </a:r>
          </a:p>
          <a:p>
            <a:pPr marL="171450" indent="-171450">
              <a:buFont typeface="Arial"/>
              <a:buChar char="•"/>
            </a:pPr>
            <a:r>
              <a:rPr lang="de-DE" dirty="0">
                <a:latin typeface="Arial"/>
                <a:cs typeface="Arial"/>
              </a:rPr>
              <a:t>Kaspersky Anti-Spam</a:t>
            </a:r>
          </a:p>
          <a:p>
            <a:pPr marL="171450" indent="-171450">
              <a:buFont typeface="Arial"/>
              <a:buChar char="•"/>
            </a:pPr>
            <a:r>
              <a:rPr lang="de-DE" dirty="0" err="1">
                <a:latin typeface="Arial"/>
                <a:cs typeface="Arial"/>
              </a:rPr>
              <a:t>Botnet</a:t>
            </a:r>
            <a:r>
              <a:rPr lang="de-DE" dirty="0">
                <a:latin typeface="Arial"/>
                <a:cs typeface="Arial"/>
              </a:rPr>
              <a:t> </a:t>
            </a:r>
            <a:r>
              <a:rPr lang="de-DE" dirty="0" err="1">
                <a:latin typeface="Arial"/>
                <a:cs typeface="Arial"/>
              </a:rPr>
              <a:t>Activity</a:t>
            </a:r>
            <a:r>
              <a:rPr lang="de-DE" dirty="0">
                <a:latin typeface="Arial"/>
                <a:cs typeface="Arial"/>
              </a:rPr>
              <a:t> </a:t>
            </a:r>
            <a:r>
              <a:rPr lang="de-DE" dirty="0" err="1">
                <a:latin typeface="Arial"/>
                <a:cs typeface="Arial"/>
              </a:rPr>
              <a:t>Detection</a:t>
            </a:r>
            <a:endParaRPr lang="de-DE" dirty="0">
              <a:latin typeface="Arial"/>
              <a:cs typeface="Arial"/>
            </a:endParaRPr>
          </a:p>
          <a:p>
            <a:endParaRPr lang="de-DE" b="1" dirty="0">
              <a:cs typeface="Arial"/>
            </a:endParaRPr>
          </a:p>
          <a:p>
            <a:r>
              <a:rPr lang="de-DE" b="1" dirty="0" err="1"/>
              <a:t>What’s</a:t>
            </a:r>
            <a:r>
              <a:rPr lang="de-DE" b="1" dirty="0"/>
              <a:t> a </a:t>
            </a:r>
            <a:r>
              <a:rPr lang="de-DE" b="1" dirty="0" err="1"/>
              <a:t>cyber</a:t>
            </a:r>
            <a:r>
              <a:rPr lang="de-DE" b="1" dirty="0"/>
              <a:t> </a:t>
            </a:r>
            <a:r>
              <a:rPr lang="de-DE" b="1" dirty="0" err="1"/>
              <a:t>attack</a:t>
            </a:r>
            <a:r>
              <a:rPr lang="de-DE" b="1" dirty="0"/>
              <a:t> </a:t>
            </a:r>
            <a:r>
              <a:rPr lang="de-DE" b="1" dirty="0" err="1"/>
              <a:t>map</a:t>
            </a:r>
            <a:r>
              <a:rPr lang="de-DE" b="1" dirty="0"/>
              <a:t>?</a:t>
            </a:r>
          </a:p>
          <a:p>
            <a:r>
              <a:rPr lang="de-DE" dirty="0">
                <a:latin typeface="Arial"/>
                <a:cs typeface="Arial"/>
              </a:rPr>
              <a:t>A </a:t>
            </a:r>
            <a:r>
              <a:rPr lang="de-DE" dirty="0" err="1">
                <a:latin typeface="Arial"/>
                <a:cs typeface="Arial"/>
              </a:rPr>
              <a:t>cyber</a:t>
            </a:r>
            <a:r>
              <a:rPr lang="de-DE" dirty="0">
                <a:latin typeface="Arial"/>
                <a:cs typeface="Arial"/>
              </a:rPr>
              <a:t> </a:t>
            </a:r>
            <a:r>
              <a:rPr lang="de-DE" dirty="0" err="1">
                <a:latin typeface="Arial"/>
                <a:cs typeface="Arial"/>
              </a:rPr>
              <a:t>attack</a:t>
            </a:r>
            <a:r>
              <a:rPr lang="de-DE" dirty="0">
                <a:latin typeface="Arial"/>
                <a:cs typeface="Arial"/>
              </a:rPr>
              <a:t> </a:t>
            </a:r>
            <a:r>
              <a:rPr lang="de-DE" dirty="0" err="1">
                <a:latin typeface="Arial"/>
                <a:cs typeface="Arial"/>
              </a:rPr>
              <a:t>map</a:t>
            </a:r>
            <a:r>
              <a:rPr lang="de-DE" dirty="0">
                <a:latin typeface="Arial"/>
                <a:cs typeface="Arial"/>
              </a:rPr>
              <a:t> </a:t>
            </a:r>
            <a:r>
              <a:rPr lang="de-DE" dirty="0" err="1">
                <a:latin typeface="Arial"/>
                <a:cs typeface="Arial"/>
              </a:rPr>
              <a:t>is</a:t>
            </a:r>
            <a:r>
              <a:rPr lang="de-DE" dirty="0">
                <a:latin typeface="Arial"/>
                <a:cs typeface="Arial"/>
              </a:rPr>
              <a:t> just a </a:t>
            </a:r>
            <a:r>
              <a:rPr lang="de-DE" dirty="0" err="1">
                <a:latin typeface="Arial"/>
                <a:cs typeface="Arial"/>
              </a:rPr>
              <a:t>fancy</a:t>
            </a:r>
            <a:r>
              <a:rPr lang="de-DE" dirty="0">
                <a:latin typeface="Arial"/>
                <a:cs typeface="Arial"/>
              </a:rPr>
              <a:t>, </a:t>
            </a:r>
            <a:r>
              <a:rPr lang="de-DE" dirty="0" err="1">
                <a:latin typeface="Arial"/>
                <a:cs typeface="Arial"/>
              </a:rPr>
              <a:t>graphical</a:t>
            </a:r>
            <a:r>
              <a:rPr lang="de-DE" dirty="0">
                <a:latin typeface="Arial"/>
                <a:cs typeface="Arial"/>
              </a:rPr>
              <a:t> </a:t>
            </a:r>
            <a:r>
              <a:rPr lang="de-DE" dirty="0" err="1">
                <a:latin typeface="Arial"/>
                <a:cs typeface="Arial"/>
              </a:rPr>
              <a:t>way</a:t>
            </a:r>
            <a:r>
              <a:rPr lang="de-DE" dirty="0">
                <a:latin typeface="Arial"/>
                <a:cs typeface="Arial"/>
              </a:rPr>
              <a:t> </a:t>
            </a:r>
            <a:r>
              <a:rPr lang="de-DE" dirty="0" err="1">
                <a:latin typeface="Arial"/>
                <a:cs typeface="Arial"/>
              </a:rPr>
              <a:t>to</a:t>
            </a:r>
            <a:r>
              <a:rPr lang="de-DE" dirty="0">
                <a:latin typeface="Arial"/>
                <a:cs typeface="Arial"/>
              </a:rPr>
              <a:t> </a:t>
            </a:r>
            <a:r>
              <a:rPr lang="de-DE" dirty="0" err="1">
                <a:latin typeface="Arial"/>
                <a:cs typeface="Arial"/>
              </a:rPr>
              <a:t>show</a:t>
            </a:r>
            <a:r>
              <a:rPr lang="de-DE" dirty="0">
                <a:latin typeface="Arial"/>
                <a:cs typeface="Arial"/>
              </a:rPr>
              <a:t> </a:t>
            </a:r>
            <a:r>
              <a:rPr lang="de-DE" dirty="0" err="1">
                <a:latin typeface="Arial"/>
                <a:cs typeface="Arial"/>
              </a:rPr>
              <a:t>how</a:t>
            </a:r>
            <a:r>
              <a:rPr lang="de-DE" dirty="0">
                <a:latin typeface="Arial"/>
                <a:cs typeface="Arial"/>
              </a:rPr>
              <a:t> </a:t>
            </a:r>
            <a:r>
              <a:rPr lang="de-DE" dirty="0" err="1">
                <a:latin typeface="Arial"/>
                <a:cs typeface="Arial"/>
              </a:rPr>
              <a:t>the</a:t>
            </a:r>
            <a:r>
              <a:rPr lang="de-DE" dirty="0">
                <a:latin typeface="Arial"/>
                <a:cs typeface="Arial"/>
              </a:rPr>
              <a:t> Internet </a:t>
            </a:r>
            <a:r>
              <a:rPr lang="de-DE" dirty="0" err="1">
                <a:latin typeface="Arial"/>
                <a:cs typeface="Arial"/>
              </a:rPr>
              <a:t>works</a:t>
            </a:r>
            <a:r>
              <a:rPr lang="de-DE" dirty="0">
                <a:latin typeface="Arial"/>
                <a:cs typeface="Arial"/>
              </a:rPr>
              <a:t>. Day </a:t>
            </a:r>
            <a:r>
              <a:rPr lang="de-DE" dirty="0" err="1">
                <a:latin typeface="Arial"/>
                <a:cs typeface="Arial"/>
              </a:rPr>
              <a:t>by</a:t>
            </a:r>
            <a:r>
              <a:rPr lang="de-DE" dirty="0">
                <a:latin typeface="Arial"/>
                <a:cs typeface="Arial"/>
              </a:rPr>
              <a:t> </a:t>
            </a:r>
            <a:r>
              <a:rPr lang="de-DE" dirty="0" err="1">
                <a:latin typeface="Arial"/>
                <a:cs typeface="Arial"/>
              </a:rPr>
              <a:t>day</a:t>
            </a:r>
            <a:r>
              <a:rPr lang="de-DE" dirty="0">
                <a:latin typeface="Arial"/>
                <a:cs typeface="Arial"/>
              </a:rPr>
              <a:t>, </a:t>
            </a:r>
            <a:r>
              <a:rPr lang="de-DE" dirty="0" err="1">
                <a:latin typeface="Arial"/>
                <a:cs typeface="Arial"/>
              </a:rPr>
              <a:t>millions</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cyber</a:t>
            </a:r>
            <a:r>
              <a:rPr lang="de-DE" dirty="0">
                <a:latin typeface="Arial"/>
                <a:cs typeface="Arial"/>
              </a:rPr>
              <a:t> </a:t>
            </a:r>
            <a:r>
              <a:rPr lang="de-DE" dirty="0" err="1">
                <a:latin typeface="Arial"/>
                <a:cs typeface="Arial"/>
              </a:rPr>
              <a:t>threats</a:t>
            </a:r>
            <a:r>
              <a:rPr lang="de-DE" dirty="0">
                <a:latin typeface="Arial"/>
                <a:cs typeface="Arial"/>
              </a:rPr>
              <a:t> </a:t>
            </a:r>
            <a:r>
              <a:rPr lang="de-DE" dirty="0" err="1">
                <a:latin typeface="Arial"/>
                <a:cs typeface="Arial"/>
              </a:rPr>
              <a:t>hit</a:t>
            </a:r>
            <a:r>
              <a:rPr lang="de-DE" dirty="0">
                <a:latin typeface="Arial"/>
                <a:cs typeface="Arial"/>
              </a:rPr>
              <a:t> </a:t>
            </a:r>
            <a:r>
              <a:rPr lang="de-DE" dirty="0" err="1">
                <a:latin typeface="Arial"/>
                <a:cs typeface="Arial"/>
              </a:rPr>
              <a:t>new</a:t>
            </a:r>
            <a:r>
              <a:rPr lang="de-DE" dirty="0">
                <a:latin typeface="Arial"/>
                <a:cs typeface="Arial"/>
              </a:rPr>
              <a:t> </a:t>
            </a:r>
            <a:r>
              <a:rPr lang="de-DE" dirty="0" err="1">
                <a:latin typeface="Arial"/>
                <a:cs typeface="Arial"/>
              </a:rPr>
              <a:t>victims</a:t>
            </a:r>
            <a:r>
              <a:rPr lang="de-DE" dirty="0">
                <a:latin typeface="Arial"/>
                <a:cs typeface="Arial"/>
              </a:rPr>
              <a:t>; </a:t>
            </a:r>
            <a:r>
              <a:rPr lang="de-DE" dirty="0" err="1">
                <a:latin typeface="Arial"/>
                <a:cs typeface="Arial"/>
              </a:rPr>
              <a:t>some</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them</a:t>
            </a:r>
            <a:r>
              <a:rPr lang="de-DE" dirty="0">
                <a:latin typeface="Arial"/>
                <a:cs typeface="Arial"/>
              </a:rPr>
              <a:t> </a:t>
            </a:r>
            <a:r>
              <a:rPr lang="de-DE" dirty="0" err="1">
                <a:latin typeface="Arial"/>
                <a:cs typeface="Arial"/>
              </a:rPr>
              <a:t>performing</a:t>
            </a:r>
            <a:r>
              <a:rPr lang="de-DE" dirty="0">
                <a:latin typeface="Arial"/>
                <a:cs typeface="Arial"/>
              </a:rPr>
              <a:t> </a:t>
            </a:r>
            <a:r>
              <a:rPr lang="de-DE" dirty="0" err="1">
                <a:latin typeface="Arial"/>
                <a:cs typeface="Arial"/>
              </a:rPr>
              <a:t>counter</a:t>
            </a:r>
            <a:r>
              <a:rPr lang="de-DE" dirty="0">
                <a:latin typeface="Arial"/>
                <a:cs typeface="Arial"/>
              </a:rPr>
              <a:t> </a:t>
            </a:r>
            <a:r>
              <a:rPr lang="de-DE" dirty="0" err="1">
                <a:latin typeface="Arial"/>
                <a:cs typeface="Arial"/>
              </a:rPr>
              <a:t>attack</a:t>
            </a:r>
            <a:r>
              <a:rPr lang="de-DE" dirty="0">
                <a:latin typeface="Arial"/>
                <a:cs typeface="Arial"/>
              </a:rPr>
              <a:t>, </a:t>
            </a:r>
            <a:r>
              <a:rPr lang="de-DE" dirty="0" err="1">
                <a:latin typeface="Arial"/>
                <a:cs typeface="Arial"/>
              </a:rPr>
              <a:t>others</a:t>
            </a:r>
            <a:r>
              <a:rPr lang="de-DE" dirty="0">
                <a:latin typeface="Arial"/>
                <a:cs typeface="Arial"/>
              </a:rPr>
              <a:t> </a:t>
            </a:r>
            <a:r>
              <a:rPr lang="de-DE" dirty="0" err="1">
                <a:latin typeface="Arial"/>
                <a:cs typeface="Arial"/>
              </a:rPr>
              <a:t>mitigating</a:t>
            </a:r>
            <a:r>
              <a:rPr lang="de-DE" dirty="0">
                <a:latin typeface="Arial"/>
                <a:cs typeface="Arial"/>
              </a:rPr>
              <a:t> </a:t>
            </a:r>
            <a:r>
              <a:rPr lang="de-DE" dirty="0" err="1">
                <a:latin typeface="Arial"/>
                <a:cs typeface="Arial"/>
              </a:rPr>
              <a:t>the</a:t>
            </a:r>
            <a:r>
              <a:rPr lang="de-DE" dirty="0">
                <a:latin typeface="Arial"/>
                <a:cs typeface="Arial"/>
              </a:rPr>
              <a:t> </a:t>
            </a:r>
            <a:r>
              <a:rPr lang="de-DE" dirty="0" err="1">
                <a:latin typeface="Arial"/>
                <a:cs typeface="Arial"/>
              </a:rPr>
              <a:t>attacks</a:t>
            </a:r>
            <a:r>
              <a:rPr lang="de-DE" dirty="0">
                <a:latin typeface="Arial"/>
                <a:cs typeface="Arial"/>
              </a:rPr>
              <a:t> </a:t>
            </a:r>
            <a:r>
              <a:rPr lang="de-DE" dirty="0" err="1">
                <a:latin typeface="Arial"/>
                <a:cs typeface="Arial"/>
              </a:rPr>
              <a:t>and</a:t>
            </a:r>
            <a:r>
              <a:rPr lang="de-DE" dirty="0">
                <a:latin typeface="Arial"/>
                <a:cs typeface="Arial"/>
              </a:rPr>
              <a:t> </a:t>
            </a:r>
            <a:r>
              <a:rPr lang="de-DE" dirty="0" err="1">
                <a:latin typeface="Arial"/>
                <a:cs typeface="Arial"/>
              </a:rPr>
              <a:t>remaining</a:t>
            </a:r>
            <a:r>
              <a:rPr lang="de-DE" dirty="0">
                <a:latin typeface="Arial"/>
                <a:cs typeface="Arial"/>
              </a:rPr>
              <a:t> passive. </a:t>
            </a:r>
            <a:r>
              <a:rPr lang="de-DE" dirty="0" err="1">
                <a:latin typeface="Arial"/>
                <a:cs typeface="Arial"/>
              </a:rPr>
              <a:t>While</a:t>
            </a:r>
            <a:r>
              <a:rPr lang="de-DE" dirty="0">
                <a:latin typeface="Arial"/>
                <a:cs typeface="Arial"/>
              </a:rPr>
              <a:t> </a:t>
            </a:r>
            <a:r>
              <a:rPr lang="de-DE" dirty="0" err="1">
                <a:latin typeface="Arial"/>
                <a:cs typeface="Arial"/>
              </a:rPr>
              <a:t>some</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these</a:t>
            </a:r>
            <a:r>
              <a:rPr lang="de-DE" dirty="0">
                <a:latin typeface="Arial"/>
                <a:cs typeface="Arial"/>
              </a:rPr>
              <a:t> </a:t>
            </a:r>
            <a:r>
              <a:rPr lang="de-DE" dirty="0" err="1">
                <a:latin typeface="Arial"/>
                <a:cs typeface="Arial"/>
              </a:rPr>
              <a:t>malicious</a:t>
            </a:r>
            <a:r>
              <a:rPr lang="de-DE" dirty="0">
                <a:latin typeface="Arial"/>
                <a:cs typeface="Arial"/>
              </a:rPr>
              <a:t> </a:t>
            </a:r>
            <a:r>
              <a:rPr lang="de-DE" dirty="0" err="1">
                <a:latin typeface="Arial"/>
                <a:cs typeface="Arial"/>
              </a:rPr>
              <a:t>activities</a:t>
            </a:r>
            <a:r>
              <a:rPr lang="de-DE" dirty="0">
                <a:latin typeface="Arial"/>
                <a:cs typeface="Arial"/>
              </a:rPr>
              <a:t> </a:t>
            </a:r>
            <a:r>
              <a:rPr lang="de-DE" dirty="0" err="1">
                <a:latin typeface="Arial"/>
                <a:cs typeface="Arial"/>
              </a:rPr>
              <a:t>are</a:t>
            </a:r>
            <a:r>
              <a:rPr lang="de-DE" dirty="0">
                <a:latin typeface="Arial"/>
                <a:cs typeface="Arial"/>
              </a:rPr>
              <a:t> </a:t>
            </a:r>
            <a:r>
              <a:rPr lang="de-DE" dirty="0" err="1">
                <a:latin typeface="Arial"/>
                <a:cs typeface="Arial"/>
              </a:rPr>
              <a:t>manually-targeted</a:t>
            </a:r>
            <a:r>
              <a:rPr lang="de-DE" dirty="0">
                <a:latin typeface="Arial"/>
                <a:cs typeface="Arial"/>
              </a:rPr>
              <a:t> </a:t>
            </a:r>
            <a:r>
              <a:rPr lang="de-DE" dirty="0" err="1">
                <a:latin typeface="Arial"/>
                <a:cs typeface="Arial"/>
              </a:rPr>
              <a:t>cyber</a:t>
            </a:r>
            <a:r>
              <a:rPr lang="de-DE" dirty="0">
                <a:latin typeface="Arial"/>
                <a:cs typeface="Arial"/>
              </a:rPr>
              <a:t> </a:t>
            </a:r>
            <a:r>
              <a:rPr lang="de-DE" dirty="0" err="1">
                <a:latin typeface="Arial"/>
                <a:cs typeface="Arial"/>
              </a:rPr>
              <a:t>attacks</a:t>
            </a:r>
            <a:r>
              <a:rPr lang="de-DE" dirty="0">
                <a:latin typeface="Arial"/>
                <a:cs typeface="Arial"/>
              </a:rPr>
              <a:t>, </a:t>
            </a:r>
            <a:r>
              <a:rPr lang="de-DE" dirty="0" err="1">
                <a:latin typeface="Arial"/>
                <a:cs typeface="Arial"/>
              </a:rPr>
              <a:t>most</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them</a:t>
            </a:r>
            <a:r>
              <a:rPr lang="de-DE" dirty="0">
                <a:latin typeface="Arial"/>
                <a:cs typeface="Arial"/>
              </a:rPr>
              <a:t> </a:t>
            </a:r>
            <a:r>
              <a:rPr lang="de-DE" dirty="0" err="1">
                <a:latin typeface="Arial"/>
                <a:cs typeface="Arial"/>
              </a:rPr>
              <a:t>are</a:t>
            </a:r>
            <a:r>
              <a:rPr lang="de-DE" dirty="0">
                <a:latin typeface="Arial"/>
                <a:cs typeface="Arial"/>
              </a:rPr>
              <a:t> </a:t>
            </a:r>
            <a:r>
              <a:rPr lang="de-DE" dirty="0" err="1">
                <a:latin typeface="Arial"/>
                <a:cs typeface="Arial"/>
              </a:rPr>
              <a:t>botnets</a:t>
            </a:r>
            <a:r>
              <a:rPr lang="de-DE" dirty="0">
                <a:latin typeface="Arial"/>
                <a:cs typeface="Arial"/>
              </a:rPr>
              <a:t> </a:t>
            </a:r>
            <a:r>
              <a:rPr lang="de-DE" dirty="0" err="1">
                <a:latin typeface="Arial"/>
                <a:cs typeface="Arial"/>
              </a:rPr>
              <a:t>dedicated</a:t>
            </a:r>
            <a:r>
              <a:rPr lang="de-DE" dirty="0">
                <a:latin typeface="Arial"/>
                <a:cs typeface="Arial"/>
              </a:rPr>
              <a:t> </a:t>
            </a:r>
            <a:r>
              <a:rPr lang="de-DE" dirty="0" err="1">
                <a:latin typeface="Arial"/>
                <a:cs typeface="Arial"/>
              </a:rPr>
              <a:t>to</a:t>
            </a:r>
            <a:r>
              <a:rPr lang="de-DE" dirty="0">
                <a:latin typeface="Arial"/>
                <a:cs typeface="Arial"/>
              </a:rPr>
              <a:t> </a:t>
            </a:r>
            <a:r>
              <a:rPr lang="de-DE" dirty="0" err="1">
                <a:latin typeface="Arial"/>
                <a:cs typeface="Arial"/>
              </a:rPr>
              <a:t>shutting</a:t>
            </a:r>
            <a:r>
              <a:rPr lang="de-DE" dirty="0">
                <a:latin typeface="Arial"/>
                <a:cs typeface="Arial"/>
              </a:rPr>
              <a:t> down </a:t>
            </a:r>
            <a:r>
              <a:rPr lang="de-DE" dirty="0" err="1">
                <a:latin typeface="Arial"/>
                <a:cs typeface="Arial"/>
              </a:rPr>
              <a:t>infrastructures</a:t>
            </a:r>
            <a:r>
              <a:rPr lang="de-DE" dirty="0">
                <a:latin typeface="Arial"/>
                <a:cs typeface="Arial"/>
              </a:rPr>
              <a:t> </a:t>
            </a:r>
            <a:r>
              <a:rPr lang="de-DE" dirty="0" err="1">
                <a:latin typeface="Arial"/>
                <a:cs typeface="Arial"/>
              </a:rPr>
              <a:t>and</a:t>
            </a:r>
            <a:r>
              <a:rPr lang="de-DE" dirty="0">
                <a:latin typeface="Arial"/>
                <a:cs typeface="Arial"/>
              </a:rPr>
              <a:t> </a:t>
            </a:r>
            <a:r>
              <a:rPr lang="de-DE" dirty="0" err="1">
                <a:latin typeface="Arial"/>
                <a:cs typeface="Arial"/>
              </a:rPr>
              <a:t>causing</a:t>
            </a:r>
            <a:r>
              <a:rPr lang="de-DE" dirty="0">
                <a:latin typeface="Arial"/>
                <a:cs typeface="Arial"/>
              </a:rPr>
              <a:t> </a:t>
            </a:r>
            <a:r>
              <a:rPr lang="de-DE" dirty="0" err="1">
                <a:latin typeface="Arial"/>
                <a:cs typeface="Arial"/>
              </a:rPr>
              <a:t>chaos</a:t>
            </a:r>
            <a:r>
              <a:rPr lang="de-DE" dirty="0">
                <a:latin typeface="Arial"/>
                <a:cs typeface="Arial"/>
              </a:rPr>
              <a:t> </a:t>
            </a:r>
            <a:r>
              <a:rPr lang="de-DE" dirty="0" err="1">
                <a:latin typeface="Arial"/>
                <a:cs typeface="Arial"/>
              </a:rPr>
              <a:t>among</a:t>
            </a:r>
            <a:r>
              <a:rPr lang="de-DE" dirty="0">
                <a:latin typeface="Arial"/>
                <a:cs typeface="Arial"/>
              </a:rPr>
              <a:t> </a:t>
            </a:r>
            <a:r>
              <a:rPr lang="de-DE" dirty="0" err="1">
                <a:latin typeface="Arial"/>
                <a:cs typeface="Arial"/>
              </a:rPr>
              <a:t>organizations</a:t>
            </a:r>
            <a:r>
              <a:rPr lang="de-DE" dirty="0">
                <a:latin typeface="Arial"/>
                <a:cs typeface="Arial"/>
              </a:rPr>
              <a:t>.</a:t>
            </a:r>
          </a:p>
          <a:p>
            <a:r>
              <a:rPr lang="de-DE" dirty="0"/>
              <a:t>Most </a:t>
            </a:r>
            <a:r>
              <a:rPr lang="de-DE" dirty="0" err="1"/>
              <a:t>current</a:t>
            </a:r>
            <a:r>
              <a:rPr lang="de-DE" dirty="0"/>
              <a:t> digital </a:t>
            </a:r>
            <a:r>
              <a:rPr lang="de-DE" dirty="0" err="1"/>
              <a:t>attack</a:t>
            </a:r>
            <a:r>
              <a:rPr lang="de-DE" dirty="0"/>
              <a:t> </a:t>
            </a:r>
            <a:r>
              <a:rPr lang="de-DE" dirty="0" err="1"/>
              <a:t>maps</a:t>
            </a:r>
            <a:r>
              <a:rPr lang="de-DE" dirty="0"/>
              <a:t> </a:t>
            </a:r>
            <a:r>
              <a:rPr lang="de-DE" dirty="0" err="1"/>
              <a:t>share</a:t>
            </a:r>
            <a:r>
              <a:rPr lang="de-DE" dirty="0"/>
              <a:t> a </a:t>
            </a:r>
            <a:r>
              <a:rPr lang="de-DE" dirty="0" err="1"/>
              <a:t>few</a:t>
            </a:r>
            <a:r>
              <a:rPr lang="de-DE" dirty="0"/>
              <a:t> </a:t>
            </a:r>
            <a:r>
              <a:rPr lang="de-DE" dirty="0" err="1"/>
              <a:t>common</a:t>
            </a:r>
            <a:r>
              <a:rPr lang="de-DE" dirty="0"/>
              <a:t> </a:t>
            </a:r>
            <a:r>
              <a:rPr lang="de-DE" dirty="0" err="1"/>
              <a:t>facts</a:t>
            </a:r>
            <a:r>
              <a:rPr lang="de-DE" dirty="0"/>
              <a:t>:</a:t>
            </a:r>
          </a:p>
          <a:p>
            <a:r>
              <a:rPr lang="de-DE" dirty="0" err="1"/>
              <a:t>They</a:t>
            </a:r>
            <a:r>
              <a:rPr lang="de-DE" dirty="0"/>
              <a:t> </a:t>
            </a:r>
            <a:r>
              <a:rPr lang="de-DE" dirty="0" err="1"/>
              <a:t>are</a:t>
            </a:r>
            <a:r>
              <a:rPr lang="de-DE" dirty="0"/>
              <a:t> </a:t>
            </a:r>
            <a:r>
              <a:rPr lang="de-DE" dirty="0" err="1"/>
              <a:t>wrongly</a:t>
            </a:r>
            <a:r>
              <a:rPr lang="de-DE" dirty="0"/>
              <a:t> </a:t>
            </a:r>
            <a:r>
              <a:rPr lang="de-DE" dirty="0" err="1"/>
              <a:t>advertised</a:t>
            </a:r>
            <a:r>
              <a:rPr lang="de-DE" dirty="0"/>
              <a:t> </a:t>
            </a:r>
            <a:r>
              <a:rPr lang="de-DE" dirty="0" err="1"/>
              <a:t>as</a:t>
            </a:r>
            <a:r>
              <a:rPr lang="de-DE" dirty="0"/>
              <a:t> “live </a:t>
            </a:r>
            <a:r>
              <a:rPr lang="de-DE" dirty="0" err="1"/>
              <a:t>maps</a:t>
            </a:r>
            <a:r>
              <a:rPr lang="de-DE" dirty="0"/>
              <a:t>”—</a:t>
            </a:r>
            <a:r>
              <a:rPr lang="de-DE" dirty="0" err="1"/>
              <a:t>most</a:t>
            </a:r>
            <a:r>
              <a:rPr lang="de-DE" dirty="0"/>
              <a:t> do not </a:t>
            </a:r>
            <a:r>
              <a:rPr lang="de-DE" dirty="0" err="1"/>
              <a:t>show</a:t>
            </a:r>
            <a:r>
              <a:rPr lang="de-DE" dirty="0"/>
              <a:t> live </a:t>
            </a:r>
            <a:r>
              <a:rPr lang="de-DE" dirty="0" err="1"/>
              <a:t>attack</a:t>
            </a:r>
            <a:r>
              <a:rPr lang="de-DE" dirty="0"/>
              <a:t> </a:t>
            </a:r>
            <a:r>
              <a:rPr lang="de-DE" dirty="0" err="1"/>
              <a:t>data</a:t>
            </a:r>
            <a:r>
              <a:rPr lang="de-DE" dirty="0"/>
              <a:t>, but </a:t>
            </a:r>
            <a:r>
              <a:rPr lang="de-DE" dirty="0" err="1"/>
              <a:t>records</a:t>
            </a:r>
            <a:r>
              <a:rPr lang="de-DE" dirty="0"/>
              <a:t> </a:t>
            </a:r>
            <a:r>
              <a:rPr lang="de-DE" dirty="0" err="1"/>
              <a:t>of</a:t>
            </a:r>
            <a:r>
              <a:rPr lang="de-DE" dirty="0"/>
              <a:t> </a:t>
            </a:r>
            <a:r>
              <a:rPr lang="de-DE" dirty="0" err="1"/>
              <a:t>past</a:t>
            </a:r>
            <a:r>
              <a:rPr lang="de-DE" dirty="0"/>
              <a:t> </a:t>
            </a:r>
            <a:r>
              <a:rPr lang="de-DE" dirty="0" err="1"/>
              <a:t>attacks</a:t>
            </a:r>
            <a:r>
              <a:rPr lang="de-DE" dirty="0"/>
              <a:t>.</a:t>
            </a:r>
          </a:p>
          <a:p>
            <a:r>
              <a:rPr lang="de-DE" dirty="0" err="1">
                <a:latin typeface="Arial"/>
                <a:cs typeface="Arial"/>
              </a:rPr>
              <a:t>They</a:t>
            </a:r>
            <a:r>
              <a:rPr lang="de-DE" dirty="0">
                <a:latin typeface="Arial"/>
                <a:cs typeface="Arial"/>
              </a:rPr>
              <a:t> </a:t>
            </a:r>
            <a:r>
              <a:rPr lang="de-DE" dirty="0" err="1">
                <a:latin typeface="Arial"/>
                <a:cs typeface="Arial"/>
              </a:rPr>
              <a:t>are</a:t>
            </a:r>
            <a:r>
              <a:rPr lang="de-DE" dirty="0">
                <a:latin typeface="Arial"/>
                <a:cs typeface="Arial"/>
              </a:rPr>
              <a:t> </a:t>
            </a:r>
            <a:r>
              <a:rPr lang="de-DE" dirty="0" err="1">
                <a:latin typeface="Arial"/>
                <a:cs typeface="Arial"/>
              </a:rPr>
              <a:t>focused</a:t>
            </a:r>
            <a:r>
              <a:rPr lang="de-DE" dirty="0">
                <a:latin typeface="Arial"/>
                <a:cs typeface="Arial"/>
              </a:rPr>
              <a:t> on </a:t>
            </a:r>
            <a:r>
              <a:rPr lang="de-DE" dirty="0" err="1">
                <a:latin typeface="Arial"/>
                <a:cs typeface="Arial"/>
              </a:rPr>
              <a:t>showing</a:t>
            </a:r>
            <a:r>
              <a:rPr lang="de-DE" dirty="0">
                <a:latin typeface="Arial"/>
                <a:cs typeface="Arial"/>
              </a:rPr>
              <a:t> Distributed </a:t>
            </a:r>
            <a:r>
              <a:rPr lang="de-DE" dirty="0" err="1">
                <a:latin typeface="Arial"/>
                <a:cs typeface="Arial"/>
              </a:rPr>
              <a:t>Denial</a:t>
            </a:r>
            <a:r>
              <a:rPr lang="de-DE" dirty="0">
                <a:latin typeface="Arial"/>
                <a:cs typeface="Arial"/>
              </a:rPr>
              <a:t> </a:t>
            </a:r>
            <a:r>
              <a:rPr lang="de-DE" dirty="0" err="1">
                <a:latin typeface="Arial"/>
                <a:cs typeface="Arial"/>
              </a:rPr>
              <a:t>of</a:t>
            </a:r>
            <a:r>
              <a:rPr lang="de-DE" dirty="0">
                <a:latin typeface="Arial"/>
                <a:cs typeface="Arial"/>
              </a:rPr>
              <a:t> Service (</a:t>
            </a:r>
            <a:r>
              <a:rPr lang="de-DE" dirty="0" err="1">
                <a:latin typeface="Arial"/>
                <a:cs typeface="Arial"/>
              </a:rPr>
              <a:t>DDoS</a:t>
            </a:r>
            <a:r>
              <a:rPr lang="de-DE" dirty="0">
                <a:latin typeface="Arial"/>
                <a:cs typeface="Arial"/>
              </a:rPr>
              <a:t>) </a:t>
            </a:r>
            <a:r>
              <a:rPr lang="de-DE" dirty="0" err="1">
                <a:latin typeface="Arial"/>
                <a:cs typeface="Arial"/>
              </a:rPr>
              <a:t>attacks</a:t>
            </a:r>
            <a:r>
              <a:rPr lang="de-DE" dirty="0">
                <a:latin typeface="Arial"/>
                <a:cs typeface="Arial"/>
              </a:rPr>
              <a:t> </a:t>
            </a:r>
            <a:r>
              <a:rPr lang="de-DE" dirty="0" err="1">
                <a:latin typeface="Arial"/>
                <a:cs typeface="Arial"/>
              </a:rPr>
              <a:t>only</a:t>
            </a:r>
            <a:r>
              <a:rPr lang="de-DE" dirty="0">
                <a:latin typeface="Arial"/>
                <a:cs typeface="Arial"/>
              </a:rPr>
              <a:t>, </a:t>
            </a:r>
            <a:r>
              <a:rPr lang="de-DE" dirty="0" err="1">
                <a:latin typeface="Arial"/>
                <a:cs typeface="Arial"/>
              </a:rPr>
              <a:t>and</a:t>
            </a:r>
            <a:r>
              <a:rPr lang="de-DE" dirty="0">
                <a:latin typeface="Arial"/>
                <a:cs typeface="Arial"/>
              </a:rPr>
              <a:t> not </a:t>
            </a:r>
            <a:r>
              <a:rPr lang="de-DE" dirty="0" err="1">
                <a:latin typeface="Arial"/>
                <a:cs typeface="Arial"/>
              </a:rPr>
              <a:t>other</a:t>
            </a:r>
            <a:r>
              <a:rPr lang="de-DE" dirty="0">
                <a:latin typeface="Arial"/>
                <a:cs typeface="Arial"/>
              </a:rPr>
              <a:t> </a:t>
            </a:r>
            <a:r>
              <a:rPr lang="de-DE" dirty="0" err="1">
                <a:latin typeface="Arial"/>
                <a:cs typeface="Arial"/>
              </a:rPr>
              <a:t>types</a:t>
            </a:r>
            <a:r>
              <a:rPr lang="de-DE" dirty="0">
                <a:latin typeface="Arial"/>
                <a:cs typeface="Arial"/>
              </a:rPr>
              <a:t> </a:t>
            </a:r>
            <a:r>
              <a:rPr lang="de-DE" dirty="0" err="1">
                <a:latin typeface="Arial"/>
                <a:cs typeface="Arial"/>
              </a:rPr>
              <a:t>of</a:t>
            </a:r>
            <a:r>
              <a:rPr lang="de-DE" dirty="0">
                <a:latin typeface="Arial"/>
                <a:cs typeface="Arial"/>
              </a:rPr>
              <a:t> </a:t>
            </a:r>
            <a:r>
              <a:rPr lang="de-DE" dirty="0" err="1">
                <a:latin typeface="Arial"/>
                <a:cs typeface="Arial"/>
              </a:rPr>
              <a:t>cybercrime</a:t>
            </a:r>
            <a:r>
              <a:rPr lang="de-DE" dirty="0">
                <a:latin typeface="Arial"/>
                <a:cs typeface="Arial"/>
              </a:rPr>
              <a:t>.</a:t>
            </a:r>
          </a:p>
          <a:p>
            <a:r>
              <a:rPr lang="de-DE" dirty="0" err="1"/>
              <a:t>They</a:t>
            </a:r>
            <a:r>
              <a:rPr lang="de-DE" dirty="0"/>
              <a:t> </a:t>
            </a:r>
            <a:r>
              <a:rPr lang="de-DE" dirty="0" err="1"/>
              <a:t>only</a:t>
            </a:r>
            <a:r>
              <a:rPr lang="de-DE" dirty="0"/>
              <a:t> </a:t>
            </a:r>
            <a:r>
              <a:rPr lang="de-DE" dirty="0" err="1"/>
              <a:t>show</a:t>
            </a:r>
            <a:r>
              <a:rPr lang="de-DE" dirty="0"/>
              <a:t> </a:t>
            </a:r>
            <a:r>
              <a:rPr lang="de-DE" dirty="0" err="1"/>
              <a:t>anonymous</a:t>
            </a:r>
            <a:r>
              <a:rPr lang="de-DE" dirty="0"/>
              <a:t> </a:t>
            </a:r>
            <a:r>
              <a:rPr lang="de-DE" dirty="0" err="1"/>
              <a:t>traffic</a:t>
            </a:r>
            <a:r>
              <a:rPr lang="de-DE" dirty="0"/>
              <a:t> </a:t>
            </a:r>
            <a:r>
              <a:rPr lang="de-DE" dirty="0" err="1"/>
              <a:t>data</a:t>
            </a:r>
            <a:endParaRPr lang="de-DE" dirty="0"/>
          </a:p>
          <a:p>
            <a:endParaRPr lang="en-GB" dirty="0"/>
          </a:p>
          <a:p>
            <a:r>
              <a:rPr lang="en-GB" b="1" dirty="0"/>
              <a:t>Are </a:t>
            </a:r>
            <a:r>
              <a:rPr lang="en-GB" b="1" dirty="0" err="1"/>
              <a:t>cyber attack</a:t>
            </a:r>
            <a:r>
              <a:rPr lang="en-GB" b="1" dirty="0"/>
              <a:t> maps really useful?</a:t>
            </a:r>
          </a:p>
          <a:p>
            <a:r>
              <a:rPr lang="en-GB" dirty="0"/>
              <a:t>Some </a:t>
            </a:r>
            <a:r>
              <a:rPr lang="en-GB" dirty="0" err="1"/>
              <a:t>infosec</a:t>
            </a:r>
            <a:r>
              <a:rPr lang="en-GB" dirty="0"/>
              <a:t> industry experts believe these maps aren’t useful at all, that they’re merely used as a sales tool by cybersecurity solution providers.</a:t>
            </a:r>
          </a:p>
          <a:p>
            <a:r>
              <a:rPr lang="en-GB" dirty="0"/>
              <a:t>Based on our experience, while these threat maps have no practical usage for mitigating attacks, they can be utilized to explore historical attack trends, to understand raw data behind </a:t>
            </a:r>
            <a:r>
              <a:rPr lang="en-GB" dirty="0" err="1"/>
              <a:t>DDoS</a:t>
            </a:r>
            <a:r>
              <a:rPr lang="en-GB" dirty="0"/>
              <a:t> attacks (which, most of the time, is not intuitive for new technical users) or to report outages on certain dates to their customer base.</a:t>
            </a:r>
          </a:p>
          <a:p>
            <a:r>
              <a:rPr lang="en-GB" dirty="0"/>
              <a:t>Something important to keep in mind, about the source of the attacks: while these maps locate specific countries launching attacks against others, that doesn’t mean the actual source of the attack is the same as the attacker location.</a:t>
            </a:r>
          </a:p>
          <a:p>
            <a:r>
              <a:rPr lang="en-GB" dirty="0"/>
              <a:t>Most of the time, the source of an attack is forged, made to appear as though it was initiated from a certain country When it shows the right location, it’s often not the real attacker behind the dirty work, but an infected computer working for a botnet.</a:t>
            </a:r>
          </a:p>
          <a:p>
            <a:endParaRPr lang="en-GB"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7</a:t>
            </a:fld>
            <a:endParaRPr lang="en-GB" altLang="de-DE"/>
          </a:p>
        </p:txBody>
      </p:sp>
    </p:spTree>
    <p:extLst>
      <p:ext uri="{BB962C8B-B14F-4D97-AF65-F5344CB8AC3E}">
        <p14:creationId xmlns:p14="http://schemas.microsoft.com/office/powerpoint/2010/main" val="123680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latin typeface="Arial"/>
              <a:cs typeface="Arial"/>
            </a:endParaRPr>
          </a:p>
          <a:p>
            <a:endParaRPr lang="de-DE">
              <a:cs typeface="Arial" panose="020B0604020202020204" pitchFamily="34" charset="0"/>
            </a:endParaRPr>
          </a:p>
          <a:p>
            <a:endParaRPr lang="de-DE">
              <a:cs typeface="Arial" panose="020B0604020202020204" pitchFamily="34" charset="0"/>
            </a:endParaRPr>
          </a:p>
          <a:p>
            <a:pPr>
              <a:spcBef>
                <a:spcPts val="0"/>
              </a:spcBef>
              <a:spcAft>
                <a:spcPts val="0"/>
              </a:spcAft>
            </a:pPr>
            <a:endParaRPr lang="de-DE">
              <a:cs typeface="Arial" panose="020B0604020202020204" pitchFamily="34" charset="0"/>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8</a:t>
            </a:fld>
            <a:endParaRPr lang="en-GB" altLang="de-DE"/>
          </a:p>
        </p:txBody>
      </p:sp>
    </p:spTree>
    <p:extLst>
      <p:ext uri="{BB962C8B-B14F-4D97-AF65-F5344CB8AC3E}">
        <p14:creationId xmlns:p14="http://schemas.microsoft.com/office/powerpoint/2010/main" val="1983007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0"/>
              </a:spcBef>
              <a:spcAft>
                <a:spcPts val="0"/>
              </a:spcAft>
            </a:pPr>
            <a:r>
              <a:rPr lang="de-DE" b="1" dirty="0">
                <a:latin typeface="Arial"/>
                <a:cs typeface="Arial"/>
              </a:rPr>
              <a:t>Description:</a:t>
            </a:r>
            <a:endParaRPr lang="en-US" dirty="0">
              <a:latin typeface="Arial"/>
              <a:cs typeface="Arial"/>
            </a:endParaRPr>
          </a:p>
          <a:p>
            <a:pPr>
              <a:spcBef>
                <a:spcPts val="0"/>
              </a:spcBef>
              <a:spcAft>
                <a:spcPts val="0"/>
              </a:spcAft>
            </a:pPr>
            <a:r>
              <a:rPr lang="en-US" dirty="0">
                <a:latin typeface="Arial"/>
                <a:cs typeface="Arial"/>
              </a:rPr>
              <a:t>Video UN University: “The Future of Cybersecurity”, a conversation with Melissa Hathaway, who served as a senior cybersecurity adviser to both President George W. Bush and President Barack Obama, leading a major Cyberspace Policy Review for the latter</a:t>
            </a:r>
          </a:p>
          <a:p>
            <a:r>
              <a:rPr lang="en-US" dirty="0">
                <a:latin typeface="Arial"/>
                <a:cs typeface="Arial"/>
              </a:rPr>
              <a:t>Possible sequences for presentation (different focus)</a:t>
            </a:r>
          </a:p>
          <a:p>
            <a:pPr marL="228600" indent="-228600">
              <a:buAutoNum type="arabicPeriod"/>
            </a:pPr>
            <a:r>
              <a:rPr lang="en-US" dirty="0">
                <a:latin typeface="Arial"/>
                <a:cs typeface="Arial"/>
              </a:rPr>
              <a:t>Min 08:20-11:54 (Topic: Major threats CS) </a:t>
            </a:r>
          </a:p>
          <a:p>
            <a:endParaRPr lang="en-GB"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9</a:t>
            </a:fld>
            <a:endParaRPr lang="en-GB" altLang="de-DE"/>
          </a:p>
        </p:txBody>
      </p:sp>
    </p:spTree>
    <p:extLst>
      <p:ext uri="{BB962C8B-B14F-4D97-AF65-F5344CB8AC3E}">
        <p14:creationId xmlns:p14="http://schemas.microsoft.com/office/powerpoint/2010/main" val="654781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err="1">
                <a:latin typeface="Arial"/>
                <a:cs typeface="Arial"/>
              </a:rPr>
              <a:t>Procedure</a:t>
            </a:r>
            <a:r>
              <a:rPr lang="de-DE" b="1">
                <a:latin typeface="Arial"/>
                <a:cs typeface="Arial"/>
              </a:rPr>
              <a:t>:</a:t>
            </a:r>
          </a:p>
          <a:p>
            <a:r>
              <a:rPr lang="en-US"/>
              <a:t>Trainer asks</a:t>
            </a:r>
            <a:r>
              <a:rPr lang="en-US" baseline="0"/>
              <a:t> participants to share experiences from their own working context. A choice of the answers can also be mapped on a flipchart by trainer for later reference</a:t>
            </a:r>
            <a:endParaRPr lang="en-US"/>
          </a:p>
          <a:p>
            <a:endParaRPr lang="de-DE" baseline="0"/>
          </a:p>
          <a:p>
            <a:r>
              <a:rPr lang="de-DE" b="1" baseline="0"/>
              <a:t>Timing:</a:t>
            </a:r>
          </a:p>
          <a:p>
            <a:r>
              <a:rPr lang="de-DE" baseline="0"/>
              <a:t>10min</a:t>
            </a:r>
          </a:p>
          <a:p>
            <a:endParaRPr lang="de-DE" baseline="0"/>
          </a:p>
          <a:p>
            <a:r>
              <a:rPr lang="en-US">
                <a:latin typeface="Arial"/>
                <a:cs typeface="Arial"/>
              </a:rPr>
              <a:t>Sources: </a:t>
            </a:r>
          </a:p>
          <a:p>
            <a:pPr>
              <a:spcBef>
                <a:spcPts val="0"/>
              </a:spcBef>
              <a:spcAft>
                <a:spcPts val="0"/>
              </a:spcAft>
            </a:pPr>
            <a:r>
              <a:rPr lang="en-US">
                <a:latin typeface="Arial"/>
                <a:cs typeface="Arial"/>
                <a:hlinkClick r:id="rId3" invalidUrl="https://www.iss.europa.eu/sites/default/files/EUISSFiles/Operational Guidance.pdf"/>
              </a:rPr>
              <a:t>https://www.iss.europa.eu/sites/default/files/EUISSFiles/Operational%20Guidance.pdf</a:t>
            </a:r>
            <a:r>
              <a:rPr lang="en-US">
                <a:latin typeface="Arial"/>
                <a:cs typeface="Arial"/>
              </a:rPr>
              <a:t>  </a:t>
            </a:r>
          </a:p>
          <a:p>
            <a:endParaRPr lang="de-DE">
              <a:latin typeface="Arial"/>
              <a:cs typeface="Arial"/>
            </a:endParaRPr>
          </a:p>
          <a:p>
            <a:endParaRPr lang="de-DE">
              <a:cs typeface="Arial" panose="020B0604020202020204" pitchFamily="34" charset="0"/>
            </a:endParaRPr>
          </a:p>
          <a:p>
            <a:endParaRPr lang="de-DE">
              <a:cs typeface="Arial" panose="020B0604020202020204" pitchFamily="34" charset="0"/>
            </a:endParaRPr>
          </a:p>
          <a:p>
            <a:pPr>
              <a:spcBef>
                <a:spcPts val="0"/>
              </a:spcBef>
              <a:spcAft>
                <a:spcPts val="0"/>
              </a:spcAft>
            </a:pPr>
            <a:endParaRPr lang="de-DE">
              <a:cs typeface="Arial" panose="020B0604020202020204" pitchFamily="34" charset="0"/>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10</a:t>
            </a:fld>
            <a:endParaRPr lang="en-GB" altLang="de-DE"/>
          </a:p>
        </p:txBody>
      </p:sp>
    </p:spTree>
    <p:extLst>
      <p:ext uri="{BB962C8B-B14F-4D97-AF65-F5344CB8AC3E}">
        <p14:creationId xmlns:p14="http://schemas.microsoft.com/office/powerpoint/2010/main" val="9804177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C55514-A2A5-4F94-AC54-4B9B77E3BCFD}"/>
              </a:ext>
            </a:extLst>
          </p:cNvPr>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chemeClr val="lt1"/>
              </a:solidFill>
              <a:latin typeface="+mn-lt"/>
            </a:endParaRPr>
          </a:p>
        </p:txBody>
      </p:sp>
      <p:pic>
        <p:nvPicPr>
          <p:cNvPr id="3086" name="Picture 6" descr="LOGO CE-EN-quadri.eps">
            <a:extLst>
              <a:ext uri="{FF2B5EF4-FFF2-40B4-BE49-F238E27FC236}">
                <a16:creationId xmlns:a16="http://schemas.microsoft.com/office/drawing/2014/main" id="{1583E31F-8E5B-4064-9CF5-C9914FA45A7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a:extLst>
              <a:ext uri="{FF2B5EF4-FFF2-40B4-BE49-F238E27FC236}">
                <a16:creationId xmlns:a16="http://schemas.microsoft.com/office/drawing/2014/main" id="{DEE163B0-4EBF-4888-9BB8-A6EB44A50A48}"/>
              </a:ext>
            </a:extLst>
          </p:cNvPr>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fr-BE" altLang="de-DE" noProof="0"/>
              <a:t>Title</a:t>
            </a:r>
            <a:endParaRPr lang="en-GB" altLang="de-DE" noProof="0"/>
          </a:p>
        </p:txBody>
      </p:sp>
      <p:sp>
        <p:nvSpPr>
          <p:cNvPr id="3077" name="Rectangle 5">
            <a:extLst>
              <a:ext uri="{FF2B5EF4-FFF2-40B4-BE49-F238E27FC236}">
                <a16:creationId xmlns:a16="http://schemas.microsoft.com/office/drawing/2014/main" id="{3C0923F8-875A-4132-8749-238C7B52640C}"/>
              </a:ext>
            </a:extLst>
          </p:cNvPr>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fr-BE" altLang="de-DE" noProof="0"/>
              <a:t>Subtitle</a:t>
            </a:r>
            <a:endParaRPr lang="en-GB" altLang="de-DE" noProof="0"/>
          </a:p>
        </p:txBody>
      </p:sp>
      <p:sp>
        <p:nvSpPr>
          <p:cNvPr id="3078" name="Rectangle 6">
            <a:extLst>
              <a:ext uri="{FF2B5EF4-FFF2-40B4-BE49-F238E27FC236}">
                <a16:creationId xmlns:a16="http://schemas.microsoft.com/office/drawing/2014/main" id="{ED918BF4-6F9D-4150-AEBF-D5B53E4C7DA2}"/>
              </a:ext>
            </a:extLst>
          </p:cNvPr>
          <p:cNvSpPr>
            <a:spLocks noGrp="1" noChangeArrowheads="1"/>
          </p:cNvSpPr>
          <p:nvPr>
            <p:ph type="dt" sz="half" idx="2"/>
          </p:nvPr>
        </p:nvSpPr>
        <p:spPr/>
        <p:txBody>
          <a:bodyPr/>
          <a:lstStyle>
            <a:lvl1pPr>
              <a:defRPr sz="1200" b="1">
                <a:solidFill>
                  <a:schemeClr val="bg1"/>
                </a:solidFill>
                <a:latin typeface="+mn-lt"/>
              </a:defRPr>
            </a:lvl1pPr>
          </a:lstStyle>
          <a:p>
            <a:endParaRPr lang="en-GB" altLang="de-DE"/>
          </a:p>
        </p:txBody>
      </p:sp>
      <p:sp>
        <p:nvSpPr>
          <p:cNvPr id="3079" name="Rectangle 7">
            <a:extLst>
              <a:ext uri="{FF2B5EF4-FFF2-40B4-BE49-F238E27FC236}">
                <a16:creationId xmlns:a16="http://schemas.microsoft.com/office/drawing/2014/main" id="{1E81A32E-44B5-421F-9B21-E2ACAB281152}"/>
              </a:ext>
            </a:extLst>
          </p:cNvPr>
          <p:cNvSpPr>
            <a:spLocks noGrp="1" noChangeArrowheads="1"/>
          </p:cNvSpPr>
          <p:nvPr>
            <p:ph type="ftr" sz="quarter" idx="3"/>
          </p:nvPr>
        </p:nvSpPr>
        <p:spPr/>
        <p:txBody>
          <a:bodyPr/>
          <a:lstStyle>
            <a:lvl1pPr>
              <a:defRPr>
                <a:solidFill>
                  <a:schemeClr val="bg1"/>
                </a:solidFill>
                <a:latin typeface="+mn-lt"/>
              </a:defRPr>
            </a:lvl1pPr>
          </a:lstStyle>
          <a:p>
            <a:endParaRPr lang="en-GB" altLang="de-DE"/>
          </a:p>
        </p:txBody>
      </p:sp>
      <p:sp>
        <p:nvSpPr>
          <p:cNvPr id="3080" name="Rectangle 8">
            <a:extLst>
              <a:ext uri="{FF2B5EF4-FFF2-40B4-BE49-F238E27FC236}">
                <a16:creationId xmlns:a16="http://schemas.microsoft.com/office/drawing/2014/main" id="{D50B47DA-CD35-4F9A-A9E2-B17296ABC62A}"/>
              </a:ext>
            </a:extLst>
          </p:cNvPr>
          <p:cNvSpPr>
            <a:spLocks noGrp="1" noChangeArrowheads="1"/>
          </p:cNvSpPr>
          <p:nvPr>
            <p:ph type="sldNum" sz="quarter" idx="4"/>
          </p:nvPr>
        </p:nvSpPr>
        <p:spPr/>
        <p:txBody>
          <a:bodyPr/>
          <a:lstStyle>
            <a:lvl1pPr>
              <a:defRPr>
                <a:solidFill>
                  <a:schemeClr val="bg1"/>
                </a:solidFill>
                <a:latin typeface="+mn-lt"/>
              </a:defRPr>
            </a:lvl1pPr>
          </a:lstStyle>
          <a:p>
            <a:fld id="{C084B897-2EE1-4FE7-BA2B-3853FA0F8153}" type="slidenum">
              <a:rPr lang="en-GB" altLang="de-DE"/>
              <a:pPr/>
              <a:t>‹#›</a:t>
            </a:fld>
            <a:endParaRPr lang="en-GB" altLang="de-DE"/>
          </a:p>
        </p:txBody>
      </p:sp>
      <p:sp>
        <p:nvSpPr>
          <p:cNvPr id="7" name="Rectangle 6">
            <a:extLst>
              <a:ext uri="{FF2B5EF4-FFF2-40B4-BE49-F238E27FC236}">
                <a16:creationId xmlns:a16="http://schemas.microsoft.com/office/drawing/2014/main" id="{B5E9E3ED-6418-46EB-B1B0-07BE776E88AC}"/>
              </a:ext>
            </a:extLst>
          </p:cNvPr>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4C5CE-9359-42FC-B68E-37DA08D5EB74}"/>
              </a:ext>
            </a:extLst>
          </p:cNvPr>
          <p:cNvSpPr>
            <a:spLocks noGrp="1"/>
          </p:cNvSpPr>
          <p:nvPr>
            <p:ph type="title"/>
          </p:nvPr>
        </p:nvSpPr>
        <p:spPr/>
        <p:txBody>
          <a:bodyPr/>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3CFAE95C-AEB2-48E2-B643-1757ECFAB7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65868AB8-0593-43D3-BE2A-A5E6EFCAB9D7}"/>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1986D55B-2A08-41F9-8D1F-2DDB7E129682}"/>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EC7D18F7-E1B0-400A-9854-A95D3FE2F866}"/>
              </a:ext>
            </a:extLst>
          </p:cNvPr>
          <p:cNvSpPr>
            <a:spLocks noGrp="1"/>
          </p:cNvSpPr>
          <p:nvPr>
            <p:ph type="sldNum" sz="quarter" idx="12"/>
          </p:nvPr>
        </p:nvSpPr>
        <p:spPr/>
        <p:txBody>
          <a:bodyPr/>
          <a:lstStyle>
            <a:lvl1pPr>
              <a:defRPr/>
            </a:lvl1pPr>
          </a:lstStyle>
          <a:p>
            <a:fld id="{8393734C-E00B-4836-AF7B-AC2A5DC2F8B6}" type="slidenum">
              <a:rPr lang="en-GB" altLang="de-DE"/>
              <a:pPr/>
              <a:t>‹#›</a:t>
            </a:fld>
            <a:endParaRPr lang="en-GB" altLang="de-DE"/>
          </a:p>
        </p:txBody>
      </p:sp>
    </p:spTree>
    <p:extLst>
      <p:ext uri="{BB962C8B-B14F-4D97-AF65-F5344CB8AC3E}">
        <p14:creationId xmlns:p14="http://schemas.microsoft.com/office/powerpoint/2010/main" val="2514311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22E8E-DA4D-48A3-BB8E-CE78D7A7F2CF}"/>
              </a:ext>
            </a:extLst>
          </p:cNvPr>
          <p:cNvSpPr>
            <a:spLocks noGrp="1"/>
          </p:cNvSpPr>
          <p:nvPr>
            <p:ph type="title" orient="vert"/>
          </p:nvPr>
        </p:nvSpPr>
        <p:spPr>
          <a:xfrm>
            <a:off x="6615113" y="1339850"/>
            <a:ext cx="2071687" cy="4681538"/>
          </a:xfrm>
        </p:spPr>
        <p:txBody>
          <a:bodyPr vert="eaVert"/>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9EAA99EA-A32A-4327-B024-BDEEFF2677B6}"/>
              </a:ext>
            </a:extLst>
          </p:cNvPr>
          <p:cNvSpPr>
            <a:spLocks noGrp="1"/>
          </p:cNvSpPr>
          <p:nvPr>
            <p:ph type="body" orient="vert" idx="1"/>
          </p:nvPr>
        </p:nvSpPr>
        <p:spPr>
          <a:xfrm>
            <a:off x="395288" y="1339850"/>
            <a:ext cx="6067425"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69A539CB-3995-4963-8FCB-EDDD84B1EAD2}"/>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71FAD5ED-AC53-44B4-AEC2-53ED4E0BBBE3}"/>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89308C26-EFEC-403F-AA26-6A80F0ABBAD2}"/>
              </a:ext>
            </a:extLst>
          </p:cNvPr>
          <p:cNvSpPr>
            <a:spLocks noGrp="1"/>
          </p:cNvSpPr>
          <p:nvPr>
            <p:ph type="sldNum" sz="quarter" idx="12"/>
          </p:nvPr>
        </p:nvSpPr>
        <p:spPr/>
        <p:txBody>
          <a:bodyPr/>
          <a:lstStyle>
            <a:lvl1pPr>
              <a:defRPr/>
            </a:lvl1pPr>
          </a:lstStyle>
          <a:p>
            <a:fld id="{0D42A5E9-BE54-43DE-AAD9-FB9F21D1930E}" type="slidenum">
              <a:rPr lang="en-GB" altLang="de-DE"/>
              <a:pPr/>
              <a:t>‹#›</a:t>
            </a:fld>
            <a:endParaRPr lang="en-GB" altLang="de-DE"/>
          </a:p>
        </p:txBody>
      </p:sp>
    </p:spTree>
    <p:extLst>
      <p:ext uri="{BB962C8B-B14F-4D97-AF65-F5344CB8AC3E}">
        <p14:creationId xmlns:p14="http://schemas.microsoft.com/office/powerpoint/2010/main" val="170321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1DDD7-E8AE-42EE-A7F4-F6F814AC0AA7}"/>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583FBD55-738A-4D0B-AC76-9B47ABC9963B}"/>
              </a:ext>
            </a:extLst>
          </p:cNvPr>
          <p:cNvSpPr>
            <a:spLocks noGrp="1"/>
          </p:cNvSpPr>
          <p:nvPr>
            <p:ph idx="1"/>
          </p:nvPr>
        </p:nvSpPr>
        <p:spPr/>
        <p:txBody>
          <a:bodyPr/>
          <a:lstStyle>
            <a:lvl1pPr>
              <a:buClrTx/>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4A535F1A-C23B-40BF-8090-2036D89E2EF0}"/>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844A968C-53F4-4C58-B303-3548923C85C3}"/>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A5DD86C4-1101-4167-A473-C789496D911D}"/>
              </a:ext>
            </a:extLst>
          </p:cNvPr>
          <p:cNvSpPr>
            <a:spLocks noGrp="1"/>
          </p:cNvSpPr>
          <p:nvPr>
            <p:ph type="sldNum" sz="quarter" idx="12"/>
          </p:nvPr>
        </p:nvSpPr>
        <p:spPr/>
        <p:txBody>
          <a:bodyPr/>
          <a:lstStyle>
            <a:lvl1pPr>
              <a:defRPr/>
            </a:lvl1pPr>
          </a:lstStyle>
          <a:p>
            <a:fld id="{95538D66-4D80-449D-9AE2-B2F2899C329A}" type="slidenum">
              <a:rPr lang="en-GB" altLang="de-DE"/>
              <a:pPr/>
              <a:t>‹#›</a:t>
            </a:fld>
            <a:endParaRPr lang="en-GB" altLang="de-DE"/>
          </a:p>
        </p:txBody>
      </p:sp>
    </p:spTree>
    <p:extLst>
      <p:ext uri="{BB962C8B-B14F-4D97-AF65-F5344CB8AC3E}">
        <p14:creationId xmlns:p14="http://schemas.microsoft.com/office/powerpoint/2010/main" val="2574585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C5E7A-B491-4062-9B31-2A8BE9B79D6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de-DE"/>
          </a:p>
        </p:txBody>
      </p:sp>
      <p:sp>
        <p:nvSpPr>
          <p:cNvPr id="3" name="Text Placeholder 2">
            <a:extLst>
              <a:ext uri="{FF2B5EF4-FFF2-40B4-BE49-F238E27FC236}">
                <a16:creationId xmlns:a16="http://schemas.microsoft.com/office/drawing/2014/main" id="{DD03A340-1002-48A0-B1EA-1E68D5DC5C7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37408253-CEC9-4F72-9759-E29EFAF5D9E0}"/>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D830FD58-78DD-4BA1-8F4A-E91A18D32BE5}"/>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9B21919C-48CD-4A0B-A83B-C4DBE82DA255}"/>
              </a:ext>
            </a:extLst>
          </p:cNvPr>
          <p:cNvSpPr>
            <a:spLocks noGrp="1"/>
          </p:cNvSpPr>
          <p:nvPr>
            <p:ph type="sldNum" sz="quarter" idx="12"/>
          </p:nvPr>
        </p:nvSpPr>
        <p:spPr/>
        <p:txBody>
          <a:bodyPr/>
          <a:lstStyle>
            <a:lvl1pPr>
              <a:defRPr/>
            </a:lvl1pPr>
          </a:lstStyle>
          <a:p>
            <a:fld id="{F0C58CE3-5AFC-432B-83D3-937242B3313E}" type="slidenum">
              <a:rPr lang="en-GB" altLang="de-DE"/>
              <a:pPr/>
              <a:t>‹#›</a:t>
            </a:fld>
            <a:endParaRPr lang="en-GB" altLang="de-DE"/>
          </a:p>
        </p:txBody>
      </p:sp>
    </p:spTree>
    <p:extLst>
      <p:ext uri="{BB962C8B-B14F-4D97-AF65-F5344CB8AC3E}">
        <p14:creationId xmlns:p14="http://schemas.microsoft.com/office/powerpoint/2010/main" val="2245269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D6F69-D2D7-4C73-890C-65D11EE9777E}"/>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0EF1A47F-BCCE-4C13-9465-32188E9A06B5}"/>
              </a:ext>
            </a:extLst>
          </p:cNvPr>
          <p:cNvSpPr>
            <a:spLocks noGrp="1"/>
          </p:cNvSpPr>
          <p:nvPr>
            <p:ph sz="half" idx="1"/>
          </p:nvPr>
        </p:nvSpPr>
        <p:spPr>
          <a:xfrm>
            <a:off x="457200" y="2492375"/>
            <a:ext cx="40386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a:extLst>
              <a:ext uri="{FF2B5EF4-FFF2-40B4-BE49-F238E27FC236}">
                <a16:creationId xmlns:a16="http://schemas.microsoft.com/office/drawing/2014/main" id="{D08CBFED-1D18-4C0E-B96E-54696B9FBC95}"/>
              </a:ext>
            </a:extLst>
          </p:cNvPr>
          <p:cNvSpPr>
            <a:spLocks noGrp="1"/>
          </p:cNvSpPr>
          <p:nvPr>
            <p:ph sz="half" idx="2"/>
          </p:nvPr>
        </p:nvSpPr>
        <p:spPr>
          <a:xfrm>
            <a:off x="4648200" y="2492375"/>
            <a:ext cx="40386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a:extLst>
              <a:ext uri="{FF2B5EF4-FFF2-40B4-BE49-F238E27FC236}">
                <a16:creationId xmlns:a16="http://schemas.microsoft.com/office/drawing/2014/main" id="{D4B5AB01-AF5E-4CA9-97CE-E38CBFED43E9}"/>
              </a:ext>
            </a:extLst>
          </p:cNvPr>
          <p:cNvSpPr>
            <a:spLocks noGrp="1"/>
          </p:cNvSpPr>
          <p:nvPr>
            <p:ph type="dt" sz="half" idx="10"/>
          </p:nvPr>
        </p:nvSpPr>
        <p:spPr/>
        <p:txBody>
          <a:bodyPr/>
          <a:lstStyle>
            <a:lvl1pPr>
              <a:defRPr/>
            </a:lvl1pPr>
          </a:lstStyle>
          <a:p>
            <a:endParaRPr lang="en-GB" altLang="de-DE"/>
          </a:p>
        </p:txBody>
      </p:sp>
      <p:sp>
        <p:nvSpPr>
          <p:cNvPr id="6" name="Footer Placeholder 5">
            <a:extLst>
              <a:ext uri="{FF2B5EF4-FFF2-40B4-BE49-F238E27FC236}">
                <a16:creationId xmlns:a16="http://schemas.microsoft.com/office/drawing/2014/main" id="{F53F97F0-951D-4492-B039-9B98E25D3D7C}"/>
              </a:ext>
            </a:extLst>
          </p:cNvPr>
          <p:cNvSpPr>
            <a:spLocks noGrp="1"/>
          </p:cNvSpPr>
          <p:nvPr>
            <p:ph type="ftr" sz="quarter" idx="11"/>
          </p:nvPr>
        </p:nvSpPr>
        <p:spPr/>
        <p:txBody>
          <a:bodyPr/>
          <a:lstStyle>
            <a:lvl1pPr>
              <a:defRPr/>
            </a:lvl1pPr>
          </a:lstStyle>
          <a:p>
            <a:endParaRPr lang="en-GB" altLang="de-DE"/>
          </a:p>
        </p:txBody>
      </p:sp>
      <p:sp>
        <p:nvSpPr>
          <p:cNvPr id="7" name="Slide Number Placeholder 6">
            <a:extLst>
              <a:ext uri="{FF2B5EF4-FFF2-40B4-BE49-F238E27FC236}">
                <a16:creationId xmlns:a16="http://schemas.microsoft.com/office/drawing/2014/main" id="{99F7A6C1-7C91-4704-A1BF-4A93FF3022E7}"/>
              </a:ext>
            </a:extLst>
          </p:cNvPr>
          <p:cNvSpPr>
            <a:spLocks noGrp="1"/>
          </p:cNvSpPr>
          <p:nvPr>
            <p:ph type="sldNum" sz="quarter" idx="12"/>
          </p:nvPr>
        </p:nvSpPr>
        <p:spPr/>
        <p:txBody>
          <a:bodyPr/>
          <a:lstStyle>
            <a:lvl1pPr>
              <a:defRPr/>
            </a:lvl1pPr>
          </a:lstStyle>
          <a:p>
            <a:fld id="{C9DEFC9A-432F-4319-AA17-F041AFAE899A}" type="slidenum">
              <a:rPr lang="en-GB" altLang="de-DE"/>
              <a:pPr/>
              <a:t>‹#›</a:t>
            </a:fld>
            <a:endParaRPr lang="en-GB" altLang="de-DE"/>
          </a:p>
        </p:txBody>
      </p:sp>
    </p:spTree>
    <p:extLst>
      <p:ext uri="{BB962C8B-B14F-4D97-AF65-F5344CB8AC3E}">
        <p14:creationId xmlns:p14="http://schemas.microsoft.com/office/powerpoint/2010/main" val="3916627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4898-0728-4455-8BD2-53F2775465F6}"/>
              </a:ext>
            </a:extLst>
          </p:cNvPr>
          <p:cNvSpPr>
            <a:spLocks noGrp="1"/>
          </p:cNvSpPr>
          <p:nvPr>
            <p:ph type="title"/>
          </p:nvPr>
        </p:nvSpPr>
        <p:spPr>
          <a:xfrm>
            <a:off x="630238" y="365125"/>
            <a:ext cx="7886700" cy="1325563"/>
          </a:xfrm>
        </p:spPr>
        <p:txBody>
          <a:bodyPr/>
          <a:lstStyle/>
          <a:p>
            <a:r>
              <a:rPr lang="en-US"/>
              <a:t>Click to edit Master title style</a:t>
            </a:r>
            <a:endParaRPr lang="de-DE"/>
          </a:p>
        </p:txBody>
      </p:sp>
      <p:sp>
        <p:nvSpPr>
          <p:cNvPr id="3" name="Text Placeholder 2">
            <a:extLst>
              <a:ext uri="{FF2B5EF4-FFF2-40B4-BE49-F238E27FC236}">
                <a16:creationId xmlns:a16="http://schemas.microsoft.com/office/drawing/2014/main" id="{6DA1F6DB-0773-47FE-B218-470EB51C3AD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7A923A-A68D-4DE4-BC6E-AF08192283F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a:extLst>
              <a:ext uri="{FF2B5EF4-FFF2-40B4-BE49-F238E27FC236}">
                <a16:creationId xmlns:a16="http://schemas.microsoft.com/office/drawing/2014/main" id="{4F8A8259-23B0-4353-B89D-1E656503203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7547A3-8A18-4C9C-8993-5869A5AEAAB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a:extLst>
              <a:ext uri="{FF2B5EF4-FFF2-40B4-BE49-F238E27FC236}">
                <a16:creationId xmlns:a16="http://schemas.microsoft.com/office/drawing/2014/main" id="{DD3F0B0F-8870-44FA-9488-F7788CA3B5A0}"/>
              </a:ext>
            </a:extLst>
          </p:cNvPr>
          <p:cNvSpPr>
            <a:spLocks noGrp="1"/>
          </p:cNvSpPr>
          <p:nvPr>
            <p:ph type="dt" sz="half" idx="10"/>
          </p:nvPr>
        </p:nvSpPr>
        <p:spPr/>
        <p:txBody>
          <a:bodyPr/>
          <a:lstStyle>
            <a:lvl1pPr>
              <a:defRPr/>
            </a:lvl1pPr>
          </a:lstStyle>
          <a:p>
            <a:endParaRPr lang="en-GB" altLang="de-DE"/>
          </a:p>
        </p:txBody>
      </p:sp>
      <p:sp>
        <p:nvSpPr>
          <p:cNvPr id="8" name="Footer Placeholder 7">
            <a:extLst>
              <a:ext uri="{FF2B5EF4-FFF2-40B4-BE49-F238E27FC236}">
                <a16:creationId xmlns:a16="http://schemas.microsoft.com/office/drawing/2014/main" id="{78FB92CD-F3DA-4F56-9690-7CEDCD63894C}"/>
              </a:ext>
            </a:extLst>
          </p:cNvPr>
          <p:cNvSpPr>
            <a:spLocks noGrp="1"/>
          </p:cNvSpPr>
          <p:nvPr>
            <p:ph type="ftr" sz="quarter" idx="11"/>
          </p:nvPr>
        </p:nvSpPr>
        <p:spPr/>
        <p:txBody>
          <a:bodyPr/>
          <a:lstStyle>
            <a:lvl1pPr>
              <a:defRPr/>
            </a:lvl1pPr>
          </a:lstStyle>
          <a:p>
            <a:endParaRPr lang="en-GB" altLang="de-DE"/>
          </a:p>
        </p:txBody>
      </p:sp>
      <p:sp>
        <p:nvSpPr>
          <p:cNvPr id="9" name="Slide Number Placeholder 8">
            <a:extLst>
              <a:ext uri="{FF2B5EF4-FFF2-40B4-BE49-F238E27FC236}">
                <a16:creationId xmlns:a16="http://schemas.microsoft.com/office/drawing/2014/main" id="{18F835E0-0118-466A-A722-07FAD4EABA77}"/>
              </a:ext>
            </a:extLst>
          </p:cNvPr>
          <p:cNvSpPr>
            <a:spLocks noGrp="1"/>
          </p:cNvSpPr>
          <p:nvPr>
            <p:ph type="sldNum" sz="quarter" idx="12"/>
          </p:nvPr>
        </p:nvSpPr>
        <p:spPr/>
        <p:txBody>
          <a:bodyPr/>
          <a:lstStyle>
            <a:lvl1pPr>
              <a:defRPr/>
            </a:lvl1pPr>
          </a:lstStyle>
          <a:p>
            <a:fld id="{3003BA0A-D366-4A4C-8FD4-580328E3E3E0}" type="slidenum">
              <a:rPr lang="en-GB" altLang="de-DE"/>
              <a:pPr/>
              <a:t>‹#›</a:t>
            </a:fld>
            <a:endParaRPr lang="en-GB" altLang="de-DE"/>
          </a:p>
        </p:txBody>
      </p:sp>
    </p:spTree>
    <p:extLst>
      <p:ext uri="{BB962C8B-B14F-4D97-AF65-F5344CB8AC3E}">
        <p14:creationId xmlns:p14="http://schemas.microsoft.com/office/powerpoint/2010/main" val="389631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1D71-C8DE-47D8-BC88-74201A0D9A96}"/>
              </a:ext>
            </a:extLst>
          </p:cNvPr>
          <p:cNvSpPr>
            <a:spLocks noGrp="1"/>
          </p:cNvSpPr>
          <p:nvPr>
            <p:ph type="title"/>
          </p:nvPr>
        </p:nvSpPr>
        <p:spPr/>
        <p:txBody>
          <a:bodyPr/>
          <a:lstStyle/>
          <a:p>
            <a:r>
              <a:rPr lang="en-US"/>
              <a:t>Click to edit Master title style</a:t>
            </a:r>
            <a:endParaRPr lang="de-DE"/>
          </a:p>
        </p:txBody>
      </p:sp>
      <p:sp>
        <p:nvSpPr>
          <p:cNvPr id="3" name="Date Placeholder 2">
            <a:extLst>
              <a:ext uri="{FF2B5EF4-FFF2-40B4-BE49-F238E27FC236}">
                <a16:creationId xmlns:a16="http://schemas.microsoft.com/office/drawing/2014/main" id="{7FB44C13-6A97-49CC-A2EA-46BADC1781D1}"/>
              </a:ext>
            </a:extLst>
          </p:cNvPr>
          <p:cNvSpPr>
            <a:spLocks noGrp="1"/>
          </p:cNvSpPr>
          <p:nvPr>
            <p:ph type="dt" sz="half" idx="10"/>
          </p:nvPr>
        </p:nvSpPr>
        <p:spPr/>
        <p:txBody>
          <a:bodyPr/>
          <a:lstStyle>
            <a:lvl1pPr>
              <a:defRPr/>
            </a:lvl1pPr>
          </a:lstStyle>
          <a:p>
            <a:endParaRPr lang="en-GB" altLang="de-DE"/>
          </a:p>
        </p:txBody>
      </p:sp>
      <p:sp>
        <p:nvSpPr>
          <p:cNvPr id="4" name="Footer Placeholder 3">
            <a:extLst>
              <a:ext uri="{FF2B5EF4-FFF2-40B4-BE49-F238E27FC236}">
                <a16:creationId xmlns:a16="http://schemas.microsoft.com/office/drawing/2014/main" id="{2D81282A-B718-4049-9A6C-AD445DB22E5F}"/>
              </a:ext>
            </a:extLst>
          </p:cNvPr>
          <p:cNvSpPr>
            <a:spLocks noGrp="1"/>
          </p:cNvSpPr>
          <p:nvPr>
            <p:ph type="ftr" sz="quarter" idx="11"/>
          </p:nvPr>
        </p:nvSpPr>
        <p:spPr/>
        <p:txBody>
          <a:bodyPr/>
          <a:lstStyle>
            <a:lvl1pPr>
              <a:defRPr/>
            </a:lvl1pPr>
          </a:lstStyle>
          <a:p>
            <a:endParaRPr lang="en-GB" altLang="de-DE"/>
          </a:p>
        </p:txBody>
      </p:sp>
      <p:sp>
        <p:nvSpPr>
          <p:cNvPr id="5" name="Slide Number Placeholder 4">
            <a:extLst>
              <a:ext uri="{FF2B5EF4-FFF2-40B4-BE49-F238E27FC236}">
                <a16:creationId xmlns:a16="http://schemas.microsoft.com/office/drawing/2014/main" id="{D844C249-E923-4CD2-9CB8-112DC8400C9A}"/>
              </a:ext>
            </a:extLst>
          </p:cNvPr>
          <p:cNvSpPr>
            <a:spLocks noGrp="1"/>
          </p:cNvSpPr>
          <p:nvPr>
            <p:ph type="sldNum" sz="quarter" idx="12"/>
          </p:nvPr>
        </p:nvSpPr>
        <p:spPr/>
        <p:txBody>
          <a:bodyPr/>
          <a:lstStyle>
            <a:lvl1pPr>
              <a:defRPr/>
            </a:lvl1pPr>
          </a:lstStyle>
          <a:p>
            <a:fld id="{DF74376C-1FFA-4B06-BC44-A140360117FE}" type="slidenum">
              <a:rPr lang="en-GB" altLang="de-DE"/>
              <a:pPr/>
              <a:t>‹#›</a:t>
            </a:fld>
            <a:endParaRPr lang="en-GB" altLang="de-DE"/>
          </a:p>
        </p:txBody>
      </p:sp>
    </p:spTree>
    <p:extLst>
      <p:ext uri="{BB962C8B-B14F-4D97-AF65-F5344CB8AC3E}">
        <p14:creationId xmlns:p14="http://schemas.microsoft.com/office/powerpoint/2010/main" val="537388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E1DD3A-040B-4E4D-BE43-6CD9E8FC148E}"/>
              </a:ext>
            </a:extLst>
          </p:cNvPr>
          <p:cNvSpPr>
            <a:spLocks noGrp="1"/>
          </p:cNvSpPr>
          <p:nvPr>
            <p:ph type="dt" sz="half" idx="10"/>
          </p:nvPr>
        </p:nvSpPr>
        <p:spPr/>
        <p:txBody>
          <a:bodyPr/>
          <a:lstStyle>
            <a:lvl1pPr>
              <a:defRPr/>
            </a:lvl1pPr>
          </a:lstStyle>
          <a:p>
            <a:endParaRPr lang="en-GB" altLang="de-DE"/>
          </a:p>
        </p:txBody>
      </p:sp>
      <p:sp>
        <p:nvSpPr>
          <p:cNvPr id="3" name="Footer Placeholder 2">
            <a:extLst>
              <a:ext uri="{FF2B5EF4-FFF2-40B4-BE49-F238E27FC236}">
                <a16:creationId xmlns:a16="http://schemas.microsoft.com/office/drawing/2014/main" id="{05A23D65-4716-4716-B639-91BCA2C6463E}"/>
              </a:ext>
            </a:extLst>
          </p:cNvPr>
          <p:cNvSpPr>
            <a:spLocks noGrp="1"/>
          </p:cNvSpPr>
          <p:nvPr>
            <p:ph type="ftr" sz="quarter" idx="11"/>
          </p:nvPr>
        </p:nvSpPr>
        <p:spPr/>
        <p:txBody>
          <a:bodyPr/>
          <a:lstStyle>
            <a:lvl1pPr>
              <a:defRPr/>
            </a:lvl1pPr>
          </a:lstStyle>
          <a:p>
            <a:endParaRPr lang="en-GB" altLang="de-DE"/>
          </a:p>
        </p:txBody>
      </p:sp>
      <p:sp>
        <p:nvSpPr>
          <p:cNvPr id="4" name="Slide Number Placeholder 3">
            <a:extLst>
              <a:ext uri="{FF2B5EF4-FFF2-40B4-BE49-F238E27FC236}">
                <a16:creationId xmlns:a16="http://schemas.microsoft.com/office/drawing/2014/main" id="{858B990F-819D-406E-B6DA-3663AFAD68E4}"/>
              </a:ext>
            </a:extLst>
          </p:cNvPr>
          <p:cNvSpPr>
            <a:spLocks noGrp="1"/>
          </p:cNvSpPr>
          <p:nvPr>
            <p:ph type="sldNum" sz="quarter" idx="12"/>
          </p:nvPr>
        </p:nvSpPr>
        <p:spPr/>
        <p:txBody>
          <a:bodyPr/>
          <a:lstStyle>
            <a:lvl1pPr>
              <a:defRPr/>
            </a:lvl1pPr>
          </a:lstStyle>
          <a:p>
            <a:fld id="{0800358B-284E-4E68-B6A7-4FA999A4A438}" type="slidenum">
              <a:rPr lang="en-GB" altLang="de-DE"/>
              <a:pPr/>
              <a:t>‹#›</a:t>
            </a:fld>
            <a:endParaRPr lang="en-GB" altLang="de-DE"/>
          </a:p>
        </p:txBody>
      </p:sp>
    </p:spTree>
    <p:extLst>
      <p:ext uri="{BB962C8B-B14F-4D97-AF65-F5344CB8AC3E}">
        <p14:creationId xmlns:p14="http://schemas.microsoft.com/office/powerpoint/2010/main" val="15220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10E7-EB7F-45AB-9AB4-647728FDD06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de-DE"/>
          </a:p>
        </p:txBody>
      </p:sp>
      <p:sp>
        <p:nvSpPr>
          <p:cNvPr id="3" name="Content Placeholder 2">
            <a:extLst>
              <a:ext uri="{FF2B5EF4-FFF2-40B4-BE49-F238E27FC236}">
                <a16:creationId xmlns:a16="http://schemas.microsoft.com/office/drawing/2014/main" id="{1034CB3F-8B8B-4144-9AA3-7633D8DDB5B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a:extLst>
              <a:ext uri="{FF2B5EF4-FFF2-40B4-BE49-F238E27FC236}">
                <a16:creationId xmlns:a16="http://schemas.microsoft.com/office/drawing/2014/main" id="{9C981C8E-C8BB-4FBB-8F04-1FBEC9CF6A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382B4B-9FAD-4BCB-8043-D1CE89C41815}"/>
              </a:ext>
            </a:extLst>
          </p:cNvPr>
          <p:cNvSpPr>
            <a:spLocks noGrp="1"/>
          </p:cNvSpPr>
          <p:nvPr>
            <p:ph type="dt" sz="half" idx="10"/>
          </p:nvPr>
        </p:nvSpPr>
        <p:spPr/>
        <p:txBody>
          <a:bodyPr/>
          <a:lstStyle>
            <a:lvl1pPr>
              <a:defRPr/>
            </a:lvl1pPr>
          </a:lstStyle>
          <a:p>
            <a:endParaRPr lang="en-GB" altLang="de-DE"/>
          </a:p>
        </p:txBody>
      </p:sp>
      <p:sp>
        <p:nvSpPr>
          <p:cNvPr id="6" name="Footer Placeholder 5">
            <a:extLst>
              <a:ext uri="{FF2B5EF4-FFF2-40B4-BE49-F238E27FC236}">
                <a16:creationId xmlns:a16="http://schemas.microsoft.com/office/drawing/2014/main" id="{EB8FB3B3-DC1E-4848-B9F1-65937B41824F}"/>
              </a:ext>
            </a:extLst>
          </p:cNvPr>
          <p:cNvSpPr>
            <a:spLocks noGrp="1"/>
          </p:cNvSpPr>
          <p:nvPr>
            <p:ph type="ftr" sz="quarter" idx="11"/>
          </p:nvPr>
        </p:nvSpPr>
        <p:spPr/>
        <p:txBody>
          <a:bodyPr/>
          <a:lstStyle>
            <a:lvl1pPr>
              <a:defRPr/>
            </a:lvl1pPr>
          </a:lstStyle>
          <a:p>
            <a:endParaRPr lang="en-GB" altLang="de-DE"/>
          </a:p>
        </p:txBody>
      </p:sp>
      <p:sp>
        <p:nvSpPr>
          <p:cNvPr id="7" name="Slide Number Placeholder 6">
            <a:extLst>
              <a:ext uri="{FF2B5EF4-FFF2-40B4-BE49-F238E27FC236}">
                <a16:creationId xmlns:a16="http://schemas.microsoft.com/office/drawing/2014/main" id="{530DB81A-D3D3-4429-A067-6C9E3A4E959D}"/>
              </a:ext>
            </a:extLst>
          </p:cNvPr>
          <p:cNvSpPr>
            <a:spLocks noGrp="1"/>
          </p:cNvSpPr>
          <p:nvPr>
            <p:ph type="sldNum" sz="quarter" idx="12"/>
          </p:nvPr>
        </p:nvSpPr>
        <p:spPr/>
        <p:txBody>
          <a:bodyPr/>
          <a:lstStyle>
            <a:lvl1pPr>
              <a:defRPr/>
            </a:lvl1pPr>
          </a:lstStyle>
          <a:p>
            <a:fld id="{54D476D9-66B2-4086-8B9E-BF54B16DAD45}" type="slidenum">
              <a:rPr lang="en-GB" altLang="de-DE"/>
              <a:pPr/>
              <a:t>‹#›</a:t>
            </a:fld>
            <a:endParaRPr lang="en-GB" altLang="de-DE"/>
          </a:p>
        </p:txBody>
      </p:sp>
    </p:spTree>
    <p:extLst>
      <p:ext uri="{BB962C8B-B14F-4D97-AF65-F5344CB8AC3E}">
        <p14:creationId xmlns:p14="http://schemas.microsoft.com/office/powerpoint/2010/main" val="3964593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80C8-4698-4FAC-A8C4-AFD5CE5545A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de-DE"/>
          </a:p>
        </p:txBody>
      </p:sp>
      <p:sp>
        <p:nvSpPr>
          <p:cNvPr id="3" name="Picture Placeholder 2">
            <a:extLst>
              <a:ext uri="{FF2B5EF4-FFF2-40B4-BE49-F238E27FC236}">
                <a16:creationId xmlns:a16="http://schemas.microsoft.com/office/drawing/2014/main" id="{85003105-2608-48AA-8C8B-848ABFFBCA3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a:extLst>
              <a:ext uri="{FF2B5EF4-FFF2-40B4-BE49-F238E27FC236}">
                <a16:creationId xmlns:a16="http://schemas.microsoft.com/office/drawing/2014/main" id="{32CF1564-D05C-4A55-9288-58AECDFDC7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A54602-AD1C-4D2F-B596-344791948FCF}"/>
              </a:ext>
            </a:extLst>
          </p:cNvPr>
          <p:cNvSpPr>
            <a:spLocks noGrp="1"/>
          </p:cNvSpPr>
          <p:nvPr>
            <p:ph type="dt" sz="half" idx="10"/>
          </p:nvPr>
        </p:nvSpPr>
        <p:spPr/>
        <p:txBody>
          <a:bodyPr/>
          <a:lstStyle>
            <a:lvl1pPr>
              <a:defRPr/>
            </a:lvl1pPr>
          </a:lstStyle>
          <a:p>
            <a:endParaRPr lang="en-GB" altLang="de-DE"/>
          </a:p>
        </p:txBody>
      </p:sp>
      <p:sp>
        <p:nvSpPr>
          <p:cNvPr id="6" name="Footer Placeholder 5">
            <a:extLst>
              <a:ext uri="{FF2B5EF4-FFF2-40B4-BE49-F238E27FC236}">
                <a16:creationId xmlns:a16="http://schemas.microsoft.com/office/drawing/2014/main" id="{1F355762-50CE-4092-B51F-E1BB2D6AA033}"/>
              </a:ext>
            </a:extLst>
          </p:cNvPr>
          <p:cNvSpPr>
            <a:spLocks noGrp="1"/>
          </p:cNvSpPr>
          <p:nvPr>
            <p:ph type="ftr" sz="quarter" idx="11"/>
          </p:nvPr>
        </p:nvSpPr>
        <p:spPr/>
        <p:txBody>
          <a:bodyPr/>
          <a:lstStyle>
            <a:lvl1pPr>
              <a:defRPr/>
            </a:lvl1pPr>
          </a:lstStyle>
          <a:p>
            <a:endParaRPr lang="en-GB" altLang="de-DE"/>
          </a:p>
        </p:txBody>
      </p:sp>
      <p:sp>
        <p:nvSpPr>
          <p:cNvPr id="7" name="Slide Number Placeholder 6">
            <a:extLst>
              <a:ext uri="{FF2B5EF4-FFF2-40B4-BE49-F238E27FC236}">
                <a16:creationId xmlns:a16="http://schemas.microsoft.com/office/drawing/2014/main" id="{18740C51-8680-41D1-BE47-A99579793D40}"/>
              </a:ext>
            </a:extLst>
          </p:cNvPr>
          <p:cNvSpPr>
            <a:spLocks noGrp="1"/>
          </p:cNvSpPr>
          <p:nvPr>
            <p:ph type="sldNum" sz="quarter" idx="12"/>
          </p:nvPr>
        </p:nvSpPr>
        <p:spPr/>
        <p:txBody>
          <a:bodyPr/>
          <a:lstStyle>
            <a:lvl1pPr>
              <a:defRPr/>
            </a:lvl1pPr>
          </a:lstStyle>
          <a:p>
            <a:fld id="{AB8AD4E6-8259-4E09-AB56-D8A59E2EE81B}" type="slidenum">
              <a:rPr lang="en-GB" altLang="de-DE"/>
              <a:pPr/>
              <a:t>‹#›</a:t>
            </a:fld>
            <a:endParaRPr lang="en-GB" altLang="de-DE"/>
          </a:p>
        </p:txBody>
      </p:sp>
    </p:spTree>
    <p:extLst>
      <p:ext uri="{BB962C8B-B14F-4D97-AF65-F5344CB8AC3E}">
        <p14:creationId xmlns:p14="http://schemas.microsoft.com/office/powerpoint/2010/main" val="1418218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216F8B5-BD9D-4A50-B2AE-855EAAD11B25}"/>
              </a:ext>
            </a:extLst>
          </p:cNvPr>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de-DE"/>
              <a:t>Title</a:t>
            </a:r>
          </a:p>
        </p:txBody>
      </p:sp>
      <p:sp>
        <p:nvSpPr>
          <p:cNvPr id="1027" name="Rectangle 3">
            <a:extLst>
              <a:ext uri="{FF2B5EF4-FFF2-40B4-BE49-F238E27FC236}">
                <a16:creationId xmlns:a16="http://schemas.microsoft.com/office/drawing/2014/main" id="{C6640EC8-01C1-4460-93B1-6F8FC01FEAC9}"/>
              </a:ext>
            </a:extLst>
          </p:cNvPr>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de-DE"/>
              <a:t>Second level</a:t>
            </a:r>
            <a:endParaRPr lang="en-GB" altLang="de-DE"/>
          </a:p>
          <a:p>
            <a:pPr lvl="1"/>
            <a:r>
              <a:rPr lang="en-GB" altLang="de-DE"/>
              <a:t>Third level</a:t>
            </a:r>
          </a:p>
          <a:p>
            <a:pPr lvl="2"/>
            <a:r>
              <a:rPr lang="en-GB" altLang="de-DE"/>
              <a:t>- Fourth level</a:t>
            </a:r>
          </a:p>
        </p:txBody>
      </p:sp>
      <p:sp>
        <p:nvSpPr>
          <p:cNvPr id="1028" name="Rectangle 4">
            <a:extLst>
              <a:ext uri="{FF2B5EF4-FFF2-40B4-BE49-F238E27FC236}">
                <a16:creationId xmlns:a16="http://schemas.microsoft.com/office/drawing/2014/main" id="{9EE89C9F-5E9F-46CC-BEBF-F8677DBB3006}"/>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anose="020B0604020202020204" pitchFamily="34" charset="0"/>
              </a:defRPr>
            </a:lvl1pPr>
          </a:lstStyle>
          <a:p>
            <a:endParaRPr lang="en-GB" altLang="de-DE"/>
          </a:p>
        </p:txBody>
      </p:sp>
      <p:sp>
        <p:nvSpPr>
          <p:cNvPr id="1029" name="Rectangle 5">
            <a:extLst>
              <a:ext uri="{FF2B5EF4-FFF2-40B4-BE49-F238E27FC236}">
                <a16:creationId xmlns:a16="http://schemas.microsoft.com/office/drawing/2014/main" id="{745F7EA1-0388-476B-B41F-A1CF6E60B9B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anose="020B0604020202020204" pitchFamily="34" charset="0"/>
              </a:defRPr>
            </a:lvl1pPr>
          </a:lstStyle>
          <a:p>
            <a:endParaRPr lang="en-GB" altLang="de-DE"/>
          </a:p>
        </p:txBody>
      </p:sp>
      <p:sp>
        <p:nvSpPr>
          <p:cNvPr id="1030" name="Rectangle 6">
            <a:extLst>
              <a:ext uri="{FF2B5EF4-FFF2-40B4-BE49-F238E27FC236}">
                <a16:creationId xmlns:a16="http://schemas.microsoft.com/office/drawing/2014/main" id="{D7DA3606-6A06-4DC1-839D-DE61D441213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anose="020B0604020202020204" pitchFamily="34" charset="0"/>
              </a:defRPr>
            </a:lvl1pPr>
          </a:lstStyle>
          <a:p>
            <a:fld id="{11F0D3F5-DE49-480C-A089-E662FB295645}" type="slidenum">
              <a:rPr lang="en-GB" altLang="de-DE"/>
              <a:pPr/>
              <a:t>‹#›</a:t>
            </a:fld>
            <a:endParaRPr lang="en-GB" altLang="de-DE"/>
          </a:p>
        </p:txBody>
      </p:sp>
      <p:sp>
        <p:nvSpPr>
          <p:cNvPr id="15" name="Rectangle 14">
            <a:extLst>
              <a:ext uri="{FF2B5EF4-FFF2-40B4-BE49-F238E27FC236}">
                <a16:creationId xmlns:a16="http://schemas.microsoft.com/office/drawing/2014/main" id="{4E6D3F77-9054-495F-992C-AB2F2FB88687}"/>
              </a:ext>
            </a:extLst>
          </p:cNvPr>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
        <p:nvSpPr>
          <p:cNvPr id="7" name="Rectangle 6">
            <a:extLst>
              <a:ext uri="{FF2B5EF4-FFF2-40B4-BE49-F238E27FC236}">
                <a16:creationId xmlns:a16="http://schemas.microsoft.com/office/drawing/2014/main" id="{A59D3968-5B4C-4BCC-B5FF-7651A98E0F6C}"/>
              </a:ext>
            </a:extLst>
          </p:cNvPr>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pic>
        <p:nvPicPr>
          <p:cNvPr id="1041" name="Picture 17" descr="LOGO CE_Vertical_EN_NEG_quadri_HR">
            <a:extLst>
              <a:ext uri="{FF2B5EF4-FFF2-40B4-BE49-F238E27FC236}">
                <a16:creationId xmlns:a16="http://schemas.microsoft.com/office/drawing/2014/main" id="{BF265B60-B89D-474B-BB21-8FD92CF1AD51}"/>
              </a:ext>
            </a:extLst>
          </p:cNvPr>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358775" algn="l" rtl="0" fontAlgn="base">
        <a:spcBef>
          <a:spcPct val="0"/>
        </a:spcBef>
        <a:spcAft>
          <a:spcPct val="0"/>
        </a:spcAft>
        <a:defRPr sz="3000" b="1" kern="1200">
          <a:solidFill>
            <a:srgbClr val="0F5494"/>
          </a:solidFill>
          <a:latin typeface="+mj-lt"/>
          <a:ea typeface="+mj-ea"/>
          <a:cs typeface="+mj-cs"/>
        </a:defRPr>
      </a:lvl1pPr>
      <a:lvl2pPr marL="358775" algn="l" rtl="0" fontAlgn="base">
        <a:spcBef>
          <a:spcPct val="0"/>
        </a:spcBef>
        <a:spcAft>
          <a:spcPct val="0"/>
        </a:spcAft>
        <a:defRPr sz="3000" b="1">
          <a:solidFill>
            <a:srgbClr val="0F5494"/>
          </a:solidFill>
          <a:latin typeface="Verdana" panose="020B0604030504040204" pitchFamily="34" charset="0"/>
        </a:defRPr>
      </a:lvl2pPr>
      <a:lvl3pPr marL="358775" algn="l" rtl="0" fontAlgn="base">
        <a:spcBef>
          <a:spcPct val="0"/>
        </a:spcBef>
        <a:spcAft>
          <a:spcPct val="0"/>
        </a:spcAft>
        <a:defRPr sz="3000" b="1">
          <a:solidFill>
            <a:srgbClr val="0F5494"/>
          </a:solidFill>
          <a:latin typeface="Verdana" panose="020B0604030504040204" pitchFamily="34" charset="0"/>
        </a:defRPr>
      </a:lvl3pPr>
      <a:lvl4pPr marL="358775" algn="l" rtl="0" fontAlgn="base">
        <a:spcBef>
          <a:spcPct val="0"/>
        </a:spcBef>
        <a:spcAft>
          <a:spcPct val="0"/>
        </a:spcAft>
        <a:defRPr sz="3000" b="1">
          <a:solidFill>
            <a:srgbClr val="0F5494"/>
          </a:solidFill>
          <a:latin typeface="Verdana" panose="020B0604030504040204" pitchFamily="34" charset="0"/>
        </a:defRPr>
      </a:lvl4pPr>
      <a:lvl5pPr marL="358775" algn="l" rtl="0" fontAlgn="base">
        <a:spcBef>
          <a:spcPct val="0"/>
        </a:spcBef>
        <a:spcAft>
          <a:spcPct val="0"/>
        </a:spcAft>
        <a:defRPr sz="3000" b="1">
          <a:solidFill>
            <a:srgbClr val="0F5494"/>
          </a:solidFill>
          <a:latin typeface="Verdana" panose="020B0604030504040204" pitchFamily="34" charset="0"/>
        </a:defRPr>
      </a:lvl5pPr>
      <a:lvl6pPr marL="815975" algn="l" rtl="0" fontAlgn="base">
        <a:spcBef>
          <a:spcPct val="0"/>
        </a:spcBef>
        <a:spcAft>
          <a:spcPct val="0"/>
        </a:spcAft>
        <a:defRPr sz="3000" b="1">
          <a:solidFill>
            <a:srgbClr val="0F5494"/>
          </a:solidFill>
          <a:latin typeface="Verdana" panose="020B0604030504040204" pitchFamily="34" charset="0"/>
        </a:defRPr>
      </a:lvl6pPr>
      <a:lvl7pPr marL="1273175" algn="l" rtl="0" fontAlgn="base">
        <a:spcBef>
          <a:spcPct val="0"/>
        </a:spcBef>
        <a:spcAft>
          <a:spcPct val="0"/>
        </a:spcAft>
        <a:defRPr sz="3000" b="1">
          <a:solidFill>
            <a:srgbClr val="0F5494"/>
          </a:solidFill>
          <a:latin typeface="Verdana" panose="020B0604030504040204" pitchFamily="34" charset="0"/>
        </a:defRPr>
      </a:lvl7pPr>
      <a:lvl8pPr marL="1730375" algn="l" rtl="0" fontAlgn="base">
        <a:spcBef>
          <a:spcPct val="0"/>
        </a:spcBef>
        <a:spcAft>
          <a:spcPct val="0"/>
        </a:spcAft>
        <a:defRPr sz="3000" b="1">
          <a:solidFill>
            <a:srgbClr val="0F5494"/>
          </a:solidFill>
          <a:latin typeface="Verdana" panose="020B0604030504040204" pitchFamily="34" charset="0"/>
        </a:defRPr>
      </a:lvl8pPr>
      <a:lvl9pPr marL="2187575" algn="l" rtl="0" fontAlgn="base">
        <a:spcBef>
          <a:spcPct val="0"/>
        </a:spcBef>
        <a:spcAft>
          <a:spcPct val="0"/>
        </a:spcAft>
        <a:defRPr sz="3000" b="1">
          <a:solidFill>
            <a:srgbClr val="0F5494"/>
          </a:solidFill>
          <a:latin typeface="Verdana" panose="020B0604030504040204" pitchFamily="34" charset="0"/>
        </a:defRPr>
      </a:lvl9pPr>
    </p:titleStyle>
    <p:bodyStyle>
      <a:lvl1pPr marL="342900" indent="-342900" algn="l" rtl="0" fontAlgn="base">
        <a:spcBef>
          <a:spcPct val="20000"/>
        </a:spcBef>
        <a:spcAft>
          <a:spcPct val="0"/>
        </a:spcAft>
        <a:buClr>
          <a:schemeClr val="bg1"/>
        </a:buClr>
        <a:buChar char="•"/>
        <a:defRPr sz="2400" i="1" kern="1200">
          <a:solidFill>
            <a:srgbClr val="0F5494"/>
          </a:solidFill>
          <a:latin typeface="+mn-lt"/>
          <a:ea typeface="+mn-ea"/>
          <a:cs typeface="+mn-cs"/>
        </a:defRPr>
      </a:lvl1pPr>
      <a:lvl2pPr marL="742950" indent="-285750" algn="l" rtl="0" fontAlgn="base">
        <a:spcBef>
          <a:spcPct val="20000"/>
        </a:spcBef>
        <a:spcAft>
          <a:spcPct val="0"/>
        </a:spcAft>
        <a:buClr>
          <a:srgbClr val="009FBA"/>
        </a:buClr>
        <a:buChar char="•"/>
        <a:defRPr sz="2000" b="1" kern="1200">
          <a:solidFill>
            <a:srgbClr val="0F5494"/>
          </a:solidFill>
          <a:latin typeface="+mn-lt"/>
          <a:ea typeface="+mn-ea"/>
          <a:cs typeface="+mn-cs"/>
        </a:defRPr>
      </a:lvl2pPr>
      <a:lvl3pPr marL="1143000" indent="-228600" algn="l" rtl="0" fontAlgn="base">
        <a:spcBef>
          <a:spcPct val="20000"/>
        </a:spcBef>
        <a:spcAft>
          <a:spcPct val="0"/>
        </a:spcAft>
        <a:defRPr sz="1400" kern="1200">
          <a:solidFill>
            <a:srgbClr val="0F5494"/>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RgOZFKZE3k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RgOZFKZE3k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RgOZFKZE3k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5">
            <a:extLst>
              <a:ext uri="{FF2B5EF4-FFF2-40B4-BE49-F238E27FC236}">
                <a16:creationId xmlns:a16="http://schemas.microsoft.com/office/drawing/2014/main" id="{DD955809-79DD-410B-84A1-549CB1B4C975}"/>
              </a:ext>
            </a:extLst>
          </p:cNvPr>
          <p:cNvSpPr>
            <a:spLocks noGrp="1" noChangeArrowheads="1"/>
          </p:cNvSpPr>
          <p:nvPr>
            <p:ph type="ctrTitle"/>
          </p:nvPr>
        </p:nvSpPr>
        <p:spPr>
          <a:xfrm>
            <a:off x="665163" y="2564904"/>
            <a:ext cx="8424862" cy="790575"/>
          </a:xfrm>
        </p:spPr>
        <p:txBody>
          <a:bodyPr>
            <a:noAutofit/>
          </a:bodyPr>
          <a:lstStyle/>
          <a:p>
            <a:r>
              <a:rPr lang="en-GB" sz="2800"/>
              <a:t>Introduction to the dimensions of digitalisation </a:t>
            </a:r>
            <a:endParaRPr lang="en-GB" sz="2800">
              <a:ea typeface="Verdana"/>
              <a:cs typeface="Verdana"/>
            </a:endParaRPr>
          </a:p>
        </p:txBody>
      </p:sp>
      <p:sp>
        <p:nvSpPr>
          <p:cNvPr id="3" name="Rectangle 6">
            <a:extLst>
              <a:ext uri="{FF2B5EF4-FFF2-40B4-BE49-F238E27FC236}">
                <a16:creationId xmlns:a16="http://schemas.microsoft.com/office/drawing/2014/main" id="{01EFA929-6755-42CB-9FB9-42CC7E1E7FEF}"/>
              </a:ext>
            </a:extLst>
          </p:cNvPr>
          <p:cNvSpPr>
            <a:spLocks noGrp="1" noChangeArrowheads="1"/>
          </p:cNvSpPr>
          <p:nvPr>
            <p:ph type="subTitle" idx="1"/>
          </p:nvPr>
        </p:nvSpPr>
        <p:spPr>
          <a:xfrm>
            <a:off x="611188" y="3716338"/>
            <a:ext cx="8532812" cy="1728787"/>
          </a:xfrm>
        </p:spPr>
        <p:txBody>
          <a:bodyPr/>
          <a:lstStyle/>
          <a:p>
            <a:r>
              <a:rPr lang="fr-BE" altLang="de-DE" sz="2000"/>
              <a:t>Module 3.2.1 </a:t>
            </a:r>
            <a:br>
              <a:rPr lang="fr-BE" altLang="de-DE" sz="2000"/>
            </a:br>
            <a:r>
              <a:rPr lang="en-GB" sz="2000"/>
              <a:t>Deep Dive: Cyber Security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68F6300E-745B-0D43-B02B-EA1CFC079CCB}"/>
              </a:ext>
            </a:extLst>
          </p:cNvPr>
          <p:cNvSpPr txBox="1"/>
          <p:nvPr/>
        </p:nvSpPr>
        <p:spPr>
          <a:xfrm>
            <a:off x="328406" y="1333114"/>
            <a:ext cx="357394" cy="276999"/>
          </a:xfrm>
          <a:prstGeom prst="rect">
            <a:avLst/>
          </a:prstGeom>
          <a:noFill/>
        </p:spPr>
        <p:txBody>
          <a:bodyPr wrap="square" rtlCol="0">
            <a:spAutoFit/>
          </a:bodyPr>
          <a:lstStyle/>
          <a:p>
            <a:r>
              <a:rPr lang="de-DE" b="1"/>
              <a:t> </a:t>
            </a:r>
          </a:p>
        </p:txBody>
      </p:sp>
      <p:sp>
        <p:nvSpPr>
          <p:cNvPr id="10" name="Textfeld 9">
            <a:extLst>
              <a:ext uri="{FF2B5EF4-FFF2-40B4-BE49-F238E27FC236}">
                <a16:creationId xmlns:a16="http://schemas.microsoft.com/office/drawing/2014/main" id="{80D24231-7849-F744-9E7E-FF81D98118EB}"/>
              </a:ext>
            </a:extLst>
          </p:cNvPr>
          <p:cNvSpPr txBox="1"/>
          <p:nvPr/>
        </p:nvSpPr>
        <p:spPr>
          <a:xfrm>
            <a:off x="4972300" y="1333114"/>
            <a:ext cx="357394" cy="276999"/>
          </a:xfrm>
          <a:prstGeom prst="rect">
            <a:avLst/>
          </a:prstGeom>
          <a:noFill/>
        </p:spPr>
        <p:txBody>
          <a:bodyPr wrap="square" rtlCol="0">
            <a:spAutoFit/>
          </a:bodyPr>
          <a:lstStyle/>
          <a:p>
            <a:r>
              <a:rPr lang="de-DE" b="1"/>
              <a:t> </a:t>
            </a:r>
          </a:p>
        </p:txBody>
      </p:sp>
      <p:sp>
        <p:nvSpPr>
          <p:cNvPr id="12" name="Textfeld 11">
            <a:extLst>
              <a:ext uri="{FF2B5EF4-FFF2-40B4-BE49-F238E27FC236}">
                <a16:creationId xmlns:a16="http://schemas.microsoft.com/office/drawing/2014/main" id="{1C8312BE-2059-AD41-9566-BF87721017FA}"/>
              </a:ext>
            </a:extLst>
          </p:cNvPr>
          <p:cNvSpPr txBox="1"/>
          <p:nvPr/>
        </p:nvSpPr>
        <p:spPr>
          <a:xfrm>
            <a:off x="328406" y="6536203"/>
            <a:ext cx="357394" cy="276999"/>
          </a:xfrm>
          <a:prstGeom prst="rect">
            <a:avLst/>
          </a:prstGeom>
          <a:noFill/>
        </p:spPr>
        <p:txBody>
          <a:bodyPr wrap="square" rtlCol="0">
            <a:spAutoFit/>
          </a:bodyPr>
          <a:lstStyle/>
          <a:p>
            <a:r>
              <a:rPr lang="de-DE" b="1"/>
              <a:t> </a:t>
            </a:r>
          </a:p>
        </p:txBody>
      </p:sp>
      <p:sp>
        <p:nvSpPr>
          <p:cNvPr id="8" name="Title 1">
            <a:extLst>
              <a:ext uri="{FF2B5EF4-FFF2-40B4-BE49-F238E27FC236}">
                <a16:creationId xmlns:a16="http://schemas.microsoft.com/office/drawing/2014/main" id="{8BE08484-00AC-4628-98BC-C5F7043B5730}"/>
              </a:ext>
            </a:extLst>
          </p:cNvPr>
          <p:cNvSpPr>
            <a:spLocks noGrp="1"/>
          </p:cNvSpPr>
          <p:nvPr>
            <p:ph type="title"/>
          </p:nvPr>
        </p:nvSpPr>
        <p:spPr>
          <a:xfrm>
            <a:off x="90612" y="1141800"/>
            <a:ext cx="8229600" cy="936625"/>
          </a:xfrm>
          <a:solidFill>
            <a:srgbClr val="FDDC05"/>
          </a:solidFill>
        </p:spPr>
        <p:txBody>
          <a:bodyPr/>
          <a:lstStyle/>
          <a:p>
            <a:r>
              <a:rPr lang="de-DE" err="1"/>
              <a:t>Cyber</a:t>
            </a:r>
            <a:r>
              <a:rPr lang="de-DE"/>
              <a:t> Security </a:t>
            </a:r>
            <a:br>
              <a:rPr lang="de-DE"/>
            </a:br>
            <a:r>
              <a:rPr lang="de-DE" sz="2400"/>
              <a:t>Group </a:t>
            </a:r>
            <a:r>
              <a:rPr lang="de-DE" sz="2400" err="1"/>
              <a:t>discussion</a:t>
            </a:r>
            <a:r>
              <a:rPr lang="de-DE" sz="2400"/>
              <a:t>: Country </a:t>
            </a:r>
            <a:r>
              <a:rPr lang="de-DE" sz="2400" err="1"/>
              <a:t>assessment</a:t>
            </a:r>
            <a:endParaRPr lang="de-DE" sz="2400"/>
          </a:p>
        </p:txBody>
      </p:sp>
      <p:sp>
        <p:nvSpPr>
          <p:cNvPr id="2" name="Ovale Legende 1"/>
          <p:cNvSpPr/>
          <p:nvPr/>
        </p:nvSpPr>
        <p:spPr bwMode="auto">
          <a:xfrm>
            <a:off x="685800" y="2311400"/>
            <a:ext cx="1155700" cy="952500"/>
          </a:xfrm>
          <a:prstGeom prst="wedgeEllipseCallou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4" name="Rechteck 3"/>
          <p:cNvSpPr/>
          <p:nvPr/>
        </p:nvSpPr>
        <p:spPr>
          <a:xfrm>
            <a:off x="1263650" y="2727340"/>
            <a:ext cx="6858000" cy="1631216"/>
          </a:xfrm>
          <a:prstGeom prst="rect">
            <a:avLst/>
          </a:prstGeom>
        </p:spPr>
        <p:txBody>
          <a:bodyPr wrap="square">
            <a:spAutoFit/>
          </a:bodyPr>
          <a:lstStyle/>
          <a:p>
            <a:r>
              <a:rPr lang="en-GB" sz="2000" b="1">
                <a:latin typeface="+mj-lt"/>
                <a:ea typeface="+mj-ea"/>
                <a:cs typeface="+mj-cs"/>
              </a:rPr>
              <a:t>What is the current state of discussion on cyber security policy in your country?</a:t>
            </a:r>
          </a:p>
          <a:p>
            <a:pPr marL="342900" indent="-342900">
              <a:buFont typeface="Arial" charset="0"/>
              <a:buChar char="•"/>
            </a:pPr>
            <a:r>
              <a:rPr lang="en-GB" sz="2000">
                <a:latin typeface="+mj-lt"/>
                <a:ea typeface="+mj-ea"/>
                <a:cs typeface="+mj-cs"/>
              </a:rPr>
              <a:t>What are the major threats?</a:t>
            </a:r>
          </a:p>
          <a:p>
            <a:pPr marL="342900" indent="-342900">
              <a:buFont typeface="Arial" charset="0"/>
              <a:buChar char="•"/>
            </a:pPr>
            <a:r>
              <a:rPr lang="en-GB" sz="2000">
                <a:latin typeface="+mj-lt"/>
                <a:ea typeface="+mj-ea"/>
                <a:cs typeface="+mj-cs"/>
              </a:rPr>
              <a:t>What are the policy objectives? </a:t>
            </a:r>
          </a:p>
          <a:p>
            <a:pPr marL="342900" indent="-342900">
              <a:buFont typeface="Arial" charset="0"/>
              <a:buChar char="•"/>
            </a:pPr>
            <a:r>
              <a:rPr lang="en-GB" sz="2000">
                <a:latin typeface="+mj-lt"/>
                <a:ea typeface="+mj-ea"/>
                <a:cs typeface="+mj-cs"/>
              </a:rPr>
              <a:t>What are the existing institutional capacities? </a:t>
            </a:r>
          </a:p>
        </p:txBody>
      </p:sp>
      <p:pic>
        <p:nvPicPr>
          <p:cNvPr id="3" name="Bild 2"/>
          <p:cNvPicPr>
            <a:picLocks noChangeAspect="1"/>
          </p:cNvPicPr>
          <p:nvPr/>
        </p:nvPicPr>
        <p:blipFill>
          <a:blip r:embed="rId3"/>
          <a:stretch>
            <a:fillRect/>
          </a:stretch>
        </p:blipFill>
        <p:spPr>
          <a:xfrm>
            <a:off x="328406" y="5240803"/>
            <a:ext cx="1152000" cy="1152000"/>
          </a:xfrm>
          <a:prstGeom prst="rect">
            <a:avLst/>
          </a:prstGeom>
        </p:spPr>
      </p:pic>
      <p:sp>
        <p:nvSpPr>
          <p:cNvPr id="5" name="Textfeld 4"/>
          <p:cNvSpPr txBox="1"/>
          <p:nvPr/>
        </p:nvSpPr>
        <p:spPr>
          <a:xfrm>
            <a:off x="1642717" y="5585970"/>
            <a:ext cx="1380506" cy="461665"/>
          </a:xfrm>
          <a:prstGeom prst="rect">
            <a:avLst/>
          </a:prstGeom>
          <a:noFill/>
        </p:spPr>
        <p:txBody>
          <a:bodyPr wrap="none" rtlCol="0">
            <a:spAutoFit/>
          </a:bodyPr>
          <a:lstStyle/>
          <a:p>
            <a:r>
              <a:rPr lang="en-GB" sz="2400" b="1"/>
              <a:t>10 min</a:t>
            </a:r>
          </a:p>
        </p:txBody>
      </p:sp>
    </p:spTree>
    <p:extLst>
      <p:ext uri="{BB962C8B-B14F-4D97-AF65-F5344CB8AC3E}">
        <p14:creationId xmlns:p14="http://schemas.microsoft.com/office/powerpoint/2010/main" val="1064792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68F6300E-745B-0D43-B02B-EA1CFC079CCB}"/>
              </a:ext>
            </a:extLst>
          </p:cNvPr>
          <p:cNvSpPr txBox="1"/>
          <p:nvPr/>
        </p:nvSpPr>
        <p:spPr>
          <a:xfrm>
            <a:off x="328406" y="1333114"/>
            <a:ext cx="357394" cy="276999"/>
          </a:xfrm>
          <a:prstGeom prst="rect">
            <a:avLst/>
          </a:prstGeom>
          <a:noFill/>
        </p:spPr>
        <p:txBody>
          <a:bodyPr wrap="square" rtlCol="0">
            <a:spAutoFit/>
          </a:bodyPr>
          <a:lstStyle/>
          <a:p>
            <a:r>
              <a:rPr lang="de-DE" b="1"/>
              <a:t> </a:t>
            </a:r>
          </a:p>
        </p:txBody>
      </p:sp>
      <p:sp>
        <p:nvSpPr>
          <p:cNvPr id="10" name="Textfeld 9">
            <a:extLst>
              <a:ext uri="{FF2B5EF4-FFF2-40B4-BE49-F238E27FC236}">
                <a16:creationId xmlns:a16="http://schemas.microsoft.com/office/drawing/2014/main" id="{80D24231-7849-F744-9E7E-FF81D98118EB}"/>
              </a:ext>
            </a:extLst>
          </p:cNvPr>
          <p:cNvSpPr txBox="1"/>
          <p:nvPr/>
        </p:nvSpPr>
        <p:spPr>
          <a:xfrm>
            <a:off x="4972300" y="1333114"/>
            <a:ext cx="357394" cy="276999"/>
          </a:xfrm>
          <a:prstGeom prst="rect">
            <a:avLst/>
          </a:prstGeom>
          <a:noFill/>
        </p:spPr>
        <p:txBody>
          <a:bodyPr wrap="square" rtlCol="0">
            <a:spAutoFit/>
          </a:bodyPr>
          <a:lstStyle/>
          <a:p>
            <a:r>
              <a:rPr lang="de-DE" b="1"/>
              <a:t> </a:t>
            </a:r>
          </a:p>
        </p:txBody>
      </p:sp>
      <p:sp>
        <p:nvSpPr>
          <p:cNvPr id="5" name="Title 1">
            <a:extLst>
              <a:ext uri="{FF2B5EF4-FFF2-40B4-BE49-F238E27FC236}">
                <a16:creationId xmlns:a16="http://schemas.microsoft.com/office/drawing/2014/main" id="{8BE08484-00AC-4628-98BC-C5F7043B5730}"/>
              </a:ext>
            </a:extLst>
          </p:cNvPr>
          <p:cNvSpPr>
            <a:spLocks noGrp="1"/>
          </p:cNvSpPr>
          <p:nvPr>
            <p:ph type="title"/>
          </p:nvPr>
        </p:nvSpPr>
        <p:spPr>
          <a:xfrm>
            <a:off x="103312" y="1003300"/>
            <a:ext cx="8229600" cy="936625"/>
          </a:xfrm>
        </p:spPr>
        <p:txBody>
          <a:bodyPr/>
          <a:lstStyle/>
          <a:p>
            <a:r>
              <a:rPr lang="de-DE" err="1"/>
              <a:t>Cyber</a:t>
            </a:r>
            <a:r>
              <a:rPr lang="de-DE"/>
              <a:t> Security </a:t>
            </a:r>
            <a:r>
              <a:rPr lang="de-DE" err="1"/>
              <a:t>affects</a:t>
            </a:r>
            <a:r>
              <a:rPr lang="de-DE"/>
              <a:t> </a:t>
            </a:r>
            <a:r>
              <a:rPr lang="de-DE" err="1"/>
              <a:t>everyone</a:t>
            </a:r>
            <a:endParaRPr lang="de-DE"/>
          </a:p>
        </p:txBody>
      </p:sp>
      <p:sp>
        <p:nvSpPr>
          <p:cNvPr id="2" name="Rectangle 1"/>
          <p:cNvSpPr/>
          <p:nvPr/>
        </p:nvSpPr>
        <p:spPr>
          <a:xfrm>
            <a:off x="532015" y="2139430"/>
            <a:ext cx="8332912" cy="4265783"/>
          </a:xfrm>
          <a:prstGeom prst="rect">
            <a:avLst/>
          </a:prstGeom>
        </p:spPr>
        <p:txBody>
          <a:bodyPr wrap="square">
            <a:spAutoFit/>
          </a:bodyPr>
          <a:lstStyle/>
          <a:p>
            <a:pPr>
              <a:spcBef>
                <a:spcPts val="0"/>
              </a:spcBef>
              <a:spcAft>
                <a:spcPts val="0"/>
              </a:spcAft>
            </a:pPr>
            <a:r>
              <a:rPr lang="en-US" sz="2400" dirty="0">
                <a:latin typeface="Arial"/>
                <a:cs typeface="Arial"/>
              </a:rPr>
              <a:t>Video UN University: “The Future of Cybersecurity”, a conversation with Melissa Hathaway, who served as a senior cybersecurity adviser to both President George W. Bush and President Barack Obama, leading a major Cyberspace Policy Review for the </a:t>
            </a:r>
            <a:r>
              <a:rPr lang="en-US" sz="2400" dirty="0" smtClean="0">
                <a:latin typeface="Arial"/>
                <a:cs typeface="Arial"/>
              </a:rPr>
              <a:t>latter</a:t>
            </a:r>
          </a:p>
          <a:p>
            <a:pPr>
              <a:spcBef>
                <a:spcPts val="0"/>
              </a:spcBef>
              <a:spcAft>
                <a:spcPts val="0"/>
              </a:spcAft>
            </a:pPr>
            <a:endParaRPr lang="en-US" sz="2400" dirty="0">
              <a:latin typeface="Arial"/>
              <a:cs typeface="Arial"/>
            </a:endParaRPr>
          </a:p>
          <a:p>
            <a:pPr marL="342900" lvl="0" indent="-342900">
              <a:spcBef>
                <a:spcPct val="30000"/>
              </a:spcBef>
              <a:buFont typeface="Arial" panose="020B0604020202020204" pitchFamily="34" charset="0"/>
              <a:buChar char="•"/>
              <a:defRPr/>
            </a:pPr>
            <a:r>
              <a:rPr lang="en-US" sz="2400" dirty="0" smtClean="0">
                <a:latin typeface="Arial"/>
                <a:cs typeface="Arial"/>
              </a:rPr>
              <a:t>Min </a:t>
            </a:r>
            <a:r>
              <a:rPr lang="en-US" sz="2400" dirty="0">
                <a:latin typeface="Arial"/>
                <a:cs typeface="Arial"/>
              </a:rPr>
              <a:t>17:30 (Topic: CS affects everyone: What can countries/companies/individuals do?) </a:t>
            </a:r>
            <a:endParaRPr lang="de-DE" sz="2400" dirty="0">
              <a:latin typeface="Arial"/>
              <a:cs typeface="Arial"/>
            </a:endParaRPr>
          </a:p>
          <a:p>
            <a:pPr marL="342900" indent="-342900">
              <a:spcBef>
                <a:spcPts val="0"/>
              </a:spcBef>
              <a:spcAft>
                <a:spcPts val="0"/>
              </a:spcAft>
              <a:buFont typeface="Arial" panose="020B0604020202020204" pitchFamily="34" charset="0"/>
              <a:buChar char="•"/>
            </a:pPr>
            <a:r>
              <a:rPr lang="en-US" sz="2400" dirty="0" smtClean="0">
                <a:latin typeface="Arial"/>
                <a:cs typeface="Arial"/>
              </a:rPr>
              <a:t>Source</a:t>
            </a:r>
            <a:r>
              <a:rPr lang="en-US" sz="2400" dirty="0">
                <a:latin typeface="Arial"/>
                <a:cs typeface="Arial"/>
              </a:rPr>
              <a:t>: </a:t>
            </a:r>
            <a:r>
              <a:rPr lang="en-US" sz="2400" dirty="0">
                <a:latin typeface="Arial"/>
                <a:cs typeface="Arial"/>
                <a:hlinkClick r:id="rId3"/>
              </a:rPr>
              <a:t>https://</a:t>
            </a:r>
            <a:r>
              <a:rPr lang="en-US" sz="2400" dirty="0" smtClean="0">
                <a:latin typeface="Arial"/>
                <a:cs typeface="Arial"/>
                <a:hlinkClick r:id="rId3"/>
              </a:rPr>
              <a:t>www.youtube.com/watch?v=RgOZFKZE3ks</a:t>
            </a:r>
            <a:endParaRPr lang="en-US" sz="2400" dirty="0" smtClean="0">
              <a:latin typeface="Arial"/>
              <a:cs typeface="Arial"/>
            </a:endParaRPr>
          </a:p>
          <a:p>
            <a:pPr>
              <a:spcBef>
                <a:spcPts val="0"/>
              </a:spcBef>
              <a:spcAft>
                <a:spcPts val="0"/>
              </a:spcAft>
            </a:pPr>
            <a:endParaRPr lang="en-US" sz="2400" dirty="0">
              <a:latin typeface="Arial"/>
              <a:cs typeface="Arial"/>
            </a:endParaRPr>
          </a:p>
        </p:txBody>
      </p:sp>
    </p:spTree>
    <p:extLst>
      <p:ext uri="{BB962C8B-B14F-4D97-AF65-F5344CB8AC3E}">
        <p14:creationId xmlns:p14="http://schemas.microsoft.com/office/powerpoint/2010/main" val="20524753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FD0A9-8212-41CB-905C-FA1DA1C5D44C}"/>
              </a:ext>
            </a:extLst>
          </p:cNvPr>
          <p:cNvSpPr>
            <a:spLocks noGrp="1"/>
          </p:cNvSpPr>
          <p:nvPr>
            <p:ph type="title"/>
          </p:nvPr>
        </p:nvSpPr>
        <p:spPr>
          <a:solidFill>
            <a:srgbClr val="FDDC05"/>
          </a:solidFill>
        </p:spPr>
        <p:txBody>
          <a:bodyPr/>
          <a:lstStyle/>
          <a:p>
            <a:r>
              <a:rPr lang="de-DE"/>
              <a:t>Group </a:t>
            </a:r>
            <a:r>
              <a:rPr lang="de-DE" err="1"/>
              <a:t>Discussion</a:t>
            </a:r>
            <a:r>
              <a:rPr lang="de-DE"/>
              <a:t>: </a:t>
            </a:r>
            <a:r>
              <a:rPr lang="de-DE" err="1"/>
              <a:t>Cyber</a:t>
            </a:r>
            <a:r>
              <a:rPr lang="de-DE"/>
              <a:t> Security </a:t>
            </a:r>
            <a:r>
              <a:rPr lang="de-DE" err="1"/>
              <a:t>affects</a:t>
            </a:r>
            <a:r>
              <a:rPr lang="de-DE"/>
              <a:t> </a:t>
            </a:r>
            <a:r>
              <a:rPr lang="de-DE" err="1"/>
              <a:t>everyone</a:t>
            </a:r>
            <a:endParaRPr lang="de-DE"/>
          </a:p>
        </p:txBody>
      </p:sp>
      <p:sp>
        <p:nvSpPr>
          <p:cNvPr id="6" name="Textfeld 5"/>
          <p:cNvSpPr txBox="1"/>
          <p:nvPr/>
        </p:nvSpPr>
        <p:spPr>
          <a:xfrm>
            <a:off x="7017860" y="6512498"/>
            <a:ext cx="2126140" cy="276999"/>
          </a:xfrm>
          <a:prstGeom prst="rect">
            <a:avLst/>
          </a:prstGeom>
          <a:noFill/>
        </p:spPr>
        <p:txBody>
          <a:bodyPr wrap="square" rtlCol="0">
            <a:spAutoFit/>
          </a:bodyPr>
          <a:lstStyle/>
          <a:p>
            <a:r>
              <a:rPr lang="de-DE" err="1"/>
              <a:t>Freepik</a:t>
            </a:r>
            <a:r>
              <a:rPr lang="de-DE"/>
              <a:t>/Creative 32965</a:t>
            </a:r>
          </a:p>
        </p:txBody>
      </p:sp>
      <p:sp>
        <p:nvSpPr>
          <p:cNvPr id="8" name="Textfeld 7"/>
          <p:cNvSpPr txBox="1"/>
          <p:nvPr/>
        </p:nvSpPr>
        <p:spPr>
          <a:xfrm>
            <a:off x="1053454" y="2404764"/>
            <a:ext cx="7406977" cy="6063198"/>
          </a:xfrm>
          <a:prstGeom prst="rect">
            <a:avLst/>
          </a:prstGeom>
          <a:noFill/>
        </p:spPr>
        <p:txBody>
          <a:bodyPr wrap="square" rtlCol="0" anchor="t">
            <a:spAutoFit/>
          </a:bodyPr>
          <a:lstStyle/>
          <a:p>
            <a:r>
              <a:rPr lang="en-US" sz="2400" b="1">
                <a:latin typeface="+mj-lt"/>
                <a:ea typeface="+mj-ea"/>
                <a:cs typeface="+mj-cs"/>
              </a:rPr>
              <a:t>Split into three groups and put yourself in the shoes of one of the three stakeholders:</a:t>
            </a:r>
          </a:p>
          <a:p>
            <a:endParaRPr lang="en-US" sz="2800" b="1">
              <a:solidFill>
                <a:srgbClr val="0070C0"/>
              </a:solidFill>
            </a:endParaRPr>
          </a:p>
          <a:p>
            <a:pPr marL="514350" indent="-514350">
              <a:buFont typeface="+mj-lt"/>
              <a:buAutoNum type="arabicPeriod"/>
            </a:pPr>
            <a:r>
              <a:rPr lang="en-US" sz="2400" b="1">
                <a:solidFill>
                  <a:srgbClr val="00B0F0"/>
                </a:solidFill>
                <a:latin typeface="Verdana"/>
                <a:ea typeface="Verdana"/>
                <a:cs typeface="Verdana"/>
              </a:rPr>
              <a:t>National Governments</a:t>
            </a:r>
          </a:p>
          <a:p>
            <a:pPr marL="514350" indent="-514350">
              <a:buFont typeface="+mj-lt"/>
              <a:buAutoNum type="arabicPeriod"/>
            </a:pPr>
            <a:r>
              <a:rPr lang="en-US" sz="2400" b="1">
                <a:solidFill>
                  <a:srgbClr val="00B0F0"/>
                </a:solidFill>
                <a:latin typeface="Verdana"/>
                <a:ea typeface="Verdana"/>
                <a:cs typeface="Verdana"/>
              </a:rPr>
              <a:t>Private Sector</a:t>
            </a:r>
          </a:p>
          <a:p>
            <a:pPr marL="514350" indent="-514350">
              <a:buFont typeface="+mj-lt"/>
              <a:buAutoNum type="arabicPeriod"/>
            </a:pPr>
            <a:r>
              <a:rPr lang="en-US" sz="2400" b="1">
                <a:solidFill>
                  <a:srgbClr val="00B0F0"/>
                </a:solidFill>
                <a:latin typeface="Verdana"/>
                <a:ea typeface="Verdana"/>
                <a:cs typeface="Verdana"/>
              </a:rPr>
              <a:t>Individuals/Civil Society</a:t>
            </a:r>
          </a:p>
          <a:p>
            <a:pPr marL="514350" indent="-514350">
              <a:buFont typeface="+mj-lt"/>
              <a:buAutoNum type="arabicPeriod"/>
            </a:pPr>
            <a:endParaRPr lang="en-US" sz="2400" b="1">
              <a:solidFill>
                <a:srgbClr val="00B0F0"/>
              </a:solidFill>
              <a:latin typeface="Verdana"/>
              <a:ea typeface="Verdana"/>
              <a:cs typeface="Verdana"/>
            </a:endParaRPr>
          </a:p>
          <a:p>
            <a:r>
              <a:rPr lang="en-US" sz="2400" b="1"/>
              <a:t>What are the interests and responsibilities of each stakeholder with regards to Cyber Security?  </a:t>
            </a:r>
          </a:p>
          <a:p>
            <a:endParaRPr lang="en-US" sz="2400" b="1">
              <a:solidFill>
                <a:srgbClr val="00B0F0"/>
              </a:solidFill>
              <a:latin typeface="Verdana"/>
              <a:ea typeface="Verdana"/>
              <a:cs typeface="Verdana"/>
            </a:endParaRPr>
          </a:p>
          <a:p>
            <a:pPr marL="514350" indent="-514350">
              <a:buFont typeface="+mj-lt"/>
              <a:buAutoNum type="arabicPeriod"/>
            </a:pPr>
            <a:endParaRPr lang="en-US" sz="2400" b="1">
              <a:solidFill>
                <a:srgbClr val="00B0F0"/>
              </a:solidFill>
              <a:latin typeface="Verdana"/>
              <a:ea typeface="Verdana"/>
              <a:cs typeface="Verdana"/>
            </a:endParaRPr>
          </a:p>
          <a:p>
            <a:r>
              <a:rPr lang="en-US" sz="2400" b="1">
                <a:solidFill>
                  <a:srgbClr val="00B0F0"/>
                </a:solidFill>
                <a:latin typeface="Verdana"/>
                <a:ea typeface="Verdana"/>
                <a:cs typeface="Verdana"/>
              </a:rPr>
              <a:t> </a:t>
            </a:r>
          </a:p>
          <a:p>
            <a:pPr marL="514350" indent="-514350">
              <a:buFont typeface="+mj-lt"/>
              <a:buAutoNum type="arabicPeriod"/>
            </a:pPr>
            <a:endParaRPr lang="en-US" sz="2400" b="1">
              <a:solidFill>
                <a:srgbClr val="00B0F0"/>
              </a:solidFill>
              <a:latin typeface="Verdana"/>
              <a:ea typeface="Verdana"/>
              <a:cs typeface="Verdana"/>
            </a:endParaRPr>
          </a:p>
          <a:p>
            <a:endParaRPr lang="en-US" sz="2400" b="1">
              <a:solidFill>
                <a:srgbClr val="00B0F0"/>
              </a:solidFill>
              <a:latin typeface="Verdana"/>
              <a:ea typeface="Verdana"/>
              <a:cs typeface="Verdana"/>
            </a:endParaRPr>
          </a:p>
        </p:txBody>
      </p:sp>
      <p:pic>
        <p:nvPicPr>
          <p:cNvPr id="9" name="Bild 8"/>
          <p:cNvPicPr>
            <a:picLocks noChangeAspect="1"/>
          </p:cNvPicPr>
          <p:nvPr/>
        </p:nvPicPr>
        <p:blipFill>
          <a:blip r:embed="rId3"/>
          <a:stretch>
            <a:fillRect/>
          </a:stretch>
        </p:blipFill>
        <p:spPr>
          <a:xfrm>
            <a:off x="6441860" y="3306631"/>
            <a:ext cx="1152000" cy="1152000"/>
          </a:xfrm>
          <a:prstGeom prst="rect">
            <a:avLst/>
          </a:prstGeom>
        </p:spPr>
      </p:pic>
      <p:sp>
        <p:nvSpPr>
          <p:cNvPr id="10" name="Textfeld 9"/>
          <p:cNvSpPr txBox="1"/>
          <p:nvPr/>
        </p:nvSpPr>
        <p:spPr>
          <a:xfrm>
            <a:off x="7606030" y="3651798"/>
            <a:ext cx="1380506" cy="461665"/>
          </a:xfrm>
          <a:prstGeom prst="rect">
            <a:avLst/>
          </a:prstGeom>
          <a:noFill/>
        </p:spPr>
        <p:txBody>
          <a:bodyPr wrap="none" rtlCol="0">
            <a:spAutoFit/>
          </a:bodyPr>
          <a:lstStyle/>
          <a:p>
            <a:r>
              <a:rPr lang="en-GB" sz="2400" b="1"/>
              <a:t>20 min</a:t>
            </a:r>
          </a:p>
        </p:txBody>
      </p:sp>
    </p:spTree>
    <p:extLst>
      <p:ext uri="{BB962C8B-B14F-4D97-AF65-F5344CB8AC3E}">
        <p14:creationId xmlns:p14="http://schemas.microsoft.com/office/powerpoint/2010/main" val="2097830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E08484-00AC-4628-98BC-C5F7043B5730}"/>
              </a:ext>
            </a:extLst>
          </p:cNvPr>
          <p:cNvSpPr>
            <a:spLocks noGrp="1"/>
          </p:cNvSpPr>
          <p:nvPr>
            <p:ph type="title"/>
          </p:nvPr>
        </p:nvSpPr>
        <p:spPr>
          <a:xfrm>
            <a:off x="179512" y="980728"/>
            <a:ext cx="8229600" cy="936625"/>
          </a:xfrm>
        </p:spPr>
        <p:txBody>
          <a:bodyPr/>
          <a:lstStyle/>
          <a:p>
            <a:r>
              <a:rPr lang="de-DE" err="1"/>
              <a:t>Cyber</a:t>
            </a:r>
            <a:r>
              <a:rPr lang="de-DE"/>
              <a:t> Security</a:t>
            </a:r>
            <a:br>
              <a:rPr lang="de-DE"/>
            </a:br>
            <a:r>
              <a:rPr lang="de-DE" sz="2400" b="0" err="1"/>
              <a:t>Responsabilites</a:t>
            </a:r>
            <a:r>
              <a:rPr lang="de-DE" sz="2400" b="0"/>
              <a:t> </a:t>
            </a:r>
            <a:r>
              <a:rPr lang="de-DE" sz="2400" b="0" err="1"/>
              <a:t>for</a:t>
            </a:r>
            <a:r>
              <a:rPr lang="de-DE" sz="2400" b="0"/>
              <a:t> </a:t>
            </a:r>
            <a:r>
              <a:rPr lang="de-DE" sz="2400" b="0" err="1"/>
              <a:t>everyone</a:t>
            </a:r>
            <a:r>
              <a:rPr lang="de-DE" sz="2400" b="0"/>
              <a:t> </a:t>
            </a:r>
          </a:p>
        </p:txBody>
      </p:sp>
      <p:pic>
        <p:nvPicPr>
          <p:cNvPr id="8" name="Bild 7"/>
          <p:cNvPicPr/>
          <p:nvPr/>
        </p:nvPicPr>
        <p:blipFill rotWithShape="1">
          <a:blip r:embed="rId3" cstate="print">
            <a:extLst>
              <a:ext uri="{28A0092B-C50C-407E-A947-70E740481C1C}">
                <a14:useLocalDpi xmlns:a14="http://schemas.microsoft.com/office/drawing/2010/main"/>
              </a:ext>
            </a:extLst>
          </a:blip>
          <a:srcRect/>
          <a:stretch/>
        </p:blipFill>
        <p:spPr>
          <a:xfrm>
            <a:off x="1936795" y="1984190"/>
            <a:ext cx="5905500" cy="3595722"/>
          </a:xfrm>
          <a:prstGeom prst="rect">
            <a:avLst/>
          </a:prstGeom>
        </p:spPr>
      </p:pic>
      <p:sp>
        <p:nvSpPr>
          <p:cNvPr id="3" name="Oval 2"/>
          <p:cNvSpPr/>
          <p:nvPr/>
        </p:nvSpPr>
        <p:spPr bwMode="auto">
          <a:xfrm>
            <a:off x="4372020" y="4000199"/>
            <a:ext cx="1035050" cy="996477"/>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10" name="Oval 9"/>
          <p:cNvSpPr/>
          <p:nvPr/>
        </p:nvSpPr>
        <p:spPr bwMode="auto">
          <a:xfrm>
            <a:off x="2890242" y="2414030"/>
            <a:ext cx="1035050" cy="996477"/>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11" name="Oval 10"/>
          <p:cNvSpPr/>
          <p:nvPr/>
        </p:nvSpPr>
        <p:spPr bwMode="auto">
          <a:xfrm>
            <a:off x="4143112" y="2420486"/>
            <a:ext cx="1035050" cy="996477"/>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cxnSp>
        <p:nvCxnSpPr>
          <p:cNvPr id="5" name="Gerade Verbindung 4"/>
          <p:cNvCxnSpPr>
            <a:endCxn id="24" idx="0"/>
          </p:cNvCxnSpPr>
          <p:nvPr/>
        </p:nvCxnSpPr>
        <p:spPr bwMode="auto">
          <a:xfrm flipH="1">
            <a:off x="2303264" y="3424753"/>
            <a:ext cx="1042051" cy="2538673"/>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12"/>
          <p:cNvCxnSpPr/>
          <p:nvPr/>
        </p:nvCxnSpPr>
        <p:spPr bwMode="auto">
          <a:xfrm flipH="1">
            <a:off x="3743774" y="3424753"/>
            <a:ext cx="937789" cy="2422405"/>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13"/>
          <p:cNvCxnSpPr>
            <a:stCxn id="3" idx="5"/>
            <a:endCxn id="20" idx="0"/>
          </p:cNvCxnSpPr>
          <p:nvPr/>
        </p:nvCxnSpPr>
        <p:spPr bwMode="auto">
          <a:xfrm>
            <a:off x="5255490" y="4850745"/>
            <a:ext cx="2268083" cy="1139131"/>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feld 19"/>
          <p:cNvSpPr txBox="1"/>
          <p:nvPr/>
        </p:nvSpPr>
        <p:spPr>
          <a:xfrm>
            <a:off x="6309545" y="5989876"/>
            <a:ext cx="2428055" cy="861774"/>
          </a:xfrm>
          <a:prstGeom prst="rect">
            <a:avLst/>
          </a:prstGeom>
          <a:solidFill>
            <a:schemeClr val="bg1">
              <a:lumMod val="75000"/>
            </a:schemeClr>
          </a:solidFill>
          <a:ln>
            <a:solidFill>
              <a:schemeClr val="bg1">
                <a:lumMod val="75000"/>
              </a:schemeClr>
            </a:solidFill>
          </a:ln>
        </p:spPr>
        <p:txBody>
          <a:bodyPr wrap="square" rtlCol="0">
            <a:spAutoFit/>
          </a:bodyPr>
          <a:lstStyle/>
          <a:p>
            <a:r>
              <a:rPr lang="en-GB" sz="1000" b="1"/>
              <a:t>Cyber Hygiene and Awareness: </a:t>
            </a:r>
          </a:p>
          <a:p>
            <a:r>
              <a:rPr lang="en-GB" sz="1000"/>
              <a:t>Establish and maintain routines, checks and general behaviour required to stay safe online.</a:t>
            </a:r>
          </a:p>
          <a:p>
            <a:endParaRPr lang="en-GB" sz="1000"/>
          </a:p>
        </p:txBody>
      </p:sp>
      <p:sp>
        <p:nvSpPr>
          <p:cNvPr id="21" name="Textfeld 20"/>
          <p:cNvSpPr txBox="1"/>
          <p:nvPr/>
        </p:nvSpPr>
        <p:spPr>
          <a:xfrm>
            <a:off x="3743774" y="5847158"/>
            <a:ext cx="2291543" cy="1015663"/>
          </a:xfrm>
          <a:prstGeom prst="rect">
            <a:avLst/>
          </a:prstGeom>
          <a:solidFill>
            <a:schemeClr val="bg1">
              <a:lumMod val="75000"/>
            </a:schemeClr>
          </a:solidFill>
          <a:ln>
            <a:solidFill>
              <a:schemeClr val="bg1">
                <a:lumMod val="75000"/>
              </a:schemeClr>
            </a:solidFill>
          </a:ln>
        </p:spPr>
        <p:txBody>
          <a:bodyPr wrap="square" rtlCol="0">
            <a:spAutoFit/>
          </a:bodyPr>
          <a:lstStyle/>
          <a:p>
            <a:r>
              <a:rPr lang="en-GB" sz="1000" b="1"/>
              <a:t>Cyber Security as part of the business strategy: </a:t>
            </a:r>
          </a:p>
          <a:p>
            <a:r>
              <a:rPr lang="en-GB" sz="1000"/>
              <a:t>Protect valuable intellectual property and business information against theft and misuse.</a:t>
            </a:r>
          </a:p>
        </p:txBody>
      </p:sp>
      <p:sp>
        <p:nvSpPr>
          <p:cNvPr id="24" name="Textfeld 23"/>
          <p:cNvSpPr txBox="1"/>
          <p:nvPr/>
        </p:nvSpPr>
        <p:spPr>
          <a:xfrm>
            <a:off x="1201974" y="5963426"/>
            <a:ext cx="2202580" cy="894574"/>
          </a:xfrm>
          <a:prstGeom prst="rect">
            <a:avLst/>
          </a:prstGeom>
          <a:solidFill>
            <a:schemeClr val="bg1">
              <a:lumMod val="75000"/>
            </a:schemeClr>
          </a:solidFill>
          <a:ln>
            <a:solidFill>
              <a:schemeClr val="bg1">
                <a:lumMod val="75000"/>
              </a:schemeClr>
            </a:solidFill>
          </a:ln>
        </p:spPr>
        <p:txBody>
          <a:bodyPr wrap="square" rtlCol="0">
            <a:spAutoFit/>
          </a:bodyPr>
          <a:lstStyle/>
          <a:p>
            <a:r>
              <a:rPr lang="en-GB" sz="1000" b="1"/>
              <a:t>Legal &amp; Regulatory framework: </a:t>
            </a:r>
          </a:p>
          <a:p>
            <a:r>
              <a:rPr lang="en-GB" sz="1000"/>
              <a:t>Protect society against cybercrime and promote a safe and secure cyber-environment</a:t>
            </a:r>
            <a:r>
              <a:rPr lang="en-US" sz="1000"/>
              <a:t>. </a:t>
            </a:r>
            <a:endParaRPr lang="en-GB" sz="1000"/>
          </a:p>
        </p:txBody>
      </p:sp>
      <p:pic>
        <p:nvPicPr>
          <p:cNvPr id="36" name="Bild 35"/>
          <p:cNvPicPr>
            <a:picLocks noChangeAspect="1"/>
          </p:cNvPicPr>
          <p:nvPr/>
        </p:nvPicPr>
        <p:blipFill>
          <a:blip r:embed="rId4"/>
          <a:stretch>
            <a:fillRect/>
          </a:stretch>
        </p:blipFill>
        <p:spPr>
          <a:xfrm>
            <a:off x="3000568" y="5771669"/>
            <a:ext cx="406757" cy="383514"/>
          </a:xfrm>
          <a:prstGeom prst="rect">
            <a:avLst/>
          </a:prstGeom>
        </p:spPr>
      </p:pic>
      <p:pic>
        <p:nvPicPr>
          <p:cNvPr id="37" name="Bild 36"/>
          <p:cNvPicPr>
            <a:picLocks noChangeAspect="1"/>
          </p:cNvPicPr>
          <p:nvPr/>
        </p:nvPicPr>
        <p:blipFill>
          <a:blip r:embed="rId5"/>
          <a:stretch>
            <a:fillRect/>
          </a:stretch>
        </p:blipFill>
        <p:spPr>
          <a:xfrm>
            <a:off x="5677712" y="5517572"/>
            <a:ext cx="432172" cy="372699"/>
          </a:xfrm>
          <a:prstGeom prst="rect">
            <a:avLst/>
          </a:prstGeom>
        </p:spPr>
      </p:pic>
      <p:pic>
        <p:nvPicPr>
          <p:cNvPr id="38" name="Bild 37"/>
          <p:cNvPicPr>
            <a:picLocks noChangeAspect="1"/>
          </p:cNvPicPr>
          <p:nvPr/>
        </p:nvPicPr>
        <p:blipFill>
          <a:blip r:embed="rId6"/>
          <a:stretch>
            <a:fillRect/>
          </a:stretch>
        </p:blipFill>
        <p:spPr>
          <a:xfrm>
            <a:off x="8578651" y="5529810"/>
            <a:ext cx="317897" cy="825179"/>
          </a:xfrm>
          <a:prstGeom prst="rect">
            <a:avLst/>
          </a:prstGeom>
        </p:spPr>
      </p:pic>
      <p:sp>
        <p:nvSpPr>
          <p:cNvPr id="33" name="Rechteckige Legende 32"/>
          <p:cNvSpPr/>
          <p:nvPr/>
        </p:nvSpPr>
        <p:spPr bwMode="auto">
          <a:xfrm>
            <a:off x="95354" y="5771669"/>
            <a:ext cx="1032053" cy="430887"/>
          </a:xfrm>
          <a:prstGeom prst="wedgeRectCallout">
            <a:avLst>
              <a:gd name="adj1" fmla="val 48133"/>
              <a:gd name="adj2" fmla="val 71342"/>
            </a:avLst>
          </a:prstGeom>
          <a:solidFill>
            <a:srgbClr val="00B0F0"/>
          </a:solidFill>
          <a:ln>
            <a:noFill/>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lang="en-GB" sz="800" b="1"/>
              <a:t>Malabo Convention African Union</a:t>
            </a:r>
            <a:endParaRPr kumimoji="0" lang="en-GB" sz="800" b="1" i="0" u="none" strike="noStrike" cap="none" normalizeH="0" baseline="0">
              <a:ln>
                <a:noFill/>
              </a:ln>
              <a:solidFill>
                <a:srgbClr val="0F5494"/>
              </a:solidFill>
              <a:effectLst/>
            </a:endParaRPr>
          </a:p>
        </p:txBody>
      </p:sp>
      <p:sp>
        <p:nvSpPr>
          <p:cNvPr id="40" name="Textfeld 39"/>
          <p:cNvSpPr txBox="1"/>
          <p:nvPr/>
        </p:nvSpPr>
        <p:spPr>
          <a:xfrm>
            <a:off x="1234971" y="5240573"/>
            <a:ext cx="1403648" cy="276999"/>
          </a:xfrm>
          <a:prstGeom prst="rect">
            <a:avLst/>
          </a:prstGeom>
          <a:noFill/>
        </p:spPr>
        <p:txBody>
          <a:bodyPr wrap="square" rtlCol="0">
            <a:spAutoFit/>
          </a:bodyPr>
          <a:lstStyle/>
          <a:p>
            <a:r>
              <a:rPr lang="de-DE"/>
              <a:t>ICANN 2015</a:t>
            </a:r>
          </a:p>
        </p:txBody>
      </p:sp>
      <p:sp>
        <p:nvSpPr>
          <p:cNvPr id="41" name="Rechteckige Legende 40"/>
          <p:cNvSpPr/>
          <p:nvPr/>
        </p:nvSpPr>
        <p:spPr bwMode="auto">
          <a:xfrm>
            <a:off x="99280" y="6335939"/>
            <a:ext cx="1032053" cy="430887"/>
          </a:xfrm>
          <a:prstGeom prst="wedgeRectCallout">
            <a:avLst>
              <a:gd name="adj1" fmla="val 48133"/>
              <a:gd name="adj2" fmla="val 71342"/>
            </a:avLst>
          </a:prstGeom>
          <a:solidFill>
            <a:srgbClr val="00B0F0"/>
          </a:solidFill>
          <a:ln>
            <a:noFill/>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lang="en-GB" sz="800" b="1"/>
              <a:t>EU Cyber Security Act</a:t>
            </a:r>
            <a:endParaRPr kumimoji="0" lang="en-GB" sz="800" b="1" i="0" u="none" strike="noStrike" cap="none" normalizeH="0" baseline="0">
              <a:ln>
                <a:noFill/>
              </a:ln>
              <a:solidFill>
                <a:srgbClr val="0F5494"/>
              </a:solidFill>
              <a:effectLst/>
            </a:endParaRPr>
          </a:p>
        </p:txBody>
      </p:sp>
    </p:spTree>
    <p:extLst>
      <p:ext uri="{BB962C8B-B14F-4D97-AF65-F5344CB8AC3E}">
        <p14:creationId xmlns:p14="http://schemas.microsoft.com/office/powerpoint/2010/main" val="2035579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68F6300E-745B-0D43-B02B-EA1CFC079CCB}"/>
              </a:ext>
            </a:extLst>
          </p:cNvPr>
          <p:cNvSpPr txBox="1"/>
          <p:nvPr/>
        </p:nvSpPr>
        <p:spPr>
          <a:xfrm>
            <a:off x="328406" y="1333114"/>
            <a:ext cx="357394" cy="276999"/>
          </a:xfrm>
          <a:prstGeom prst="rect">
            <a:avLst/>
          </a:prstGeom>
          <a:noFill/>
        </p:spPr>
        <p:txBody>
          <a:bodyPr wrap="square" rtlCol="0">
            <a:spAutoFit/>
          </a:bodyPr>
          <a:lstStyle/>
          <a:p>
            <a:r>
              <a:rPr lang="de-DE" b="1"/>
              <a:t> </a:t>
            </a:r>
          </a:p>
        </p:txBody>
      </p:sp>
      <p:sp>
        <p:nvSpPr>
          <p:cNvPr id="10" name="Textfeld 9">
            <a:extLst>
              <a:ext uri="{FF2B5EF4-FFF2-40B4-BE49-F238E27FC236}">
                <a16:creationId xmlns:a16="http://schemas.microsoft.com/office/drawing/2014/main" id="{80D24231-7849-F744-9E7E-FF81D98118EB}"/>
              </a:ext>
            </a:extLst>
          </p:cNvPr>
          <p:cNvSpPr txBox="1"/>
          <p:nvPr/>
        </p:nvSpPr>
        <p:spPr>
          <a:xfrm>
            <a:off x="4972300" y="1333114"/>
            <a:ext cx="357394" cy="276999"/>
          </a:xfrm>
          <a:prstGeom prst="rect">
            <a:avLst/>
          </a:prstGeom>
          <a:noFill/>
        </p:spPr>
        <p:txBody>
          <a:bodyPr wrap="square" rtlCol="0">
            <a:spAutoFit/>
          </a:bodyPr>
          <a:lstStyle/>
          <a:p>
            <a:r>
              <a:rPr lang="de-DE" b="1"/>
              <a:t> </a:t>
            </a:r>
          </a:p>
        </p:txBody>
      </p:sp>
      <p:sp>
        <p:nvSpPr>
          <p:cNvPr id="5" name="Title 1">
            <a:extLst>
              <a:ext uri="{FF2B5EF4-FFF2-40B4-BE49-F238E27FC236}">
                <a16:creationId xmlns:a16="http://schemas.microsoft.com/office/drawing/2014/main" id="{8BE08484-00AC-4628-98BC-C5F7043B5730}"/>
              </a:ext>
            </a:extLst>
          </p:cNvPr>
          <p:cNvSpPr>
            <a:spLocks noGrp="1"/>
          </p:cNvSpPr>
          <p:nvPr>
            <p:ph type="title"/>
          </p:nvPr>
        </p:nvSpPr>
        <p:spPr>
          <a:xfrm>
            <a:off x="103312" y="1141800"/>
            <a:ext cx="8229600" cy="936625"/>
          </a:xfrm>
        </p:spPr>
        <p:txBody>
          <a:bodyPr/>
          <a:lstStyle/>
          <a:p>
            <a:r>
              <a:rPr lang="de-DE" sz="2400" err="1"/>
              <a:t>Cyber</a:t>
            </a:r>
            <a:r>
              <a:rPr lang="de-DE" sz="2400"/>
              <a:t> Security </a:t>
            </a:r>
            <a:r>
              <a:rPr lang="de-DE" sz="2400" err="1"/>
              <a:t>Governance</a:t>
            </a:r>
            <a:r>
              <a:rPr lang="de-DE" sz="2400"/>
              <a:t>: </a:t>
            </a:r>
            <a:r>
              <a:rPr lang="de-DE" sz="2400" err="1"/>
              <a:t>What</a:t>
            </a:r>
            <a:r>
              <a:rPr lang="de-DE" sz="2400"/>
              <a:t> </a:t>
            </a:r>
            <a:r>
              <a:rPr lang="de-DE" sz="2400" err="1"/>
              <a:t>is</a:t>
            </a:r>
            <a:r>
              <a:rPr lang="de-DE" sz="2400"/>
              <a:t> </a:t>
            </a:r>
            <a:r>
              <a:rPr lang="de-DE" sz="2400" err="1"/>
              <a:t>it</a:t>
            </a:r>
            <a:r>
              <a:rPr lang="de-DE" sz="2400"/>
              <a:t> </a:t>
            </a:r>
            <a:r>
              <a:rPr lang="de-DE" sz="2400" err="1"/>
              <a:t>we</a:t>
            </a:r>
            <a:r>
              <a:rPr lang="de-DE" sz="2400"/>
              <a:t> </a:t>
            </a:r>
            <a:r>
              <a:rPr lang="de-DE" sz="2400" err="1"/>
              <a:t>are</a:t>
            </a:r>
            <a:r>
              <a:rPr lang="de-DE" sz="2400"/>
              <a:t> </a:t>
            </a:r>
            <a:r>
              <a:rPr lang="de-DE" sz="2400" err="1"/>
              <a:t>trying</a:t>
            </a:r>
            <a:r>
              <a:rPr lang="de-DE" sz="2400"/>
              <a:t> </a:t>
            </a:r>
            <a:r>
              <a:rPr lang="de-DE" sz="2400" err="1"/>
              <a:t>to</a:t>
            </a:r>
            <a:r>
              <a:rPr lang="de-DE" sz="2400"/>
              <a:t> </a:t>
            </a:r>
            <a:r>
              <a:rPr lang="de-DE" sz="2400" err="1"/>
              <a:t>govern</a:t>
            </a:r>
            <a:r>
              <a:rPr lang="de-DE" sz="2400"/>
              <a:t>? </a:t>
            </a:r>
          </a:p>
        </p:txBody>
      </p:sp>
      <p:sp>
        <p:nvSpPr>
          <p:cNvPr id="2" name="Rectangle 1"/>
          <p:cNvSpPr/>
          <p:nvPr/>
        </p:nvSpPr>
        <p:spPr>
          <a:xfrm>
            <a:off x="515389" y="2078425"/>
            <a:ext cx="8079971" cy="3637919"/>
          </a:xfrm>
          <a:prstGeom prst="rect">
            <a:avLst/>
          </a:prstGeom>
        </p:spPr>
        <p:txBody>
          <a:bodyPr wrap="square">
            <a:spAutoFit/>
          </a:bodyPr>
          <a:lstStyle/>
          <a:p>
            <a:pPr>
              <a:spcBef>
                <a:spcPts val="0"/>
              </a:spcBef>
              <a:spcAft>
                <a:spcPts val="0"/>
              </a:spcAft>
            </a:pPr>
            <a:r>
              <a:rPr lang="en-US" sz="2400" dirty="0">
                <a:latin typeface="Arial"/>
                <a:cs typeface="Arial"/>
              </a:rPr>
              <a:t>Video UN University: “The Future of Cybersecurity”, a conversation with Melissa Hathaway, who served as a senior cybersecurity adviser to both President George W. Bush and President Barack Obama, leading a major Cyberspace Policy Review for the </a:t>
            </a:r>
            <a:r>
              <a:rPr lang="en-US" sz="2400" dirty="0" smtClean="0">
                <a:latin typeface="Arial"/>
                <a:cs typeface="Arial"/>
              </a:rPr>
              <a:t>latter</a:t>
            </a:r>
          </a:p>
          <a:p>
            <a:pPr lvl="0">
              <a:spcBef>
                <a:spcPct val="30000"/>
              </a:spcBef>
              <a:defRPr/>
            </a:pPr>
            <a:endParaRPr lang="en-US" sz="2400" dirty="0" smtClean="0">
              <a:latin typeface="Arial"/>
              <a:cs typeface="Arial"/>
            </a:endParaRPr>
          </a:p>
          <a:p>
            <a:pPr marL="342900" lvl="0" indent="-342900">
              <a:spcBef>
                <a:spcPct val="30000"/>
              </a:spcBef>
              <a:buFont typeface="Arial" panose="020B0604020202020204" pitchFamily="34" charset="0"/>
              <a:buChar char="•"/>
              <a:defRPr/>
            </a:pPr>
            <a:r>
              <a:rPr lang="en-US" sz="2400" dirty="0" smtClean="0">
                <a:latin typeface="Arial"/>
                <a:cs typeface="Arial"/>
              </a:rPr>
              <a:t>Min </a:t>
            </a:r>
            <a:r>
              <a:rPr lang="en-US" sz="2400" dirty="0">
                <a:latin typeface="Arial"/>
                <a:cs typeface="Arial"/>
              </a:rPr>
              <a:t>14:45-17:30 (Topic: Reform of CS Governance) </a:t>
            </a:r>
          </a:p>
          <a:p>
            <a:pPr marL="342900" indent="-342900">
              <a:spcBef>
                <a:spcPts val="0"/>
              </a:spcBef>
              <a:spcAft>
                <a:spcPts val="0"/>
              </a:spcAft>
              <a:buFont typeface="Arial" panose="020B0604020202020204" pitchFamily="34" charset="0"/>
              <a:buChar char="•"/>
            </a:pPr>
            <a:r>
              <a:rPr lang="en-US" sz="2400" dirty="0" smtClean="0">
                <a:latin typeface="Arial"/>
                <a:cs typeface="Arial"/>
              </a:rPr>
              <a:t>Source</a:t>
            </a:r>
            <a:r>
              <a:rPr lang="en-US" sz="2400" dirty="0">
                <a:latin typeface="Arial"/>
                <a:cs typeface="Arial"/>
              </a:rPr>
              <a:t>: </a:t>
            </a:r>
            <a:r>
              <a:rPr lang="en-US" sz="2400" dirty="0">
                <a:latin typeface="Arial"/>
                <a:cs typeface="Arial"/>
                <a:hlinkClick r:id="rId3"/>
              </a:rPr>
              <a:t>https://</a:t>
            </a:r>
            <a:r>
              <a:rPr lang="en-US" sz="2400" dirty="0" smtClean="0">
                <a:latin typeface="Arial"/>
                <a:cs typeface="Arial"/>
                <a:hlinkClick r:id="rId3"/>
              </a:rPr>
              <a:t>www.youtube.com/watch?v=RgOZFKZE3ks</a:t>
            </a:r>
            <a:r>
              <a:rPr lang="en-US" sz="2400" dirty="0">
                <a:latin typeface="Arial"/>
                <a:cs typeface="Arial"/>
              </a:rPr>
              <a:t> </a:t>
            </a:r>
            <a:endParaRPr lang="en-US" sz="2400" dirty="0">
              <a:latin typeface="Arial"/>
              <a:cs typeface="Arial"/>
            </a:endParaRPr>
          </a:p>
        </p:txBody>
      </p:sp>
    </p:spTree>
    <p:extLst>
      <p:ext uri="{BB962C8B-B14F-4D97-AF65-F5344CB8AC3E}">
        <p14:creationId xmlns:p14="http://schemas.microsoft.com/office/powerpoint/2010/main" val="10966744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E08484-00AC-4628-98BC-C5F7043B5730}"/>
              </a:ext>
            </a:extLst>
          </p:cNvPr>
          <p:cNvSpPr>
            <a:spLocks noGrp="1"/>
          </p:cNvSpPr>
          <p:nvPr>
            <p:ph type="title"/>
          </p:nvPr>
        </p:nvSpPr>
        <p:spPr>
          <a:xfrm>
            <a:off x="67667" y="1267244"/>
            <a:ext cx="8229600" cy="936625"/>
          </a:xfrm>
        </p:spPr>
        <p:txBody>
          <a:bodyPr/>
          <a:lstStyle/>
          <a:p>
            <a:r>
              <a:rPr lang="de-DE" err="1"/>
              <a:t>Cyber</a:t>
            </a:r>
            <a:r>
              <a:rPr lang="de-DE"/>
              <a:t> Security </a:t>
            </a:r>
            <a:r>
              <a:rPr lang="de-DE" err="1"/>
              <a:t>Governance</a:t>
            </a:r>
            <a:r>
              <a:rPr lang="de-DE"/>
              <a:t/>
            </a:r>
            <a:br>
              <a:rPr lang="de-DE"/>
            </a:br>
            <a:r>
              <a:rPr lang="de-DE" sz="2400" b="0" err="1"/>
              <a:t>Discussion</a:t>
            </a:r>
            <a:r>
              <a:rPr lang="de-DE" sz="2400" b="0"/>
              <a:t>: </a:t>
            </a:r>
            <a:r>
              <a:rPr lang="de-DE" sz="2400" b="0" err="1"/>
              <a:t>Cyber</a:t>
            </a:r>
            <a:r>
              <a:rPr lang="de-DE" sz="2400" b="0"/>
              <a:t> Security </a:t>
            </a:r>
            <a:r>
              <a:rPr lang="de-DE" sz="2400" b="0" err="1"/>
              <a:t>Governance</a:t>
            </a:r>
            <a:r>
              <a:rPr lang="de-DE" sz="2400" b="0"/>
              <a:t>: </a:t>
            </a:r>
            <a:r>
              <a:rPr lang="de-DE" sz="2400" b="0" err="1"/>
              <a:t>What</a:t>
            </a:r>
            <a:r>
              <a:rPr lang="de-DE" sz="2400" b="0"/>
              <a:t> </a:t>
            </a:r>
            <a:r>
              <a:rPr lang="de-DE" sz="2400" b="0" err="1"/>
              <a:t>is</a:t>
            </a:r>
            <a:r>
              <a:rPr lang="de-DE" sz="2400" b="0"/>
              <a:t> </a:t>
            </a:r>
            <a:r>
              <a:rPr lang="de-DE" sz="2400" b="0" err="1"/>
              <a:t>it</a:t>
            </a:r>
            <a:r>
              <a:rPr lang="de-DE" sz="2400" b="0"/>
              <a:t> </a:t>
            </a:r>
            <a:r>
              <a:rPr lang="de-DE" sz="2400" b="0" err="1"/>
              <a:t>we</a:t>
            </a:r>
            <a:r>
              <a:rPr lang="de-DE" sz="2400" b="0"/>
              <a:t> </a:t>
            </a:r>
            <a:r>
              <a:rPr lang="de-DE" sz="2400" b="0" err="1"/>
              <a:t>are</a:t>
            </a:r>
            <a:r>
              <a:rPr lang="de-DE" sz="2400" b="0"/>
              <a:t> </a:t>
            </a:r>
            <a:r>
              <a:rPr lang="de-DE" sz="2400" b="0" err="1"/>
              <a:t>trying</a:t>
            </a:r>
            <a:r>
              <a:rPr lang="de-DE" sz="2400" b="0"/>
              <a:t> </a:t>
            </a:r>
            <a:r>
              <a:rPr lang="de-DE" sz="2400" b="0" err="1"/>
              <a:t>to</a:t>
            </a:r>
            <a:r>
              <a:rPr lang="de-DE" sz="2400" b="0"/>
              <a:t> </a:t>
            </a:r>
            <a:r>
              <a:rPr lang="de-DE" sz="2400" b="0" err="1"/>
              <a:t>govern</a:t>
            </a:r>
            <a:r>
              <a:rPr lang="de-DE" sz="2400" b="0"/>
              <a:t>? </a:t>
            </a:r>
          </a:p>
        </p:txBody>
      </p:sp>
      <p:pic>
        <p:nvPicPr>
          <p:cNvPr id="8" name="Bild 7"/>
          <p:cNvPicPr/>
          <p:nvPr/>
        </p:nvPicPr>
        <p:blipFill rotWithShape="1">
          <a:blip r:embed="rId3" cstate="print">
            <a:extLst>
              <a:ext uri="{28A0092B-C50C-407E-A947-70E740481C1C}">
                <a14:useLocalDpi xmlns:a14="http://schemas.microsoft.com/office/drawing/2010/main"/>
              </a:ext>
            </a:extLst>
          </a:blip>
          <a:srcRect/>
          <a:stretch/>
        </p:blipFill>
        <p:spPr>
          <a:xfrm>
            <a:off x="1099407" y="2323597"/>
            <a:ext cx="6426200" cy="3911657"/>
          </a:xfrm>
          <a:prstGeom prst="rect">
            <a:avLst/>
          </a:prstGeom>
        </p:spPr>
      </p:pic>
      <p:sp>
        <p:nvSpPr>
          <p:cNvPr id="40" name="Textfeld 39"/>
          <p:cNvSpPr txBox="1"/>
          <p:nvPr/>
        </p:nvSpPr>
        <p:spPr>
          <a:xfrm>
            <a:off x="7525607" y="5958255"/>
            <a:ext cx="1403648" cy="276999"/>
          </a:xfrm>
          <a:prstGeom prst="rect">
            <a:avLst/>
          </a:prstGeom>
          <a:noFill/>
        </p:spPr>
        <p:txBody>
          <a:bodyPr wrap="square" rtlCol="0">
            <a:spAutoFit/>
          </a:bodyPr>
          <a:lstStyle/>
          <a:p>
            <a:r>
              <a:rPr lang="de-DE"/>
              <a:t>ICANN 2015</a:t>
            </a:r>
          </a:p>
        </p:txBody>
      </p:sp>
      <p:sp>
        <p:nvSpPr>
          <p:cNvPr id="22" name="Oval 21"/>
          <p:cNvSpPr/>
          <p:nvPr/>
        </p:nvSpPr>
        <p:spPr bwMode="auto">
          <a:xfrm>
            <a:off x="1750417" y="4523884"/>
            <a:ext cx="1035050" cy="996477"/>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23" name="Oval 22"/>
          <p:cNvSpPr/>
          <p:nvPr/>
        </p:nvSpPr>
        <p:spPr bwMode="auto">
          <a:xfrm>
            <a:off x="3622675" y="2772455"/>
            <a:ext cx="1035050" cy="996477"/>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25" name="Oval 24"/>
          <p:cNvSpPr/>
          <p:nvPr/>
        </p:nvSpPr>
        <p:spPr bwMode="auto">
          <a:xfrm>
            <a:off x="2267942" y="2772455"/>
            <a:ext cx="1035050" cy="996477"/>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cxnSp>
        <p:nvCxnSpPr>
          <p:cNvPr id="26" name="Gerade Verbindung 25"/>
          <p:cNvCxnSpPr>
            <a:stCxn id="22" idx="4"/>
          </p:cNvCxnSpPr>
          <p:nvPr/>
        </p:nvCxnSpPr>
        <p:spPr bwMode="auto">
          <a:xfrm flipH="1">
            <a:off x="1365400" y="5520361"/>
            <a:ext cx="902542" cy="1068457"/>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 Verbindung 26"/>
          <p:cNvCxnSpPr>
            <a:stCxn id="23" idx="5"/>
            <a:endCxn id="29" idx="0"/>
          </p:cNvCxnSpPr>
          <p:nvPr/>
        </p:nvCxnSpPr>
        <p:spPr bwMode="auto">
          <a:xfrm>
            <a:off x="4506145" y="3623001"/>
            <a:ext cx="3068377" cy="2681001"/>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 Verbindung 27"/>
          <p:cNvCxnSpPr>
            <a:stCxn id="25" idx="5"/>
          </p:cNvCxnSpPr>
          <p:nvPr/>
        </p:nvCxnSpPr>
        <p:spPr bwMode="auto">
          <a:xfrm>
            <a:off x="3151412" y="3623001"/>
            <a:ext cx="1458618" cy="251382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feld 28"/>
          <p:cNvSpPr txBox="1"/>
          <p:nvPr/>
        </p:nvSpPr>
        <p:spPr>
          <a:xfrm>
            <a:off x="6473232" y="6304002"/>
            <a:ext cx="2202580" cy="553998"/>
          </a:xfrm>
          <a:prstGeom prst="rect">
            <a:avLst/>
          </a:prstGeom>
          <a:solidFill>
            <a:schemeClr val="bg1">
              <a:lumMod val="75000"/>
            </a:schemeClr>
          </a:solidFill>
          <a:ln>
            <a:solidFill>
              <a:schemeClr val="bg1">
                <a:lumMod val="75000"/>
              </a:schemeClr>
            </a:solidFill>
          </a:ln>
        </p:spPr>
        <p:txBody>
          <a:bodyPr wrap="square" rtlCol="0">
            <a:spAutoFit/>
          </a:bodyPr>
          <a:lstStyle/>
          <a:p>
            <a:pPr algn="ctr"/>
            <a:r>
              <a:rPr lang="en-GB" sz="1000" b="1"/>
              <a:t>Economic Development</a:t>
            </a:r>
          </a:p>
          <a:p>
            <a:pPr algn="ctr"/>
            <a:r>
              <a:rPr lang="en-US" sz="2000" b="1">
                <a:solidFill>
                  <a:srgbClr val="FF0000"/>
                </a:solidFill>
              </a:rPr>
              <a:t>? </a:t>
            </a:r>
            <a:endParaRPr lang="en-GB" sz="2000" b="1">
              <a:solidFill>
                <a:srgbClr val="FF0000"/>
              </a:solidFill>
            </a:endParaRPr>
          </a:p>
        </p:txBody>
      </p:sp>
      <p:sp>
        <p:nvSpPr>
          <p:cNvPr id="30" name="Textfeld 29"/>
          <p:cNvSpPr txBox="1"/>
          <p:nvPr/>
        </p:nvSpPr>
        <p:spPr>
          <a:xfrm>
            <a:off x="3508740" y="6150114"/>
            <a:ext cx="2202580" cy="707886"/>
          </a:xfrm>
          <a:prstGeom prst="rect">
            <a:avLst/>
          </a:prstGeom>
          <a:solidFill>
            <a:schemeClr val="bg1">
              <a:lumMod val="75000"/>
            </a:schemeClr>
          </a:solidFill>
          <a:ln>
            <a:solidFill>
              <a:schemeClr val="bg1">
                <a:lumMod val="75000"/>
              </a:schemeClr>
            </a:solidFill>
          </a:ln>
        </p:spPr>
        <p:txBody>
          <a:bodyPr wrap="square" rtlCol="0">
            <a:spAutoFit/>
          </a:bodyPr>
          <a:lstStyle/>
          <a:p>
            <a:pPr algn="ctr"/>
            <a:r>
              <a:rPr lang="en-GB" sz="1000" b="1"/>
              <a:t>Transparency &amp; Accountability</a:t>
            </a:r>
          </a:p>
          <a:p>
            <a:pPr algn="ctr"/>
            <a:r>
              <a:rPr lang="en-US" sz="2000" b="1">
                <a:solidFill>
                  <a:srgbClr val="FF0000"/>
                </a:solidFill>
              </a:rPr>
              <a:t>? </a:t>
            </a:r>
            <a:endParaRPr lang="en-GB" sz="2000" b="1">
              <a:solidFill>
                <a:srgbClr val="FF0000"/>
              </a:solidFill>
            </a:endParaRPr>
          </a:p>
        </p:txBody>
      </p:sp>
      <p:sp>
        <p:nvSpPr>
          <p:cNvPr id="31" name="Textfeld 30"/>
          <p:cNvSpPr txBox="1"/>
          <p:nvPr/>
        </p:nvSpPr>
        <p:spPr>
          <a:xfrm>
            <a:off x="422690" y="6304002"/>
            <a:ext cx="2202580" cy="553998"/>
          </a:xfrm>
          <a:prstGeom prst="rect">
            <a:avLst/>
          </a:prstGeom>
          <a:solidFill>
            <a:schemeClr val="bg1">
              <a:lumMod val="75000"/>
            </a:schemeClr>
          </a:solidFill>
          <a:ln>
            <a:solidFill>
              <a:schemeClr val="bg1">
                <a:lumMod val="75000"/>
              </a:schemeClr>
            </a:solidFill>
          </a:ln>
        </p:spPr>
        <p:txBody>
          <a:bodyPr wrap="square" rtlCol="0">
            <a:spAutoFit/>
          </a:bodyPr>
          <a:lstStyle/>
          <a:p>
            <a:pPr algn="ctr"/>
            <a:r>
              <a:rPr lang="en-GB" sz="1000" b="1"/>
              <a:t>Civic Rights</a:t>
            </a:r>
          </a:p>
          <a:p>
            <a:pPr algn="ctr"/>
            <a:r>
              <a:rPr lang="en-US" sz="2000" b="1">
                <a:solidFill>
                  <a:srgbClr val="FF0000"/>
                </a:solidFill>
              </a:rPr>
              <a:t>? </a:t>
            </a:r>
            <a:endParaRPr lang="en-GB" sz="2000" b="1">
              <a:solidFill>
                <a:srgbClr val="FF0000"/>
              </a:solidFill>
            </a:endParaRPr>
          </a:p>
        </p:txBody>
      </p:sp>
      <p:pic>
        <p:nvPicPr>
          <p:cNvPr id="14" name="Bild 13"/>
          <p:cNvPicPr>
            <a:picLocks noChangeAspect="1"/>
          </p:cNvPicPr>
          <p:nvPr/>
        </p:nvPicPr>
        <p:blipFill>
          <a:blip r:embed="rId4"/>
          <a:stretch>
            <a:fillRect/>
          </a:stretch>
        </p:blipFill>
        <p:spPr>
          <a:xfrm>
            <a:off x="7729856" y="2146766"/>
            <a:ext cx="1152000" cy="1152000"/>
          </a:xfrm>
          <a:prstGeom prst="rect">
            <a:avLst/>
          </a:prstGeom>
        </p:spPr>
      </p:pic>
      <p:sp>
        <p:nvSpPr>
          <p:cNvPr id="15" name="Textfeld 14"/>
          <p:cNvSpPr txBox="1"/>
          <p:nvPr/>
        </p:nvSpPr>
        <p:spPr>
          <a:xfrm>
            <a:off x="7508429" y="3241663"/>
            <a:ext cx="1577676" cy="523220"/>
          </a:xfrm>
          <a:prstGeom prst="rect">
            <a:avLst/>
          </a:prstGeom>
          <a:noFill/>
        </p:spPr>
        <p:txBody>
          <a:bodyPr wrap="none" rtlCol="0">
            <a:spAutoFit/>
          </a:bodyPr>
          <a:lstStyle/>
          <a:p>
            <a:r>
              <a:rPr lang="en-GB" sz="2800" b="1"/>
              <a:t>15 min</a:t>
            </a:r>
          </a:p>
        </p:txBody>
      </p:sp>
    </p:spTree>
    <p:extLst>
      <p:ext uri="{BB962C8B-B14F-4D97-AF65-F5344CB8AC3E}">
        <p14:creationId xmlns:p14="http://schemas.microsoft.com/office/powerpoint/2010/main" val="1214529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1"/>
              <a:t>Example: Paris Call for Trust and Security in Cyberspace</a:t>
            </a:r>
            <a:r>
              <a:rPr lang="de-DE" sz="2400" b="0"/>
              <a:t>  </a:t>
            </a:r>
            <a:endParaRPr lang="de-DE"/>
          </a:p>
        </p:txBody>
      </p:sp>
      <p:pic>
        <p:nvPicPr>
          <p:cNvPr id="5" name="Bild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77840" y="2308524"/>
            <a:ext cx="4464496" cy="2523689"/>
          </a:xfrm>
          <a:prstGeom prst="rect">
            <a:avLst/>
          </a:prstGeom>
        </p:spPr>
      </p:pic>
      <p:sp>
        <p:nvSpPr>
          <p:cNvPr id="6" name="Textfeld 5"/>
          <p:cNvSpPr txBox="1"/>
          <p:nvPr/>
        </p:nvSpPr>
        <p:spPr>
          <a:xfrm>
            <a:off x="683568" y="4864262"/>
            <a:ext cx="8280920" cy="2135969"/>
          </a:xfrm>
          <a:prstGeom prst="rect">
            <a:avLst/>
          </a:prstGeom>
          <a:noFill/>
        </p:spPr>
        <p:txBody>
          <a:bodyPr wrap="square" rtlCol="0">
            <a:spAutoFit/>
          </a:bodyPr>
          <a:lstStyle/>
          <a:p>
            <a:pPr marL="342900" lvl="0" indent="-342900">
              <a:spcBef>
                <a:spcPct val="20000"/>
              </a:spcBef>
              <a:buFontTx/>
              <a:buChar char="•"/>
            </a:pPr>
            <a:r>
              <a:rPr lang="en-US" sz="1600">
                <a:latin typeface="Verdana"/>
              </a:rPr>
              <a:t>Multi-stakeholder initiative endorsed by French Government during IGF 2018</a:t>
            </a:r>
          </a:p>
          <a:p>
            <a:pPr marL="342900" lvl="0" indent="-342900">
              <a:spcBef>
                <a:spcPct val="20000"/>
              </a:spcBef>
              <a:buFontTx/>
              <a:buChar char="•"/>
            </a:pPr>
            <a:r>
              <a:rPr lang="en-US" sz="1600">
                <a:latin typeface="Verdana"/>
              </a:rPr>
              <a:t>Recognition of </a:t>
            </a:r>
            <a:r>
              <a:rPr lang="en-US" sz="1600"/>
              <a:t>private sector’s key role in tackling cybercrime and preventing cyber incidents</a:t>
            </a:r>
          </a:p>
          <a:p>
            <a:pPr marL="342900" lvl="0" indent="-342900">
              <a:spcBef>
                <a:spcPct val="20000"/>
              </a:spcBef>
              <a:buFontTx/>
              <a:buChar char="•"/>
            </a:pPr>
            <a:r>
              <a:rPr lang="en-US" sz="1600"/>
              <a:t>Signed by EU member states, Norway, Switzerland, Japan, Mexico, Chile, Lebanon, Morocco and Republic of Korea as well as 150 companies and 60 civil society organizations</a:t>
            </a:r>
          </a:p>
          <a:p>
            <a:pPr marL="342900" lvl="0" indent="-342900">
              <a:spcBef>
                <a:spcPct val="20000"/>
              </a:spcBef>
              <a:buFontTx/>
              <a:buChar char="•"/>
            </a:pPr>
            <a:endParaRPr lang="de-DE"/>
          </a:p>
        </p:txBody>
      </p:sp>
    </p:spTree>
    <p:extLst>
      <p:ext uri="{BB962C8B-B14F-4D97-AF65-F5344CB8AC3E}">
        <p14:creationId xmlns:p14="http://schemas.microsoft.com/office/powerpoint/2010/main" val="669221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Cyber Security</a:t>
            </a:r>
            <a:br>
              <a:rPr lang="en-GB"/>
            </a:br>
            <a:r>
              <a:rPr lang="en-GB" sz="2400" b="0"/>
              <a:t>Wrap Up</a:t>
            </a:r>
          </a:p>
        </p:txBody>
      </p:sp>
      <p:sp>
        <p:nvSpPr>
          <p:cNvPr id="3" name="Inhaltsplatzhalter 2"/>
          <p:cNvSpPr>
            <a:spLocks noGrp="1"/>
          </p:cNvSpPr>
          <p:nvPr>
            <p:ph idx="1"/>
          </p:nvPr>
        </p:nvSpPr>
        <p:spPr/>
        <p:txBody>
          <a:bodyPr/>
          <a:lstStyle/>
          <a:p>
            <a:r>
              <a:rPr lang="en-GB" sz="1800" i="0"/>
              <a:t>Cyber security issues comprise critical national security interests and cross-border cyber attacks.</a:t>
            </a:r>
          </a:p>
          <a:p>
            <a:endParaRPr lang="en-GB" sz="1800" i="0"/>
          </a:p>
          <a:p>
            <a:r>
              <a:rPr lang="en-GB" sz="1800" i="0"/>
              <a:t>It requires international collaboration for preparing and implementing counter-measures.</a:t>
            </a:r>
          </a:p>
          <a:p>
            <a:endParaRPr lang="en-GB" sz="1800" i="0"/>
          </a:p>
          <a:p>
            <a:r>
              <a:rPr lang="en-GB" sz="1800" i="0"/>
              <a:t>Although harmonisation of cyber security systems is difficult there is ample room for international cooperation on policy making.</a:t>
            </a:r>
          </a:p>
          <a:p>
            <a:endParaRPr lang="en-GB" sz="1800" i="0"/>
          </a:p>
          <a:p>
            <a:r>
              <a:rPr lang="en-GB" sz="1800" i="0"/>
              <a:t>Finding an appropriate level of cyber security regulation is a challenge: Overregulation would interfere with economic dynamism. </a:t>
            </a:r>
            <a:r>
              <a:rPr lang="en-GB" sz="1800" i="0" err="1"/>
              <a:t>Underregulation</a:t>
            </a:r>
            <a:r>
              <a:rPr lang="en-GB" sz="1800" i="0"/>
              <a:t> leaves parties open to cyber-attacks. </a:t>
            </a:r>
          </a:p>
        </p:txBody>
      </p:sp>
    </p:spTree>
    <p:extLst>
      <p:ext uri="{BB962C8B-B14F-4D97-AF65-F5344CB8AC3E}">
        <p14:creationId xmlns:p14="http://schemas.microsoft.com/office/powerpoint/2010/main" val="1277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Bild 4"/>
          <p:cNvPicPr>
            <a:picLocks noChangeAspect="1"/>
          </p:cNvPicPr>
          <p:nvPr/>
        </p:nvPicPr>
        <p:blipFill rotWithShape="1">
          <a:blip r:embed="rId3"/>
          <a:srcRect l="6854" b="13297"/>
          <a:stretch/>
        </p:blipFill>
        <p:spPr>
          <a:xfrm>
            <a:off x="0" y="1917353"/>
            <a:ext cx="6730890" cy="4800947"/>
          </a:xfrm>
          <a:prstGeom prst="rect">
            <a:avLst/>
          </a:prstGeom>
          <a:noFill/>
        </p:spPr>
      </p:pic>
      <p:sp>
        <p:nvSpPr>
          <p:cNvPr id="6" name="Title 1">
            <a:extLst>
              <a:ext uri="{FF2B5EF4-FFF2-40B4-BE49-F238E27FC236}">
                <a16:creationId xmlns:a16="http://schemas.microsoft.com/office/drawing/2014/main" id="{8BE08484-00AC-4628-98BC-C5F7043B5730}"/>
              </a:ext>
            </a:extLst>
          </p:cNvPr>
          <p:cNvSpPr>
            <a:spLocks noGrp="1"/>
          </p:cNvSpPr>
          <p:nvPr>
            <p:ph type="title"/>
          </p:nvPr>
        </p:nvSpPr>
        <p:spPr>
          <a:xfrm>
            <a:off x="408112" y="1033542"/>
            <a:ext cx="8469188" cy="936625"/>
          </a:xfrm>
        </p:spPr>
        <p:txBody>
          <a:bodyPr/>
          <a:lstStyle/>
          <a:p>
            <a:r>
              <a:rPr lang="de-DE" err="1"/>
              <a:t>Cyber</a:t>
            </a:r>
            <a:r>
              <a:rPr lang="de-DE"/>
              <a:t> Security</a:t>
            </a:r>
            <a:br>
              <a:rPr lang="de-DE"/>
            </a:br>
            <a:r>
              <a:rPr lang="de-DE" sz="1800" b="0" err="1"/>
              <a:t>Example</a:t>
            </a:r>
            <a:r>
              <a:rPr lang="de-DE" sz="1800" b="0"/>
              <a:t>:</a:t>
            </a:r>
            <a:r>
              <a:rPr lang="de-DE" sz="2400"/>
              <a:t> </a:t>
            </a:r>
            <a:r>
              <a:rPr lang="de-DE" sz="1800" b="0" err="1"/>
              <a:t>Result</a:t>
            </a:r>
            <a:r>
              <a:rPr lang="de-DE" sz="1800" b="0"/>
              <a:t> Chain </a:t>
            </a:r>
            <a:r>
              <a:rPr lang="de-DE" sz="1800" b="0" err="1"/>
              <a:t>and</a:t>
            </a:r>
            <a:r>
              <a:rPr lang="de-DE" sz="1800" b="0"/>
              <a:t> </a:t>
            </a:r>
            <a:r>
              <a:rPr lang="de-DE" sz="1800" b="0" err="1"/>
              <a:t>Indicators</a:t>
            </a:r>
            <a:r>
              <a:rPr lang="de-DE" sz="1800" b="0"/>
              <a:t> </a:t>
            </a:r>
            <a:r>
              <a:rPr lang="de-DE" sz="1800" b="0" err="1"/>
              <a:t>for</a:t>
            </a:r>
            <a:r>
              <a:rPr lang="de-DE" sz="1800" b="0"/>
              <a:t> </a:t>
            </a:r>
            <a:r>
              <a:rPr lang="de-DE" sz="1800" b="0" err="1"/>
              <a:t>Cyber</a:t>
            </a:r>
            <a:r>
              <a:rPr lang="de-DE" sz="1800" b="0"/>
              <a:t> </a:t>
            </a:r>
            <a:r>
              <a:rPr lang="de-DE" sz="1800" b="0" err="1"/>
              <a:t>Capacity</a:t>
            </a:r>
            <a:r>
              <a:rPr lang="de-DE" sz="1800" b="0"/>
              <a:t> Building </a:t>
            </a:r>
            <a:r>
              <a:rPr lang="de-DE" sz="1800" b="0" err="1"/>
              <a:t>measures</a:t>
            </a:r>
            <a:endParaRPr lang="de-DE" sz="1800" b="0"/>
          </a:p>
        </p:txBody>
      </p:sp>
      <p:sp>
        <p:nvSpPr>
          <p:cNvPr id="7" name="Rechteck 6"/>
          <p:cNvSpPr/>
          <p:nvPr/>
        </p:nvSpPr>
        <p:spPr>
          <a:xfrm>
            <a:off x="6052617" y="6302801"/>
            <a:ext cx="3307284" cy="830997"/>
          </a:xfrm>
          <a:prstGeom prst="rect">
            <a:avLst/>
          </a:prstGeom>
        </p:spPr>
        <p:txBody>
          <a:bodyPr wrap="square">
            <a:spAutoFit/>
          </a:bodyPr>
          <a:lstStyle/>
          <a:p>
            <a:r>
              <a:rPr lang="sk-SK" sz="800"/>
              <a:t>Table </a:t>
            </a:r>
            <a:r>
              <a:rPr lang="sk-SK" sz="800" err="1"/>
              <a:t>taken</a:t>
            </a:r>
            <a:r>
              <a:rPr lang="sk-SK" sz="800"/>
              <a:t> </a:t>
            </a:r>
            <a:r>
              <a:rPr lang="sk-SK" sz="800" err="1"/>
              <a:t>from</a:t>
            </a:r>
            <a:r>
              <a:rPr lang="sk-SK" sz="800"/>
              <a:t> </a:t>
            </a:r>
            <a:r>
              <a:rPr lang="sk-SK" sz="800" err="1"/>
              <a:t>European</a:t>
            </a:r>
            <a:r>
              <a:rPr lang="sk-SK" sz="800"/>
              <a:t> </a:t>
            </a:r>
            <a:r>
              <a:rPr lang="sk-SK" sz="800" err="1"/>
              <a:t>Commission</a:t>
            </a:r>
            <a:r>
              <a:rPr lang="sk-SK" sz="800"/>
              <a:t>, </a:t>
            </a:r>
            <a:r>
              <a:rPr lang="sk-SK" sz="800" err="1"/>
              <a:t>Operational</a:t>
            </a:r>
            <a:r>
              <a:rPr lang="sk-SK" sz="800"/>
              <a:t> </a:t>
            </a:r>
            <a:r>
              <a:rPr lang="sk-SK" sz="800" err="1"/>
              <a:t>Guidance</a:t>
            </a:r>
            <a:r>
              <a:rPr lang="sk-SK" sz="800"/>
              <a:t> </a:t>
            </a:r>
            <a:r>
              <a:rPr lang="sk-SK" sz="800" err="1"/>
              <a:t>for</a:t>
            </a:r>
            <a:r>
              <a:rPr lang="sk-SK" sz="800"/>
              <a:t> </a:t>
            </a:r>
            <a:r>
              <a:rPr lang="sk-SK" sz="800" err="1"/>
              <a:t>the</a:t>
            </a:r>
            <a:r>
              <a:rPr lang="sk-SK" sz="800"/>
              <a:t> </a:t>
            </a:r>
            <a:r>
              <a:rPr lang="sk-SK" sz="800" err="1"/>
              <a:t>EU’s</a:t>
            </a:r>
            <a:r>
              <a:rPr lang="sk-SK" sz="800"/>
              <a:t> </a:t>
            </a:r>
            <a:r>
              <a:rPr lang="sk-SK" sz="800" err="1"/>
              <a:t>international</a:t>
            </a:r>
            <a:r>
              <a:rPr lang="sk-SK" sz="800"/>
              <a:t> </a:t>
            </a:r>
            <a:r>
              <a:rPr lang="sk-SK" sz="800" err="1"/>
              <a:t>cooperation</a:t>
            </a:r>
            <a:r>
              <a:rPr lang="sk-SK" sz="800"/>
              <a:t> on </a:t>
            </a:r>
            <a:r>
              <a:rPr lang="sk-SK" sz="800" err="1"/>
              <a:t>cyber</a:t>
            </a:r>
            <a:r>
              <a:rPr lang="sk-SK" sz="800"/>
              <a:t> </a:t>
            </a:r>
            <a:r>
              <a:rPr lang="sk-SK" sz="800" err="1"/>
              <a:t>capacity</a:t>
            </a:r>
            <a:r>
              <a:rPr lang="sk-SK" sz="800"/>
              <a:t> </a:t>
            </a:r>
            <a:r>
              <a:rPr lang="sk-SK" sz="800" err="1"/>
              <a:t>building</a:t>
            </a:r>
            <a:endParaRPr lang="sk-SK" sz="800"/>
          </a:p>
          <a:p>
            <a:endParaRPr lang="sk-SK" sz="1100"/>
          </a:p>
          <a:p>
            <a:r>
              <a:rPr lang="sk-SK" sz="1100"/>
              <a:t> </a:t>
            </a:r>
            <a:endParaRPr lang="en-GB" sz="1100"/>
          </a:p>
        </p:txBody>
      </p:sp>
      <p:sp>
        <p:nvSpPr>
          <p:cNvPr id="9" name="Rechteck 8"/>
          <p:cNvSpPr/>
          <p:nvPr/>
        </p:nvSpPr>
        <p:spPr>
          <a:xfrm>
            <a:off x="6306616" y="2082801"/>
            <a:ext cx="3650184" cy="276999"/>
          </a:xfrm>
          <a:prstGeom prst="rect">
            <a:avLst/>
          </a:prstGeom>
        </p:spPr>
        <p:txBody>
          <a:bodyPr wrap="square">
            <a:spAutoFit/>
          </a:bodyPr>
          <a:lstStyle/>
          <a:p>
            <a:r>
              <a:rPr lang="sk-SK"/>
              <a:t> </a:t>
            </a:r>
            <a:endParaRPr lang="en-GB"/>
          </a:p>
        </p:txBody>
      </p:sp>
      <p:sp>
        <p:nvSpPr>
          <p:cNvPr id="10" name="Textfeld 9"/>
          <p:cNvSpPr txBox="1"/>
          <p:nvPr/>
        </p:nvSpPr>
        <p:spPr>
          <a:xfrm>
            <a:off x="6730890" y="1917353"/>
            <a:ext cx="2146410" cy="830997"/>
          </a:xfrm>
          <a:prstGeom prst="rect">
            <a:avLst/>
          </a:prstGeom>
          <a:noFill/>
        </p:spPr>
        <p:txBody>
          <a:bodyPr wrap="square" rtlCol="0">
            <a:spAutoFit/>
          </a:bodyPr>
          <a:lstStyle/>
          <a:p>
            <a:pPr marL="171450" indent="-171450">
              <a:buFont typeface="Arial" charset="0"/>
              <a:buChar char="•"/>
            </a:pPr>
            <a:r>
              <a:rPr lang="en-GB"/>
              <a:t>Capacities of decision-makers to design and implement cyber policies are improved</a:t>
            </a:r>
          </a:p>
        </p:txBody>
      </p:sp>
      <p:sp>
        <p:nvSpPr>
          <p:cNvPr id="11" name="Textfeld 10"/>
          <p:cNvSpPr txBox="1"/>
          <p:nvPr/>
        </p:nvSpPr>
        <p:spPr>
          <a:xfrm>
            <a:off x="6819790" y="3110206"/>
            <a:ext cx="2146410" cy="1384995"/>
          </a:xfrm>
          <a:prstGeom prst="rect">
            <a:avLst/>
          </a:prstGeom>
          <a:noFill/>
        </p:spPr>
        <p:txBody>
          <a:bodyPr wrap="square" rtlCol="0">
            <a:spAutoFit/>
          </a:bodyPr>
          <a:lstStyle/>
          <a:p>
            <a:pPr marL="171450" indent="-171450">
              <a:buFont typeface="Arial" charset="0"/>
              <a:buChar char="•"/>
            </a:pPr>
            <a:r>
              <a:rPr lang="en-GB"/>
              <a:t>Adoption and implementation of a coherent, holistic, strategic and actionable national approach to cyber resilience is facilitated</a:t>
            </a:r>
          </a:p>
        </p:txBody>
      </p:sp>
      <p:sp>
        <p:nvSpPr>
          <p:cNvPr id="12" name="Textfeld 11"/>
          <p:cNvSpPr txBox="1"/>
          <p:nvPr/>
        </p:nvSpPr>
        <p:spPr>
          <a:xfrm>
            <a:off x="6893349" y="4841957"/>
            <a:ext cx="2146410" cy="1384995"/>
          </a:xfrm>
          <a:prstGeom prst="rect">
            <a:avLst/>
          </a:prstGeom>
          <a:noFill/>
        </p:spPr>
        <p:txBody>
          <a:bodyPr wrap="square" rtlCol="0">
            <a:spAutoFit/>
          </a:bodyPr>
          <a:lstStyle/>
          <a:p>
            <a:pPr marL="171450" indent="-171450">
              <a:buFont typeface="Arial" charset="0"/>
              <a:buChar char="•"/>
            </a:pPr>
            <a:r>
              <a:rPr lang="en-GB"/>
              <a:t>To increase cyber resilience of partner countries and ensure that an open, free, secure and peaceful cyberspace is enjoyed by citizens</a:t>
            </a:r>
          </a:p>
        </p:txBody>
      </p:sp>
      <p:cxnSp>
        <p:nvCxnSpPr>
          <p:cNvPr id="15" name="Gerade Verbindung mit Pfeil 14"/>
          <p:cNvCxnSpPr/>
          <p:nvPr/>
        </p:nvCxnSpPr>
        <p:spPr bwMode="auto">
          <a:xfrm flipV="1">
            <a:off x="3365445" y="2332851"/>
            <a:ext cx="3527904" cy="218176"/>
          </a:xfrm>
          <a:prstGeom prst="straightConnector1">
            <a:avLst/>
          </a:prstGeom>
          <a:noFill/>
          <a:ln w="38100" cap="flat" cmpd="sng" algn="ctr">
            <a:solidFill>
              <a:srgbClr val="7030A0"/>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mit Pfeil 22"/>
          <p:cNvCxnSpPr/>
          <p:nvPr/>
        </p:nvCxnSpPr>
        <p:spPr bwMode="auto">
          <a:xfrm flipV="1">
            <a:off x="4178355" y="3684152"/>
            <a:ext cx="2806645" cy="1049173"/>
          </a:xfrm>
          <a:prstGeom prst="straightConnector1">
            <a:avLst/>
          </a:prstGeom>
          <a:noFill/>
          <a:ln w="38100" cap="flat" cmpd="sng" algn="ctr">
            <a:solidFill>
              <a:srgbClr val="7030A0"/>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mit Pfeil 24"/>
          <p:cNvCxnSpPr/>
          <p:nvPr/>
        </p:nvCxnSpPr>
        <p:spPr bwMode="auto">
          <a:xfrm flipV="1">
            <a:off x="5516892" y="5534454"/>
            <a:ext cx="1468108" cy="173198"/>
          </a:xfrm>
          <a:prstGeom prst="straightConnector1">
            <a:avLst/>
          </a:prstGeom>
          <a:noFill/>
          <a:ln w="38100" cap="flat" cmpd="sng" algn="ctr">
            <a:solidFill>
              <a:srgbClr val="7030A0"/>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45771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A3D48D-DC5F-4B73-A88C-68C331CAEF0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30055" y="1068635"/>
            <a:ext cx="6410534" cy="5627025"/>
          </a:xfrm>
          <a:prstGeom prst="rect">
            <a:avLst/>
          </a:prstGeom>
        </p:spPr>
      </p:pic>
      <p:sp>
        <p:nvSpPr>
          <p:cNvPr id="2" name="Title 1">
            <a:extLst>
              <a:ext uri="{FF2B5EF4-FFF2-40B4-BE49-F238E27FC236}">
                <a16:creationId xmlns:a16="http://schemas.microsoft.com/office/drawing/2014/main" id="{8E80512A-3C96-423D-A7B1-F0559494170A}"/>
              </a:ext>
            </a:extLst>
          </p:cNvPr>
          <p:cNvSpPr>
            <a:spLocks noGrp="1"/>
          </p:cNvSpPr>
          <p:nvPr>
            <p:ph type="title"/>
          </p:nvPr>
        </p:nvSpPr>
        <p:spPr>
          <a:xfrm>
            <a:off x="341715" y="994100"/>
            <a:ext cx="8229600" cy="936625"/>
          </a:xfrm>
        </p:spPr>
        <p:txBody>
          <a:bodyPr/>
          <a:lstStyle/>
          <a:p>
            <a:r>
              <a:rPr lang="de-DE" err="1"/>
              <a:t>Cyber</a:t>
            </a:r>
            <a:r>
              <a:rPr lang="de-DE"/>
              <a:t> Security</a:t>
            </a:r>
            <a:br>
              <a:rPr lang="de-DE"/>
            </a:br>
            <a:r>
              <a:rPr lang="de-DE" sz="2400" b="0"/>
              <a:t>Key </a:t>
            </a:r>
            <a:r>
              <a:rPr lang="de-DE" sz="2400" b="0" err="1"/>
              <a:t>stakeholders</a:t>
            </a:r>
            <a:endParaRPr lang="de-DE" sz="2400" b="0"/>
          </a:p>
        </p:txBody>
      </p:sp>
      <p:pic>
        <p:nvPicPr>
          <p:cNvPr id="6" name="Picture 5">
            <a:extLst>
              <a:ext uri="{FF2B5EF4-FFF2-40B4-BE49-F238E27FC236}">
                <a16:creationId xmlns:a16="http://schemas.microsoft.com/office/drawing/2014/main" id="{6EB2E22B-E296-4418-AC8E-AF93E946D699}"/>
              </a:ext>
            </a:extLst>
          </p:cNvPr>
          <p:cNvPicPr>
            <a:picLocks noChangeAspect="1"/>
          </p:cNvPicPr>
          <p:nvPr/>
        </p:nvPicPr>
        <p:blipFill rotWithShape="1">
          <a:blip r:embed="rId4"/>
          <a:srcRect b="553"/>
          <a:stretch/>
        </p:blipFill>
        <p:spPr>
          <a:xfrm>
            <a:off x="588452" y="2832100"/>
            <a:ext cx="1893274" cy="2671515"/>
          </a:xfrm>
          <a:prstGeom prst="rect">
            <a:avLst/>
          </a:prstGeom>
        </p:spPr>
      </p:pic>
    </p:spTree>
    <p:extLst>
      <p:ext uri="{BB962C8B-B14F-4D97-AF65-F5344CB8AC3E}">
        <p14:creationId xmlns:p14="http://schemas.microsoft.com/office/powerpoint/2010/main" val="776184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59B56-95D1-4A78-AB44-3BFE8BC4855C}"/>
              </a:ext>
            </a:extLst>
          </p:cNvPr>
          <p:cNvSpPr>
            <a:spLocks noGrp="1"/>
          </p:cNvSpPr>
          <p:nvPr>
            <p:ph type="title"/>
          </p:nvPr>
        </p:nvSpPr>
        <p:spPr/>
        <p:txBody>
          <a:bodyPr/>
          <a:lstStyle/>
          <a:p>
            <a:r>
              <a:rPr lang="de-DE"/>
              <a:t>Agenda</a:t>
            </a:r>
          </a:p>
        </p:txBody>
      </p:sp>
      <p:sp>
        <p:nvSpPr>
          <p:cNvPr id="3" name="Content Placeholder 2">
            <a:extLst>
              <a:ext uri="{FF2B5EF4-FFF2-40B4-BE49-F238E27FC236}">
                <a16:creationId xmlns:a16="http://schemas.microsoft.com/office/drawing/2014/main" id="{5B49FA9B-69D1-47DD-BD05-FAE83E6DA478}"/>
              </a:ext>
            </a:extLst>
          </p:cNvPr>
          <p:cNvSpPr>
            <a:spLocks noGrp="1"/>
          </p:cNvSpPr>
          <p:nvPr>
            <p:ph idx="1"/>
          </p:nvPr>
        </p:nvSpPr>
        <p:spPr/>
        <p:txBody>
          <a:bodyPr/>
          <a:lstStyle/>
          <a:p>
            <a:pPr marL="0" indent="0">
              <a:buNone/>
            </a:pPr>
            <a:r>
              <a:rPr lang="de-DE" sz="1800" b="1" i="0">
                <a:ea typeface="+mn-lt"/>
                <a:cs typeface="+mn-lt"/>
              </a:rPr>
              <a:t>Module 3.2.1: Deep </a:t>
            </a:r>
            <a:r>
              <a:rPr lang="de-DE" sz="1800" b="1" i="0" err="1">
                <a:ea typeface="+mn-lt"/>
                <a:cs typeface="+mn-lt"/>
              </a:rPr>
              <a:t>Dive</a:t>
            </a:r>
            <a:r>
              <a:rPr lang="de-DE" sz="1800" b="1" i="0">
                <a:ea typeface="+mn-lt"/>
                <a:cs typeface="+mn-lt"/>
              </a:rPr>
              <a:t>: </a:t>
            </a:r>
            <a:r>
              <a:rPr lang="de-DE" sz="1800" b="1" i="0" err="1">
                <a:ea typeface="+mn-lt"/>
                <a:cs typeface="+mn-lt"/>
              </a:rPr>
              <a:t>Cyber</a:t>
            </a:r>
            <a:r>
              <a:rPr lang="de-DE" sz="1800" b="1" i="0">
                <a:ea typeface="+mn-lt"/>
                <a:cs typeface="+mn-lt"/>
              </a:rPr>
              <a:t> Security </a:t>
            </a:r>
          </a:p>
          <a:p>
            <a:r>
              <a:rPr lang="de-DE" sz="1800" i="0" err="1">
                <a:ea typeface="+mn-lt"/>
                <a:cs typeface="+mn-lt"/>
              </a:rPr>
              <a:t>Introduction</a:t>
            </a:r>
            <a:r>
              <a:rPr lang="de-DE" sz="1800" i="0">
                <a:ea typeface="+mn-lt"/>
                <a:cs typeface="+mn-lt"/>
              </a:rPr>
              <a:t> </a:t>
            </a:r>
            <a:r>
              <a:rPr lang="de-DE" sz="1800" i="0" err="1">
                <a:ea typeface="+mn-lt"/>
                <a:cs typeface="+mn-lt"/>
              </a:rPr>
              <a:t>Cyber</a:t>
            </a:r>
            <a:r>
              <a:rPr lang="de-DE" sz="1800" i="0">
                <a:ea typeface="+mn-lt"/>
                <a:cs typeface="+mn-lt"/>
              </a:rPr>
              <a:t> Security</a:t>
            </a:r>
          </a:p>
          <a:p>
            <a:r>
              <a:rPr lang="de-DE" sz="1800" i="0">
                <a:ea typeface="+mn-lt"/>
                <a:cs typeface="+mn-lt"/>
              </a:rPr>
              <a:t>Status-Quo</a:t>
            </a:r>
          </a:p>
          <a:p>
            <a:r>
              <a:rPr lang="de-DE" sz="1800" i="0" err="1">
                <a:ea typeface="+mn-lt"/>
                <a:cs typeface="+mn-lt"/>
              </a:rPr>
              <a:t>Threats</a:t>
            </a:r>
            <a:endParaRPr lang="de-DE" sz="1800" i="0">
              <a:ea typeface="+mn-lt"/>
              <a:cs typeface="+mn-lt"/>
            </a:endParaRPr>
          </a:p>
          <a:p>
            <a:r>
              <a:rPr lang="de-DE" sz="1800" i="0" err="1">
                <a:ea typeface="+mn-lt"/>
                <a:cs typeface="+mn-lt"/>
              </a:rPr>
              <a:t>Roles</a:t>
            </a:r>
            <a:r>
              <a:rPr lang="de-DE" sz="1800" i="0">
                <a:ea typeface="+mn-lt"/>
                <a:cs typeface="+mn-lt"/>
              </a:rPr>
              <a:t> &amp; </a:t>
            </a:r>
            <a:r>
              <a:rPr lang="de-DE" sz="1800" i="0" err="1">
                <a:ea typeface="+mn-lt"/>
                <a:cs typeface="+mn-lt"/>
              </a:rPr>
              <a:t>Responsabilites</a:t>
            </a:r>
            <a:r>
              <a:rPr lang="de-DE" sz="1800" i="0">
                <a:ea typeface="+mn-lt"/>
                <a:cs typeface="+mn-lt"/>
              </a:rPr>
              <a:t> </a:t>
            </a:r>
          </a:p>
          <a:p>
            <a:r>
              <a:rPr lang="de-DE" sz="1800" i="0" err="1">
                <a:ea typeface="+mn-lt"/>
                <a:cs typeface="+mn-lt"/>
              </a:rPr>
              <a:t>Cyber</a:t>
            </a:r>
            <a:r>
              <a:rPr lang="de-DE" sz="1800" i="0">
                <a:ea typeface="+mn-lt"/>
                <a:cs typeface="+mn-lt"/>
              </a:rPr>
              <a:t> Security </a:t>
            </a:r>
            <a:r>
              <a:rPr lang="de-DE" sz="1800" i="0" err="1">
                <a:ea typeface="+mn-lt"/>
                <a:cs typeface="+mn-lt"/>
              </a:rPr>
              <a:t>Governance</a:t>
            </a:r>
            <a:endParaRPr lang="de-DE" sz="1800" i="0">
              <a:ea typeface="+mn-lt"/>
              <a:cs typeface="+mn-lt"/>
            </a:endParaRPr>
          </a:p>
          <a:p>
            <a:r>
              <a:rPr lang="de-DE" sz="1800" i="0" err="1">
                <a:ea typeface="+mn-lt"/>
                <a:cs typeface="+mn-lt"/>
              </a:rPr>
              <a:t>Practical</a:t>
            </a:r>
            <a:r>
              <a:rPr lang="de-DE" sz="1800" i="0">
                <a:ea typeface="+mn-lt"/>
                <a:cs typeface="+mn-lt"/>
              </a:rPr>
              <a:t> </a:t>
            </a:r>
            <a:r>
              <a:rPr lang="de-DE" sz="1800" i="0" err="1">
                <a:ea typeface="+mn-lt"/>
                <a:cs typeface="+mn-lt"/>
              </a:rPr>
              <a:t>Guidance</a:t>
            </a:r>
            <a:r>
              <a:rPr lang="de-DE" sz="1800" i="0">
                <a:ea typeface="+mn-lt"/>
                <a:cs typeface="+mn-lt"/>
              </a:rPr>
              <a:t> </a:t>
            </a:r>
            <a:r>
              <a:rPr lang="de-DE" sz="1800" i="0" err="1">
                <a:ea typeface="+mn-lt"/>
                <a:cs typeface="+mn-lt"/>
              </a:rPr>
              <a:t>and</a:t>
            </a:r>
            <a:r>
              <a:rPr lang="de-DE" sz="1800" i="0">
                <a:ea typeface="+mn-lt"/>
                <a:cs typeface="+mn-lt"/>
              </a:rPr>
              <a:t> </a:t>
            </a:r>
            <a:r>
              <a:rPr lang="de-DE" sz="1800" i="0" err="1">
                <a:ea typeface="+mn-lt"/>
                <a:cs typeface="+mn-lt"/>
              </a:rPr>
              <a:t>Policy</a:t>
            </a:r>
            <a:r>
              <a:rPr lang="de-DE" sz="1800" i="0">
                <a:ea typeface="+mn-lt"/>
                <a:cs typeface="+mn-lt"/>
              </a:rPr>
              <a:t> Design</a:t>
            </a:r>
          </a:p>
          <a:p>
            <a:pPr marL="0" indent="0">
              <a:buNone/>
            </a:pPr>
            <a:endParaRPr lang="de-DE" sz="1100" b="1" i="0">
              <a:ea typeface="+mn-lt"/>
              <a:cs typeface="+mn-lt"/>
            </a:endParaRPr>
          </a:p>
          <a:p>
            <a:pPr marL="0" indent="0">
              <a:buNone/>
            </a:pPr>
            <a:endParaRPr lang="de-DE">
              <a:ea typeface="Verdana"/>
              <a:cs typeface="Verdana"/>
            </a:endParaRPr>
          </a:p>
          <a:p>
            <a:endParaRPr lang="de-DE">
              <a:ea typeface="Verdana"/>
              <a:cs typeface="Verdana"/>
            </a:endParaRPr>
          </a:p>
        </p:txBody>
      </p:sp>
    </p:spTree>
    <p:extLst>
      <p:ext uri="{BB962C8B-B14F-4D97-AF65-F5344CB8AC3E}">
        <p14:creationId xmlns:p14="http://schemas.microsoft.com/office/powerpoint/2010/main" val="3924410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288" y="1339850"/>
            <a:ext cx="8621712" cy="936625"/>
          </a:xfrm>
        </p:spPr>
        <p:txBody>
          <a:bodyPr/>
          <a:lstStyle/>
          <a:p>
            <a:r>
              <a:rPr lang="en-GB"/>
              <a:t>Designing Cyber Security Measures: </a:t>
            </a:r>
            <a:r>
              <a:rPr lang="en-GB" sz="2400"/>
              <a:t>Helpful Guidance </a:t>
            </a:r>
          </a:p>
        </p:txBody>
      </p:sp>
      <p:pic>
        <p:nvPicPr>
          <p:cNvPr id="4" name="Bild 3"/>
          <p:cNvPicPr>
            <a:picLocks noChangeAspect="1"/>
          </p:cNvPicPr>
          <p:nvPr/>
        </p:nvPicPr>
        <p:blipFill>
          <a:blip r:embed="rId3"/>
          <a:stretch>
            <a:fillRect/>
          </a:stretch>
        </p:blipFill>
        <p:spPr>
          <a:xfrm>
            <a:off x="787399" y="2393216"/>
            <a:ext cx="4065426" cy="4248884"/>
          </a:xfrm>
          <a:prstGeom prst="rect">
            <a:avLst/>
          </a:prstGeom>
        </p:spPr>
      </p:pic>
      <p:pic>
        <p:nvPicPr>
          <p:cNvPr id="5" name="Bild 4"/>
          <p:cNvPicPr>
            <a:picLocks noChangeAspect="1"/>
          </p:cNvPicPr>
          <p:nvPr/>
        </p:nvPicPr>
        <p:blipFill>
          <a:blip r:embed="rId4"/>
          <a:stretch>
            <a:fillRect/>
          </a:stretch>
        </p:blipFill>
        <p:spPr>
          <a:xfrm>
            <a:off x="5219701" y="2393216"/>
            <a:ext cx="3405188" cy="4525510"/>
          </a:xfrm>
          <a:prstGeom prst="rect">
            <a:avLst/>
          </a:prstGeom>
        </p:spPr>
      </p:pic>
    </p:spTree>
    <p:extLst>
      <p:ext uri="{BB962C8B-B14F-4D97-AF65-F5344CB8AC3E}">
        <p14:creationId xmlns:p14="http://schemas.microsoft.com/office/powerpoint/2010/main" val="1447772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5">
            <a:extLst>
              <a:ext uri="{FF2B5EF4-FFF2-40B4-BE49-F238E27FC236}">
                <a16:creationId xmlns:a16="http://schemas.microsoft.com/office/drawing/2014/main" id="{DD955809-79DD-410B-84A1-549CB1B4C975}"/>
              </a:ext>
            </a:extLst>
          </p:cNvPr>
          <p:cNvSpPr>
            <a:spLocks noGrp="1" noChangeArrowheads="1"/>
          </p:cNvSpPr>
          <p:nvPr>
            <p:ph type="ctrTitle"/>
          </p:nvPr>
        </p:nvSpPr>
        <p:spPr>
          <a:xfrm>
            <a:off x="665163" y="2564904"/>
            <a:ext cx="8424862" cy="790575"/>
          </a:xfrm>
        </p:spPr>
        <p:txBody>
          <a:bodyPr>
            <a:noAutofit/>
          </a:bodyPr>
          <a:lstStyle/>
          <a:p>
            <a:r>
              <a:rPr lang="en-GB" sz="2800"/>
              <a:t>Introduction to the dimensions of digitalisation </a:t>
            </a:r>
            <a:endParaRPr lang="en-GB" sz="2800">
              <a:ea typeface="Verdana"/>
              <a:cs typeface="Verdana"/>
            </a:endParaRPr>
          </a:p>
        </p:txBody>
      </p:sp>
      <p:sp>
        <p:nvSpPr>
          <p:cNvPr id="3" name="Rectangle 6">
            <a:extLst>
              <a:ext uri="{FF2B5EF4-FFF2-40B4-BE49-F238E27FC236}">
                <a16:creationId xmlns:a16="http://schemas.microsoft.com/office/drawing/2014/main" id="{01EFA929-6755-42CB-9FB9-42CC7E1E7FEF}"/>
              </a:ext>
            </a:extLst>
          </p:cNvPr>
          <p:cNvSpPr>
            <a:spLocks noGrp="1" noChangeArrowheads="1"/>
          </p:cNvSpPr>
          <p:nvPr>
            <p:ph type="subTitle" idx="1"/>
          </p:nvPr>
        </p:nvSpPr>
        <p:spPr>
          <a:xfrm>
            <a:off x="611188" y="3716338"/>
            <a:ext cx="8532812" cy="1728787"/>
          </a:xfrm>
        </p:spPr>
        <p:txBody>
          <a:bodyPr/>
          <a:lstStyle/>
          <a:p>
            <a:r>
              <a:rPr lang="fr-BE" altLang="de-DE" sz="2000"/>
              <a:t>Module 3.2.1 </a:t>
            </a:r>
            <a:br>
              <a:rPr lang="fr-BE" altLang="de-DE" sz="2000"/>
            </a:br>
            <a:r>
              <a:rPr lang="en-GB" sz="2000"/>
              <a:t>Deep Dive: Privacy</a:t>
            </a:r>
            <a:endParaRPr lang="en-GB" altLang="de-DE" sz="2000"/>
          </a:p>
        </p:txBody>
      </p:sp>
    </p:spTree>
    <p:extLst>
      <p:ext uri="{BB962C8B-B14F-4D97-AF65-F5344CB8AC3E}">
        <p14:creationId xmlns:p14="http://schemas.microsoft.com/office/powerpoint/2010/main" val="2056706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59B56-95D1-4A78-AB44-3BFE8BC4855C}"/>
              </a:ext>
            </a:extLst>
          </p:cNvPr>
          <p:cNvSpPr>
            <a:spLocks noGrp="1"/>
          </p:cNvSpPr>
          <p:nvPr>
            <p:ph type="title"/>
          </p:nvPr>
        </p:nvSpPr>
        <p:spPr/>
        <p:txBody>
          <a:bodyPr/>
          <a:lstStyle/>
          <a:p>
            <a:r>
              <a:rPr lang="de-DE"/>
              <a:t>Agenda</a:t>
            </a:r>
          </a:p>
        </p:txBody>
      </p:sp>
      <p:sp>
        <p:nvSpPr>
          <p:cNvPr id="3" name="Content Placeholder 2">
            <a:extLst>
              <a:ext uri="{FF2B5EF4-FFF2-40B4-BE49-F238E27FC236}">
                <a16:creationId xmlns:a16="http://schemas.microsoft.com/office/drawing/2014/main" id="{5B49FA9B-69D1-47DD-BD05-FAE83E6DA478}"/>
              </a:ext>
            </a:extLst>
          </p:cNvPr>
          <p:cNvSpPr>
            <a:spLocks noGrp="1"/>
          </p:cNvSpPr>
          <p:nvPr>
            <p:ph idx="1"/>
          </p:nvPr>
        </p:nvSpPr>
        <p:spPr/>
        <p:txBody>
          <a:bodyPr/>
          <a:lstStyle/>
          <a:p>
            <a:pPr marL="0" indent="0">
              <a:buNone/>
            </a:pPr>
            <a:r>
              <a:rPr lang="de-DE" sz="1800" b="1" i="0">
                <a:ea typeface="+mn-lt"/>
                <a:cs typeface="+mn-lt"/>
              </a:rPr>
              <a:t>Module 3.2.1: Deep </a:t>
            </a:r>
            <a:r>
              <a:rPr lang="de-DE" sz="1800" b="1" i="0" err="1">
                <a:ea typeface="+mn-lt"/>
                <a:cs typeface="+mn-lt"/>
              </a:rPr>
              <a:t>Dive</a:t>
            </a:r>
            <a:r>
              <a:rPr lang="de-DE" sz="1800" b="1" i="0">
                <a:ea typeface="+mn-lt"/>
                <a:cs typeface="+mn-lt"/>
              </a:rPr>
              <a:t>: Privacy</a:t>
            </a:r>
            <a:endParaRPr lang="de-DE" sz="1100" b="1" i="0">
              <a:ea typeface="+mn-lt"/>
              <a:cs typeface="+mn-lt"/>
            </a:endParaRPr>
          </a:p>
          <a:p>
            <a:pPr lvl="0"/>
            <a:r>
              <a:rPr lang="de-DE" sz="1800" i="0" err="1">
                <a:ea typeface="Verdana"/>
                <a:cs typeface="Verdana"/>
              </a:rPr>
              <a:t>Introduction</a:t>
            </a:r>
            <a:r>
              <a:rPr lang="de-DE" sz="1800" i="0">
                <a:ea typeface="Verdana"/>
                <a:cs typeface="Verdana"/>
              </a:rPr>
              <a:t> Privacy</a:t>
            </a:r>
          </a:p>
          <a:p>
            <a:pPr lvl="0"/>
            <a:r>
              <a:rPr lang="de-DE" sz="1800" i="0">
                <a:ea typeface="Verdana"/>
                <a:cs typeface="Verdana"/>
              </a:rPr>
              <a:t>Status-Quo</a:t>
            </a:r>
          </a:p>
          <a:p>
            <a:pPr lvl="0"/>
            <a:r>
              <a:rPr lang="de-DE" sz="1800" i="0">
                <a:ea typeface="Verdana"/>
                <a:cs typeface="Verdana"/>
              </a:rPr>
              <a:t>Frameworks</a:t>
            </a:r>
          </a:p>
          <a:p>
            <a:pPr marL="0" indent="0">
              <a:buNone/>
            </a:pPr>
            <a:endParaRPr lang="de-DE">
              <a:ea typeface="Verdana"/>
              <a:cs typeface="Verdana"/>
            </a:endParaRPr>
          </a:p>
          <a:p>
            <a:endParaRPr lang="de-DE">
              <a:ea typeface="Verdana"/>
              <a:cs typeface="Verdana"/>
            </a:endParaRPr>
          </a:p>
        </p:txBody>
      </p:sp>
    </p:spTree>
    <p:extLst>
      <p:ext uri="{BB962C8B-B14F-4D97-AF65-F5344CB8AC3E}">
        <p14:creationId xmlns:p14="http://schemas.microsoft.com/office/powerpoint/2010/main" val="1367222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ACCAE22-73FD-2B4A-A54E-07B33C39DBA1}"/>
              </a:ext>
            </a:extLst>
          </p:cNvPr>
          <p:cNvSpPr>
            <a:spLocks noGrp="1"/>
          </p:cNvSpPr>
          <p:nvPr>
            <p:ph idx="1"/>
          </p:nvPr>
        </p:nvSpPr>
        <p:spPr>
          <a:xfrm>
            <a:off x="3577071" y="2744843"/>
            <a:ext cx="4790661" cy="1368312"/>
          </a:xfrm>
        </p:spPr>
        <p:txBody>
          <a:bodyPr/>
          <a:lstStyle/>
          <a:p>
            <a:pPr marL="0" indent="0">
              <a:buNone/>
            </a:pPr>
            <a:r>
              <a:rPr lang="en-GB" sz="3200" b="1" i="0">
                <a:solidFill>
                  <a:schemeClr val="accent2"/>
                </a:solidFill>
              </a:rPr>
              <a:t>Deep Dive: </a:t>
            </a:r>
          </a:p>
          <a:p>
            <a:pPr marL="0" indent="0">
              <a:buNone/>
            </a:pPr>
            <a:r>
              <a:rPr lang="en-GB" sz="3200" b="1" i="0">
                <a:solidFill>
                  <a:schemeClr val="accent2"/>
                </a:solidFill>
              </a:rPr>
              <a:t>Privacy</a:t>
            </a:r>
          </a:p>
        </p:txBody>
      </p:sp>
      <p:pic>
        <p:nvPicPr>
          <p:cNvPr id="5" name="Grafik 4" descr="Pfeil: 180-Grad, vertikal">
            <a:extLst>
              <a:ext uri="{FF2B5EF4-FFF2-40B4-BE49-F238E27FC236}">
                <a16:creationId xmlns:a16="http://schemas.microsoft.com/office/drawing/2014/main" id="{603C1C71-0BB8-064A-8184-FBF92E04D4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777071" y="2528999"/>
            <a:ext cx="1800000" cy="1800000"/>
          </a:xfrm>
          <a:prstGeom prst="rect">
            <a:avLst/>
          </a:prstGeom>
        </p:spPr>
      </p:pic>
    </p:spTree>
    <p:extLst>
      <p:ext uri="{BB962C8B-B14F-4D97-AF65-F5344CB8AC3E}">
        <p14:creationId xmlns:p14="http://schemas.microsoft.com/office/powerpoint/2010/main" val="2057537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0698CB-C7EB-4127-A060-1737C3AF031D}"/>
              </a:ext>
            </a:extLst>
          </p:cNvPr>
          <p:cNvSpPr>
            <a:spLocks noGrp="1"/>
          </p:cNvSpPr>
          <p:nvPr>
            <p:ph type="title"/>
          </p:nvPr>
        </p:nvSpPr>
        <p:spPr>
          <a:xfrm>
            <a:off x="395288" y="1339850"/>
            <a:ext cx="8229600" cy="936625"/>
          </a:xfrm>
        </p:spPr>
        <p:txBody>
          <a:bodyPr/>
          <a:lstStyle/>
          <a:p>
            <a:r>
              <a:rPr lang="en-US" sz="3200">
                <a:ea typeface="Verdana"/>
              </a:rPr>
              <a:t/>
            </a:r>
            <a:br>
              <a:rPr lang="en-US" sz="3200">
                <a:ea typeface="Verdana"/>
              </a:rPr>
            </a:br>
            <a:r>
              <a:rPr lang="en-US" sz="3200">
                <a:ea typeface="Verdana"/>
              </a:rPr>
              <a:t>Introduction to Privacy</a:t>
            </a:r>
            <a:br>
              <a:rPr lang="en-US" sz="3200">
                <a:ea typeface="Verdana"/>
              </a:rPr>
            </a:br>
            <a:r>
              <a:rPr lang="en-US" sz="1800">
                <a:ea typeface="Verdana"/>
              </a:rPr>
              <a:t>Privacy protection has become the most prominent concern in the digital economy</a:t>
            </a:r>
            <a:endParaRPr lang="de-DE" sz="1800"/>
          </a:p>
        </p:txBody>
      </p:sp>
      <p:sp>
        <p:nvSpPr>
          <p:cNvPr id="6" name="Content Placeholder 2">
            <a:extLst>
              <a:ext uri="{FF2B5EF4-FFF2-40B4-BE49-F238E27FC236}">
                <a16:creationId xmlns:a16="http://schemas.microsoft.com/office/drawing/2014/main" id="{4D20AF57-3C9D-452A-B657-80BD47AD8F6F}"/>
              </a:ext>
            </a:extLst>
          </p:cNvPr>
          <p:cNvSpPr txBox="1">
            <a:spLocks/>
          </p:cNvSpPr>
          <p:nvPr/>
        </p:nvSpPr>
        <p:spPr bwMode="auto">
          <a:xfrm>
            <a:off x="395288" y="4727417"/>
            <a:ext cx="8229600" cy="1656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lrTx/>
              <a:buChar char="•"/>
              <a:defRPr sz="2400" i="1" kern="1200">
                <a:solidFill>
                  <a:srgbClr val="0F5494"/>
                </a:solidFill>
                <a:latin typeface="+mn-lt"/>
                <a:ea typeface="+mn-ea"/>
                <a:cs typeface="+mn-cs"/>
              </a:defRPr>
            </a:lvl1pPr>
            <a:lvl2pPr marL="742950" indent="-285750" algn="l" rtl="0" fontAlgn="base">
              <a:spcBef>
                <a:spcPct val="20000"/>
              </a:spcBef>
              <a:spcAft>
                <a:spcPct val="0"/>
              </a:spcAft>
              <a:buClr>
                <a:srgbClr val="009FBA"/>
              </a:buClr>
              <a:buChar char="•"/>
              <a:defRPr sz="2000" b="1" kern="1200">
                <a:solidFill>
                  <a:srgbClr val="0F5494"/>
                </a:solidFill>
                <a:latin typeface="+mn-lt"/>
                <a:ea typeface="+mn-ea"/>
                <a:cs typeface="+mn-cs"/>
              </a:defRPr>
            </a:lvl2pPr>
            <a:lvl3pPr marL="1143000" indent="-228600" algn="l" rtl="0" fontAlgn="base">
              <a:spcBef>
                <a:spcPct val="20000"/>
              </a:spcBef>
              <a:spcAft>
                <a:spcPct val="0"/>
              </a:spcAft>
              <a:defRPr sz="1400" kern="1200">
                <a:solidFill>
                  <a:srgbClr val="0F5494"/>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000" i="0">
                <a:ea typeface="Verdana"/>
              </a:rPr>
              <a:t> </a:t>
            </a:r>
            <a:endParaRPr lang="de-DE"/>
          </a:p>
          <a:p>
            <a:endParaRPr lang="en-US" sz="1600" i="0">
              <a:ea typeface="Verdana"/>
            </a:endParaRPr>
          </a:p>
        </p:txBody>
      </p:sp>
      <p:sp>
        <p:nvSpPr>
          <p:cNvPr id="8" name="Rechteck 7"/>
          <p:cNvSpPr/>
          <p:nvPr/>
        </p:nvSpPr>
        <p:spPr>
          <a:xfrm>
            <a:off x="719138" y="4886851"/>
            <a:ext cx="7581900" cy="1754326"/>
          </a:xfrm>
          <a:prstGeom prst="rect">
            <a:avLst/>
          </a:prstGeom>
        </p:spPr>
        <p:txBody>
          <a:bodyPr wrap="square">
            <a:spAutoFit/>
          </a:bodyPr>
          <a:lstStyle/>
          <a:p>
            <a:pPr marL="171450" indent="-171450">
              <a:buFont typeface="Arial" charset="0"/>
              <a:buChar char="•"/>
            </a:pPr>
            <a:r>
              <a:rPr lang="en-US" sz="1800">
                <a:ea typeface="Verdana"/>
              </a:rPr>
              <a:t>The privacy of people’s information across sectors similarly requires robust safeguards, particularly data protection and privacy laws. </a:t>
            </a:r>
          </a:p>
          <a:p>
            <a:pPr marL="171450" indent="-171450">
              <a:buFont typeface="Arial" charset="0"/>
              <a:buChar char="•"/>
            </a:pPr>
            <a:r>
              <a:rPr lang="en-US" sz="1800">
                <a:ea typeface="Verdana"/>
              </a:rPr>
              <a:t>Privacy policies face to challenge to reconcile human rights values with economic efficiency  </a:t>
            </a:r>
          </a:p>
          <a:p>
            <a:pPr marL="171450" indent="-171450">
              <a:buFont typeface="Arial" charset="0"/>
              <a:buChar char="•"/>
            </a:pPr>
            <a:endParaRPr lang="en-US" sz="1800">
              <a:ea typeface="Verdana"/>
            </a:endParaRPr>
          </a:p>
        </p:txBody>
      </p:sp>
      <p:pic>
        <p:nvPicPr>
          <p:cNvPr id="1026" name="Picture 2" descr="ildergebnis für privacy as a human right"/>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384800" y="2822496"/>
            <a:ext cx="13589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dergebnis für economic growth"/>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460500" y="2983097"/>
            <a:ext cx="1623772" cy="1216025"/>
          </a:xfrm>
          <a:prstGeom prst="rect">
            <a:avLst/>
          </a:prstGeom>
          <a:noFill/>
          <a:extLst>
            <a:ext uri="{909E8E84-426E-40DD-AFC4-6F175D3DCCD1}">
              <a14:hiddenFill xmlns:a14="http://schemas.microsoft.com/office/drawing/2010/main">
                <a:solidFill>
                  <a:srgbClr val="FFFFFF"/>
                </a:solidFill>
              </a14:hiddenFill>
            </a:ext>
          </a:extLst>
        </p:spPr>
      </p:pic>
      <p:pic>
        <p:nvPicPr>
          <p:cNvPr id="9" name="Bild 8"/>
          <p:cNvPicPr>
            <a:picLocks noChangeAspect="1"/>
          </p:cNvPicPr>
          <p:nvPr/>
        </p:nvPicPr>
        <p:blipFill>
          <a:blip r:embed="rId5"/>
          <a:stretch>
            <a:fillRect/>
          </a:stretch>
        </p:blipFill>
        <p:spPr>
          <a:xfrm>
            <a:off x="3548736" y="2898696"/>
            <a:ext cx="1371600" cy="1206500"/>
          </a:xfrm>
          <a:prstGeom prst="rect">
            <a:avLst/>
          </a:prstGeom>
        </p:spPr>
      </p:pic>
    </p:spTree>
    <p:extLst>
      <p:ext uri="{BB962C8B-B14F-4D97-AF65-F5344CB8AC3E}">
        <p14:creationId xmlns:p14="http://schemas.microsoft.com/office/powerpoint/2010/main" val="418826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p:cNvPicPr>
            <a:picLocks noChangeAspect="1"/>
          </p:cNvPicPr>
          <p:nvPr/>
        </p:nvPicPr>
        <p:blipFill>
          <a:blip r:embed="rId3"/>
          <a:stretch>
            <a:fillRect/>
          </a:stretch>
        </p:blipFill>
        <p:spPr>
          <a:xfrm>
            <a:off x="1668718" y="3257106"/>
            <a:ext cx="401211" cy="1041441"/>
          </a:xfrm>
          <a:prstGeom prst="rect">
            <a:avLst/>
          </a:prstGeom>
        </p:spPr>
      </p:pic>
      <p:sp>
        <p:nvSpPr>
          <p:cNvPr id="9" name="Textfeld 8"/>
          <p:cNvSpPr txBox="1"/>
          <p:nvPr/>
        </p:nvSpPr>
        <p:spPr>
          <a:xfrm>
            <a:off x="833985" y="2684962"/>
            <a:ext cx="1800200" cy="400110"/>
          </a:xfrm>
          <a:prstGeom prst="rect">
            <a:avLst/>
          </a:prstGeom>
          <a:noFill/>
        </p:spPr>
        <p:txBody>
          <a:bodyPr wrap="square" rtlCol="0">
            <a:spAutoFit/>
          </a:bodyPr>
          <a:lstStyle/>
          <a:p>
            <a:r>
              <a:rPr lang="en-GB" sz="2000" b="1">
                <a:latin typeface="+mj-lt"/>
              </a:rPr>
              <a:t>Individuals </a:t>
            </a:r>
          </a:p>
        </p:txBody>
      </p:sp>
      <p:pic>
        <p:nvPicPr>
          <p:cNvPr id="10" name="Bild 9"/>
          <p:cNvPicPr>
            <a:picLocks noChangeAspect="1"/>
          </p:cNvPicPr>
          <p:nvPr/>
        </p:nvPicPr>
        <p:blipFill>
          <a:blip r:embed="rId4"/>
          <a:stretch>
            <a:fillRect/>
          </a:stretch>
        </p:blipFill>
        <p:spPr>
          <a:xfrm>
            <a:off x="3976010" y="3156228"/>
            <a:ext cx="1191980" cy="1123867"/>
          </a:xfrm>
          <a:prstGeom prst="rect">
            <a:avLst/>
          </a:prstGeom>
        </p:spPr>
      </p:pic>
      <p:sp>
        <p:nvSpPr>
          <p:cNvPr id="11" name="Textfeld 10"/>
          <p:cNvSpPr txBox="1"/>
          <p:nvPr/>
        </p:nvSpPr>
        <p:spPr>
          <a:xfrm>
            <a:off x="3624828" y="2646835"/>
            <a:ext cx="2346936" cy="400110"/>
          </a:xfrm>
          <a:prstGeom prst="rect">
            <a:avLst/>
          </a:prstGeom>
          <a:noFill/>
        </p:spPr>
        <p:txBody>
          <a:bodyPr wrap="square" rtlCol="0">
            <a:spAutoFit/>
          </a:bodyPr>
          <a:lstStyle/>
          <a:p>
            <a:r>
              <a:rPr lang="en-GB" sz="2000" b="1">
                <a:latin typeface="+mj-lt"/>
              </a:rPr>
              <a:t>Governments</a:t>
            </a:r>
          </a:p>
        </p:txBody>
      </p:sp>
      <p:pic>
        <p:nvPicPr>
          <p:cNvPr id="12" name="Bild 11"/>
          <p:cNvPicPr>
            <a:picLocks noChangeAspect="1"/>
          </p:cNvPicPr>
          <p:nvPr/>
        </p:nvPicPr>
        <p:blipFill>
          <a:blip r:embed="rId5"/>
          <a:stretch>
            <a:fillRect/>
          </a:stretch>
        </p:blipFill>
        <p:spPr>
          <a:xfrm>
            <a:off x="6999405" y="3321149"/>
            <a:ext cx="1053733" cy="908724"/>
          </a:xfrm>
          <a:prstGeom prst="rect">
            <a:avLst/>
          </a:prstGeom>
        </p:spPr>
      </p:pic>
      <p:sp>
        <p:nvSpPr>
          <p:cNvPr id="13" name="Textfeld 12"/>
          <p:cNvSpPr txBox="1"/>
          <p:nvPr/>
        </p:nvSpPr>
        <p:spPr>
          <a:xfrm>
            <a:off x="6791295" y="2646835"/>
            <a:ext cx="2346936" cy="400110"/>
          </a:xfrm>
          <a:prstGeom prst="rect">
            <a:avLst/>
          </a:prstGeom>
          <a:noFill/>
        </p:spPr>
        <p:txBody>
          <a:bodyPr wrap="square" rtlCol="0">
            <a:spAutoFit/>
          </a:bodyPr>
          <a:lstStyle/>
          <a:p>
            <a:r>
              <a:rPr lang="en-GB" sz="2000" b="1">
                <a:latin typeface="+mj-lt"/>
              </a:rPr>
              <a:t>Business</a:t>
            </a:r>
          </a:p>
        </p:txBody>
      </p:sp>
      <p:sp>
        <p:nvSpPr>
          <p:cNvPr id="14" name="Textfeld 13"/>
          <p:cNvSpPr txBox="1"/>
          <p:nvPr/>
        </p:nvSpPr>
        <p:spPr>
          <a:xfrm>
            <a:off x="796816" y="4706528"/>
            <a:ext cx="2634933" cy="1477328"/>
          </a:xfrm>
          <a:prstGeom prst="rect">
            <a:avLst/>
          </a:prstGeom>
          <a:noFill/>
        </p:spPr>
        <p:txBody>
          <a:bodyPr wrap="square" rtlCol="0">
            <a:spAutoFit/>
          </a:bodyPr>
          <a:lstStyle>
            <a:defPPr>
              <a:defRPr lang="en-GB"/>
            </a:defPPr>
            <a:lvl1pPr>
              <a:defRPr sz="2000" b="1">
                <a:latin typeface="+mj-lt"/>
              </a:defRPr>
            </a:lvl1pPr>
          </a:lstStyle>
          <a:p>
            <a:r>
              <a:rPr lang="en-GB" sz="1800" b="0"/>
              <a:t>Concerns about: </a:t>
            </a:r>
          </a:p>
          <a:p>
            <a:pPr marL="342900" indent="-342900">
              <a:buFont typeface="Arial" charset="0"/>
              <a:buChar char="•"/>
            </a:pPr>
            <a:r>
              <a:rPr lang="en-GB" sz="1800" b="0"/>
              <a:t>Safe use of online services  </a:t>
            </a:r>
          </a:p>
          <a:p>
            <a:pPr marL="342900" indent="-342900">
              <a:buFont typeface="Arial" charset="0"/>
              <a:buChar char="•"/>
            </a:pPr>
            <a:r>
              <a:rPr lang="en-GB" sz="1800" b="0"/>
              <a:t>Personal safety</a:t>
            </a:r>
          </a:p>
          <a:p>
            <a:pPr marL="342900" indent="-342900">
              <a:buFont typeface="Arial" charset="0"/>
              <a:buChar char="•"/>
            </a:pPr>
            <a:r>
              <a:rPr lang="en-GB" sz="1800" b="0"/>
              <a:t>Privacy</a:t>
            </a:r>
          </a:p>
        </p:txBody>
      </p:sp>
      <p:sp>
        <p:nvSpPr>
          <p:cNvPr id="15" name="Textfeld 14"/>
          <p:cNvSpPr txBox="1"/>
          <p:nvPr/>
        </p:nvSpPr>
        <p:spPr>
          <a:xfrm>
            <a:off x="3480829" y="4706528"/>
            <a:ext cx="2634933" cy="923330"/>
          </a:xfrm>
          <a:prstGeom prst="rect">
            <a:avLst/>
          </a:prstGeom>
          <a:noFill/>
        </p:spPr>
        <p:txBody>
          <a:bodyPr wrap="square" rtlCol="0">
            <a:spAutoFit/>
          </a:bodyPr>
          <a:lstStyle>
            <a:defPPr>
              <a:defRPr lang="en-GB"/>
            </a:defPPr>
            <a:lvl1pPr>
              <a:defRPr sz="2000" b="1">
                <a:latin typeface="+mj-lt"/>
              </a:defRPr>
            </a:lvl1pPr>
          </a:lstStyle>
          <a:p>
            <a:r>
              <a:rPr lang="en-GB" sz="1800" b="0"/>
              <a:t>Concerns about: </a:t>
            </a:r>
          </a:p>
          <a:p>
            <a:pPr marL="342900" indent="-342900">
              <a:buFont typeface="Arial" charset="0"/>
              <a:buChar char="•"/>
            </a:pPr>
            <a:r>
              <a:rPr lang="en-GB" sz="1800" b="0"/>
              <a:t>National security and safety</a:t>
            </a:r>
          </a:p>
        </p:txBody>
      </p:sp>
      <p:sp>
        <p:nvSpPr>
          <p:cNvPr id="16" name="Textfeld 15"/>
          <p:cNvSpPr txBox="1"/>
          <p:nvPr/>
        </p:nvSpPr>
        <p:spPr>
          <a:xfrm>
            <a:off x="6302270" y="4706528"/>
            <a:ext cx="2642080" cy="1754326"/>
          </a:xfrm>
          <a:prstGeom prst="rect">
            <a:avLst/>
          </a:prstGeom>
          <a:noFill/>
        </p:spPr>
        <p:txBody>
          <a:bodyPr wrap="square" rtlCol="0">
            <a:spAutoFit/>
          </a:bodyPr>
          <a:lstStyle>
            <a:defPPr>
              <a:defRPr lang="en-GB"/>
            </a:defPPr>
            <a:lvl1pPr>
              <a:defRPr sz="2000" b="1">
                <a:latin typeface="+mj-lt"/>
              </a:defRPr>
            </a:lvl1pPr>
          </a:lstStyle>
          <a:p>
            <a:r>
              <a:rPr lang="en-GB" sz="1800" b="0"/>
              <a:t>Concerns about:</a:t>
            </a:r>
          </a:p>
          <a:p>
            <a:pPr marL="342900" indent="-342900">
              <a:buFont typeface="Arial" charset="0"/>
              <a:buChar char="•"/>
            </a:pPr>
            <a:r>
              <a:rPr lang="en-GB" sz="1800" b="0"/>
              <a:t>Compliance burdens and regulations</a:t>
            </a:r>
          </a:p>
          <a:p>
            <a:pPr marL="342900" indent="-342900">
              <a:buFont typeface="Arial" charset="0"/>
              <a:buChar char="•"/>
            </a:pPr>
            <a:r>
              <a:rPr lang="en-GB" sz="1800" b="0"/>
              <a:t>Knowledge protection/IPR</a:t>
            </a:r>
          </a:p>
        </p:txBody>
      </p:sp>
      <p:sp>
        <p:nvSpPr>
          <p:cNvPr id="23" name="Title 1">
            <a:extLst>
              <a:ext uri="{FF2B5EF4-FFF2-40B4-BE49-F238E27FC236}">
                <a16:creationId xmlns:a16="http://schemas.microsoft.com/office/drawing/2014/main" id="{14E516E5-2633-4149-BCFD-C9EE0ECDA9D6}"/>
              </a:ext>
            </a:extLst>
          </p:cNvPr>
          <p:cNvSpPr txBox="1">
            <a:spLocks/>
          </p:cNvSpPr>
          <p:nvPr/>
        </p:nvSpPr>
        <p:spPr bwMode="auto">
          <a:xfrm>
            <a:off x="457200" y="1436006"/>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fontAlgn="base">
              <a:spcBef>
                <a:spcPct val="0"/>
              </a:spcBef>
              <a:spcAft>
                <a:spcPct val="0"/>
              </a:spcAft>
              <a:defRPr sz="3000" b="1" kern="1200">
                <a:solidFill>
                  <a:srgbClr val="0F5494"/>
                </a:solidFill>
                <a:latin typeface="+mj-lt"/>
                <a:ea typeface="+mj-ea"/>
                <a:cs typeface="+mj-cs"/>
              </a:defRPr>
            </a:lvl1pPr>
            <a:lvl2pPr marL="358775" algn="l" rtl="0" fontAlgn="base">
              <a:spcBef>
                <a:spcPct val="0"/>
              </a:spcBef>
              <a:spcAft>
                <a:spcPct val="0"/>
              </a:spcAft>
              <a:defRPr sz="3000" b="1">
                <a:solidFill>
                  <a:srgbClr val="0F5494"/>
                </a:solidFill>
                <a:latin typeface="Verdana" panose="020B0604030504040204" pitchFamily="34" charset="0"/>
              </a:defRPr>
            </a:lvl2pPr>
            <a:lvl3pPr marL="358775" algn="l" rtl="0" fontAlgn="base">
              <a:spcBef>
                <a:spcPct val="0"/>
              </a:spcBef>
              <a:spcAft>
                <a:spcPct val="0"/>
              </a:spcAft>
              <a:defRPr sz="3000" b="1">
                <a:solidFill>
                  <a:srgbClr val="0F5494"/>
                </a:solidFill>
                <a:latin typeface="Verdana" panose="020B0604030504040204" pitchFamily="34" charset="0"/>
              </a:defRPr>
            </a:lvl3pPr>
            <a:lvl4pPr marL="358775" algn="l" rtl="0" fontAlgn="base">
              <a:spcBef>
                <a:spcPct val="0"/>
              </a:spcBef>
              <a:spcAft>
                <a:spcPct val="0"/>
              </a:spcAft>
              <a:defRPr sz="3000" b="1">
                <a:solidFill>
                  <a:srgbClr val="0F5494"/>
                </a:solidFill>
                <a:latin typeface="Verdana" panose="020B0604030504040204" pitchFamily="34" charset="0"/>
              </a:defRPr>
            </a:lvl4pPr>
            <a:lvl5pPr marL="358775" algn="l" rtl="0" fontAlgn="base">
              <a:spcBef>
                <a:spcPct val="0"/>
              </a:spcBef>
              <a:spcAft>
                <a:spcPct val="0"/>
              </a:spcAft>
              <a:defRPr sz="3000" b="1">
                <a:solidFill>
                  <a:srgbClr val="0F5494"/>
                </a:solidFill>
                <a:latin typeface="Verdana" panose="020B0604030504040204" pitchFamily="34" charset="0"/>
              </a:defRPr>
            </a:lvl5pPr>
            <a:lvl6pPr marL="815975" algn="l" rtl="0" fontAlgn="base">
              <a:spcBef>
                <a:spcPct val="0"/>
              </a:spcBef>
              <a:spcAft>
                <a:spcPct val="0"/>
              </a:spcAft>
              <a:defRPr sz="3000" b="1">
                <a:solidFill>
                  <a:srgbClr val="0F5494"/>
                </a:solidFill>
                <a:latin typeface="Verdana" panose="020B0604030504040204" pitchFamily="34" charset="0"/>
              </a:defRPr>
            </a:lvl6pPr>
            <a:lvl7pPr marL="1273175" algn="l" rtl="0" fontAlgn="base">
              <a:spcBef>
                <a:spcPct val="0"/>
              </a:spcBef>
              <a:spcAft>
                <a:spcPct val="0"/>
              </a:spcAft>
              <a:defRPr sz="3000" b="1">
                <a:solidFill>
                  <a:srgbClr val="0F5494"/>
                </a:solidFill>
                <a:latin typeface="Verdana" panose="020B0604030504040204" pitchFamily="34" charset="0"/>
              </a:defRPr>
            </a:lvl7pPr>
            <a:lvl8pPr marL="1730375" algn="l" rtl="0" fontAlgn="base">
              <a:spcBef>
                <a:spcPct val="0"/>
              </a:spcBef>
              <a:spcAft>
                <a:spcPct val="0"/>
              </a:spcAft>
              <a:defRPr sz="3000" b="1">
                <a:solidFill>
                  <a:srgbClr val="0F5494"/>
                </a:solidFill>
                <a:latin typeface="Verdana" panose="020B0604030504040204" pitchFamily="34" charset="0"/>
              </a:defRPr>
            </a:lvl8pPr>
            <a:lvl9pPr marL="2187575" algn="l" rtl="0" fontAlgn="base">
              <a:spcBef>
                <a:spcPct val="0"/>
              </a:spcBef>
              <a:spcAft>
                <a:spcPct val="0"/>
              </a:spcAft>
              <a:defRPr sz="3000" b="1">
                <a:solidFill>
                  <a:srgbClr val="0F5494"/>
                </a:solidFill>
                <a:latin typeface="Verdana" panose="020B0604030504040204" pitchFamily="34" charset="0"/>
              </a:defRPr>
            </a:lvl9pPr>
          </a:lstStyle>
          <a:p>
            <a:r>
              <a:rPr lang="en-US"/>
              <a:t>Introduction to Privacy</a:t>
            </a:r>
            <a:br>
              <a:rPr lang="en-US"/>
            </a:br>
            <a:r>
              <a:rPr lang="en-US" sz="2400" b="0"/>
              <a:t>Different notions of privacy and a variety of different stakeholder interests create tensions</a:t>
            </a:r>
            <a:endParaRPr lang="de-DE" sz="2400" b="0"/>
          </a:p>
        </p:txBody>
      </p:sp>
    </p:spTree>
    <p:extLst>
      <p:ext uri="{BB962C8B-B14F-4D97-AF65-F5344CB8AC3E}">
        <p14:creationId xmlns:p14="http://schemas.microsoft.com/office/powerpoint/2010/main" val="1951595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4E516E5-2633-4149-BCFD-C9EE0ECDA9D6}"/>
              </a:ext>
            </a:extLst>
          </p:cNvPr>
          <p:cNvSpPr txBox="1">
            <a:spLocks/>
          </p:cNvSpPr>
          <p:nvPr/>
        </p:nvSpPr>
        <p:spPr bwMode="auto">
          <a:xfrm>
            <a:off x="457200" y="1436006"/>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fontAlgn="base">
              <a:spcBef>
                <a:spcPct val="0"/>
              </a:spcBef>
              <a:spcAft>
                <a:spcPct val="0"/>
              </a:spcAft>
              <a:defRPr sz="3000" b="1" kern="1200">
                <a:solidFill>
                  <a:srgbClr val="0F5494"/>
                </a:solidFill>
                <a:latin typeface="+mj-lt"/>
                <a:ea typeface="+mj-ea"/>
                <a:cs typeface="+mj-cs"/>
              </a:defRPr>
            </a:lvl1pPr>
            <a:lvl2pPr marL="358775" algn="l" rtl="0" fontAlgn="base">
              <a:spcBef>
                <a:spcPct val="0"/>
              </a:spcBef>
              <a:spcAft>
                <a:spcPct val="0"/>
              </a:spcAft>
              <a:defRPr sz="3000" b="1">
                <a:solidFill>
                  <a:srgbClr val="0F5494"/>
                </a:solidFill>
                <a:latin typeface="Verdana" panose="020B0604030504040204" pitchFamily="34" charset="0"/>
              </a:defRPr>
            </a:lvl2pPr>
            <a:lvl3pPr marL="358775" algn="l" rtl="0" fontAlgn="base">
              <a:spcBef>
                <a:spcPct val="0"/>
              </a:spcBef>
              <a:spcAft>
                <a:spcPct val="0"/>
              </a:spcAft>
              <a:defRPr sz="3000" b="1">
                <a:solidFill>
                  <a:srgbClr val="0F5494"/>
                </a:solidFill>
                <a:latin typeface="Verdana" panose="020B0604030504040204" pitchFamily="34" charset="0"/>
              </a:defRPr>
            </a:lvl3pPr>
            <a:lvl4pPr marL="358775" algn="l" rtl="0" fontAlgn="base">
              <a:spcBef>
                <a:spcPct val="0"/>
              </a:spcBef>
              <a:spcAft>
                <a:spcPct val="0"/>
              </a:spcAft>
              <a:defRPr sz="3000" b="1">
                <a:solidFill>
                  <a:srgbClr val="0F5494"/>
                </a:solidFill>
                <a:latin typeface="Verdana" panose="020B0604030504040204" pitchFamily="34" charset="0"/>
              </a:defRPr>
            </a:lvl4pPr>
            <a:lvl5pPr marL="358775" algn="l" rtl="0" fontAlgn="base">
              <a:spcBef>
                <a:spcPct val="0"/>
              </a:spcBef>
              <a:spcAft>
                <a:spcPct val="0"/>
              </a:spcAft>
              <a:defRPr sz="3000" b="1">
                <a:solidFill>
                  <a:srgbClr val="0F5494"/>
                </a:solidFill>
                <a:latin typeface="Verdana" panose="020B0604030504040204" pitchFamily="34" charset="0"/>
              </a:defRPr>
            </a:lvl5pPr>
            <a:lvl6pPr marL="815975" algn="l" rtl="0" fontAlgn="base">
              <a:spcBef>
                <a:spcPct val="0"/>
              </a:spcBef>
              <a:spcAft>
                <a:spcPct val="0"/>
              </a:spcAft>
              <a:defRPr sz="3000" b="1">
                <a:solidFill>
                  <a:srgbClr val="0F5494"/>
                </a:solidFill>
                <a:latin typeface="Verdana" panose="020B0604030504040204" pitchFamily="34" charset="0"/>
              </a:defRPr>
            </a:lvl6pPr>
            <a:lvl7pPr marL="1273175" algn="l" rtl="0" fontAlgn="base">
              <a:spcBef>
                <a:spcPct val="0"/>
              </a:spcBef>
              <a:spcAft>
                <a:spcPct val="0"/>
              </a:spcAft>
              <a:defRPr sz="3000" b="1">
                <a:solidFill>
                  <a:srgbClr val="0F5494"/>
                </a:solidFill>
                <a:latin typeface="Verdana" panose="020B0604030504040204" pitchFamily="34" charset="0"/>
              </a:defRPr>
            </a:lvl7pPr>
            <a:lvl8pPr marL="1730375" algn="l" rtl="0" fontAlgn="base">
              <a:spcBef>
                <a:spcPct val="0"/>
              </a:spcBef>
              <a:spcAft>
                <a:spcPct val="0"/>
              </a:spcAft>
              <a:defRPr sz="3000" b="1">
                <a:solidFill>
                  <a:srgbClr val="0F5494"/>
                </a:solidFill>
                <a:latin typeface="Verdana" panose="020B0604030504040204" pitchFamily="34" charset="0"/>
              </a:defRPr>
            </a:lvl8pPr>
            <a:lvl9pPr marL="2187575" algn="l" rtl="0" fontAlgn="base">
              <a:spcBef>
                <a:spcPct val="0"/>
              </a:spcBef>
              <a:spcAft>
                <a:spcPct val="0"/>
              </a:spcAft>
              <a:defRPr sz="3000" b="1">
                <a:solidFill>
                  <a:srgbClr val="0F5494"/>
                </a:solidFill>
                <a:latin typeface="Verdana" panose="020B0604030504040204" pitchFamily="34" charset="0"/>
              </a:defRPr>
            </a:lvl9pPr>
          </a:lstStyle>
          <a:p>
            <a:r>
              <a:rPr lang="en-US"/>
              <a:t>Status Quo Privacy</a:t>
            </a:r>
            <a:br>
              <a:rPr lang="en-US"/>
            </a:br>
            <a:r>
              <a:rPr lang="en-US" sz="2400" b="0"/>
              <a:t>Many countries have not yet established formal legal protection, especially developing economies</a:t>
            </a:r>
            <a:endParaRPr lang="de-DE" sz="2400" b="0"/>
          </a:p>
        </p:txBody>
      </p:sp>
      <p:pic>
        <p:nvPicPr>
          <p:cNvPr id="7" name="Bild 6"/>
          <p:cNvPicPr>
            <a:picLocks noChangeAspect="1"/>
          </p:cNvPicPr>
          <p:nvPr/>
        </p:nvPicPr>
        <p:blipFill>
          <a:blip r:embed="rId3"/>
          <a:stretch>
            <a:fillRect/>
          </a:stretch>
        </p:blipFill>
        <p:spPr>
          <a:xfrm>
            <a:off x="0" y="2536582"/>
            <a:ext cx="8178800" cy="3891981"/>
          </a:xfrm>
          <a:prstGeom prst="rect">
            <a:avLst/>
          </a:prstGeom>
        </p:spPr>
      </p:pic>
      <p:pic>
        <p:nvPicPr>
          <p:cNvPr id="8" name="Bild 7"/>
          <p:cNvPicPr>
            <a:picLocks noChangeAspect="1"/>
          </p:cNvPicPr>
          <p:nvPr/>
        </p:nvPicPr>
        <p:blipFill>
          <a:blip r:embed="rId4"/>
          <a:stretch>
            <a:fillRect/>
          </a:stretch>
        </p:blipFill>
        <p:spPr>
          <a:xfrm>
            <a:off x="7409947" y="3886200"/>
            <a:ext cx="1734053" cy="2146300"/>
          </a:xfrm>
          <a:prstGeom prst="rect">
            <a:avLst/>
          </a:prstGeom>
        </p:spPr>
      </p:pic>
    </p:spTree>
    <p:extLst>
      <p:ext uri="{BB962C8B-B14F-4D97-AF65-F5344CB8AC3E}">
        <p14:creationId xmlns:p14="http://schemas.microsoft.com/office/powerpoint/2010/main" val="153242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pic>
        <p:nvPicPr>
          <p:cNvPr id="3" name="Bild 2"/>
          <p:cNvPicPr>
            <a:picLocks noChangeAspect="1"/>
          </p:cNvPicPr>
          <p:nvPr/>
        </p:nvPicPr>
        <p:blipFill>
          <a:blip r:embed="rId3"/>
          <a:stretch>
            <a:fillRect/>
          </a:stretch>
        </p:blipFill>
        <p:spPr>
          <a:xfrm>
            <a:off x="1607971" y="2588531"/>
            <a:ext cx="5557715" cy="4307569"/>
          </a:xfrm>
          <a:prstGeom prst="rect">
            <a:avLst/>
          </a:prstGeom>
        </p:spPr>
      </p:pic>
      <p:sp>
        <p:nvSpPr>
          <p:cNvPr id="23" name="Title 1">
            <a:extLst>
              <a:ext uri="{FF2B5EF4-FFF2-40B4-BE49-F238E27FC236}">
                <a16:creationId xmlns:a16="http://schemas.microsoft.com/office/drawing/2014/main" id="{14E516E5-2633-4149-BCFD-C9EE0ECDA9D6}"/>
              </a:ext>
            </a:extLst>
          </p:cNvPr>
          <p:cNvSpPr txBox="1">
            <a:spLocks/>
          </p:cNvSpPr>
          <p:nvPr/>
        </p:nvSpPr>
        <p:spPr bwMode="auto">
          <a:xfrm>
            <a:off x="457200" y="1436006"/>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fontAlgn="base">
              <a:spcBef>
                <a:spcPct val="0"/>
              </a:spcBef>
              <a:spcAft>
                <a:spcPct val="0"/>
              </a:spcAft>
              <a:defRPr sz="3000" b="1" kern="1200">
                <a:solidFill>
                  <a:srgbClr val="0F5494"/>
                </a:solidFill>
                <a:latin typeface="+mj-lt"/>
                <a:ea typeface="+mj-ea"/>
                <a:cs typeface="+mj-cs"/>
              </a:defRPr>
            </a:lvl1pPr>
            <a:lvl2pPr marL="358775" algn="l" rtl="0" fontAlgn="base">
              <a:spcBef>
                <a:spcPct val="0"/>
              </a:spcBef>
              <a:spcAft>
                <a:spcPct val="0"/>
              </a:spcAft>
              <a:defRPr sz="3000" b="1">
                <a:solidFill>
                  <a:srgbClr val="0F5494"/>
                </a:solidFill>
                <a:latin typeface="Verdana" panose="020B0604030504040204" pitchFamily="34" charset="0"/>
              </a:defRPr>
            </a:lvl2pPr>
            <a:lvl3pPr marL="358775" algn="l" rtl="0" fontAlgn="base">
              <a:spcBef>
                <a:spcPct val="0"/>
              </a:spcBef>
              <a:spcAft>
                <a:spcPct val="0"/>
              </a:spcAft>
              <a:defRPr sz="3000" b="1">
                <a:solidFill>
                  <a:srgbClr val="0F5494"/>
                </a:solidFill>
                <a:latin typeface="Verdana" panose="020B0604030504040204" pitchFamily="34" charset="0"/>
              </a:defRPr>
            </a:lvl3pPr>
            <a:lvl4pPr marL="358775" algn="l" rtl="0" fontAlgn="base">
              <a:spcBef>
                <a:spcPct val="0"/>
              </a:spcBef>
              <a:spcAft>
                <a:spcPct val="0"/>
              </a:spcAft>
              <a:defRPr sz="3000" b="1">
                <a:solidFill>
                  <a:srgbClr val="0F5494"/>
                </a:solidFill>
                <a:latin typeface="Verdana" panose="020B0604030504040204" pitchFamily="34" charset="0"/>
              </a:defRPr>
            </a:lvl4pPr>
            <a:lvl5pPr marL="358775" algn="l" rtl="0" fontAlgn="base">
              <a:spcBef>
                <a:spcPct val="0"/>
              </a:spcBef>
              <a:spcAft>
                <a:spcPct val="0"/>
              </a:spcAft>
              <a:defRPr sz="3000" b="1">
                <a:solidFill>
                  <a:srgbClr val="0F5494"/>
                </a:solidFill>
                <a:latin typeface="Verdana" panose="020B0604030504040204" pitchFamily="34" charset="0"/>
              </a:defRPr>
            </a:lvl5pPr>
            <a:lvl6pPr marL="815975" algn="l" rtl="0" fontAlgn="base">
              <a:spcBef>
                <a:spcPct val="0"/>
              </a:spcBef>
              <a:spcAft>
                <a:spcPct val="0"/>
              </a:spcAft>
              <a:defRPr sz="3000" b="1">
                <a:solidFill>
                  <a:srgbClr val="0F5494"/>
                </a:solidFill>
                <a:latin typeface="Verdana" panose="020B0604030504040204" pitchFamily="34" charset="0"/>
              </a:defRPr>
            </a:lvl6pPr>
            <a:lvl7pPr marL="1273175" algn="l" rtl="0" fontAlgn="base">
              <a:spcBef>
                <a:spcPct val="0"/>
              </a:spcBef>
              <a:spcAft>
                <a:spcPct val="0"/>
              </a:spcAft>
              <a:defRPr sz="3000" b="1">
                <a:solidFill>
                  <a:srgbClr val="0F5494"/>
                </a:solidFill>
                <a:latin typeface="Verdana" panose="020B0604030504040204" pitchFamily="34" charset="0"/>
              </a:defRPr>
            </a:lvl7pPr>
            <a:lvl8pPr marL="1730375" algn="l" rtl="0" fontAlgn="base">
              <a:spcBef>
                <a:spcPct val="0"/>
              </a:spcBef>
              <a:spcAft>
                <a:spcPct val="0"/>
              </a:spcAft>
              <a:defRPr sz="3000" b="1">
                <a:solidFill>
                  <a:srgbClr val="0F5494"/>
                </a:solidFill>
                <a:latin typeface="Verdana" panose="020B0604030504040204" pitchFamily="34" charset="0"/>
              </a:defRPr>
            </a:lvl8pPr>
            <a:lvl9pPr marL="2187575" algn="l" rtl="0" fontAlgn="base">
              <a:spcBef>
                <a:spcPct val="0"/>
              </a:spcBef>
              <a:spcAft>
                <a:spcPct val="0"/>
              </a:spcAft>
              <a:defRPr sz="3000" b="1">
                <a:solidFill>
                  <a:srgbClr val="0F5494"/>
                </a:solidFill>
                <a:latin typeface="Verdana" panose="020B0604030504040204" pitchFamily="34" charset="0"/>
              </a:defRPr>
            </a:lvl9pPr>
          </a:lstStyle>
          <a:p>
            <a:r>
              <a:rPr lang="en-US"/>
              <a:t>Status Quo Privacy</a:t>
            </a:r>
            <a:br>
              <a:rPr lang="en-US"/>
            </a:br>
            <a:r>
              <a:rPr lang="en-US" sz="2400" b="0"/>
              <a:t>Discussion: Danger of segmentation? </a:t>
            </a:r>
            <a:endParaRPr lang="de-DE" sz="2400" b="0"/>
          </a:p>
        </p:txBody>
      </p:sp>
      <p:pic>
        <p:nvPicPr>
          <p:cNvPr id="4098" name="Picture 2" descr="ildergebnis für data regimes us china europe"/>
          <p:cNvPicPr>
            <a:picLocks noChangeAspect="1" noChangeArrowheads="1"/>
          </p:cNvPicPr>
          <p:nvPr/>
        </p:nvPicPr>
        <p:blipFill rotWithShape="1">
          <a:blip r:embed="rId4">
            <a:alphaModFix amt="35000"/>
            <a:extLst>
              <a:ext uri="{28A0092B-C50C-407E-A947-70E740481C1C}">
                <a14:useLocalDpi xmlns:a14="http://schemas.microsoft.com/office/drawing/2010/main" val="0"/>
              </a:ext>
            </a:extLst>
          </a:blip>
          <a:srcRect l="9092" t="5884" r="51679" b="52545"/>
          <a:stretch/>
        </p:blipFill>
        <p:spPr bwMode="auto">
          <a:xfrm>
            <a:off x="1242211" y="3334769"/>
            <a:ext cx="2374900" cy="141491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ldergebnis für data regimes us china europe"/>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34457" t="19793" r="30609" b="24142"/>
          <a:stretch/>
        </p:blipFill>
        <p:spPr bwMode="auto">
          <a:xfrm>
            <a:off x="5754264" y="3002753"/>
            <a:ext cx="1491539" cy="1406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ldergebnis für data regimes us china europe"/>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55539" t="48052"/>
          <a:stretch/>
        </p:blipFill>
        <p:spPr bwMode="auto">
          <a:xfrm>
            <a:off x="3732832" y="3416300"/>
            <a:ext cx="1905711" cy="1251855"/>
          </a:xfrm>
          <a:prstGeom prst="rect">
            <a:avLst/>
          </a:prstGeom>
          <a:noFill/>
          <a:extLst>
            <a:ext uri="{909E8E84-426E-40DD-AFC4-6F175D3DCCD1}">
              <a14:hiddenFill xmlns:a14="http://schemas.microsoft.com/office/drawing/2010/main">
                <a:solidFill>
                  <a:srgbClr val="FFFFFF"/>
                </a:solidFill>
              </a14:hiddenFill>
            </a:ext>
          </a:extLst>
        </p:spPr>
      </p:pic>
      <p:pic>
        <p:nvPicPr>
          <p:cNvPr id="8" name="Bild 7"/>
          <p:cNvPicPr>
            <a:picLocks noChangeAspect="1"/>
          </p:cNvPicPr>
          <p:nvPr/>
        </p:nvPicPr>
        <p:blipFill>
          <a:blip r:embed="rId5"/>
          <a:stretch>
            <a:fillRect/>
          </a:stretch>
        </p:blipFill>
        <p:spPr>
          <a:xfrm>
            <a:off x="90211" y="5135822"/>
            <a:ext cx="1152000" cy="1152000"/>
          </a:xfrm>
          <a:prstGeom prst="rect">
            <a:avLst/>
          </a:prstGeom>
        </p:spPr>
      </p:pic>
      <p:sp>
        <p:nvSpPr>
          <p:cNvPr id="9" name="Textfeld 8"/>
          <p:cNvSpPr txBox="1"/>
          <p:nvPr/>
        </p:nvSpPr>
        <p:spPr>
          <a:xfrm>
            <a:off x="1288061" y="5480989"/>
            <a:ext cx="1380506" cy="461665"/>
          </a:xfrm>
          <a:prstGeom prst="rect">
            <a:avLst/>
          </a:prstGeom>
          <a:noFill/>
        </p:spPr>
        <p:txBody>
          <a:bodyPr wrap="none" rtlCol="0">
            <a:spAutoFit/>
          </a:bodyPr>
          <a:lstStyle/>
          <a:p>
            <a:r>
              <a:rPr lang="en-GB" sz="2400" b="1"/>
              <a:t>10 min</a:t>
            </a:r>
          </a:p>
        </p:txBody>
      </p:sp>
    </p:spTree>
    <p:extLst>
      <p:ext uri="{BB962C8B-B14F-4D97-AF65-F5344CB8AC3E}">
        <p14:creationId xmlns:p14="http://schemas.microsoft.com/office/powerpoint/2010/main" val="1132584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4E516E5-2633-4149-BCFD-C9EE0ECDA9D6}"/>
              </a:ext>
            </a:extLst>
          </p:cNvPr>
          <p:cNvSpPr txBox="1">
            <a:spLocks/>
          </p:cNvSpPr>
          <p:nvPr/>
        </p:nvSpPr>
        <p:spPr bwMode="auto">
          <a:xfrm>
            <a:off x="457200" y="1436006"/>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fontAlgn="base">
              <a:spcBef>
                <a:spcPct val="0"/>
              </a:spcBef>
              <a:spcAft>
                <a:spcPct val="0"/>
              </a:spcAft>
              <a:defRPr sz="3000" b="1" kern="1200">
                <a:solidFill>
                  <a:srgbClr val="0F5494"/>
                </a:solidFill>
                <a:latin typeface="+mj-lt"/>
                <a:ea typeface="+mj-ea"/>
                <a:cs typeface="+mj-cs"/>
              </a:defRPr>
            </a:lvl1pPr>
            <a:lvl2pPr marL="358775" algn="l" rtl="0" fontAlgn="base">
              <a:spcBef>
                <a:spcPct val="0"/>
              </a:spcBef>
              <a:spcAft>
                <a:spcPct val="0"/>
              </a:spcAft>
              <a:defRPr sz="3000" b="1">
                <a:solidFill>
                  <a:srgbClr val="0F5494"/>
                </a:solidFill>
                <a:latin typeface="Verdana" panose="020B0604030504040204" pitchFamily="34" charset="0"/>
              </a:defRPr>
            </a:lvl2pPr>
            <a:lvl3pPr marL="358775" algn="l" rtl="0" fontAlgn="base">
              <a:spcBef>
                <a:spcPct val="0"/>
              </a:spcBef>
              <a:spcAft>
                <a:spcPct val="0"/>
              </a:spcAft>
              <a:defRPr sz="3000" b="1">
                <a:solidFill>
                  <a:srgbClr val="0F5494"/>
                </a:solidFill>
                <a:latin typeface="Verdana" panose="020B0604030504040204" pitchFamily="34" charset="0"/>
              </a:defRPr>
            </a:lvl3pPr>
            <a:lvl4pPr marL="358775" algn="l" rtl="0" fontAlgn="base">
              <a:spcBef>
                <a:spcPct val="0"/>
              </a:spcBef>
              <a:spcAft>
                <a:spcPct val="0"/>
              </a:spcAft>
              <a:defRPr sz="3000" b="1">
                <a:solidFill>
                  <a:srgbClr val="0F5494"/>
                </a:solidFill>
                <a:latin typeface="Verdana" panose="020B0604030504040204" pitchFamily="34" charset="0"/>
              </a:defRPr>
            </a:lvl4pPr>
            <a:lvl5pPr marL="358775" algn="l" rtl="0" fontAlgn="base">
              <a:spcBef>
                <a:spcPct val="0"/>
              </a:spcBef>
              <a:spcAft>
                <a:spcPct val="0"/>
              </a:spcAft>
              <a:defRPr sz="3000" b="1">
                <a:solidFill>
                  <a:srgbClr val="0F5494"/>
                </a:solidFill>
                <a:latin typeface="Verdana" panose="020B0604030504040204" pitchFamily="34" charset="0"/>
              </a:defRPr>
            </a:lvl5pPr>
            <a:lvl6pPr marL="815975" algn="l" rtl="0" fontAlgn="base">
              <a:spcBef>
                <a:spcPct val="0"/>
              </a:spcBef>
              <a:spcAft>
                <a:spcPct val="0"/>
              </a:spcAft>
              <a:defRPr sz="3000" b="1">
                <a:solidFill>
                  <a:srgbClr val="0F5494"/>
                </a:solidFill>
                <a:latin typeface="Verdana" panose="020B0604030504040204" pitchFamily="34" charset="0"/>
              </a:defRPr>
            </a:lvl6pPr>
            <a:lvl7pPr marL="1273175" algn="l" rtl="0" fontAlgn="base">
              <a:spcBef>
                <a:spcPct val="0"/>
              </a:spcBef>
              <a:spcAft>
                <a:spcPct val="0"/>
              </a:spcAft>
              <a:defRPr sz="3000" b="1">
                <a:solidFill>
                  <a:srgbClr val="0F5494"/>
                </a:solidFill>
                <a:latin typeface="Verdana" panose="020B0604030504040204" pitchFamily="34" charset="0"/>
              </a:defRPr>
            </a:lvl7pPr>
            <a:lvl8pPr marL="1730375" algn="l" rtl="0" fontAlgn="base">
              <a:spcBef>
                <a:spcPct val="0"/>
              </a:spcBef>
              <a:spcAft>
                <a:spcPct val="0"/>
              </a:spcAft>
              <a:defRPr sz="3000" b="1">
                <a:solidFill>
                  <a:srgbClr val="0F5494"/>
                </a:solidFill>
                <a:latin typeface="Verdana" panose="020B0604030504040204" pitchFamily="34" charset="0"/>
              </a:defRPr>
            </a:lvl8pPr>
            <a:lvl9pPr marL="2187575" algn="l" rtl="0" fontAlgn="base">
              <a:spcBef>
                <a:spcPct val="0"/>
              </a:spcBef>
              <a:spcAft>
                <a:spcPct val="0"/>
              </a:spcAft>
              <a:defRPr sz="3000" b="1">
                <a:solidFill>
                  <a:srgbClr val="0F5494"/>
                </a:solidFill>
                <a:latin typeface="Verdana" panose="020B0604030504040204" pitchFamily="34" charset="0"/>
              </a:defRPr>
            </a:lvl9pPr>
          </a:lstStyle>
          <a:p>
            <a:r>
              <a:rPr lang="en-US"/>
              <a:t>Frameworks Privacy</a:t>
            </a:r>
            <a:br>
              <a:rPr lang="en-US"/>
            </a:br>
            <a:r>
              <a:rPr lang="en-US" sz="2400" b="0"/>
              <a:t>There are widely cited frameworks to define the rules around the privacy of personal data </a:t>
            </a:r>
            <a:endParaRPr lang="de-DE" sz="2400" b="0"/>
          </a:p>
        </p:txBody>
      </p:sp>
      <p:pic>
        <p:nvPicPr>
          <p:cNvPr id="2050" name="Picture 2" descr="ildergebnis für European General Data Protection Regul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3225370"/>
            <a:ext cx="2955586" cy="22134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tp://www.mcit.gov.eg/Upcont/Documents/Covers/Reports%20and%20Documents_892013000_The-OECD-Privacy-Gud.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705225"/>
            <a:ext cx="142875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ldergebnis für APEC Privacy Framew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5575" y="2743200"/>
            <a:ext cx="1876425" cy="2695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71475" y="5583211"/>
            <a:ext cx="2054225" cy="461665"/>
          </a:xfrm>
          <a:prstGeom prst="rect">
            <a:avLst/>
          </a:prstGeom>
          <a:noFill/>
        </p:spPr>
        <p:txBody>
          <a:bodyPr wrap="square" rtlCol="0">
            <a:spAutoFit/>
          </a:bodyPr>
          <a:lstStyle/>
          <a:p>
            <a:r>
              <a:rPr lang="en-GB" b="1"/>
              <a:t>OECD Privacy Guidelines (2013)</a:t>
            </a:r>
          </a:p>
        </p:txBody>
      </p:sp>
      <p:sp>
        <p:nvSpPr>
          <p:cNvPr id="9" name="Textfeld 8"/>
          <p:cNvSpPr txBox="1"/>
          <p:nvPr/>
        </p:nvSpPr>
        <p:spPr>
          <a:xfrm>
            <a:off x="2695575" y="5583211"/>
            <a:ext cx="2054225" cy="461665"/>
          </a:xfrm>
          <a:prstGeom prst="rect">
            <a:avLst/>
          </a:prstGeom>
          <a:noFill/>
        </p:spPr>
        <p:txBody>
          <a:bodyPr wrap="square" rtlCol="0">
            <a:spAutoFit/>
          </a:bodyPr>
          <a:lstStyle/>
          <a:p>
            <a:r>
              <a:rPr lang="en-GB" b="1"/>
              <a:t>APEC Privacy Framework (2015) </a:t>
            </a:r>
          </a:p>
        </p:txBody>
      </p:sp>
      <p:sp>
        <p:nvSpPr>
          <p:cNvPr id="10" name="Textfeld 9"/>
          <p:cNvSpPr txBox="1"/>
          <p:nvPr/>
        </p:nvSpPr>
        <p:spPr>
          <a:xfrm>
            <a:off x="5381625" y="5473005"/>
            <a:ext cx="2054225" cy="646331"/>
          </a:xfrm>
          <a:prstGeom prst="rect">
            <a:avLst/>
          </a:prstGeom>
          <a:noFill/>
        </p:spPr>
        <p:txBody>
          <a:bodyPr wrap="square" rtlCol="0">
            <a:spAutoFit/>
          </a:bodyPr>
          <a:lstStyle/>
          <a:p>
            <a:r>
              <a:rPr lang="en-GB" b="1"/>
              <a:t>European General  Data Protection Regulation (2018) </a:t>
            </a:r>
          </a:p>
        </p:txBody>
      </p:sp>
    </p:spTree>
    <p:extLst>
      <p:ext uri="{BB962C8B-B14F-4D97-AF65-F5344CB8AC3E}">
        <p14:creationId xmlns:p14="http://schemas.microsoft.com/office/powerpoint/2010/main" val="1069690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0512A-3C96-423D-A7B1-F0559494170A}"/>
              </a:ext>
            </a:extLst>
          </p:cNvPr>
          <p:cNvSpPr>
            <a:spLocks noGrp="1"/>
          </p:cNvSpPr>
          <p:nvPr>
            <p:ph type="title"/>
          </p:nvPr>
        </p:nvSpPr>
        <p:spPr/>
        <p:txBody>
          <a:bodyPr/>
          <a:lstStyle/>
          <a:p>
            <a:r>
              <a:rPr lang="de-DE" err="1"/>
              <a:t>Discussion</a:t>
            </a:r>
            <a:r>
              <a:rPr lang="de-DE"/>
              <a:t>:</a:t>
            </a:r>
            <a:br>
              <a:rPr lang="de-DE"/>
            </a:br>
            <a:r>
              <a:rPr lang="de-DE" sz="2400" b="0" err="1"/>
              <a:t>Inclusion</a:t>
            </a:r>
            <a:r>
              <a:rPr lang="de-DE" sz="2400" b="0"/>
              <a:t> </a:t>
            </a:r>
            <a:r>
              <a:rPr lang="de-DE" sz="2400" b="0" err="1"/>
              <a:t>or</a:t>
            </a:r>
            <a:r>
              <a:rPr lang="de-DE" sz="2400" b="0"/>
              <a:t> </a:t>
            </a:r>
            <a:r>
              <a:rPr lang="de-DE" sz="2400" b="0" err="1"/>
              <a:t>violation</a:t>
            </a:r>
            <a:r>
              <a:rPr lang="de-DE" sz="2400" b="0"/>
              <a:t> </a:t>
            </a:r>
            <a:r>
              <a:rPr lang="de-DE" sz="2400" b="0" err="1"/>
              <a:t>of</a:t>
            </a:r>
            <a:r>
              <a:rPr lang="de-DE" sz="2400" b="0"/>
              <a:t> </a:t>
            </a:r>
            <a:r>
              <a:rPr lang="de-DE" sz="2400" b="0" err="1"/>
              <a:t>privacy</a:t>
            </a:r>
            <a:r>
              <a:rPr lang="de-DE" sz="2400" b="0"/>
              <a:t>?</a:t>
            </a:r>
          </a:p>
        </p:txBody>
      </p:sp>
      <p:sp>
        <p:nvSpPr>
          <p:cNvPr id="3" name="Content Placeholder 2">
            <a:extLst>
              <a:ext uri="{FF2B5EF4-FFF2-40B4-BE49-F238E27FC236}">
                <a16:creationId xmlns:a16="http://schemas.microsoft.com/office/drawing/2014/main" id="{3DD6A5A0-F1C2-4E6A-9D3F-2B63B5D0BEB5}"/>
              </a:ext>
            </a:extLst>
          </p:cNvPr>
          <p:cNvSpPr>
            <a:spLocks noGrp="1"/>
          </p:cNvSpPr>
          <p:nvPr>
            <p:ph idx="1"/>
          </p:nvPr>
        </p:nvSpPr>
        <p:spPr>
          <a:xfrm>
            <a:off x="827584" y="2348880"/>
            <a:ext cx="8090048" cy="3529013"/>
          </a:xfrm>
        </p:spPr>
        <p:txBody>
          <a:bodyPr/>
          <a:lstStyle/>
          <a:p>
            <a:pPr marL="0" indent="0">
              <a:buNone/>
            </a:pPr>
            <a:r>
              <a:rPr lang="de-DE" sz="1400" b="1" i="0" err="1"/>
              <a:t>Is</a:t>
            </a:r>
            <a:r>
              <a:rPr lang="de-DE" sz="1400" b="1" i="0"/>
              <a:t> a </a:t>
            </a:r>
            <a:r>
              <a:rPr lang="de-DE" sz="1400" b="1" i="0" err="1"/>
              <a:t>specific</a:t>
            </a:r>
            <a:r>
              <a:rPr lang="de-DE" sz="1400" b="1" i="0"/>
              <a:t> </a:t>
            </a:r>
            <a:r>
              <a:rPr lang="de-DE" sz="1400" b="1" i="0" err="1"/>
              <a:t>use</a:t>
            </a:r>
            <a:r>
              <a:rPr lang="de-DE" sz="1400" b="1" i="0"/>
              <a:t> </a:t>
            </a:r>
            <a:r>
              <a:rPr lang="de-DE" sz="1400" b="1" i="0" err="1"/>
              <a:t>case</a:t>
            </a:r>
            <a:r>
              <a:rPr lang="de-DE" sz="1400" b="1" i="0"/>
              <a:t> </a:t>
            </a:r>
            <a:r>
              <a:rPr lang="de-DE" sz="1400" b="1" i="0" err="1"/>
              <a:t>valuable</a:t>
            </a:r>
            <a:r>
              <a:rPr lang="de-DE" sz="1400" b="1" i="0"/>
              <a:t> </a:t>
            </a:r>
            <a:r>
              <a:rPr lang="de-DE" sz="1400" b="1" i="0" err="1"/>
              <a:t>or</a:t>
            </a:r>
            <a:r>
              <a:rPr lang="de-DE" sz="1400" b="1" i="0"/>
              <a:t> </a:t>
            </a:r>
            <a:r>
              <a:rPr lang="de-DE" sz="1400" b="1" i="0" err="1"/>
              <a:t>dangerous</a:t>
            </a:r>
            <a:r>
              <a:rPr lang="de-DE" sz="1400" b="1" i="0"/>
              <a:t>? A </a:t>
            </a:r>
            <a:r>
              <a:rPr lang="de-DE" sz="1400" b="1" i="0" err="1"/>
              <a:t>decision</a:t>
            </a:r>
            <a:r>
              <a:rPr lang="de-DE" sz="1400" b="1" i="0"/>
              <a:t> </a:t>
            </a:r>
            <a:r>
              <a:rPr lang="de-DE" sz="1400" b="1" i="0" err="1"/>
              <a:t>often</a:t>
            </a:r>
            <a:r>
              <a:rPr lang="de-DE" sz="1400" b="1" i="0"/>
              <a:t> </a:t>
            </a:r>
            <a:r>
              <a:rPr lang="de-DE" sz="1400" b="1" i="0" err="1"/>
              <a:t>difficult</a:t>
            </a:r>
            <a:r>
              <a:rPr lang="de-DE" sz="1400" b="1" i="0"/>
              <a:t> </a:t>
            </a:r>
            <a:r>
              <a:rPr lang="de-DE" sz="1400" b="1" i="0" err="1"/>
              <a:t>to</a:t>
            </a:r>
            <a:r>
              <a:rPr lang="de-DE" sz="1400" b="1" i="0"/>
              <a:t> </a:t>
            </a:r>
            <a:r>
              <a:rPr lang="de-DE" sz="1400" b="1" i="0" err="1"/>
              <a:t>make</a:t>
            </a:r>
            <a:endParaRPr lang="de-DE" sz="1400" b="1" i="0"/>
          </a:p>
          <a:p>
            <a:pPr marL="0" indent="0">
              <a:buNone/>
            </a:pPr>
            <a:endParaRPr lang="de-DE" sz="1400" b="1" i="0"/>
          </a:p>
          <a:p>
            <a:pPr marL="0" indent="0">
              <a:buNone/>
            </a:pPr>
            <a:r>
              <a:rPr lang="de-DE" sz="1200" b="1" i="0"/>
              <a:t>A</a:t>
            </a:r>
            <a:r>
              <a:rPr lang="en-GB" sz="1200" b="1" i="0" err="1"/>
              <a:t>ccess</a:t>
            </a:r>
            <a:r>
              <a:rPr lang="en-GB" sz="1200" b="1" i="0"/>
              <a:t> to credit</a:t>
            </a:r>
            <a:r>
              <a:rPr lang="en-GB" sz="1200" i="0"/>
              <a:t>: A project proposed to a national European development actor in 2017 looked to increase access to credits for people in African countries. </a:t>
            </a:r>
            <a:endParaRPr lang="en-GB" sz="1200" i="0">
              <a:ea typeface="Verdana"/>
              <a:cs typeface="Verdana"/>
            </a:endParaRPr>
          </a:p>
          <a:p>
            <a:pPr marL="0" indent="0">
              <a:buNone/>
            </a:pPr>
            <a:r>
              <a:rPr lang="en-GB" sz="1200" i="0"/>
              <a:t>The innovation of the solution was the way the credit worthiness of potential customers was evaluated. The app-based solution looked to measure it by e.g.:</a:t>
            </a:r>
            <a:br>
              <a:rPr lang="en-GB" sz="1200" i="0"/>
            </a:br>
            <a:endParaRPr lang="en-GB" sz="1200" i="0">
              <a:ea typeface="Verdana"/>
              <a:cs typeface="Verdana"/>
            </a:endParaRPr>
          </a:p>
          <a:p>
            <a:pPr marL="228600" indent="-228600">
              <a:buAutoNum type="alphaLcParenR"/>
            </a:pPr>
            <a:r>
              <a:rPr lang="en-GB" sz="1200" i="0"/>
              <a:t>Reading SMS messages and checking spelling: Better spelling =&gt; better educated</a:t>
            </a:r>
            <a:endParaRPr lang="en-GB" sz="1200" i="0">
              <a:ea typeface="Verdana"/>
              <a:cs typeface="Verdana"/>
            </a:endParaRPr>
          </a:p>
          <a:p>
            <a:pPr marL="228600" indent="-228600">
              <a:buAutoNum type="alphaLcParenR"/>
            </a:pPr>
            <a:r>
              <a:rPr lang="en-GB" sz="1200" i="0"/>
              <a:t>Tracking the users location: How wealthy are the areas in which he/she spends time?</a:t>
            </a:r>
            <a:endParaRPr lang="en-GB" sz="1200" i="0">
              <a:ea typeface="Verdana"/>
              <a:cs typeface="Verdana"/>
            </a:endParaRPr>
          </a:p>
          <a:p>
            <a:pPr marL="228600" indent="-228600">
              <a:buAutoNum type="alphaLcParenR"/>
            </a:pPr>
            <a:r>
              <a:rPr lang="en-GB" sz="1200" i="0"/>
              <a:t>Analysis of the people that are called: Where do they live?</a:t>
            </a:r>
            <a:endParaRPr lang="en-GB" sz="1200" i="0">
              <a:ea typeface="Verdana"/>
              <a:cs typeface="Verdana"/>
            </a:endParaRPr>
          </a:p>
          <a:p>
            <a:pPr marL="228600" indent="-228600">
              <a:buAutoNum type="alphaLcParenR"/>
            </a:pPr>
            <a:r>
              <a:rPr lang="en-GB" sz="1200" i="0"/>
              <a:t>Analysis of the amount spend on calls and SMS: Can he/she afford much phone use?</a:t>
            </a:r>
            <a:endParaRPr lang="en-GB" sz="1200" i="0">
              <a:ea typeface="Verdana"/>
              <a:cs typeface="Verdana"/>
            </a:endParaRPr>
          </a:p>
          <a:p>
            <a:pPr marL="0" indent="0">
              <a:buNone/>
            </a:pPr>
            <a:endParaRPr lang="en-GB" sz="1200" i="0">
              <a:ea typeface="Verdana"/>
              <a:cs typeface="Verdana"/>
            </a:endParaRPr>
          </a:p>
          <a:p>
            <a:pPr marL="0" indent="0">
              <a:buNone/>
            </a:pPr>
            <a:r>
              <a:rPr lang="en-GB" sz="1200" i="0"/>
              <a:t>The project was not supported due to privacy concerns. </a:t>
            </a:r>
            <a:endParaRPr lang="en-GB" sz="1200" i="0">
              <a:ea typeface="Verdana"/>
              <a:cs typeface="Verdana"/>
            </a:endParaRPr>
          </a:p>
          <a:p>
            <a:pPr>
              <a:buFont typeface="Wingdings" panose="05000000000000000000" pitchFamily="2" charset="2"/>
              <a:buChar char="Ø"/>
            </a:pPr>
            <a:r>
              <a:rPr lang="en-GB" sz="1200" i="0"/>
              <a:t>Privacy is respected and people are protected from potential negative consequences. But, potentially fewer people get access to credits.</a:t>
            </a:r>
            <a:endParaRPr lang="en-GB" sz="1200" i="0">
              <a:ea typeface="Verdana"/>
              <a:cs typeface="Verdana"/>
            </a:endParaRPr>
          </a:p>
          <a:p>
            <a:pPr marL="0" indent="0">
              <a:buNone/>
            </a:pPr>
            <a:endParaRPr lang="en-GB" sz="1200">
              <a:ea typeface="Verdana"/>
              <a:cs typeface="Verdana"/>
            </a:endParaRPr>
          </a:p>
          <a:p>
            <a:pPr marL="0" lvl="0" indent="0">
              <a:buNone/>
            </a:pPr>
            <a:r>
              <a:rPr lang="en-GB" sz="1800" b="1" i="0"/>
              <a:t>What would your decision have been? What similar examples come to your mind?</a:t>
            </a:r>
          </a:p>
          <a:p>
            <a:pPr marL="0" lvl="0" indent="0">
              <a:buNone/>
            </a:pPr>
            <a:endParaRPr lang="de-DE"/>
          </a:p>
          <a:p>
            <a:endParaRPr lang="de-DE"/>
          </a:p>
        </p:txBody>
      </p:sp>
      <p:pic>
        <p:nvPicPr>
          <p:cNvPr id="5" name="Bild 4"/>
          <p:cNvPicPr>
            <a:picLocks noChangeAspect="1"/>
          </p:cNvPicPr>
          <p:nvPr/>
        </p:nvPicPr>
        <p:blipFill>
          <a:blip r:embed="rId3"/>
          <a:stretch>
            <a:fillRect/>
          </a:stretch>
        </p:blipFill>
        <p:spPr>
          <a:xfrm>
            <a:off x="6211888" y="952880"/>
            <a:ext cx="1152000" cy="1152000"/>
          </a:xfrm>
          <a:prstGeom prst="rect">
            <a:avLst/>
          </a:prstGeom>
        </p:spPr>
      </p:pic>
      <p:sp>
        <p:nvSpPr>
          <p:cNvPr id="6" name="Textfeld 5"/>
          <p:cNvSpPr txBox="1"/>
          <p:nvPr/>
        </p:nvSpPr>
        <p:spPr>
          <a:xfrm>
            <a:off x="7363888" y="1298047"/>
            <a:ext cx="1380506" cy="461665"/>
          </a:xfrm>
          <a:prstGeom prst="rect">
            <a:avLst/>
          </a:prstGeom>
          <a:noFill/>
        </p:spPr>
        <p:txBody>
          <a:bodyPr wrap="none" rtlCol="0">
            <a:spAutoFit/>
          </a:bodyPr>
          <a:lstStyle/>
          <a:p>
            <a:r>
              <a:rPr lang="en-GB" sz="2400" b="1"/>
              <a:t>15 min</a:t>
            </a:r>
          </a:p>
        </p:txBody>
      </p:sp>
    </p:spTree>
    <p:extLst>
      <p:ext uri="{BB962C8B-B14F-4D97-AF65-F5344CB8AC3E}">
        <p14:creationId xmlns:p14="http://schemas.microsoft.com/office/powerpoint/2010/main" val="2040435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1609200" y="3246024"/>
            <a:ext cx="6858000" cy="936625"/>
          </a:xfrm>
        </p:spPr>
        <p:txBody>
          <a:bodyPr/>
          <a:lstStyle/>
          <a:p>
            <a:pPr marL="0" indent="0">
              <a:buNone/>
            </a:pPr>
            <a:r>
              <a:rPr lang="en-GB" sz="3200" b="1" i="0"/>
              <a:t>What is Cyber Security?</a:t>
            </a:r>
          </a:p>
        </p:txBody>
      </p:sp>
    </p:spTree>
    <p:extLst>
      <p:ext uri="{BB962C8B-B14F-4D97-AF65-F5344CB8AC3E}">
        <p14:creationId xmlns:p14="http://schemas.microsoft.com/office/powerpoint/2010/main" val="1550486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ACCAE22-73FD-2B4A-A54E-07B33C39DBA1}"/>
              </a:ext>
            </a:extLst>
          </p:cNvPr>
          <p:cNvSpPr>
            <a:spLocks noGrp="1"/>
          </p:cNvSpPr>
          <p:nvPr>
            <p:ph idx="1"/>
          </p:nvPr>
        </p:nvSpPr>
        <p:spPr>
          <a:xfrm>
            <a:off x="2385391" y="2960687"/>
            <a:ext cx="6162261" cy="936625"/>
          </a:xfrm>
        </p:spPr>
        <p:txBody>
          <a:bodyPr/>
          <a:lstStyle/>
          <a:p>
            <a:pPr marL="0" indent="0">
              <a:buNone/>
            </a:pPr>
            <a:r>
              <a:rPr lang="en-GB" sz="3200" b="1" i="0">
                <a:solidFill>
                  <a:schemeClr val="accent2"/>
                </a:solidFill>
              </a:rPr>
              <a:t>Deep Dive: Cyber Security</a:t>
            </a:r>
          </a:p>
        </p:txBody>
      </p:sp>
      <p:pic>
        <p:nvPicPr>
          <p:cNvPr id="5" name="Grafik 4" descr="Pfeil: 180-Grad, vertikal">
            <a:extLst>
              <a:ext uri="{FF2B5EF4-FFF2-40B4-BE49-F238E27FC236}">
                <a16:creationId xmlns:a16="http://schemas.microsoft.com/office/drawing/2014/main" id="{603C1C71-0BB8-064A-8184-FBF92E04D4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75252" y="2528999"/>
            <a:ext cx="1800000" cy="1800000"/>
          </a:xfrm>
          <a:prstGeom prst="rect">
            <a:avLst/>
          </a:prstGeom>
        </p:spPr>
      </p:pic>
    </p:spTree>
    <p:extLst>
      <p:ext uri="{BB962C8B-B14F-4D97-AF65-F5344CB8AC3E}">
        <p14:creationId xmlns:p14="http://schemas.microsoft.com/office/powerpoint/2010/main" val="3145759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p:nvPr/>
        </p:nvPicPr>
        <p:blipFill>
          <a:blip r:embed="rId3"/>
          <a:stretch>
            <a:fillRect/>
          </a:stretch>
        </p:blipFill>
        <p:spPr>
          <a:xfrm>
            <a:off x="0" y="0"/>
            <a:ext cx="9157590" cy="5229200"/>
          </a:xfrm>
          <a:prstGeom prst="rect">
            <a:avLst/>
          </a:prstGeom>
        </p:spPr>
      </p:pic>
      <p:sp>
        <p:nvSpPr>
          <p:cNvPr id="7" name="Rechteck 6"/>
          <p:cNvSpPr/>
          <p:nvPr/>
        </p:nvSpPr>
        <p:spPr>
          <a:xfrm>
            <a:off x="-12171" y="5272472"/>
            <a:ext cx="4572000" cy="276999"/>
          </a:xfrm>
          <a:prstGeom prst="rect">
            <a:avLst/>
          </a:prstGeom>
        </p:spPr>
        <p:txBody>
          <a:bodyPr>
            <a:spAutoFit/>
          </a:bodyPr>
          <a:lstStyle/>
          <a:p>
            <a:r>
              <a:rPr lang="en-US"/>
              <a:t>ITU Global Cyber Security Index 2018 </a:t>
            </a:r>
            <a:endParaRPr lang="de-DE"/>
          </a:p>
        </p:txBody>
      </p:sp>
      <p:pic>
        <p:nvPicPr>
          <p:cNvPr id="8" name="Bild 7"/>
          <p:cNvPicPr>
            <a:picLocks noChangeAspect="1"/>
          </p:cNvPicPr>
          <p:nvPr/>
        </p:nvPicPr>
        <p:blipFill>
          <a:blip r:embed="rId4"/>
          <a:stretch>
            <a:fillRect/>
          </a:stretch>
        </p:blipFill>
        <p:spPr>
          <a:xfrm>
            <a:off x="4196375" y="5410972"/>
            <a:ext cx="4947625" cy="1447028"/>
          </a:xfrm>
          <a:prstGeom prst="rect">
            <a:avLst/>
          </a:prstGeom>
        </p:spPr>
      </p:pic>
      <p:sp>
        <p:nvSpPr>
          <p:cNvPr id="9" name="Title 1">
            <a:extLst>
              <a:ext uri="{FF2B5EF4-FFF2-40B4-BE49-F238E27FC236}">
                <a16:creationId xmlns:a16="http://schemas.microsoft.com/office/drawing/2014/main" id="{8E80512A-3C96-423D-A7B1-F0559494170A}"/>
              </a:ext>
            </a:extLst>
          </p:cNvPr>
          <p:cNvSpPr>
            <a:spLocks noGrp="1"/>
          </p:cNvSpPr>
          <p:nvPr>
            <p:ph type="title"/>
          </p:nvPr>
        </p:nvSpPr>
        <p:spPr>
          <a:xfrm>
            <a:off x="81575" y="5538517"/>
            <a:ext cx="4114800" cy="1319483"/>
          </a:xfrm>
        </p:spPr>
        <p:txBody>
          <a:bodyPr/>
          <a:lstStyle/>
          <a:p>
            <a:r>
              <a:rPr lang="en-US" sz="2000"/>
              <a:t>Heat map of national Cyber Security commitment</a:t>
            </a:r>
          </a:p>
        </p:txBody>
      </p:sp>
    </p:spTree>
    <p:extLst>
      <p:ext uri="{BB962C8B-B14F-4D97-AF65-F5344CB8AC3E}">
        <p14:creationId xmlns:p14="http://schemas.microsoft.com/office/powerpoint/2010/main" val="2820275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603B45FE-A5F4-44B9-822E-8750C6940615}"/>
              </a:ext>
            </a:extLst>
          </p:cNvPr>
          <p:cNvSpPr txBox="1"/>
          <p:nvPr/>
        </p:nvSpPr>
        <p:spPr>
          <a:xfrm>
            <a:off x="491490" y="2575034"/>
            <a:ext cx="4145824" cy="397816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lnSpcReduction="10000"/>
          </a:bodyPr>
          <a:lstStyle/>
          <a:p>
            <a:pPr marL="285750" indent="-285750">
              <a:lnSpc>
                <a:spcPct val="90000"/>
              </a:lnSpc>
              <a:spcAft>
                <a:spcPts val="600"/>
              </a:spcAft>
              <a:buFont typeface="Arial" panose="020B0604020202020204" pitchFamily="34" charset="0"/>
              <a:buChar char="•"/>
            </a:pPr>
            <a:r>
              <a:rPr lang="en-US" sz="1800" b="1">
                <a:latin typeface="+mn-lt"/>
              </a:rPr>
              <a:t>Few governments </a:t>
            </a:r>
            <a:r>
              <a:rPr lang="en-US" sz="1800">
                <a:latin typeface="+mn-lt"/>
              </a:rPr>
              <a:t>in the region have implemented national </a:t>
            </a:r>
            <a:r>
              <a:rPr lang="en-US" sz="1800" b="1">
                <a:latin typeface="+mn-lt"/>
              </a:rPr>
              <a:t>cyber strategies</a:t>
            </a:r>
          </a:p>
          <a:p>
            <a:pPr marL="285750" indent="-285750">
              <a:lnSpc>
                <a:spcPct val="90000"/>
              </a:lnSpc>
              <a:spcAft>
                <a:spcPts val="600"/>
              </a:spcAft>
              <a:buFont typeface="Arial" panose="020B0604020202020204" pitchFamily="34" charset="0"/>
              <a:buChar char="•"/>
            </a:pPr>
            <a:r>
              <a:rPr lang="en-US" sz="1800">
                <a:latin typeface="+mn-lt"/>
              </a:rPr>
              <a:t>Only </a:t>
            </a:r>
            <a:r>
              <a:rPr lang="en-US" sz="1800" b="1">
                <a:latin typeface="+mn-lt"/>
              </a:rPr>
              <a:t>20 percent</a:t>
            </a:r>
            <a:r>
              <a:rPr lang="en-US" sz="1800">
                <a:latin typeface="+mn-lt"/>
              </a:rPr>
              <a:t> of the African states have implemented a </a:t>
            </a:r>
            <a:r>
              <a:rPr lang="en-US" sz="1800" b="1">
                <a:latin typeface="+mn-lt"/>
              </a:rPr>
              <a:t>legal framework </a:t>
            </a:r>
            <a:r>
              <a:rPr lang="en-US" sz="1800">
                <a:latin typeface="+mn-lt"/>
              </a:rPr>
              <a:t>for cybersecurity, and only 11 countries have enacted substantial laws to fend off cybercrime </a:t>
            </a:r>
          </a:p>
          <a:p>
            <a:pPr marL="285750" indent="-285750">
              <a:lnSpc>
                <a:spcPct val="90000"/>
              </a:lnSpc>
              <a:spcAft>
                <a:spcPts val="600"/>
              </a:spcAft>
              <a:buFont typeface="Arial" panose="020B0604020202020204" pitchFamily="34" charset="0"/>
              <a:buChar char="•"/>
            </a:pPr>
            <a:r>
              <a:rPr lang="en-US" sz="1800" b="1">
                <a:latin typeface="+mn-lt"/>
              </a:rPr>
              <a:t>Cybercrime</a:t>
            </a:r>
            <a:r>
              <a:rPr lang="en-US" sz="1800">
                <a:latin typeface="+mn-lt"/>
              </a:rPr>
              <a:t> in Africa is becoming more sophisticated and creating </a:t>
            </a:r>
            <a:r>
              <a:rPr lang="en-US" sz="1800" b="1">
                <a:latin typeface="+mn-lt"/>
              </a:rPr>
              <a:t>significant financial losses</a:t>
            </a:r>
            <a:r>
              <a:rPr lang="en-US" sz="1800">
                <a:latin typeface="+mn-lt"/>
              </a:rPr>
              <a:t>: Cybercrime cost Africa an estimated US$3.5bn in 2017</a:t>
            </a:r>
          </a:p>
          <a:p>
            <a:pPr marL="171450" indent="-228600">
              <a:lnSpc>
                <a:spcPct val="90000"/>
              </a:lnSpc>
              <a:spcAft>
                <a:spcPts val="600"/>
              </a:spcAft>
              <a:buFont typeface="Arial" panose="020B0604020202020204" pitchFamily="34" charset="0"/>
              <a:buChar char="•"/>
            </a:pPr>
            <a:endParaRPr lang="en-US" sz="1600">
              <a:solidFill>
                <a:schemeClr val="tx1"/>
              </a:solidFill>
              <a:latin typeface="+mn-lt"/>
            </a:endParaRPr>
          </a:p>
        </p:txBody>
      </p:sp>
      <p:pic>
        <p:nvPicPr>
          <p:cNvPr id="5" name="Bild 5">
            <a:extLst>
              <a:ext uri="{FF2B5EF4-FFF2-40B4-BE49-F238E27FC236}">
                <a16:creationId xmlns:a16="http://schemas.microsoft.com/office/drawing/2014/main" id="{A96108C5-376D-4741-992C-B0F602D41B33}"/>
              </a:ext>
            </a:extLst>
          </p:cNvPr>
          <p:cNvPicPr/>
          <p:nvPr/>
        </p:nvPicPr>
        <p:blipFill rotWithShape="1">
          <a:blip r:embed="rId3" cstate="print">
            <a:extLst>
              <a:ext uri="{28A0092B-C50C-407E-A947-70E740481C1C}">
                <a14:useLocalDpi xmlns:a14="http://schemas.microsoft.com/office/drawing/2010/main"/>
              </a:ext>
            </a:extLst>
          </a:blip>
          <a:srcRect b="-1"/>
          <a:stretch/>
        </p:blipFill>
        <p:spPr>
          <a:xfrm>
            <a:off x="5058229" y="980728"/>
            <a:ext cx="4085770" cy="5877269"/>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8" name="Title 1">
            <a:extLst>
              <a:ext uri="{FF2B5EF4-FFF2-40B4-BE49-F238E27FC236}">
                <a16:creationId xmlns:a16="http://schemas.microsoft.com/office/drawing/2014/main" id="{13038227-2B51-4C02-B1AE-6F4220DF3343}"/>
              </a:ext>
            </a:extLst>
          </p:cNvPr>
          <p:cNvSpPr>
            <a:spLocks noGrp="1"/>
          </p:cNvSpPr>
          <p:nvPr>
            <p:ph type="title"/>
          </p:nvPr>
        </p:nvSpPr>
        <p:spPr>
          <a:xfrm>
            <a:off x="179512" y="980728"/>
            <a:ext cx="9131402" cy="936625"/>
          </a:xfrm>
        </p:spPr>
        <p:txBody>
          <a:bodyPr/>
          <a:lstStyle/>
          <a:p>
            <a:r>
              <a:rPr lang="de-DE" err="1"/>
              <a:t>Cyber</a:t>
            </a:r>
            <a:r>
              <a:rPr lang="de-DE"/>
              <a:t> Security</a:t>
            </a:r>
            <a:br>
              <a:rPr lang="de-DE"/>
            </a:br>
            <a:r>
              <a:rPr lang="de-DE" sz="2400" b="0"/>
              <a:t>Status quo in </a:t>
            </a:r>
            <a:r>
              <a:rPr lang="de-DE" sz="2400" b="0" err="1"/>
              <a:t>Africa</a:t>
            </a:r>
            <a:endParaRPr lang="de-DE" sz="2400" b="0"/>
          </a:p>
        </p:txBody>
      </p:sp>
    </p:spTree>
    <p:extLst>
      <p:ext uri="{BB962C8B-B14F-4D97-AF65-F5344CB8AC3E}">
        <p14:creationId xmlns:p14="http://schemas.microsoft.com/office/powerpoint/2010/main" val="1590970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5802" y="1218548"/>
            <a:ext cx="8229600" cy="936625"/>
          </a:xfrm>
        </p:spPr>
        <p:txBody>
          <a:bodyPr/>
          <a:lstStyle/>
          <a:p>
            <a:r>
              <a:rPr lang="en-GB" sz="2400" err="1">
                <a:ea typeface="+mj-lt"/>
                <a:cs typeface="+mj-lt"/>
              </a:rPr>
              <a:t>Cyber attacks</a:t>
            </a:r>
            <a:r>
              <a:rPr lang="en-GB" sz="2400">
                <a:ea typeface="+mj-lt"/>
                <a:cs typeface="+mj-lt"/>
              </a:rPr>
              <a:t> are growing and become more sophisticated</a:t>
            </a:r>
            <a:endParaRPr lang="de-DE" sz="2400">
              <a:ea typeface="Verdana"/>
            </a:endParaRPr>
          </a:p>
        </p:txBody>
      </p:sp>
      <p:sp>
        <p:nvSpPr>
          <p:cNvPr id="5" name="Textfeld 13">
            <a:extLst>
              <a:ext uri="{FF2B5EF4-FFF2-40B4-BE49-F238E27FC236}">
                <a16:creationId xmlns:a16="http://schemas.microsoft.com/office/drawing/2014/main" id="{533381B1-6722-49AD-9F05-A028C425C8C7}"/>
              </a:ext>
            </a:extLst>
          </p:cNvPr>
          <p:cNvSpPr txBox="1"/>
          <p:nvPr/>
        </p:nvSpPr>
        <p:spPr>
          <a:xfrm>
            <a:off x="202768" y="6505295"/>
            <a:ext cx="2784514" cy="246221"/>
          </a:xfrm>
          <a:prstGeom prst="rect">
            <a:avLst/>
          </a:prstGeom>
          <a:noFill/>
        </p:spPr>
        <p:txBody>
          <a:bodyPr wrap="square" rtlCol="0" anchor="t">
            <a:spAutoFit/>
          </a:bodyPr>
          <a:lstStyle/>
          <a:p>
            <a:r>
              <a:rPr lang="de-DE" sz="1000">
                <a:latin typeface="Verdana"/>
                <a:ea typeface="Verdana"/>
              </a:rPr>
              <a:t>Source: Kaspersky </a:t>
            </a:r>
            <a:r>
              <a:rPr lang="de-DE" sz="1000" err="1">
                <a:latin typeface="Verdana"/>
                <a:ea typeface="Verdana"/>
              </a:rPr>
              <a:t>Cyber</a:t>
            </a:r>
            <a:r>
              <a:rPr lang="de-DE" sz="1000">
                <a:latin typeface="Verdana"/>
                <a:ea typeface="Verdana"/>
              </a:rPr>
              <a:t> </a:t>
            </a:r>
            <a:r>
              <a:rPr lang="de-DE" sz="1000" err="1">
                <a:latin typeface="Verdana"/>
                <a:ea typeface="Verdana"/>
              </a:rPr>
              <a:t>Threat</a:t>
            </a:r>
            <a:r>
              <a:rPr lang="de-DE" sz="1000">
                <a:latin typeface="Verdana"/>
                <a:ea typeface="Verdana"/>
              </a:rPr>
              <a:t> </a:t>
            </a:r>
            <a:r>
              <a:rPr lang="de-DE" sz="1000" err="1">
                <a:latin typeface="Verdana"/>
                <a:ea typeface="Verdana"/>
              </a:rPr>
              <a:t>Map</a:t>
            </a:r>
            <a:endParaRPr lang="de-DE" sz="1000">
              <a:ea typeface="Verdana"/>
            </a:endParaRPr>
          </a:p>
        </p:txBody>
      </p:sp>
      <p:pic>
        <p:nvPicPr>
          <p:cNvPr id="4" name="Kurzvideo.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2768" y="2486820"/>
            <a:ext cx="8595668" cy="3407427"/>
          </a:xfrm>
        </p:spPr>
      </p:pic>
    </p:spTree>
    <p:extLst>
      <p:ext uri="{BB962C8B-B14F-4D97-AF65-F5344CB8AC3E}">
        <p14:creationId xmlns:p14="http://schemas.microsoft.com/office/powerpoint/2010/main" val="21294666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68F6300E-745B-0D43-B02B-EA1CFC079CCB}"/>
              </a:ext>
            </a:extLst>
          </p:cNvPr>
          <p:cNvSpPr txBox="1"/>
          <p:nvPr/>
        </p:nvSpPr>
        <p:spPr>
          <a:xfrm>
            <a:off x="328406" y="1333114"/>
            <a:ext cx="357394" cy="276999"/>
          </a:xfrm>
          <a:prstGeom prst="rect">
            <a:avLst/>
          </a:prstGeom>
          <a:noFill/>
        </p:spPr>
        <p:txBody>
          <a:bodyPr wrap="square" rtlCol="0">
            <a:spAutoFit/>
          </a:bodyPr>
          <a:lstStyle/>
          <a:p>
            <a:r>
              <a:rPr lang="de-DE" b="1"/>
              <a:t> </a:t>
            </a:r>
          </a:p>
        </p:txBody>
      </p:sp>
      <p:sp>
        <p:nvSpPr>
          <p:cNvPr id="10" name="Textfeld 9">
            <a:extLst>
              <a:ext uri="{FF2B5EF4-FFF2-40B4-BE49-F238E27FC236}">
                <a16:creationId xmlns:a16="http://schemas.microsoft.com/office/drawing/2014/main" id="{80D24231-7849-F744-9E7E-FF81D98118EB}"/>
              </a:ext>
            </a:extLst>
          </p:cNvPr>
          <p:cNvSpPr txBox="1"/>
          <p:nvPr/>
        </p:nvSpPr>
        <p:spPr>
          <a:xfrm>
            <a:off x="4972300" y="1333114"/>
            <a:ext cx="357394" cy="276999"/>
          </a:xfrm>
          <a:prstGeom prst="rect">
            <a:avLst/>
          </a:prstGeom>
          <a:noFill/>
        </p:spPr>
        <p:txBody>
          <a:bodyPr wrap="square" rtlCol="0">
            <a:spAutoFit/>
          </a:bodyPr>
          <a:lstStyle/>
          <a:p>
            <a:r>
              <a:rPr lang="de-DE" b="1"/>
              <a:t> </a:t>
            </a:r>
          </a:p>
        </p:txBody>
      </p:sp>
      <p:sp>
        <p:nvSpPr>
          <p:cNvPr id="12" name="Textfeld 11">
            <a:extLst>
              <a:ext uri="{FF2B5EF4-FFF2-40B4-BE49-F238E27FC236}">
                <a16:creationId xmlns:a16="http://schemas.microsoft.com/office/drawing/2014/main" id="{1C8312BE-2059-AD41-9566-BF87721017FA}"/>
              </a:ext>
            </a:extLst>
          </p:cNvPr>
          <p:cNvSpPr txBox="1"/>
          <p:nvPr/>
        </p:nvSpPr>
        <p:spPr>
          <a:xfrm>
            <a:off x="328406" y="6536203"/>
            <a:ext cx="357394" cy="276999"/>
          </a:xfrm>
          <a:prstGeom prst="rect">
            <a:avLst/>
          </a:prstGeom>
          <a:noFill/>
        </p:spPr>
        <p:txBody>
          <a:bodyPr wrap="square" rtlCol="0">
            <a:spAutoFit/>
          </a:bodyPr>
          <a:lstStyle/>
          <a:p>
            <a:r>
              <a:rPr lang="de-DE" b="1"/>
              <a:t> </a:t>
            </a:r>
          </a:p>
        </p:txBody>
      </p:sp>
      <p:sp>
        <p:nvSpPr>
          <p:cNvPr id="8" name="Title 1">
            <a:extLst>
              <a:ext uri="{FF2B5EF4-FFF2-40B4-BE49-F238E27FC236}">
                <a16:creationId xmlns:a16="http://schemas.microsoft.com/office/drawing/2014/main" id="{8BE08484-00AC-4628-98BC-C5F7043B5730}"/>
              </a:ext>
            </a:extLst>
          </p:cNvPr>
          <p:cNvSpPr>
            <a:spLocks noGrp="1"/>
          </p:cNvSpPr>
          <p:nvPr>
            <p:ph type="title"/>
          </p:nvPr>
        </p:nvSpPr>
        <p:spPr>
          <a:xfrm>
            <a:off x="90612" y="1003300"/>
            <a:ext cx="8229600" cy="936625"/>
          </a:xfrm>
        </p:spPr>
        <p:txBody>
          <a:bodyPr/>
          <a:lstStyle/>
          <a:p>
            <a:r>
              <a:rPr lang="de-DE" sz="2000" err="1"/>
              <a:t>Vulnerability</a:t>
            </a:r>
            <a:r>
              <a:rPr lang="de-DE" sz="2000"/>
              <a:t> </a:t>
            </a:r>
            <a:r>
              <a:rPr lang="de-DE" sz="2000" err="1"/>
              <a:t>and</a:t>
            </a:r>
            <a:r>
              <a:rPr lang="de-DE" sz="2000"/>
              <a:t> </a:t>
            </a:r>
            <a:r>
              <a:rPr lang="de-DE" sz="2000" err="1"/>
              <a:t>threats</a:t>
            </a:r>
            <a:r>
              <a:rPr lang="de-DE" sz="2000"/>
              <a:t> </a:t>
            </a:r>
            <a:r>
              <a:rPr lang="de-DE" sz="2000" err="1"/>
              <a:t>affect</a:t>
            </a:r>
            <a:r>
              <a:rPr lang="de-DE" sz="2000"/>
              <a:t> all </a:t>
            </a:r>
            <a:r>
              <a:rPr lang="de-DE" sz="2000" err="1"/>
              <a:t>stakeholders</a:t>
            </a:r>
            <a:endParaRPr lang="de-DE" sz="2000"/>
          </a:p>
        </p:txBody>
      </p:sp>
      <p:sp>
        <p:nvSpPr>
          <p:cNvPr id="2" name="Ovale Legende 1"/>
          <p:cNvSpPr/>
          <p:nvPr/>
        </p:nvSpPr>
        <p:spPr bwMode="auto">
          <a:xfrm>
            <a:off x="685800" y="2311400"/>
            <a:ext cx="1155700" cy="952500"/>
          </a:xfrm>
          <a:prstGeom prst="wedgeEllipseCallou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14" name="Textfeld 13"/>
          <p:cNvSpPr txBox="1"/>
          <p:nvPr/>
        </p:nvSpPr>
        <p:spPr>
          <a:xfrm>
            <a:off x="6843962" y="963782"/>
            <a:ext cx="2413000" cy="400110"/>
          </a:xfrm>
          <a:prstGeom prst="rect">
            <a:avLst/>
          </a:prstGeom>
          <a:noFill/>
        </p:spPr>
        <p:txBody>
          <a:bodyPr wrap="square" rtlCol="0">
            <a:spAutoFit/>
          </a:bodyPr>
          <a:lstStyle/>
          <a:p>
            <a:r>
              <a:rPr lang="de-DE" sz="1000" err="1"/>
              <a:t>Adapted</a:t>
            </a:r>
            <a:r>
              <a:rPr lang="de-DE" sz="1000"/>
              <a:t> </a:t>
            </a:r>
            <a:r>
              <a:rPr lang="de-DE" sz="1000" err="1"/>
              <a:t>from</a:t>
            </a:r>
            <a:r>
              <a:rPr lang="de-DE" sz="1000"/>
              <a:t> European </a:t>
            </a:r>
            <a:r>
              <a:rPr lang="de-DE" sz="1000" err="1"/>
              <a:t>Cyber</a:t>
            </a:r>
            <a:r>
              <a:rPr lang="de-DE" sz="1000"/>
              <a:t> Security </a:t>
            </a:r>
            <a:r>
              <a:rPr lang="de-DE" sz="1000" err="1"/>
              <a:t>Perspetives</a:t>
            </a:r>
            <a:r>
              <a:rPr lang="de-DE" sz="1000"/>
              <a:t> 2018</a:t>
            </a:r>
          </a:p>
        </p:txBody>
      </p:sp>
      <p:graphicFrame>
        <p:nvGraphicFramePr>
          <p:cNvPr id="15" name="Tabelle 14"/>
          <p:cNvGraphicFramePr>
            <a:graphicFrameLocks noGrp="1"/>
          </p:cNvGraphicFramePr>
          <p:nvPr>
            <p:extLst>
              <p:ext uri="{D42A27DB-BD31-4B8C-83A1-F6EECF244321}">
                <p14:modId xmlns:p14="http://schemas.microsoft.com/office/powerpoint/2010/main" val="1924842573"/>
              </p:ext>
            </p:extLst>
          </p:nvPr>
        </p:nvGraphicFramePr>
        <p:xfrm>
          <a:off x="507103" y="1693706"/>
          <a:ext cx="7937504" cy="5005897"/>
        </p:xfrm>
        <a:graphic>
          <a:graphicData uri="http://schemas.openxmlformats.org/drawingml/2006/table">
            <a:tbl>
              <a:tblPr firstRow="1" bandRow="1">
                <a:tableStyleId>{5C22544A-7EE6-4342-B048-85BDC9FD1C3A}</a:tableStyleId>
              </a:tblPr>
              <a:tblGrid>
                <a:gridCol w="1984376">
                  <a:extLst>
                    <a:ext uri="{9D8B030D-6E8A-4147-A177-3AD203B41FA5}">
                      <a16:colId xmlns:a16="http://schemas.microsoft.com/office/drawing/2014/main" val="20000"/>
                    </a:ext>
                  </a:extLst>
                </a:gridCol>
                <a:gridCol w="1984376">
                  <a:extLst>
                    <a:ext uri="{9D8B030D-6E8A-4147-A177-3AD203B41FA5}">
                      <a16:colId xmlns:a16="http://schemas.microsoft.com/office/drawing/2014/main" val="20001"/>
                    </a:ext>
                  </a:extLst>
                </a:gridCol>
                <a:gridCol w="1984376">
                  <a:extLst>
                    <a:ext uri="{9D8B030D-6E8A-4147-A177-3AD203B41FA5}">
                      <a16:colId xmlns:a16="http://schemas.microsoft.com/office/drawing/2014/main" val="20002"/>
                    </a:ext>
                  </a:extLst>
                </a:gridCol>
                <a:gridCol w="1984376">
                  <a:extLst>
                    <a:ext uri="{9D8B030D-6E8A-4147-A177-3AD203B41FA5}">
                      <a16:colId xmlns:a16="http://schemas.microsoft.com/office/drawing/2014/main" val="20003"/>
                    </a:ext>
                  </a:extLst>
                </a:gridCol>
              </a:tblGrid>
              <a:tr h="427893">
                <a:tc>
                  <a:txBody>
                    <a:bodyPr/>
                    <a:lstStyle/>
                    <a:p>
                      <a:r>
                        <a:rPr lang="en-GB" sz="1000">
                          <a:solidFill>
                            <a:schemeClr val="tx1"/>
                          </a:solidFill>
                        </a:rPr>
                        <a:t>Source of threat</a:t>
                      </a:r>
                    </a:p>
                  </a:txBody>
                  <a:tcPr/>
                </a:tc>
                <a:tc>
                  <a:txBody>
                    <a:bodyPr/>
                    <a:lstStyle/>
                    <a:p>
                      <a:r>
                        <a:rPr lang="en-GB" sz="1000">
                          <a:solidFill>
                            <a:schemeClr val="tx1"/>
                          </a:solidFill>
                        </a:rPr>
                        <a:t>Governments</a:t>
                      </a:r>
                    </a:p>
                  </a:txBody>
                  <a:tcPr/>
                </a:tc>
                <a:tc>
                  <a:txBody>
                    <a:bodyPr/>
                    <a:lstStyle/>
                    <a:p>
                      <a:r>
                        <a:rPr lang="en-GB" sz="1000">
                          <a:solidFill>
                            <a:schemeClr val="tx1"/>
                          </a:solidFill>
                        </a:rPr>
                        <a:t>Private </a:t>
                      </a:r>
                    </a:p>
                    <a:p>
                      <a:r>
                        <a:rPr lang="en-GB" sz="1000">
                          <a:solidFill>
                            <a:schemeClr val="tx1"/>
                          </a:solidFill>
                        </a:rPr>
                        <a:t>Organisations</a:t>
                      </a:r>
                    </a:p>
                  </a:txBody>
                  <a:tcPr/>
                </a:tc>
                <a:tc>
                  <a:txBody>
                    <a:bodyPr/>
                    <a:lstStyle/>
                    <a:p>
                      <a:r>
                        <a:rPr lang="en-GB" sz="1000">
                          <a:solidFill>
                            <a:schemeClr val="tx1"/>
                          </a:solidFill>
                        </a:rPr>
                        <a:t>Citizens</a:t>
                      </a:r>
                    </a:p>
                  </a:txBody>
                  <a:tcPr/>
                </a:tc>
                <a:extLst>
                  <a:ext uri="{0D108BD9-81ED-4DB2-BD59-A6C34878D82A}">
                    <a16:rowId xmlns:a16="http://schemas.microsoft.com/office/drawing/2014/main" val="10000"/>
                  </a:ext>
                </a:extLst>
              </a:tr>
              <a:tr h="686918">
                <a:tc>
                  <a:txBody>
                    <a:bodyPr/>
                    <a:lstStyle/>
                    <a:p>
                      <a:r>
                        <a:rPr lang="en-GB" sz="1000" b="1">
                          <a:solidFill>
                            <a:schemeClr val="tx1"/>
                          </a:solidFill>
                        </a:rPr>
                        <a:t>Professional criminals</a:t>
                      </a:r>
                    </a:p>
                  </a:txBody>
                  <a:tcPr/>
                </a:tc>
                <a:tc>
                  <a:txBody>
                    <a:bodyPr/>
                    <a:lstStyle/>
                    <a:p>
                      <a:r>
                        <a:rPr lang="en-GB" sz="800">
                          <a:solidFill>
                            <a:schemeClr val="tx1"/>
                          </a:solidFill>
                        </a:rPr>
                        <a:t>Disruption</a:t>
                      </a:r>
                      <a:r>
                        <a:rPr lang="en-GB" sz="800" baseline="0">
                          <a:solidFill>
                            <a:schemeClr val="tx1"/>
                          </a:solidFill>
                        </a:rPr>
                        <a:t> of IT</a:t>
                      </a:r>
                      <a:endParaRPr lang="en-GB" sz="800">
                        <a:solidFill>
                          <a:schemeClr val="tx1"/>
                        </a:solidFill>
                      </a:endParaRPr>
                    </a:p>
                    <a:p>
                      <a:r>
                        <a:rPr lang="en-GB" sz="800">
                          <a:solidFill>
                            <a:schemeClr val="tx1"/>
                          </a:solidFill>
                        </a:rPr>
                        <a:t>Manipulation</a:t>
                      </a:r>
                      <a:r>
                        <a:rPr lang="en-GB" sz="800" baseline="0">
                          <a:solidFill>
                            <a:schemeClr val="tx1"/>
                          </a:solidFill>
                        </a:rPr>
                        <a:t> of information</a:t>
                      </a:r>
                    </a:p>
                    <a:p>
                      <a:r>
                        <a:rPr lang="en-GB" sz="800" baseline="0">
                          <a:solidFill>
                            <a:schemeClr val="tx1"/>
                          </a:solidFill>
                        </a:rPr>
                        <a:t>Theft and publication or selling of information</a:t>
                      </a:r>
                    </a:p>
                    <a:p>
                      <a:r>
                        <a:rPr lang="en-GB" sz="800" baseline="0">
                          <a:solidFill>
                            <a:schemeClr val="tx1"/>
                          </a:solidFill>
                        </a:rPr>
                        <a:t>IT takeover</a:t>
                      </a:r>
                      <a:endParaRPr lang="en-GB" sz="800">
                        <a:solidFill>
                          <a:schemeClr val="tx1"/>
                        </a:solidFill>
                      </a:endParaRPr>
                    </a:p>
                  </a:txBody>
                  <a:tcPr/>
                </a:tc>
                <a:tc>
                  <a:txBody>
                    <a:bodyPr/>
                    <a:lstStyle/>
                    <a:p>
                      <a:r>
                        <a:rPr lang="en-GB" sz="800">
                          <a:solidFill>
                            <a:schemeClr val="tx1"/>
                          </a:solidFill>
                        </a:rPr>
                        <a:t>Disruption</a:t>
                      </a:r>
                      <a:r>
                        <a:rPr lang="en-GB" sz="800" baseline="0">
                          <a:solidFill>
                            <a:schemeClr val="tx1"/>
                          </a:solidFill>
                        </a:rPr>
                        <a:t> of IT</a:t>
                      </a:r>
                      <a:endParaRPr lang="en-GB" sz="800">
                        <a:solidFill>
                          <a:schemeClr val="tx1"/>
                        </a:solidFill>
                      </a:endParaRPr>
                    </a:p>
                    <a:p>
                      <a:r>
                        <a:rPr lang="en-GB" sz="800">
                          <a:solidFill>
                            <a:schemeClr val="tx1"/>
                          </a:solidFill>
                        </a:rPr>
                        <a:t>Manipulation</a:t>
                      </a:r>
                      <a:r>
                        <a:rPr lang="en-GB" sz="800" baseline="0">
                          <a:solidFill>
                            <a:schemeClr val="tx1"/>
                          </a:solidFill>
                        </a:rPr>
                        <a:t> of information</a:t>
                      </a:r>
                    </a:p>
                    <a:p>
                      <a:r>
                        <a:rPr lang="en-GB" sz="800" baseline="0">
                          <a:solidFill>
                            <a:schemeClr val="tx1"/>
                          </a:solidFill>
                        </a:rPr>
                        <a:t>Theft and publication or selling of information</a:t>
                      </a:r>
                    </a:p>
                    <a:p>
                      <a:r>
                        <a:rPr lang="en-GB" sz="800" baseline="0">
                          <a:solidFill>
                            <a:schemeClr val="tx1"/>
                          </a:solidFill>
                        </a:rPr>
                        <a:t>IT takeover</a:t>
                      </a:r>
                      <a:endParaRPr lang="en-GB" sz="800">
                        <a:solidFill>
                          <a:schemeClr val="tx1"/>
                        </a:solidFill>
                      </a:endParaRPr>
                    </a:p>
                  </a:txBody>
                  <a:tcPr/>
                </a:tc>
                <a:tc>
                  <a:txBody>
                    <a:bodyPr/>
                    <a:lstStyle/>
                    <a:p>
                      <a:r>
                        <a:rPr lang="en-GB" sz="800">
                          <a:solidFill>
                            <a:schemeClr val="tx1"/>
                          </a:solidFill>
                        </a:rPr>
                        <a:t>Disruption of IT</a:t>
                      </a:r>
                    </a:p>
                    <a:p>
                      <a:r>
                        <a:rPr lang="en-GB" sz="800">
                          <a:solidFill>
                            <a:schemeClr val="tx1"/>
                          </a:solidFill>
                        </a:rPr>
                        <a:t>Manipulation</a:t>
                      </a:r>
                      <a:r>
                        <a:rPr lang="en-GB" sz="800" baseline="0">
                          <a:solidFill>
                            <a:schemeClr val="tx1"/>
                          </a:solidFill>
                        </a:rPr>
                        <a:t> of information</a:t>
                      </a:r>
                    </a:p>
                    <a:p>
                      <a:r>
                        <a:rPr lang="en-GB" sz="800" baseline="0">
                          <a:solidFill>
                            <a:schemeClr val="tx1"/>
                          </a:solidFill>
                        </a:rPr>
                        <a:t>Theft and publication or selling of information</a:t>
                      </a:r>
                    </a:p>
                    <a:p>
                      <a:r>
                        <a:rPr lang="en-GB" sz="800" baseline="0">
                          <a:solidFill>
                            <a:schemeClr val="tx1"/>
                          </a:solidFill>
                        </a:rPr>
                        <a:t>IT takeover</a:t>
                      </a:r>
                    </a:p>
                    <a:p>
                      <a:endParaRPr lang="en-GB" sz="800">
                        <a:solidFill>
                          <a:schemeClr val="tx1"/>
                        </a:solidFill>
                      </a:endParaRPr>
                    </a:p>
                  </a:txBody>
                  <a:tcPr/>
                </a:tc>
                <a:extLst>
                  <a:ext uri="{0D108BD9-81ED-4DB2-BD59-A6C34878D82A}">
                    <a16:rowId xmlns:a16="http://schemas.microsoft.com/office/drawing/2014/main" val="10001"/>
                  </a:ext>
                </a:extLst>
              </a:tr>
              <a:tr h="625958">
                <a:tc>
                  <a:txBody>
                    <a:bodyPr/>
                    <a:lstStyle/>
                    <a:p>
                      <a:r>
                        <a:rPr lang="en-GB" sz="1000" b="1">
                          <a:solidFill>
                            <a:schemeClr val="tx1"/>
                          </a:solidFill>
                        </a:rPr>
                        <a:t>State</a:t>
                      </a:r>
                      <a:r>
                        <a:rPr lang="en-GB" sz="1000" b="1" baseline="0">
                          <a:solidFill>
                            <a:schemeClr val="tx1"/>
                          </a:solidFill>
                        </a:rPr>
                        <a:t> actors</a:t>
                      </a:r>
                      <a:endParaRPr lang="en-GB" sz="1000" b="1">
                        <a:solidFill>
                          <a:schemeClr val="tx1"/>
                        </a:solidFill>
                      </a:endParaRPr>
                    </a:p>
                  </a:txBody>
                  <a:tcPr/>
                </a:tc>
                <a:tc>
                  <a:txBody>
                    <a:bodyPr/>
                    <a:lstStyle/>
                    <a:p>
                      <a:r>
                        <a:rPr lang="en-GB" sz="800">
                          <a:solidFill>
                            <a:schemeClr val="tx1"/>
                          </a:solidFill>
                        </a:rPr>
                        <a:t>Digital espionage</a:t>
                      </a:r>
                    </a:p>
                    <a:p>
                      <a:r>
                        <a:rPr lang="en-GB" sz="800">
                          <a:solidFill>
                            <a:schemeClr val="tx1"/>
                          </a:solidFill>
                        </a:rPr>
                        <a:t>Offensive cyber</a:t>
                      </a:r>
                      <a:r>
                        <a:rPr lang="en-GB" sz="800" baseline="0">
                          <a:solidFill>
                            <a:schemeClr val="tx1"/>
                          </a:solidFill>
                        </a:rPr>
                        <a:t> capabilities</a:t>
                      </a:r>
                    </a:p>
                    <a:p>
                      <a:r>
                        <a:rPr lang="en-GB" sz="800" baseline="0">
                          <a:solidFill>
                            <a:schemeClr val="tx1"/>
                          </a:solidFill>
                        </a:rPr>
                        <a:t>Theft and publication of information</a:t>
                      </a:r>
                      <a:endParaRPr lang="en-GB" sz="800">
                        <a:solidFill>
                          <a:schemeClr val="tx1"/>
                        </a:solidFill>
                      </a:endParaRPr>
                    </a:p>
                  </a:txBody>
                  <a:tcPr/>
                </a:tc>
                <a:tc>
                  <a:txBody>
                    <a:bodyPr/>
                    <a:lstStyle/>
                    <a:p>
                      <a:r>
                        <a:rPr lang="en-GB" sz="800">
                          <a:solidFill>
                            <a:schemeClr val="tx1"/>
                          </a:solidFill>
                        </a:rPr>
                        <a:t>Digital espionage</a:t>
                      </a:r>
                    </a:p>
                    <a:p>
                      <a:r>
                        <a:rPr lang="en-GB" sz="800">
                          <a:solidFill>
                            <a:schemeClr val="tx1"/>
                          </a:solidFill>
                        </a:rPr>
                        <a:t>Offensive cyber</a:t>
                      </a:r>
                      <a:r>
                        <a:rPr lang="en-GB" sz="800" baseline="0">
                          <a:solidFill>
                            <a:schemeClr val="tx1"/>
                          </a:solidFill>
                        </a:rPr>
                        <a:t> capabilities</a:t>
                      </a:r>
                    </a:p>
                    <a:p>
                      <a:r>
                        <a:rPr lang="en-GB" sz="800" baseline="0">
                          <a:solidFill>
                            <a:schemeClr val="tx1"/>
                          </a:solidFill>
                        </a:rPr>
                        <a:t>Theft and publication of information</a:t>
                      </a:r>
                      <a:endParaRPr lang="en-GB" sz="800">
                        <a:solidFill>
                          <a:schemeClr val="tx1"/>
                        </a:solidFill>
                      </a:endParaRPr>
                    </a:p>
                    <a:p>
                      <a:endParaRPr lang="en-GB" sz="800">
                        <a:solidFill>
                          <a:schemeClr val="tx1"/>
                        </a:solidFill>
                      </a:endParaRPr>
                    </a:p>
                  </a:txBody>
                  <a:tcPr/>
                </a:tc>
                <a:tc>
                  <a:txBody>
                    <a:bodyPr/>
                    <a:lstStyle/>
                    <a:p>
                      <a:r>
                        <a:rPr lang="en-GB" sz="800">
                          <a:solidFill>
                            <a:schemeClr val="tx1"/>
                          </a:solidFill>
                        </a:rPr>
                        <a:t>Digital</a:t>
                      </a:r>
                      <a:r>
                        <a:rPr lang="en-GB" sz="800" baseline="0">
                          <a:solidFill>
                            <a:schemeClr val="tx1"/>
                          </a:solidFill>
                        </a:rPr>
                        <a:t> espionage</a:t>
                      </a:r>
                      <a:endParaRPr lang="en-GB" sz="800">
                        <a:solidFill>
                          <a:schemeClr val="tx1"/>
                        </a:solidFill>
                      </a:endParaRPr>
                    </a:p>
                  </a:txBody>
                  <a:tcPr/>
                </a:tc>
                <a:extLst>
                  <a:ext uri="{0D108BD9-81ED-4DB2-BD59-A6C34878D82A}">
                    <a16:rowId xmlns:a16="http://schemas.microsoft.com/office/drawing/2014/main" val="10002"/>
                  </a:ext>
                </a:extLst>
              </a:tr>
              <a:tr h="394818">
                <a:tc>
                  <a:txBody>
                    <a:bodyPr/>
                    <a:lstStyle/>
                    <a:p>
                      <a:r>
                        <a:rPr lang="en-GB" sz="1000" b="1">
                          <a:solidFill>
                            <a:schemeClr val="tx1"/>
                          </a:solidFill>
                        </a:rPr>
                        <a:t>Terrorists</a:t>
                      </a:r>
                    </a:p>
                  </a:txBody>
                  <a:tcPr/>
                </a:tc>
                <a:tc>
                  <a:txBody>
                    <a:bodyPr/>
                    <a:lstStyle/>
                    <a:p>
                      <a:r>
                        <a:rPr lang="en-GB" sz="800">
                          <a:solidFill>
                            <a:schemeClr val="tx1"/>
                          </a:solidFill>
                        </a:rPr>
                        <a:t>Disruption/Takeover</a:t>
                      </a:r>
                      <a:r>
                        <a:rPr lang="en-GB" sz="800" baseline="0">
                          <a:solidFill>
                            <a:schemeClr val="tx1"/>
                          </a:solidFill>
                        </a:rPr>
                        <a:t> of IT</a:t>
                      </a:r>
                      <a:endParaRPr lang="en-GB" sz="80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00">
                          <a:solidFill>
                            <a:schemeClr val="tx1"/>
                          </a:solidFill>
                        </a:rPr>
                        <a:t>Disruption/Takeover</a:t>
                      </a:r>
                      <a:r>
                        <a:rPr lang="en-GB" sz="800" baseline="0">
                          <a:solidFill>
                            <a:schemeClr val="tx1"/>
                          </a:solidFill>
                        </a:rPr>
                        <a:t> of IT</a:t>
                      </a:r>
                      <a:endParaRPr lang="en-GB" sz="800">
                        <a:solidFill>
                          <a:schemeClr val="tx1"/>
                        </a:solidFill>
                      </a:endParaRPr>
                    </a:p>
                    <a:p>
                      <a:endParaRPr lang="en-GB" sz="800">
                        <a:solidFill>
                          <a:schemeClr val="tx1"/>
                        </a:solidFill>
                      </a:endParaRPr>
                    </a:p>
                  </a:txBody>
                  <a:tcPr/>
                </a:tc>
                <a:tc>
                  <a:txBody>
                    <a:bodyPr/>
                    <a:lstStyle/>
                    <a:p>
                      <a:r>
                        <a:rPr lang="en-GB" sz="800">
                          <a:solidFill>
                            <a:schemeClr val="tx1"/>
                          </a:solidFill>
                        </a:rPr>
                        <a:t>Theft and publication of information </a:t>
                      </a:r>
                    </a:p>
                  </a:txBody>
                  <a:tcPr/>
                </a:tc>
                <a:extLst>
                  <a:ext uri="{0D108BD9-81ED-4DB2-BD59-A6C34878D82A}">
                    <a16:rowId xmlns:a16="http://schemas.microsoft.com/office/drawing/2014/main" val="10003"/>
                  </a:ext>
                </a:extLst>
              </a:tr>
              <a:tr h="427893">
                <a:tc>
                  <a:txBody>
                    <a:bodyPr/>
                    <a:lstStyle/>
                    <a:p>
                      <a:r>
                        <a:rPr lang="en-GB" sz="1000" b="1">
                          <a:solidFill>
                            <a:schemeClr val="tx1"/>
                          </a:solidFill>
                        </a:rPr>
                        <a:t>Cyber vandals and script kiddies</a:t>
                      </a:r>
                    </a:p>
                  </a:txBody>
                  <a:tcPr/>
                </a:tc>
                <a:tc>
                  <a:txBody>
                    <a:bodyPr/>
                    <a:lstStyle/>
                    <a:p>
                      <a:r>
                        <a:rPr lang="en-GB" sz="800">
                          <a:solidFill>
                            <a:schemeClr val="tx1"/>
                          </a:solidFill>
                        </a:rPr>
                        <a:t>Theft of information</a:t>
                      </a:r>
                    </a:p>
                    <a:p>
                      <a:r>
                        <a:rPr lang="en-GB" sz="800">
                          <a:solidFill>
                            <a:schemeClr val="tx1"/>
                          </a:solidFill>
                        </a:rPr>
                        <a:t>Disruption of IT</a:t>
                      </a:r>
                    </a:p>
                  </a:txBody>
                  <a:tcPr/>
                </a:tc>
                <a:tc>
                  <a:txBody>
                    <a:bodyPr/>
                    <a:lstStyle/>
                    <a:p>
                      <a:r>
                        <a:rPr lang="en-GB" sz="800">
                          <a:solidFill>
                            <a:schemeClr val="tx1"/>
                          </a:solidFill>
                        </a:rPr>
                        <a:t>Theft of information</a:t>
                      </a:r>
                    </a:p>
                    <a:p>
                      <a:r>
                        <a:rPr lang="en-GB" sz="800">
                          <a:solidFill>
                            <a:schemeClr val="tx1"/>
                          </a:solidFill>
                        </a:rPr>
                        <a:t>Disruption of IT</a:t>
                      </a:r>
                    </a:p>
                  </a:txBody>
                  <a:tcPr/>
                </a:tc>
                <a:tc>
                  <a:txBody>
                    <a:bodyPr/>
                    <a:lstStyle/>
                    <a:p>
                      <a:r>
                        <a:rPr lang="en-GB" sz="800">
                          <a:solidFill>
                            <a:schemeClr val="tx1"/>
                          </a:solidFill>
                        </a:rPr>
                        <a:t>Theft of information</a:t>
                      </a:r>
                    </a:p>
                  </a:txBody>
                  <a:tcPr/>
                </a:tc>
                <a:extLst>
                  <a:ext uri="{0D108BD9-81ED-4DB2-BD59-A6C34878D82A}">
                    <a16:rowId xmlns:a16="http://schemas.microsoft.com/office/drawing/2014/main" val="10004"/>
                  </a:ext>
                </a:extLst>
              </a:tr>
              <a:tr h="702407">
                <a:tc>
                  <a:txBody>
                    <a:bodyPr/>
                    <a:lstStyle/>
                    <a:p>
                      <a:r>
                        <a:rPr lang="en-GB" sz="1000" b="1">
                          <a:solidFill>
                            <a:schemeClr val="tx1"/>
                          </a:solidFill>
                        </a:rPr>
                        <a:t>Hacktivists</a:t>
                      </a:r>
                    </a:p>
                  </a:txBody>
                  <a:tcPr/>
                </a:tc>
                <a:tc>
                  <a:txBody>
                    <a:bodyPr/>
                    <a:lstStyle/>
                    <a:p>
                      <a:r>
                        <a:rPr lang="en-GB" sz="800">
                          <a:solidFill>
                            <a:schemeClr val="tx1"/>
                          </a:solidFill>
                        </a:rPr>
                        <a:t>IT Takeover</a:t>
                      </a:r>
                    </a:p>
                    <a:p>
                      <a:r>
                        <a:rPr lang="en-GB" sz="800">
                          <a:solidFill>
                            <a:schemeClr val="tx1"/>
                          </a:solidFill>
                        </a:rPr>
                        <a:t>Theft</a:t>
                      </a:r>
                      <a:r>
                        <a:rPr lang="en-GB" sz="800" baseline="0">
                          <a:solidFill>
                            <a:schemeClr val="tx1"/>
                          </a:solidFill>
                        </a:rPr>
                        <a:t> and publication of obtained information</a:t>
                      </a:r>
                    </a:p>
                    <a:p>
                      <a:r>
                        <a:rPr lang="en-GB" sz="800" baseline="0">
                          <a:solidFill>
                            <a:schemeClr val="tx1"/>
                          </a:solidFill>
                        </a:rPr>
                        <a:t>Defacement</a:t>
                      </a:r>
                    </a:p>
                  </a:txBody>
                  <a:tcPr/>
                </a:tc>
                <a:tc>
                  <a:txBody>
                    <a:bodyPr/>
                    <a:lstStyle/>
                    <a:p>
                      <a:r>
                        <a:rPr lang="en-GB" sz="800">
                          <a:solidFill>
                            <a:schemeClr val="tx1"/>
                          </a:solidFill>
                        </a:rPr>
                        <a:t>IT Takeover</a:t>
                      </a:r>
                    </a:p>
                    <a:p>
                      <a:r>
                        <a:rPr lang="en-GB" sz="800">
                          <a:solidFill>
                            <a:schemeClr val="tx1"/>
                          </a:solidFill>
                        </a:rPr>
                        <a:t>Theft</a:t>
                      </a:r>
                      <a:r>
                        <a:rPr lang="en-GB" sz="800" baseline="0">
                          <a:solidFill>
                            <a:schemeClr val="tx1"/>
                          </a:solidFill>
                        </a:rPr>
                        <a:t> and publication of obtained information</a:t>
                      </a:r>
                    </a:p>
                    <a:p>
                      <a:r>
                        <a:rPr lang="en-GB" sz="800" baseline="0">
                          <a:solidFill>
                            <a:schemeClr val="tx1"/>
                          </a:solidFill>
                        </a:rPr>
                        <a:t>Defacement</a:t>
                      </a:r>
                    </a:p>
                    <a:p>
                      <a:endParaRPr lang="en-GB" sz="800">
                        <a:solidFill>
                          <a:schemeClr val="tx1"/>
                        </a:solidFill>
                      </a:endParaRPr>
                    </a:p>
                  </a:txBody>
                  <a:tcPr/>
                </a:tc>
                <a:tc>
                  <a:txBody>
                    <a:bodyPr/>
                    <a:lstStyle/>
                    <a:p>
                      <a:r>
                        <a:rPr lang="en-GB" sz="800">
                          <a:solidFill>
                            <a:schemeClr val="tx1"/>
                          </a:solidFill>
                        </a:rPr>
                        <a:t>IT takeover</a:t>
                      </a:r>
                    </a:p>
                  </a:txBody>
                  <a:tcPr/>
                </a:tc>
                <a:extLst>
                  <a:ext uri="{0D108BD9-81ED-4DB2-BD59-A6C34878D82A}">
                    <a16:rowId xmlns:a16="http://schemas.microsoft.com/office/drawing/2014/main" val="10005"/>
                  </a:ext>
                </a:extLst>
              </a:tr>
              <a:tr h="520700">
                <a:tc>
                  <a:txBody>
                    <a:bodyPr/>
                    <a:lstStyle/>
                    <a:p>
                      <a:r>
                        <a:rPr lang="en-GB" sz="1000" b="1">
                          <a:solidFill>
                            <a:schemeClr val="tx1"/>
                          </a:solidFill>
                        </a:rPr>
                        <a:t>Internal actors</a:t>
                      </a:r>
                    </a:p>
                  </a:txBody>
                  <a:tcPr/>
                </a:tc>
                <a:tc>
                  <a:txBody>
                    <a:bodyPr/>
                    <a:lstStyle/>
                    <a:p>
                      <a:r>
                        <a:rPr lang="en-GB" sz="800">
                          <a:solidFill>
                            <a:schemeClr val="tx1"/>
                          </a:solidFill>
                        </a:rPr>
                        <a:t>Theft and publication or selling of obtained information</a:t>
                      </a:r>
                      <a:r>
                        <a:rPr lang="en-GB" sz="800" baseline="0">
                          <a:solidFill>
                            <a:schemeClr val="tx1"/>
                          </a:solidFill>
                        </a:rPr>
                        <a:t> </a:t>
                      </a:r>
                    </a:p>
                    <a:p>
                      <a:r>
                        <a:rPr lang="en-GB" sz="800" baseline="0">
                          <a:solidFill>
                            <a:schemeClr val="tx1"/>
                          </a:solidFill>
                        </a:rPr>
                        <a:t>Disruption of IT</a:t>
                      </a:r>
                      <a:endParaRPr lang="en-GB" sz="800">
                        <a:solidFill>
                          <a:schemeClr val="tx1"/>
                        </a:solidFill>
                      </a:endParaRPr>
                    </a:p>
                  </a:txBody>
                  <a:tcPr/>
                </a:tc>
                <a:tc>
                  <a:txBody>
                    <a:bodyPr/>
                    <a:lstStyle/>
                    <a:p>
                      <a:r>
                        <a:rPr lang="en-GB" sz="800">
                          <a:solidFill>
                            <a:schemeClr val="tx1"/>
                          </a:solidFill>
                        </a:rPr>
                        <a:t>Theft and publication or selling of obtained information</a:t>
                      </a:r>
                      <a:r>
                        <a:rPr lang="en-GB" sz="800" baseline="0">
                          <a:solidFill>
                            <a:schemeClr val="tx1"/>
                          </a:solidFill>
                        </a:rPr>
                        <a:t> </a:t>
                      </a:r>
                    </a:p>
                    <a:p>
                      <a:r>
                        <a:rPr lang="en-GB" sz="800" baseline="0">
                          <a:solidFill>
                            <a:schemeClr val="tx1"/>
                          </a:solidFill>
                        </a:rPr>
                        <a:t>Disruption of IT</a:t>
                      </a:r>
                      <a:endParaRPr lang="en-GB" sz="800">
                        <a:solidFill>
                          <a:schemeClr val="tx1"/>
                        </a:solidFill>
                      </a:endParaRPr>
                    </a:p>
                  </a:txBody>
                  <a:tcPr/>
                </a:tc>
                <a:tc>
                  <a:txBody>
                    <a:bodyPr/>
                    <a:lstStyle/>
                    <a:p>
                      <a:r>
                        <a:rPr lang="en-GB" sz="800">
                          <a:solidFill>
                            <a:schemeClr val="tx1"/>
                          </a:solidFill>
                        </a:rPr>
                        <a:t>IT takeover</a:t>
                      </a:r>
                    </a:p>
                  </a:txBody>
                  <a:tcPr/>
                </a:tc>
                <a:extLst>
                  <a:ext uri="{0D108BD9-81ED-4DB2-BD59-A6C34878D82A}">
                    <a16:rowId xmlns:a16="http://schemas.microsoft.com/office/drawing/2014/main" val="10006"/>
                  </a:ext>
                </a:extLst>
              </a:tr>
              <a:tr h="580293">
                <a:tc>
                  <a:txBody>
                    <a:bodyPr/>
                    <a:lstStyle/>
                    <a:p>
                      <a:r>
                        <a:rPr lang="en-GB" sz="1000" b="1">
                          <a:solidFill>
                            <a:schemeClr val="tx1"/>
                          </a:solidFill>
                        </a:rPr>
                        <a:t>Private Organisations</a:t>
                      </a:r>
                    </a:p>
                  </a:txBody>
                  <a:tcPr/>
                </a:tc>
                <a:tc>
                  <a:txBody>
                    <a:bodyPr/>
                    <a:lstStyle/>
                    <a:p>
                      <a:endParaRPr lang="en-GB" sz="800">
                        <a:solidFill>
                          <a:schemeClr val="tx1"/>
                        </a:solidFill>
                      </a:endParaRPr>
                    </a:p>
                  </a:txBody>
                  <a:tcPr/>
                </a:tc>
                <a:tc>
                  <a:txBody>
                    <a:bodyPr/>
                    <a:lstStyle/>
                    <a:p>
                      <a:r>
                        <a:rPr lang="en-GB" sz="800">
                          <a:solidFill>
                            <a:schemeClr val="tx1"/>
                          </a:solidFill>
                        </a:rPr>
                        <a:t>Information theft</a:t>
                      </a:r>
                    </a:p>
                    <a:p>
                      <a:r>
                        <a:rPr lang="en-GB" sz="800">
                          <a:solidFill>
                            <a:schemeClr val="tx1"/>
                          </a:solidFill>
                        </a:rPr>
                        <a:t>(industrial espionage)</a:t>
                      </a:r>
                    </a:p>
                  </a:txBody>
                  <a:tcPr/>
                </a:tc>
                <a:tc>
                  <a:txBody>
                    <a:bodyPr/>
                    <a:lstStyle/>
                    <a:p>
                      <a:r>
                        <a:rPr lang="en-GB" sz="800">
                          <a:solidFill>
                            <a:schemeClr val="tx1"/>
                          </a:solidFill>
                        </a:rPr>
                        <a:t>Commercial use/abuse or “resale” of information</a:t>
                      </a:r>
                    </a:p>
                  </a:txBody>
                  <a:tcPr/>
                </a:tc>
                <a:extLst>
                  <a:ext uri="{0D108BD9-81ED-4DB2-BD59-A6C34878D82A}">
                    <a16:rowId xmlns:a16="http://schemas.microsoft.com/office/drawing/2014/main" val="10007"/>
                  </a:ext>
                </a:extLst>
              </a:tr>
              <a:tr h="427893">
                <a:tc>
                  <a:txBody>
                    <a:bodyPr/>
                    <a:lstStyle/>
                    <a:p>
                      <a:r>
                        <a:rPr lang="en-GB" sz="1000" b="1">
                          <a:solidFill>
                            <a:schemeClr val="tx1"/>
                          </a:solidFill>
                        </a:rPr>
                        <a:t>No actors</a:t>
                      </a:r>
                    </a:p>
                  </a:txBody>
                  <a:tcPr/>
                </a:tc>
                <a:tc>
                  <a:txBody>
                    <a:bodyPr/>
                    <a:lstStyle/>
                    <a:p>
                      <a:r>
                        <a:rPr lang="en-GB" sz="800">
                          <a:solidFill>
                            <a:schemeClr val="tx1"/>
                          </a:solidFill>
                        </a:rPr>
                        <a:t>IT failure</a:t>
                      </a:r>
                    </a:p>
                  </a:txBody>
                  <a:tcPr/>
                </a:tc>
                <a:tc>
                  <a:txBody>
                    <a:bodyPr/>
                    <a:lstStyle/>
                    <a:p>
                      <a:r>
                        <a:rPr lang="en-GB" sz="800">
                          <a:solidFill>
                            <a:schemeClr val="tx1"/>
                          </a:solidFill>
                        </a:rPr>
                        <a:t>IT failure</a:t>
                      </a:r>
                    </a:p>
                  </a:txBody>
                  <a:tcPr/>
                </a:tc>
                <a:tc>
                  <a:txBody>
                    <a:bodyPr/>
                    <a:lstStyle/>
                    <a:p>
                      <a:r>
                        <a:rPr lang="en-GB" sz="800">
                          <a:solidFill>
                            <a:schemeClr val="tx1"/>
                          </a:solidFill>
                        </a:rPr>
                        <a:t>IT failure</a:t>
                      </a:r>
                    </a:p>
                  </a:txBody>
                  <a:tcPr/>
                </a:tc>
                <a:extLst>
                  <a:ext uri="{0D108BD9-81ED-4DB2-BD59-A6C34878D82A}">
                    <a16:rowId xmlns:a16="http://schemas.microsoft.com/office/drawing/2014/main" val="10008"/>
                  </a:ext>
                </a:extLst>
              </a:tr>
            </a:tbl>
          </a:graphicData>
        </a:graphic>
      </p:graphicFrame>
      <p:pic>
        <p:nvPicPr>
          <p:cNvPr id="11" name="Bild 10"/>
          <p:cNvPicPr>
            <a:picLocks noChangeAspect="1"/>
          </p:cNvPicPr>
          <p:nvPr/>
        </p:nvPicPr>
        <p:blipFill>
          <a:blip r:embed="rId3"/>
          <a:stretch>
            <a:fillRect/>
          </a:stretch>
        </p:blipFill>
        <p:spPr>
          <a:xfrm>
            <a:off x="3798655" y="1670052"/>
            <a:ext cx="406757" cy="383514"/>
          </a:xfrm>
          <a:prstGeom prst="rect">
            <a:avLst/>
          </a:prstGeom>
        </p:spPr>
      </p:pic>
      <p:pic>
        <p:nvPicPr>
          <p:cNvPr id="13" name="Bild 12"/>
          <p:cNvPicPr>
            <a:picLocks noChangeAspect="1"/>
          </p:cNvPicPr>
          <p:nvPr/>
        </p:nvPicPr>
        <p:blipFill>
          <a:blip r:embed="rId4"/>
          <a:stretch>
            <a:fillRect/>
          </a:stretch>
        </p:blipFill>
        <p:spPr>
          <a:xfrm>
            <a:off x="6046726" y="1701315"/>
            <a:ext cx="432172" cy="372699"/>
          </a:xfrm>
          <a:prstGeom prst="rect">
            <a:avLst/>
          </a:prstGeom>
        </p:spPr>
      </p:pic>
      <p:pic>
        <p:nvPicPr>
          <p:cNvPr id="16" name="Bild 15"/>
          <p:cNvPicPr>
            <a:picLocks noChangeAspect="1"/>
          </p:cNvPicPr>
          <p:nvPr/>
        </p:nvPicPr>
        <p:blipFill>
          <a:blip r:embed="rId5"/>
          <a:stretch>
            <a:fillRect/>
          </a:stretch>
        </p:blipFill>
        <p:spPr>
          <a:xfrm>
            <a:off x="8170465" y="1516034"/>
            <a:ext cx="214959" cy="557980"/>
          </a:xfrm>
          <a:prstGeom prst="rect">
            <a:avLst/>
          </a:prstGeom>
        </p:spPr>
      </p:pic>
    </p:spTree>
    <p:extLst>
      <p:ext uri="{BB962C8B-B14F-4D97-AF65-F5344CB8AC3E}">
        <p14:creationId xmlns:p14="http://schemas.microsoft.com/office/powerpoint/2010/main" val="512743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Cyber-</a:t>
            </a:r>
            <a:r>
              <a:rPr lang="de-DE" err="1"/>
              <a:t>related</a:t>
            </a:r>
            <a:r>
              <a:rPr lang="de-DE"/>
              <a:t> </a:t>
            </a:r>
            <a:r>
              <a:rPr lang="de-DE" err="1"/>
              <a:t>security</a:t>
            </a:r>
            <a:r>
              <a:rPr lang="de-DE"/>
              <a:t> </a:t>
            </a:r>
            <a:r>
              <a:rPr lang="de-DE" err="1"/>
              <a:t>threats</a:t>
            </a:r>
            <a:r>
              <a:rPr lang="de-DE"/>
              <a:t> </a:t>
            </a:r>
            <a:r>
              <a:rPr lang="de-DE" err="1"/>
              <a:t>are</a:t>
            </a:r>
            <a:r>
              <a:rPr lang="de-DE"/>
              <a:t> not </a:t>
            </a:r>
            <a:r>
              <a:rPr lang="de-DE" err="1"/>
              <a:t>always</a:t>
            </a:r>
            <a:r>
              <a:rPr lang="de-DE"/>
              <a:t> </a:t>
            </a:r>
            <a:r>
              <a:rPr lang="de-DE" err="1"/>
              <a:t>adequately</a:t>
            </a:r>
            <a:r>
              <a:rPr lang="de-DE"/>
              <a:t> </a:t>
            </a:r>
            <a:r>
              <a:rPr lang="de-DE" err="1"/>
              <a:t>addressed</a:t>
            </a:r>
            <a:endParaRPr lang="en-GB"/>
          </a:p>
        </p:txBody>
      </p:sp>
      <p:sp>
        <p:nvSpPr>
          <p:cNvPr id="3" name="Content Placeholder 2"/>
          <p:cNvSpPr>
            <a:spLocks noGrp="1"/>
          </p:cNvSpPr>
          <p:nvPr>
            <p:ph idx="1"/>
          </p:nvPr>
        </p:nvSpPr>
        <p:spPr/>
        <p:txBody>
          <a:bodyPr/>
          <a:lstStyle/>
          <a:p>
            <a:pPr marL="0" indent="0">
              <a:spcBef>
                <a:spcPts val="0"/>
              </a:spcBef>
              <a:spcAft>
                <a:spcPts val="0"/>
              </a:spcAft>
              <a:buNone/>
            </a:pPr>
            <a:r>
              <a:rPr lang="en-US" i="0" dirty="0">
                <a:latin typeface="Arial"/>
                <a:cs typeface="Arial"/>
              </a:rPr>
              <a:t>Video UN University: “The Future of Cybersecurity”, a conversation with Melissa Hathaway, who served as a senior cybersecurity adviser to both President George W. Bush and President Barack Obama, leading a major Cyberspace Policy Review for the latter</a:t>
            </a:r>
          </a:p>
          <a:p>
            <a:pPr marL="0" indent="0">
              <a:buNone/>
            </a:pPr>
            <a:endParaRPr lang="en-US" i="0" dirty="0" smtClean="0">
              <a:latin typeface="Arial"/>
              <a:cs typeface="Arial"/>
            </a:endParaRPr>
          </a:p>
          <a:p>
            <a:r>
              <a:rPr lang="en-US" i="0" dirty="0" smtClean="0">
                <a:latin typeface="Arial"/>
                <a:cs typeface="Arial"/>
              </a:rPr>
              <a:t>Min </a:t>
            </a:r>
            <a:r>
              <a:rPr lang="en-US" i="0" dirty="0">
                <a:latin typeface="Arial"/>
                <a:cs typeface="Arial"/>
              </a:rPr>
              <a:t>08:20-11:54 (Topic: Major threats CS) </a:t>
            </a:r>
          </a:p>
          <a:p>
            <a:r>
              <a:rPr lang="en-US" i="0" dirty="0" smtClean="0">
                <a:latin typeface="Arial"/>
                <a:cs typeface="Arial"/>
              </a:rPr>
              <a:t>Source</a:t>
            </a:r>
            <a:r>
              <a:rPr lang="en-US" i="0" dirty="0">
                <a:latin typeface="Arial"/>
                <a:cs typeface="Arial"/>
              </a:rPr>
              <a:t>: </a:t>
            </a:r>
            <a:r>
              <a:rPr lang="en-US" i="0" dirty="0">
                <a:latin typeface="Arial"/>
                <a:cs typeface="Arial"/>
                <a:hlinkClick r:id="rId3"/>
              </a:rPr>
              <a:t>https://</a:t>
            </a:r>
            <a:r>
              <a:rPr lang="en-US" i="0" dirty="0" smtClean="0">
                <a:latin typeface="Arial"/>
                <a:cs typeface="Arial"/>
                <a:hlinkClick r:id="rId3"/>
              </a:rPr>
              <a:t>www.youtube.com/watch?v=RgOZFKZE3ks</a:t>
            </a:r>
            <a:endParaRPr lang="en-US" i="0" dirty="0">
              <a:latin typeface="Arial"/>
              <a:cs typeface="Arial"/>
            </a:endParaRPr>
          </a:p>
          <a:p>
            <a:pPr marL="0" indent="0">
              <a:buNone/>
            </a:pPr>
            <a:endParaRPr lang="et-EE" i="0" dirty="0"/>
          </a:p>
        </p:txBody>
      </p:sp>
    </p:spTree>
    <p:extLst>
      <p:ext uri="{BB962C8B-B14F-4D97-AF65-F5344CB8AC3E}">
        <p14:creationId xmlns:p14="http://schemas.microsoft.com/office/powerpoint/2010/main" val="236419321"/>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de-DE" sz="1200" b="0" i="0" u="none" strike="noStrike" cap="none" normalizeH="0" baseline="0" smtClean="0">
            <a:ln>
              <a:noFill/>
            </a:ln>
            <a:solidFill>
              <a:srgbClr val="0F5494"/>
            </a:solidFill>
            <a:effectLst/>
            <a:latin typeface="Verdana" panose="020B060403050404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de-DE" sz="1200" b="0" i="0" u="none" strike="noStrike" cap="none" normalizeH="0" baseline="0" smtClean="0">
            <a:ln>
              <a:noFill/>
            </a:ln>
            <a:solidFill>
              <a:srgbClr val="0F5494"/>
            </a:solidFill>
            <a:effectLst/>
            <a:latin typeface="Verdana" panose="020B0604030504040204"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3967</Words>
  <Application>Microsoft Office PowerPoint</Application>
  <PresentationFormat>On-screen Show (4:3)</PresentationFormat>
  <Paragraphs>504</Paragraphs>
  <Slides>29</Slides>
  <Notes>26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Verdana</vt:lpstr>
      <vt:lpstr>Wingdings</vt:lpstr>
      <vt:lpstr>Slide_Master</vt:lpstr>
      <vt:lpstr>Introduction to the dimensions of digitalisation </vt:lpstr>
      <vt:lpstr>Agenda</vt:lpstr>
      <vt:lpstr>PowerPoint Presentation</vt:lpstr>
      <vt:lpstr>PowerPoint Presentation</vt:lpstr>
      <vt:lpstr>Heat map of national Cyber Security commitment</vt:lpstr>
      <vt:lpstr>Cyber Security Status quo in Africa</vt:lpstr>
      <vt:lpstr>Cyber attacks are growing and become more sophisticated</vt:lpstr>
      <vt:lpstr>Vulnerability and threats affect all stakeholders</vt:lpstr>
      <vt:lpstr>Cyber-related security threats are not always adequately addressed</vt:lpstr>
      <vt:lpstr>Cyber Security  Group discussion: Country assessment</vt:lpstr>
      <vt:lpstr>Cyber Security affects everyone</vt:lpstr>
      <vt:lpstr>Group Discussion: Cyber Security affects everyone</vt:lpstr>
      <vt:lpstr>Cyber Security Responsabilites for everyone </vt:lpstr>
      <vt:lpstr>Cyber Security Governance: What is it we are trying to govern? </vt:lpstr>
      <vt:lpstr>Cyber Security Governance Discussion: Cyber Security Governance: What is it we are trying to govern? </vt:lpstr>
      <vt:lpstr>Example: Paris Call for Trust and Security in Cyberspace  </vt:lpstr>
      <vt:lpstr>Cyber Security Wrap Up</vt:lpstr>
      <vt:lpstr>Cyber Security Example: Result Chain and Indicators for Cyber Capacity Building measures</vt:lpstr>
      <vt:lpstr>Cyber Security Key stakeholders</vt:lpstr>
      <vt:lpstr>Designing Cyber Security Measures: Helpful Guidance </vt:lpstr>
      <vt:lpstr>Introduction to the dimensions of digitalisation </vt:lpstr>
      <vt:lpstr>Agenda</vt:lpstr>
      <vt:lpstr>PowerPoint Presentation</vt:lpstr>
      <vt:lpstr> Introduction to Privacy Privacy protection has become the most prominent concern in the digital economy</vt:lpstr>
      <vt:lpstr>PowerPoint Presentation</vt:lpstr>
      <vt:lpstr>PowerPoint Presentation</vt:lpstr>
      <vt:lpstr>PowerPoint Presentation</vt:lpstr>
      <vt:lpstr>PowerPoint Presentation</vt:lpstr>
      <vt:lpstr>Discussion: Inclusion or violation of privacy?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of digitalisation in development strategies and programmes</dc:title>
  <dc:creator>Eric Schuetz</dc:creator>
  <cp:lastModifiedBy>VERTMANN Thor-Sten (DEVCO)</cp:lastModifiedBy>
  <cp:revision>6</cp:revision>
  <dcterms:created xsi:type="dcterms:W3CDTF">2019-04-29T09:17:07Z</dcterms:created>
  <dcterms:modified xsi:type="dcterms:W3CDTF">2019-08-02T08:41:37Z</dcterms:modified>
</cp:coreProperties>
</file>