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96" r:id="rId1"/>
  </p:sldMasterIdLst>
  <p:notesMasterIdLst>
    <p:notesMasterId r:id="rId101"/>
  </p:notesMasterIdLst>
  <p:sldIdLst>
    <p:sldId id="256" r:id="rId2"/>
    <p:sldId id="257" r:id="rId3"/>
    <p:sldId id="258" r:id="rId4"/>
    <p:sldId id="259" r:id="rId5"/>
    <p:sldId id="260" r:id="rId6"/>
    <p:sldId id="263" r:id="rId7"/>
    <p:sldId id="264" r:id="rId8"/>
    <p:sldId id="265" r:id="rId9"/>
    <p:sldId id="266" r:id="rId10"/>
    <p:sldId id="267" r:id="rId11"/>
    <p:sldId id="268" r:id="rId12"/>
    <p:sldId id="269" r:id="rId13"/>
    <p:sldId id="270" r:id="rId14"/>
    <p:sldId id="261" r:id="rId15"/>
    <p:sldId id="262"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 id="293" r:id="rId39"/>
    <p:sldId id="294" r:id="rId40"/>
    <p:sldId id="295" r:id="rId41"/>
    <p:sldId id="296" r:id="rId42"/>
    <p:sldId id="297" r:id="rId43"/>
    <p:sldId id="298" r:id="rId44"/>
    <p:sldId id="299" r:id="rId45"/>
    <p:sldId id="300" r:id="rId46"/>
    <p:sldId id="301" r:id="rId47"/>
    <p:sldId id="302" r:id="rId48"/>
    <p:sldId id="303" r:id="rId49"/>
    <p:sldId id="304" r:id="rId50"/>
    <p:sldId id="305" r:id="rId51"/>
    <p:sldId id="306" r:id="rId52"/>
    <p:sldId id="307" r:id="rId53"/>
    <p:sldId id="308" r:id="rId54"/>
    <p:sldId id="309" r:id="rId55"/>
    <p:sldId id="310" r:id="rId56"/>
    <p:sldId id="311" r:id="rId57"/>
    <p:sldId id="312" r:id="rId58"/>
    <p:sldId id="313" r:id="rId59"/>
    <p:sldId id="314" r:id="rId60"/>
    <p:sldId id="315" r:id="rId61"/>
    <p:sldId id="316" r:id="rId62"/>
    <p:sldId id="317" r:id="rId63"/>
    <p:sldId id="318" r:id="rId64"/>
    <p:sldId id="319" r:id="rId65"/>
    <p:sldId id="320" r:id="rId66"/>
    <p:sldId id="321" r:id="rId67"/>
    <p:sldId id="322" r:id="rId68"/>
    <p:sldId id="323" r:id="rId69"/>
    <p:sldId id="324" r:id="rId70"/>
    <p:sldId id="325" r:id="rId71"/>
    <p:sldId id="326" r:id="rId72"/>
    <p:sldId id="327" r:id="rId73"/>
    <p:sldId id="328" r:id="rId74"/>
    <p:sldId id="329" r:id="rId75"/>
    <p:sldId id="330" r:id="rId76"/>
    <p:sldId id="331" r:id="rId77"/>
    <p:sldId id="332" r:id="rId78"/>
    <p:sldId id="333" r:id="rId79"/>
    <p:sldId id="334" r:id="rId80"/>
    <p:sldId id="335" r:id="rId81"/>
    <p:sldId id="336" r:id="rId82"/>
    <p:sldId id="337" r:id="rId83"/>
    <p:sldId id="338" r:id="rId84"/>
    <p:sldId id="339" r:id="rId85"/>
    <p:sldId id="354" r:id="rId86"/>
    <p:sldId id="355" r:id="rId87"/>
    <p:sldId id="356" r:id="rId88"/>
    <p:sldId id="357" r:id="rId89"/>
    <p:sldId id="358" r:id="rId90"/>
    <p:sldId id="359" r:id="rId91"/>
    <p:sldId id="343" r:id="rId92"/>
    <p:sldId id="344" r:id="rId93"/>
    <p:sldId id="345" r:id="rId94"/>
    <p:sldId id="346" r:id="rId95"/>
    <p:sldId id="347" r:id="rId96"/>
    <p:sldId id="348" r:id="rId97"/>
    <p:sldId id="349" r:id="rId98"/>
    <p:sldId id="350" r:id="rId99"/>
    <p:sldId id="351" r:id="rId100"/>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BB2F37"/>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10"/>
    <p:restoredTop sz="94181"/>
  </p:normalViewPr>
  <p:slideViewPr>
    <p:cSldViewPr snapToGrid="0" snapToObjects="1">
      <p:cViewPr>
        <p:scale>
          <a:sx n="60" d="100"/>
          <a:sy n="60" d="100"/>
        </p:scale>
        <p:origin x="2456" y="39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01" Type="http://schemas.openxmlformats.org/officeDocument/2006/relationships/notesMaster" Target="notesMasters/notesMaster1.xml"/><Relationship Id="rId102" Type="http://schemas.openxmlformats.org/officeDocument/2006/relationships/presProps" Target="presProps.xml"/><Relationship Id="rId103" Type="http://schemas.openxmlformats.org/officeDocument/2006/relationships/viewProps" Target="viewProps.xml"/><Relationship Id="rId104" Type="http://schemas.openxmlformats.org/officeDocument/2006/relationships/theme" Target="theme/theme1.xml"/><Relationship Id="rId105"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33" Type="http://schemas.openxmlformats.org/officeDocument/2006/relationships/slide" Target="slides/slide32.xml"/><Relationship Id="rId34" Type="http://schemas.openxmlformats.org/officeDocument/2006/relationships/slide" Target="slides/slide33.xml"/><Relationship Id="rId35" Type="http://schemas.openxmlformats.org/officeDocument/2006/relationships/slide" Target="slides/slide34.xml"/><Relationship Id="rId36" Type="http://schemas.openxmlformats.org/officeDocument/2006/relationships/slide" Target="slides/slide35.xml"/><Relationship Id="rId37" Type="http://schemas.openxmlformats.org/officeDocument/2006/relationships/slide" Target="slides/slide36.xml"/><Relationship Id="rId38" Type="http://schemas.openxmlformats.org/officeDocument/2006/relationships/slide" Target="slides/slide37.xml"/><Relationship Id="rId39" Type="http://schemas.openxmlformats.org/officeDocument/2006/relationships/slide" Target="slides/slide38.xml"/><Relationship Id="rId50" Type="http://schemas.openxmlformats.org/officeDocument/2006/relationships/slide" Target="slides/slide49.xml"/><Relationship Id="rId51" Type="http://schemas.openxmlformats.org/officeDocument/2006/relationships/slide" Target="slides/slide50.xml"/><Relationship Id="rId52" Type="http://schemas.openxmlformats.org/officeDocument/2006/relationships/slide" Target="slides/slide51.xml"/><Relationship Id="rId53" Type="http://schemas.openxmlformats.org/officeDocument/2006/relationships/slide" Target="slides/slide52.xml"/><Relationship Id="rId54" Type="http://schemas.openxmlformats.org/officeDocument/2006/relationships/slide" Target="slides/slide53.xml"/><Relationship Id="rId55" Type="http://schemas.openxmlformats.org/officeDocument/2006/relationships/slide" Target="slides/slide54.xml"/><Relationship Id="rId56" Type="http://schemas.openxmlformats.org/officeDocument/2006/relationships/slide" Target="slides/slide55.xml"/><Relationship Id="rId57" Type="http://schemas.openxmlformats.org/officeDocument/2006/relationships/slide" Target="slides/slide56.xml"/><Relationship Id="rId58" Type="http://schemas.openxmlformats.org/officeDocument/2006/relationships/slide" Target="slides/slide57.xml"/><Relationship Id="rId59" Type="http://schemas.openxmlformats.org/officeDocument/2006/relationships/slide" Target="slides/slide58.xml"/><Relationship Id="rId70" Type="http://schemas.openxmlformats.org/officeDocument/2006/relationships/slide" Target="slides/slide69.xml"/><Relationship Id="rId71" Type="http://schemas.openxmlformats.org/officeDocument/2006/relationships/slide" Target="slides/slide70.xml"/><Relationship Id="rId72" Type="http://schemas.openxmlformats.org/officeDocument/2006/relationships/slide" Target="slides/slide71.xml"/><Relationship Id="rId73" Type="http://schemas.openxmlformats.org/officeDocument/2006/relationships/slide" Target="slides/slide72.xml"/><Relationship Id="rId74" Type="http://schemas.openxmlformats.org/officeDocument/2006/relationships/slide" Target="slides/slide73.xml"/><Relationship Id="rId75" Type="http://schemas.openxmlformats.org/officeDocument/2006/relationships/slide" Target="slides/slide74.xml"/><Relationship Id="rId76" Type="http://schemas.openxmlformats.org/officeDocument/2006/relationships/slide" Target="slides/slide75.xml"/><Relationship Id="rId77" Type="http://schemas.openxmlformats.org/officeDocument/2006/relationships/slide" Target="slides/slide76.xml"/><Relationship Id="rId78" Type="http://schemas.openxmlformats.org/officeDocument/2006/relationships/slide" Target="slides/slide77.xml"/><Relationship Id="rId79" Type="http://schemas.openxmlformats.org/officeDocument/2006/relationships/slide" Target="slides/slide78.xml"/><Relationship Id="rId90" Type="http://schemas.openxmlformats.org/officeDocument/2006/relationships/slide" Target="slides/slide89.xml"/><Relationship Id="rId91" Type="http://schemas.openxmlformats.org/officeDocument/2006/relationships/slide" Target="slides/slide90.xml"/><Relationship Id="rId92" Type="http://schemas.openxmlformats.org/officeDocument/2006/relationships/slide" Target="slides/slide91.xml"/><Relationship Id="rId93" Type="http://schemas.openxmlformats.org/officeDocument/2006/relationships/slide" Target="slides/slide92.xml"/><Relationship Id="rId94" Type="http://schemas.openxmlformats.org/officeDocument/2006/relationships/slide" Target="slides/slide93.xml"/><Relationship Id="rId95" Type="http://schemas.openxmlformats.org/officeDocument/2006/relationships/slide" Target="slides/slide94.xml"/><Relationship Id="rId96" Type="http://schemas.openxmlformats.org/officeDocument/2006/relationships/slide" Target="slides/slide95.xml"/><Relationship Id="rId97" Type="http://schemas.openxmlformats.org/officeDocument/2006/relationships/slide" Target="slides/slide96.xml"/><Relationship Id="rId98" Type="http://schemas.openxmlformats.org/officeDocument/2006/relationships/slide" Target="slides/slide97.xml"/><Relationship Id="rId99" Type="http://schemas.openxmlformats.org/officeDocument/2006/relationships/slide" Target="slides/slide9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40" Type="http://schemas.openxmlformats.org/officeDocument/2006/relationships/slide" Target="slides/slide39.xml"/><Relationship Id="rId41" Type="http://schemas.openxmlformats.org/officeDocument/2006/relationships/slide" Target="slides/slide40.xml"/><Relationship Id="rId42" Type="http://schemas.openxmlformats.org/officeDocument/2006/relationships/slide" Target="slides/slide41.xml"/><Relationship Id="rId43" Type="http://schemas.openxmlformats.org/officeDocument/2006/relationships/slide" Target="slides/slide42.xml"/><Relationship Id="rId44" Type="http://schemas.openxmlformats.org/officeDocument/2006/relationships/slide" Target="slides/slide43.xml"/><Relationship Id="rId45" Type="http://schemas.openxmlformats.org/officeDocument/2006/relationships/slide" Target="slides/slide44.xml"/><Relationship Id="rId46" Type="http://schemas.openxmlformats.org/officeDocument/2006/relationships/slide" Target="slides/slide45.xml"/><Relationship Id="rId47" Type="http://schemas.openxmlformats.org/officeDocument/2006/relationships/slide" Target="slides/slide46.xml"/><Relationship Id="rId48" Type="http://schemas.openxmlformats.org/officeDocument/2006/relationships/slide" Target="slides/slide47.xml"/><Relationship Id="rId49" Type="http://schemas.openxmlformats.org/officeDocument/2006/relationships/slide" Target="slides/slide48.xml"/><Relationship Id="rId60" Type="http://schemas.openxmlformats.org/officeDocument/2006/relationships/slide" Target="slides/slide59.xml"/><Relationship Id="rId61" Type="http://schemas.openxmlformats.org/officeDocument/2006/relationships/slide" Target="slides/slide60.xml"/><Relationship Id="rId62" Type="http://schemas.openxmlformats.org/officeDocument/2006/relationships/slide" Target="slides/slide61.xml"/><Relationship Id="rId63" Type="http://schemas.openxmlformats.org/officeDocument/2006/relationships/slide" Target="slides/slide62.xml"/><Relationship Id="rId64" Type="http://schemas.openxmlformats.org/officeDocument/2006/relationships/slide" Target="slides/slide63.xml"/><Relationship Id="rId65" Type="http://schemas.openxmlformats.org/officeDocument/2006/relationships/slide" Target="slides/slide64.xml"/><Relationship Id="rId66" Type="http://schemas.openxmlformats.org/officeDocument/2006/relationships/slide" Target="slides/slide65.xml"/><Relationship Id="rId67" Type="http://schemas.openxmlformats.org/officeDocument/2006/relationships/slide" Target="slides/slide66.xml"/><Relationship Id="rId68" Type="http://schemas.openxmlformats.org/officeDocument/2006/relationships/slide" Target="slides/slide67.xml"/><Relationship Id="rId69" Type="http://schemas.openxmlformats.org/officeDocument/2006/relationships/slide" Target="slides/slide68.xml"/><Relationship Id="rId100" Type="http://schemas.openxmlformats.org/officeDocument/2006/relationships/slide" Target="slides/slide99.xml"/><Relationship Id="rId80" Type="http://schemas.openxmlformats.org/officeDocument/2006/relationships/slide" Target="slides/slide79.xml"/><Relationship Id="rId81" Type="http://schemas.openxmlformats.org/officeDocument/2006/relationships/slide" Target="slides/slide80.xml"/><Relationship Id="rId82" Type="http://schemas.openxmlformats.org/officeDocument/2006/relationships/slide" Target="slides/slide81.xml"/><Relationship Id="rId83" Type="http://schemas.openxmlformats.org/officeDocument/2006/relationships/slide" Target="slides/slide82.xml"/><Relationship Id="rId84" Type="http://schemas.openxmlformats.org/officeDocument/2006/relationships/slide" Target="slides/slide83.xml"/><Relationship Id="rId85" Type="http://schemas.openxmlformats.org/officeDocument/2006/relationships/slide" Target="slides/slide84.xml"/><Relationship Id="rId86" Type="http://schemas.openxmlformats.org/officeDocument/2006/relationships/slide" Target="slides/slide85.xml"/><Relationship Id="rId87" Type="http://schemas.openxmlformats.org/officeDocument/2006/relationships/slide" Target="slides/slide86.xml"/><Relationship Id="rId88" Type="http://schemas.openxmlformats.org/officeDocument/2006/relationships/slide" Target="slides/slide87.xml"/><Relationship Id="rId89" Type="http://schemas.openxmlformats.org/officeDocument/2006/relationships/slide" Target="slides/slide8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DB7C9F5-671D-CA44-B65A-262F5886EE9A}" type="datetimeFigureOut">
              <a:rPr lang="fr-FR" smtClean="0"/>
              <a:t>05/09/2019</a:t>
            </a:fld>
            <a:endParaRPr lang="fr-FR"/>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320E080-4523-E545-8EEC-8EBCBBC66BA3}" type="slidenum">
              <a:rPr lang="fr-FR" smtClean="0"/>
              <a:t>‹#›</a:t>
            </a:fld>
            <a:endParaRPr lang="fr-FR"/>
          </a:p>
        </p:txBody>
      </p:sp>
    </p:spTree>
    <p:extLst>
      <p:ext uri="{BB962C8B-B14F-4D97-AF65-F5344CB8AC3E}">
        <p14:creationId xmlns:p14="http://schemas.microsoft.com/office/powerpoint/2010/main" val="211072452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2.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8.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2.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3.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3320E080-4523-E545-8EEC-8EBCBBC66BA3}" type="slidenum">
              <a:rPr lang="fr-FR" smtClean="0"/>
              <a:t>1</a:t>
            </a:fld>
            <a:endParaRPr lang="fr-FR"/>
          </a:p>
        </p:txBody>
      </p:sp>
    </p:spTree>
    <p:extLst>
      <p:ext uri="{BB962C8B-B14F-4D97-AF65-F5344CB8AC3E}">
        <p14:creationId xmlns:p14="http://schemas.microsoft.com/office/powerpoint/2010/main" val="182737966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3320E080-4523-E545-8EEC-8EBCBBC66BA3}" type="slidenum">
              <a:rPr lang="fr-FR" smtClean="0"/>
              <a:t>2</a:t>
            </a:fld>
            <a:endParaRPr lang="fr-FR"/>
          </a:p>
        </p:txBody>
      </p:sp>
    </p:spTree>
    <p:extLst>
      <p:ext uri="{BB962C8B-B14F-4D97-AF65-F5344CB8AC3E}">
        <p14:creationId xmlns:p14="http://schemas.microsoft.com/office/powerpoint/2010/main" val="42432007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3320E080-4523-E545-8EEC-8EBCBBC66BA3}" type="slidenum">
              <a:rPr lang="fr-FR" smtClean="0"/>
              <a:t>21</a:t>
            </a:fld>
            <a:endParaRPr lang="fr-FR"/>
          </a:p>
        </p:txBody>
      </p:sp>
    </p:spTree>
    <p:extLst>
      <p:ext uri="{BB962C8B-B14F-4D97-AF65-F5344CB8AC3E}">
        <p14:creationId xmlns:p14="http://schemas.microsoft.com/office/powerpoint/2010/main" val="66472688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3320E080-4523-E545-8EEC-8EBCBBC66BA3}" type="slidenum">
              <a:rPr lang="fr-FR" smtClean="0"/>
              <a:t>62</a:t>
            </a:fld>
            <a:endParaRPr lang="fr-FR"/>
          </a:p>
        </p:txBody>
      </p:sp>
    </p:spTree>
    <p:extLst>
      <p:ext uri="{BB962C8B-B14F-4D97-AF65-F5344CB8AC3E}">
        <p14:creationId xmlns:p14="http://schemas.microsoft.com/office/powerpoint/2010/main" val="126352062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3320E080-4523-E545-8EEC-8EBCBBC66BA3}" type="slidenum">
              <a:rPr lang="fr-FR" smtClean="0"/>
              <a:t>68</a:t>
            </a:fld>
            <a:endParaRPr lang="fr-FR"/>
          </a:p>
        </p:txBody>
      </p:sp>
    </p:spTree>
    <p:extLst>
      <p:ext uri="{BB962C8B-B14F-4D97-AF65-F5344CB8AC3E}">
        <p14:creationId xmlns:p14="http://schemas.microsoft.com/office/powerpoint/2010/main" val="77329032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3320E080-4523-E545-8EEC-8EBCBBC66BA3}" type="slidenum">
              <a:rPr lang="fr-FR" smtClean="0"/>
              <a:t>82</a:t>
            </a:fld>
            <a:endParaRPr lang="fr-FR"/>
          </a:p>
        </p:txBody>
      </p:sp>
    </p:spTree>
    <p:extLst>
      <p:ext uri="{BB962C8B-B14F-4D97-AF65-F5344CB8AC3E}">
        <p14:creationId xmlns:p14="http://schemas.microsoft.com/office/powerpoint/2010/main" val="98567562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3320E080-4523-E545-8EEC-8EBCBBC66BA3}" type="slidenum">
              <a:rPr lang="fr-FR" smtClean="0"/>
              <a:t>93</a:t>
            </a:fld>
            <a:endParaRPr lang="fr-FR"/>
          </a:p>
        </p:txBody>
      </p:sp>
    </p:spTree>
    <p:extLst>
      <p:ext uri="{BB962C8B-B14F-4D97-AF65-F5344CB8AC3E}">
        <p14:creationId xmlns:p14="http://schemas.microsoft.com/office/powerpoint/2010/main" val="161779064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600200" y="2386744"/>
            <a:ext cx="8991600" cy="1645920"/>
          </a:xfrm>
          <a:solidFill>
            <a:srgbClr val="FFFFFF"/>
          </a:solidFill>
          <a:ln w="38100">
            <a:solidFill>
              <a:srgbClr val="404040"/>
            </a:solidFill>
          </a:ln>
        </p:spPr>
        <p:txBody>
          <a:bodyPr lIns="274320" rIns="274320" anchor="ctr" anchorCtr="1">
            <a:normAutofit/>
          </a:bodyPr>
          <a:lstStyle>
            <a:lvl1pPr algn="ctr">
              <a:defRPr sz="3800">
                <a:solidFill>
                  <a:srgbClr val="262626"/>
                </a:solidFill>
              </a:defRPr>
            </a:lvl1pPr>
          </a:lstStyle>
          <a:p>
            <a:r>
              <a:rPr lang="fr-FR" smtClean="0"/>
              <a:t>Cliquez et modifiez le titre</a:t>
            </a:r>
            <a:endParaRPr lang="en-US" dirty="0"/>
          </a:p>
        </p:txBody>
      </p:sp>
      <p:sp>
        <p:nvSpPr>
          <p:cNvPr id="3" name="Subtitle 2"/>
          <p:cNvSpPr>
            <a:spLocks noGrp="1"/>
          </p:cNvSpPr>
          <p:nvPr>
            <p:ph type="subTitle" idx="1"/>
          </p:nvPr>
        </p:nvSpPr>
        <p:spPr>
          <a:xfrm>
            <a:off x="2695194" y="4352544"/>
            <a:ext cx="6801612" cy="1239894"/>
          </a:xfrm>
          <a:noFill/>
        </p:spPr>
        <p:txBody>
          <a:bodyPr>
            <a:normAutofit/>
          </a:bodyPr>
          <a:lstStyle>
            <a:lvl1pPr marL="0" indent="0" algn="ctr">
              <a:buNone/>
              <a:defRPr sz="2000">
                <a:solidFill>
                  <a:schemeClr val="tx1">
                    <a:lumMod val="75000"/>
                    <a:lumOff val="25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smtClean="0"/>
              <a:t>Cliquez pour modifier le style des sous-titres du masque</a:t>
            </a:r>
            <a:endParaRPr lang="en-US" dirty="0"/>
          </a:p>
        </p:txBody>
      </p:sp>
      <p:sp>
        <p:nvSpPr>
          <p:cNvPr id="7" name="Date Placeholder 6"/>
          <p:cNvSpPr>
            <a:spLocks noGrp="1"/>
          </p:cNvSpPr>
          <p:nvPr>
            <p:ph type="dt" sz="half" idx="10"/>
          </p:nvPr>
        </p:nvSpPr>
        <p:spPr/>
        <p:txBody>
          <a:bodyPr/>
          <a:lstStyle/>
          <a:p>
            <a:fld id="{80D4FD29-7CB8-C34B-8B50-1B44FD1ECD85}" type="datetime1">
              <a:rPr lang="fr-MA" smtClean="0"/>
              <a:t>05/09/2019</a:t>
            </a:fld>
            <a:endParaRPr lang="fr-FR" dirty="0"/>
          </a:p>
        </p:txBody>
      </p:sp>
      <p:sp>
        <p:nvSpPr>
          <p:cNvPr id="8" name="Footer Placeholder 7"/>
          <p:cNvSpPr>
            <a:spLocks noGrp="1"/>
          </p:cNvSpPr>
          <p:nvPr>
            <p:ph type="ftr" sz="quarter" idx="11"/>
          </p:nvPr>
        </p:nvSpPr>
        <p:spPr/>
        <p:txBody>
          <a:bodyPr/>
          <a:lstStyle/>
          <a:p>
            <a:r>
              <a:rPr lang="fr-FR" smtClean="0"/>
              <a:t>Abdelouahab Essafi Expert LMI Kafaat Liljami3</a:t>
            </a:r>
            <a:endParaRPr lang="fr-FR" dirty="0"/>
          </a:p>
        </p:txBody>
      </p:sp>
      <p:sp>
        <p:nvSpPr>
          <p:cNvPr id="9" name="Slide Number Placeholder 8"/>
          <p:cNvSpPr>
            <a:spLocks noGrp="1"/>
          </p:cNvSpPr>
          <p:nvPr>
            <p:ph type="sldNum" sz="quarter" idx="12"/>
          </p:nvPr>
        </p:nvSpPr>
        <p:spPr/>
        <p:txBody>
          <a:bodyPr/>
          <a:lstStyle/>
          <a:p>
            <a:fld id="{E034F8EF-867A-4144-9C85-6B43D99B8AA5}" type="slidenum">
              <a:rPr lang="fr-FR" smtClean="0"/>
              <a:t>‹#›</a:t>
            </a:fld>
            <a:endParaRPr lang="fr-FR" dirty="0"/>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Cliquez et modifiez le titre</a:t>
            </a:r>
            <a:endParaRPr lang="en-US" dirty="0"/>
          </a:p>
        </p:txBody>
      </p:sp>
      <p:sp>
        <p:nvSpPr>
          <p:cNvPr id="3" name="Vertical Text Placeholder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7A01A317-094C-7E4B-AE7A-8AA4B5E2181E}" type="datetime1">
              <a:rPr lang="fr-MA" smtClean="0"/>
              <a:t>05/09/2019</a:t>
            </a:fld>
            <a:endParaRPr lang="fr-FR" dirty="0"/>
          </a:p>
        </p:txBody>
      </p:sp>
      <p:sp>
        <p:nvSpPr>
          <p:cNvPr id="5" name="Footer Placeholder 4"/>
          <p:cNvSpPr>
            <a:spLocks noGrp="1"/>
          </p:cNvSpPr>
          <p:nvPr>
            <p:ph type="ftr" sz="quarter" idx="11"/>
          </p:nvPr>
        </p:nvSpPr>
        <p:spPr/>
        <p:txBody>
          <a:bodyPr/>
          <a:lstStyle/>
          <a:p>
            <a:r>
              <a:rPr lang="fr-FR" smtClean="0"/>
              <a:t>Abdelouahab Essafi Expert LMI Kafaat Liljami3</a:t>
            </a:r>
            <a:endParaRPr lang="fr-FR" dirty="0"/>
          </a:p>
        </p:txBody>
      </p:sp>
      <p:sp>
        <p:nvSpPr>
          <p:cNvPr id="6" name="Slide Number Placeholder 5"/>
          <p:cNvSpPr>
            <a:spLocks noGrp="1"/>
          </p:cNvSpPr>
          <p:nvPr>
            <p:ph type="sldNum" sz="quarter" idx="12"/>
          </p:nvPr>
        </p:nvSpPr>
        <p:spPr/>
        <p:txBody>
          <a:bodyPr/>
          <a:lstStyle/>
          <a:p>
            <a:fld id="{E034F8EF-867A-4144-9C85-6B43D99B8AA5}" type="slidenum">
              <a:rPr lang="fr-FR" smtClean="0"/>
              <a:t>‹#›</a:t>
            </a:fld>
            <a:endParaRPr lang="fr-FR"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53112" y="937260"/>
            <a:ext cx="1298608" cy="4983480"/>
          </a:xfrm>
        </p:spPr>
        <p:txBody>
          <a:bodyPr vert="eaVert"/>
          <a:lstStyle/>
          <a:p>
            <a:r>
              <a:rPr lang="fr-FR" smtClean="0"/>
              <a:t>Cliquez et modifiez le titre</a:t>
            </a:r>
            <a:endParaRPr lang="en-US" dirty="0"/>
          </a:p>
        </p:txBody>
      </p:sp>
      <p:sp>
        <p:nvSpPr>
          <p:cNvPr id="3" name="Vertical Text Placeholder 2"/>
          <p:cNvSpPr>
            <a:spLocks noGrp="1"/>
          </p:cNvSpPr>
          <p:nvPr>
            <p:ph type="body" orient="vert" idx="1"/>
          </p:nvPr>
        </p:nvSpPr>
        <p:spPr>
          <a:xfrm>
            <a:off x="2231136" y="937260"/>
            <a:ext cx="6198489" cy="4983480"/>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4175FE25-2FDE-C646-B4A5-501370E5261E}" type="datetime1">
              <a:rPr lang="fr-MA" smtClean="0"/>
              <a:t>05/09/2019</a:t>
            </a:fld>
            <a:endParaRPr lang="fr-FR" dirty="0"/>
          </a:p>
        </p:txBody>
      </p:sp>
      <p:sp>
        <p:nvSpPr>
          <p:cNvPr id="5" name="Footer Placeholder 4"/>
          <p:cNvSpPr>
            <a:spLocks noGrp="1"/>
          </p:cNvSpPr>
          <p:nvPr>
            <p:ph type="ftr" sz="quarter" idx="11"/>
          </p:nvPr>
        </p:nvSpPr>
        <p:spPr/>
        <p:txBody>
          <a:bodyPr/>
          <a:lstStyle/>
          <a:p>
            <a:r>
              <a:rPr lang="fr-FR" smtClean="0"/>
              <a:t>Abdelouahab Essafi Expert LMI Kafaat Liljami3</a:t>
            </a:r>
            <a:endParaRPr lang="fr-FR" dirty="0"/>
          </a:p>
        </p:txBody>
      </p:sp>
      <p:sp>
        <p:nvSpPr>
          <p:cNvPr id="6" name="Slide Number Placeholder 5"/>
          <p:cNvSpPr>
            <a:spLocks noGrp="1"/>
          </p:cNvSpPr>
          <p:nvPr>
            <p:ph type="sldNum" sz="quarter" idx="12"/>
          </p:nvPr>
        </p:nvSpPr>
        <p:spPr/>
        <p:txBody>
          <a:bodyPr/>
          <a:lstStyle/>
          <a:p>
            <a:fld id="{E034F8EF-867A-4144-9C85-6B43D99B8AA5}" type="slidenum">
              <a:rPr lang="fr-FR" smtClean="0"/>
              <a:t>‹#›</a:t>
            </a:fld>
            <a:endParaRPr lang="fr-FR"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Cliquez et modifiez le titre</a:t>
            </a:r>
            <a:endParaRPr lang="en-US" dirty="0"/>
          </a:p>
        </p:txBody>
      </p:sp>
      <p:sp>
        <p:nvSpPr>
          <p:cNvPr id="3" name="Content Placeholder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7" name="Date Placeholder 6"/>
          <p:cNvSpPr>
            <a:spLocks noGrp="1"/>
          </p:cNvSpPr>
          <p:nvPr>
            <p:ph type="dt" sz="half" idx="10"/>
          </p:nvPr>
        </p:nvSpPr>
        <p:spPr/>
        <p:txBody>
          <a:bodyPr/>
          <a:lstStyle/>
          <a:p>
            <a:fld id="{13D0889F-6E2E-B842-A8D7-7EBBD62CA4B3}" type="datetime1">
              <a:rPr lang="fr-MA" smtClean="0"/>
              <a:t>05/09/2019</a:t>
            </a:fld>
            <a:endParaRPr lang="fr-FR" dirty="0"/>
          </a:p>
        </p:txBody>
      </p:sp>
      <p:sp>
        <p:nvSpPr>
          <p:cNvPr id="8" name="Footer Placeholder 7"/>
          <p:cNvSpPr>
            <a:spLocks noGrp="1"/>
          </p:cNvSpPr>
          <p:nvPr>
            <p:ph type="ftr" sz="quarter" idx="11"/>
          </p:nvPr>
        </p:nvSpPr>
        <p:spPr/>
        <p:txBody>
          <a:bodyPr/>
          <a:lstStyle/>
          <a:p>
            <a:r>
              <a:rPr lang="fr-FR" smtClean="0"/>
              <a:t>Abdelouahab Essafi Expert LMI Kafaat Liljami3</a:t>
            </a:r>
            <a:endParaRPr lang="fr-FR" dirty="0"/>
          </a:p>
        </p:txBody>
      </p:sp>
      <p:sp>
        <p:nvSpPr>
          <p:cNvPr id="9" name="Slide Number Placeholder 8"/>
          <p:cNvSpPr>
            <a:spLocks noGrp="1"/>
          </p:cNvSpPr>
          <p:nvPr>
            <p:ph type="sldNum" sz="quarter" idx="12"/>
          </p:nvPr>
        </p:nvSpPr>
        <p:spPr/>
        <p:txBody>
          <a:bodyPr/>
          <a:lstStyle/>
          <a:p>
            <a:fld id="{E034F8EF-867A-4144-9C85-6B43D99B8AA5}" type="slidenum">
              <a:rPr lang="fr-FR" smtClean="0"/>
              <a:t>‹#›</a:t>
            </a:fld>
            <a:endParaRPr lang="fr-FR"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tête de section">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1600200" y="2386744"/>
            <a:ext cx="8991600" cy="1645920"/>
          </a:xfrm>
          <a:solidFill>
            <a:srgbClr val="FFFFFF"/>
          </a:solidFill>
          <a:ln w="38100">
            <a:solidFill>
              <a:srgbClr val="404040"/>
            </a:solidFill>
          </a:ln>
        </p:spPr>
        <p:txBody>
          <a:bodyPr lIns="274320" rIns="274320" anchor="ctr" anchorCtr="1">
            <a:normAutofit/>
          </a:bodyPr>
          <a:lstStyle>
            <a:lvl1pPr>
              <a:defRPr sz="3800">
                <a:solidFill>
                  <a:srgbClr val="262626"/>
                </a:solidFill>
              </a:defRPr>
            </a:lvl1pPr>
          </a:lstStyle>
          <a:p>
            <a:r>
              <a:rPr lang="fr-FR" smtClean="0"/>
              <a:t>Cliquez et modifiez le titre</a:t>
            </a:r>
            <a:endParaRPr lang="en-US" dirty="0"/>
          </a:p>
        </p:txBody>
      </p:sp>
      <p:sp>
        <p:nvSpPr>
          <p:cNvPr id="3" name="Text Placeholder 2"/>
          <p:cNvSpPr>
            <a:spLocks noGrp="1"/>
          </p:cNvSpPr>
          <p:nvPr>
            <p:ph type="body" idx="1"/>
          </p:nvPr>
        </p:nvSpPr>
        <p:spPr>
          <a:xfrm>
            <a:off x="2695194" y="4352465"/>
            <a:ext cx="6801612" cy="1265082"/>
          </a:xfrm>
        </p:spPr>
        <p:txBody>
          <a:bodyPr anchor="t" anchorCtr="1">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smtClean="0"/>
              <a:t>Cliquez pour modifier les styles du texte du masque</a:t>
            </a:r>
          </a:p>
        </p:txBody>
      </p:sp>
      <p:sp>
        <p:nvSpPr>
          <p:cNvPr id="7" name="Date Placeholder 6"/>
          <p:cNvSpPr>
            <a:spLocks noGrp="1"/>
          </p:cNvSpPr>
          <p:nvPr>
            <p:ph type="dt" sz="half" idx="10"/>
          </p:nvPr>
        </p:nvSpPr>
        <p:spPr/>
        <p:txBody>
          <a:bodyPr/>
          <a:lstStyle/>
          <a:p>
            <a:fld id="{5019343F-C338-A142-8A07-5482D4AF6392}" type="datetime1">
              <a:rPr lang="fr-MA" smtClean="0"/>
              <a:t>05/09/2019</a:t>
            </a:fld>
            <a:endParaRPr lang="fr-FR" dirty="0"/>
          </a:p>
        </p:txBody>
      </p:sp>
      <p:sp>
        <p:nvSpPr>
          <p:cNvPr id="8" name="Footer Placeholder 7"/>
          <p:cNvSpPr>
            <a:spLocks noGrp="1"/>
          </p:cNvSpPr>
          <p:nvPr>
            <p:ph type="ftr" sz="quarter" idx="11"/>
          </p:nvPr>
        </p:nvSpPr>
        <p:spPr/>
        <p:txBody>
          <a:bodyPr/>
          <a:lstStyle/>
          <a:p>
            <a:r>
              <a:rPr lang="fr-FR" smtClean="0"/>
              <a:t>Abdelouahab Essafi Expert LMI Kafaat Liljami3</a:t>
            </a:r>
            <a:endParaRPr lang="fr-FR" dirty="0"/>
          </a:p>
        </p:txBody>
      </p:sp>
      <p:sp>
        <p:nvSpPr>
          <p:cNvPr id="9" name="Slide Number Placeholder 8"/>
          <p:cNvSpPr>
            <a:spLocks noGrp="1"/>
          </p:cNvSpPr>
          <p:nvPr>
            <p:ph type="sldNum" sz="quarter" idx="12"/>
          </p:nvPr>
        </p:nvSpPr>
        <p:spPr/>
        <p:txBody>
          <a:bodyPr/>
          <a:lstStyle/>
          <a:p>
            <a:fld id="{E034F8EF-867A-4144-9C85-6B43D99B8AA5}" type="slidenum">
              <a:rPr lang="fr-FR" smtClean="0"/>
              <a:t>‹#›</a:t>
            </a:fld>
            <a:endParaRPr lang="fr-FR" dirty="0"/>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Cliquez et modifiez le titre</a:t>
            </a:r>
            <a:endParaRPr lang="en-US" dirty="0"/>
          </a:p>
        </p:txBody>
      </p:sp>
      <p:sp>
        <p:nvSpPr>
          <p:cNvPr id="3" name="Content Placeholder 2"/>
          <p:cNvSpPr>
            <a:spLocks noGrp="1"/>
          </p:cNvSpPr>
          <p:nvPr>
            <p:ph sz="half" idx="1"/>
          </p:nvPr>
        </p:nvSpPr>
        <p:spPr>
          <a:xfrm>
            <a:off x="1581912" y="2638044"/>
            <a:ext cx="4271771" cy="3101982"/>
          </a:xfrm>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Content Placeholder 3"/>
          <p:cNvSpPr>
            <a:spLocks noGrp="1"/>
          </p:cNvSpPr>
          <p:nvPr>
            <p:ph sz="half" idx="2"/>
          </p:nvPr>
        </p:nvSpPr>
        <p:spPr>
          <a:xfrm>
            <a:off x="6338315" y="2638044"/>
            <a:ext cx="4270247" cy="3101982"/>
          </a:xfrm>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8" name="Date Placeholder 7"/>
          <p:cNvSpPr>
            <a:spLocks noGrp="1"/>
          </p:cNvSpPr>
          <p:nvPr>
            <p:ph type="dt" sz="half" idx="10"/>
          </p:nvPr>
        </p:nvSpPr>
        <p:spPr/>
        <p:txBody>
          <a:bodyPr/>
          <a:lstStyle/>
          <a:p>
            <a:fld id="{3ED6200C-038B-4341-A24C-68499F9339BF}" type="datetime1">
              <a:rPr lang="fr-MA" smtClean="0"/>
              <a:t>05/09/2019</a:t>
            </a:fld>
            <a:endParaRPr lang="fr-FR" dirty="0"/>
          </a:p>
        </p:txBody>
      </p:sp>
      <p:sp>
        <p:nvSpPr>
          <p:cNvPr id="9" name="Footer Placeholder 8"/>
          <p:cNvSpPr>
            <a:spLocks noGrp="1"/>
          </p:cNvSpPr>
          <p:nvPr>
            <p:ph type="ftr" sz="quarter" idx="11"/>
          </p:nvPr>
        </p:nvSpPr>
        <p:spPr/>
        <p:txBody>
          <a:bodyPr/>
          <a:lstStyle/>
          <a:p>
            <a:r>
              <a:rPr lang="fr-FR" smtClean="0"/>
              <a:t>Abdelouahab Essafi Expert LMI Kafaat Liljami3</a:t>
            </a:r>
            <a:endParaRPr lang="fr-FR" dirty="0"/>
          </a:p>
        </p:txBody>
      </p:sp>
      <p:sp>
        <p:nvSpPr>
          <p:cNvPr id="10" name="Slide Number Placeholder 9"/>
          <p:cNvSpPr>
            <a:spLocks noGrp="1"/>
          </p:cNvSpPr>
          <p:nvPr>
            <p:ph type="sldNum" sz="quarter" idx="12"/>
          </p:nvPr>
        </p:nvSpPr>
        <p:spPr/>
        <p:txBody>
          <a:bodyPr/>
          <a:lstStyle/>
          <a:p>
            <a:fld id="{E034F8EF-867A-4144-9C85-6B43D99B8AA5}" type="slidenum">
              <a:rPr lang="fr-FR" smtClean="0"/>
              <a:t>‹#›</a:t>
            </a:fld>
            <a:endParaRPr lang="fr-FR"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583436" y="2313433"/>
            <a:ext cx="4270248" cy="704087"/>
          </a:xfrm>
        </p:spPr>
        <p:txBody>
          <a:bodyPr anchor="b" anchorCtr="1">
            <a:normAutofit/>
          </a:bodyPr>
          <a:lstStyle>
            <a:lvl1pPr marL="0" indent="0" algn="ctr">
              <a:buNone/>
              <a:defRPr sz="1900" b="0" cap="all" spc="100" baseline="0">
                <a:solidFill>
                  <a:schemeClr val="accent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Content Placeholder 3"/>
          <p:cNvSpPr>
            <a:spLocks noGrp="1"/>
          </p:cNvSpPr>
          <p:nvPr>
            <p:ph sz="half" idx="2"/>
          </p:nvPr>
        </p:nvSpPr>
        <p:spPr>
          <a:xfrm>
            <a:off x="1583436" y="3143250"/>
            <a:ext cx="4270248" cy="2596776"/>
          </a:xfrm>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6" name="Content Placeholder 5"/>
          <p:cNvSpPr>
            <a:spLocks noGrp="1"/>
          </p:cNvSpPr>
          <p:nvPr>
            <p:ph sz="quarter" idx="4"/>
          </p:nvPr>
        </p:nvSpPr>
        <p:spPr>
          <a:xfrm>
            <a:off x="6338316" y="3143250"/>
            <a:ext cx="4253484" cy="2596776"/>
          </a:xfrm>
        </p:spPr>
        <p:txBody>
          <a:bodyPr/>
          <a:lstStyle>
            <a:lvl5pPr>
              <a:defRPr/>
            </a:lvl5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11" name="Text Placeholder 4"/>
          <p:cNvSpPr>
            <a:spLocks noGrp="1"/>
          </p:cNvSpPr>
          <p:nvPr>
            <p:ph type="body" sz="quarter" idx="13"/>
          </p:nvPr>
        </p:nvSpPr>
        <p:spPr>
          <a:xfrm>
            <a:off x="6338316" y="2313433"/>
            <a:ext cx="4270248" cy="704087"/>
          </a:xfrm>
        </p:spPr>
        <p:txBody>
          <a:bodyPr anchor="b" anchorCtr="1">
            <a:normAutofit/>
          </a:bodyPr>
          <a:lstStyle>
            <a:lvl1pPr marL="0" indent="0" algn="ctr">
              <a:buNone/>
              <a:defRPr sz="1900" b="0" cap="all" spc="100" baseline="0">
                <a:solidFill>
                  <a:schemeClr val="accent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7" name="Date Placeholder 6"/>
          <p:cNvSpPr>
            <a:spLocks noGrp="1"/>
          </p:cNvSpPr>
          <p:nvPr>
            <p:ph type="dt" sz="half" idx="10"/>
          </p:nvPr>
        </p:nvSpPr>
        <p:spPr/>
        <p:txBody>
          <a:bodyPr/>
          <a:lstStyle/>
          <a:p>
            <a:fld id="{99E0FA22-2A1E-3A4D-8968-D3232FED7BDA}" type="datetime1">
              <a:rPr lang="fr-MA" smtClean="0"/>
              <a:t>05/09/2019</a:t>
            </a:fld>
            <a:endParaRPr lang="fr-FR" dirty="0"/>
          </a:p>
        </p:txBody>
      </p:sp>
      <p:sp>
        <p:nvSpPr>
          <p:cNvPr id="8" name="Footer Placeholder 7"/>
          <p:cNvSpPr>
            <a:spLocks noGrp="1"/>
          </p:cNvSpPr>
          <p:nvPr>
            <p:ph type="ftr" sz="quarter" idx="11"/>
          </p:nvPr>
        </p:nvSpPr>
        <p:spPr/>
        <p:txBody>
          <a:bodyPr/>
          <a:lstStyle/>
          <a:p>
            <a:r>
              <a:rPr lang="fr-FR" smtClean="0"/>
              <a:t>Abdelouahab Essafi Expert LMI Kafaat Liljami3</a:t>
            </a:r>
            <a:endParaRPr lang="fr-FR" dirty="0"/>
          </a:p>
        </p:txBody>
      </p:sp>
      <p:sp>
        <p:nvSpPr>
          <p:cNvPr id="9" name="Slide Number Placeholder 8"/>
          <p:cNvSpPr>
            <a:spLocks noGrp="1"/>
          </p:cNvSpPr>
          <p:nvPr>
            <p:ph type="sldNum" sz="quarter" idx="12"/>
          </p:nvPr>
        </p:nvSpPr>
        <p:spPr/>
        <p:txBody>
          <a:bodyPr/>
          <a:lstStyle/>
          <a:p>
            <a:fld id="{E034F8EF-867A-4144-9C85-6B43D99B8AA5}" type="slidenum">
              <a:rPr lang="fr-FR" smtClean="0"/>
              <a:t>‹#›</a:t>
            </a:fld>
            <a:endParaRPr lang="fr-FR" dirty="0"/>
          </a:p>
        </p:txBody>
      </p:sp>
      <p:sp>
        <p:nvSpPr>
          <p:cNvPr id="10" name="Title 9"/>
          <p:cNvSpPr>
            <a:spLocks noGrp="1"/>
          </p:cNvSpPr>
          <p:nvPr>
            <p:ph type="title"/>
          </p:nvPr>
        </p:nvSpPr>
        <p:spPr/>
        <p:txBody>
          <a:bodyPr/>
          <a:lstStyle/>
          <a:p>
            <a:r>
              <a:rPr lang="fr-FR" smtClean="0"/>
              <a:t>Cliquez et modifiez le titre</a:t>
            </a:r>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Cliquez et modifiez le titre</a:t>
            </a:r>
            <a:endParaRPr lang="en-US" dirty="0"/>
          </a:p>
        </p:txBody>
      </p:sp>
      <p:sp>
        <p:nvSpPr>
          <p:cNvPr id="3" name="Date Placeholder 2"/>
          <p:cNvSpPr>
            <a:spLocks noGrp="1"/>
          </p:cNvSpPr>
          <p:nvPr>
            <p:ph type="dt" sz="half" idx="10"/>
          </p:nvPr>
        </p:nvSpPr>
        <p:spPr/>
        <p:txBody>
          <a:bodyPr/>
          <a:lstStyle/>
          <a:p>
            <a:fld id="{E3A53BC8-32AE-E14D-A178-5D770529831D}" type="datetime1">
              <a:rPr lang="fr-MA" smtClean="0"/>
              <a:t>05/09/2019</a:t>
            </a:fld>
            <a:endParaRPr lang="fr-FR" dirty="0"/>
          </a:p>
        </p:txBody>
      </p:sp>
      <p:sp>
        <p:nvSpPr>
          <p:cNvPr id="4" name="Footer Placeholder 3"/>
          <p:cNvSpPr>
            <a:spLocks noGrp="1"/>
          </p:cNvSpPr>
          <p:nvPr>
            <p:ph type="ftr" sz="quarter" idx="11"/>
          </p:nvPr>
        </p:nvSpPr>
        <p:spPr/>
        <p:txBody>
          <a:bodyPr/>
          <a:lstStyle/>
          <a:p>
            <a:r>
              <a:rPr lang="fr-FR" smtClean="0"/>
              <a:t>Abdelouahab Essafi Expert LMI Kafaat Liljami3</a:t>
            </a:r>
            <a:endParaRPr lang="fr-FR" dirty="0"/>
          </a:p>
        </p:txBody>
      </p:sp>
      <p:sp>
        <p:nvSpPr>
          <p:cNvPr id="5" name="Slide Number Placeholder 4"/>
          <p:cNvSpPr>
            <a:spLocks noGrp="1"/>
          </p:cNvSpPr>
          <p:nvPr>
            <p:ph type="sldNum" sz="quarter" idx="12"/>
          </p:nvPr>
        </p:nvSpPr>
        <p:spPr/>
        <p:txBody>
          <a:bodyPr/>
          <a:lstStyle/>
          <a:p>
            <a:fld id="{E034F8EF-867A-4144-9C85-6B43D99B8AA5}" type="slidenum">
              <a:rPr lang="fr-FR" smtClean="0"/>
              <a:t>‹#›</a:t>
            </a:fld>
            <a:endParaRPr lang="fr-FR"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F6D79CE-67E4-5743-A826-C40B30C05952}" type="datetime1">
              <a:rPr lang="fr-MA" smtClean="0"/>
              <a:t>05/09/2019</a:t>
            </a:fld>
            <a:endParaRPr lang="fr-FR" dirty="0"/>
          </a:p>
        </p:txBody>
      </p:sp>
      <p:sp>
        <p:nvSpPr>
          <p:cNvPr id="3" name="Footer Placeholder 2"/>
          <p:cNvSpPr>
            <a:spLocks noGrp="1"/>
          </p:cNvSpPr>
          <p:nvPr>
            <p:ph type="ftr" sz="quarter" idx="11"/>
          </p:nvPr>
        </p:nvSpPr>
        <p:spPr/>
        <p:txBody>
          <a:bodyPr/>
          <a:lstStyle/>
          <a:p>
            <a:r>
              <a:rPr lang="fr-FR" smtClean="0"/>
              <a:t>Abdelouahab Essafi Expert LMI Kafaat Liljami3</a:t>
            </a:r>
            <a:endParaRPr lang="fr-FR" dirty="0"/>
          </a:p>
        </p:txBody>
      </p:sp>
      <p:sp>
        <p:nvSpPr>
          <p:cNvPr id="4" name="Slide Number Placeholder 3"/>
          <p:cNvSpPr>
            <a:spLocks noGrp="1"/>
          </p:cNvSpPr>
          <p:nvPr>
            <p:ph type="sldNum" sz="quarter" idx="12"/>
          </p:nvPr>
        </p:nvSpPr>
        <p:spPr/>
        <p:txBody>
          <a:bodyPr/>
          <a:lstStyle/>
          <a:p>
            <a:fld id="{E034F8EF-867A-4144-9C85-6B43D99B8AA5}" type="slidenum">
              <a:rPr lang="fr-FR" smtClean="0"/>
              <a:t>‹#›</a:t>
            </a:fld>
            <a:endParaRPr lang="fr-FR"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6" name="Rectangle 25"/>
          <p:cNvSpPr/>
          <p:nvPr/>
        </p:nvSpPr>
        <p:spPr>
          <a:xfrm>
            <a:off x="0" y="0"/>
            <a:ext cx="6096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04672" y="2243828"/>
            <a:ext cx="4486656" cy="1141497"/>
          </a:xfrm>
          <a:solidFill>
            <a:srgbClr val="FFFFFF"/>
          </a:solidFill>
          <a:ln>
            <a:solidFill>
              <a:srgbClr val="404040"/>
            </a:solidFill>
          </a:ln>
        </p:spPr>
        <p:txBody>
          <a:bodyPr anchor="ctr" anchorCtr="1">
            <a:normAutofit/>
          </a:bodyPr>
          <a:lstStyle>
            <a:lvl1pPr>
              <a:defRPr sz="2200">
                <a:solidFill>
                  <a:srgbClr val="262626"/>
                </a:solidFill>
              </a:defRPr>
            </a:lvl1pPr>
          </a:lstStyle>
          <a:p>
            <a:r>
              <a:rPr lang="fr-FR" smtClean="0"/>
              <a:t>Cliquez et modifiez le titre</a:t>
            </a:r>
            <a:endParaRPr lang="en-US" dirty="0"/>
          </a:p>
        </p:txBody>
      </p:sp>
      <p:sp>
        <p:nvSpPr>
          <p:cNvPr id="3" name="Content Placeholder 2"/>
          <p:cNvSpPr>
            <a:spLocks noGrp="1"/>
          </p:cNvSpPr>
          <p:nvPr>
            <p:ph idx="1"/>
          </p:nvPr>
        </p:nvSpPr>
        <p:spPr>
          <a:xfrm>
            <a:off x="6736080" y="804672"/>
            <a:ext cx="4815840" cy="5248656"/>
          </a:xfrm>
        </p:spPr>
        <p:txBody>
          <a:bodyPr>
            <a:normAutofit/>
          </a:bodyPr>
          <a:lstStyle>
            <a:lvl1pPr>
              <a:defRPr sz="1900">
                <a:solidFill>
                  <a:schemeClr val="tx1"/>
                </a:solidFill>
              </a:defRPr>
            </a:lvl1pPr>
            <a:lvl2pPr>
              <a:defRPr sz="1600">
                <a:solidFill>
                  <a:schemeClr val="tx1"/>
                </a:solidFill>
              </a:defRPr>
            </a:lvl2pPr>
            <a:lvl3pPr>
              <a:defRPr sz="1600">
                <a:solidFill>
                  <a:schemeClr val="tx1"/>
                </a:solidFill>
              </a:defRPr>
            </a:lvl3pPr>
            <a:lvl4pPr>
              <a:defRPr sz="1600">
                <a:solidFill>
                  <a:schemeClr val="tx1"/>
                </a:solidFill>
              </a:defRPr>
            </a:lvl4pPr>
            <a:lvl5pPr>
              <a:defRPr sz="1600">
                <a:solidFill>
                  <a:schemeClr val="tx1"/>
                </a:solidFill>
              </a:defRPr>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Text Placeholder 3"/>
          <p:cNvSpPr>
            <a:spLocks noGrp="1"/>
          </p:cNvSpPr>
          <p:nvPr>
            <p:ph type="body" sz="half" idx="2"/>
          </p:nvPr>
        </p:nvSpPr>
        <p:spPr>
          <a:xfrm>
            <a:off x="1115568" y="3549918"/>
            <a:ext cx="3794760" cy="2194036"/>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smtClean="0"/>
              <a:t>Cliquez pour modifier les styles du texte du masque</a:t>
            </a:r>
          </a:p>
        </p:txBody>
      </p:sp>
      <p:sp>
        <p:nvSpPr>
          <p:cNvPr id="5" name="Date Placeholder 4"/>
          <p:cNvSpPr>
            <a:spLocks noGrp="1"/>
          </p:cNvSpPr>
          <p:nvPr>
            <p:ph type="dt" sz="half" idx="10"/>
          </p:nvPr>
        </p:nvSpPr>
        <p:spPr/>
        <p:txBody>
          <a:bodyPr/>
          <a:lstStyle/>
          <a:p>
            <a:fld id="{41FE5C41-220F-8A4C-A910-F9A3029F1605}" type="datetime1">
              <a:rPr lang="fr-MA" smtClean="0"/>
              <a:t>05/09/2019</a:t>
            </a:fld>
            <a:endParaRPr lang="fr-FR" dirty="0"/>
          </a:p>
        </p:txBody>
      </p:sp>
      <p:sp>
        <p:nvSpPr>
          <p:cNvPr id="6" name="Footer Placeholder 5"/>
          <p:cNvSpPr>
            <a:spLocks noGrp="1"/>
          </p:cNvSpPr>
          <p:nvPr>
            <p:ph type="ftr" sz="quarter" idx="11"/>
          </p:nvPr>
        </p:nvSpPr>
        <p:spPr>
          <a:xfrm>
            <a:off x="804672" y="6236208"/>
            <a:ext cx="5167503" cy="320040"/>
          </a:xfrm>
        </p:spPr>
        <p:txBody>
          <a:bodyPr/>
          <a:lstStyle>
            <a:lvl1pPr>
              <a:defRPr>
                <a:solidFill>
                  <a:srgbClr val="FFFFFF">
                    <a:alpha val="69804"/>
                  </a:srgbClr>
                </a:solidFill>
              </a:defRPr>
            </a:lvl1pPr>
          </a:lstStyle>
          <a:p>
            <a:r>
              <a:rPr lang="fr-FR" smtClean="0"/>
              <a:t>Abdelouahab Essafi Expert LMI Kafaat Liljami3</a:t>
            </a:r>
            <a:endParaRPr lang="fr-FR" dirty="0"/>
          </a:p>
        </p:txBody>
      </p:sp>
      <p:sp>
        <p:nvSpPr>
          <p:cNvPr id="7" name="Slide Number Placeholder 6"/>
          <p:cNvSpPr>
            <a:spLocks noGrp="1"/>
          </p:cNvSpPr>
          <p:nvPr>
            <p:ph type="sldNum" sz="quarter" idx="12"/>
          </p:nvPr>
        </p:nvSpPr>
        <p:spPr/>
        <p:txBody>
          <a:bodyPr/>
          <a:lstStyle/>
          <a:p>
            <a:fld id="{E034F8EF-867A-4144-9C85-6B43D99B8AA5}" type="slidenum">
              <a:rPr lang="fr-FR" smtClean="0"/>
              <a:t>‹#›</a:t>
            </a:fld>
            <a:endParaRPr lang="fr-FR"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18" name="Rectangle 17"/>
          <p:cNvSpPr/>
          <p:nvPr/>
        </p:nvSpPr>
        <p:spPr>
          <a:xfrm>
            <a:off x="0" y="0"/>
            <a:ext cx="6095999"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08523" y="2243828"/>
            <a:ext cx="4494998" cy="1134640"/>
          </a:xfrm>
          <a:solidFill>
            <a:srgbClr val="FFFFFF"/>
          </a:solidFill>
          <a:ln>
            <a:solidFill>
              <a:srgbClr val="404040"/>
            </a:solidFill>
          </a:ln>
        </p:spPr>
        <p:txBody>
          <a:bodyPr anchor="ctr" anchorCtr="1">
            <a:noAutofit/>
          </a:bodyPr>
          <a:lstStyle>
            <a:lvl1pPr>
              <a:defRPr sz="2200">
                <a:solidFill>
                  <a:srgbClr val="262626"/>
                </a:solidFill>
              </a:defRPr>
            </a:lvl1pPr>
          </a:lstStyle>
          <a:p>
            <a:r>
              <a:rPr lang="fr-FR" smtClean="0"/>
              <a:t>Cliquez et modifiez le titre</a:t>
            </a:r>
            <a:endParaRPr lang="en-US" dirty="0"/>
          </a:p>
        </p:txBody>
      </p:sp>
      <p:sp>
        <p:nvSpPr>
          <p:cNvPr id="3" name="Picture Placeholder 2"/>
          <p:cNvSpPr>
            <a:spLocks noGrp="1" noChangeAspect="1"/>
          </p:cNvSpPr>
          <p:nvPr>
            <p:ph type="pic" idx="1"/>
          </p:nvPr>
        </p:nvSpPr>
        <p:spPr>
          <a:xfrm>
            <a:off x="6095999" y="0"/>
            <a:ext cx="6102097" cy="6858000"/>
          </a:xfrm>
          <a:solidFill>
            <a:schemeClr val="bg1">
              <a:lumMod val="75000"/>
            </a:schemeClr>
          </a:solidFill>
        </p:spPr>
        <p:txBody>
          <a:bodyPr anchor="t"/>
          <a:lstStyle>
            <a:lvl1pPr marL="0" indent="0">
              <a:buNone/>
              <a:defRPr sz="3200">
                <a:solidFill>
                  <a:schemeClr val="tx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dirty="0" smtClean="0"/>
              <a:t>Faire glisser l'image vers l'espace réservé ou cliquer sur l'icône pour l'ajouter</a:t>
            </a:r>
            <a:endParaRPr lang="en-US" dirty="0"/>
          </a:p>
        </p:txBody>
      </p:sp>
      <p:sp>
        <p:nvSpPr>
          <p:cNvPr id="4" name="Text Placeholder 3"/>
          <p:cNvSpPr>
            <a:spLocks noGrp="1"/>
          </p:cNvSpPr>
          <p:nvPr>
            <p:ph type="body" sz="half" idx="2"/>
          </p:nvPr>
        </p:nvSpPr>
        <p:spPr>
          <a:xfrm>
            <a:off x="1115568" y="3549918"/>
            <a:ext cx="3794760" cy="2194037"/>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smtClean="0"/>
              <a:t>Cliquez pour modifier les styles du texte du masque</a:t>
            </a:r>
          </a:p>
        </p:txBody>
      </p:sp>
      <p:sp>
        <p:nvSpPr>
          <p:cNvPr id="5" name="Date Placeholder 4"/>
          <p:cNvSpPr>
            <a:spLocks noGrp="1"/>
          </p:cNvSpPr>
          <p:nvPr>
            <p:ph type="dt" sz="half" idx="10"/>
          </p:nvPr>
        </p:nvSpPr>
        <p:spPr/>
        <p:txBody>
          <a:bodyPr/>
          <a:lstStyle>
            <a:lvl1pPr>
              <a:defRPr>
                <a:solidFill>
                  <a:srgbClr val="FFFFFF">
                    <a:alpha val="90000"/>
                  </a:srgbClr>
                </a:solidFill>
                <a:effectLst>
                  <a:outerShdw blurRad="50800" dist="38100" dir="2700000" algn="tl" rotWithShape="0">
                    <a:prstClr val="black">
                      <a:alpha val="43000"/>
                    </a:prstClr>
                  </a:outerShdw>
                </a:effectLst>
              </a:defRPr>
            </a:lvl1pPr>
          </a:lstStyle>
          <a:p>
            <a:fld id="{2056DC6F-DAFD-1D4B-9458-7B35ECE9CF39}" type="datetime1">
              <a:rPr lang="fr-MA" smtClean="0"/>
              <a:t>05/09/2019</a:t>
            </a:fld>
            <a:endParaRPr lang="fr-FR" dirty="0"/>
          </a:p>
        </p:txBody>
      </p:sp>
      <p:sp>
        <p:nvSpPr>
          <p:cNvPr id="6" name="Footer Placeholder 5"/>
          <p:cNvSpPr>
            <a:spLocks noGrp="1"/>
          </p:cNvSpPr>
          <p:nvPr>
            <p:ph type="ftr" sz="quarter" idx="11"/>
          </p:nvPr>
        </p:nvSpPr>
        <p:spPr>
          <a:xfrm>
            <a:off x="808523" y="6236208"/>
            <a:ext cx="5103729" cy="320040"/>
          </a:xfrm>
        </p:spPr>
        <p:txBody>
          <a:bodyPr/>
          <a:lstStyle>
            <a:lvl1pPr>
              <a:defRPr>
                <a:solidFill>
                  <a:srgbClr val="FFFFFF">
                    <a:alpha val="70000"/>
                  </a:srgbClr>
                </a:solidFill>
              </a:defRPr>
            </a:lvl1pPr>
          </a:lstStyle>
          <a:p>
            <a:r>
              <a:rPr lang="fr-FR" smtClean="0"/>
              <a:t>Abdelouahab Essafi Expert LMI Kafaat Liljami3</a:t>
            </a:r>
            <a:endParaRPr lang="fr-FR" dirty="0"/>
          </a:p>
        </p:txBody>
      </p:sp>
      <p:sp>
        <p:nvSpPr>
          <p:cNvPr id="7" name="Slide Number Placeholder 6"/>
          <p:cNvSpPr>
            <a:spLocks noGrp="1"/>
          </p:cNvSpPr>
          <p:nvPr>
            <p:ph type="sldNum" sz="quarter" idx="12"/>
          </p:nvPr>
        </p:nvSpPr>
        <p:spPr/>
        <p:txBody>
          <a:bodyPr/>
          <a:lstStyle/>
          <a:p>
            <a:fld id="{E034F8EF-867A-4144-9C85-6B43D99B8AA5}" type="slidenum">
              <a:rPr lang="fr-FR" smtClean="0"/>
              <a:t>‹#›</a:t>
            </a:fld>
            <a:endParaRPr lang="fr-FR" dirty="0"/>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231136" y="964692"/>
            <a:ext cx="7729728" cy="1188720"/>
          </a:xfrm>
          <a:prstGeom prst="rect">
            <a:avLst/>
          </a:prstGeom>
          <a:solidFill>
            <a:schemeClr val="bg1"/>
          </a:solidFill>
          <a:ln w="31750" cap="sq">
            <a:solidFill>
              <a:schemeClr val="tx1">
                <a:lumMod val="75000"/>
                <a:lumOff val="25000"/>
              </a:schemeClr>
            </a:solidFill>
            <a:miter lim="800000"/>
          </a:ln>
        </p:spPr>
        <p:txBody>
          <a:bodyPr vert="horz" lIns="182880" tIns="182880" rIns="182880" bIns="182880" rtlCol="0" anchor="ctr">
            <a:normAutofit/>
          </a:bodyPr>
          <a:lstStyle/>
          <a:p>
            <a:r>
              <a:rPr lang="fr-FR" smtClean="0"/>
              <a:t>Cliquez et modifiez le titre</a:t>
            </a:r>
            <a:endParaRPr lang="en-US" dirty="0"/>
          </a:p>
        </p:txBody>
      </p:sp>
      <p:sp>
        <p:nvSpPr>
          <p:cNvPr id="3" name="Text Placeholder 2"/>
          <p:cNvSpPr>
            <a:spLocks noGrp="1"/>
          </p:cNvSpPr>
          <p:nvPr>
            <p:ph type="body" idx="1"/>
          </p:nvPr>
        </p:nvSpPr>
        <p:spPr>
          <a:xfrm>
            <a:off x="2231136" y="2638044"/>
            <a:ext cx="7729728" cy="3101983"/>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7821429" y="6238816"/>
            <a:ext cx="2753746" cy="323968"/>
          </a:xfrm>
          <a:prstGeom prst="rect">
            <a:avLst/>
          </a:prstGeom>
        </p:spPr>
        <p:txBody>
          <a:bodyPr vert="horz" lIns="91440" tIns="45720" rIns="91440" bIns="45720" rtlCol="0" anchor="ctr"/>
          <a:lstStyle>
            <a:lvl1pPr algn="r">
              <a:defRPr sz="1050">
                <a:solidFill>
                  <a:schemeClr val="tx1">
                    <a:alpha val="70000"/>
                  </a:schemeClr>
                </a:solidFill>
              </a:defRPr>
            </a:lvl1pPr>
          </a:lstStyle>
          <a:p>
            <a:fld id="{85F1F74B-E73E-5945-9E43-3C75B182F4E6}" type="datetime1">
              <a:rPr lang="fr-MA" smtClean="0"/>
              <a:t>05/09/2019</a:t>
            </a:fld>
            <a:endParaRPr lang="fr-FR" dirty="0"/>
          </a:p>
        </p:txBody>
      </p:sp>
      <p:sp>
        <p:nvSpPr>
          <p:cNvPr id="5" name="Footer Placeholder 4"/>
          <p:cNvSpPr>
            <a:spLocks noGrp="1"/>
          </p:cNvSpPr>
          <p:nvPr>
            <p:ph type="ftr" sz="quarter" idx="3"/>
          </p:nvPr>
        </p:nvSpPr>
        <p:spPr>
          <a:xfrm>
            <a:off x="1600200" y="6236208"/>
            <a:ext cx="5901189" cy="320040"/>
          </a:xfrm>
          <a:prstGeom prst="rect">
            <a:avLst/>
          </a:prstGeom>
        </p:spPr>
        <p:txBody>
          <a:bodyPr vert="horz" lIns="91440" tIns="45720" rIns="91440" bIns="45720" rtlCol="0" anchor="ctr"/>
          <a:lstStyle>
            <a:lvl1pPr algn="l">
              <a:defRPr sz="1050">
                <a:solidFill>
                  <a:schemeClr val="tx1">
                    <a:alpha val="70000"/>
                  </a:schemeClr>
                </a:solidFill>
              </a:defRPr>
            </a:lvl1pPr>
          </a:lstStyle>
          <a:p>
            <a:r>
              <a:rPr lang="fr-FR" smtClean="0"/>
              <a:t>Abdelouahab Essafi Expert LMI Kafaat Liljami3</a:t>
            </a:r>
            <a:endParaRPr lang="fr-FR" dirty="0"/>
          </a:p>
        </p:txBody>
      </p:sp>
      <p:sp>
        <p:nvSpPr>
          <p:cNvPr id="6" name="Slide Number Placeholder 5"/>
          <p:cNvSpPr>
            <a:spLocks noGrp="1"/>
          </p:cNvSpPr>
          <p:nvPr>
            <p:ph type="sldNum" sz="quarter" idx="4"/>
          </p:nvPr>
        </p:nvSpPr>
        <p:spPr>
          <a:xfrm>
            <a:off x="10758922" y="6217920"/>
            <a:ext cx="365760" cy="365760"/>
          </a:xfrm>
          <a:prstGeom prst="ellipse">
            <a:avLst/>
          </a:prstGeom>
          <a:solidFill>
            <a:srgbClr val="1D1D1D">
              <a:alpha val="70000"/>
            </a:srgbClr>
          </a:solidFill>
        </p:spPr>
        <p:txBody>
          <a:bodyPr vert="horz" lIns="18288" tIns="45720" rIns="18288" bIns="45720" rtlCol="0" anchor="ctr">
            <a:noAutofit/>
          </a:bodyPr>
          <a:lstStyle>
            <a:lvl1pPr algn="ctr">
              <a:defRPr sz="1100" spc="0" baseline="0">
                <a:solidFill>
                  <a:srgbClr val="FFFFFF"/>
                </a:solidFill>
              </a:defRPr>
            </a:lvl1pPr>
          </a:lstStyle>
          <a:p>
            <a:fld id="{E034F8EF-867A-4144-9C85-6B43D99B8AA5}" type="slidenum">
              <a:rPr lang="fr-FR" smtClean="0"/>
              <a:t>‹#›</a:t>
            </a:fld>
            <a:endParaRPr lang="fr-FR" dirty="0"/>
          </a:p>
        </p:txBody>
      </p:sp>
    </p:spTree>
    <p:extLst>
      <p:ext uri="{BB962C8B-B14F-4D97-AF65-F5344CB8AC3E}">
        <p14:creationId xmlns:p14="http://schemas.microsoft.com/office/powerpoint/2010/main" val="1856660513"/>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hf hdr="0" dt="0"/>
  <p:txStyles>
    <p:titleStyle>
      <a:lvl1pPr algn="ctr" defTabSz="914400" rtl="0" eaLnBrk="1" latinLnBrk="0" hangingPunct="1">
        <a:lnSpc>
          <a:spcPct val="90000"/>
        </a:lnSpc>
        <a:spcBef>
          <a:spcPct val="0"/>
        </a:spcBef>
        <a:buNone/>
        <a:defRPr sz="2800" kern="1200" cap="all" spc="200" baseline="0">
          <a:solidFill>
            <a:schemeClr val="tx1">
              <a:lumMod val="85000"/>
              <a:lumOff val="15000"/>
            </a:schemeClr>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1800" kern="1200">
          <a:solidFill>
            <a:schemeClr val="tx1">
              <a:lumMod val="85000"/>
              <a:lumOff val="15000"/>
            </a:schemeClr>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286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431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82775"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1.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jpe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jpe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jpe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jpe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jpeg"/></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jpeg"/></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jpeg"/></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jpeg"/></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jpe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 Id="rId3" Type="http://schemas.openxmlformats.org/officeDocument/2006/relationships/image" Target="../media/image1.jpeg"/></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jpeg"/></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 Id="rId3" Type="http://schemas.openxmlformats.org/officeDocument/2006/relationships/image" Target="../media/image1.jpeg"/></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jpeg"/></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jpeg"/></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jpeg"/></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jpeg"/></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jpeg"/></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jpeg"/></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jpeg"/></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jpe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jpeg"/></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jpeg"/></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jpeg"/></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jpeg"/></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jpeg"/></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jpeg"/></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jpeg"/></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jpeg"/></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jpeg"/></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jpeg"/></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jpe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jpeg"/></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jpeg"/></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jpeg"/></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jpeg"/></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jpeg"/></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jpeg"/></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jpeg"/></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jpeg"/></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jpeg"/></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jpeg"/></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jpe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jpeg"/></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jpeg"/></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jpeg"/></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jpeg"/></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jpeg"/></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jpeg"/></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jpeg"/></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jpeg"/></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jpeg"/></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jpeg"/></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jpe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jpeg"/></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jpeg"/></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jpeg"/></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 Id="rId3" Type="http://schemas.openxmlformats.org/officeDocument/2006/relationships/image" Target="../media/image1.jpeg"/></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jpeg"/></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jpeg"/></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jpeg"/></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jpeg"/></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jpeg"/></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 Id="rId3" Type="http://schemas.openxmlformats.org/officeDocument/2006/relationships/image" Target="../media/image1.jpeg"/></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jpe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jpeg"/></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jpeg"/></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jpeg"/></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jpeg"/></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jpeg"/></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jpeg"/></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jpeg"/></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jpeg"/></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jpeg"/></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jpeg"/></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jpe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jpeg"/></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jpeg"/></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jpeg"/></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 Id="rId3" Type="http://schemas.openxmlformats.org/officeDocument/2006/relationships/image" Target="../media/image1.jpeg"/></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jpeg"/></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jpeg"/></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jpeg"/></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jpeg"/></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jpeg"/></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 Id="rId3" Type="http://schemas.openxmlformats.org/officeDocument/2006/relationships/image" Target="../media/image1.jpeg"/></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jpeg"/></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jpeg"/></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jpeg"/></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1600200" y="1275906"/>
            <a:ext cx="8991600" cy="3912782"/>
          </a:xfrm>
        </p:spPr>
        <p:txBody>
          <a:bodyPr>
            <a:normAutofit fontScale="90000"/>
          </a:bodyPr>
          <a:lstStyle/>
          <a:p>
            <a:r>
              <a:rPr lang="fr-FR" sz="3100" b="1" dirty="0" smtClean="0"/>
              <a:t/>
            </a:r>
            <a:br>
              <a:rPr lang="fr-FR" sz="3100" b="1" dirty="0" smtClean="0"/>
            </a:br>
            <a:r>
              <a:rPr lang="fr-FR" sz="3100" b="1" dirty="0" smtClean="0"/>
              <a:t>Programme </a:t>
            </a:r>
            <a:r>
              <a:rPr lang="fr-FR" sz="3100" b="1" dirty="0" err="1" smtClean="0"/>
              <a:t>Kafaat</a:t>
            </a:r>
            <a:r>
              <a:rPr lang="fr-FR" sz="3100" b="1" dirty="0" smtClean="0"/>
              <a:t> Liljami3</a:t>
            </a:r>
            <a:br>
              <a:rPr lang="fr-FR" sz="3100" b="1" dirty="0" smtClean="0"/>
            </a:br>
            <a:r>
              <a:rPr lang="fr-FR" sz="3100" b="1" dirty="0"/>
              <a:t/>
            </a:r>
            <a:br>
              <a:rPr lang="fr-FR" sz="3100" b="1" dirty="0"/>
            </a:br>
            <a:r>
              <a:rPr lang="fr-FR" sz="3100" b="1" dirty="0" smtClean="0"/>
              <a:t>Atelier de Travail LMI</a:t>
            </a:r>
            <a:br>
              <a:rPr lang="fr-FR" sz="3100" b="1" dirty="0" smtClean="0"/>
            </a:br>
            <a:r>
              <a:rPr lang="fr-FR" sz="5400" dirty="0" smtClean="0"/>
              <a:t/>
            </a:r>
            <a:br>
              <a:rPr lang="fr-FR" sz="5400" dirty="0" smtClean="0"/>
            </a:br>
            <a:r>
              <a:rPr lang="fr-FR" sz="3100" b="1" i="1" dirty="0" smtClean="0"/>
              <a:t>Accompagnement du GTR TTH dans l’élaboration et la présentation du rapport régional </a:t>
            </a:r>
            <a:br>
              <a:rPr lang="fr-FR" sz="3100" b="1" i="1" dirty="0" smtClean="0"/>
            </a:br>
            <a:r>
              <a:rPr lang="fr-FR" sz="3100" b="1" i="1" dirty="0" smtClean="0"/>
              <a:t>« Adéquation Formation-Emploi</a:t>
            </a:r>
            <a:endParaRPr lang="fr-FR" sz="3100" dirty="0"/>
          </a:p>
        </p:txBody>
      </p:sp>
      <p:sp>
        <p:nvSpPr>
          <p:cNvPr id="3" name="Sous-titre 2"/>
          <p:cNvSpPr>
            <a:spLocks noGrp="1"/>
          </p:cNvSpPr>
          <p:nvPr>
            <p:ph type="subTitle" idx="1"/>
          </p:nvPr>
        </p:nvSpPr>
        <p:spPr>
          <a:xfrm>
            <a:off x="1524000" y="5720316"/>
            <a:ext cx="9144000" cy="829340"/>
          </a:xfrm>
        </p:spPr>
        <p:txBody>
          <a:bodyPr/>
          <a:lstStyle/>
          <a:p>
            <a:r>
              <a:rPr lang="fr-FR" b="1" dirty="0" smtClean="0"/>
              <a:t>Tanger le 06/09/2019</a:t>
            </a:r>
            <a:endParaRPr lang="fr-FR" b="1" dirty="0"/>
          </a:p>
        </p:txBody>
      </p:sp>
      <p:pic>
        <p:nvPicPr>
          <p:cNvPr id="4" name="Picture 6"/>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49656"/>
            <a:ext cx="1397000" cy="1325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89139235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242595" y="914400"/>
            <a:ext cx="11625943" cy="5943600"/>
          </a:xfrm>
        </p:spPr>
        <p:txBody>
          <a:bodyPr>
            <a:normAutofit/>
          </a:bodyPr>
          <a:lstStyle/>
          <a:p>
            <a:pPr algn="just"/>
            <a:endParaRPr lang="fr-FR" sz="2400" dirty="0" smtClean="0">
              <a:latin typeface="Calibri" charset="0"/>
              <a:ea typeface="Calibri" charset="0"/>
              <a:cs typeface="Calibri" charset="0"/>
            </a:endParaRPr>
          </a:p>
          <a:p>
            <a:pPr algn="just"/>
            <a:r>
              <a:rPr lang="fr-FR" sz="2400" dirty="0" smtClean="0">
                <a:latin typeface="Calibri" charset="0"/>
                <a:ea typeface="Calibri" charset="0"/>
                <a:cs typeface="Calibri" charset="0"/>
              </a:rPr>
              <a:t>Pour </a:t>
            </a:r>
            <a:r>
              <a:rPr lang="fr-FR" sz="2400" dirty="0">
                <a:latin typeface="Calibri" charset="0"/>
                <a:ea typeface="Calibri" charset="0"/>
                <a:cs typeface="Calibri" charset="0"/>
              </a:rPr>
              <a:t>les </a:t>
            </a:r>
            <a:r>
              <a:rPr lang="fr-FR" sz="2400" b="1" dirty="0">
                <a:latin typeface="Calibri" charset="0"/>
                <a:ea typeface="Calibri" charset="0"/>
                <a:cs typeface="Calibri" charset="0"/>
              </a:rPr>
              <a:t>questions relatives aux politiques</a:t>
            </a:r>
            <a:r>
              <a:rPr lang="fr-FR" sz="2400" dirty="0">
                <a:latin typeface="Calibri" charset="0"/>
                <a:ea typeface="Calibri" charset="0"/>
                <a:cs typeface="Calibri" charset="0"/>
              </a:rPr>
              <a:t>, il est essentiel d’</a:t>
            </a:r>
            <a:r>
              <a:rPr lang="fr-FR" sz="2400" dirty="0" err="1">
                <a:latin typeface="Calibri" charset="0"/>
                <a:ea typeface="Calibri" charset="0"/>
                <a:cs typeface="Calibri" charset="0"/>
              </a:rPr>
              <a:t>établir</a:t>
            </a:r>
            <a:r>
              <a:rPr lang="fr-FR" sz="2400" dirty="0">
                <a:latin typeface="Calibri" charset="0"/>
                <a:ea typeface="Calibri" charset="0"/>
                <a:cs typeface="Calibri" charset="0"/>
              </a:rPr>
              <a:t> une distinction claire entre les actions et les plans d’action, et ce de la </a:t>
            </a:r>
            <a:r>
              <a:rPr lang="fr-FR" sz="2400" dirty="0" err="1">
                <a:latin typeface="Calibri" charset="0"/>
                <a:ea typeface="Calibri" charset="0"/>
                <a:cs typeface="Calibri" charset="0"/>
              </a:rPr>
              <a:t>manière</a:t>
            </a:r>
            <a:r>
              <a:rPr lang="fr-FR" sz="2400" dirty="0">
                <a:latin typeface="Calibri" charset="0"/>
                <a:ea typeface="Calibri" charset="0"/>
                <a:cs typeface="Calibri" charset="0"/>
              </a:rPr>
              <a:t> </a:t>
            </a:r>
            <a:r>
              <a:rPr lang="fr-FR" sz="2400" dirty="0" smtClean="0">
                <a:latin typeface="Calibri" charset="0"/>
                <a:ea typeface="Calibri" charset="0"/>
                <a:cs typeface="Calibri" charset="0"/>
              </a:rPr>
              <a:t>suivante:</a:t>
            </a:r>
          </a:p>
          <a:p>
            <a:pPr marL="0" indent="0" algn="just">
              <a:buNone/>
            </a:pPr>
            <a:endParaRPr lang="fr-FR" sz="2400" dirty="0">
              <a:latin typeface="Calibri" charset="0"/>
              <a:ea typeface="Calibri" charset="0"/>
              <a:cs typeface="Calibri" charset="0"/>
            </a:endParaRPr>
          </a:p>
          <a:p>
            <a:pPr marL="571500" lvl="1" indent="-342900" algn="just">
              <a:buFont typeface="+mj-lt"/>
              <a:buAutoNum type="arabicPeriod"/>
            </a:pPr>
            <a:r>
              <a:rPr lang="fr-FR" sz="2400" dirty="0" err="1">
                <a:latin typeface="Calibri" charset="0"/>
                <a:ea typeface="Calibri" charset="0"/>
                <a:cs typeface="Calibri" charset="0"/>
              </a:rPr>
              <a:t>Décrire</a:t>
            </a:r>
            <a:r>
              <a:rPr lang="fr-FR" sz="2400" dirty="0">
                <a:latin typeface="Calibri" charset="0"/>
                <a:ea typeface="Calibri" charset="0"/>
                <a:cs typeface="Calibri" charset="0"/>
              </a:rPr>
              <a:t> ce qui a </a:t>
            </a:r>
            <a:r>
              <a:rPr lang="fr-FR" sz="2400" dirty="0" err="1">
                <a:latin typeface="Calibri" charset="0"/>
                <a:ea typeface="Calibri" charset="0"/>
                <a:cs typeface="Calibri" charset="0"/>
              </a:rPr>
              <a:t>déja</a:t>
            </a:r>
            <a:r>
              <a:rPr lang="fr-FR" sz="2400" dirty="0">
                <a:latin typeface="Calibri" charset="0"/>
                <a:ea typeface="Calibri" charset="0"/>
                <a:cs typeface="Calibri" charset="0"/>
              </a:rPr>
              <a:t>̀ </a:t>
            </a:r>
            <a:r>
              <a:rPr lang="fr-FR" sz="2400" dirty="0" err="1">
                <a:latin typeface="Calibri" charset="0"/>
                <a:ea typeface="Calibri" charset="0"/>
                <a:cs typeface="Calibri" charset="0"/>
              </a:rPr>
              <a:t>éte</a:t>
            </a:r>
            <a:r>
              <a:rPr lang="fr-FR" sz="2400" dirty="0">
                <a:latin typeface="Calibri" charset="0"/>
                <a:ea typeface="Calibri" charset="0"/>
                <a:cs typeface="Calibri" charset="0"/>
              </a:rPr>
              <a:t>́ mis en place en termes de politique et de pratique, par exemple comme </a:t>
            </a:r>
            <a:r>
              <a:rPr lang="fr-FR" sz="2400" dirty="0" err="1">
                <a:latin typeface="Calibri" charset="0"/>
                <a:ea typeface="Calibri" charset="0"/>
                <a:cs typeface="Calibri" charset="0"/>
              </a:rPr>
              <a:t>décrit</a:t>
            </a:r>
            <a:r>
              <a:rPr lang="fr-FR" sz="2400" dirty="0">
                <a:latin typeface="Calibri" charset="0"/>
                <a:ea typeface="Calibri" charset="0"/>
                <a:cs typeface="Calibri" charset="0"/>
              </a:rPr>
              <a:t> dans la </a:t>
            </a:r>
            <a:r>
              <a:rPr lang="fr-FR" sz="2400" dirty="0" err="1">
                <a:latin typeface="Calibri" charset="0"/>
                <a:ea typeface="Calibri" charset="0"/>
                <a:cs typeface="Calibri" charset="0"/>
              </a:rPr>
              <a:t>législation</a:t>
            </a:r>
            <a:r>
              <a:rPr lang="fr-FR" sz="2400" dirty="0">
                <a:latin typeface="Calibri" charset="0"/>
                <a:ea typeface="Calibri" charset="0"/>
                <a:cs typeface="Calibri" charset="0"/>
              </a:rPr>
              <a:t>. </a:t>
            </a:r>
          </a:p>
          <a:p>
            <a:pPr marL="571500" lvl="1" indent="-342900" algn="just">
              <a:buFont typeface="+mj-lt"/>
              <a:buAutoNum type="arabicPeriod"/>
            </a:pPr>
            <a:r>
              <a:rPr lang="fr-FR" sz="2400" dirty="0" err="1" smtClean="0">
                <a:latin typeface="Calibri" charset="0"/>
                <a:ea typeface="Calibri" charset="0"/>
                <a:cs typeface="Calibri" charset="0"/>
              </a:rPr>
              <a:t>Réfléchir</a:t>
            </a:r>
            <a:r>
              <a:rPr lang="fr-FR" sz="2400" dirty="0" smtClean="0">
                <a:latin typeface="Calibri" charset="0"/>
                <a:ea typeface="Calibri" charset="0"/>
                <a:cs typeface="Calibri" charset="0"/>
              </a:rPr>
              <a:t> </a:t>
            </a:r>
            <a:r>
              <a:rPr lang="fr-FR" sz="2400" dirty="0">
                <a:latin typeface="Calibri" charset="0"/>
                <a:ea typeface="Calibri" charset="0"/>
                <a:cs typeface="Calibri" charset="0"/>
              </a:rPr>
              <a:t>sur les </a:t>
            </a:r>
            <a:r>
              <a:rPr lang="fr-FR" sz="2400" dirty="0" err="1">
                <a:latin typeface="Calibri" charset="0"/>
                <a:ea typeface="Calibri" charset="0"/>
                <a:cs typeface="Calibri" charset="0"/>
              </a:rPr>
              <a:t>progrès</a:t>
            </a:r>
            <a:r>
              <a:rPr lang="fr-FR" sz="2400" dirty="0">
                <a:latin typeface="Calibri" charset="0"/>
                <a:ea typeface="Calibri" charset="0"/>
                <a:cs typeface="Calibri" charset="0"/>
              </a:rPr>
              <a:t> </a:t>
            </a:r>
            <a:r>
              <a:rPr lang="fr-FR" sz="2400" dirty="0" err="1">
                <a:latin typeface="Calibri" charset="0"/>
                <a:ea typeface="Calibri" charset="0"/>
                <a:cs typeface="Calibri" charset="0"/>
              </a:rPr>
              <a:t>réalisés</a:t>
            </a:r>
            <a:r>
              <a:rPr lang="fr-FR" sz="2400" dirty="0">
                <a:latin typeface="Calibri" charset="0"/>
                <a:ea typeface="Calibri" charset="0"/>
                <a:cs typeface="Calibri" charset="0"/>
              </a:rPr>
              <a:t> depuis le dernier cycle du processus de Turin. La mise en œuvre de la politique a-t-elle apporté des </a:t>
            </a:r>
            <a:r>
              <a:rPr lang="fr-FR" sz="2400" dirty="0" err="1">
                <a:latin typeface="Calibri" charset="0"/>
                <a:ea typeface="Calibri" charset="0"/>
                <a:cs typeface="Calibri" charset="0"/>
              </a:rPr>
              <a:t>améliorations</a:t>
            </a:r>
            <a:r>
              <a:rPr lang="fr-FR" sz="2400" dirty="0">
                <a:latin typeface="Calibri" charset="0"/>
                <a:ea typeface="Calibri" charset="0"/>
                <a:cs typeface="Calibri" charset="0"/>
              </a:rPr>
              <a:t>? Y </a:t>
            </a:r>
            <a:r>
              <a:rPr lang="fr-FR" sz="2400" dirty="0" err="1">
                <a:latin typeface="Calibri" charset="0"/>
                <a:ea typeface="Calibri" charset="0"/>
                <a:cs typeface="Calibri" charset="0"/>
              </a:rPr>
              <a:t>a-t-il</a:t>
            </a:r>
            <a:r>
              <a:rPr lang="fr-FR" sz="2400" dirty="0">
                <a:latin typeface="Calibri" charset="0"/>
                <a:ea typeface="Calibri" charset="0"/>
                <a:cs typeface="Calibri" charset="0"/>
              </a:rPr>
              <a:t> eu des effets secondaires </a:t>
            </a:r>
            <a:r>
              <a:rPr lang="fr-FR" sz="2400" dirty="0" err="1">
                <a:latin typeface="Calibri" charset="0"/>
                <a:ea typeface="Calibri" charset="0"/>
                <a:cs typeface="Calibri" charset="0"/>
              </a:rPr>
              <a:t>négatifs</a:t>
            </a:r>
            <a:r>
              <a:rPr lang="fr-FR" sz="2400" dirty="0">
                <a:latin typeface="Calibri" charset="0"/>
                <a:ea typeface="Calibri" charset="0"/>
                <a:cs typeface="Calibri" charset="0"/>
              </a:rPr>
              <a:t>? Y </a:t>
            </a:r>
            <a:r>
              <a:rPr lang="fr-FR" sz="2400" dirty="0" err="1">
                <a:latin typeface="Calibri" charset="0"/>
                <a:ea typeface="Calibri" charset="0"/>
                <a:cs typeface="Calibri" charset="0"/>
              </a:rPr>
              <a:t>a-t-il</a:t>
            </a:r>
            <a:r>
              <a:rPr lang="fr-FR" sz="2400" dirty="0">
                <a:latin typeface="Calibri" charset="0"/>
                <a:ea typeface="Calibri" charset="0"/>
                <a:cs typeface="Calibri" charset="0"/>
              </a:rPr>
              <a:t> eu des ajustements en fonction des </a:t>
            </a:r>
            <a:r>
              <a:rPr lang="fr-FR" sz="2400" dirty="0" err="1">
                <a:latin typeface="Calibri" charset="0"/>
                <a:ea typeface="Calibri" charset="0"/>
                <a:cs typeface="Calibri" charset="0"/>
              </a:rPr>
              <a:t>leçons</a:t>
            </a:r>
            <a:r>
              <a:rPr lang="fr-FR" sz="2400" dirty="0">
                <a:latin typeface="Calibri" charset="0"/>
                <a:ea typeface="Calibri" charset="0"/>
                <a:cs typeface="Calibri" charset="0"/>
              </a:rPr>
              <a:t> apprises? </a:t>
            </a:r>
            <a:endParaRPr lang="fr-FR" sz="2400" dirty="0" smtClean="0">
              <a:latin typeface="Calibri" charset="0"/>
              <a:ea typeface="Calibri" charset="0"/>
              <a:cs typeface="Calibri" charset="0"/>
            </a:endParaRPr>
          </a:p>
          <a:p>
            <a:pPr marL="571500" lvl="1" indent="-342900" algn="just">
              <a:buFont typeface="+mj-lt"/>
              <a:buAutoNum type="arabicPeriod"/>
            </a:pPr>
            <a:r>
              <a:rPr lang="fr-FR" sz="2400" dirty="0" err="1">
                <a:latin typeface="Calibri" charset="0"/>
                <a:ea typeface="Calibri" charset="0"/>
                <a:cs typeface="Calibri" charset="0"/>
              </a:rPr>
              <a:t>Décrire</a:t>
            </a:r>
            <a:r>
              <a:rPr lang="fr-FR" sz="2400" dirty="0">
                <a:latin typeface="Calibri" charset="0"/>
                <a:ea typeface="Calibri" charset="0"/>
                <a:cs typeface="Calibri" charset="0"/>
              </a:rPr>
              <a:t> ce qui est </a:t>
            </a:r>
            <a:r>
              <a:rPr lang="fr-FR" sz="2400" dirty="0" err="1">
                <a:latin typeface="Calibri" charset="0"/>
                <a:ea typeface="Calibri" charset="0"/>
                <a:cs typeface="Calibri" charset="0"/>
              </a:rPr>
              <a:t>prévu</a:t>
            </a:r>
            <a:r>
              <a:rPr lang="fr-FR" sz="2400" dirty="0">
                <a:latin typeface="Calibri" charset="0"/>
                <a:ea typeface="Calibri" charset="0"/>
                <a:cs typeface="Calibri" charset="0"/>
              </a:rPr>
              <a:t> mais n’a pas encore </a:t>
            </a:r>
            <a:r>
              <a:rPr lang="fr-FR" sz="2400" dirty="0" err="1">
                <a:latin typeface="Calibri" charset="0"/>
                <a:ea typeface="Calibri" charset="0"/>
                <a:cs typeface="Calibri" charset="0"/>
              </a:rPr>
              <a:t>éte</a:t>
            </a:r>
            <a:r>
              <a:rPr lang="fr-FR" sz="2400" dirty="0">
                <a:latin typeface="Calibri" charset="0"/>
                <a:ea typeface="Calibri" charset="0"/>
                <a:cs typeface="Calibri" charset="0"/>
              </a:rPr>
              <a:t>́ mis en œuvre, par exemple comme </a:t>
            </a:r>
            <a:r>
              <a:rPr lang="fr-FR" sz="2400" dirty="0" smtClean="0">
                <a:latin typeface="Calibri" charset="0"/>
                <a:ea typeface="Calibri" charset="0"/>
                <a:cs typeface="Calibri" charset="0"/>
              </a:rPr>
              <a:t>    </a:t>
            </a:r>
            <a:r>
              <a:rPr lang="fr-FR" sz="2400" dirty="0" err="1" smtClean="0">
                <a:latin typeface="Calibri" charset="0"/>
                <a:ea typeface="Calibri" charset="0"/>
                <a:cs typeface="Calibri" charset="0"/>
              </a:rPr>
              <a:t>décrit</a:t>
            </a:r>
            <a:r>
              <a:rPr lang="fr-FR" sz="2400" dirty="0" smtClean="0">
                <a:latin typeface="Calibri" charset="0"/>
                <a:ea typeface="Calibri" charset="0"/>
                <a:cs typeface="Calibri" charset="0"/>
              </a:rPr>
              <a:t> </a:t>
            </a:r>
            <a:r>
              <a:rPr lang="fr-FR" sz="2400" dirty="0">
                <a:latin typeface="Calibri" charset="0"/>
                <a:ea typeface="Calibri" charset="0"/>
                <a:cs typeface="Calibri" charset="0"/>
              </a:rPr>
              <a:t>dans les </a:t>
            </a:r>
            <a:r>
              <a:rPr lang="fr-FR" sz="2400" dirty="0" err="1">
                <a:latin typeface="Calibri" charset="0"/>
                <a:ea typeface="Calibri" charset="0"/>
                <a:cs typeface="Calibri" charset="0"/>
              </a:rPr>
              <a:t>stratégies</a:t>
            </a:r>
            <a:r>
              <a:rPr lang="fr-FR" sz="2400" dirty="0">
                <a:latin typeface="Calibri" charset="0"/>
                <a:ea typeface="Calibri" charset="0"/>
                <a:cs typeface="Calibri" charset="0"/>
              </a:rPr>
              <a:t>, les plans d’action, les </a:t>
            </a:r>
            <a:r>
              <a:rPr lang="fr-FR" sz="2400" dirty="0" err="1">
                <a:latin typeface="Calibri" charset="0"/>
                <a:ea typeface="Calibri" charset="0"/>
                <a:cs typeface="Calibri" charset="0"/>
              </a:rPr>
              <a:t>déclarations</a:t>
            </a:r>
            <a:r>
              <a:rPr lang="fr-FR" sz="2400" dirty="0">
                <a:latin typeface="Calibri" charset="0"/>
                <a:ea typeface="Calibri" charset="0"/>
                <a:cs typeface="Calibri" charset="0"/>
              </a:rPr>
              <a:t> et autres formes de </a:t>
            </a:r>
            <a:r>
              <a:rPr lang="fr-FR" sz="2400" dirty="0" smtClean="0">
                <a:latin typeface="Calibri" charset="0"/>
                <a:ea typeface="Calibri" charset="0"/>
                <a:cs typeface="Calibri" charset="0"/>
              </a:rPr>
              <a:t>           planification </a:t>
            </a:r>
            <a:r>
              <a:rPr lang="fr-FR" sz="2400" dirty="0">
                <a:latin typeface="Calibri" charset="0"/>
                <a:ea typeface="Calibri" charset="0"/>
                <a:cs typeface="Calibri" charset="0"/>
              </a:rPr>
              <a:t>de la </a:t>
            </a:r>
            <a:r>
              <a:rPr lang="fr-FR" sz="2400" dirty="0" err="1">
                <a:latin typeface="Calibri" charset="0"/>
                <a:ea typeface="Calibri" charset="0"/>
                <a:cs typeface="Calibri" charset="0"/>
              </a:rPr>
              <a:t>réforme</a:t>
            </a:r>
            <a:r>
              <a:rPr lang="fr-FR" sz="2400" dirty="0">
                <a:latin typeface="Calibri" charset="0"/>
                <a:ea typeface="Calibri" charset="0"/>
                <a:cs typeface="Calibri" charset="0"/>
              </a:rPr>
              <a:t>. </a:t>
            </a:r>
          </a:p>
          <a:p>
            <a:pPr marL="571500" lvl="1" indent="-342900" algn="just">
              <a:buFont typeface="+mj-lt"/>
              <a:buAutoNum type="arabicPeriod"/>
            </a:pPr>
            <a:endParaRPr lang="fr-FR" sz="2400" dirty="0">
              <a:latin typeface="Calibri" charset="0"/>
              <a:ea typeface="Calibri" charset="0"/>
              <a:cs typeface="Calibri" charset="0"/>
            </a:endParaRPr>
          </a:p>
          <a:p>
            <a:pPr algn="just"/>
            <a:endParaRPr lang="fr-FR" sz="2400" dirty="0">
              <a:latin typeface="Calibri" charset="0"/>
              <a:ea typeface="Calibri" charset="0"/>
              <a:cs typeface="Calibri" charset="0"/>
            </a:endParaRPr>
          </a:p>
        </p:txBody>
      </p:sp>
      <p:sp>
        <p:nvSpPr>
          <p:cNvPr id="4" name="Titre 1"/>
          <p:cNvSpPr>
            <a:spLocks noGrp="1"/>
          </p:cNvSpPr>
          <p:nvPr>
            <p:ph type="title"/>
          </p:nvPr>
        </p:nvSpPr>
        <p:spPr>
          <a:xfrm>
            <a:off x="2190750" y="0"/>
            <a:ext cx="7729538" cy="765110"/>
          </a:xfrm>
        </p:spPr>
        <p:txBody>
          <a:bodyPr>
            <a:normAutofit fontScale="90000"/>
          </a:bodyPr>
          <a:lstStyle/>
          <a:p>
            <a:r>
              <a:rPr lang="fr-FR" cap="none" dirty="0" smtClean="0">
                <a:latin typeface="Calibri" charset="0"/>
                <a:ea typeface="Calibri" charset="0"/>
                <a:cs typeface="Calibri" charset="0"/>
              </a:rPr>
              <a:t>Recommandations pour la rédaction du rapport</a:t>
            </a:r>
            <a:endParaRPr lang="fr-FR" cap="none" dirty="0">
              <a:latin typeface="Calibri" charset="0"/>
              <a:ea typeface="Calibri" charset="0"/>
              <a:cs typeface="Calibri" charset="0"/>
            </a:endParaRPr>
          </a:p>
        </p:txBody>
      </p:sp>
      <p:sp>
        <p:nvSpPr>
          <p:cNvPr id="2" name="Espace réservé du pied de page 1"/>
          <p:cNvSpPr>
            <a:spLocks noGrp="1"/>
          </p:cNvSpPr>
          <p:nvPr>
            <p:ph type="ftr" sz="quarter" idx="11"/>
          </p:nvPr>
        </p:nvSpPr>
        <p:spPr/>
        <p:txBody>
          <a:bodyPr/>
          <a:lstStyle/>
          <a:p>
            <a:r>
              <a:rPr lang="fr-FR" smtClean="0"/>
              <a:t>Abdelouahab Essafi Expert LMI Kafaat Liljami3</a:t>
            </a:r>
            <a:endParaRPr lang="fr-FR" dirty="0"/>
          </a:p>
        </p:txBody>
      </p:sp>
      <p:sp>
        <p:nvSpPr>
          <p:cNvPr id="5" name="Espace réservé du numéro de diapositive 4"/>
          <p:cNvSpPr>
            <a:spLocks noGrp="1"/>
          </p:cNvSpPr>
          <p:nvPr>
            <p:ph type="sldNum" sz="quarter" idx="12"/>
          </p:nvPr>
        </p:nvSpPr>
        <p:spPr/>
        <p:txBody>
          <a:bodyPr/>
          <a:lstStyle/>
          <a:p>
            <a:fld id="{E034F8EF-867A-4144-9C85-6B43D99B8AA5}" type="slidenum">
              <a:rPr lang="fr-FR" smtClean="0"/>
              <a:t>10</a:t>
            </a:fld>
            <a:endParaRPr lang="fr-FR" dirty="0"/>
          </a:p>
        </p:txBody>
      </p:sp>
      <p:pic>
        <p:nvPicPr>
          <p:cNvPr id="6" name="Picture 6"/>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42595" y="21265"/>
            <a:ext cx="1397000" cy="1325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78781983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951721" y="0"/>
            <a:ext cx="10338319" cy="1005840"/>
          </a:xfrm>
        </p:spPr>
        <p:txBody>
          <a:bodyPr>
            <a:normAutofit fontScale="90000"/>
          </a:bodyPr>
          <a:lstStyle/>
          <a:p>
            <a:r>
              <a:rPr lang="fr-FR" b="1" cap="none" dirty="0" smtClean="0">
                <a:latin typeface="Calibri" charset="0"/>
                <a:ea typeface="Calibri" charset="0"/>
                <a:cs typeface="Calibri" charset="0"/>
              </a:rPr>
              <a:t>Fourniture d’informations dans la section «espace libre» des modules B à E </a:t>
            </a:r>
            <a:r>
              <a:rPr lang="fr-FR" cap="none" dirty="0" smtClean="0">
                <a:latin typeface="Calibri" charset="0"/>
                <a:ea typeface="Calibri" charset="0"/>
                <a:cs typeface="Calibri" charset="0"/>
              </a:rPr>
              <a:t/>
            </a:r>
            <a:br>
              <a:rPr lang="fr-FR" cap="none" dirty="0" smtClean="0">
                <a:latin typeface="Calibri" charset="0"/>
                <a:ea typeface="Calibri" charset="0"/>
                <a:cs typeface="Calibri" charset="0"/>
              </a:rPr>
            </a:br>
            <a:endParaRPr lang="fr-FR" cap="none" dirty="0">
              <a:latin typeface="Calibri" charset="0"/>
              <a:ea typeface="Calibri" charset="0"/>
              <a:cs typeface="Calibri" charset="0"/>
            </a:endParaRPr>
          </a:p>
        </p:txBody>
      </p:sp>
      <p:sp>
        <p:nvSpPr>
          <p:cNvPr id="3" name="Espace réservé du contenu 2"/>
          <p:cNvSpPr>
            <a:spLocks noGrp="1"/>
          </p:cNvSpPr>
          <p:nvPr>
            <p:ph idx="1"/>
          </p:nvPr>
        </p:nvSpPr>
        <p:spPr>
          <a:xfrm>
            <a:off x="279918" y="1380931"/>
            <a:ext cx="11308702" cy="5262465"/>
          </a:xfrm>
        </p:spPr>
        <p:txBody>
          <a:bodyPr>
            <a:normAutofit/>
          </a:bodyPr>
          <a:lstStyle/>
          <a:p>
            <a:pPr algn="just"/>
            <a:endParaRPr lang="fr-FR" sz="2400" dirty="0" smtClean="0">
              <a:latin typeface="Calibri" charset="0"/>
              <a:ea typeface="Calibri" charset="0"/>
              <a:cs typeface="Calibri" charset="0"/>
            </a:endParaRPr>
          </a:p>
          <a:p>
            <a:pPr algn="just"/>
            <a:r>
              <a:rPr lang="fr-FR" sz="2400" dirty="0" smtClean="0">
                <a:latin typeface="Calibri" charset="0"/>
                <a:ea typeface="Calibri" charset="0"/>
                <a:cs typeface="Calibri" charset="0"/>
              </a:rPr>
              <a:t>Tenant compte des spécificités de l’expérience des pays et des régions, le NRF à prévu une section «  espace libre » </a:t>
            </a:r>
            <a:r>
              <a:rPr lang="fr-FR" sz="2400" dirty="0" err="1" smtClean="0">
                <a:latin typeface="Calibri" charset="0"/>
                <a:ea typeface="Calibri" charset="0"/>
                <a:cs typeface="Calibri" charset="0"/>
              </a:rPr>
              <a:t>oú</a:t>
            </a:r>
            <a:r>
              <a:rPr lang="fr-FR" sz="2400" dirty="0" smtClean="0">
                <a:latin typeface="Calibri" charset="0"/>
                <a:ea typeface="Calibri" charset="0"/>
                <a:cs typeface="Calibri" charset="0"/>
              </a:rPr>
              <a:t> ils seraient libres </a:t>
            </a:r>
            <a:r>
              <a:rPr lang="fr-FR" sz="2400" dirty="0">
                <a:latin typeface="Calibri" charset="0"/>
                <a:ea typeface="Calibri" charset="0"/>
                <a:cs typeface="Calibri" charset="0"/>
              </a:rPr>
              <a:t>de fournir des informations sur les </a:t>
            </a:r>
            <a:r>
              <a:rPr lang="fr-FR" sz="2400" dirty="0" err="1">
                <a:latin typeface="Calibri" charset="0"/>
                <a:ea typeface="Calibri" charset="0"/>
                <a:cs typeface="Calibri" charset="0"/>
              </a:rPr>
              <a:t>problèmes</a:t>
            </a:r>
            <a:r>
              <a:rPr lang="fr-FR" sz="2400" dirty="0">
                <a:latin typeface="Calibri" charset="0"/>
                <a:ea typeface="Calibri" charset="0"/>
                <a:cs typeface="Calibri" charset="0"/>
              </a:rPr>
              <a:t>, les politiques et les domaines d’action politique (par exemple, l’innovation, </a:t>
            </a:r>
            <a:r>
              <a:rPr lang="fr-FR" sz="2400" dirty="0" smtClean="0">
                <a:latin typeface="Calibri" charset="0"/>
                <a:ea typeface="Calibri" charset="0"/>
                <a:cs typeface="Calibri" charset="0"/>
              </a:rPr>
              <a:t>le pilotage </a:t>
            </a:r>
            <a:r>
              <a:rPr lang="fr-FR" sz="2400" dirty="0">
                <a:latin typeface="Calibri" charset="0"/>
                <a:ea typeface="Calibri" charset="0"/>
                <a:cs typeface="Calibri" charset="0"/>
              </a:rPr>
              <a:t>de nouvelles initiatives, etc.) sur lesquels le NRF n’a pas posé de questions, pour autant qu’ils correspondent au </a:t>
            </a:r>
            <a:r>
              <a:rPr lang="fr-FR" sz="2400" dirty="0" err="1">
                <a:latin typeface="Calibri" charset="0"/>
                <a:ea typeface="Calibri" charset="0"/>
                <a:cs typeface="Calibri" charset="0"/>
              </a:rPr>
              <a:t>thème</a:t>
            </a:r>
            <a:r>
              <a:rPr lang="fr-FR" sz="2400" dirty="0">
                <a:latin typeface="Calibri" charset="0"/>
                <a:ea typeface="Calibri" charset="0"/>
                <a:cs typeface="Calibri" charset="0"/>
              </a:rPr>
              <a:t> </a:t>
            </a:r>
            <a:r>
              <a:rPr lang="fr-FR" sz="2400" dirty="0" err="1">
                <a:latin typeface="Calibri" charset="0"/>
                <a:ea typeface="Calibri" charset="0"/>
                <a:cs typeface="Calibri" charset="0"/>
              </a:rPr>
              <a:t>général</a:t>
            </a:r>
            <a:r>
              <a:rPr lang="fr-FR" sz="2400" dirty="0">
                <a:latin typeface="Calibri" charset="0"/>
                <a:ea typeface="Calibri" charset="0"/>
                <a:cs typeface="Calibri" charset="0"/>
              </a:rPr>
              <a:t> du module. Les </a:t>
            </a:r>
            <a:r>
              <a:rPr lang="fr-FR" sz="2400" dirty="0" smtClean="0">
                <a:latin typeface="Calibri" charset="0"/>
                <a:ea typeface="Calibri" charset="0"/>
                <a:cs typeface="Calibri" charset="0"/>
              </a:rPr>
              <a:t>régions </a:t>
            </a:r>
            <a:r>
              <a:rPr lang="fr-FR" sz="2400" dirty="0">
                <a:latin typeface="Calibri" charset="0"/>
                <a:ea typeface="Calibri" charset="0"/>
                <a:cs typeface="Calibri" charset="0"/>
              </a:rPr>
              <a:t>sont </a:t>
            </a:r>
            <a:r>
              <a:rPr lang="fr-FR" sz="2400" dirty="0" err="1" smtClean="0">
                <a:latin typeface="Calibri" charset="0"/>
                <a:ea typeface="Calibri" charset="0"/>
                <a:cs typeface="Calibri" charset="0"/>
              </a:rPr>
              <a:t>priéés</a:t>
            </a:r>
            <a:r>
              <a:rPr lang="fr-FR" sz="2400" dirty="0" smtClean="0">
                <a:latin typeface="Calibri" charset="0"/>
                <a:ea typeface="Calibri" charset="0"/>
                <a:cs typeface="Calibri" charset="0"/>
              </a:rPr>
              <a:t> </a:t>
            </a:r>
            <a:r>
              <a:rPr lang="fr-FR" sz="2400" dirty="0">
                <a:latin typeface="Calibri" charset="0"/>
                <a:ea typeface="Calibri" charset="0"/>
                <a:cs typeface="Calibri" charset="0"/>
              </a:rPr>
              <a:t>de </a:t>
            </a:r>
            <a:r>
              <a:rPr lang="fr-FR" sz="2400" dirty="0" err="1">
                <a:latin typeface="Calibri" charset="0"/>
                <a:ea typeface="Calibri" charset="0"/>
                <a:cs typeface="Calibri" charset="0"/>
              </a:rPr>
              <a:t>préciser</a:t>
            </a:r>
            <a:r>
              <a:rPr lang="fr-FR" sz="2400" dirty="0">
                <a:latin typeface="Calibri" charset="0"/>
                <a:ea typeface="Calibri" charset="0"/>
                <a:cs typeface="Calibri" charset="0"/>
              </a:rPr>
              <a:t> clairement le domaine ou l’enjeu pour que le lecteur puisse s’y </a:t>
            </a:r>
            <a:r>
              <a:rPr lang="fr-FR" sz="2400" dirty="0" err="1">
                <a:latin typeface="Calibri" charset="0"/>
                <a:ea typeface="Calibri" charset="0"/>
                <a:cs typeface="Calibri" charset="0"/>
              </a:rPr>
              <a:t>référer</a:t>
            </a:r>
            <a:r>
              <a:rPr lang="fr-FR" sz="2400" dirty="0">
                <a:latin typeface="Calibri" charset="0"/>
                <a:ea typeface="Calibri" charset="0"/>
                <a:cs typeface="Calibri" charset="0"/>
              </a:rPr>
              <a:t> facilement. </a:t>
            </a:r>
          </a:p>
          <a:p>
            <a:pPr algn="just"/>
            <a:endParaRPr lang="fr-FR" sz="2400" dirty="0">
              <a:latin typeface="Calibri" charset="0"/>
              <a:ea typeface="Calibri" charset="0"/>
              <a:cs typeface="Calibri" charset="0"/>
            </a:endParaRPr>
          </a:p>
        </p:txBody>
      </p:sp>
      <p:sp>
        <p:nvSpPr>
          <p:cNvPr id="4" name="Espace réservé du pied de page 3"/>
          <p:cNvSpPr>
            <a:spLocks noGrp="1"/>
          </p:cNvSpPr>
          <p:nvPr>
            <p:ph type="ftr" sz="quarter" idx="11"/>
          </p:nvPr>
        </p:nvSpPr>
        <p:spPr/>
        <p:txBody>
          <a:bodyPr/>
          <a:lstStyle/>
          <a:p>
            <a:r>
              <a:rPr lang="fr-FR" smtClean="0"/>
              <a:t>Abdelouahab Essafi Expert LMI Kafaat Liljami3</a:t>
            </a:r>
            <a:endParaRPr lang="fr-FR" dirty="0"/>
          </a:p>
        </p:txBody>
      </p:sp>
      <p:sp>
        <p:nvSpPr>
          <p:cNvPr id="5" name="Espace réservé du numéro de diapositive 4"/>
          <p:cNvSpPr>
            <a:spLocks noGrp="1"/>
          </p:cNvSpPr>
          <p:nvPr>
            <p:ph type="sldNum" sz="quarter" idx="12"/>
          </p:nvPr>
        </p:nvSpPr>
        <p:spPr/>
        <p:txBody>
          <a:bodyPr/>
          <a:lstStyle/>
          <a:p>
            <a:fld id="{E034F8EF-867A-4144-9C85-6B43D99B8AA5}" type="slidenum">
              <a:rPr lang="fr-FR" smtClean="0"/>
              <a:t>11</a:t>
            </a:fld>
            <a:endParaRPr lang="fr-FR" dirty="0"/>
          </a:p>
        </p:txBody>
      </p:sp>
      <p:pic>
        <p:nvPicPr>
          <p:cNvPr id="6" name="Picture 6"/>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343059"/>
            <a:ext cx="1397000" cy="1325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6035030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780010" y="7091"/>
            <a:ext cx="11439331" cy="987552"/>
          </a:xfrm>
        </p:spPr>
        <p:txBody>
          <a:bodyPr>
            <a:normAutofit fontScale="90000"/>
          </a:bodyPr>
          <a:lstStyle/>
          <a:p>
            <a:r>
              <a:rPr lang="fr-FR" b="1" cap="none" dirty="0" smtClean="0"/>
              <a:t>Fourniture d’informations dans la section «</a:t>
            </a:r>
            <a:r>
              <a:rPr lang="fr-FR" b="1" cap="none" dirty="0" err="1" smtClean="0"/>
              <a:t>résume</a:t>
            </a:r>
            <a:r>
              <a:rPr lang="fr-FR" b="1" cap="none" dirty="0" smtClean="0"/>
              <a:t>́ et conclusions analytiques» des modules B à E </a:t>
            </a:r>
            <a:r>
              <a:rPr lang="fr-FR" cap="none" dirty="0" smtClean="0"/>
              <a:t/>
            </a:r>
            <a:br>
              <a:rPr lang="fr-FR" cap="none" dirty="0" smtClean="0"/>
            </a:br>
            <a:endParaRPr lang="fr-FR" cap="none" dirty="0"/>
          </a:p>
        </p:txBody>
      </p:sp>
      <p:sp>
        <p:nvSpPr>
          <p:cNvPr id="3" name="Espace réservé du contenu 2"/>
          <p:cNvSpPr>
            <a:spLocks noGrp="1"/>
          </p:cNvSpPr>
          <p:nvPr>
            <p:ph idx="1"/>
          </p:nvPr>
        </p:nvSpPr>
        <p:spPr>
          <a:xfrm>
            <a:off x="261257" y="1268963"/>
            <a:ext cx="11439331" cy="5589037"/>
          </a:xfrm>
        </p:spPr>
        <p:txBody>
          <a:bodyPr>
            <a:normAutofit/>
          </a:bodyPr>
          <a:lstStyle/>
          <a:p>
            <a:pPr algn="just"/>
            <a:r>
              <a:rPr lang="fr-FR" sz="2400" dirty="0" smtClean="0">
                <a:latin typeface="Calibri" charset="0"/>
                <a:ea typeface="Calibri" charset="0"/>
                <a:cs typeface="Calibri" charset="0"/>
              </a:rPr>
              <a:t>Dans cette </a:t>
            </a:r>
            <a:r>
              <a:rPr lang="fr-FR" sz="2400" dirty="0">
                <a:latin typeface="Calibri" charset="0"/>
                <a:ea typeface="Calibri" charset="0"/>
                <a:cs typeface="Calibri" charset="0"/>
              </a:rPr>
              <a:t>section </a:t>
            </a:r>
            <a:r>
              <a:rPr lang="fr-FR" sz="2400" dirty="0" smtClean="0">
                <a:latin typeface="Calibri" charset="0"/>
                <a:ea typeface="Calibri" charset="0"/>
                <a:cs typeface="Calibri" charset="0"/>
              </a:rPr>
              <a:t>on </a:t>
            </a:r>
            <a:r>
              <a:rPr lang="fr-FR" sz="2400" dirty="0" err="1" smtClean="0">
                <a:latin typeface="Calibri" charset="0"/>
                <a:ea typeface="Calibri" charset="0"/>
                <a:cs typeface="Calibri" charset="0"/>
              </a:rPr>
              <a:t>présenterq</a:t>
            </a:r>
            <a:r>
              <a:rPr lang="fr-FR" sz="2400" dirty="0" smtClean="0">
                <a:latin typeface="Calibri" charset="0"/>
                <a:ea typeface="Calibri" charset="0"/>
                <a:cs typeface="Calibri" charset="0"/>
              </a:rPr>
              <a:t> les </a:t>
            </a:r>
            <a:r>
              <a:rPr lang="fr-FR" sz="2400" dirty="0" err="1" smtClean="0">
                <a:latin typeface="Calibri" charset="0"/>
                <a:ea typeface="Calibri" charset="0"/>
                <a:cs typeface="Calibri" charset="0"/>
              </a:rPr>
              <a:t>résumés</a:t>
            </a:r>
            <a:r>
              <a:rPr lang="fr-FR" sz="2400" dirty="0" smtClean="0">
                <a:latin typeface="Calibri" charset="0"/>
                <a:ea typeface="Calibri" charset="0"/>
                <a:cs typeface="Calibri" charset="0"/>
              </a:rPr>
              <a:t> de </a:t>
            </a:r>
            <a:r>
              <a:rPr lang="fr-FR" sz="2400" dirty="0">
                <a:latin typeface="Calibri" charset="0"/>
                <a:ea typeface="Calibri" charset="0"/>
                <a:cs typeface="Calibri" charset="0"/>
              </a:rPr>
              <a:t>ce </a:t>
            </a:r>
            <a:r>
              <a:rPr lang="fr-FR" sz="2400" dirty="0" smtClean="0">
                <a:latin typeface="Calibri" charset="0"/>
                <a:ea typeface="Calibri" charset="0"/>
                <a:cs typeface="Calibri" charset="0"/>
              </a:rPr>
              <a:t>qui est </a:t>
            </a:r>
            <a:r>
              <a:rPr lang="fr-FR" sz="2400" dirty="0" err="1" smtClean="0">
                <a:latin typeface="Calibri" charset="0"/>
                <a:ea typeface="Calibri" charset="0"/>
                <a:cs typeface="Calibri" charset="0"/>
              </a:rPr>
              <a:t>considèré</a:t>
            </a:r>
            <a:r>
              <a:rPr lang="fr-FR" sz="2400" dirty="0" smtClean="0">
                <a:latin typeface="Calibri" charset="0"/>
                <a:ea typeface="Calibri" charset="0"/>
                <a:cs typeface="Calibri" charset="0"/>
              </a:rPr>
              <a:t> </a:t>
            </a:r>
            <a:r>
              <a:rPr lang="fr-FR" sz="2400" dirty="0">
                <a:latin typeface="Calibri" charset="0"/>
                <a:ea typeface="Calibri" charset="0"/>
                <a:cs typeface="Calibri" charset="0"/>
              </a:rPr>
              <a:t>comme les principaux points de chaque module. Dans la mesure du possible, le </a:t>
            </a:r>
            <a:r>
              <a:rPr lang="fr-FR" sz="2400" dirty="0" err="1">
                <a:latin typeface="Calibri" charset="0"/>
                <a:ea typeface="Calibri" charset="0"/>
                <a:cs typeface="Calibri" charset="0"/>
              </a:rPr>
              <a:t>résume</a:t>
            </a:r>
            <a:r>
              <a:rPr lang="fr-FR" sz="2400" dirty="0">
                <a:latin typeface="Calibri" charset="0"/>
                <a:ea typeface="Calibri" charset="0"/>
                <a:cs typeface="Calibri" charset="0"/>
              </a:rPr>
              <a:t>́ doit </a:t>
            </a:r>
            <a:r>
              <a:rPr lang="fr-FR" sz="2400" dirty="0" err="1">
                <a:latin typeface="Calibri" charset="0"/>
                <a:ea typeface="Calibri" charset="0"/>
                <a:cs typeface="Calibri" charset="0"/>
              </a:rPr>
              <a:t>être</a:t>
            </a:r>
            <a:r>
              <a:rPr lang="fr-FR" sz="2400" dirty="0">
                <a:latin typeface="Calibri" charset="0"/>
                <a:ea typeface="Calibri" charset="0"/>
                <a:cs typeface="Calibri" charset="0"/>
              </a:rPr>
              <a:t> divisé comme suit: </a:t>
            </a:r>
          </a:p>
          <a:p>
            <a:pPr marL="685800" lvl="1" indent="-457200" algn="just">
              <a:buFont typeface="+mj-lt"/>
              <a:buAutoNum type="arabicPeriod"/>
            </a:pPr>
            <a:r>
              <a:rPr lang="fr-FR" sz="2400" dirty="0">
                <a:latin typeface="Calibri" charset="0"/>
                <a:ea typeface="Calibri" charset="0"/>
                <a:cs typeface="Calibri" charset="0"/>
              </a:rPr>
              <a:t>les </a:t>
            </a:r>
            <a:r>
              <a:rPr lang="fr-FR" sz="2400" b="1" dirty="0" err="1" smtClean="0">
                <a:latin typeface="Calibri" charset="0"/>
                <a:ea typeface="Calibri" charset="0"/>
                <a:cs typeface="Calibri" charset="0"/>
              </a:rPr>
              <a:t>défis</a:t>
            </a:r>
            <a:r>
              <a:rPr lang="fr-FR" sz="2400" b="1" dirty="0" smtClean="0">
                <a:latin typeface="Calibri" charset="0"/>
                <a:ea typeface="Calibri" charset="0"/>
                <a:cs typeface="Calibri" charset="0"/>
              </a:rPr>
              <a:t> </a:t>
            </a:r>
            <a:r>
              <a:rPr lang="fr-FR" sz="2400" b="1" dirty="0">
                <a:latin typeface="Calibri" charset="0"/>
                <a:ea typeface="Calibri" charset="0"/>
                <a:cs typeface="Calibri" charset="0"/>
              </a:rPr>
              <a:t>politiques </a:t>
            </a:r>
            <a:r>
              <a:rPr lang="fr-FR" sz="2400" dirty="0">
                <a:latin typeface="Calibri" charset="0"/>
                <a:ea typeface="Calibri" charset="0"/>
                <a:cs typeface="Calibri" charset="0"/>
              </a:rPr>
              <a:t>concernant les </a:t>
            </a:r>
            <a:r>
              <a:rPr lang="fr-FR" sz="2400" dirty="0" err="1">
                <a:latin typeface="Calibri" charset="0"/>
                <a:ea typeface="Calibri" charset="0"/>
                <a:cs typeface="Calibri" charset="0"/>
              </a:rPr>
              <a:t>thèmes</a:t>
            </a:r>
            <a:r>
              <a:rPr lang="fr-FR" sz="2400" dirty="0">
                <a:latin typeface="Calibri" charset="0"/>
                <a:ea typeface="Calibri" charset="0"/>
                <a:cs typeface="Calibri" charset="0"/>
              </a:rPr>
              <a:t> </a:t>
            </a:r>
            <a:r>
              <a:rPr lang="fr-FR" sz="2400" dirty="0" err="1">
                <a:latin typeface="Calibri" charset="0"/>
                <a:ea typeface="Calibri" charset="0"/>
                <a:cs typeface="Calibri" charset="0"/>
              </a:rPr>
              <a:t>abordés</a:t>
            </a:r>
            <a:r>
              <a:rPr lang="fr-FR" sz="2400" dirty="0">
                <a:latin typeface="Calibri" charset="0"/>
                <a:ea typeface="Calibri" charset="0"/>
                <a:cs typeface="Calibri" charset="0"/>
              </a:rPr>
              <a:t> dans ce module; </a:t>
            </a:r>
          </a:p>
          <a:p>
            <a:pPr marL="685800" lvl="1" indent="-457200" algn="just">
              <a:buFont typeface="+mj-lt"/>
              <a:buAutoNum type="arabicPeriod"/>
            </a:pPr>
            <a:r>
              <a:rPr lang="fr-FR" sz="2400" dirty="0">
                <a:latin typeface="Calibri" charset="0"/>
                <a:ea typeface="Calibri" charset="0"/>
                <a:cs typeface="Calibri" charset="0"/>
              </a:rPr>
              <a:t>les </a:t>
            </a:r>
            <a:r>
              <a:rPr lang="fr-FR" sz="2400" b="1" dirty="0">
                <a:latin typeface="Calibri" charset="0"/>
                <a:ea typeface="Calibri" charset="0"/>
                <a:cs typeface="Calibri" charset="0"/>
              </a:rPr>
              <a:t>facteurs </a:t>
            </a:r>
            <a:r>
              <a:rPr lang="fr-FR" sz="2400" dirty="0">
                <a:latin typeface="Calibri" charset="0"/>
                <a:ea typeface="Calibri" charset="0"/>
                <a:cs typeface="Calibri" charset="0"/>
              </a:rPr>
              <a:t>qui contribuent à chacun de ces </a:t>
            </a:r>
            <a:r>
              <a:rPr lang="fr-FR" sz="2400" dirty="0" err="1" smtClean="0">
                <a:latin typeface="Calibri" charset="0"/>
                <a:ea typeface="Calibri" charset="0"/>
                <a:cs typeface="Calibri" charset="0"/>
              </a:rPr>
              <a:t>defis</a:t>
            </a:r>
            <a:r>
              <a:rPr lang="fr-FR" sz="2400" dirty="0" smtClean="0">
                <a:latin typeface="Calibri" charset="0"/>
                <a:ea typeface="Calibri" charset="0"/>
                <a:cs typeface="Calibri" charset="0"/>
              </a:rPr>
              <a:t> </a:t>
            </a:r>
            <a:r>
              <a:rPr lang="fr-FR" sz="2400" dirty="0">
                <a:latin typeface="Calibri" charset="0"/>
                <a:ea typeface="Calibri" charset="0"/>
                <a:cs typeface="Calibri" charset="0"/>
              </a:rPr>
              <a:t>politiques; </a:t>
            </a:r>
          </a:p>
          <a:p>
            <a:pPr marL="685800" lvl="1" indent="-457200" algn="just">
              <a:buFont typeface="+mj-lt"/>
              <a:buAutoNum type="arabicPeriod"/>
            </a:pPr>
            <a:r>
              <a:rPr lang="fr-FR" sz="2400" dirty="0">
                <a:latin typeface="Calibri" charset="0"/>
                <a:ea typeface="Calibri" charset="0"/>
                <a:cs typeface="Calibri" charset="0"/>
              </a:rPr>
              <a:t>les </a:t>
            </a:r>
            <a:r>
              <a:rPr lang="fr-FR" sz="2400" b="1" dirty="0" err="1">
                <a:latin typeface="Calibri" charset="0"/>
                <a:ea typeface="Calibri" charset="0"/>
                <a:cs typeface="Calibri" charset="0"/>
              </a:rPr>
              <a:t>réponses</a:t>
            </a:r>
            <a:r>
              <a:rPr lang="fr-FR" sz="2400" b="1" dirty="0">
                <a:latin typeface="Calibri" charset="0"/>
                <a:ea typeface="Calibri" charset="0"/>
                <a:cs typeface="Calibri" charset="0"/>
              </a:rPr>
              <a:t> </a:t>
            </a:r>
            <a:r>
              <a:rPr lang="fr-FR" sz="2400" dirty="0">
                <a:latin typeface="Calibri" charset="0"/>
                <a:ea typeface="Calibri" charset="0"/>
                <a:cs typeface="Calibri" charset="0"/>
              </a:rPr>
              <a:t>à ces </a:t>
            </a:r>
            <a:r>
              <a:rPr lang="fr-FR" sz="2400" dirty="0" smtClean="0">
                <a:latin typeface="Calibri" charset="0"/>
                <a:ea typeface="Calibri" charset="0"/>
                <a:cs typeface="Calibri" charset="0"/>
              </a:rPr>
              <a:t>défis</a:t>
            </a:r>
            <a:r>
              <a:rPr lang="fr-FR" sz="2400" dirty="0">
                <a:latin typeface="Calibri" charset="0"/>
                <a:ea typeface="Calibri" charset="0"/>
                <a:cs typeface="Calibri" charset="0"/>
              </a:rPr>
              <a:t>, qu’elles soient </a:t>
            </a:r>
            <a:r>
              <a:rPr lang="fr-FR" sz="2400" dirty="0" err="1" smtClean="0">
                <a:latin typeface="Calibri" charset="0"/>
                <a:ea typeface="Calibri" charset="0"/>
                <a:cs typeface="Calibri" charset="0"/>
              </a:rPr>
              <a:t>planifiées</a:t>
            </a:r>
            <a:r>
              <a:rPr lang="fr-FR" sz="2400" dirty="0" smtClean="0">
                <a:latin typeface="Calibri" charset="0"/>
                <a:ea typeface="Calibri" charset="0"/>
                <a:cs typeface="Calibri" charset="0"/>
              </a:rPr>
              <a:t> </a:t>
            </a:r>
            <a:r>
              <a:rPr lang="fr-FR" sz="2400" dirty="0">
                <a:latin typeface="Calibri" charset="0"/>
                <a:ea typeface="Calibri" charset="0"/>
                <a:cs typeface="Calibri" charset="0"/>
              </a:rPr>
              <a:t>ou en cours de mise en œuvre; les solutions </a:t>
            </a:r>
            <a:r>
              <a:rPr lang="fr-FR" sz="2400" dirty="0" smtClean="0">
                <a:latin typeface="Calibri" charset="0"/>
                <a:ea typeface="Calibri" charset="0"/>
                <a:cs typeface="Calibri" charset="0"/>
              </a:rPr>
              <a:t>devraient </a:t>
            </a:r>
            <a:r>
              <a:rPr lang="fr-FR" sz="2400" dirty="0">
                <a:latin typeface="Calibri" charset="0"/>
                <a:ea typeface="Calibri" charset="0"/>
                <a:cs typeface="Calibri" charset="0"/>
              </a:rPr>
              <a:t>se limiter à celles qui ont </a:t>
            </a:r>
            <a:r>
              <a:rPr lang="fr-FR" sz="2400" dirty="0" err="1">
                <a:latin typeface="Calibri" charset="0"/>
                <a:ea typeface="Calibri" charset="0"/>
                <a:cs typeface="Calibri" charset="0"/>
              </a:rPr>
              <a:t>déja</a:t>
            </a:r>
            <a:r>
              <a:rPr lang="fr-FR" sz="2400" dirty="0">
                <a:latin typeface="Calibri" charset="0"/>
                <a:ea typeface="Calibri" charset="0"/>
                <a:cs typeface="Calibri" charset="0"/>
              </a:rPr>
              <a:t>̀ fait l’objet d’un accord dans le cadre d’une </a:t>
            </a:r>
            <a:r>
              <a:rPr lang="fr-FR" sz="2400" dirty="0" err="1">
                <a:latin typeface="Calibri" charset="0"/>
                <a:ea typeface="Calibri" charset="0"/>
                <a:cs typeface="Calibri" charset="0"/>
              </a:rPr>
              <a:t>réforme</a:t>
            </a:r>
            <a:r>
              <a:rPr lang="fr-FR" sz="2400" dirty="0">
                <a:latin typeface="Calibri" charset="0"/>
                <a:ea typeface="Calibri" charset="0"/>
                <a:cs typeface="Calibri" charset="0"/>
              </a:rPr>
              <a:t> </a:t>
            </a:r>
            <a:r>
              <a:rPr lang="fr-FR" sz="2400" dirty="0" smtClean="0">
                <a:latin typeface="Calibri" charset="0"/>
                <a:ea typeface="Calibri" charset="0"/>
                <a:cs typeface="Calibri" charset="0"/>
              </a:rPr>
              <a:t>officielle</a:t>
            </a:r>
            <a:r>
              <a:rPr lang="fr-FR" sz="2400" dirty="0">
                <a:latin typeface="Calibri" charset="0"/>
                <a:ea typeface="Calibri" charset="0"/>
                <a:cs typeface="Calibri" charset="0"/>
              </a:rPr>
              <a:t>; </a:t>
            </a:r>
          </a:p>
          <a:p>
            <a:pPr marL="685800" lvl="1" indent="-457200" algn="just">
              <a:buFont typeface="+mj-lt"/>
              <a:buAutoNum type="arabicPeriod"/>
            </a:pPr>
            <a:r>
              <a:rPr lang="fr-FR" sz="2400" dirty="0">
                <a:latin typeface="Calibri" charset="0"/>
                <a:ea typeface="Calibri" charset="0"/>
                <a:cs typeface="Calibri" charset="0"/>
              </a:rPr>
              <a:t>les </a:t>
            </a:r>
            <a:r>
              <a:rPr lang="fr-FR" sz="2400" b="1" dirty="0" err="1">
                <a:latin typeface="Calibri" charset="0"/>
                <a:ea typeface="Calibri" charset="0"/>
                <a:cs typeface="Calibri" charset="0"/>
              </a:rPr>
              <a:t>progrès</a:t>
            </a:r>
            <a:r>
              <a:rPr lang="fr-FR" sz="2400" b="1" dirty="0">
                <a:latin typeface="Calibri" charset="0"/>
                <a:ea typeface="Calibri" charset="0"/>
                <a:cs typeface="Calibri" charset="0"/>
              </a:rPr>
              <a:t> </a:t>
            </a:r>
            <a:r>
              <a:rPr lang="fr-FR" sz="2400" dirty="0" err="1">
                <a:latin typeface="Calibri" charset="0"/>
                <a:ea typeface="Calibri" charset="0"/>
                <a:cs typeface="Calibri" charset="0"/>
              </a:rPr>
              <a:t>réalisés</a:t>
            </a:r>
            <a:r>
              <a:rPr lang="fr-FR" sz="2400" dirty="0">
                <a:latin typeface="Calibri" charset="0"/>
                <a:ea typeface="Calibri" charset="0"/>
                <a:cs typeface="Calibri" charset="0"/>
              </a:rPr>
              <a:t> dans la mise en œuvre des solutions </a:t>
            </a:r>
            <a:r>
              <a:rPr lang="fr-FR" sz="2400" dirty="0" err="1">
                <a:latin typeface="Calibri" charset="0"/>
                <a:ea typeface="Calibri" charset="0"/>
                <a:cs typeface="Calibri" charset="0"/>
              </a:rPr>
              <a:t>décrites</a:t>
            </a:r>
            <a:r>
              <a:rPr lang="fr-FR" sz="2400" dirty="0">
                <a:latin typeface="Calibri" charset="0"/>
                <a:ea typeface="Calibri" charset="0"/>
                <a:cs typeface="Calibri" charset="0"/>
              </a:rPr>
              <a:t> par les pays partenaires, comme </a:t>
            </a:r>
            <a:r>
              <a:rPr lang="fr-FR" sz="2400" dirty="0" smtClean="0">
                <a:latin typeface="Calibri" charset="0"/>
                <a:ea typeface="Calibri" charset="0"/>
                <a:cs typeface="Calibri" charset="0"/>
              </a:rPr>
              <a:t> les </a:t>
            </a:r>
            <a:r>
              <a:rPr lang="fr-FR" sz="2400" dirty="0">
                <a:latin typeface="Calibri" charset="0"/>
                <a:ea typeface="Calibri" charset="0"/>
                <a:cs typeface="Calibri" charset="0"/>
              </a:rPr>
              <a:t>changements intervenus depuis le </a:t>
            </a:r>
            <a:r>
              <a:rPr lang="fr-FR" sz="2400" dirty="0" err="1">
                <a:latin typeface="Calibri" charset="0"/>
                <a:ea typeface="Calibri" charset="0"/>
                <a:cs typeface="Calibri" charset="0"/>
              </a:rPr>
              <a:t>précédent</a:t>
            </a:r>
            <a:r>
              <a:rPr lang="fr-FR" sz="2400" dirty="0">
                <a:latin typeface="Calibri" charset="0"/>
                <a:ea typeface="Calibri" charset="0"/>
                <a:cs typeface="Calibri" charset="0"/>
              </a:rPr>
              <a:t> cycle du processus de Turin; </a:t>
            </a:r>
          </a:p>
          <a:p>
            <a:pPr marL="685800" lvl="1" indent="-457200" algn="just">
              <a:buFont typeface="+mj-lt"/>
              <a:buAutoNum type="arabicPeriod"/>
            </a:pPr>
            <a:r>
              <a:rPr lang="fr-FR" sz="2400" dirty="0">
                <a:latin typeface="Calibri" charset="0"/>
                <a:ea typeface="Calibri" charset="0"/>
                <a:cs typeface="Calibri" charset="0"/>
              </a:rPr>
              <a:t>des </a:t>
            </a:r>
            <a:r>
              <a:rPr lang="fr-FR" sz="2400" b="1" dirty="0">
                <a:latin typeface="Calibri" charset="0"/>
                <a:ea typeface="Calibri" charset="0"/>
                <a:cs typeface="Calibri" charset="0"/>
              </a:rPr>
              <a:t>recommandations </a:t>
            </a:r>
            <a:r>
              <a:rPr lang="fr-FR" sz="2400" dirty="0" err="1">
                <a:latin typeface="Calibri" charset="0"/>
                <a:ea typeface="Calibri" charset="0"/>
                <a:cs typeface="Calibri" charset="0"/>
              </a:rPr>
              <a:t>suggérant</a:t>
            </a:r>
            <a:r>
              <a:rPr lang="fr-FR" sz="2400" dirty="0">
                <a:latin typeface="Calibri" charset="0"/>
                <a:ea typeface="Calibri" charset="0"/>
                <a:cs typeface="Calibri" charset="0"/>
              </a:rPr>
              <a:t> d’autres mesures à prendre, en veillant à </a:t>
            </a:r>
            <a:r>
              <a:rPr lang="fr-FR" sz="2400" dirty="0" err="1">
                <a:latin typeface="Calibri" charset="0"/>
                <a:ea typeface="Calibri" charset="0"/>
                <a:cs typeface="Calibri" charset="0"/>
              </a:rPr>
              <a:t>préciser</a:t>
            </a:r>
            <a:r>
              <a:rPr lang="fr-FR" sz="2400" dirty="0">
                <a:latin typeface="Calibri" charset="0"/>
                <a:ea typeface="Calibri" charset="0"/>
                <a:cs typeface="Calibri" charset="0"/>
              </a:rPr>
              <a:t> la </a:t>
            </a:r>
            <a:r>
              <a:rPr lang="fr-FR" sz="2400" dirty="0" err="1">
                <a:latin typeface="Calibri" charset="0"/>
                <a:ea typeface="Calibri" charset="0"/>
                <a:cs typeface="Calibri" charset="0"/>
              </a:rPr>
              <a:t>manière</a:t>
            </a:r>
            <a:r>
              <a:rPr lang="fr-FR" sz="2400" dirty="0">
                <a:latin typeface="Calibri" charset="0"/>
                <a:ea typeface="Calibri" charset="0"/>
                <a:cs typeface="Calibri" charset="0"/>
              </a:rPr>
              <a:t> dont </a:t>
            </a:r>
            <a:r>
              <a:rPr lang="fr-FR" sz="2400" dirty="0" smtClean="0">
                <a:latin typeface="Calibri" charset="0"/>
                <a:ea typeface="Calibri" charset="0"/>
                <a:cs typeface="Calibri" charset="0"/>
              </a:rPr>
              <a:t> les </a:t>
            </a:r>
            <a:r>
              <a:rPr lang="fr-FR" sz="2400" dirty="0">
                <a:latin typeface="Calibri" charset="0"/>
                <a:ea typeface="Calibri" charset="0"/>
                <a:cs typeface="Calibri" charset="0"/>
              </a:rPr>
              <a:t>recommandations abordent les </a:t>
            </a:r>
            <a:r>
              <a:rPr lang="fr-FR" sz="2400" dirty="0" err="1" smtClean="0">
                <a:latin typeface="Calibri" charset="0"/>
                <a:ea typeface="Calibri" charset="0"/>
                <a:cs typeface="Calibri" charset="0"/>
              </a:rPr>
              <a:t>défis</a:t>
            </a:r>
            <a:r>
              <a:rPr lang="fr-FR" sz="2400" dirty="0" smtClean="0">
                <a:latin typeface="Calibri" charset="0"/>
                <a:ea typeface="Calibri" charset="0"/>
                <a:cs typeface="Calibri" charset="0"/>
              </a:rPr>
              <a:t> </a:t>
            </a:r>
            <a:r>
              <a:rPr lang="fr-FR" sz="2400" dirty="0" err="1">
                <a:latin typeface="Calibri" charset="0"/>
                <a:ea typeface="Calibri" charset="0"/>
                <a:cs typeface="Calibri" charset="0"/>
              </a:rPr>
              <a:t>décrits</a:t>
            </a:r>
            <a:r>
              <a:rPr lang="fr-FR" sz="2400" dirty="0">
                <a:latin typeface="Calibri" charset="0"/>
                <a:ea typeface="Calibri" charset="0"/>
                <a:cs typeface="Calibri" charset="0"/>
              </a:rPr>
              <a:t> au point 1. </a:t>
            </a:r>
          </a:p>
          <a:p>
            <a:pPr marL="685800" lvl="1" indent="-457200" algn="just">
              <a:buFont typeface="+mj-lt"/>
              <a:buAutoNum type="arabicPeriod"/>
            </a:pPr>
            <a:endParaRPr lang="fr-FR" sz="2400" dirty="0">
              <a:latin typeface="Calibri" charset="0"/>
              <a:ea typeface="Calibri" charset="0"/>
              <a:cs typeface="Calibri" charset="0"/>
            </a:endParaRPr>
          </a:p>
        </p:txBody>
      </p:sp>
      <p:sp>
        <p:nvSpPr>
          <p:cNvPr id="4" name="Espace réservé du pied de page 3"/>
          <p:cNvSpPr>
            <a:spLocks noGrp="1"/>
          </p:cNvSpPr>
          <p:nvPr>
            <p:ph type="ftr" sz="quarter" idx="11"/>
          </p:nvPr>
        </p:nvSpPr>
        <p:spPr/>
        <p:txBody>
          <a:bodyPr/>
          <a:lstStyle/>
          <a:p>
            <a:r>
              <a:rPr lang="fr-FR" smtClean="0"/>
              <a:t>Abdelouahab Essafi Expert LMI Kafaat Liljami3</a:t>
            </a:r>
            <a:endParaRPr lang="fr-FR" dirty="0"/>
          </a:p>
        </p:txBody>
      </p:sp>
      <p:sp>
        <p:nvSpPr>
          <p:cNvPr id="5" name="Espace réservé du numéro de diapositive 4"/>
          <p:cNvSpPr>
            <a:spLocks noGrp="1"/>
          </p:cNvSpPr>
          <p:nvPr>
            <p:ph type="sldNum" sz="quarter" idx="12"/>
          </p:nvPr>
        </p:nvSpPr>
        <p:spPr/>
        <p:txBody>
          <a:bodyPr/>
          <a:lstStyle/>
          <a:p>
            <a:fld id="{E034F8EF-867A-4144-9C85-6B43D99B8AA5}" type="slidenum">
              <a:rPr lang="fr-FR" smtClean="0"/>
              <a:t>12</a:t>
            </a:fld>
            <a:endParaRPr lang="fr-FR" dirty="0"/>
          </a:p>
        </p:txBody>
      </p:sp>
      <p:pic>
        <p:nvPicPr>
          <p:cNvPr id="6" name="Picture 6"/>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29546"/>
            <a:ext cx="1397000" cy="12394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52943936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53143" y="0"/>
            <a:ext cx="9307023" cy="466531"/>
          </a:xfrm>
        </p:spPr>
        <p:txBody>
          <a:bodyPr>
            <a:normAutofit fontScale="90000"/>
          </a:bodyPr>
          <a:lstStyle/>
          <a:p>
            <a:r>
              <a:rPr lang="fr-FR" cap="none" dirty="0" smtClean="0"/>
              <a:t>Modules- Rubriques et </a:t>
            </a:r>
            <a:r>
              <a:rPr lang="fr-FR" cap="none" smtClean="0"/>
              <a:t>domaines thématiques</a:t>
            </a:r>
            <a:endParaRPr lang="fr-FR" cap="none" dirty="0"/>
          </a:p>
        </p:txBody>
      </p:sp>
      <p:graphicFrame>
        <p:nvGraphicFramePr>
          <p:cNvPr id="5" name="Espace réservé du contenu 4"/>
          <p:cNvGraphicFramePr>
            <a:graphicFrameLocks noGrp="1"/>
          </p:cNvGraphicFramePr>
          <p:nvPr>
            <p:ph idx="1"/>
            <p:extLst>
              <p:ext uri="{D42A27DB-BD31-4B8C-83A1-F6EECF244321}">
                <p14:modId xmlns:p14="http://schemas.microsoft.com/office/powerpoint/2010/main" val="831092819"/>
              </p:ext>
            </p:extLst>
          </p:nvPr>
        </p:nvGraphicFramePr>
        <p:xfrm>
          <a:off x="0" y="466524"/>
          <a:ext cx="12192000" cy="6382807"/>
        </p:xfrm>
        <a:graphic>
          <a:graphicData uri="http://schemas.openxmlformats.org/drawingml/2006/table">
            <a:tbl>
              <a:tblPr firstRow="1" bandRow="1">
                <a:tableStyleId>{5C22544A-7EE6-4342-B048-85BDC9FD1C3A}</a:tableStyleId>
              </a:tblPr>
              <a:tblGrid>
                <a:gridCol w="5046294"/>
                <a:gridCol w="7145706"/>
              </a:tblGrid>
              <a:tr h="439207">
                <a:tc rowSpan="3">
                  <a:txBody>
                    <a:bodyPr/>
                    <a:lstStyle/>
                    <a:p>
                      <a:r>
                        <a:rPr lang="fr-FR" sz="2000" dirty="0" smtClean="0">
                          <a:latin typeface="Calibri" charset="0"/>
                          <a:ea typeface="Calibri" charset="0"/>
                          <a:cs typeface="Calibri" charset="0"/>
                        </a:rPr>
                        <a:t>A</a:t>
                      </a:r>
                      <a:r>
                        <a:rPr lang="fr-FR" sz="2000" baseline="0" dirty="0" smtClean="0">
                          <a:latin typeface="Calibri" charset="0"/>
                          <a:ea typeface="Calibri" charset="0"/>
                          <a:cs typeface="Calibri" charset="0"/>
                        </a:rPr>
                        <a:t> </a:t>
                      </a:r>
                      <a:r>
                        <a:rPr lang="mr-IN" sz="2000" baseline="0" dirty="0" smtClean="0">
                          <a:latin typeface="Calibri" charset="0"/>
                          <a:ea typeface="Calibri" charset="0"/>
                          <a:cs typeface="Calibri" charset="0"/>
                        </a:rPr>
                        <a:t>–</a:t>
                      </a:r>
                      <a:r>
                        <a:rPr lang="fr-FR" sz="2000" baseline="0" dirty="0" smtClean="0">
                          <a:latin typeface="Calibri" charset="0"/>
                          <a:ea typeface="Calibri" charset="0"/>
                          <a:cs typeface="Calibri" charset="0"/>
                        </a:rPr>
                        <a:t> Aperçu de la Région et de l’EFP</a:t>
                      </a:r>
                      <a:endParaRPr lang="fr-FR" sz="2000" dirty="0">
                        <a:latin typeface="Calibri" charset="0"/>
                        <a:ea typeface="Calibri" charset="0"/>
                        <a:cs typeface="Calibri" charset="0"/>
                      </a:endParaRPr>
                    </a:p>
                  </a:txBody>
                  <a:tcPr/>
                </a:tc>
                <a:tc>
                  <a:txBody>
                    <a:bodyPr/>
                    <a:lstStyle/>
                    <a:p>
                      <a:r>
                        <a:rPr lang="fr-FR" sz="2000" dirty="0" smtClean="0">
                          <a:latin typeface="Calibri" charset="0"/>
                          <a:ea typeface="Calibri" charset="0"/>
                          <a:cs typeface="Calibri" charset="0"/>
                        </a:rPr>
                        <a:t>A-1</a:t>
                      </a:r>
                      <a:r>
                        <a:rPr lang="fr-FR" sz="2000" baseline="0" dirty="0" smtClean="0">
                          <a:latin typeface="Calibri" charset="0"/>
                          <a:ea typeface="Calibri" charset="0"/>
                          <a:cs typeface="Calibri" charset="0"/>
                        </a:rPr>
                        <a:t> Contexte régional</a:t>
                      </a:r>
                      <a:endParaRPr lang="fr-FR" sz="2000" dirty="0">
                        <a:latin typeface="Calibri" charset="0"/>
                        <a:ea typeface="Calibri" charset="0"/>
                        <a:cs typeface="Calibri" charset="0"/>
                      </a:endParaRPr>
                    </a:p>
                  </a:txBody>
                  <a:tcPr/>
                </a:tc>
              </a:tr>
              <a:tr h="393120">
                <a:tc vMerge="1">
                  <a:txBody>
                    <a:bodyPr/>
                    <a:lstStyle/>
                    <a:p>
                      <a:endParaRPr lang="fr-FR"/>
                    </a:p>
                  </a:txBody>
                  <a:tcPr/>
                </a:tc>
                <a:tc>
                  <a:txBody>
                    <a:bodyPr/>
                    <a:lstStyle/>
                    <a:p>
                      <a:r>
                        <a:rPr lang="fr-FR" sz="2000" dirty="0" smtClean="0">
                          <a:latin typeface="Calibri" charset="0"/>
                          <a:ea typeface="Calibri" charset="0"/>
                          <a:cs typeface="Calibri" charset="0"/>
                        </a:rPr>
                        <a:t>A-2</a:t>
                      </a:r>
                      <a:r>
                        <a:rPr lang="fr-FR" sz="2000" baseline="0" dirty="0" smtClean="0">
                          <a:latin typeface="Calibri" charset="0"/>
                          <a:ea typeface="Calibri" charset="0"/>
                          <a:cs typeface="Calibri" charset="0"/>
                        </a:rPr>
                        <a:t> Aperçu de l’EFP</a:t>
                      </a:r>
                      <a:endParaRPr lang="fr-FR" sz="2000" dirty="0">
                        <a:latin typeface="Calibri" charset="0"/>
                        <a:ea typeface="Calibri" charset="0"/>
                        <a:cs typeface="Calibri" charset="0"/>
                      </a:endParaRPr>
                    </a:p>
                  </a:txBody>
                  <a:tcPr/>
                </a:tc>
              </a:tr>
              <a:tr h="393120">
                <a:tc vMerge="1">
                  <a:txBody>
                    <a:bodyPr/>
                    <a:lstStyle/>
                    <a:p>
                      <a:endParaRPr lang="fr-FR"/>
                    </a:p>
                  </a:txBody>
                  <a:tcPr/>
                </a:tc>
                <a:tc>
                  <a:txBody>
                    <a:bodyPr/>
                    <a:lstStyle/>
                    <a:p>
                      <a:r>
                        <a:rPr lang="fr-FR" sz="2000" dirty="0" smtClean="0">
                          <a:latin typeface="Calibri" charset="0"/>
                          <a:ea typeface="Calibri" charset="0"/>
                          <a:cs typeface="Calibri" charset="0"/>
                        </a:rPr>
                        <a:t>A-</a:t>
                      </a:r>
                      <a:r>
                        <a:rPr lang="fr-FR" sz="2000" baseline="0" dirty="0" smtClean="0">
                          <a:latin typeface="Calibri" charset="0"/>
                          <a:ea typeface="Calibri" charset="0"/>
                          <a:cs typeface="Calibri" charset="0"/>
                        </a:rPr>
                        <a:t>3 Le contexte de l’EFP</a:t>
                      </a:r>
                      <a:endParaRPr lang="fr-FR" sz="2000" dirty="0">
                        <a:latin typeface="Calibri" charset="0"/>
                        <a:ea typeface="Calibri" charset="0"/>
                        <a:cs typeface="Calibri" charset="0"/>
                      </a:endParaRPr>
                    </a:p>
                  </a:txBody>
                  <a:tcPr/>
                </a:tc>
              </a:tr>
              <a:tr h="393120">
                <a:tc rowSpan="2">
                  <a:txBody>
                    <a:bodyPr/>
                    <a:lstStyle/>
                    <a:p>
                      <a:r>
                        <a:rPr lang="fr-FR" sz="2000" dirty="0" smtClean="0">
                          <a:latin typeface="Calibri" charset="0"/>
                          <a:ea typeface="Calibri" charset="0"/>
                          <a:cs typeface="Calibri" charset="0"/>
                        </a:rPr>
                        <a:t>B-</a:t>
                      </a:r>
                      <a:r>
                        <a:rPr lang="fr-FR" sz="2000" baseline="0" dirty="0" smtClean="0">
                          <a:latin typeface="Calibri" charset="0"/>
                          <a:ea typeface="Calibri" charset="0"/>
                          <a:cs typeface="Calibri" charset="0"/>
                        </a:rPr>
                        <a:t> Environnement économique et marché du travail</a:t>
                      </a:r>
                      <a:endParaRPr lang="fr-FR" sz="2000" dirty="0">
                        <a:latin typeface="Calibri" charset="0"/>
                        <a:ea typeface="Calibri" charset="0"/>
                        <a:cs typeface="Calibri" charset="0"/>
                      </a:endParaRPr>
                    </a:p>
                  </a:txBody>
                  <a:tcPr/>
                </a:tc>
                <a:tc>
                  <a:txBody>
                    <a:bodyPr/>
                    <a:lstStyle/>
                    <a:p>
                      <a:r>
                        <a:rPr lang="fr-FR" sz="2000" dirty="0" smtClean="0">
                          <a:latin typeface="Calibri" charset="0"/>
                          <a:ea typeface="Calibri" charset="0"/>
                          <a:cs typeface="Calibri" charset="0"/>
                        </a:rPr>
                        <a:t>B-1</a:t>
                      </a:r>
                      <a:r>
                        <a:rPr lang="fr-FR" sz="2000" baseline="0" dirty="0" smtClean="0">
                          <a:latin typeface="Calibri" charset="0"/>
                          <a:ea typeface="Calibri" charset="0"/>
                          <a:cs typeface="Calibri" charset="0"/>
                        </a:rPr>
                        <a:t> L’EFP, économie et marché du travail</a:t>
                      </a:r>
                      <a:endParaRPr lang="fr-FR" sz="2000" dirty="0">
                        <a:latin typeface="Calibri" charset="0"/>
                        <a:ea typeface="Calibri" charset="0"/>
                        <a:cs typeface="Calibri" charset="0"/>
                      </a:endParaRPr>
                    </a:p>
                  </a:txBody>
                  <a:tcPr/>
                </a:tc>
              </a:tr>
              <a:tr h="393120">
                <a:tc vMerge="1">
                  <a:txBody>
                    <a:bodyPr/>
                    <a:lstStyle/>
                    <a:p>
                      <a:endParaRPr lang="fr-FR"/>
                    </a:p>
                  </a:txBody>
                  <a:tcPr/>
                </a:tc>
                <a:tc>
                  <a:txBody>
                    <a:bodyPr/>
                    <a:lstStyle/>
                    <a:p>
                      <a:r>
                        <a:rPr lang="fr-FR" sz="2000" dirty="0" smtClean="0">
                          <a:latin typeface="Calibri" charset="0"/>
                          <a:ea typeface="Calibri" charset="0"/>
                          <a:cs typeface="Calibri" charset="0"/>
                        </a:rPr>
                        <a:t>B-2  Apprentissage entrepreneurial et entrepreneuriat</a:t>
                      </a:r>
                      <a:endParaRPr lang="fr-FR" sz="2000" dirty="0">
                        <a:latin typeface="Calibri" charset="0"/>
                        <a:ea typeface="Calibri" charset="0"/>
                        <a:cs typeface="Calibri" charset="0"/>
                      </a:endParaRPr>
                    </a:p>
                  </a:txBody>
                  <a:tcPr/>
                </a:tc>
              </a:tr>
              <a:tr h="393120">
                <a:tc rowSpan="3">
                  <a:txBody>
                    <a:bodyPr/>
                    <a:lstStyle/>
                    <a:p>
                      <a:r>
                        <a:rPr lang="fr-FR" sz="2000" dirty="0" smtClean="0">
                          <a:latin typeface="Calibri" charset="0"/>
                          <a:ea typeface="Calibri" charset="0"/>
                          <a:cs typeface="Calibri" charset="0"/>
                        </a:rPr>
                        <a:t>C-</a:t>
                      </a:r>
                      <a:r>
                        <a:rPr lang="fr-FR" sz="2000" baseline="0" dirty="0" smtClean="0">
                          <a:latin typeface="Calibri" charset="0"/>
                          <a:ea typeface="Calibri" charset="0"/>
                          <a:cs typeface="Calibri" charset="0"/>
                        </a:rPr>
                        <a:t> </a:t>
                      </a:r>
                      <a:r>
                        <a:rPr lang="fr-FR" sz="2000" dirty="0" smtClean="0">
                          <a:latin typeface="Calibri" charset="0"/>
                          <a:ea typeface="Calibri" charset="0"/>
                          <a:cs typeface="Calibri" charset="0"/>
                        </a:rPr>
                        <a:t>Environnement</a:t>
                      </a:r>
                      <a:r>
                        <a:rPr lang="fr-FR" sz="2000" baseline="0" dirty="0" smtClean="0">
                          <a:latin typeface="Calibri" charset="0"/>
                          <a:ea typeface="Calibri" charset="0"/>
                          <a:cs typeface="Calibri" charset="0"/>
                        </a:rPr>
                        <a:t> social et demande individuelle d’EFP</a:t>
                      </a:r>
                      <a:endParaRPr lang="fr-FR" sz="2000" dirty="0">
                        <a:latin typeface="Calibri" charset="0"/>
                        <a:ea typeface="Calibri" charset="0"/>
                        <a:cs typeface="Calibri" charset="0"/>
                      </a:endParaRPr>
                    </a:p>
                  </a:txBody>
                  <a:tcPr/>
                </a:tc>
                <a:tc>
                  <a:txBody>
                    <a:bodyPr/>
                    <a:lstStyle/>
                    <a:p>
                      <a:r>
                        <a:rPr lang="fr-FR" sz="2000" dirty="0" smtClean="0">
                          <a:latin typeface="Calibri" charset="0"/>
                          <a:ea typeface="Calibri" charset="0"/>
                          <a:cs typeface="Calibri" charset="0"/>
                        </a:rPr>
                        <a:t>C-1 Participation à l’EFP et à l »apprentissage toute la vie</a:t>
                      </a:r>
                      <a:endParaRPr lang="fr-FR" sz="2000" dirty="0">
                        <a:latin typeface="Calibri" charset="0"/>
                        <a:ea typeface="Calibri" charset="0"/>
                        <a:cs typeface="Calibri" charset="0"/>
                      </a:endParaRPr>
                    </a:p>
                  </a:txBody>
                  <a:tcPr/>
                </a:tc>
              </a:tr>
              <a:tr h="393120">
                <a:tc vMerge="1">
                  <a:txBody>
                    <a:bodyPr/>
                    <a:lstStyle/>
                    <a:p>
                      <a:endParaRPr lang="fr-FR"/>
                    </a:p>
                  </a:txBody>
                  <a:tcPr/>
                </a:tc>
                <a:tc>
                  <a:txBody>
                    <a:bodyPr/>
                    <a:lstStyle/>
                    <a:p>
                      <a:r>
                        <a:rPr lang="fr-FR" sz="2000" dirty="0" smtClean="0">
                          <a:latin typeface="Calibri" charset="0"/>
                          <a:ea typeface="Calibri" charset="0"/>
                          <a:cs typeface="Calibri" charset="0"/>
                        </a:rPr>
                        <a:t>C-2 Equité et égalité des chances dans l’EFP</a:t>
                      </a:r>
                      <a:endParaRPr lang="fr-FR" sz="2000" dirty="0">
                        <a:latin typeface="Calibri" charset="0"/>
                        <a:ea typeface="Calibri" charset="0"/>
                        <a:cs typeface="Calibri" charset="0"/>
                      </a:endParaRPr>
                    </a:p>
                  </a:txBody>
                  <a:tcPr/>
                </a:tc>
              </a:tr>
              <a:tr h="393120">
                <a:tc vMerge="1">
                  <a:txBody>
                    <a:bodyPr/>
                    <a:lstStyle/>
                    <a:p>
                      <a:endParaRPr lang="fr-FR"/>
                    </a:p>
                  </a:txBody>
                  <a:tcPr/>
                </a:tc>
                <a:tc>
                  <a:txBody>
                    <a:bodyPr/>
                    <a:lstStyle/>
                    <a:p>
                      <a:r>
                        <a:rPr lang="fr-FR" sz="2000" dirty="0" smtClean="0">
                          <a:latin typeface="Calibri" charset="0"/>
                          <a:ea typeface="Calibri" charset="0"/>
                          <a:cs typeface="Calibri" charset="0"/>
                        </a:rPr>
                        <a:t>C-3</a:t>
                      </a:r>
                      <a:r>
                        <a:rPr lang="fr-FR" sz="2000" baseline="0" dirty="0" smtClean="0">
                          <a:latin typeface="Calibri" charset="0"/>
                          <a:ea typeface="Calibri" charset="0"/>
                          <a:cs typeface="Calibri" charset="0"/>
                        </a:rPr>
                        <a:t> Soutien actif à l’emploi</a:t>
                      </a:r>
                      <a:endParaRPr lang="fr-FR" sz="2000" dirty="0">
                        <a:latin typeface="Calibri" charset="0"/>
                        <a:ea typeface="Calibri" charset="0"/>
                        <a:cs typeface="Calibri" charset="0"/>
                      </a:endParaRPr>
                    </a:p>
                  </a:txBody>
                  <a:tcPr/>
                </a:tc>
              </a:tr>
              <a:tr h="393120">
                <a:tc rowSpan="3">
                  <a:txBody>
                    <a:bodyPr/>
                    <a:lstStyle/>
                    <a:p>
                      <a:r>
                        <a:rPr lang="fr-FR" sz="2000" dirty="0" smtClean="0">
                          <a:latin typeface="Calibri" charset="0"/>
                          <a:ea typeface="Calibri" charset="0"/>
                          <a:cs typeface="Calibri" charset="0"/>
                        </a:rPr>
                        <a:t>D- Efficience interne et fonctionnement de l’EFP</a:t>
                      </a:r>
                      <a:endParaRPr lang="fr-FR" sz="2000" dirty="0">
                        <a:latin typeface="Calibri" charset="0"/>
                        <a:ea typeface="Calibri" charset="0"/>
                        <a:cs typeface="Calibri" charset="0"/>
                      </a:endParaRPr>
                    </a:p>
                  </a:txBody>
                  <a:tcPr/>
                </a:tc>
                <a:tc>
                  <a:txBody>
                    <a:bodyPr/>
                    <a:lstStyle/>
                    <a:p>
                      <a:r>
                        <a:rPr lang="fr-FR" sz="2000" dirty="0" smtClean="0">
                          <a:latin typeface="Calibri" charset="0"/>
                          <a:ea typeface="Calibri" charset="0"/>
                          <a:cs typeface="Calibri" charset="0"/>
                        </a:rPr>
                        <a:t>D-1 Environnement d’enseignement et d’apprentissage</a:t>
                      </a:r>
                      <a:endParaRPr lang="fr-FR" sz="2000" dirty="0">
                        <a:latin typeface="Calibri" charset="0"/>
                        <a:ea typeface="Calibri" charset="0"/>
                        <a:cs typeface="Calibri" charset="0"/>
                      </a:endParaRPr>
                    </a:p>
                  </a:txBody>
                  <a:tcPr/>
                </a:tc>
              </a:tr>
              <a:tr h="393120">
                <a:tc vMerge="1">
                  <a:txBody>
                    <a:bodyPr/>
                    <a:lstStyle/>
                    <a:p>
                      <a:endParaRPr lang="fr-FR"/>
                    </a:p>
                  </a:txBody>
                  <a:tcPr/>
                </a:tc>
                <a:tc>
                  <a:txBody>
                    <a:bodyPr/>
                    <a:lstStyle/>
                    <a:p>
                      <a:r>
                        <a:rPr lang="fr-FR" sz="2000" dirty="0" smtClean="0">
                          <a:latin typeface="Calibri" charset="0"/>
                          <a:ea typeface="Calibri" charset="0"/>
                          <a:cs typeface="Calibri" charset="0"/>
                        </a:rPr>
                        <a:t>D-2 Enseignants et formateurs</a:t>
                      </a:r>
                      <a:endParaRPr lang="fr-FR" sz="2000" dirty="0">
                        <a:latin typeface="Calibri" charset="0"/>
                        <a:ea typeface="Calibri" charset="0"/>
                        <a:cs typeface="Calibri" charset="0"/>
                      </a:endParaRPr>
                    </a:p>
                  </a:txBody>
                  <a:tcPr/>
                </a:tc>
              </a:tr>
              <a:tr h="393120">
                <a:tc vMerge="1">
                  <a:txBody>
                    <a:bodyPr/>
                    <a:lstStyle/>
                    <a:p>
                      <a:endParaRPr lang="fr-FR"/>
                    </a:p>
                  </a:txBody>
                  <a:tcPr/>
                </a:tc>
                <a:tc>
                  <a:txBody>
                    <a:bodyPr/>
                    <a:lstStyle/>
                    <a:p>
                      <a:r>
                        <a:rPr lang="fr-FR" sz="2000" dirty="0" smtClean="0">
                          <a:latin typeface="Calibri" charset="0"/>
                          <a:ea typeface="Calibri" charset="0"/>
                          <a:cs typeface="Calibri" charset="0"/>
                        </a:rPr>
                        <a:t>D-3 Qualité</a:t>
                      </a:r>
                      <a:r>
                        <a:rPr lang="fr-FR" sz="2000" baseline="0" dirty="0" smtClean="0">
                          <a:latin typeface="Calibri" charset="0"/>
                          <a:ea typeface="Calibri" charset="0"/>
                          <a:cs typeface="Calibri" charset="0"/>
                        </a:rPr>
                        <a:t> et assurance qualité</a:t>
                      </a:r>
                      <a:endParaRPr lang="fr-FR" sz="2000" dirty="0">
                        <a:latin typeface="Calibri" charset="0"/>
                        <a:ea typeface="Calibri" charset="0"/>
                        <a:cs typeface="Calibri" charset="0"/>
                      </a:endParaRPr>
                    </a:p>
                  </a:txBody>
                  <a:tcPr/>
                </a:tc>
              </a:tr>
              <a:tr h="393120">
                <a:tc rowSpan="5">
                  <a:txBody>
                    <a:bodyPr/>
                    <a:lstStyle/>
                    <a:p>
                      <a:r>
                        <a:rPr lang="fr-FR" sz="2000" dirty="0" smtClean="0">
                          <a:latin typeface="Calibri" charset="0"/>
                          <a:ea typeface="Calibri" charset="0"/>
                          <a:cs typeface="Calibri" charset="0"/>
                        </a:rPr>
                        <a:t>Gouvernance et financement de l’EFP</a:t>
                      </a:r>
                      <a:endParaRPr lang="fr-FR" sz="2000" dirty="0">
                        <a:latin typeface="Calibri" charset="0"/>
                        <a:ea typeface="Calibri" charset="0"/>
                        <a:cs typeface="Calibri" charset="0"/>
                      </a:endParaRPr>
                    </a:p>
                  </a:txBody>
                  <a:tcPr/>
                </a:tc>
                <a:tc>
                  <a:txBody>
                    <a:bodyPr/>
                    <a:lstStyle/>
                    <a:p>
                      <a:r>
                        <a:rPr lang="fr-FR" sz="2000" dirty="0" smtClean="0">
                          <a:latin typeface="Calibri" charset="0"/>
                          <a:ea typeface="Calibri" charset="0"/>
                          <a:cs typeface="Calibri" charset="0"/>
                        </a:rPr>
                        <a:t>E- 1 Accords institutionnels</a:t>
                      </a:r>
                      <a:endParaRPr lang="fr-FR" sz="2000" dirty="0">
                        <a:latin typeface="Calibri" charset="0"/>
                        <a:ea typeface="Calibri" charset="0"/>
                        <a:cs typeface="Calibri" charset="0"/>
                      </a:endParaRPr>
                    </a:p>
                  </a:txBody>
                  <a:tcPr/>
                </a:tc>
              </a:tr>
              <a:tr h="393120">
                <a:tc vMerge="1">
                  <a:txBody>
                    <a:bodyPr/>
                    <a:lstStyle/>
                    <a:p>
                      <a:endParaRPr lang="fr-FR"/>
                    </a:p>
                  </a:txBody>
                  <a:tcPr/>
                </a:tc>
                <a:tc>
                  <a:txBody>
                    <a:bodyPr/>
                    <a:lstStyle/>
                    <a:p>
                      <a:r>
                        <a:rPr lang="fr-FR" sz="2000" dirty="0" smtClean="0">
                          <a:latin typeface="Calibri" charset="0"/>
                          <a:ea typeface="Calibri" charset="0"/>
                          <a:cs typeface="Calibri" charset="0"/>
                        </a:rPr>
                        <a:t>E-2 Implication des acteurs non étatiques</a:t>
                      </a:r>
                      <a:endParaRPr lang="fr-FR" sz="2000" dirty="0">
                        <a:latin typeface="Calibri" charset="0"/>
                        <a:ea typeface="Calibri" charset="0"/>
                        <a:cs typeface="Calibri" charset="0"/>
                      </a:endParaRPr>
                    </a:p>
                  </a:txBody>
                  <a:tcPr/>
                </a:tc>
              </a:tr>
              <a:tr h="393120">
                <a:tc vMerge="1">
                  <a:txBody>
                    <a:bodyPr/>
                    <a:lstStyle/>
                    <a:p>
                      <a:endParaRPr lang="fr-FR"/>
                    </a:p>
                  </a:txBody>
                  <a:tcPr/>
                </a:tc>
                <a:tc>
                  <a:txBody>
                    <a:bodyPr/>
                    <a:lstStyle/>
                    <a:p>
                      <a:r>
                        <a:rPr lang="fr-FR" sz="2000" dirty="0" smtClean="0">
                          <a:latin typeface="Calibri" charset="0"/>
                          <a:ea typeface="Calibri" charset="0"/>
                          <a:cs typeface="Calibri" charset="0"/>
                        </a:rPr>
                        <a:t>E-3 Budget de l’EFP</a:t>
                      </a:r>
                      <a:endParaRPr lang="fr-FR" sz="2000" dirty="0">
                        <a:latin typeface="Calibri" charset="0"/>
                        <a:ea typeface="Calibri" charset="0"/>
                        <a:cs typeface="Calibri" charset="0"/>
                      </a:endParaRPr>
                    </a:p>
                  </a:txBody>
                  <a:tcPr/>
                </a:tc>
              </a:tr>
              <a:tr h="393120">
                <a:tc vMerge="1">
                  <a:txBody>
                    <a:bodyPr/>
                    <a:lstStyle/>
                    <a:p>
                      <a:endParaRPr lang="fr-FR"/>
                    </a:p>
                  </a:txBody>
                  <a:tcPr/>
                </a:tc>
                <a:tc>
                  <a:txBody>
                    <a:bodyPr/>
                    <a:lstStyle/>
                    <a:p>
                      <a:r>
                        <a:rPr lang="fr-FR" sz="2000" dirty="0" smtClean="0">
                          <a:latin typeface="Calibri" charset="0"/>
                          <a:ea typeface="Calibri" charset="0"/>
                          <a:cs typeface="Calibri" charset="0"/>
                        </a:rPr>
                        <a:t>E-4 Mobilisation des ressources pour l’EFP</a:t>
                      </a:r>
                      <a:endParaRPr lang="fr-FR" sz="2000" dirty="0">
                        <a:latin typeface="Calibri" charset="0"/>
                        <a:ea typeface="Calibri" charset="0"/>
                        <a:cs typeface="Calibri" charset="0"/>
                      </a:endParaRPr>
                    </a:p>
                  </a:txBody>
                  <a:tcPr/>
                </a:tc>
              </a:tr>
              <a:tr h="393120">
                <a:tc vMerge="1">
                  <a:txBody>
                    <a:bodyPr/>
                    <a:lstStyle/>
                    <a:p>
                      <a:endParaRPr lang="fr-FR"/>
                    </a:p>
                  </a:txBody>
                  <a:tcPr/>
                </a:tc>
                <a:tc>
                  <a:txBody>
                    <a:bodyPr/>
                    <a:lstStyle/>
                    <a:p>
                      <a:r>
                        <a:rPr lang="fr-FR" sz="2000" dirty="0" smtClean="0">
                          <a:latin typeface="Calibri" charset="0"/>
                          <a:ea typeface="Calibri" charset="0"/>
                          <a:cs typeface="Calibri" charset="0"/>
                        </a:rPr>
                        <a:t>E-5 Affectation et utilisation des ressources dans l’EFP</a:t>
                      </a:r>
                      <a:endParaRPr lang="fr-FR" sz="2000" dirty="0">
                        <a:latin typeface="Calibri" charset="0"/>
                        <a:ea typeface="Calibri" charset="0"/>
                        <a:cs typeface="Calibri" charset="0"/>
                      </a:endParaRPr>
                    </a:p>
                  </a:txBody>
                  <a:tcPr/>
                </a:tc>
              </a:tr>
            </a:tbl>
          </a:graphicData>
        </a:graphic>
      </p:graphicFrame>
      <p:sp>
        <p:nvSpPr>
          <p:cNvPr id="3" name="Espace réservé du pied de page 2"/>
          <p:cNvSpPr>
            <a:spLocks noGrp="1"/>
          </p:cNvSpPr>
          <p:nvPr>
            <p:ph type="ftr" sz="quarter" idx="11"/>
          </p:nvPr>
        </p:nvSpPr>
        <p:spPr/>
        <p:txBody>
          <a:bodyPr/>
          <a:lstStyle/>
          <a:p>
            <a:r>
              <a:rPr lang="fr-FR" smtClean="0"/>
              <a:t>Abdelouahab Essafi Expert LMI Kafaat Liljami3</a:t>
            </a:r>
            <a:endParaRPr lang="fr-FR" dirty="0"/>
          </a:p>
        </p:txBody>
      </p:sp>
      <p:sp>
        <p:nvSpPr>
          <p:cNvPr id="4" name="Espace réservé du numéro de diapositive 3"/>
          <p:cNvSpPr>
            <a:spLocks noGrp="1"/>
          </p:cNvSpPr>
          <p:nvPr>
            <p:ph type="sldNum" sz="quarter" idx="12"/>
          </p:nvPr>
        </p:nvSpPr>
        <p:spPr/>
        <p:txBody>
          <a:bodyPr/>
          <a:lstStyle/>
          <a:p>
            <a:fld id="{E034F8EF-867A-4144-9C85-6B43D99B8AA5}" type="slidenum">
              <a:rPr lang="fr-FR" smtClean="0"/>
              <a:t>13</a:t>
            </a:fld>
            <a:endParaRPr lang="fr-FR" dirty="0"/>
          </a:p>
        </p:txBody>
      </p:sp>
    </p:spTree>
    <p:extLst>
      <p:ext uri="{BB962C8B-B14F-4D97-AF65-F5344CB8AC3E}">
        <p14:creationId xmlns:p14="http://schemas.microsoft.com/office/powerpoint/2010/main" val="118158548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988540" y="292888"/>
            <a:ext cx="7729728" cy="696157"/>
          </a:xfrm>
        </p:spPr>
        <p:txBody>
          <a:bodyPr>
            <a:normAutofit fontScale="90000"/>
          </a:bodyPr>
          <a:lstStyle/>
          <a:p>
            <a:r>
              <a:rPr lang="fr-FR" cap="none" dirty="0" smtClean="0"/>
              <a:t>Le rapport au niveau infranational</a:t>
            </a:r>
            <a:endParaRPr lang="fr-FR" cap="none" dirty="0"/>
          </a:p>
        </p:txBody>
      </p:sp>
      <p:sp>
        <p:nvSpPr>
          <p:cNvPr id="3" name="Espace réservé du contenu 2"/>
          <p:cNvSpPr>
            <a:spLocks noGrp="1"/>
          </p:cNvSpPr>
          <p:nvPr>
            <p:ph idx="1"/>
          </p:nvPr>
        </p:nvSpPr>
        <p:spPr>
          <a:xfrm>
            <a:off x="485192" y="1436914"/>
            <a:ext cx="10786188" cy="5421086"/>
          </a:xfrm>
        </p:spPr>
        <p:txBody>
          <a:bodyPr>
            <a:normAutofit lnSpcReduction="10000"/>
          </a:bodyPr>
          <a:lstStyle/>
          <a:p>
            <a:pPr algn="just"/>
            <a:r>
              <a:rPr lang="fr-FR" sz="2400" dirty="0"/>
              <a:t>L</a:t>
            </a:r>
            <a:r>
              <a:rPr lang="fr-FR" sz="2400" dirty="0" smtClean="0"/>
              <a:t>’</a:t>
            </a:r>
            <a:r>
              <a:rPr lang="fr-FR" sz="2400" dirty="0" err="1" smtClean="0"/>
              <a:t>expérience</a:t>
            </a:r>
            <a:r>
              <a:rPr lang="fr-FR" sz="2400" dirty="0" smtClean="0"/>
              <a:t> </a:t>
            </a:r>
            <a:r>
              <a:rPr lang="fr-FR" sz="2400" dirty="0"/>
              <a:t>a montré que ce cadre </a:t>
            </a:r>
            <a:r>
              <a:rPr lang="fr-FR" sz="2400" dirty="0" err="1"/>
              <a:t>représente</a:t>
            </a:r>
            <a:r>
              <a:rPr lang="fr-FR" sz="2400" dirty="0"/>
              <a:t> une excellente base pour la dimension </a:t>
            </a:r>
            <a:r>
              <a:rPr lang="fr-FR" sz="2400" dirty="0" smtClean="0"/>
              <a:t>infranationale.`</a:t>
            </a:r>
          </a:p>
          <a:p>
            <a:pPr algn="just"/>
            <a:r>
              <a:rPr lang="fr-FR" sz="2400" dirty="0" smtClean="0"/>
              <a:t> Les </a:t>
            </a:r>
            <a:r>
              <a:rPr lang="fr-FR" sz="2400" dirty="0" err="1"/>
              <a:t>régions</a:t>
            </a:r>
            <a:r>
              <a:rPr lang="fr-FR" sz="2400" dirty="0"/>
              <a:t>/villes </a:t>
            </a:r>
            <a:r>
              <a:rPr lang="fr-FR" sz="2400" dirty="0" err="1" smtClean="0"/>
              <a:t>impliquées</a:t>
            </a:r>
            <a:r>
              <a:rPr lang="fr-FR" sz="2400" dirty="0" smtClean="0"/>
              <a:t> </a:t>
            </a:r>
            <a:r>
              <a:rPr lang="fr-FR" sz="2400" dirty="0"/>
              <a:t>dans la dimension infranationale sont vivement </a:t>
            </a:r>
            <a:r>
              <a:rPr lang="fr-FR" sz="2400" dirty="0" err="1" smtClean="0"/>
              <a:t>encouragées</a:t>
            </a:r>
            <a:r>
              <a:rPr lang="fr-FR" sz="2400" dirty="0" smtClean="0"/>
              <a:t> </a:t>
            </a:r>
            <a:r>
              <a:rPr lang="fr-FR" sz="2400" dirty="0"/>
              <a:t>à </a:t>
            </a:r>
            <a:r>
              <a:rPr lang="fr-FR" sz="2400" dirty="0" smtClean="0"/>
              <a:t>adapter et </a:t>
            </a:r>
            <a:r>
              <a:rPr lang="fr-FR" sz="2400" dirty="0"/>
              <a:t>à </a:t>
            </a:r>
            <a:r>
              <a:rPr lang="fr-FR" sz="2400" dirty="0" err="1"/>
              <a:t>façonner</a:t>
            </a:r>
            <a:r>
              <a:rPr lang="fr-FR" sz="2400" dirty="0"/>
              <a:t> le cadre en fonction de leurs besoins </a:t>
            </a:r>
            <a:r>
              <a:rPr lang="fr-FR" sz="2400" dirty="0" err="1" smtClean="0"/>
              <a:t>specifiques</a:t>
            </a:r>
            <a:r>
              <a:rPr lang="fr-FR" sz="2400" dirty="0"/>
              <a:t>. </a:t>
            </a:r>
            <a:endParaRPr lang="fr-FR" sz="2400" dirty="0" smtClean="0"/>
          </a:p>
          <a:p>
            <a:pPr algn="just"/>
            <a:r>
              <a:rPr lang="fr-FR" sz="2400" dirty="0" smtClean="0"/>
              <a:t>L’</a:t>
            </a:r>
            <a:r>
              <a:rPr lang="fr-FR" sz="2400" dirty="0" err="1" smtClean="0"/>
              <a:t>expérience</a:t>
            </a:r>
            <a:r>
              <a:rPr lang="fr-FR" sz="2400" dirty="0" smtClean="0"/>
              <a:t> </a:t>
            </a:r>
            <a:r>
              <a:rPr lang="fr-FR" sz="2400" dirty="0"/>
              <a:t>a montré qu’une adaptation participative du cadre impliquant les principales parties prenantes infranationales favorise l’appropriation mais aussi une mise en œuvre harmonieuse. </a:t>
            </a:r>
            <a:endParaRPr lang="fr-FR" sz="2400" dirty="0" smtClean="0"/>
          </a:p>
          <a:p>
            <a:pPr algn="just"/>
            <a:r>
              <a:rPr lang="fr-FR" sz="2400" dirty="0"/>
              <a:t>L’</a:t>
            </a:r>
            <a:r>
              <a:rPr lang="fr-FR" sz="2400" dirty="0" err="1"/>
              <a:t>évaluation</a:t>
            </a:r>
            <a:r>
              <a:rPr lang="fr-FR" sz="2400" dirty="0"/>
              <a:t> du processus de Turin au niveau infranational offre une excellente occasion d’</a:t>
            </a:r>
            <a:r>
              <a:rPr lang="fr-FR" sz="2400" dirty="0" err="1"/>
              <a:t>élargir</a:t>
            </a:r>
            <a:r>
              <a:rPr lang="fr-FR" sz="2400" dirty="0"/>
              <a:t> le cercle des parties prenantes qui sont activement </a:t>
            </a:r>
            <a:r>
              <a:rPr lang="fr-FR" sz="2400" dirty="0" err="1"/>
              <a:t>impliquées</a:t>
            </a:r>
            <a:r>
              <a:rPr lang="fr-FR" sz="2400" dirty="0"/>
              <a:t> dans un certain nombre de groupes avec lesquels il peut </a:t>
            </a:r>
            <a:r>
              <a:rPr lang="fr-FR" sz="2400" dirty="0" err="1"/>
              <a:t>être</a:t>
            </a:r>
            <a:r>
              <a:rPr lang="fr-FR" sz="2400" dirty="0"/>
              <a:t> </a:t>
            </a:r>
            <a:r>
              <a:rPr lang="fr-FR" sz="2400" dirty="0" smtClean="0"/>
              <a:t>difficile </a:t>
            </a:r>
            <a:r>
              <a:rPr lang="fr-FR" sz="2400" dirty="0"/>
              <a:t>d’engager un dialogue au niveau national. Il s’agit, par exemple, du personnel des prestataires d’EFP, des </a:t>
            </a:r>
            <a:r>
              <a:rPr lang="fr-FR" sz="2400" dirty="0" smtClean="0"/>
              <a:t>stagiaires </a:t>
            </a:r>
            <a:r>
              <a:rPr lang="fr-FR" sz="2400" dirty="0"/>
              <a:t>en EFP, des employeurs individuels ou des </a:t>
            </a:r>
            <a:r>
              <a:rPr lang="fr-FR" sz="2400" dirty="0" err="1"/>
              <a:t>représentants</a:t>
            </a:r>
            <a:r>
              <a:rPr lang="fr-FR" sz="2400" dirty="0"/>
              <a:t> des partenaires sociaux </a:t>
            </a:r>
            <a:r>
              <a:rPr lang="fr-FR" sz="2400" dirty="0" err="1"/>
              <a:t>régionaux</a:t>
            </a:r>
            <a:r>
              <a:rPr lang="fr-FR" sz="2400" dirty="0"/>
              <a:t>, ainsi que des organisations </a:t>
            </a:r>
            <a:r>
              <a:rPr lang="fr-FR" sz="2400" dirty="0" err="1"/>
              <a:t>régionales</a:t>
            </a:r>
            <a:r>
              <a:rPr lang="fr-FR" sz="2400" dirty="0"/>
              <a:t> et locales de la </a:t>
            </a:r>
            <a:r>
              <a:rPr lang="fr-FR" sz="2400" dirty="0" err="1"/>
              <a:t>sociéte</a:t>
            </a:r>
            <a:r>
              <a:rPr lang="fr-FR" sz="2400" dirty="0"/>
              <a:t>́ civile. </a:t>
            </a:r>
          </a:p>
          <a:p>
            <a:pPr algn="just"/>
            <a:endParaRPr lang="fr-FR" sz="2400" dirty="0"/>
          </a:p>
          <a:p>
            <a:pPr algn="just"/>
            <a:endParaRPr lang="fr-FR" sz="2400" dirty="0"/>
          </a:p>
        </p:txBody>
      </p:sp>
      <p:sp>
        <p:nvSpPr>
          <p:cNvPr id="4" name="Espace réservé du pied de page 3"/>
          <p:cNvSpPr>
            <a:spLocks noGrp="1"/>
          </p:cNvSpPr>
          <p:nvPr>
            <p:ph type="ftr" sz="quarter" idx="11"/>
          </p:nvPr>
        </p:nvSpPr>
        <p:spPr/>
        <p:txBody>
          <a:bodyPr/>
          <a:lstStyle/>
          <a:p>
            <a:r>
              <a:rPr lang="fr-FR" smtClean="0"/>
              <a:t>Abdelouahab Essafi Expert LMI Kafaat Liljami3</a:t>
            </a:r>
            <a:endParaRPr lang="fr-FR" dirty="0"/>
          </a:p>
        </p:txBody>
      </p:sp>
      <p:sp>
        <p:nvSpPr>
          <p:cNvPr id="5" name="Espace réservé du numéro de diapositive 4"/>
          <p:cNvSpPr>
            <a:spLocks noGrp="1"/>
          </p:cNvSpPr>
          <p:nvPr>
            <p:ph type="sldNum" sz="quarter" idx="12"/>
          </p:nvPr>
        </p:nvSpPr>
        <p:spPr/>
        <p:txBody>
          <a:bodyPr/>
          <a:lstStyle/>
          <a:p>
            <a:fld id="{E034F8EF-867A-4144-9C85-6B43D99B8AA5}" type="slidenum">
              <a:rPr lang="fr-FR" smtClean="0"/>
              <a:t>14</a:t>
            </a:fld>
            <a:endParaRPr lang="fr-FR" dirty="0"/>
          </a:p>
        </p:txBody>
      </p:sp>
      <p:pic>
        <p:nvPicPr>
          <p:cNvPr id="6" name="Picture 6"/>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106528"/>
            <a:ext cx="1397000" cy="1325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50374022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839754" y="1119673"/>
            <a:ext cx="10860833" cy="5738327"/>
          </a:xfrm>
        </p:spPr>
        <p:txBody>
          <a:bodyPr>
            <a:noAutofit/>
          </a:bodyPr>
          <a:lstStyle/>
          <a:p>
            <a:pPr algn="just"/>
            <a:r>
              <a:rPr lang="fr-FR" sz="2400" dirty="0"/>
              <a:t>L’</a:t>
            </a:r>
            <a:r>
              <a:rPr lang="fr-FR" sz="2400" dirty="0" err="1"/>
              <a:t>expérience</a:t>
            </a:r>
            <a:r>
              <a:rPr lang="fr-FR" sz="2400" dirty="0"/>
              <a:t> a montré que la </a:t>
            </a:r>
            <a:r>
              <a:rPr lang="fr-FR" sz="2400" dirty="0" err="1"/>
              <a:t>présence</a:t>
            </a:r>
            <a:r>
              <a:rPr lang="fr-FR" sz="2400" dirty="0"/>
              <a:t> d’un coordinateur bien </a:t>
            </a:r>
            <a:r>
              <a:rPr lang="fr-FR" sz="2400" dirty="0" err="1"/>
              <a:t>prépare</a:t>
            </a:r>
            <a:r>
              <a:rPr lang="fr-FR" sz="2400" dirty="0"/>
              <a:t>́ au sein de chaque </a:t>
            </a:r>
            <a:r>
              <a:rPr lang="fr-FR" sz="2400" dirty="0" err="1"/>
              <a:t>entite</a:t>
            </a:r>
            <a:r>
              <a:rPr lang="fr-FR" sz="2400" dirty="0"/>
              <a:t>́ infranationale participante, et la mise en place de groupes de travail infranationaux stables impliquant les principales parties prenantes de l’</a:t>
            </a:r>
            <a:r>
              <a:rPr lang="fr-FR" sz="2400" dirty="0" err="1"/>
              <a:t>éducation</a:t>
            </a:r>
            <a:r>
              <a:rPr lang="fr-FR" sz="2400" dirty="0"/>
              <a:t> et du secteur privé, sont des facteurs </a:t>
            </a:r>
            <a:r>
              <a:rPr lang="fr-FR" sz="2400" dirty="0" err="1"/>
              <a:t>clés</a:t>
            </a:r>
            <a:r>
              <a:rPr lang="fr-FR" sz="2400" dirty="0"/>
              <a:t> de </a:t>
            </a:r>
            <a:r>
              <a:rPr lang="fr-FR" sz="2400" dirty="0" err="1"/>
              <a:t>succès</a:t>
            </a:r>
            <a:r>
              <a:rPr lang="fr-FR" sz="2400" dirty="0"/>
              <a:t>. </a:t>
            </a:r>
            <a:endParaRPr lang="fr-FR" sz="2400" dirty="0" smtClean="0"/>
          </a:p>
          <a:p>
            <a:pPr algn="just"/>
            <a:r>
              <a:rPr lang="fr-FR" sz="2400" dirty="0" smtClean="0"/>
              <a:t>Dans </a:t>
            </a:r>
            <a:r>
              <a:rPr lang="fr-FR" sz="2400" dirty="0"/>
              <a:t>de nombreux pays, les </a:t>
            </a:r>
            <a:r>
              <a:rPr lang="fr-FR" sz="2400" dirty="0" smtClean="0"/>
              <a:t>acteurs de </a:t>
            </a:r>
            <a:r>
              <a:rPr lang="fr-FR" sz="2400" dirty="0"/>
              <a:t>l’EFP au niveau infranational sont peu ou pas </a:t>
            </a:r>
            <a:r>
              <a:rPr lang="fr-FR" sz="2400" dirty="0" err="1"/>
              <a:t>impliqués</a:t>
            </a:r>
            <a:r>
              <a:rPr lang="fr-FR" sz="2400" dirty="0"/>
              <a:t> </a:t>
            </a:r>
            <a:r>
              <a:rPr lang="fr-FR" sz="2400" dirty="0" smtClean="0"/>
              <a:t>dans l’</a:t>
            </a:r>
            <a:r>
              <a:rPr lang="fr-FR" sz="2400" dirty="0" err="1" smtClean="0"/>
              <a:t>évaluation</a:t>
            </a:r>
            <a:r>
              <a:rPr lang="fr-FR" sz="2400" dirty="0" smtClean="0"/>
              <a:t> </a:t>
            </a:r>
            <a:r>
              <a:rPr lang="fr-FR" sz="2400" dirty="0"/>
              <a:t>de la politique d’EFP et des </a:t>
            </a:r>
            <a:r>
              <a:rPr lang="fr-FR" sz="2400" dirty="0" err="1"/>
              <a:t>réformes</a:t>
            </a:r>
            <a:r>
              <a:rPr lang="fr-FR" sz="2400" dirty="0"/>
              <a:t> de l’EFP. Il est possible </a:t>
            </a:r>
            <a:r>
              <a:rPr lang="fr-FR" sz="2400" dirty="0" err="1"/>
              <a:t>également</a:t>
            </a:r>
            <a:r>
              <a:rPr lang="fr-FR" sz="2400" dirty="0"/>
              <a:t> qu’ils aient moins d’</a:t>
            </a:r>
            <a:r>
              <a:rPr lang="fr-FR" sz="2400" dirty="0" err="1"/>
              <a:t>expérience</a:t>
            </a:r>
            <a:r>
              <a:rPr lang="fr-FR" sz="2400" dirty="0"/>
              <a:t> dans la recherche et l’utilisation de </a:t>
            </a:r>
            <a:r>
              <a:rPr lang="fr-FR" sz="2400" dirty="0" err="1"/>
              <a:t>données</a:t>
            </a:r>
            <a:r>
              <a:rPr lang="fr-FR" sz="2400" dirty="0"/>
              <a:t> probantes pour </a:t>
            </a:r>
            <a:r>
              <a:rPr lang="fr-FR" sz="2400" dirty="0" err="1"/>
              <a:t>étayer</a:t>
            </a:r>
            <a:r>
              <a:rPr lang="fr-FR" sz="2400" dirty="0"/>
              <a:t> l’</a:t>
            </a:r>
            <a:r>
              <a:rPr lang="fr-FR" sz="2400" dirty="0" err="1"/>
              <a:t>évaluation</a:t>
            </a:r>
            <a:r>
              <a:rPr lang="fr-FR" sz="2400" dirty="0"/>
              <a:t>. </a:t>
            </a:r>
            <a:endParaRPr lang="fr-FR" sz="2400" dirty="0" smtClean="0"/>
          </a:p>
          <a:p>
            <a:pPr algn="just"/>
            <a:r>
              <a:rPr lang="fr-FR" sz="2400" dirty="0" smtClean="0"/>
              <a:t>L’</a:t>
            </a:r>
            <a:r>
              <a:rPr lang="fr-FR" sz="2400" dirty="0" err="1" smtClean="0"/>
              <a:t>expérience</a:t>
            </a:r>
            <a:r>
              <a:rPr lang="fr-FR" sz="2400" dirty="0" smtClean="0"/>
              <a:t> </a:t>
            </a:r>
            <a:r>
              <a:rPr lang="fr-FR" sz="2400" dirty="0"/>
              <a:t>a montré que l’organisation de sessions de formation conjointes pour les membres des groupes de travail, par exemple sur l’utilisation des </a:t>
            </a:r>
            <a:r>
              <a:rPr lang="fr-FR" sz="2400" dirty="0" err="1"/>
              <a:t>données</a:t>
            </a:r>
            <a:r>
              <a:rPr lang="fr-FR" sz="2400" dirty="0"/>
              <a:t> probantes dans l’</a:t>
            </a:r>
            <a:r>
              <a:rPr lang="fr-FR" sz="2400" dirty="0" err="1"/>
              <a:t>évaluation</a:t>
            </a:r>
            <a:r>
              <a:rPr lang="fr-FR" sz="2400" dirty="0"/>
              <a:t> des politiques, sur l’analyse des politiques, y compris la formulation de recommandations, et </a:t>
            </a:r>
            <a:r>
              <a:rPr lang="fr-FR" sz="2400" dirty="0" smtClean="0"/>
              <a:t>sur l’</a:t>
            </a:r>
            <a:r>
              <a:rPr lang="fr-FR" sz="2400" dirty="0" err="1" smtClean="0"/>
              <a:t>élaboration</a:t>
            </a:r>
            <a:r>
              <a:rPr lang="fr-FR" sz="2400" dirty="0" smtClean="0"/>
              <a:t> </a:t>
            </a:r>
            <a:r>
              <a:rPr lang="fr-FR" sz="2400" dirty="0"/>
              <a:t>de plans d’action pour donner suite aux recommandations </a:t>
            </a:r>
            <a:r>
              <a:rPr lang="fr-FR" sz="2400" dirty="0" err="1"/>
              <a:t>résultant</a:t>
            </a:r>
            <a:r>
              <a:rPr lang="fr-FR" sz="2400" dirty="0"/>
              <a:t> de l’</a:t>
            </a:r>
            <a:r>
              <a:rPr lang="fr-FR" sz="2400" dirty="0" err="1"/>
              <a:t>évaluation</a:t>
            </a:r>
            <a:r>
              <a:rPr lang="fr-FR" sz="2400" dirty="0"/>
              <a:t> infranationale du processus de Turin, </a:t>
            </a:r>
            <a:r>
              <a:rPr lang="fr-FR" sz="2400" dirty="0" err="1"/>
              <a:t>représente</a:t>
            </a:r>
            <a:r>
              <a:rPr lang="fr-FR" sz="2400" dirty="0"/>
              <a:t> une mesure d’accompagnement </a:t>
            </a:r>
            <a:r>
              <a:rPr lang="fr-FR" sz="2400" dirty="0" err="1"/>
              <a:t>très</a:t>
            </a:r>
            <a:r>
              <a:rPr lang="fr-FR" sz="2400" dirty="0"/>
              <a:t> utile. </a:t>
            </a:r>
          </a:p>
          <a:p>
            <a:pPr algn="just"/>
            <a:endParaRPr lang="fr-FR" sz="2400" dirty="0"/>
          </a:p>
        </p:txBody>
      </p:sp>
      <p:sp>
        <p:nvSpPr>
          <p:cNvPr id="4" name="Titre 1"/>
          <p:cNvSpPr>
            <a:spLocks noGrp="1"/>
          </p:cNvSpPr>
          <p:nvPr>
            <p:ph type="title"/>
          </p:nvPr>
        </p:nvSpPr>
        <p:spPr>
          <a:xfrm>
            <a:off x="2230438" y="255588"/>
            <a:ext cx="7731125" cy="640151"/>
          </a:xfrm>
        </p:spPr>
        <p:txBody>
          <a:bodyPr>
            <a:normAutofit fontScale="90000"/>
          </a:bodyPr>
          <a:lstStyle/>
          <a:p>
            <a:r>
              <a:rPr lang="fr-FR" cap="none" dirty="0" smtClean="0"/>
              <a:t>Le rapport au niveau infranational</a:t>
            </a:r>
            <a:endParaRPr lang="fr-FR" cap="none" dirty="0"/>
          </a:p>
        </p:txBody>
      </p:sp>
      <p:sp>
        <p:nvSpPr>
          <p:cNvPr id="2" name="Espace réservé du pied de page 1"/>
          <p:cNvSpPr>
            <a:spLocks noGrp="1"/>
          </p:cNvSpPr>
          <p:nvPr>
            <p:ph type="ftr" sz="quarter" idx="11"/>
          </p:nvPr>
        </p:nvSpPr>
        <p:spPr/>
        <p:txBody>
          <a:bodyPr/>
          <a:lstStyle/>
          <a:p>
            <a:r>
              <a:rPr lang="fr-FR" smtClean="0"/>
              <a:t>Abdelouahab Essafi Expert LMI Kafaat Liljami3</a:t>
            </a:r>
            <a:endParaRPr lang="fr-FR" dirty="0"/>
          </a:p>
        </p:txBody>
      </p:sp>
      <p:sp>
        <p:nvSpPr>
          <p:cNvPr id="5" name="Espace réservé du numéro de diapositive 4"/>
          <p:cNvSpPr>
            <a:spLocks noGrp="1"/>
          </p:cNvSpPr>
          <p:nvPr>
            <p:ph type="sldNum" sz="quarter" idx="12"/>
          </p:nvPr>
        </p:nvSpPr>
        <p:spPr/>
        <p:txBody>
          <a:bodyPr/>
          <a:lstStyle/>
          <a:p>
            <a:fld id="{E034F8EF-867A-4144-9C85-6B43D99B8AA5}" type="slidenum">
              <a:rPr lang="fr-FR" smtClean="0"/>
              <a:t>15</a:t>
            </a:fld>
            <a:endParaRPr lang="fr-FR" dirty="0"/>
          </a:p>
        </p:txBody>
      </p:sp>
      <p:pic>
        <p:nvPicPr>
          <p:cNvPr id="6" name="Picture 6"/>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4210" y="-87118"/>
            <a:ext cx="1397000" cy="1325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76793330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231136" y="199582"/>
            <a:ext cx="7729728" cy="621512"/>
          </a:xfrm>
        </p:spPr>
        <p:txBody>
          <a:bodyPr>
            <a:normAutofit fontScale="90000"/>
          </a:bodyPr>
          <a:lstStyle/>
          <a:p>
            <a:r>
              <a:rPr lang="fr-FR" cap="none" dirty="0" smtClean="0">
                <a:latin typeface="Calibri" charset="0"/>
                <a:ea typeface="Calibri" charset="0"/>
                <a:cs typeface="Calibri" charset="0"/>
              </a:rPr>
              <a:t>Modules et </a:t>
            </a:r>
            <a:r>
              <a:rPr lang="fr-FR" cap="none" smtClean="0">
                <a:latin typeface="Calibri" charset="0"/>
                <a:ea typeface="Calibri" charset="0"/>
                <a:cs typeface="Calibri" charset="0"/>
              </a:rPr>
              <a:t>questions thématique</a:t>
            </a:r>
            <a:endParaRPr lang="fr-FR" cap="none" dirty="0">
              <a:latin typeface="Calibri" charset="0"/>
              <a:ea typeface="Calibri" charset="0"/>
              <a:cs typeface="Calibri" charset="0"/>
            </a:endParaRPr>
          </a:p>
        </p:txBody>
      </p:sp>
      <p:sp>
        <p:nvSpPr>
          <p:cNvPr id="3" name="Espace réservé du contenu 2"/>
          <p:cNvSpPr>
            <a:spLocks noGrp="1"/>
          </p:cNvSpPr>
          <p:nvPr>
            <p:ph idx="1"/>
          </p:nvPr>
        </p:nvSpPr>
        <p:spPr>
          <a:xfrm>
            <a:off x="597159" y="1138335"/>
            <a:ext cx="10842172" cy="5719665"/>
          </a:xfrm>
        </p:spPr>
        <p:txBody>
          <a:bodyPr>
            <a:normAutofit/>
          </a:bodyPr>
          <a:lstStyle/>
          <a:p>
            <a:pPr marL="0" marR="0" lvl="0" indent="0" algn="just" defTabSz="914400" eaLnBrk="1" fontAlgn="auto" latinLnBrk="0" hangingPunct="1">
              <a:lnSpc>
                <a:spcPct val="100000"/>
              </a:lnSpc>
              <a:spcBef>
                <a:spcPts val="0"/>
              </a:spcBef>
              <a:spcAft>
                <a:spcPts val="0"/>
              </a:spcAft>
              <a:buClrTx/>
              <a:buSzTx/>
              <a:buFontTx/>
              <a:buNone/>
              <a:tabLst/>
              <a:defRPr/>
            </a:pPr>
            <a:endParaRPr lang="fr-FR" sz="2400" dirty="0" smtClean="0">
              <a:latin typeface="Calibri" charset="0"/>
              <a:ea typeface="Calibri" charset="0"/>
              <a:cs typeface="Calibri" charset="0"/>
            </a:endParaRPr>
          </a:p>
          <a:p>
            <a:pPr marL="0" marR="0" lvl="0" indent="0" algn="just" defTabSz="914400" eaLnBrk="1" fontAlgn="auto" latinLnBrk="0" hangingPunct="1">
              <a:lnSpc>
                <a:spcPct val="100000"/>
              </a:lnSpc>
              <a:spcBef>
                <a:spcPts val="0"/>
              </a:spcBef>
              <a:spcAft>
                <a:spcPts val="0"/>
              </a:spcAft>
              <a:buClrTx/>
              <a:buSzTx/>
              <a:buFontTx/>
              <a:buNone/>
              <a:tabLst/>
              <a:defRPr/>
            </a:pPr>
            <a:r>
              <a:rPr lang="fr-FR" sz="2400" b="1" dirty="0" smtClean="0">
                <a:solidFill>
                  <a:srgbClr val="BB2F37"/>
                </a:solidFill>
                <a:latin typeface="Calibri" charset="0"/>
                <a:ea typeface="Calibri" charset="0"/>
                <a:cs typeface="Calibri" charset="0"/>
              </a:rPr>
              <a:t>A- Aperçu de la région et de l’EFP</a:t>
            </a:r>
          </a:p>
          <a:p>
            <a:pPr marL="0" marR="0" lvl="0" indent="0" algn="just" defTabSz="914400" eaLnBrk="1" fontAlgn="auto" latinLnBrk="0" hangingPunct="1">
              <a:lnSpc>
                <a:spcPct val="100000"/>
              </a:lnSpc>
              <a:spcBef>
                <a:spcPts val="0"/>
              </a:spcBef>
              <a:spcAft>
                <a:spcPts val="0"/>
              </a:spcAft>
              <a:buClrTx/>
              <a:buSzTx/>
              <a:buFontTx/>
              <a:buNone/>
              <a:tabLst/>
              <a:defRPr/>
            </a:pPr>
            <a:endParaRPr lang="fr-FR" sz="2400" b="1" dirty="0">
              <a:solidFill>
                <a:srgbClr val="BB2F37"/>
              </a:solidFill>
              <a:latin typeface="Calibri" charset="0"/>
              <a:ea typeface="Calibri" charset="0"/>
              <a:cs typeface="Calibri" charset="0"/>
            </a:endParaRPr>
          </a:p>
          <a:p>
            <a:pPr algn="just">
              <a:spcBef>
                <a:spcPts val="0"/>
              </a:spcBef>
              <a:buClrTx/>
              <a:defRPr/>
            </a:pPr>
            <a:r>
              <a:rPr lang="fr-FR" sz="2400" b="1" dirty="0" smtClean="0">
                <a:solidFill>
                  <a:srgbClr val="C00000"/>
                </a:solidFill>
                <a:latin typeface="Calibri" charset="0"/>
                <a:ea typeface="Calibri" charset="0"/>
                <a:cs typeface="Calibri" charset="0"/>
              </a:rPr>
              <a:t>A1-Contexte régional</a:t>
            </a:r>
          </a:p>
          <a:p>
            <a:pPr marL="0" marR="0" lvl="0" indent="0" algn="just" defTabSz="914400" eaLnBrk="1" fontAlgn="auto" latinLnBrk="0" hangingPunct="1">
              <a:lnSpc>
                <a:spcPct val="100000"/>
              </a:lnSpc>
              <a:spcBef>
                <a:spcPts val="0"/>
              </a:spcBef>
              <a:spcAft>
                <a:spcPts val="0"/>
              </a:spcAft>
              <a:buClrTx/>
              <a:buSzTx/>
              <a:buFontTx/>
              <a:buNone/>
              <a:tabLst/>
              <a:defRPr/>
            </a:pPr>
            <a:endParaRPr lang="fr-FR" sz="2400" b="1" i="1" dirty="0">
              <a:solidFill>
                <a:srgbClr val="C00000"/>
              </a:solidFill>
              <a:latin typeface="Calibri" charset="0"/>
              <a:ea typeface="Calibri" charset="0"/>
              <a:cs typeface="Calibri" charset="0"/>
            </a:endParaRPr>
          </a:p>
          <a:p>
            <a:pPr algn="just">
              <a:spcBef>
                <a:spcPts val="0"/>
              </a:spcBef>
              <a:buClrTx/>
              <a:defRPr/>
            </a:pPr>
            <a:r>
              <a:rPr lang="fr-FR" sz="2400" b="1" i="1" dirty="0" smtClean="0">
                <a:solidFill>
                  <a:srgbClr val="C00000"/>
                </a:solidFill>
                <a:latin typeface="Calibri" charset="0"/>
                <a:ea typeface="Calibri" charset="0"/>
                <a:cs typeface="Calibri" charset="0"/>
              </a:rPr>
              <a:t>A.1.1 </a:t>
            </a:r>
            <a:r>
              <a:rPr lang="fr-FR" sz="2400" b="1" i="1" dirty="0">
                <a:solidFill>
                  <a:srgbClr val="C00000"/>
                </a:solidFill>
                <a:latin typeface="Calibri" charset="0"/>
                <a:ea typeface="Calibri" charset="0"/>
                <a:cs typeface="Calibri" charset="0"/>
              </a:rPr>
              <a:t>Introduction </a:t>
            </a:r>
            <a:endParaRPr lang="fr-FR" sz="2400" b="1" i="1" dirty="0" smtClean="0">
              <a:solidFill>
                <a:srgbClr val="C00000"/>
              </a:solidFill>
              <a:latin typeface="Calibri" charset="0"/>
              <a:ea typeface="Calibri" charset="0"/>
              <a:cs typeface="Calibri" charset="0"/>
            </a:endParaRPr>
          </a:p>
          <a:p>
            <a:pPr marL="0" marR="0" lvl="0" indent="0" algn="just" defTabSz="914400" eaLnBrk="1" fontAlgn="auto" latinLnBrk="0" hangingPunct="1">
              <a:lnSpc>
                <a:spcPct val="100000"/>
              </a:lnSpc>
              <a:spcBef>
                <a:spcPts val="0"/>
              </a:spcBef>
              <a:spcAft>
                <a:spcPts val="0"/>
              </a:spcAft>
              <a:buClrTx/>
              <a:buSzTx/>
              <a:buFontTx/>
              <a:buNone/>
              <a:tabLst/>
              <a:defRPr/>
            </a:pPr>
            <a:endParaRPr lang="fr-FR" sz="2400" dirty="0">
              <a:solidFill>
                <a:srgbClr val="FF0000"/>
              </a:solidFill>
              <a:latin typeface="Calibri" charset="0"/>
              <a:ea typeface="Calibri" charset="0"/>
              <a:cs typeface="Calibri" charset="0"/>
            </a:endParaRPr>
          </a:p>
          <a:p>
            <a:pPr algn="just"/>
            <a:r>
              <a:rPr lang="fr-FR" sz="2400" dirty="0">
                <a:latin typeface="Calibri" charset="0"/>
                <a:ea typeface="Calibri" charset="0"/>
                <a:cs typeface="Calibri" charset="0"/>
              </a:rPr>
              <a:t>Veuillez fournir des informations de base relatives </a:t>
            </a:r>
            <a:r>
              <a:rPr lang="fr-FR" sz="2400" dirty="0" smtClean="0">
                <a:latin typeface="Calibri" charset="0"/>
                <a:ea typeface="Calibri" charset="0"/>
                <a:cs typeface="Calibri" charset="0"/>
              </a:rPr>
              <a:t>à la région </a:t>
            </a:r>
            <a:r>
              <a:rPr lang="fr-FR" sz="2400" dirty="0">
                <a:latin typeface="Calibri" charset="0"/>
                <a:ea typeface="Calibri" charset="0"/>
                <a:cs typeface="Calibri" charset="0"/>
              </a:rPr>
              <a:t>et faire </a:t>
            </a:r>
            <a:r>
              <a:rPr lang="fr-FR" sz="2400" dirty="0" err="1">
                <a:latin typeface="Calibri" charset="0"/>
                <a:ea typeface="Calibri" charset="0"/>
                <a:cs typeface="Calibri" charset="0"/>
              </a:rPr>
              <a:t>brièvement</a:t>
            </a:r>
            <a:r>
              <a:rPr lang="fr-FR" sz="2400" dirty="0">
                <a:latin typeface="Calibri" charset="0"/>
                <a:ea typeface="Calibri" charset="0"/>
                <a:cs typeface="Calibri" charset="0"/>
              </a:rPr>
              <a:t> le point sur les </a:t>
            </a:r>
            <a:r>
              <a:rPr lang="fr-FR" sz="2400" dirty="0" err="1">
                <a:latin typeface="Calibri" charset="0"/>
                <a:ea typeface="Calibri" charset="0"/>
                <a:cs typeface="Calibri" charset="0"/>
              </a:rPr>
              <a:t>évolutions</a:t>
            </a:r>
            <a:r>
              <a:rPr lang="fr-FR" sz="2400" dirty="0">
                <a:latin typeface="Calibri" charset="0"/>
                <a:ea typeface="Calibri" charset="0"/>
                <a:cs typeface="Calibri" charset="0"/>
              </a:rPr>
              <a:t> sociales, politiques et </a:t>
            </a:r>
            <a:r>
              <a:rPr lang="fr-FR" sz="2400" dirty="0" err="1">
                <a:latin typeface="Calibri" charset="0"/>
                <a:ea typeface="Calibri" charset="0"/>
                <a:cs typeface="Calibri" charset="0"/>
              </a:rPr>
              <a:t>économiques</a:t>
            </a:r>
            <a:r>
              <a:rPr lang="fr-FR" sz="2400" dirty="0">
                <a:latin typeface="Calibri" charset="0"/>
                <a:ea typeface="Calibri" charset="0"/>
                <a:cs typeface="Calibri" charset="0"/>
              </a:rPr>
              <a:t> intervenues dans </a:t>
            </a:r>
            <a:r>
              <a:rPr lang="fr-FR" sz="2400" dirty="0" smtClean="0">
                <a:latin typeface="Calibri" charset="0"/>
                <a:ea typeface="Calibri" charset="0"/>
                <a:cs typeface="Calibri" charset="0"/>
              </a:rPr>
              <a:t>la région depuis </a:t>
            </a:r>
            <a:r>
              <a:rPr lang="fr-FR" sz="2400" dirty="0">
                <a:latin typeface="Calibri" charset="0"/>
                <a:ea typeface="Calibri" charset="0"/>
                <a:cs typeface="Calibri" charset="0"/>
              </a:rPr>
              <a:t>le </a:t>
            </a:r>
            <a:r>
              <a:rPr lang="fr-FR" sz="2400" dirty="0" err="1">
                <a:latin typeface="Calibri" charset="0"/>
                <a:ea typeface="Calibri" charset="0"/>
                <a:cs typeface="Calibri" charset="0"/>
              </a:rPr>
              <a:t>précédent</a:t>
            </a:r>
            <a:r>
              <a:rPr lang="fr-FR" sz="2400" dirty="0">
                <a:latin typeface="Calibri" charset="0"/>
                <a:ea typeface="Calibri" charset="0"/>
                <a:cs typeface="Calibri" charset="0"/>
              </a:rPr>
              <a:t> cycle du processus </a:t>
            </a:r>
            <a:r>
              <a:rPr lang="fr-FR" sz="2400" dirty="0" err="1" smtClean="0">
                <a:latin typeface="Calibri" charset="0"/>
                <a:ea typeface="Calibri" charset="0"/>
                <a:cs typeface="Calibri" charset="0"/>
              </a:rPr>
              <a:t>deTurin</a:t>
            </a:r>
            <a:r>
              <a:rPr lang="fr-FR" sz="2400" dirty="0">
                <a:latin typeface="Calibri" charset="0"/>
                <a:ea typeface="Calibri" charset="0"/>
                <a:cs typeface="Calibri" charset="0"/>
              </a:rPr>
              <a:t> </a:t>
            </a:r>
            <a:r>
              <a:rPr lang="fr-FR" sz="2400" dirty="0" smtClean="0">
                <a:latin typeface="Calibri" charset="0"/>
                <a:ea typeface="Calibri" charset="0"/>
                <a:cs typeface="Calibri" charset="0"/>
              </a:rPr>
              <a:t>(2014)</a:t>
            </a:r>
            <a:endParaRPr lang="fr-FR" sz="2400" dirty="0">
              <a:latin typeface="Calibri" charset="0"/>
              <a:ea typeface="Calibri" charset="0"/>
              <a:cs typeface="Calibri" charset="0"/>
            </a:endParaRPr>
          </a:p>
          <a:p>
            <a:pPr marL="0" marR="0" lvl="0" indent="0" algn="just" defTabSz="914400" eaLnBrk="1" fontAlgn="auto" latinLnBrk="0" hangingPunct="1">
              <a:lnSpc>
                <a:spcPct val="100000"/>
              </a:lnSpc>
              <a:spcBef>
                <a:spcPts val="0"/>
              </a:spcBef>
              <a:spcAft>
                <a:spcPts val="0"/>
              </a:spcAft>
              <a:buClrTx/>
              <a:buSzTx/>
              <a:buFontTx/>
              <a:buNone/>
              <a:tabLst/>
              <a:defRPr/>
            </a:pPr>
            <a:endParaRPr lang="fr-FR" sz="2400" b="1" dirty="0" smtClean="0">
              <a:latin typeface="Calibri" charset="0"/>
              <a:ea typeface="Calibri" charset="0"/>
              <a:cs typeface="Calibri" charset="0"/>
            </a:endParaRPr>
          </a:p>
        </p:txBody>
      </p:sp>
      <p:sp>
        <p:nvSpPr>
          <p:cNvPr id="4" name="Espace réservé du pied de page 3"/>
          <p:cNvSpPr>
            <a:spLocks noGrp="1"/>
          </p:cNvSpPr>
          <p:nvPr>
            <p:ph type="ftr" sz="quarter" idx="11"/>
          </p:nvPr>
        </p:nvSpPr>
        <p:spPr/>
        <p:txBody>
          <a:bodyPr/>
          <a:lstStyle/>
          <a:p>
            <a:r>
              <a:rPr lang="fr-FR" smtClean="0"/>
              <a:t>Abdelouahab Essafi Expert LMI Kafaat Liljami3</a:t>
            </a:r>
            <a:endParaRPr lang="fr-FR" dirty="0"/>
          </a:p>
        </p:txBody>
      </p:sp>
      <p:sp>
        <p:nvSpPr>
          <p:cNvPr id="5" name="Espace réservé du numéro de diapositive 4"/>
          <p:cNvSpPr>
            <a:spLocks noGrp="1"/>
          </p:cNvSpPr>
          <p:nvPr>
            <p:ph type="sldNum" sz="quarter" idx="12"/>
          </p:nvPr>
        </p:nvSpPr>
        <p:spPr/>
        <p:txBody>
          <a:bodyPr/>
          <a:lstStyle/>
          <a:p>
            <a:fld id="{E034F8EF-867A-4144-9C85-6B43D99B8AA5}" type="slidenum">
              <a:rPr lang="fr-FR" smtClean="0"/>
              <a:t>16</a:t>
            </a:fld>
            <a:endParaRPr lang="fr-FR" dirty="0"/>
          </a:p>
        </p:txBody>
      </p:sp>
      <p:pic>
        <p:nvPicPr>
          <p:cNvPr id="6" name="Picture 6"/>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03200" y="0"/>
            <a:ext cx="1397000" cy="1325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97215154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261257" y="858416"/>
            <a:ext cx="11439331" cy="5999584"/>
          </a:xfrm>
        </p:spPr>
        <p:txBody>
          <a:bodyPr>
            <a:noAutofit/>
          </a:bodyPr>
          <a:lstStyle/>
          <a:p>
            <a:pPr marL="0" indent="0" algn="just">
              <a:buNone/>
            </a:pPr>
            <a:r>
              <a:rPr lang="fr-FR" sz="2400" b="1" dirty="0">
                <a:solidFill>
                  <a:srgbClr val="BB2F37"/>
                </a:solidFill>
                <a:latin typeface="Calibri" charset="0"/>
                <a:ea typeface="Calibri" charset="0"/>
                <a:cs typeface="Calibri" charset="0"/>
              </a:rPr>
              <a:t>A.2 </a:t>
            </a:r>
            <a:r>
              <a:rPr lang="fr-FR" sz="2400" b="1" dirty="0" err="1">
                <a:solidFill>
                  <a:srgbClr val="BB2F37"/>
                </a:solidFill>
                <a:latin typeface="Calibri" charset="0"/>
                <a:ea typeface="Calibri" charset="0"/>
                <a:cs typeface="Calibri" charset="0"/>
              </a:rPr>
              <a:t>Aperçu</a:t>
            </a:r>
            <a:r>
              <a:rPr lang="fr-FR" sz="2400" b="1" dirty="0">
                <a:solidFill>
                  <a:srgbClr val="BB2F37"/>
                </a:solidFill>
                <a:latin typeface="Calibri" charset="0"/>
                <a:ea typeface="Calibri" charset="0"/>
                <a:cs typeface="Calibri" charset="0"/>
              </a:rPr>
              <a:t> de l’enseignement et de la formation professionnels </a:t>
            </a:r>
            <a:endParaRPr lang="fr-FR" sz="2400" dirty="0">
              <a:solidFill>
                <a:srgbClr val="BB2F37"/>
              </a:solidFill>
              <a:latin typeface="Calibri" charset="0"/>
              <a:ea typeface="Calibri" charset="0"/>
              <a:cs typeface="Calibri" charset="0"/>
            </a:endParaRPr>
          </a:p>
          <a:p>
            <a:pPr algn="just"/>
            <a:r>
              <a:rPr lang="fr-FR" sz="2400" b="1" i="1" dirty="0">
                <a:solidFill>
                  <a:srgbClr val="FF0000"/>
                </a:solidFill>
                <a:latin typeface="Calibri" charset="0"/>
                <a:ea typeface="Calibri" charset="0"/>
                <a:cs typeface="Calibri" charset="0"/>
              </a:rPr>
              <a:t>A.2.1 </a:t>
            </a:r>
            <a:r>
              <a:rPr lang="fr-FR" sz="2400" b="1" i="1" dirty="0" err="1">
                <a:solidFill>
                  <a:srgbClr val="FF0000"/>
                </a:solidFill>
                <a:latin typeface="Calibri" charset="0"/>
                <a:ea typeface="Calibri" charset="0"/>
                <a:cs typeface="Calibri" charset="0"/>
              </a:rPr>
              <a:t>Aperçu</a:t>
            </a:r>
            <a:r>
              <a:rPr lang="fr-FR" sz="2400" b="1" i="1" dirty="0">
                <a:solidFill>
                  <a:srgbClr val="FF0000"/>
                </a:solidFill>
                <a:latin typeface="Calibri" charset="0"/>
                <a:ea typeface="Calibri" charset="0"/>
                <a:cs typeface="Calibri" charset="0"/>
              </a:rPr>
              <a:t> de l’EFP: mise en place et cadre </a:t>
            </a:r>
            <a:r>
              <a:rPr lang="fr-FR" sz="2400" b="1" i="1" dirty="0" err="1">
                <a:solidFill>
                  <a:srgbClr val="FF0000"/>
                </a:solidFill>
                <a:latin typeface="Calibri" charset="0"/>
                <a:ea typeface="Calibri" charset="0"/>
                <a:cs typeface="Calibri" charset="0"/>
              </a:rPr>
              <a:t>réglementaire</a:t>
            </a:r>
            <a:r>
              <a:rPr lang="fr-FR" sz="2400" b="1" i="1" dirty="0">
                <a:solidFill>
                  <a:srgbClr val="FF0000"/>
                </a:solidFill>
                <a:latin typeface="Calibri" charset="0"/>
                <a:ea typeface="Calibri" charset="0"/>
                <a:cs typeface="Calibri" charset="0"/>
              </a:rPr>
              <a:t> </a:t>
            </a:r>
            <a:endParaRPr lang="fr-FR" sz="2400" dirty="0">
              <a:solidFill>
                <a:srgbClr val="FF0000"/>
              </a:solidFill>
              <a:latin typeface="Calibri" charset="0"/>
              <a:ea typeface="Calibri" charset="0"/>
              <a:cs typeface="Calibri" charset="0"/>
            </a:endParaRPr>
          </a:p>
          <a:p>
            <a:pPr algn="just">
              <a:buFont typeface="Wingdings" charset="2"/>
              <a:buChar char="v"/>
            </a:pPr>
            <a:r>
              <a:rPr lang="fr-FR" sz="2400" dirty="0" err="1">
                <a:latin typeface="Calibri" charset="0"/>
                <a:ea typeface="Calibri" charset="0"/>
                <a:cs typeface="Calibri" charset="0"/>
              </a:rPr>
              <a:t>D</a:t>
            </a:r>
            <a:r>
              <a:rPr lang="fr-FR" sz="2400" dirty="0" err="1" smtClean="0">
                <a:latin typeface="Calibri" charset="0"/>
                <a:ea typeface="Calibri" charset="0"/>
                <a:cs typeface="Calibri" charset="0"/>
              </a:rPr>
              <a:t>écrire</a:t>
            </a:r>
            <a:r>
              <a:rPr lang="fr-FR" sz="2400" dirty="0" smtClean="0">
                <a:latin typeface="Calibri" charset="0"/>
                <a:ea typeface="Calibri" charset="0"/>
                <a:cs typeface="Calibri" charset="0"/>
              </a:rPr>
              <a:t> </a:t>
            </a:r>
            <a:r>
              <a:rPr lang="fr-FR" sz="2400" dirty="0">
                <a:latin typeface="Calibri" charset="0"/>
                <a:ea typeface="Calibri" charset="0"/>
                <a:cs typeface="Calibri" charset="0"/>
              </a:rPr>
              <a:t>les termes </a:t>
            </a:r>
            <a:r>
              <a:rPr lang="fr-FR" sz="2400" dirty="0" err="1">
                <a:latin typeface="Calibri" charset="0"/>
                <a:ea typeface="Calibri" charset="0"/>
                <a:cs typeface="Calibri" charset="0"/>
              </a:rPr>
              <a:t>clés</a:t>
            </a:r>
            <a:r>
              <a:rPr lang="fr-FR" sz="2400" dirty="0">
                <a:latin typeface="Calibri" charset="0"/>
                <a:ea typeface="Calibri" charset="0"/>
                <a:cs typeface="Calibri" charset="0"/>
              </a:rPr>
              <a:t> relatifs à l’EFP dans </a:t>
            </a:r>
            <a:r>
              <a:rPr lang="fr-FR" sz="2400" dirty="0" smtClean="0">
                <a:latin typeface="Calibri" charset="0"/>
                <a:ea typeface="Calibri" charset="0"/>
                <a:cs typeface="Calibri" charset="0"/>
              </a:rPr>
              <a:t>la région, </a:t>
            </a:r>
            <a:r>
              <a:rPr lang="fr-FR" sz="2400" dirty="0">
                <a:latin typeface="Calibri" charset="0"/>
                <a:ea typeface="Calibri" charset="0"/>
                <a:cs typeface="Calibri" charset="0"/>
              </a:rPr>
              <a:t>tels que les </a:t>
            </a:r>
            <a:r>
              <a:rPr lang="fr-FR" sz="2400" dirty="0" err="1" smtClean="0">
                <a:latin typeface="Calibri" charset="0"/>
                <a:ea typeface="Calibri" charset="0"/>
                <a:cs typeface="Calibri" charset="0"/>
              </a:rPr>
              <a:t>définitions</a:t>
            </a:r>
            <a:r>
              <a:rPr lang="fr-FR" sz="2400" dirty="0" smtClean="0">
                <a:latin typeface="Calibri" charset="0"/>
                <a:ea typeface="Calibri" charset="0"/>
                <a:cs typeface="Calibri" charset="0"/>
              </a:rPr>
              <a:t> </a:t>
            </a:r>
            <a:r>
              <a:rPr lang="fr-FR" sz="2400" dirty="0">
                <a:latin typeface="Calibri" charset="0"/>
                <a:ea typeface="Calibri" charset="0"/>
                <a:cs typeface="Calibri" charset="0"/>
              </a:rPr>
              <a:t>de l’EFP dans la </a:t>
            </a:r>
            <a:r>
              <a:rPr lang="fr-FR" sz="2400" dirty="0" err="1">
                <a:latin typeface="Calibri" charset="0"/>
                <a:ea typeface="Calibri" charset="0"/>
                <a:cs typeface="Calibri" charset="0"/>
              </a:rPr>
              <a:t>législation</a:t>
            </a:r>
            <a:r>
              <a:rPr lang="fr-FR" sz="2400" dirty="0">
                <a:latin typeface="Calibri" charset="0"/>
                <a:ea typeface="Calibri" charset="0"/>
                <a:cs typeface="Calibri" charset="0"/>
              </a:rPr>
              <a:t>, la </a:t>
            </a:r>
            <a:r>
              <a:rPr lang="fr-FR" sz="2400" dirty="0" err="1" smtClean="0">
                <a:latin typeface="Calibri" charset="0"/>
                <a:ea typeface="Calibri" charset="0"/>
                <a:cs typeface="Calibri" charset="0"/>
              </a:rPr>
              <a:t>définition</a:t>
            </a:r>
            <a:r>
              <a:rPr lang="fr-FR" sz="2400" dirty="0" smtClean="0">
                <a:latin typeface="Calibri" charset="0"/>
                <a:ea typeface="Calibri" charset="0"/>
                <a:cs typeface="Calibri" charset="0"/>
              </a:rPr>
              <a:t> </a:t>
            </a:r>
            <a:r>
              <a:rPr lang="fr-FR" sz="2400" dirty="0">
                <a:latin typeface="Calibri" charset="0"/>
                <a:ea typeface="Calibri" charset="0"/>
                <a:cs typeface="Calibri" charset="0"/>
              </a:rPr>
              <a:t>du prestataire d’EFP, les types de prestataires d’EFP et les </a:t>
            </a:r>
            <a:r>
              <a:rPr lang="fr-FR" sz="2400" dirty="0" smtClean="0">
                <a:latin typeface="Calibri" charset="0"/>
                <a:ea typeface="Calibri" charset="0"/>
                <a:cs typeface="Calibri" charset="0"/>
              </a:rPr>
              <a:t>justificatifs </a:t>
            </a:r>
            <a:r>
              <a:rPr lang="fr-FR" sz="2400" dirty="0">
                <a:latin typeface="Calibri" charset="0"/>
                <a:ea typeface="Calibri" charset="0"/>
                <a:cs typeface="Calibri" charset="0"/>
              </a:rPr>
              <a:t>de </a:t>
            </a:r>
            <a:r>
              <a:rPr lang="fr-FR" sz="2400" dirty="0" err="1">
                <a:latin typeface="Calibri" charset="0"/>
                <a:ea typeface="Calibri" charset="0"/>
                <a:cs typeface="Calibri" charset="0"/>
              </a:rPr>
              <a:t>diplômes</a:t>
            </a:r>
            <a:r>
              <a:rPr lang="fr-FR" sz="2400" dirty="0">
                <a:latin typeface="Calibri" charset="0"/>
                <a:ea typeface="Calibri" charset="0"/>
                <a:cs typeface="Calibri" charset="0"/>
              </a:rPr>
              <a:t> qu’ils </a:t>
            </a:r>
            <a:r>
              <a:rPr lang="fr-FR" sz="2400" dirty="0" err="1">
                <a:latin typeface="Calibri" charset="0"/>
                <a:ea typeface="Calibri" charset="0"/>
                <a:cs typeface="Calibri" charset="0"/>
              </a:rPr>
              <a:t>délivrent</a:t>
            </a:r>
            <a:r>
              <a:rPr lang="fr-FR" sz="2400" dirty="0">
                <a:latin typeface="Calibri" charset="0"/>
                <a:ea typeface="Calibri" charset="0"/>
                <a:cs typeface="Calibri" charset="0"/>
              </a:rPr>
              <a:t> (</a:t>
            </a:r>
            <a:r>
              <a:rPr lang="fr-FR" sz="2400" dirty="0" smtClean="0">
                <a:latin typeface="Calibri" charset="0"/>
                <a:ea typeface="Calibri" charset="0"/>
                <a:cs typeface="Calibri" charset="0"/>
              </a:rPr>
              <a:t>certificats</a:t>
            </a:r>
            <a:r>
              <a:rPr lang="fr-FR" sz="2400" dirty="0">
                <a:latin typeface="Calibri" charset="0"/>
                <a:ea typeface="Calibri" charset="0"/>
                <a:cs typeface="Calibri" charset="0"/>
              </a:rPr>
              <a:t>, </a:t>
            </a:r>
            <a:r>
              <a:rPr lang="fr-FR" sz="2400" dirty="0" err="1">
                <a:latin typeface="Calibri" charset="0"/>
                <a:ea typeface="Calibri" charset="0"/>
                <a:cs typeface="Calibri" charset="0"/>
              </a:rPr>
              <a:t>diplômes</a:t>
            </a:r>
            <a:r>
              <a:rPr lang="fr-FR" sz="2400" dirty="0">
                <a:latin typeface="Calibri" charset="0"/>
                <a:ea typeface="Calibri" charset="0"/>
                <a:cs typeface="Calibri" charset="0"/>
              </a:rPr>
              <a:t>, etc.), ainsi que le niveau CITE de leurs programmes. </a:t>
            </a:r>
            <a:endParaRPr lang="fr-FR" sz="2400" dirty="0" smtClean="0">
              <a:latin typeface="Calibri" charset="0"/>
              <a:ea typeface="Calibri" charset="0"/>
              <a:cs typeface="Calibri" charset="0"/>
            </a:endParaRPr>
          </a:p>
          <a:p>
            <a:pPr marL="0" indent="0" algn="just">
              <a:buNone/>
            </a:pPr>
            <a:endParaRPr lang="fr-FR" sz="2400" dirty="0">
              <a:latin typeface="Calibri" charset="0"/>
              <a:ea typeface="Calibri" charset="0"/>
              <a:cs typeface="Calibri" charset="0"/>
            </a:endParaRPr>
          </a:p>
          <a:p>
            <a:pPr algn="just">
              <a:buFont typeface="Wingdings" charset="2"/>
              <a:buChar char="v"/>
            </a:pPr>
            <a:r>
              <a:rPr lang="fr-FR" sz="2400" dirty="0">
                <a:latin typeface="Calibri" charset="0"/>
                <a:ea typeface="Calibri" charset="0"/>
                <a:cs typeface="Calibri" charset="0"/>
              </a:rPr>
              <a:t>D</a:t>
            </a:r>
            <a:r>
              <a:rPr lang="fr-FR" sz="2400" dirty="0" smtClean="0">
                <a:latin typeface="Calibri" charset="0"/>
                <a:ea typeface="Calibri" charset="0"/>
                <a:cs typeface="Calibri" charset="0"/>
              </a:rPr>
              <a:t>onner </a:t>
            </a:r>
            <a:r>
              <a:rPr lang="fr-FR" sz="2400" dirty="0">
                <a:latin typeface="Calibri" charset="0"/>
                <a:ea typeface="Calibri" charset="0"/>
                <a:cs typeface="Calibri" charset="0"/>
              </a:rPr>
              <a:t>un </a:t>
            </a:r>
            <a:r>
              <a:rPr lang="fr-FR" sz="2400" dirty="0" err="1">
                <a:latin typeface="Calibri" charset="0"/>
                <a:ea typeface="Calibri" charset="0"/>
                <a:cs typeface="Calibri" charset="0"/>
              </a:rPr>
              <a:t>aperçu</a:t>
            </a:r>
            <a:r>
              <a:rPr lang="fr-FR" sz="2400" dirty="0">
                <a:latin typeface="Calibri" charset="0"/>
                <a:ea typeface="Calibri" charset="0"/>
                <a:cs typeface="Calibri" charset="0"/>
              </a:rPr>
              <a:t> des programmes formels d’EFP: programmes d’EFPI existants, y compris postsecondaires – types de formation, conditions et niveaux d’</a:t>
            </a:r>
            <a:r>
              <a:rPr lang="fr-FR" sz="2400" dirty="0" err="1">
                <a:latin typeface="Calibri" charset="0"/>
                <a:ea typeface="Calibri" charset="0"/>
                <a:cs typeface="Calibri" charset="0"/>
              </a:rPr>
              <a:t>entrée</a:t>
            </a:r>
            <a:r>
              <a:rPr lang="fr-FR" sz="2400" dirty="0">
                <a:latin typeface="Calibri" charset="0"/>
                <a:ea typeface="Calibri" charset="0"/>
                <a:cs typeface="Calibri" charset="0"/>
              </a:rPr>
              <a:t> (CITE), </a:t>
            </a:r>
            <a:r>
              <a:rPr lang="fr-FR" sz="2400" dirty="0" err="1">
                <a:latin typeface="Calibri" charset="0"/>
                <a:ea typeface="Calibri" charset="0"/>
                <a:cs typeface="Calibri" charset="0"/>
              </a:rPr>
              <a:t>durée</a:t>
            </a:r>
            <a:r>
              <a:rPr lang="fr-FR" sz="2400" dirty="0">
                <a:latin typeface="Calibri" charset="0"/>
                <a:ea typeface="Calibri" charset="0"/>
                <a:cs typeface="Calibri" charset="0"/>
              </a:rPr>
              <a:t>, </a:t>
            </a:r>
            <a:r>
              <a:rPr lang="fr-FR" sz="2400" dirty="0" smtClean="0">
                <a:latin typeface="Calibri" charset="0"/>
                <a:ea typeface="Calibri" charset="0"/>
                <a:cs typeface="Calibri" charset="0"/>
              </a:rPr>
              <a:t>certifications </a:t>
            </a:r>
            <a:r>
              <a:rPr lang="fr-FR" sz="2400" dirty="0">
                <a:latin typeface="Calibri" charset="0"/>
                <a:ea typeface="Calibri" charset="0"/>
                <a:cs typeface="Calibri" charset="0"/>
              </a:rPr>
              <a:t>fournies et niveaux du cadre </a:t>
            </a:r>
            <a:r>
              <a:rPr lang="fr-FR" sz="2400" dirty="0" smtClean="0">
                <a:latin typeface="Calibri" charset="0"/>
                <a:ea typeface="Calibri" charset="0"/>
                <a:cs typeface="Calibri" charset="0"/>
              </a:rPr>
              <a:t>national de certification (CNC); </a:t>
            </a:r>
            <a:r>
              <a:rPr lang="fr-FR" sz="2400" dirty="0">
                <a:latin typeface="Calibri" charset="0"/>
                <a:ea typeface="Calibri" charset="0"/>
                <a:cs typeface="Calibri" charset="0"/>
              </a:rPr>
              <a:t>programmes de FPC existants – types, conditions et niveaux d’</a:t>
            </a:r>
            <a:r>
              <a:rPr lang="fr-FR" sz="2400" dirty="0" err="1">
                <a:latin typeface="Calibri" charset="0"/>
                <a:ea typeface="Calibri" charset="0"/>
                <a:cs typeface="Calibri" charset="0"/>
              </a:rPr>
              <a:t>entrée</a:t>
            </a:r>
            <a:r>
              <a:rPr lang="fr-FR" sz="2400" dirty="0">
                <a:latin typeface="Calibri" charset="0"/>
                <a:ea typeface="Calibri" charset="0"/>
                <a:cs typeface="Calibri" charset="0"/>
              </a:rPr>
              <a:t> (CITE, le cas </a:t>
            </a:r>
            <a:r>
              <a:rPr lang="fr-FR" sz="2400" dirty="0" err="1" smtClean="0">
                <a:latin typeface="Calibri" charset="0"/>
                <a:ea typeface="Calibri" charset="0"/>
                <a:cs typeface="Calibri" charset="0"/>
              </a:rPr>
              <a:t>éche</a:t>
            </a:r>
            <a:r>
              <a:rPr lang="fr-FR" sz="2400" dirty="0" smtClean="0">
                <a:latin typeface="Calibri" charset="0"/>
                <a:ea typeface="Calibri" charset="0"/>
                <a:cs typeface="Calibri" charset="0"/>
              </a:rPr>
              <a:t>́-</a:t>
            </a:r>
            <a:r>
              <a:rPr lang="fr-FR" sz="2400" dirty="0" err="1" smtClean="0">
                <a:latin typeface="Calibri" charset="0"/>
                <a:ea typeface="Calibri" charset="0"/>
                <a:cs typeface="Calibri" charset="0"/>
              </a:rPr>
              <a:t>ant</a:t>
            </a:r>
            <a:r>
              <a:rPr lang="fr-FR" sz="2400" dirty="0">
                <a:latin typeface="Calibri" charset="0"/>
                <a:ea typeface="Calibri" charset="0"/>
                <a:cs typeface="Calibri" charset="0"/>
              </a:rPr>
              <a:t>), </a:t>
            </a:r>
            <a:r>
              <a:rPr lang="fr-FR" sz="2400" dirty="0" err="1">
                <a:latin typeface="Calibri" charset="0"/>
                <a:ea typeface="Calibri" charset="0"/>
                <a:cs typeface="Calibri" charset="0"/>
              </a:rPr>
              <a:t>durée</a:t>
            </a:r>
            <a:r>
              <a:rPr lang="fr-FR" sz="2400" dirty="0">
                <a:latin typeface="Calibri" charset="0"/>
                <a:ea typeface="Calibri" charset="0"/>
                <a:cs typeface="Calibri" charset="0"/>
              </a:rPr>
              <a:t>, </a:t>
            </a:r>
            <a:r>
              <a:rPr lang="fr-FR" sz="2400" dirty="0" smtClean="0">
                <a:latin typeface="Calibri" charset="0"/>
                <a:ea typeface="Calibri" charset="0"/>
                <a:cs typeface="Calibri" charset="0"/>
              </a:rPr>
              <a:t>certifications </a:t>
            </a:r>
            <a:r>
              <a:rPr lang="fr-FR" sz="2400" dirty="0">
                <a:latin typeface="Calibri" charset="0"/>
                <a:ea typeface="Calibri" charset="0"/>
                <a:cs typeface="Calibri" charset="0"/>
              </a:rPr>
              <a:t>fournies et niveaux du CEC (le cas </a:t>
            </a:r>
            <a:r>
              <a:rPr lang="fr-FR" sz="2400" dirty="0" err="1">
                <a:latin typeface="Calibri" charset="0"/>
                <a:ea typeface="Calibri" charset="0"/>
                <a:cs typeface="Calibri" charset="0"/>
              </a:rPr>
              <a:t>échéant</a:t>
            </a:r>
            <a:r>
              <a:rPr lang="fr-FR" sz="2400" dirty="0">
                <a:latin typeface="Calibri" charset="0"/>
                <a:ea typeface="Calibri" charset="0"/>
                <a:cs typeface="Calibri" charset="0"/>
              </a:rPr>
              <a:t>). Existe-t-il un cadre national des </a:t>
            </a:r>
            <a:r>
              <a:rPr lang="fr-FR" sz="2400" dirty="0" err="1" smtClean="0">
                <a:latin typeface="Calibri" charset="0"/>
                <a:ea typeface="Calibri" charset="0"/>
                <a:cs typeface="Calibri" charset="0"/>
              </a:rPr>
              <a:t>certi</a:t>
            </a:r>
            <a:r>
              <a:rPr lang="fr-FR" sz="2400" dirty="0" err="1">
                <a:latin typeface="Calibri" charset="0"/>
                <a:ea typeface="Calibri" charset="0"/>
                <a:cs typeface="Calibri" charset="0"/>
              </a:rPr>
              <a:t>f</a:t>
            </a:r>
            <a:r>
              <a:rPr lang="fr-FR" sz="2400" dirty="0" err="1" smtClean="0">
                <a:latin typeface="Calibri" charset="0"/>
                <a:ea typeface="Calibri" charset="0"/>
                <a:cs typeface="Calibri" charset="0"/>
              </a:rPr>
              <a:t>cations</a:t>
            </a:r>
            <a:r>
              <a:rPr lang="fr-FR" sz="2400" dirty="0" smtClean="0">
                <a:latin typeface="Calibri" charset="0"/>
                <a:ea typeface="Calibri" charset="0"/>
                <a:cs typeface="Calibri" charset="0"/>
              </a:rPr>
              <a:t> </a:t>
            </a:r>
            <a:r>
              <a:rPr lang="fr-FR" sz="2400" dirty="0">
                <a:latin typeface="Calibri" charset="0"/>
                <a:ea typeface="Calibri" charset="0"/>
                <a:cs typeface="Calibri" charset="0"/>
              </a:rPr>
              <a:t>(CNC)? Dans </a:t>
            </a:r>
            <a:r>
              <a:rPr lang="fr-FR" sz="2400" dirty="0" smtClean="0">
                <a:latin typeface="Calibri" charset="0"/>
                <a:ea typeface="Calibri" charset="0"/>
                <a:cs typeface="Calibri" charset="0"/>
              </a:rPr>
              <a:t>l’affirmative</a:t>
            </a:r>
            <a:r>
              <a:rPr lang="fr-FR" sz="2400" dirty="0">
                <a:latin typeface="Calibri" charset="0"/>
                <a:ea typeface="Calibri" charset="0"/>
                <a:cs typeface="Calibri" charset="0"/>
              </a:rPr>
              <a:t>, comment est-il structuré et comment </a:t>
            </a:r>
            <a:r>
              <a:rPr lang="fr-FR" sz="2400" dirty="0" smtClean="0">
                <a:latin typeface="Calibri" charset="0"/>
                <a:ea typeface="Calibri" charset="0"/>
                <a:cs typeface="Calibri" charset="0"/>
              </a:rPr>
              <a:t>influence-t-il </a:t>
            </a:r>
            <a:r>
              <a:rPr lang="fr-FR" sz="2400" dirty="0">
                <a:latin typeface="Calibri" charset="0"/>
                <a:ea typeface="Calibri" charset="0"/>
                <a:cs typeface="Calibri" charset="0"/>
              </a:rPr>
              <a:t>les programmes d’EFP et l’apprentissage tout au long de la vie? </a:t>
            </a:r>
          </a:p>
          <a:p>
            <a:pPr algn="just"/>
            <a:endParaRPr lang="fr-FR" sz="2400" dirty="0">
              <a:latin typeface="Calibri" charset="0"/>
              <a:ea typeface="Calibri" charset="0"/>
              <a:cs typeface="Calibri" charset="0"/>
            </a:endParaRPr>
          </a:p>
        </p:txBody>
      </p:sp>
      <p:sp>
        <p:nvSpPr>
          <p:cNvPr id="4" name="Titre 1"/>
          <p:cNvSpPr>
            <a:spLocks noGrp="1"/>
          </p:cNvSpPr>
          <p:nvPr>
            <p:ph type="title"/>
          </p:nvPr>
        </p:nvSpPr>
        <p:spPr>
          <a:xfrm>
            <a:off x="2231136" y="143598"/>
            <a:ext cx="7729728" cy="528206"/>
          </a:xfrm>
        </p:spPr>
        <p:txBody>
          <a:bodyPr>
            <a:normAutofit fontScale="90000"/>
          </a:bodyPr>
          <a:lstStyle/>
          <a:p>
            <a:r>
              <a:rPr lang="fr-FR" cap="none" dirty="0" smtClean="0">
                <a:latin typeface="Calibri" charset="0"/>
                <a:ea typeface="Calibri" charset="0"/>
                <a:cs typeface="Calibri" charset="0"/>
              </a:rPr>
              <a:t>Modules et </a:t>
            </a:r>
            <a:r>
              <a:rPr lang="fr-FR" cap="none" smtClean="0">
                <a:latin typeface="Calibri" charset="0"/>
                <a:ea typeface="Calibri" charset="0"/>
                <a:cs typeface="Calibri" charset="0"/>
              </a:rPr>
              <a:t>questions thématique</a:t>
            </a:r>
            <a:endParaRPr lang="fr-FR" cap="none" dirty="0">
              <a:latin typeface="Calibri" charset="0"/>
              <a:ea typeface="Calibri" charset="0"/>
              <a:cs typeface="Calibri" charset="0"/>
            </a:endParaRPr>
          </a:p>
        </p:txBody>
      </p:sp>
      <p:sp>
        <p:nvSpPr>
          <p:cNvPr id="2" name="Espace réservé du pied de page 1"/>
          <p:cNvSpPr>
            <a:spLocks noGrp="1"/>
          </p:cNvSpPr>
          <p:nvPr>
            <p:ph type="ftr" sz="quarter" idx="11"/>
          </p:nvPr>
        </p:nvSpPr>
        <p:spPr/>
        <p:txBody>
          <a:bodyPr/>
          <a:lstStyle/>
          <a:p>
            <a:r>
              <a:rPr lang="fr-FR" smtClean="0"/>
              <a:t>Abdelouahab Essafi Expert LMI Kafaat Liljami3</a:t>
            </a:r>
            <a:endParaRPr lang="fr-FR" dirty="0"/>
          </a:p>
        </p:txBody>
      </p:sp>
      <p:sp>
        <p:nvSpPr>
          <p:cNvPr id="5" name="Espace réservé du numéro de diapositive 4"/>
          <p:cNvSpPr>
            <a:spLocks noGrp="1"/>
          </p:cNvSpPr>
          <p:nvPr>
            <p:ph type="sldNum" sz="quarter" idx="12"/>
          </p:nvPr>
        </p:nvSpPr>
        <p:spPr>
          <a:xfrm>
            <a:off x="11141694" y="6434186"/>
            <a:ext cx="365760" cy="365760"/>
          </a:xfrm>
        </p:spPr>
        <p:txBody>
          <a:bodyPr/>
          <a:lstStyle/>
          <a:p>
            <a:fld id="{E034F8EF-867A-4144-9C85-6B43D99B8AA5}" type="slidenum">
              <a:rPr lang="fr-FR" smtClean="0"/>
              <a:t>17</a:t>
            </a:fld>
            <a:endParaRPr lang="fr-FR" dirty="0"/>
          </a:p>
        </p:txBody>
      </p:sp>
      <p:pic>
        <p:nvPicPr>
          <p:cNvPr id="6" name="Picture 6"/>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61257" y="102329"/>
            <a:ext cx="1184771" cy="7560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46493911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86611" y="895739"/>
            <a:ext cx="11681927" cy="5803641"/>
          </a:xfrm>
        </p:spPr>
        <p:txBody>
          <a:bodyPr>
            <a:normAutofit/>
          </a:bodyPr>
          <a:lstStyle/>
          <a:p>
            <a:pPr algn="just"/>
            <a:endParaRPr lang="fr-FR" sz="2400" dirty="0" smtClean="0">
              <a:latin typeface="Calibri" charset="0"/>
              <a:ea typeface="Calibri" charset="0"/>
              <a:cs typeface="Calibri" charset="0"/>
            </a:endParaRPr>
          </a:p>
          <a:p>
            <a:pPr algn="just">
              <a:buFont typeface="Wingdings" charset="2"/>
              <a:buChar char="v"/>
            </a:pPr>
            <a:r>
              <a:rPr lang="fr-FR" sz="2400" dirty="0" err="1" smtClean="0">
                <a:latin typeface="Calibri" charset="0"/>
                <a:ea typeface="Calibri" charset="0"/>
                <a:cs typeface="Calibri" charset="0"/>
              </a:rPr>
              <a:t>Décrire</a:t>
            </a:r>
            <a:r>
              <a:rPr lang="fr-FR" sz="2400" dirty="0" smtClean="0">
                <a:latin typeface="Calibri" charset="0"/>
                <a:ea typeface="Calibri" charset="0"/>
                <a:cs typeface="Calibri" charset="0"/>
              </a:rPr>
              <a:t> </a:t>
            </a:r>
            <a:r>
              <a:rPr lang="fr-FR" sz="2400" dirty="0" err="1">
                <a:latin typeface="Calibri" charset="0"/>
                <a:ea typeface="Calibri" charset="0"/>
                <a:cs typeface="Calibri" charset="0"/>
              </a:rPr>
              <a:t>brièvement</a:t>
            </a:r>
            <a:r>
              <a:rPr lang="fr-FR" sz="2400" dirty="0">
                <a:latin typeface="Calibri" charset="0"/>
                <a:ea typeface="Calibri" charset="0"/>
                <a:cs typeface="Calibri" charset="0"/>
              </a:rPr>
              <a:t> le cadre </a:t>
            </a:r>
            <a:r>
              <a:rPr lang="fr-FR" sz="2400" dirty="0" err="1">
                <a:latin typeface="Calibri" charset="0"/>
                <a:ea typeface="Calibri" charset="0"/>
                <a:cs typeface="Calibri" charset="0"/>
              </a:rPr>
              <a:t>législatif</a:t>
            </a:r>
            <a:r>
              <a:rPr lang="fr-FR" sz="2400" dirty="0">
                <a:latin typeface="Calibri" charset="0"/>
                <a:ea typeface="Calibri" charset="0"/>
                <a:cs typeface="Calibri" charset="0"/>
              </a:rPr>
              <a:t> des politiques d’EFP. </a:t>
            </a:r>
            <a:r>
              <a:rPr lang="fr-FR" sz="2400" dirty="0" err="1">
                <a:latin typeface="Calibri" charset="0"/>
                <a:ea typeface="Calibri" charset="0"/>
                <a:cs typeface="Calibri" charset="0"/>
              </a:rPr>
              <a:t>Énumérez</a:t>
            </a:r>
            <a:r>
              <a:rPr lang="fr-FR" sz="2400" dirty="0">
                <a:latin typeface="Calibri" charset="0"/>
                <a:ea typeface="Calibri" charset="0"/>
                <a:cs typeface="Calibri" charset="0"/>
              </a:rPr>
              <a:t> les principales lois sur l’EFPI et la FPC, telles que la loi sur l’</a:t>
            </a:r>
            <a:r>
              <a:rPr lang="fr-FR" sz="2400" dirty="0" err="1">
                <a:latin typeface="Calibri" charset="0"/>
                <a:ea typeface="Calibri" charset="0"/>
                <a:cs typeface="Calibri" charset="0"/>
              </a:rPr>
              <a:t>éducation</a:t>
            </a:r>
            <a:r>
              <a:rPr lang="fr-FR" sz="2400" dirty="0">
                <a:latin typeface="Calibri" charset="0"/>
                <a:ea typeface="Calibri" charset="0"/>
                <a:cs typeface="Calibri" charset="0"/>
              </a:rPr>
              <a:t>, la loi sur l’EFP (y compris la FPC), le Code du travail (si applicable aux enseignants et à la formation continue des travailleurs), les lois/</a:t>
            </a:r>
            <a:r>
              <a:rPr lang="fr-FR" sz="2400" dirty="0" err="1">
                <a:latin typeface="Calibri" charset="0"/>
                <a:ea typeface="Calibri" charset="0"/>
                <a:cs typeface="Calibri" charset="0"/>
              </a:rPr>
              <a:t>réglementations</a:t>
            </a:r>
            <a:r>
              <a:rPr lang="fr-FR" sz="2400" dirty="0">
                <a:latin typeface="Calibri" charset="0"/>
                <a:ea typeface="Calibri" charset="0"/>
                <a:cs typeface="Calibri" charset="0"/>
              </a:rPr>
              <a:t> sur les </a:t>
            </a:r>
            <a:r>
              <a:rPr lang="fr-FR" sz="2400" dirty="0" err="1">
                <a:latin typeface="Calibri" charset="0"/>
                <a:ea typeface="Calibri" charset="0"/>
                <a:cs typeface="Calibri" charset="0"/>
              </a:rPr>
              <a:t>systèmes</a:t>
            </a:r>
            <a:r>
              <a:rPr lang="fr-FR" sz="2400" dirty="0">
                <a:latin typeface="Calibri" charset="0"/>
                <a:ea typeface="Calibri" charset="0"/>
                <a:cs typeface="Calibri" charset="0"/>
              </a:rPr>
              <a:t> de </a:t>
            </a:r>
            <a:r>
              <a:rPr lang="fr-FR" sz="2400" dirty="0" smtClean="0">
                <a:latin typeface="Calibri" charset="0"/>
                <a:ea typeface="Calibri" charset="0"/>
                <a:cs typeface="Calibri" charset="0"/>
              </a:rPr>
              <a:t>qualification </a:t>
            </a:r>
            <a:r>
              <a:rPr lang="fr-FR" sz="2400" dirty="0">
                <a:latin typeface="Calibri" charset="0"/>
                <a:ea typeface="Calibri" charset="0"/>
                <a:cs typeface="Calibri" charset="0"/>
              </a:rPr>
              <a:t>(nationaux), la reconnaissance des acquis, la fourniture de FPC aux </a:t>
            </a:r>
            <a:r>
              <a:rPr lang="fr-FR" sz="2400" dirty="0" err="1">
                <a:latin typeface="Calibri" charset="0"/>
                <a:ea typeface="Calibri" charset="0"/>
                <a:cs typeface="Calibri" charset="0"/>
              </a:rPr>
              <a:t>chômeurs</a:t>
            </a:r>
            <a:r>
              <a:rPr lang="fr-FR" sz="2400" dirty="0">
                <a:latin typeface="Calibri" charset="0"/>
                <a:ea typeface="Calibri" charset="0"/>
                <a:cs typeface="Calibri" charset="0"/>
              </a:rPr>
              <a:t> et à d’autres groupes prioritaires, etc. </a:t>
            </a:r>
          </a:p>
          <a:p>
            <a:pPr algn="just"/>
            <a:endParaRPr lang="fr-FR" sz="2400" dirty="0">
              <a:latin typeface="Calibri" charset="0"/>
              <a:ea typeface="Calibri" charset="0"/>
              <a:cs typeface="Calibri" charset="0"/>
            </a:endParaRPr>
          </a:p>
        </p:txBody>
      </p:sp>
      <p:sp>
        <p:nvSpPr>
          <p:cNvPr id="4" name="Titre 1"/>
          <p:cNvSpPr txBox="1">
            <a:spLocks/>
          </p:cNvSpPr>
          <p:nvPr/>
        </p:nvSpPr>
        <p:spPr>
          <a:xfrm>
            <a:off x="2162710" y="0"/>
            <a:ext cx="7729728" cy="528206"/>
          </a:xfrm>
          <a:prstGeom prst="rect">
            <a:avLst/>
          </a:prstGeom>
          <a:solidFill>
            <a:schemeClr val="bg1"/>
          </a:solidFill>
          <a:ln w="31750" cap="sq">
            <a:solidFill>
              <a:schemeClr val="tx1">
                <a:lumMod val="75000"/>
                <a:lumOff val="25000"/>
              </a:schemeClr>
            </a:solidFill>
            <a:miter lim="800000"/>
          </a:ln>
        </p:spPr>
        <p:txBody>
          <a:bodyPr vert="horz" lIns="182880" tIns="182880" rIns="182880" bIns="182880" rtlCol="0" anchor="ctr">
            <a:noAutofit/>
          </a:bodyPr>
          <a:lstStyle>
            <a:lvl1pPr algn="ctr" defTabSz="914400" rtl="0" eaLnBrk="1" latinLnBrk="0" hangingPunct="1">
              <a:lnSpc>
                <a:spcPct val="90000"/>
              </a:lnSpc>
              <a:spcBef>
                <a:spcPct val="0"/>
              </a:spcBef>
              <a:buNone/>
              <a:defRPr sz="2800" kern="1200" cap="all" spc="200" baseline="0">
                <a:solidFill>
                  <a:schemeClr val="tx1">
                    <a:lumMod val="85000"/>
                    <a:lumOff val="15000"/>
                  </a:schemeClr>
                </a:solidFill>
                <a:latin typeface="+mj-lt"/>
                <a:ea typeface="+mj-ea"/>
                <a:cs typeface="+mj-cs"/>
              </a:defRPr>
            </a:lvl1pPr>
          </a:lstStyle>
          <a:p>
            <a:r>
              <a:rPr lang="fr-FR" sz="2400" cap="none" smtClean="0">
                <a:latin typeface="Calibri" charset="0"/>
                <a:ea typeface="Calibri" charset="0"/>
                <a:cs typeface="Calibri" charset="0"/>
              </a:rPr>
              <a:t>Modules et questions thématique</a:t>
            </a:r>
            <a:endParaRPr lang="fr-FR" sz="2400" cap="none" dirty="0">
              <a:latin typeface="Calibri" charset="0"/>
              <a:ea typeface="Calibri" charset="0"/>
              <a:cs typeface="Calibri" charset="0"/>
            </a:endParaRPr>
          </a:p>
        </p:txBody>
      </p:sp>
      <p:sp>
        <p:nvSpPr>
          <p:cNvPr id="2" name="Espace réservé du pied de page 1"/>
          <p:cNvSpPr>
            <a:spLocks noGrp="1"/>
          </p:cNvSpPr>
          <p:nvPr>
            <p:ph type="ftr" sz="quarter" idx="11"/>
          </p:nvPr>
        </p:nvSpPr>
        <p:spPr/>
        <p:txBody>
          <a:bodyPr/>
          <a:lstStyle/>
          <a:p>
            <a:r>
              <a:rPr lang="fr-FR" smtClean="0"/>
              <a:t>Abdelouahab Essafi Expert LMI Kafaat Liljami3</a:t>
            </a:r>
            <a:endParaRPr lang="fr-FR" dirty="0"/>
          </a:p>
        </p:txBody>
      </p:sp>
      <p:sp>
        <p:nvSpPr>
          <p:cNvPr id="5" name="Espace réservé du numéro de diapositive 4"/>
          <p:cNvSpPr>
            <a:spLocks noGrp="1"/>
          </p:cNvSpPr>
          <p:nvPr>
            <p:ph type="sldNum" sz="quarter" idx="12"/>
          </p:nvPr>
        </p:nvSpPr>
        <p:spPr/>
        <p:txBody>
          <a:bodyPr/>
          <a:lstStyle/>
          <a:p>
            <a:fld id="{E034F8EF-867A-4144-9C85-6B43D99B8AA5}" type="slidenum">
              <a:rPr lang="fr-FR" smtClean="0"/>
              <a:t>18</a:t>
            </a:fld>
            <a:endParaRPr lang="fr-FR" dirty="0"/>
          </a:p>
        </p:txBody>
      </p:sp>
      <p:pic>
        <p:nvPicPr>
          <p:cNvPr id="6" name="Picture 6"/>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03200" y="49192"/>
            <a:ext cx="1397000" cy="1325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92393075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231136" y="180921"/>
            <a:ext cx="7729728" cy="621512"/>
          </a:xfrm>
        </p:spPr>
        <p:txBody>
          <a:bodyPr>
            <a:normAutofit fontScale="90000"/>
          </a:bodyPr>
          <a:lstStyle/>
          <a:p>
            <a:r>
              <a:rPr lang="fr-FR" cap="none" dirty="0" smtClean="0"/>
              <a:t>Modules et questions thématiques</a:t>
            </a:r>
            <a:endParaRPr lang="fr-FR" cap="none" dirty="0"/>
          </a:p>
        </p:txBody>
      </p:sp>
      <p:sp>
        <p:nvSpPr>
          <p:cNvPr id="3" name="Espace réservé du contenu 2"/>
          <p:cNvSpPr>
            <a:spLocks noGrp="1"/>
          </p:cNvSpPr>
          <p:nvPr>
            <p:ph idx="1"/>
          </p:nvPr>
        </p:nvSpPr>
        <p:spPr>
          <a:xfrm>
            <a:off x="205273" y="1306286"/>
            <a:ext cx="11700588" cy="5318449"/>
          </a:xfrm>
        </p:spPr>
        <p:txBody>
          <a:bodyPr>
            <a:normAutofit/>
          </a:bodyPr>
          <a:lstStyle/>
          <a:p>
            <a:pPr marL="0" indent="0" algn="just">
              <a:buNone/>
            </a:pPr>
            <a:r>
              <a:rPr lang="fr-FR" sz="2400" b="1" i="1" dirty="0">
                <a:solidFill>
                  <a:srgbClr val="FF0000"/>
                </a:solidFill>
                <a:latin typeface="Calibri" charset="0"/>
                <a:ea typeface="Calibri" charset="0"/>
                <a:cs typeface="Calibri" charset="0"/>
              </a:rPr>
              <a:t>A.2.2 Dispositions institutionnelles et de gouvernance </a:t>
            </a:r>
            <a:endParaRPr lang="fr-FR" sz="2400" dirty="0">
              <a:solidFill>
                <a:srgbClr val="FF0000"/>
              </a:solidFill>
              <a:latin typeface="Calibri" charset="0"/>
              <a:ea typeface="Calibri" charset="0"/>
              <a:cs typeface="Calibri" charset="0"/>
            </a:endParaRPr>
          </a:p>
          <a:p>
            <a:pPr algn="just">
              <a:buFont typeface="Wingdings" charset="2"/>
              <a:buChar char="v"/>
            </a:pPr>
            <a:r>
              <a:rPr lang="fr-FR" sz="2400" dirty="0" err="1">
                <a:latin typeface="Calibri" charset="0"/>
                <a:ea typeface="Calibri" charset="0"/>
                <a:cs typeface="Calibri" charset="0"/>
              </a:rPr>
              <a:t>D</a:t>
            </a:r>
            <a:r>
              <a:rPr lang="fr-FR" sz="2400" dirty="0" err="1" smtClean="0">
                <a:latin typeface="Calibri" charset="0"/>
                <a:ea typeface="Calibri" charset="0"/>
                <a:cs typeface="Calibri" charset="0"/>
              </a:rPr>
              <a:t>écrire</a:t>
            </a:r>
            <a:r>
              <a:rPr lang="fr-FR" sz="2400" dirty="0" smtClean="0">
                <a:latin typeface="Calibri" charset="0"/>
                <a:ea typeface="Calibri" charset="0"/>
                <a:cs typeface="Calibri" charset="0"/>
              </a:rPr>
              <a:t> </a:t>
            </a:r>
            <a:r>
              <a:rPr lang="fr-FR" sz="2400" dirty="0">
                <a:latin typeface="Calibri" charset="0"/>
                <a:ea typeface="Calibri" charset="0"/>
                <a:cs typeface="Calibri" charset="0"/>
              </a:rPr>
              <a:t>les </a:t>
            </a:r>
            <a:r>
              <a:rPr lang="fr-FR" sz="2400" dirty="0" err="1">
                <a:latin typeface="Calibri" charset="0"/>
                <a:ea typeface="Calibri" charset="0"/>
                <a:cs typeface="Calibri" charset="0"/>
              </a:rPr>
              <a:t>modalités</a:t>
            </a:r>
            <a:r>
              <a:rPr lang="fr-FR" sz="2400" dirty="0">
                <a:latin typeface="Calibri" charset="0"/>
                <a:ea typeface="Calibri" charset="0"/>
                <a:cs typeface="Calibri" charset="0"/>
              </a:rPr>
              <a:t> de gouvernance en </a:t>
            </a:r>
            <a:r>
              <a:rPr lang="fr-FR" sz="2400" dirty="0" err="1">
                <a:latin typeface="Calibri" charset="0"/>
                <a:ea typeface="Calibri" charset="0"/>
                <a:cs typeface="Calibri" charset="0"/>
              </a:rPr>
              <a:t>matière</a:t>
            </a:r>
            <a:r>
              <a:rPr lang="fr-FR" sz="2400" dirty="0">
                <a:latin typeface="Calibri" charset="0"/>
                <a:ea typeface="Calibri" charset="0"/>
                <a:cs typeface="Calibri" charset="0"/>
              </a:rPr>
              <a:t> d’EFP, en </a:t>
            </a:r>
            <a:r>
              <a:rPr lang="fr-FR" sz="2400" dirty="0" err="1">
                <a:latin typeface="Calibri" charset="0"/>
                <a:ea typeface="Calibri" charset="0"/>
                <a:cs typeface="Calibri" charset="0"/>
              </a:rPr>
              <a:t>commençant</a:t>
            </a:r>
            <a:r>
              <a:rPr lang="fr-FR" sz="2400" dirty="0">
                <a:latin typeface="Calibri" charset="0"/>
                <a:ea typeface="Calibri" charset="0"/>
                <a:cs typeface="Calibri" charset="0"/>
              </a:rPr>
              <a:t> par un </a:t>
            </a:r>
            <a:r>
              <a:rPr lang="fr-FR" sz="2400" dirty="0" err="1">
                <a:latin typeface="Calibri" charset="0"/>
                <a:ea typeface="Calibri" charset="0"/>
                <a:cs typeface="Calibri" charset="0"/>
              </a:rPr>
              <a:t>aperçu</a:t>
            </a:r>
            <a:r>
              <a:rPr lang="fr-FR" sz="2400" dirty="0">
                <a:latin typeface="Calibri" charset="0"/>
                <a:ea typeface="Calibri" charset="0"/>
                <a:cs typeface="Calibri" charset="0"/>
              </a:rPr>
              <a:t> des institutions/organes </a:t>
            </a:r>
            <a:r>
              <a:rPr lang="fr-FR" sz="2400" dirty="0" err="1">
                <a:latin typeface="Calibri" charset="0"/>
                <a:ea typeface="Calibri" charset="0"/>
                <a:cs typeface="Calibri" charset="0"/>
              </a:rPr>
              <a:t>impliqués</a:t>
            </a:r>
            <a:r>
              <a:rPr lang="fr-FR" sz="2400" dirty="0">
                <a:latin typeface="Calibri" charset="0"/>
                <a:ea typeface="Calibri" charset="0"/>
                <a:cs typeface="Calibri" charset="0"/>
              </a:rPr>
              <a:t> dans l’EFP au </a:t>
            </a:r>
            <a:r>
              <a:rPr lang="fr-FR" sz="2400" dirty="0" smtClean="0">
                <a:latin typeface="Calibri" charset="0"/>
                <a:ea typeface="Calibri" charset="0"/>
                <a:cs typeface="Calibri" charset="0"/>
              </a:rPr>
              <a:t>niveau, </a:t>
            </a:r>
            <a:r>
              <a:rPr lang="fr-FR" sz="2400" dirty="0" err="1">
                <a:latin typeface="Calibri" charset="0"/>
                <a:ea typeface="Calibri" charset="0"/>
                <a:cs typeface="Calibri" charset="0"/>
              </a:rPr>
              <a:t>régional</a:t>
            </a:r>
            <a:r>
              <a:rPr lang="fr-FR" sz="2400" dirty="0">
                <a:latin typeface="Calibri" charset="0"/>
                <a:ea typeface="Calibri" charset="0"/>
                <a:cs typeface="Calibri" charset="0"/>
              </a:rPr>
              <a:t>, sectoriel et des prestataires (y compris les prestataires d’EFP </a:t>
            </a:r>
            <a:r>
              <a:rPr lang="fr-FR" sz="2400" dirty="0" err="1">
                <a:latin typeface="Calibri" charset="0"/>
                <a:ea typeface="Calibri" charset="0"/>
                <a:cs typeface="Calibri" charset="0"/>
              </a:rPr>
              <a:t>eux-mêmes</a:t>
            </a:r>
            <a:r>
              <a:rPr lang="fr-FR" sz="2400" dirty="0">
                <a:latin typeface="Calibri" charset="0"/>
                <a:ea typeface="Calibri" charset="0"/>
                <a:cs typeface="Calibri" charset="0"/>
              </a:rPr>
              <a:t>), puis en </a:t>
            </a:r>
            <a:r>
              <a:rPr lang="fr-FR" sz="2400" dirty="0" err="1" smtClean="0">
                <a:latin typeface="Calibri" charset="0"/>
                <a:ea typeface="Calibri" charset="0"/>
                <a:cs typeface="Calibri" charset="0"/>
              </a:rPr>
              <a:t>decrivant</a:t>
            </a:r>
            <a:r>
              <a:rPr lang="fr-FR" sz="2400" dirty="0" smtClean="0">
                <a:latin typeface="Calibri" charset="0"/>
                <a:ea typeface="Calibri" charset="0"/>
                <a:cs typeface="Calibri" charset="0"/>
              </a:rPr>
              <a:t> </a:t>
            </a:r>
            <a:r>
              <a:rPr lang="fr-FR" sz="2400" dirty="0" err="1">
                <a:latin typeface="Calibri" charset="0"/>
                <a:ea typeface="Calibri" charset="0"/>
                <a:cs typeface="Calibri" charset="0"/>
              </a:rPr>
              <a:t>brièvement</a:t>
            </a:r>
            <a:r>
              <a:rPr lang="fr-FR" sz="2400" dirty="0">
                <a:latin typeface="Calibri" charset="0"/>
                <a:ea typeface="Calibri" charset="0"/>
                <a:cs typeface="Calibri" charset="0"/>
              </a:rPr>
              <a:t> les fonctions et </a:t>
            </a:r>
            <a:r>
              <a:rPr lang="fr-FR" sz="2400" dirty="0" err="1">
                <a:latin typeface="Calibri" charset="0"/>
                <a:ea typeface="Calibri" charset="0"/>
                <a:cs typeface="Calibri" charset="0"/>
              </a:rPr>
              <a:t>responsabilités</a:t>
            </a:r>
            <a:r>
              <a:rPr lang="fr-FR" sz="2400" dirty="0">
                <a:latin typeface="Calibri" charset="0"/>
                <a:ea typeface="Calibri" charset="0"/>
                <a:cs typeface="Calibri" charset="0"/>
              </a:rPr>
              <a:t> de chacun dans des domaines tels que l’</a:t>
            </a:r>
            <a:r>
              <a:rPr lang="fr-FR" sz="2400" dirty="0" err="1">
                <a:latin typeface="Calibri" charset="0"/>
                <a:ea typeface="Calibri" charset="0"/>
                <a:cs typeface="Calibri" charset="0"/>
              </a:rPr>
              <a:t>élaboration</a:t>
            </a:r>
            <a:r>
              <a:rPr lang="fr-FR" sz="2400" dirty="0">
                <a:latin typeface="Calibri" charset="0"/>
                <a:ea typeface="Calibri" charset="0"/>
                <a:cs typeface="Calibri" charset="0"/>
              </a:rPr>
              <a:t>, la mise en œuvre et le suivi/</a:t>
            </a:r>
            <a:r>
              <a:rPr lang="fr-FR" sz="2400" dirty="0" err="1">
                <a:latin typeface="Calibri" charset="0"/>
                <a:ea typeface="Calibri" charset="0"/>
                <a:cs typeface="Calibri" charset="0"/>
              </a:rPr>
              <a:t>évaluation</a:t>
            </a:r>
            <a:r>
              <a:rPr lang="fr-FR" sz="2400" dirty="0">
                <a:latin typeface="Calibri" charset="0"/>
                <a:ea typeface="Calibri" charset="0"/>
                <a:cs typeface="Calibri" charset="0"/>
              </a:rPr>
              <a:t> des politiques, ainsi que le fonctionnement quotidien du </a:t>
            </a:r>
            <a:r>
              <a:rPr lang="fr-FR" sz="2400" dirty="0" err="1">
                <a:latin typeface="Calibri" charset="0"/>
                <a:ea typeface="Calibri" charset="0"/>
                <a:cs typeface="Calibri" charset="0"/>
              </a:rPr>
              <a:t>système</a:t>
            </a:r>
            <a:r>
              <a:rPr lang="fr-FR" sz="2400" dirty="0">
                <a:latin typeface="Calibri" charset="0"/>
                <a:ea typeface="Calibri" charset="0"/>
                <a:cs typeface="Calibri" charset="0"/>
              </a:rPr>
              <a:t> d’EFP. </a:t>
            </a:r>
            <a:endParaRPr lang="fr-FR" sz="2400" dirty="0" smtClean="0">
              <a:latin typeface="Calibri" charset="0"/>
              <a:ea typeface="Calibri" charset="0"/>
              <a:cs typeface="Calibri" charset="0"/>
            </a:endParaRPr>
          </a:p>
          <a:p>
            <a:pPr marL="0" indent="0" algn="just">
              <a:buNone/>
            </a:pPr>
            <a:endParaRPr lang="fr-FR" sz="2400" dirty="0">
              <a:latin typeface="Calibri" charset="0"/>
              <a:ea typeface="Calibri" charset="0"/>
              <a:cs typeface="Calibri" charset="0"/>
            </a:endParaRPr>
          </a:p>
          <a:p>
            <a:pPr algn="just">
              <a:buFont typeface="Wingdings" charset="2"/>
              <a:buChar char="v"/>
            </a:pPr>
            <a:r>
              <a:rPr lang="fr-FR" sz="2400" dirty="0">
                <a:latin typeface="Calibri" charset="0"/>
                <a:ea typeface="Calibri" charset="0"/>
                <a:cs typeface="Calibri" charset="0"/>
              </a:rPr>
              <a:t>Ces derniers peuvent inclure des domaines tels que le </a:t>
            </a:r>
            <a:r>
              <a:rPr lang="fr-FR" sz="2400" dirty="0" smtClean="0">
                <a:latin typeface="Calibri" charset="0"/>
                <a:ea typeface="Calibri" charset="0"/>
                <a:cs typeface="Calibri" charset="0"/>
              </a:rPr>
              <a:t>financement</a:t>
            </a:r>
            <a:r>
              <a:rPr lang="fr-FR" sz="2400" dirty="0">
                <a:latin typeface="Calibri" charset="0"/>
                <a:ea typeface="Calibri" charset="0"/>
                <a:cs typeface="Calibri" charset="0"/>
              </a:rPr>
              <a:t>, la politique de dotation en personnel, l’enseignement, l’</a:t>
            </a:r>
            <a:r>
              <a:rPr lang="fr-FR" sz="2400" dirty="0" err="1">
                <a:latin typeface="Calibri" charset="0"/>
                <a:ea typeface="Calibri" charset="0"/>
                <a:cs typeface="Calibri" charset="0"/>
              </a:rPr>
              <a:t>évaluation</a:t>
            </a:r>
            <a:r>
              <a:rPr lang="fr-FR" sz="2400" dirty="0">
                <a:latin typeface="Calibri" charset="0"/>
                <a:ea typeface="Calibri" charset="0"/>
                <a:cs typeface="Calibri" charset="0"/>
              </a:rPr>
              <a:t>, l’admission ou encore le contenu de l’apprentissage. </a:t>
            </a:r>
          </a:p>
          <a:p>
            <a:pPr algn="just"/>
            <a:endParaRPr lang="fr-FR" sz="2400" dirty="0">
              <a:latin typeface="Calibri" charset="0"/>
              <a:ea typeface="Calibri" charset="0"/>
              <a:cs typeface="Calibri" charset="0"/>
            </a:endParaRPr>
          </a:p>
        </p:txBody>
      </p:sp>
      <p:sp>
        <p:nvSpPr>
          <p:cNvPr id="4" name="Espace réservé du pied de page 3"/>
          <p:cNvSpPr>
            <a:spLocks noGrp="1"/>
          </p:cNvSpPr>
          <p:nvPr>
            <p:ph type="ftr" sz="quarter" idx="11"/>
          </p:nvPr>
        </p:nvSpPr>
        <p:spPr/>
        <p:txBody>
          <a:bodyPr/>
          <a:lstStyle/>
          <a:p>
            <a:r>
              <a:rPr lang="fr-FR" smtClean="0"/>
              <a:t>Abdelouahab Essafi Expert LMI Kafaat Liljami3</a:t>
            </a:r>
            <a:endParaRPr lang="fr-FR" dirty="0"/>
          </a:p>
        </p:txBody>
      </p:sp>
      <p:sp>
        <p:nvSpPr>
          <p:cNvPr id="5" name="Espace réservé du numéro de diapositive 4"/>
          <p:cNvSpPr>
            <a:spLocks noGrp="1"/>
          </p:cNvSpPr>
          <p:nvPr>
            <p:ph type="sldNum" sz="quarter" idx="12"/>
          </p:nvPr>
        </p:nvSpPr>
        <p:spPr/>
        <p:txBody>
          <a:bodyPr/>
          <a:lstStyle/>
          <a:p>
            <a:fld id="{E034F8EF-867A-4144-9C85-6B43D99B8AA5}" type="slidenum">
              <a:rPr lang="fr-FR" smtClean="0"/>
              <a:t>19</a:t>
            </a:fld>
            <a:endParaRPr lang="fr-FR" dirty="0"/>
          </a:p>
        </p:txBody>
      </p:sp>
      <p:pic>
        <p:nvPicPr>
          <p:cNvPr id="6" name="Picture 6"/>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19276"/>
            <a:ext cx="1397000" cy="1325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09282348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1"/>
          <p:cNvSpPr>
            <a:spLocks noGrp="1"/>
          </p:cNvSpPr>
          <p:nvPr>
            <p:ph type="title"/>
          </p:nvPr>
        </p:nvSpPr>
        <p:spPr/>
        <p:txBody>
          <a:bodyPr>
            <a:normAutofit/>
          </a:bodyPr>
          <a:lstStyle/>
          <a:p>
            <a:pPr algn="ctr"/>
            <a:r>
              <a:rPr lang="fr-FR" sz="2800" dirty="0" smtClean="0"/>
              <a:t>Sommaire</a:t>
            </a:r>
            <a:endParaRPr lang="fr-FR" sz="2800" dirty="0"/>
          </a:p>
        </p:txBody>
      </p:sp>
      <p:sp>
        <p:nvSpPr>
          <p:cNvPr id="5" name="Espace réservé du contenu 2"/>
          <p:cNvSpPr>
            <a:spLocks noGrp="1"/>
          </p:cNvSpPr>
          <p:nvPr>
            <p:ph idx="1"/>
          </p:nvPr>
        </p:nvSpPr>
        <p:spPr/>
        <p:txBody>
          <a:bodyPr>
            <a:normAutofit fontScale="92500" lnSpcReduction="20000"/>
          </a:bodyPr>
          <a:lstStyle/>
          <a:p>
            <a:pPr marL="457200" indent="-457200">
              <a:buFont typeface="+mj-lt"/>
              <a:buAutoNum type="arabicPeriod"/>
            </a:pPr>
            <a:endParaRPr lang="fr-FR" sz="2400" dirty="0" smtClean="0"/>
          </a:p>
          <a:p>
            <a:pPr marL="457200" indent="-457200">
              <a:buFont typeface="+mj-lt"/>
              <a:buAutoNum type="arabicPeriod"/>
            </a:pPr>
            <a:r>
              <a:rPr lang="fr-FR" sz="2400" dirty="0" smtClean="0"/>
              <a:t>Le Cadre d’élaboration du rapport (NRF) en fonction du processus de Turin</a:t>
            </a:r>
          </a:p>
          <a:p>
            <a:pPr marL="457200" indent="-457200">
              <a:buFont typeface="+mj-lt"/>
              <a:buAutoNum type="arabicPeriod"/>
            </a:pPr>
            <a:r>
              <a:rPr lang="fr-FR" sz="2400" dirty="0" smtClean="0"/>
              <a:t>Les éléments à couvrir par le rapport</a:t>
            </a:r>
          </a:p>
          <a:p>
            <a:pPr marL="457200" indent="-457200">
              <a:buFont typeface="+mj-lt"/>
              <a:buAutoNum type="arabicPeriod"/>
            </a:pPr>
            <a:r>
              <a:rPr lang="fr-FR" sz="2400" dirty="0" smtClean="0"/>
              <a:t>Les modalités d’accompagnement à la rédaction</a:t>
            </a:r>
          </a:p>
          <a:p>
            <a:pPr marL="457200" indent="-457200">
              <a:buFont typeface="+mj-lt"/>
              <a:buAutoNum type="arabicPeriod"/>
            </a:pPr>
            <a:r>
              <a:rPr lang="fr-FR" sz="2400" dirty="0" smtClean="0"/>
              <a:t>Plan de travail en 4 moments</a:t>
            </a:r>
          </a:p>
          <a:p>
            <a:pPr marL="457200" indent="-457200">
              <a:buFont typeface="+mj-lt"/>
              <a:buAutoNum type="arabicPeriod"/>
            </a:pPr>
            <a:r>
              <a:rPr lang="fr-FR" sz="2400" dirty="0" smtClean="0"/>
              <a:t>Suggestion de la répartition du travail entre les membres du </a:t>
            </a:r>
          </a:p>
          <a:p>
            <a:pPr marL="457200" lvl="2" indent="0">
              <a:buNone/>
            </a:pPr>
            <a:r>
              <a:rPr lang="fr-FR" sz="2200" dirty="0" smtClean="0"/>
              <a:t>GTR</a:t>
            </a:r>
          </a:p>
          <a:p>
            <a:pPr marL="457200" indent="-457200">
              <a:buFont typeface="+mj-lt"/>
              <a:buAutoNum type="arabicPeriod"/>
            </a:pPr>
            <a:endParaRPr lang="fr-FR" sz="2400" dirty="0"/>
          </a:p>
        </p:txBody>
      </p:sp>
      <p:pic>
        <p:nvPicPr>
          <p:cNvPr id="6" name="Picture 6"/>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45002" y="344441"/>
            <a:ext cx="1397000" cy="1325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Espace réservé du pied de page 1"/>
          <p:cNvSpPr>
            <a:spLocks noGrp="1"/>
          </p:cNvSpPr>
          <p:nvPr>
            <p:ph type="ftr" sz="quarter" idx="11"/>
          </p:nvPr>
        </p:nvSpPr>
        <p:spPr/>
        <p:txBody>
          <a:bodyPr/>
          <a:lstStyle/>
          <a:p>
            <a:r>
              <a:rPr lang="fr-FR" smtClean="0"/>
              <a:t>Abdelouahab Essafi Expert LMI Kafaat Liljami3</a:t>
            </a:r>
            <a:endParaRPr lang="fr-FR" dirty="0"/>
          </a:p>
        </p:txBody>
      </p:sp>
      <p:sp>
        <p:nvSpPr>
          <p:cNvPr id="3" name="Espace réservé du numéro de diapositive 2"/>
          <p:cNvSpPr>
            <a:spLocks noGrp="1"/>
          </p:cNvSpPr>
          <p:nvPr>
            <p:ph type="sldNum" sz="quarter" idx="12"/>
          </p:nvPr>
        </p:nvSpPr>
        <p:spPr/>
        <p:txBody>
          <a:bodyPr/>
          <a:lstStyle/>
          <a:p>
            <a:fld id="{E034F8EF-867A-4144-9C85-6B43D99B8AA5}" type="slidenum">
              <a:rPr lang="fr-FR" smtClean="0"/>
              <a:t>2</a:t>
            </a:fld>
            <a:endParaRPr lang="fr-FR" dirty="0"/>
          </a:p>
        </p:txBody>
      </p:sp>
    </p:spTree>
    <p:extLst>
      <p:ext uri="{BB962C8B-B14F-4D97-AF65-F5344CB8AC3E}">
        <p14:creationId xmlns:p14="http://schemas.microsoft.com/office/powerpoint/2010/main" val="347782164"/>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231136" y="143598"/>
            <a:ext cx="7729728" cy="770802"/>
          </a:xfrm>
        </p:spPr>
        <p:txBody>
          <a:bodyPr/>
          <a:lstStyle/>
          <a:p>
            <a:r>
              <a:rPr lang="fr-FR" cap="none"/>
              <a:t>Modules et questions thématiques</a:t>
            </a:r>
            <a:endParaRPr lang="fr-FR"/>
          </a:p>
        </p:txBody>
      </p:sp>
      <p:sp>
        <p:nvSpPr>
          <p:cNvPr id="3" name="Espace réservé du contenu 2"/>
          <p:cNvSpPr>
            <a:spLocks noGrp="1"/>
          </p:cNvSpPr>
          <p:nvPr>
            <p:ph idx="1"/>
          </p:nvPr>
        </p:nvSpPr>
        <p:spPr>
          <a:xfrm>
            <a:off x="205273" y="1097280"/>
            <a:ext cx="11588621" cy="5760720"/>
          </a:xfrm>
        </p:spPr>
        <p:txBody>
          <a:bodyPr>
            <a:noAutofit/>
          </a:bodyPr>
          <a:lstStyle/>
          <a:p>
            <a:pPr marL="0" indent="0" algn="just">
              <a:buNone/>
            </a:pPr>
            <a:r>
              <a:rPr lang="fr-FR" sz="2400" b="1" i="1" dirty="0">
                <a:solidFill>
                  <a:srgbClr val="FF0000"/>
                </a:solidFill>
                <a:latin typeface="Calibri" charset="0"/>
                <a:ea typeface="Calibri" charset="0"/>
                <a:cs typeface="Calibri" charset="0"/>
              </a:rPr>
              <a:t>A.2.3 Statistiques de base sur l’EFP </a:t>
            </a:r>
            <a:endParaRPr lang="fr-FR" sz="2400" dirty="0">
              <a:solidFill>
                <a:srgbClr val="FF0000"/>
              </a:solidFill>
              <a:latin typeface="Calibri" charset="0"/>
              <a:ea typeface="Calibri" charset="0"/>
              <a:cs typeface="Calibri" charset="0"/>
            </a:endParaRPr>
          </a:p>
          <a:p>
            <a:pPr algn="just"/>
            <a:r>
              <a:rPr lang="fr-FR" sz="2400" dirty="0">
                <a:latin typeface="Calibri" charset="0"/>
                <a:ea typeface="Calibri" charset="0"/>
                <a:cs typeface="Calibri" charset="0"/>
              </a:rPr>
              <a:t>F</a:t>
            </a:r>
            <a:r>
              <a:rPr lang="fr-FR" sz="2400" dirty="0" smtClean="0">
                <a:latin typeface="Calibri" charset="0"/>
                <a:ea typeface="Calibri" charset="0"/>
                <a:cs typeface="Calibri" charset="0"/>
              </a:rPr>
              <a:t>ournir</a:t>
            </a:r>
            <a:r>
              <a:rPr lang="fr-FR" sz="2400" dirty="0">
                <a:latin typeface="Calibri" charset="0"/>
                <a:ea typeface="Calibri" charset="0"/>
                <a:cs typeface="Calibri" charset="0"/>
              </a:rPr>
              <a:t>, dans la mesure où elles sont disponibles, les statistiques de base suivantes sur l’EFP dans </a:t>
            </a:r>
            <a:r>
              <a:rPr lang="fr-FR" sz="2400" dirty="0" smtClean="0">
                <a:latin typeface="Calibri" charset="0"/>
                <a:ea typeface="Calibri" charset="0"/>
                <a:cs typeface="Calibri" charset="0"/>
              </a:rPr>
              <a:t>la Région (EFPI </a:t>
            </a:r>
            <a:r>
              <a:rPr lang="fr-FR" sz="2400" dirty="0">
                <a:latin typeface="Calibri" charset="0"/>
                <a:ea typeface="Calibri" charset="0"/>
                <a:cs typeface="Calibri" charset="0"/>
              </a:rPr>
              <a:t>et, si possible, FPC): </a:t>
            </a:r>
          </a:p>
          <a:p>
            <a:pPr lvl="3" algn="just"/>
            <a:r>
              <a:rPr lang="fr-FR" sz="2400" dirty="0">
                <a:latin typeface="Calibri" charset="0"/>
                <a:ea typeface="Calibri" charset="0"/>
                <a:cs typeface="Calibri" charset="0"/>
              </a:rPr>
              <a:t> nombre d’</a:t>
            </a:r>
            <a:r>
              <a:rPr lang="fr-FR" sz="2400" dirty="0" err="1">
                <a:latin typeface="Calibri" charset="0"/>
                <a:ea typeface="Calibri" charset="0"/>
                <a:cs typeface="Calibri" charset="0"/>
              </a:rPr>
              <a:t>écoles</a:t>
            </a:r>
            <a:r>
              <a:rPr lang="fr-FR" sz="2400" dirty="0">
                <a:latin typeface="Calibri" charset="0"/>
                <a:ea typeface="Calibri" charset="0"/>
                <a:cs typeface="Calibri" charset="0"/>
              </a:rPr>
              <a:t> d’EFP par type (public/privé); </a:t>
            </a:r>
          </a:p>
          <a:p>
            <a:pPr lvl="3" algn="just"/>
            <a:r>
              <a:rPr lang="fr-FR" sz="2400" dirty="0">
                <a:latin typeface="Calibri" charset="0"/>
                <a:ea typeface="Calibri" charset="0"/>
                <a:cs typeface="Calibri" charset="0"/>
              </a:rPr>
              <a:t> inscriptions dans l’enseignement professionnel secondaire par programme et par sexe; </a:t>
            </a:r>
          </a:p>
          <a:p>
            <a:pPr lvl="3" algn="just"/>
            <a:r>
              <a:rPr lang="fr-FR" sz="2400" dirty="0">
                <a:latin typeface="Calibri" charset="0"/>
                <a:ea typeface="Calibri" charset="0"/>
                <a:cs typeface="Calibri" charset="0"/>
              </a:rPr>
              <a:t> nombre d’enseignants et de formateurs dans le domaine de l’EFP; </a:t>
            </a:r>
          </a:p>
          <a:p>
            <a:pPr lvl="3" algn="just"/>
            <a:r>
              <a:rPr lang="fr-FR" sz="2400" dirty="0">
                <a:latin typeface="Calibri" charset="0"/>
                <a:ea typeface="Calibri" charset="0"/>
                <a:cs typeface="Calibri" charset="0"/>
              </a:rPr>
              <a:t> </a:t>
            </a:r>
            <a:r>
              <a:rPr lang="fr-FR" sz="2400" dirty="0" err="1">
                <a:latin typeface="Calibri" charset="0"/>
                <a:ea typeface="Calibri" charset="0"/>
                <a:cs typeface="Calibri" charset="0"/>
              </a:rPr>
              <a:t>dépenses</a:t>
            </a:r>
            <a:r>
              <a:rPr lang="fr-FR" sz="2400" dirty="0">
                <a:latin typeface="Calibri" charset="0"/>
                <a:ea typeface="Calibri" charset="0"/>
                <a:cs typeface="Calibri" charset="0"/>
              </a:rPr>
              <a:t> publiques </a:t>
            </a:r>
            <a:r>
              <a:rPr lang="fr-FR" sz="2400" dirty="0" err="1">
                <a:latin typeface="Calibri" charset="0"/>
                <a:ea typeface="Calibri" charset="0"/>
                <a:cs typeface="Calibri" charset="0"/>
              </a:rPr>
              <a:t>consacrées</a:t>
            </a:r>
            <a:r>
              <a:rPr lang="fr-FR" sz="2400" dirty="0">
                <a:latin typeface="Calibri" charset="0"/>
                <a:ea typeface="Calibri" charset="0"/>
                <a:cs typeface="Calibri" charset="0"/>
              </a:rPr>
              <a:t> à l’enseignement professionnel en </a:t>
            </a:r>
            <a:r>
              <a:rPr lang="fr-FR" sz="2400" dirty="0" err="1">
                <a:latin typeface="Calibri" charset="0"/>
                <a:ea typeface="Calibri" charset="0"/>
                <a:cs typeface="Calibri" charset="0"/>
              </a:rPr>
              <a:t>unite</a:t>
            </a:r>
            <a:r>
              <a:rPr lang="fr-FR" sz="2400" dirty="0">
                <a:latin typeface="Calibri" charset="0"/>
                <a:ea typeface="Calibri" charset="0"/>
                <a:cs typeface="Calibri" charset="0"/>
              </a:rPr>
              <a:t>́ </a:t>
            </a:r>
            <a:r>
              <a:rPr lang="fr-FR" sz="2400" dirty="0" err="1">
                <a:latin typeface="Calibri" charset="0"/>
                <a:ea typeface="Calibri" charset="0"/>
                <a:cs typeface="Calibri" charset="0"/>
              </a:rPr>
              <a:t>monétaire</a:t>
            </a:r>
            <a:r>
              <a:rPr lang="fr-FR" sz="2400" dirty="0">
                <a:latin typeface="Calibri" charset="0"/>
                <a:ea typeface="Calibri" charset="0"/>
                <a:cs typeface="Calibri" charset="0"/>
              </a:rPr>
              <a:t> locale et en </a:t>
            </a:r>
            <a:r>
              <a:rPr lang="fr-FR" sz="2400" dirty="0" smtClean="0">
                <a:latin typeface="Calibri" charset="0"/>
                <a:ea typeface="Calibri" charset="0"/>
                <a:cs typeface="Calibri" charset="0"/>
              </a:rPr>
              <a:t>pourcentage </a:t>
            </a:r>
            <a:r>
              <a:rPr lang="fr-FR" sz="2400" dirty="0">
                <a:latin typeface="Calibri" charset="0"/>
                <a:ea typeface="Calibri" charset="0"/>
                <a:cs typeface="Calibri" charset="0"/>
              </a:rPr>
              <a:t>du produit </a:t>
            </a:r>
            <a:r>
              <a:rPr lang="fr-FR" sz="2400" dirty="0" err="1">
                <a:latin typeface="Calibri" charset="0"/>
                <a:ea typeface="Calibri" charset="0"/>
                <a:cs typeface="Calibri" charset="0"/>
              </a:rPr>
              <a:t>intérieur</a:t>
            </a:r>
            <a:r>
              <a:rPr lang="fr-FR" sz="2400" dirty="0">
                <a:latin typeface="Calibri" charset="0"/>
                <a:ea typeface="Calibri" charset="0"/>
                <a:cs typeface="Calibri" charset="0"/>
              </a:rPr>
              <a:t> brut (PIB); </a:t>
            </a:r>
          </a:p>
          <a:p>
            <a:pPr lvl="3" algn="just"/>
            <a:r>
              <a:rPr lang="fr-FR" sz="2400" dirty="0">
                <a:latin typeface="Calibri" charset="0"/>
                <a:ea typeface="Calibri" charset="0"/>
                <a:cs typeface="Calibri" charset="0"/>
              </a:rPr>
              <a:t> part du </a:t>
            </a:r>
            <a:r>
              <a:rPr lang="fr-FR" sz="2400" dirty="0" smtClean="0">
                <a:latin typeface="Calibri" charset="0"/>
                <a:ea typeface="Calibri" charset="0"/>
                <a:cs typeface="Calibri" charset="0"/>
              </a:rPr>
              <a:t>financement </a:t>
            </a:r>
            <a:r>
              <a:rPr lang="fr-FR" sz="2400" dirty="0">
                <a:latin typeface="Calibri" charset="0"/>
                <a:ea typeface="Calibri" charset="0"/>
                <a:cs typeface="Calibri" charset="0"/>
              </a:rPr>
              <a:t>de l’EFP par source (c’</a:t>
            </a:r>
            <a:r>
              <a:rPr lang="fr-FR" sz="2400" dirty="0" err="1">
                <a:latin typeface="Calibri" charset="0"/>
                <a:ea typeface="Calibri" charset="0"/>
                <a:cs typeface="Calibri" charset="0"/>
              </a:rPr>
              <a:t>est-a</a:t>
            </a:r>
            <a:r>
              <a:rPr lang="fr-FR" sz="2400" dirty="0">
                <a:latin typeface="Calibri" charset="0"/>
                <a:ea typeface="Calibri" charset="0"/>
                <a:cs typeface="Calibri" charset="0"/>
              </a:rPr>
              <a:t>̀-dire secteur public, secteur privé, </a:t>
            </a:r>
            <a:r>
              <a:rPr lang="fr-FR" sz="2400" dirty="0" err="1">
                <a:latin typeface="Calibri" charset="0"/>
                <a:ea typeface="Calibri" charset="0"/>
                <a:cs typeface="Calibri" charset="0"/>
              </a:rPr>
              <a:t>ménages</a:t>
            </a:r>
            <a:r>
              <a:rPr lang="fr-FR" sz="2400" dirty="0">
                <a:latin typeface="Calibri" charset="0"/>
                <a:ea typeface="Calibri" charset="0"/>
                <a:cs typeface="Calibri" charset="0"/>
              </a:rPr>
              <a:t>, bailleurs </a:t>
            </a:r>
            <a:r>
              <a:rPr lang="fr-FR" sz="2400" dirty="0" smtClean="0">
                <a:latin typeface="Calibri" charset="0"/>
                <a:ea typeface="Calibri" charset="0"/>
                <a:cs typeface="Calibri" charset="0"/>
              </a:rPr>
              <a:t> externes</a:t>
            </a:r>
            <a:r>
              <a:rPr lang="fr-FR" sz="2400" dirty="0">
                <a:latin typeface="Calibri" charset="0"/>
                <a:ea typeface="Calibri" charset="0"/>
                <a:cs typeface="Calibri" charset="0"/>
              </a:rPr>
              <a:t>, etc.). </a:t>
            </a:r>
          </a:p>
          <a:p>
            <a:pPr algn="just"/>
            <a:endParaRPr lang="fr-FR" sz="2400" dirty="0">
              <a:latin typeface="Calibri" charset="0"/>
              <a:ea typeface="Calibri" charset="0"/>
              <a:cs typeface="Calibri" charset="0"/>
            </a:endParaRPr>
          </a:p>
        </p:txBody>
      </p:sp>
      <p:sp>
        <p:nvSpPr>
          <p:cNvPr id="4" name="Espace réservé du pied de page 3"/>
          <p:cNvSpPr>
            <a:spLocks noGrp="1"/>
          </p:cNvSpPr>
          <p:nvPr>
            <p:ph type="ftr" sz="quarter" idx="11"/>
          </p:nvPr>
        </p:nvSpPr>
        <p:spPr/>
        <p:txBody>
          <a:bodyPr/>
          <a:lstStyle/>
          <a:p>
            <a:r>
              <a:rPr lang="fr-FR" smtClean="0"/>
              <a:t>Abdelouahab Essafi Expert LMI Kafaat Liljami3</a:t>
            </a:r>
            <a:endParaRPr lang="fr-FR" dirty="0"/>
          </a:p>
        </p:txBody>
      </p:sp>
      <p:sp>
        <p:nvSpPr>
          <p:cNvPr id="5" name="Espace réservé du numéro de diapositive 4"/>
          <p:cNvSpPr>
            <a:spLocks noGrp="1"/>
          </p:cNvSpPr>
          <p:nvPr>
            <p:ph type="sldNum" sz="quarter" idx="12"/>
          </p:nvPr>
        </p:nvSpPr>
        <p:spPr/>
        <p:txBody>
          <a:bodyPr/>
          <a:lstStyle/>
          <a:p>
            <a:fld id="{E034F8EF-867A-4144-9C85-6B43D99B8AA5}" type="slidenum">
              <a:rPr lang="fr-FR" smtClean="0"/>
              <a:t>20</a:t>
            </a:fld>
            <a:endParaRPr lang="fr-FR" dirty="0"/>
          </a:p>
        </p:txBody>
      </p:sp>
      <p:pic>
        <p:nvPicPr>
          <p:cNvPr id="6" name="Picture 6"/>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0"/>
            <a:ext cx="1397000" cy="10972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470378878"/>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256016" y="0"/>
            <a:ext cx="7729728" cy="602851"/>
          </a:xfrm>
        </p:spPr>
        <p:txBody>
          <a:bodyPr>
            <a:normAutofit fontScale="90000"/>
          </a:bodyPr>
          <a:lstStyle/>
          <a:p>
            <a:r>
              <a:rPr lang="fr-FR" cap="none" dirty="0"/>
              <a:t>Modules et questions thématiques</a:t>
            </a:r>
            <a:endParaRPr lang="fr-FR" dirty="0"/>
          </a:p>
        </p:txBody>
      </p:sp>
      <p:sp>
        <p:nvSpPr>
          <p:cNvPr id="3" name="Espace réservé du contenu 2"/>
          <p:cNvSpPr>
            <a:spLocks noGrp="1" noChangeAspect="1"/>
          </p:cNvSpPr>
          <p:nvPr>
            <p:ph idx="1"/>
          </p:nvPr>
        </p:nvSpPr>
        <p:spPr>
          <a:xfrm>
            <a:off x="279917" y="559840"/>
            <a:ext cx="11681927" cy="6400800"/>
          </a:xfrm>
        </p:spPr>
        <p:txBody>
          <a:bodyPr>
            <a:normAutofit/>
          </a:bodyPr>
          <a:lstStyle/>
          <a:p>
            <a:pPr marL="0" indent="0" algn="just">
              <a:buNone/>
            </a:pPr>
            <a:endParaRPr lang="fr-FR" sz="2400" b="1" i="1" dirty="0" smtClean="0">
              <a:solidFill>
                <a:srgbClr val="FF0000"/>
              </a:solidFill>
              <a:latin typeface="Calibri" charset="0"/>
              <a:ea typeface="Calibri" charset="0"/>
              <a:cs typeface="Calibri" charset="0"/>
            </a:endParaRPr>
          </a:p>
          <a:p>
            <a:pPr marL="0" indent="0" algn="just">
              <a:buNone/>
            </a:pPr>
            <a:r>
              <a:rPr lang="fr-FR" sz="2400" b="1" i="1" dirty="0" smtClean="0">
                <a:solidFill>
                  <a:srgbClr val="FF0000"/>
                </a:solidFill>
                <a:latin typeface="Calibri" charset="0"/>
                <a:ea typeface="Calibri" charset="0"/>
                <a:cs typeface="Calibri" charset="0"/>
              </a:rPr>
              <a:t>A.2.4 </a:t>
            </a:r>
            <a:r>
              <a:rPr lang="fr-FR" sz="2400" b="1" i="1" dirty="0">
                <a:solidFill>
                  <a:srgbClr val="FF0000"/>
                </a:solidFill>
                <a:latin typeface="Calibri" charset="0"/>
                <a:ea typeface="Calibri" charset="0"/>
                <a:cs typeface="Calibri" charset="0"/>
              </a:rPr>
              <a:t>Vision en </a:t>
            </a:r>
            <a:r>
              <a:rPr lang="fr-FR" sz="2400" b="1" i="1" dirty="0" err="1">
                <a:solidFill>
                  <a:srgbClr val="FF0000"/>
                </a:solidFill>
                <a:latin typeface="Calibri" charset="0"/>
                <a:ea typeface="Calibri" charset="0"/>
                <a:cs typeface="Calibri" charset="0"/>
              </a:rPr>
              <a:t>matière</a:t>
            </a:r>
            <a:r>
              <a:rPr lang="fr-FR" sz="2400" b="1" i="1" dirty="0">
                <a:solidFill>
                  <a:srgbClr val="FF0000"/>
                </a:solidFill>
                <a:latin typeface="Calibri" charset="0"/>
                <a:ea typeface="Calibri" charset="0"/>
                <a:cs typeface="Calibri" charset="0"/>
              </a:rPr>
              <a:t> d’EFP et grands projets de </a:t>
            </a:r>
            <a:r>
              <a:rPr lang="fr-FR" sz="2400" b="1" i="1" dirty="0" err="1">
                <a:solidFill>
                  <a:srgbClr val="FF0000"/>
                </a:solidFill>
                <a:latin typeface="Calibri" charset="0"/>
                <a:ea typeface="Calibri" charset="0"/>
                <a:cs typeface="Calibri" charset="0"/>
              </a:rPr>
              <a:t>réforme</a:t>
            </a:r>
            <a:r>
              <a:rPr lang="fr-FR" sz="2400" b="1" i="1" dirty="0">
                <a:solidFill>
                  <a:srgbClr val="FF0000"/>
                </a:solidFill>
                <a:latin typeface="Calibri" charset="0"/>
                <a:ea typeface="Calibri" charset="0"/>
                <a:cs typeface="Calibri" charset="0"/>
              </a:rPr>
              <a:t> </a:t>
            </a:r>
            <a:endParaRPr lang="fr-FR" sz="2400" b="1" i="1" dirty="0" smtClean="0">
              <a:solidFill>
                <a:srgbClr val="FF0000"/>
              </a:solidFill>
              <a:latin typeface="Calibri" charset="0"/>
              <a:ea typeface="Calibri" charset="0"/>
              <a:cs typeface="Calibri" charset="0"/>
            </a:endParaRPr>
          </a:p>
          <a:p>
            <a:pPr marL="0" indent="0" algn="just">
              <a:buNone/>
            </a:pPr>
            <a:endParaRPr lang="fr-FR" sz="2400" dirty="0">
              <a:solidFill>
                <a:srgbClr val="FF0000"/>
              </a:solidFill>
              <a:latin typeface="Calibri" charset="0"/>
              <a:ea typeface="Calibri" charset="0"/>
              <a:cs typeface="Calibri" charset="0"/>
            </a:endParaRPr>
          </a:p>
          <a:p>
            <a:pPr algn="just">
              <a:buFont typeface="Wingdings" charset="2"/>
              <a:buChar char="v"/>
            </a:pPr>
            <a:r>
              <a:rPr lang="fr-FR" sz="2400" dirty="0" smtClean="0">
                <a:latin typeface="Calibri" charset="0"/>
                <a:ea typeface="Calibri" charset="0"/>
                <a:cs typeface="Calibri" charset="0"/>
              </a:rPr>
              <a:t> </a:t>
            </a:r>
            <a:r>
              <a:rPr lang="fr-FR" sz="2400" dirty="0" err="1" smtClean="0">
                <a:latin typeface="Calibri" charset="0"/>
                <a:ea typeface="Calibri" charset="0"/>
                <a:cs typeface="Calibri" charset="0"/>
              </a:rPr>
              <a:t>Décrire</a:t>
            </a:r>
            <a:r>
              <a:rPr lang="fr-FR" sz="2400" dirty="0" smtClean="0">
                <a:latin typeface="Calibri" charset="0"/>
                <a:ea typeface="Calibri" charset="0"/>
                <a:cs typeface="Calibri" charset="0"/>
              </a:rPr>
              <a:t> </a:t>
            </a:r>
            <a:r>
              <a:rPr lang="fr-FR" sz="2400" dirty="0">
                <a:latin typeface="Calibri" charset="0"/>
                <a:ea typeface="Calibri" charset="0"/>
                <a:cs typeface="Calibri" charset="0"/>
              </a:rPr>
              <a:t>la </a:t>
            </a:r>
            <a:r>
              <a:rPr lang="fr-FR" sz="2400" dirty="0" err="1">
                <a:latin typeface="Calibri" charset="0"/>
                <a:ea typeface="Calibri" charset="0"/>
                <a:cs typeface="Calibri" charset="0"/>
              </a:rPr>
              <a:t>stratégie</a:t>
            </a:r>
            <a:r>
              <a:rPr lang="fr-FR" sz="2400" dirty="0">
                <a:latin typeface="Calibri" charset="0"/>
                <a:ea typeface="Calibri" charset="0"/>
                <a:cs typeface="Calibri" charset="0"/>
              </a:rPr>
              <a:t> et la vision </a:t>
            </a:r>
            <a:r>
              <a:rPr lang="fr-FR" sz="2400" dirty="0" err="1">
                <a:latin typeface="Calibri" charset="0"/>
                <a:ea typeface="Calibri" charset="0"/>
                <a:cs typeface="Calibri" charset="0"/>
              </a:rPr>
              <a:t>liées</a:t>
            </a:r>
            <a:r>
              <a:rPr lang="fr-FR" sz="2400" dirty="0">
                <a:latin typeface="Calibri" charset="0"/>
                <a:ea typeface="Calibri" charset="0"/>
                <a:cs typeface="Calibri" charset="0"/>
              </a:rPr>
              <a:t> au </a:t>
            </a:r>
            <a:r>
              <a:rPr lang="fr-FR" sz="2400" dirty="0" err="1">
                <a:latin typeface="Calibri" charset="0"/>
                <a:ea typeface="Calibri" charset="0"/>
                <a:cs typeface="Calibri" charset="0"/>
              </a:rPr>
              <a:t>développement</a:t>
            </a:r>
            <a:r>
              <a:rPr lang="fr-FR" sz="2400" dirty="0">
                <a:latin typeface="Calibri" charset="0"/>
                <a:ea typeface="Calibri" charset="0"/>
                <a:cs typeface="Calibri" charset="0"/>
              </a:rPr>
              <a:t> à moyen et long terme de l’EFP dans </a:t>
            </a:r>
            <a:r>
              <a:rPr lang="fr-FR" sz="2400" dirty="0" smtClean="0">
                <a:latin typeface="Calibri" charset="0"/>
                <a:ea typeface="Calibri" charset="0"/>
                <a:cs typeface="Calibri" charset="0"/>
              </a:rPr>
              <a:t>la Région, </a:t>
            </a:r>
            <a:r>
              <a:rPr lang="fr-FR" sz="2400" dirty="0">
                <a:latin typeface="Calibri" charset="0"/>
                <a:ea typeface="Calibri" charset="0"/>
                <a:cs typeface="Calibri" charset="0"/>
              </a:rPr>
              <a:t>telles qu’elles sont </a:t>
            </a:r>
            <a:r>
              <a:rPr lang="fr-FR" sz="2400" dirty="0" err="1">
                <a:latin typeface="Calibri" charset="0"/>
                <a:ea typeface="Calibri" charset="0"/>
                <a:cs typeface="Calibri" charset="0"/>
              </a:rPr>
              <a:t>décrites</a:t>
            </a:r>
            <a:r>
              <a:rPr lang="fr-FR" sz="2400" dirty="0">
                <a:latin typeface="Calibri" charset="0"/>
                <a:ea typeface="Calibri" charset="0"/>
                <a:cs typeface="Calibri" charset="0"/>
              </a:rPr>
              <a:t> dans les </a:t>
            </a:r>
            <a:r>
              <a:rPr lang="fr-FR" sz="2400" dirty="0" err="1">
                <a:latin typeface="Calibri" charset="0"/>
                <a:ea typeface="Calibri" charset="0"/>
                <a:cs typeface="Calibri" charset="0"/>
              </a:rPr>
              <a:t>stratégies</a:t>
            </a:r>
            <a:r>
              <a:rPr lang="fr-FR" sz="2400" dirty="0">
                <a:latin typeface="Calibri" charset="0"/>
                <a:ea typeface="Calibri" charset="0"/>
                <a:cs typeface="Calibri" charset="0"/>
              </a:rPr>
              <a:t> en </a:t>
            </a:r>
            <a:r>
              <a:rPr lang="fr-FR" sz="2400" dirty="0" err="1">
                <a:latin typeface="Calibri" charset="0"/>
                <a:ea typeface="Calibri" charset="0"/>
                <a:cs typeface="Calibri" charset="0"/>
              </a:rPr>
              <a:t>matière</a:t>
            </a:r>
            <a:r>
              <a:rPr lang="fr-FR" sz="2400" dirty="0">
                <a:latin typeface="Calibri" charset="0"/>
                <a:ea typeface="Calibri" charset="0"/>
                <a:cs typeface="Calibri" charset="0"/>
              </a:rPr>
              <a:t> d’EFP ou dans des documents similaires. </a:t>
            </a:r>
            <a:endParaRPr lang="fr-FR" sz="2400" dirty="0" smtClean="0">
              <a:latin typeface="Calibri" charset="0"/>
              <a:ea typeface="Calibri" charset="0"/>
              <a:cs typeface="Calibri" charset="0"/>
            </a:endParaRPr>
          </a:p>
          <a:p>
            <a:pPr lvl="1" algn="just">
              <a:buFont typeface="Wingdings" charset="2"/>
              <a:buChar char="ü"/>
            </a:pPr>
            <a:r>
              <a:rPr lang="fr-FR" sz="2400" i="1" u="sng" dirty="0" smtClean="0">
                <a:latin typeface="Calibri" charset="0"/>
                <a:ea typeface="Calibri" charset="0"/>
                <a:cs typeface="Calibri" charset="0"/>
              </a:rPr>
              <a:t>Cette </a:t>
            </a:r>
            <a:r>
              <a:rPr lang="fr-FR" sz="2400" i="1" u="sng" dirty="0" err="1">
                <a:latin typeface="Calibri" charset="0"/>
                <a:ea typeface="Calibri" charset="0"/>
                <a:cs typeface="Calibri" charset="0"/>
              </a:rPr>
              <a:t>stratégie</a:t>
            </a:r>
            <a:r>
              <a:rPr lang="fr-FR" sz="2400" i="1" u="sng" dirty="0">
                <a:latin typeface="Calibri" charset="0"/>
                <a:ea typeface="Calibri" charset="0"/>
                <a:cs typeface="Calibri" charset="0"/>
              </a:rPr>
              <a:t>/vision s’appuie-t-elle sur une vision plus large du </a:t>
            </a:r>
            <a:r>
              <a:rPr lang="fr-FR" sz="2400" i="1" u="sng" dirty="0" err="1">
                <a:latin typeface="Calibri" charset="0"/>
                <a:ea typeface="Calibri" charset="0"/>
                <a:cs typeface="Calibri" charset="0"/>
              </a:rPr>
              <a:t>développement</a:t>
            </a:r>
            <a:r>
              <a:rPr lang="fr-FR" sz="2400" i="1" u="sng" dirty="0">
                <a:latin typeface="Calibri" charset="0"/>
                <a:ea typeface="Calibri" charset="0"/>
                <a:cs typeface="Calibri" charset="0"/>
              </a:rPr>
              <a:t> des ressources humaines? </a:t>
            </a:r>
            <a:endParaRPr lang="fr-FR" sz="2400" i="1" u="sng" dirty="0" smtClean="0">
              <a:latin typeface="Calibri" charset="0"/>
              <a:ea typeface="Calibri" charset="0"/>
              <a:cs typeface="Calibri" charset="0"/>
            </a:endParaRPr>
          </a:p>
          <a:p>
            <a:pPr lvl="1" algn="just">
              <a:buFont typeface="Wingdings" charset="2"/>
              <a:buChar char="ü"/>
            </a:pPr>
            <a:r>
              <a:rPr lang="fr-FR" sz="2400" i="1" u="sng" dirty="0" smtClean="0">
                <a:latin typeface="Calibri" charset="0"/>
                <a:ea typeface="Calibri" charset="0"/>
                <a:cs typeface="Calibri" charset="0"/>
              </a:rPr>
              <a:t>S’inscrit-elle </a:t>
            </a:r>
            <a:r>
              <a:rPr lang="fr-FR" sz="2400" i="1" u="sng" dirty="0">
                <a:latin typeface="Calibri" charset="0"/>
                <a:ea typeface="Calibri" charset="0"/>
                <a:cs typeface="Calibri" charset="0"/>
              </a:rPr>
              <a:t>dans une </a:t>
            </a:r>
            <a:r>
              <a:rPr lang="fr-FR" sz="2400" i="1" u="sng" dirty="0" err="1" smtClean="0">
                <a:latin typeface="Calibri" charset="0"/>
                <a:ea typeface="Calibri" charset="0"/>
                <a:cs typeface="Calibri" charset="0"/>
              </a:rPr>
              <a:t>réflexion</a:t>
            </a:r>
            <a:r>
              <a:rPr lang="fr-FR" sz="2400" i="1" u="sng" dirty="0" smtClean="0">
                <a:latin typeface="Calibri" charset="0"/>
                <a:ea typeface="Calibri" charset="0"/>
                <a:cs typeface="Calibri" charset="0"/>
              </a:rPr>
              <a:t> </a:t>
            </a:r>
            <a:r>
              <a:rPr lang="fr-FR" sz="2400" i="1" u="sng" dirty="0">
                <a:latin typeface="Calibri" charset="0"/>
                <a:ea typeface="Calibri" charset="0"/>
                <a:cs typeface="Calibri" charset="0"/>
              </a:rPr>
              <a:t>plus large sur le </a:t>
            </a:r>
            <a:r>
              <a:rPr lang="fr-FR" sz="2400" i="1" u="sng" dirty="0" err="1">
                <a:latin typeface="Calibri" charset="0"/>
                <a:ea typeface="Calibri" charset="0"/>
                <a:cs typeface="Calibri" charset="0"/>
              </a:rPr>
              <a:t>rôle</a:t>
            </a:r>
            <a:r>
              <a:rPr lang="fr-FR" sz="2400" i="1" u="sng" dirty="0">
                <a:latin typeface="Calibri" charset="0"/>
                <a:ea typeface="Calibri" charset="0"/>
                <a:cs typeface="Calibri" charset="0"/>
              </a:rPr>
              <a:t> de l’EFP, allant de la formation à l’appui des secteurs de croissance </a:t>
            </a:r>
            <a:r>
              <a:rPr lang="fr-FR" sz="2400" i="1" u="sng" dirty="0" smtClean="0">
                <a:latin typeface="Calibri" charset="0"/>
                <a:ea typeface="Calibri" charset="0"/>
                <a:cs typeface="Calibri" charset="0"/>
              </a:rPr>
              <a:t>économique </a:t>
            </a:r>
            <a:r>
              <a:rPr lang="fr-FR" sz="2400" i="1" u="sng" dirty="0">
                <a:latin typeface="Calibri" charset="0"/>
                <a:ea typeface="Calibri" charset="0"/>
                <a:cs typeface="Calibri" charset="0"/>
              </a:rPr>
              <a:t>aux actions en faveur de l’emploi des </a:t>
            </a:r>
            <a:r>
              <a:rPr lang="fr-FR" sz="2400" i="1" u="sng" dirty="0" smtClean="0">
                <a:latin typeface="Calibri" charset="0"/>
                <a:ea typeface="Calibri" charset="0"/>
                <a:cs typeface="Calibri" charset="0"/>
              </a:rPr>
              <a:t>jeunes? </a:t>
            </a:r>
          </a:p>
          <a:p>
            <a:pPr lvl="1" algn="just">
              <a:buFont typeface="Wingdings" charset="2"/>
              <a:buChar char="ü"/>
            </a:pPr>
            <a:r>
              <a:rPr lang="fr-FR" sz="2400" i="1" u="sng" dirty="0" smtClean="0">
                <a:latin typeface="Calibri" charset="0"/>
                <a:ea typeface="Calibri" charset="0"/>
                <a:cs typeface="Calibri" charset="0"/>
              </a:rPr>
              <a:t>La </a:t>
            </a:r>
            <a:r>
              <a:rPr lang="fr-FR" sz="2400" i="1" u="sng" dirty="0" err="1">
                <a:latin typeface="Calibri" charset="0"/>
                <a:ea typeface="Calibri" charset="0"/>
                <a:cs typeface="Calibri" charset="0"/>
              </a:rPr>
              <a:t>stratégie</a:t>
            </a:r>
            <a:r>
              <a:rPr lang="fr-FR" sz="2400" i="1" u="sng" dirty="0">
                <a:latin typeface="Calibri" charset="0"/>
                <a:ea typeface="Calibri" charset="0"/>
                <a:cs typeface="Calibri" charset="0"/>
              </a:rPr>
              <a:t> comprend-elle un plan d’action, si oui, comment mesure-t-on les </a:t>
            </a:r>
            <a:r>
              <a:rPr lang="fr-FR" sz="2400" i="1" u="sng" dirty="0" err="1">
                <a:latin typeface="Calibri" charset="0"/>
                <a:ea typeface="Calibri" charset="0"/>
                <a:cs typeface="Calibri" charset="0"/>
              </a:rPr>
              <a:t>progrès</a:t>
            </a:r>
            <a:r>
              <a:rPr lang="fr-FR" sz="2400" i="1" u="sng" dirty="0">
                <a:latin typeface="Calibri" charset="0"/>
                <a:ea typeface="Calibri" charset="0"/>
                <a:cs typeface="Calibri" charset="0"/>
              </a:rPr>
              <a:t> de sa mise en œuvre</a:t>
            </a:r>
            <a:r>
              <a:rPr lang="fr-FR" sz="2400" dirty="0">
                <a:latin typeface="Calibri" charset="0"/>
                <a:ea typeface="Calibri" charset="0"/>
                <a:cs typeface="Calibri" charset="0"/>
              </a:rPr>
              <a:t>? </a:t>
            </a:r>
          </a:p>
          <a:p>
            <a:pPr algn="just"/>
            <a:endParaRPr lang="fr-FR" sz="2400" dirty="0">
              <a:latin typeface="Calibri" charset="0"/>
              <a:ea typeface="Calibri" charset="0"/>
              <a:cs typeface="Calibri" charset="0"/>
            </a:endParaRPr>
          </a:p>
        </p:txBody>
      </p:sp>
      <p:sp>
        <p:nvSpPr>
          <p:cNvPr id="4" name="Espace réservé du pied de page 3"/>
          <p:cNvSpPr>
            <a:spLocks noGrp="1"/>
          </p:cNvSpPr>
          <p:nvPr>
            <p:ph type="ftr" sz="quarter" idx="11"/>
          </p:nvPr>
        </p:nvSpPr>
        <p:spPr/>
        <p:txBody>
          <a:bodyPr/>
          <a:lstStyle/>
          <a:p>
            <a:r>
              <a:rPr lang="fr-FR" smtClean="0"/>
              <a:t>Abdelouahab Essafi Expert LMI Kafaat Liljami3</a:t>
            </a:r>
            <a:endParaRPr lang="fr-FR" dirty="0"/>
          </a:p>
        </p:txBody>
      </p:sp>
      <p:sp>
        <p:nvSpPr>
          <p:cNvPr id="5" name="Espace réservé du numéro de diapositive 4"/>
          <p:cNvSpPr>
            <a:spLocks noGrp="1"/>
          </p:cNvSpPr>
          <p:nvPr>
            <p:ph type="sldNum" sz="quarter" idx="12"/>
          </p:nvPr>
        </p:nvSpPr>
        <p:spPr/>
        <p:txBody>
          <a:bodyPr/>
          <a:lstStyle/>
          <a:p>
            <a:fld id="{E034F8EF-867A-4144-9C85-6B43D99B8AA5}" type="slidenum">
              <a:rPr lang="fr-FR" smtClean="0"/>
              <a:t>21</a:t>
            </a:fld>
            <a:endParaRPr lang="fr-FR" dirty="0"/>
          </a:p>
        </p:txBody>
      </p:sp>
      <p:pic>
        <p:nvPicPr>
          <p:cNvPr id="6" name="Picture 6"/>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03200" y="0"/>
            <a:ext cx="1397000" cy="935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044623921"/>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125389" y="236905"/>
            <a:ext cx="7729728" cy="621511"/>
          </a:xfrm>
        </p:spPr>
        <p:txBody>
          <a:bodyPr>
            <a:normAutofit fontScale="90000"/>
          </a:bodyPr>
          <a:lstStyle/>
          <a:p>
            <a:r>
              <a:rPr lang="fr-FR" cap="none"/>
              <a:t>Modules et questions thématiques</a:t>
            </a:r>
            <a:endParaRPr lang="fr-FR"/>
          </a:p>
        </p:txBody>
      </p:sp>
      <p:sp>
        <p:nvSpPr>
          <p:cNvPr id="3" name="Espace réservé du contenu 2"/>
          <p:cNvSpPr>
            <a:spLocks noGrp="1"/>
          </p:cNvSpPr>
          <p:nvPr>
            <p:ph idx="1"/>
          </p:nvPr>
        </p:nvSpPr>
        <p:spPr>
          <a:xfrm>
            <a:off x="167951" y="1679510"/>
            <a:ext cx="11644604" cy="4060517"/>
          </a:xfrm>
        </p:spPr>
        <p:txBody>
          <a:bodyPr>
            <a:normAutofit/>
          </a:bodyPr>
          <a:lstStyle/>
          <a:p>
            <a:pPr algn="just">
              <a:buFont typeface="Wingdings" charset="2"/>
              <a:buChar char="v"/>
            </a:pPr>
            <a:r>
              <a:rPr lang="fr-FR" sz="2400" dirty="0" err="1">
                <a:latin typeface="Calibri" charset="0"/>
                <a:ea typeface="Calibri" charset="0"/>
                <a:cs typeface="Calibri" charset="0"/>
              </a:rPr>
              <a:t>Décrire</a:t>
            </a:r>
            <a:r>
              <a:rPr lang="fr-FR" sz="2400" dirty="0">
                <a:latin typeface="Calibri" charset="0"/>
                <a:ea typeface="Calibri" charset="0"/>
                <a:cs typeface="Calibri" charset="0"/>
              </a:rPr>
              <a:t> </a:t>
            </a:r>
            <a:r>
              <a:rPr lang="fr-FR" sz="2400" dirty="0" err="1">
                <a:latin typeface="Calibri" charset="0"/>
                <a:ea typeface="Calibri" charset="0"/>
                <a:cs typeface="Calibri" charset="0"/>
              </a:rPr>
              <a:t>brièvement</a:t>
            </a:r>
            <a:r>
              <a:rPr lang="fr-FR" sz="2400" dirty="0">
                <a:latin typeface="Calibri" charset="0"/>
                <a:ea typeface="Calibri" charset="0"/>
                <a:cs typeface="Calibri" charset="0"/>
              </a:rPr>
              <a:t> les principales </a:t>
            </a:r>
            <a:r>
              <a:rPr lang="fr-FR" sz="2400" dirty="0" err="1">
                <a:latin typeface="Calibri" charset="0"/>
                <a:ea typeface="Calibri" charset="0"/>
                <a:cs typeface="Calibri" charset="0"/>
              </a:rPr>
              <a:t>réformes</a:t>
            </a:r>
            <a:r>
              <a:rPr lang="fr-FR" sz="2400" dirty="0">
                <a:latin typeface="Calibri" charset="0"/>
                <a:ea typeface="Calibri" charset="0"/>
                <a:cs typeface="Calibri" charset="0"/>
              </a:rPr>
              <a:t> </a:t>
            </a:r>
            <a:r>
              <a:rPr lang="fr-FR" sz="2400" dirty="0" err="1">
                <a:latin typeface="Calibri" charset="0"/>
                <a:ea typeface="Calibri" charset="0"/>
                <a:cs typeface="Calibri" charset="0"/>
              </a:rPr>
              <a:t>engagées</a:t>
            </a:r>
            <a:r>
              <a:rPr lang="fr-FR" sz="2400" dirty="0">
                <a:latin typeface="Calibri" charset="0"/>
                <a:ea typeface="Calibri" charset="0"/>
                <a:cs typeface="Calibri" charset="0"/>
              </a:rPr>
              <a:t> au cours des </a:t>
            </a:r>
            <a:r>
              <a:rPr lang="fr-FR" sz="2400" dirty="0" err="1">
                <a:latin typeface="Calibri" charset="0"/>
                <a:ea typeface="Calibri" charset="0"/>
                <a:cs typeface="Calibri" charset="0"/>
              </a:rPr>
              <a:t>dernières</a:t>
            </a:r>
            <a:r>
              <a:rPr lang="fr-FR" sz="2400" dirty="0">
                <a:latin typeface="Calibri" charset="0"/>
                <a:ea typeface="Calibri" charset="0"/>
                <a:cs typeface="Calibri" charset="0"/>
              </a:rPr>
              <a:t> </a:t>
            </a:r>
            <a:r>
              <a:rPr lang="fr-FR" sz="2400" dirty="0" err="1">
                <a:latin typeface="Calibri" charset="0"/>
                <a:ea typeface="Calibri" charset="0"/>
                <a:cs typeface="Calibri" charset="0"/>
              </a:rPr>
              <a:t>années</a:t>
            </a:r>
            <a:r>
              <a:rPr lang="fr-FR" sz="2400" dirty="0">
                <a:latin typeface="Calibri" charset="0"/>
                <a:ea typeface="Calibri" charset="0"/>
                <a:cs typeface="Calibri" charset="0"/>
              </a:rPr>
              <a:t> qui concernent l’EFP et qui sont toujours en cours ou dont l’impact est encore en cours   </a:t>
            </a:r>
            <a:r>
              <a:rPr lang="fr-FR" sz="2400" dirty="0" smtClean="0">
                <a:latin typeface="Calibri" charset="0"/>
                <a:ea typeface="Calibri" charset="0"/>
                <a:cs typeface="Calibri" charset="0"/>
              </a:rPr>
              <a:t>d’</a:t>
            </a:r>
            <a:r>
              <a:rPr lang="fr-FR" sz="2400" dirty="0" err="1" smtClean="0">
                <a:latin typeface="Calibri" charset="0"/>
                <a:ea typeface="Calibri" charset="0"/>
                <a:cs typeface="Calibri" charset="0"/>
              </a:rPr>
              <a:t>évaluation</a:t>
            </a:r>
            <a:r>
              <a:rPr lang="fr-FR" sz="2400" dirty="0">
                <a:latin typeface="Calibri" charset="0"/>
                <a:ea typeface="Calibri" charset="0"/>
                <a:cs typeface="Calibri" charset="0"/>
              </a:rPr>
              <a:t>. </a:t>
            </a:r>
            <a:endParaRPr lang="fr-FR" sz="2400" dirty="0" smtClean="0">
              <a:latin typeface="Calibri" charset="0"/>
              <a:ea typeface="Calibri" charset="0"/>
              <a:cs typeface="Calibri" charset="0"/>
            </a:endParaRPr>
          </a:p>
          <a:p>
            <a:pPr marL="0" indent="0" algn="just">
              <a:buNone/>
            </a:pPr>
            <a:endParaRPr lang="fr-FR" sz="2400" dirty="0">
              <a:latin typeface="Calibri" charset="0"/>
              <a:ea typeface="Calibri" charset="0"/>
              <a:cs typeface="Calibri" charset="0"/>
            </a:endParaRPr>
          </a:p>
          <a:p>
            <a:pPr algn="just">
              <a:buFont typeface="Wingdings" charset="2"/>
              <a:buChar char="v"/>
            </a:pPr>
            <a:r>
              <a:rPr lang="fr-FR" sz="2400" dirty="0">
                <a:latin typeface="Calibri" charset="0"/>
                <a:ea typeface="Calibri" charset="0"/>
                <a:cs typeface="Calibri" charset="0"/>
              </a:rPr>
              <a:t> Fournir également, le cas </a:t>
            </a:r>
            <a:r>
              <a:rPr lang="fr-FR" sz="2400" dirty="0" err="1">
                <a:latin typeface="Calibri" charset="0"/>
                <a:ea typeface="Calibri" charset="0"/>
                <a:cs typeface="Calibri" charset="0"/>
              </a:rPr>
              <a:t>échéant</a:t>
            </a:r>
            <a:r>
              <a:rPr lang="fr-FR" sz="2400" dirty="0">
                <a:latin typeface="Calibri" charset="0"/>
                <a:ea typeface="Calibri" charset="0"/>
                <a:cs typeface="Calibri" charset="0"/>
              </a:rPr>
              <a:t>, des informations sur la </a:t>
            </a:r>
            <a:r>
              <a:rPr lang="fr-FR" sz="2400" dirty="0" err="1">
                <a:latin typeface="Calibri" charset="0"/>
                <a:ea typeface="Calibri" charset="0"/>
                <a:cs typeface="Calibri" charset="0"/>
              </a:rPr>
              <a:t>période</a:t>
            </a:r>
            <a:r>
              <a:rPr lang="fr-FR" sz="2400" dirty="0">
                <a:latin typeface="Calibri" charset="0"/>
                <a:ea typeface="Calibri" charset="0"/>
                <a:cs typeface="Calibri" charset="0"/>
              </a:rPr>
              <a:t> couverte par ces engagements, leurs </a:t>
            </a:r>
            <a:r>
              <a:rPr lang="fr-FR" sz="2400" dirty="0" err="1">
                <a:latin typeface="Calibri" charset="0"/>
                <a:ea typeface="Calibri" charset="0"/>
                <a:cs typeface="Calibri" charset="0"/>
              </a:rPr>
              <a:t>priorités</a:t>
            </a:r>
            <a:r>
              <a:rPr lang="fr-FR" sz="2400" dirty="0">
                <a:latin typeface="Calibri" charset="0"/>
                <a:ea typeface="Calibri" charset="0"/>
                <a:cs typeface="Calibri" charset="0"/>
              </a:rPr>
              <a:t> et un </a:t>
            </a:r>
            <a:r>
              <a:rPr lang="fr-FR" sz="2400" dirty="0" err="1">
                <a:latin typeface="Calibri" charset="0"/>
                <a:ea typeface="Calibri" charset="0"/>
                <a:cs typeface="Calibri" charset="0"/>
              </a:rPr>
              <a:t>aperçu</a:t>
            </a:r>
            <a:r>
              <a:rPr lang="fr-FR" sz="2400" dirty="0">
                <a:latin typeface="Calibri" charset="0"/>
                <a:ea typeface="Calibri" charset="0"/>
                <a:cs typeface="Calibri" charset="0"/>
              </a:rPr>
              <a:t> des </a:t>
            </a:r>
            <a:r>
              <a:rPr lang="fr-FR" sz="2400" dirty="0" err="1">
                <a:latin typeface="Calibri" charset="0"/>
                <a:ea typeface="Calibri" charset="0"/>
                <a:cs typeface="Calibri" charset="0"/>
              </a:rPr>
              <a:t>responsabilités</a:t>
            </a:r>
            <a:r>
              <a:rPr lang="fr-FR" sz="2400" dirty="0">
                <a:latin typeface="Calibri" charset="0"/>
                <a:ea typeface="Calibri" charset="0"/>
                <a:cs typeface="Calibri" charset="0"/>
              </a:rPr>
              <a:t> en </a:t>
            </a:r>
            <a:r>
              <a:rPr lang="fr-FR" sz="2400" dirty="0" err="1">
                <a:latin typeface="Calibri" charset="0"/>
                <a:ea typeface="Calibri" charset="0"/>
                <a:cs typeface="Calibri" charset="0"/>
              </a:rPr>
              <a:t>matière</a:t>
            </a:r>
            <a:r>
              <a:rPr lang="fr-FR" sz="2400" dirty="0">
                <a:latin typeface="Calibri" charset="0"/>
                <a:ea typeface="Calibri" charset="0"/>
                <a:cs typeface="Calibri" charset="0"/>
              </a:rPr>
              <a:t> de mise en œuvre. </a:t>
            </a:r>
          </a:p>
          <a:p>
            <a:endParaRPr lang="fr-FR" sz="2400" dirty="0"/>
          </a:p>
        </p:txBody>
      </p:sp>
      <p:sp>
        <p:nvSpPr>
          <p:cNvPr id="4" name="Espace réservé du pied de page 3"/>
          <p:cNvSpPr>
            <a:spLocks noGrp="1"/>
          </p:cNvSpPr>
          <p:nvPr>
            <p:ph type="ftr" sz="quarter" idx="11"/>
          </p:nvPr>
        </p:nvSpPr>
        <p:spPr/>
        <p:txBody>
          <a:bodyPr/>
          <a:lstStyle/>
          <a:p>
            <a:r>
              <a:rPr lang="fr-FR" smtClean="0"/>
              <a:t>Abdelouahab Essafi Expert LMI Kafaat Liljami3</a:t>
            </a:r>
            <a:endParaRPr lang="fr-FR" dirty="0"/>
          </a:p>
        </p:txBody>
      </p:sp>
      <p:sp>
        <p:nvSpPr>
          <p:cNvPr id="5" name="Espace réservé du numéro de diapositive 4"/>
          <p:cNvSpPr>
            <a:spLocks noGrp="1"/>
          </p:cNvSpPr>
          <p:nvPr>
            <p:ph type="sldNum" sz="quarter" idx="12"/>
          </p:nvPr>
        </p:nvSpPr>
        <p:spPr/>
        <p:txBody>
          <a:bodyPr/>
          <a:lstStyle/>
          <a:p>
            <a:fld id="{E034F8EF-867A-4144-9C85-6B43D99B8AA5}" type="slidenum">
              <a:rPr lang="fr-FR" smtClean="0"/>
              <a:t>22</a:t>
            </a:fld>
            <a:endParaRPr lang="fr-FR" dirty="0"/>
          </a:p>
        </p:txBody>
      </p:sp>
      <p:pic>
        <p:nvPicPr>
          <p:cNvPr id="6" name="Picture 6"/>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154833"/>
            <a:ext cx="1397000" cy="1325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72996517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231136" y="0"/>
            <a:ext cx="7729728" cy="653143"/>
          </a:xfrm>
        </p:spPr>
        <p:txBody>
          <a:bodyPr>
            <a:normAutofit fontScale="90000"/>
          </a:bodyPr>
          <a:lstStyle/>
          <a:p>
            <a:r>
              <a:rPr lang="fr-FR" cap="none" dirty="0">
                <a:latin typeface="Calibri" charset="0"/>
                <a:ea typeface="Calibri" charset="0"/>
                <a:cs typeface="Calibri" charset="0"/>
              </a:rPr>
              <a:t>Modules et questions thématiques</a:t>
            </a:r>
            <a:endParaRPr lang="fr-FR" dirty="0">
              <a:latin typeface="Calibri" charset="0"/>
              <a:ea typeface="Calibri" charset="0"/>
              <a:cs typeface="Calibri" charset="0"/>
            </a:endParaRPr>
          </a:p>
        </p:txBody>
      </p:sp>
      <p:sp>
        <p:nvSpPr>
          <p:cNvPr id="3" name="Espace réservé du contenu 2"/>
          <p:cNvSpPr>
            <a:spLocks noGrp="1"/>
          </p:cNvSpPr>
          <p:nvPr>
            <p:ph idx="1"/>
          </p:nvPr>
        </p:nvSpPr>
        <p:spPr>
          <a:xfrm>
            <a:off x="354562" y="1119673"/>
            <a:ext cx="11532637" cy="6102221"/>
          </a:xfrm>
        </p:spPr>
        <p:txBody>
          <a:bodyPr>
            <a:normAutofit/>
          </a:bodyPr>
          <a:lstStyle/>
          <a:p>
            <a:pPr marL="0" indent="0" algn="just">
              <a:buNone/>
            </a:pPr>
            <a:r>
              <a:rPr lang="fr-FR" sz="2400" b="1" dirty="0">
                <a:solidFill>
                  <a:srgbClr val="BB2F37"/>
                </a:solidFill>
                <a:latin typeface="Calibri" charset="0"/>
                <a:ea typeface="Calibri" charset="0"/>
                <a:cs typeface="Calibri" charset="0"/>
              </a:rPr>
              <a:t>A.3 Le contexte de l’EFP </a:t>
            </a:r>
            <a:endParaRPr lang="fr-FR" sz="2400" dirty="0">
              <a:solidFill>
                <a:srgbClr val="BB2F37"/>
              </a:solidFill>
              <a:latin typeface="Calibri" charset="0"/>
              <a:ea typeface="Calibri" charset="0"/>
              <a:cs typeface="Calibri" charset="0"/>
            </a:endParaRPr>
          </a:p>
          <a:p>
            <a:pPr algn="just"/>
            <a:r>
              <a:rPr lang="fr-FR" sz="2400" b="1" i="1" dirty="0">
                <a:solidFill>
                  <a:srgbClr val="FF0000"/>
                </a:solidFill>
                <a:latin typeface="Calibri" charset="0"/>
                <a:ea typeface="Calibri" charset="0"/>
                <a:cs typeface="Calibri" charset="0"/>
              </a:rPr>
              <a:t>A.3.1 Contexte </a:t>
            </a:r>
            <a:r>
              <a:rPr lang="fr-FR" sz="2400" b="1" i="1" dirty="0" err="1">
                <a:solidFill>
                  <a:srgbClr val="FF0000"/>
                </a:solidFill>
                <a:latin typeface="Calibri" charset="0"/>
                <a:ea typeface="Calibri" charset="0"/>
                <a:cs typeface="Calibri" charset="0"/>
              </a:rPr>
              <a:t>socioéconomique</a:t>
            </a:r>
            <a:r>
              <a:rPr lang="fr-FR" sz="2400" b="1" i="1" dirty="0">
                <a:solidFill>
                  <a:srgbClr val="FF0000"/>
                </a:solidFill>
                <a:latin typeface="Calibri" charset="0"/>
                <a:ea typeface="Calibri" charset="0"/>
                <a:cs typeface="Calibri" charset="0"/>
              </a:rPr>
              <a:t> </a:t>
            </a:r>
            <a:endParaRPr lang="fr-FR" sz="2400" dirty="0">
              <a:solidFill>
                <a:srgbClr val="FF0000"/>
              </a:solidFill>
              <a:latin typeface="Calibri" charset="0"/>
              <a:ea typeface="Calibri" charset="0"/>
              <a:cs typeface="Calibri" charset="0"/>
            </a:endParaRPr>
          </a:p>
          <a:p>
            <a:pPr algn="just">
              <a:buFont typeface="Wingdings" charset="2"/>
              <a:buChar char="v"/>
            </a:pPr>
            <a:r>
              <a:rPr lang="fr-FR" sz="2400" dirty="0" err="1">
                <a:latin typeface="Calibri" charset="0"/>
                <a:ea typeface="Calibri" charset="0"/>
                <a:cs typeface="Calibri" charset="0"/>
              </a:rPr>
              <a:t>D</a:t>
            </a:r>
            <a:r>
              <a:rPr lang="fr-FR" sz="2400" dirty="0" err="1" smtClean="0">
                <a:latin typeface="Calibri" charset="0"/>
                <a:ea typeface="Calibri" charset="0"/>
                <a:cs typeface="Calibri" charset="0"/>
              </a:rPr>
              <a:t>écrire</a:t>
            </a:r>
            <a:r>
              <a:rPr lang="fr-FR" sz="2400" dirty="0" smtClean="0">
                <a:latin typeface="Calibri" charset="0"/>
                <a:ea typeface="Calibri" charset="0"/>
                <a:cs typeface="Calibri" charset="0"/>
              </a:rPr>
              <a:t> </a:t>
            </a:r>
            <a:r>
              <a:rPr lang="fr-FR" sz="2400" dirty="0">
                <a:latin typeface="Calibri" charset="0"/>
                <a:ea typeface="Calibri" charset="0"/>
                <a:cs typeface="Calibri" charset="0"/>
              </a:rPr>
              <a:t>la situation </a:t>
            </a:r>
            <a:r>
              <a:rPr lang="fr-FR" sz="2400" dirty="0" err="1">
                <a:latin typeface="Calibri" charset="0"/>
                <a:ea typeface="Calibri" charset="0"/>
                <a:cs typeface="Calibri" charset="0"/>
              </a:rPr>
              <a:t>économique</a:t>
            </a:r>
            <a:r>
              <a:rPr lang="fr-FR" sz="2400" dirty="0">
                <a:latin typeface="Calibri" charset="0"/>
                <a:ea typeface="Calibri" charset="0"/>
                <a:cs typeface="Calibri" charset="0"/>
              </a:rPr>
              <a:t> de </a:t>
            </a:r>
            <a:r>
              <a:rPr lang="fr-FR" sz="2400" dirty="0" smtClean="0">
                <a:latin typeface="Calibri" charset="0"/>
                <a:ea typeface="Calibri" charset="0"/>
                <a:cs typeface="Calibri" charset="0"/>
              </a:rPr>
              <a:t>votre Région:`</a:t>
            </a:r>
          </a:p>
          <a:p>
            <a:pPr lvl="1" algn="just">
              <a:buFont typeface="Courier New" charset="0"/>
              <a:buChar char="o"/>
            </a:pPr>
            <a:r>
              <a:rPr lang="fr-FR" sz="2400" dirty="0" smtClean="0">
                <a:latin typeface="Calibri" charset="0"/>
                <a:ea typeface="Calibri" charset="0"/>
                <a:cs typeface="Calibri" charset="0"/>
              </a:rPr>
              <a:t>Y </a:t>
            </a:r>
            <a:r>
              <a:rPr lang="fr-FR" sz="2400" dirty="0" err="1">
                <a:latin typeface="Calibri" charset="0"/>
                <a:ea typeface="Calibri" charset="0"/>
                <a:cs typeface="Calibri" charset="0"/>
              </a:rPr>
              <a:t>a-t-il</a:t>
            </a:r>
            <a:r>
              <a:rPr lang="fr-FR" sz="2400" dirty="0">
                <a:latin typeface="Calibri" charset="0"/>
                <a:ea typeface="Calibri" charset="0"/>
                <a:cs typeface="Calibri" charset="0"/>
              </a:rPr>
              <a:t> des </a:t>
            </a:r>
            <a:r>
              <a:rPr lang="fr-FR" sz="2400" dirty="0" err="1">
                <a:latin typeface="Calibri" charset="0"/>
                <a:ea typeface="Calibri" charset="0"/>
                <a:cs typeface="Calibri" charset="0"/>
              </a:rPr>
              <a:t>évolutions</a:t>
            </a:r>
            <a:r>
              <a:rPr lang="fr-FR" sz="2400" dirty="0">
                <a:latin typeface="Calibri" charset="0"/>
                <a:ea typeface="Calibri" charset="0"/>
                <a:cs typeface="Calibri" charset="0"/>
              </a:rPr>
              <a:t> </a:t>
            </a:r>
            <a:r>
              <a:rPr lang="fr-FR" sz="2400" dirty="0" err="1">
                <a:latin typeface="Calibri" charset="0"/>
                <a:ea typeface="Calibri" charset="0"/>
                <a:cs typeface="Calibri" charset="0"/>
              </a:rPr>
              <a:t>récentes</a:t>
            </a:r>
            <a:r>
              <a:rPr lang="fr-FR" sz="2400" dirty="0">
                <a:latin typeface="Calibri" charset="0"/>
                <a:ea typeface="Calibri" charset="0"/>
                <a:cs typeface="Calibri" charset="0"/>
              </a:rPr>
              <a:t> qui </a:t>
            </a:r>
            <a:r>
              <a:rPr lang="fr-FR" sz="2400" dirty="0" smtClean="0">
                <a:latin typeface="Calibri" charset="0"/>
                <a:ea typeface="Calibri" charset="0"/>
                <a:cs typeface="Calibri" charset="0"/>
              </a:rPr>
              <a:t>influencent </a:t>
            </a:r>
            <a:r>
              <a:rPr lang="fr-FR" sz="2400" dirty="0">
                <a:latin typeface="Calibri" charset="0"/>
                <a:ea typeface="Calibri" charset="0"/>
                <a:cs typeface="Calibri" charset="0"/>
              </a:rPr>
              <a:t>ou devraient </a:t>
            </a:r>
            <a:r>
              <a:rPr lang="fr-FR" sz="2400" dirty="0" smtClean="0">
                <a:latin typeface="Calibri" charset="0"/>
                <a:ea typeface="Calibri" charset="0"/>
                <a:cs typeface="Calibri" charset="0"/>
              </a:rPr>
              <a:t>influencer </a:t>
            </a:r>
            <a:r>
              <a:rPr lang="fr-FR" sz="2400" dirty="0">
                <a:latin typeface="Calibri" charset="0"/>
                <a:ea typeface="Calibri" charset="0"/>
                <a:cs typeface="Calibri" charset="0"/>
              </a:rPr>
              <a:t>l’</a:t>
            </a:r>
            <a:r>
              <a:rPr lang="fr-FR" sz="2400" dirty="0" err="1">
                <a:latin typeface="Calibri" charset="0"/>
                <a:ea typeface="Calibri" charset="0"/>
                <a:cs typeface="Calibri" charset="0"/>
              </a:rPr>
              <a:t>économie</a:t>
            </a:r>
            <a:r>
              <a:rPr lang="fr-FR" sz="2400" dirty="0">
                <a:latin typeface="Calibri" charset="0"/>
                <a:ea typeface="Calibri" charset="0"/>
                <a:cs typeface="Calibri" charset="0"/>
              </a:rPr>
              <a:t> et sa demande de </a:t>
            </a:r>
            <a:r>
              <a:rPr lang="fr-FR" sz="2400" dirty="0" err="1">
                <a:latin typeface="Calibri" charset="0"/>
                <a:ea typeface="Calibri" charset="0"/>
                <a:cs typeface="Calibri" charset="0"/>
              </a:rPr>
              <a:t>compétences</a:t>
            </a:r>
            <a:r>
              <a:rPr lang="fr-FR" sz="2400" dirty="0">
                <a:latin typeface="Calibri" charset="0"/>
                <a:ea typeface="Calibri" charset="0"/>
                <a:cs typeface="Calibri" charset="0"/>
              </a:rPr>
              <a:t>? </a:t>
            </a:r>
            <a:endParaRPr lang="fr-FR" sz="2400" dirty="0" smtClean="0">
              <a:latin typeface="Calibri" charset="0"/>
              <a:ea typeface="Calibri" charset="0"/>
              <a:cs typeface="Calibri" charset="0"/>
            </a:endParaRPr>
          </a:p>
          <a:p>
            <a:pPr lvl="1" algn="just">
              <a:buFont typeface="Courier New" charset="0"/>
              <a:buChar char="o"/>
            </a:pPr>
            <a:r>
              <a:rPr lang="fr-FR" sz="2400" dirty="0" smtClean="0">
                <a:latin typeface="Calibri" charset="0"/>
                <a:ea typeface="Calibri" charset="0"/>
                <a:cs typeface="Calibri" charset="0"/>
              </a:rPr>
              <a:t>Dans </a:t>
            </a:r>
            <a:r>
              <a:rPr lang="fr-FR" sz="2400" dirty="0">
                <a:latin typeface="Calibri" charset="0"/>
                <a:ea typeface="Calibri" charset="0"/>
                <a:cs typeface="Calibri" charset="0"/>
              </a:rPr>
              <a:t>la mesure du possible, </a:t>
            </a:r>
            <a:r>
              <a:rPr lang="fr-FR" sz="2400" dirty="0" err="1" smtClean="0">
                <a:latin typeface="Calibri" charset="0"/>
                <a:ea typeface="Calibri" charset="0"/>
                <a:cs typeface="Calibri" charset="0"/>
              </a:rPr>
              <a:t>considérer</a:t>
            </a:r>
            <a:r>
              <a:rPr lang="fr-FR" sz="2400" dirty="0" smtClean="0">
                <a:latin typeface="Calibri" charset="0"/>
                <a:ea typeface="Calibri" charset="0"/>
                <a:cs typeface="Calibri" charset="0"/>
              </a:rPr>
              <a:t> </a:t>
            </a:r>
            <a:r>
              <a:rPr lang="fr-FR" sz="2400" dirty="0">
                <a:latin typeface="Calibri" charset="0"/>
                <a:ea typeface="Calibri" charset="0"/>
                <a:cs typeface="Calibri" charset="0"/>
              </a:rPr>
              <a:t>les </a:t>
            </a:r>
            <a:r>
              <a:rPr lang="fr-FR" sz="2400" dirty="0" err="1">
                <a:latin typeface="Calibri" charset="0"/>
                <a:ea typeface="Calibri" charset="0"/>
                <a:cs typeface="Calibri" charset="0"/>
              </a:rPr>
              <a:t>évolutions</a:t>
            </a:r>
            <a:r>
              <a:rPr lang="fr-FR" sz="2400" dirty="0">
                <a:latin typeface="Calibri" charset="0"/>
                <a:ea typeface="Calibri" charset="0"/>
                <a:cs typeface="Calibri" charset="0"/>
              </a:rPr>
              <a:t> telles que les changements politiques, la croissance ou le </a:t>
            </a:r>
            <a:r>
              <a:rPr lang="fr-FR" sz="2400" dirty="0" err="1">
                <a:latin typeface="Calibri" charset="0"/>
                <a:ea typeface="Calibri" charset="0"/>
                <a:cs typeface="Calibri" charset="0"/>
              </a:rPr>
              <a:t>déclin</a:t>
            </a:r>
            <a:r>
              <a:rPr lang="fr-FR" sz="2400" dirty="0">
                <a:latin typeface="Calibri" charset="0"/>
                <a:ea typeface="Calibri" charset="0"/>
                <a:cs typeface="Calibri" charset="0"/>
              </a:rPr>
              <a:t> de certaines industries, les </a:t>
            </a:r>
            <a:r>
              <a:rPr lang="fr-FR" sz="2400" dirty="0" err="1">
                <a:latin typeface="Calibri" charset="0"/>
                <a:ea typeface="Calibri" charset="0"/>
                <a:cs typeface="Calibri" charset="0"/>
              </a:rPr>
              <a:t>disparités</a:t>
            </a:r>
            <a:r>
              <a:rPr lang="fr-FR" sz="2400" dirty="0">
                <a:latin typeface="Calibri" charset="0"/>
                <a:ea typeface="Calibri" charset="0"/>
                <a:cs typeface="Calibri" charset="0"/>
              </a:rPr>
              <a:t> </a:t>
            </a:r>
            <a:r>
              <a:rPr lang="fr-FR" sz="2400" dirty="0" err="1">
                <a:latin typeface="Calibri" charset="0"/>
                <a:ea typeface="Calibri" charset="0"/>
                <a:cs typeface="Calibri" charset="0"/>
              </a:rPr>
              <a:t>économiques</a:t>
            </a:r>
            <a:r>
              <a:rPr lang="fr-FR" sz="2400" dirty="0">
                <a:latin typeface="Calibri" charset="0"/>
                <a:ea typeface="Calibri" charset="0"/>
                <a:cs typeface="Calibri" charset="0"/>
              </a:rPr>
              <a:t> entre </a:t>
            </a:r>
            <a:r>
              <a:rPr lang="fr-FR" sz="2400" dirty="0" smtClean="0">
                <a:latin typeface="Calibri" charset="0"/>
                <a:ea typeface="Calibri" charset="0"/>
                <a:cs typeface="Calibri" charset="0"/>
              </a:rPr>
              <a:t>localités, </a:t>
            </a:r>
            <a:r>
              <a:rPr lang="fr-FR" sz="2400" dirty="0">
                <a:latin typeface="Calibri" charset="0"/>
                <a:ea typeface="Calibri" charset="0"/>
                <a:cs typeface="Calibri" charset="0"/>
              </a:rPr>
              <a:t>les </a:t>
            </a:r>
            <a:r>
              <a:rPr lang="fr-FR" sz="2400" dirty="0" err="1">
                <a:latin typeface="Calibri" charset="0"/>
                <a:ea typeface="Calibri" charset="0"/>
                <a:cs typeface="Calibri" charset="0"/>
              </a:rPr>
              <a:t>phénomènes</a:t>
            </a:r>
            <a:r>
              <a:rPr lang="fr-FR" sz="2400" dirty="0">
                <a:latin typeface="Calibri" charset="0"/>
                <a:ea typeface="Calibri" charset="0"/>
                <a:cs typeface="Calibri" charset="0"/>
              </a:rPr>
              <a:t> </a:t>
            </a:r>
            <a:r>
              <a:rPr lang="fr-FR" sz="2400" dirty="0" err="1">
                <a:latin typeface="Calibri" charset="0"/>
                <a:ea typeface="Calibri" charset="0"/>
                <a:cs typeface="Calibri" charset="0"/>
              </a:rPr>
              <a:t>démographiques</a:t>
            </a:r>
            <a:r>
              <a:rPr lang="fr-FR" sz="2400" dirty="0">
                <a:latin typeface="Calibri" charset="0"/>
                <a:ea typeface="Calibri" charset="0"/>
                <a:cs typeface="Calibri" charset="0"/>
              </a:rPr>
              <a:t> et sociaux, tels que les migrations internes ou externes, qui pourraient avoir un impact sur </a:t>
            </a:r>
            <a:r>
              <a:rPr lang="fr-FR" sz="2400" dirty="0" smtClean="0">
                <a:latin typeface="Calibri" charset="0"/>
                <a:ea typeface="Calibri" charset="0"/>
                <a:cs typeface="Calibri" charset="0"/>
              </a:rPr>
              <a:t>le marché du travail, </a:t>
            </a:r>
            <a:r>
              <a:rPr lang="fr-FR" sz="2400" dirty="0">
                <a:latin typeface="Calibri" charset="0"/>
                <a:ea typeface="Calibri" charset="0"/>
                <a:cs typeface="Calibri" charset="0"/>
              </a:rPr>
              <a:t>la </a:t>
            </a:r>
            <a:r>
              <a:rPr lang="fr-FR" sz="2400" dirty="0" smtClean="0">
                <a:latin typeface="Calibri" charset="0"/>
                <a:ea typeface="Calibri" charset="0"/>
                <a:cs typeface="Calibri" charset="0"/>
              </a:rPr>
              <a:t>transformation </a:t>
            </a:r>
            <a:r>
              <a:rPr lang="fr-FR" sz="2400" dirty="0" err="1" smtClean="0">
                <a:latin typeface="Calibri" charset="0"/>
                <a:ea typeface="Calibri" charset="0"/>
                <a:cs typeface="Calibri" charset="0"/>
              </a:rPr>
              <a:t>numérique</a:t>
            </a:r>
            <a:r>
              <a:rPr lang="fr-FR" sz="2400" dirty="0" smtClean="0">
                <a:latin typeface="Calibri" charset="0"/>
                <a:ea typeface="Calibri" charset="0"/>
                <a:cs typeface="Calibri" charset="0"/>
              </a:rPr>
              <a:t>, </a:t>
            </a:r>
            <a:r>
              <a:rPr lang="fr-FR" sz="2400" dirty="0">
                <a:latin typeface="Calibri" charset="0"/>
                <a:ea typeface="Calibri" charset="0"/>
                <a:cs typeface="Calibri" charset="0"/>
              </a:rPr>
              <a:t>etc. </a:t>
            </a:r>
            <a:endParaRPr lang="fr-FR" sz="2400" dirty="0" smtClean="0">
              <a:latin typeface="Calibri" charset="0"/>
              <a:ea typeface="Calibri" charset="0"/>
              <a:cs typeface="Calibri" charset="0"/>
            </a:endParaRPr>
          </a:p>
          <a:p>
            <a:pPr marL="0" indent="0" algn="just">
              <a:buNone/>
            </a:pPr>
            <a:endParaRPr lang="fr-FR" sz="2400" dirty="0">
              <a:latin typeface="Calibri" charset="0"/>
              <a:ea typeface="Calibri" charset="0"/>
              <a:cs typeface="Calibri" charset="0"/>
            </a:endParaRPr>
          </a:p>
          <a:p>
            <a:pPr algn="just">
              <a:buFont typeface="Wingdings" charset="2"/>
              <a:buChar char="v"/>
            </a:pPr>
            <a:r>
              <a:rPr lang="fr-FR" sz="2400" dirty="0">
                <a:latin typeface="Calibri" charset="0"/>
                <a:ea typeface="Calibri" charset="0"/>
                <a:cs typeface="Calibri" charset="0"/>
              </a:rPr>
              <a:t>Dans la mesure du possible, veuillez expliquer les causes des </a:t>
            </a:r>
            <a:r>
              <a:rPr lang="fr-FR" sz="2400" dirty="0" err="1">
                <a:latin typeface="Calibri" charset="0"/>
                <a:ea typeface="Calibri" charset="0"/>
                <a:cs typeface="Calibri" charset="0"/>
              </a:rPr>
              <a:t>évolutions</a:t>
            </a:r>
            <a:r>
              <a:rPr lang="fr-FR" sz="2400" dirty="0">
                <a:latin typeface="Calibri" charset="0"/>
                <a:ea typeface="Calibri" charset="0"/>
                <a:cs typeface="Calibri" charset="0"/>
              </a:rPr>
              <a:t> </a:t>
            </a:r>
            <a:r>
              <a:rPr lang="fr-FR" sz="2400" dirty="0" err="1" smtClean="0">
                <a:latin typeface="Calibri" charset="0"/>
                <a:ea typeface="Calibri" charset="0"/>
                <a:cs typeface="Calibri" charset="0"/>
              </a:rPr>
              <a:t>décrites</a:t>
            </a:r>
            <a:r>
              <a:rPr lang="fr-FR" sz="2400" dirty="0">
                <a:latin typeface="Calibri" charset="0"/>
                <a:ea typeface="Calibri" charset="0"/>
                <a:cs typeface="Calibri" charset="0"/>
              </a:rPr>
              <a:t>, et comment celles-ci </a:t>
            </a:r>
            <a:r>
              <a:rPr lang="fr-FR" sz="2400" dirty="0" smtClean="0">
                <a:latin typeface="Calibri" charset="0"/>
                <a:ea typeface="Calibri" charset="0"/>
                <a:cs typeface="Calibri" charset="0"/>
              </a:rPr>
              <a:t>influencent </a:t>
            </a:r>
            <a:r>
              <a:rPr lang="fr-FR" sz="2400" dirty="0">
                <a:latin typeface="Calibri" charset="0"/>
                <a:ea typeface="Calibri" charset="0"/>
                <a:cs typeface="Calibri" charset="0"/>
              </a:rPr>
              <a:t>l’</a:t>
            </a:r>
            <a:r>
              <a:rPr lang="fr-FR" sz="2400" dirty="0" err="1">
                <a:latin typeface="Calibri" charset="0"/>
                <a:ea typeface="Calibri" charset="0"/>
                <a:cs typeface="Calibri" charset="0"/>
              </a:rPr>
              <a:t>économie</a:t>
            </a:r>
            <a:r>
              <a:rPr lang="fr-FR" sz="2400" dirty="0">
                <a:latin typeface="Calibri" charset="0"/>
                <a:ea typeface="Calibri" charset="0"/>
                <a:cs typeface="Calibri" charset="0"/>
              </a:rPr>
              <a:t> et la demande de </a:t>
            </a:r>
            <a:r>
              <a:rPr lang="fr-FR" sz="2400" dirty="0" err="1">
                <a:latin typeface="Calibri" charset="0"/>
                <a:ea typeface="Calibri" charset="0"/>
                <a:cs typeface="Calibri" charset="0"/>
              </a:rPr>
              <a:t>compétences</a:t>
            </a:r>
            <a:r>
              <a:rPr lang="fr-FR" sz="2400" dirty="0">
                <a:latin typeface="Calibri" charset="0"/>
                <a:ea typeface="Calibri" charset="0"/>
                <a:cs typeface="Calibri" charset="0"/>
              </a:rPr>
              <a:t>. </a:t>
            </a:r>
          </a:p>
          <a:p>
            <a:pPr algn="just"/>
            <a:endParaRPr lang="fr-FR" sz="2400" dirty="0">
              <a:latin typeface="Calibri" charset="0"/>
              <a:ea typeface="Calibri" charset="0"/>
              <a:cs typeface="Calibri" charset="0"/>
            </a:endParaRPr>
          </a:p>
          <a:p>
            <a:pPr algn="just"/>
            <a:endParaRPr lang="fr-FR" sz="2400" dirty="0">
              <a:latin typeface="Calibri" charset="0"/>
              <a:ea typeface="Calibri" charset="0"/>
              <a:cs typeface="Calibri" charset="0"/>
            </a:endParaRPr>
          </a:p>
        </p:txBody>
      </p:sp>
      <p:sp>
        <p:nvSpPr>
          <p:cNvPr id="4" name="Espace réservé du pied de page 3"/>
          <p:cNvSpPr>
            <a:spLocks noGrp="1"/>
          </p:cNvSpPr>
          <p:nvPr>
            <p:ph type="ftr" sz="quarter" idx="11"/>
          </p:nvPr>
        </p:nvSpPr>
        <p:spPr/>
        <p:txBody>
          <a:bodyPr/>
          <a:lstStyle/>
          <a:p>
            <a:r>
              <a:rPr lang="fr-FR" smtClean="0"/>
              <a:t>Abdelouahab Essafi Expert LMI Kafaat Liljami3</a:t>
            </a:r>
            <a:endParaRPr lang="fr-FR" dirty="0"/>
          </a:p>
        </p:txBody>
      </p:sp>
      <p:sp>
        <p:nvSpPr>
          <p:cNvPr id="5" name="Espace réservé du numéro de diapositive 4"/>
          <p:cNvSpPr>
            <a:spLocks noGrp="1"/>
          </p:cNvSpPr>
          <p:nvPr>
            <p:ph type="sldNum" sz="quarter" idx="12"/>
          </p:nvPr>
        </p:nvSpPr>
        <p:spPr/>
        <p:txBody>
          <a:bodyPr/>
          <a:lstStyle/>
          <a:p>
            <a:fld id="{E034F8EF-867A-4144-9C85-6B43D99B8AA5}" type="slidenum">
              <a:rPr lang="fr-FR" smtClean="0"/>
              <a:t>23</a:t>
            </a:fld>
            <a:endParaRPr lang="fr-FR" dirty="0"/>
          </a:p>
        </p:txBody>
      </p:sp>
      <p:pic>
        <p:nvPicPr>
          <p:cNvPr id="6" name="Picture 6"/>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03200" y="-9638"/>
            <a:ext cx="1397000" cy="11293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80086461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231136" y="0"/>
            <a:ext cx="7729728" cy="671804"/>
          </a:xfrm>
        </p:spPr>
        <p:txBody>
          <a:bodyPr>
            <a:normAutofit fontScale="90000"/>
          </a:bodyPr>
          <a:lstStyle/>
          <a:p>
            <a:r>
              <a:rPr lang="fr-FR" cap="none" dirty="0">
                <a:latin typeface="Calibri" charset="0"/>
                <a:ea typeface="Calibri" charset="0"/>
                <a:cs typeface="Calibri" charset="0"/>
              </a:rPr>
              <a:t>Modules et questions thématiques</a:t>
            </a:r>
            <a:endParaRPr lang="fr-FR" dirty="0"/>
          </a:p>
        </p:txBody>
      </p:sp>
      <p:sp>
        <p:nvSpPr>
          <p:cNvPr id="3" name="Espace réservé du contenu 2"/>
          <p:cNvSpPr>
            <a:spLocks noGrp="1" noChangeAspect="1"/>
          </p:cNvSpPr>
          <p:nvPr>
            <p:ph idx="1"/>
          </p:nvPr>
        </p:nvSpPr>
        <p:spPr>
          <a:xfrm>
            <a:off x="237744" y="1854852"/>
            <a:ext cx="11587252" cy="4161900"/>
          </a:xfrm>
        </p:spPr>
        <p:txBody>
          <a:bodyPr>
            <a:normAutofit/>
          </a:bodyPr>
          <a:lstStyle/>
          <a:p>
            <a:pPr marL="0" indent="0" algn="just">
              <a:buNone/>
            </a:pPr>
            <a:r>
              <a:rPr lang="fr-FR" sz="2400" b="1" i="1" dirty="0">
                <a:solidFill>
                  <a:srgbClr val="FF0000"/>
                </a:solidFill>
                <a:latin typeface="Calibri" charset="0"/>
                <a:ea typeface="Calibri" charset="0"/>
                <a:cs typeface="Calibri" charset="0"/>
              </a:rPr>
              <a:t>A.3.2 Migration et </a:t>
            </a:r>
            <a:r>
              <a:rPr lang="fr-FR" sz="2400" b="1" i="1" dirty="0" smtClean="0">
                <a:solidFill>
                  <a:srgbClr val="FF0000"/>
                </a:solidFill>
                <a:latin typeface="Calibri" charset="0"/>
                <a:ea typeface="Calibri" charset="0"/>
                <a:cs typeface="Calibri" charset="0"/>
              </a:rPr>
              <a:t>flux </a:t>
            </a:r>
            <a:r>
              <a:rPr lang="fr-FR" sz="2400" b="1" i="1" dirty="0">
                <a:solidFill>
                  <a:srgbClr val="FF0000"/>
                </a:solidFill>
                <a:latin typeface="Calibri" charset="0"/>
                <a:ea typeface="Calibri" charset="0"/>
                <a:cs typeface="Calibri" charset="0"/>
              </a:rPr>
              <a:t>de </a:t>
            </a:r>
            <a:r>
              <a:rPr lang="fr-FR" sz="2400" b="1" i="1" dirty="0" err="1">
                <a:solidFill>
                  <a:srgbClr val="FF0000"/>
                </a:solidFill>
                <a:latin typeface="Calibri" charset="0"/>
                <a:ea typeface="Calibri" charset="0"/>
                <a:cs typeface="Calibri" charset="0"/>
              </a:rPr>
              <a:t>réfugiés</a:t>
            </a:r>
            <a:r>
              <a:rPr lang="fr-FR" sz="2400" b="1" i="1" dirty="0">
                <a:solidFill>
                  <a:srgbClr val="FF0000"/>
                </a:solidFill>
                <a:latin typeface="Calibri" charset="0"/>
                <a:ea typeface="Calibri" charset="0"/>
                <a:cs typeface="Calibri" charset="0"/>
              </a:rPr>
              <a:t> </a:t>
            </a:r>
            <a:endParaRPr lang="fr-FR" sz="2400" b="1" i="1" dirty="0" smtClean="0">
              <a:solidFill>
                <a:srgbClr val="FF0000"/>
              </a:solidFill>
              <a:latin typeface="Calibri" charset="0"/>
              <a:ea typeface="Calibri" charset="0"/>
              <a:cs typeface="Calibri" charset="0"/>
            </a:endParaRPr>
          </a:p>
          <a:p>
            <a:pPr marL="0" indent="0" algn="just">
              <a:buNone/>
            </a:pPr>
            <a:endParaRPr lang="fr-FR" sz="2400" dirty="0">
              <a:solidFill>
                <a:srgbClr val="FF0000"/>
              </a:solidFill>
              <a:latin typeface="Calibri" charset="0"/>
              <a:ea typeface="Calibri" charset="0"/>
              <a:cs typeface="Calibri" charset="0"/>
            </a:endParaRPr>
          </a:p>
          <a:p>
            <a:pPr algn="just"/>
            <a:r>
              <a:rPr lang="fr-FR" sz="2400" dirty="0">
                <a:latin typeface="Calibri" charset="0"/>
                <a:ea typeface="Calibri" charset="0"/>
                <a:cs typeface="Calibri" charset="0"/>
              </a:rPr>
              <a:t>Y </a:t>
            </a:r>
            <a:r>
              <a:rPr lang="fr-FR" sz="2400" dirty="0" err="1">
                <a:latin typeface="Calibri" charset="0"/>
                <a:ea typeface="Calibri" charset="0"/>
                <a:cs typeface="Calibri" charset="0"/>
              </a:rPr>
              <a:t>a-t-il</a:t>
            </a:r>
            <a:r>
              <a:rPr lang="fr-FR" sz="2400" dirty="0">
                <a:latin typeface="Calibri" charset="0"/>
                <a:ea typeface="Calibri" charset="0"/>
                <a:cs typeface="Calibri" charset="0"/>
              </a:rPr>
              <a:t> des </a:t>
            </a:r>
            <a:r>
              <a:rPr lang="fr-FR" sz="2400" dirty="0" smtClean="0">
                <a:latin typeface="Calibri" charset="0"/>
                <a:ea typeface="Calibri" charset="0"/>
                <a:cs typeface="Calibri" charset="0"/>
              </a:rPr>
              <a:t>flux </a:t>
            </a:r>
            <a:r>
              <a:rPr lang="fr-FR" sz="2400" dirty="0">
                <a:latin typeface="Calibri" charset="0"/>
                <a:ea typeface="Calibri" charset="0"/>
                <a:cs typeface="Calibri" charset="0"/>
              </a:rPr>
              <a:t>de </a:t>
            </a:r>
            <a:r>
              <a:rPr lang="fr-FR" sz="2400" dirty="0" err="1">
                <a:latin typeface="Calibri" charset="0"/>
                <a:ea typeface="Calibri" charset="0"/>
                <a:cs typeface="Calibri" charset="0"/>
              </a:rPr>
              <a:t>réfugiés</a:t>
            </a:r>
            <a:r>
              <a:rPr lang="fr-FR" sz="2400" dirty="0">
                <a:latin typeface="Calibri" charset="0"/>
                <a:ea typeface="Calibri" charset="0"/>
                <a:cs typeface="Calibri" charset="0"/>
              </a:rPr>
              <a:t> et des facteurs de </a:t>
            </a:r>
            <a:r>
              <a:rPr lang="fr-FR" sz="2400" dirty="0" smtClean="0">
                <a:latin typeface="Calibri" charset="0"/>
                <a:ea typeface="Calibri" charset="0"/>
                <a:cs typeface="Calibri" charset="0"/>
              </a:rPr>
              <a:t>migration </a:t>
            </a:r>
            <a:r>
              <a:rPr lang="fr-FR" sz="2400" dirty="0">
                <a:latin typeface="Calibri" charset="0"/>
                <a:ea typeface="Calibri" charset="0"/>
                <a:cs typeface="Calibri" charset="0"/>
              </a:rPr>
              <a:t>qui </a:t>
            </a:r>
            <a:r>
              <a:rPr lang="fr-FR" sz="2400" dirty="0" err="1">
                <a:latin typeface="Calibri" charset="0"/>
                <a:ea typeface="Calibri" charset="0"/>
                <a:cs typeface="Calibri" charset="0"/>
              </a:rPr>
              <a:t>façonnent</a:t>
            </a:r>
            <a:r>
              <a:rPr lang="fr-FR" sz="2400" dirty="0">
                <a:latin typeface="Calibri" charset="0"/>
                <a:ea typeface="Calibri" charset="0"/>
                <a:cs typeface="Calibri" charset="0"/>
              </a:rPr>
              <a:t>, d’une </a:t>
            </a:r>
            <a:r>
              <a:rPr lang="fr-FR" sz="2400" dirty="0" err="1">
                <a:latin typeface="Calibri" charset="0"/>
                <a:ea typeface="Calibri" charset="0"/>
                <a:cs typeface="Calibri" charset="0"/>
              </a:rPr>
              <a:t>manière</a:t>
            </a:r>
            <a:r>
              <a:rPr lang="fr-FR" sz="2400" dirty="0">
                <a:latin typeface="Calibri" charset="0"/>
                <a:ea typeface="Calibri" charset="0"/>
                <a:cs typeface="Calibri" charset="0"/>
              </a:rPr>
              <a:t> ou d’une autre, le contexte </a:t>
            </a:r>
            <a:r>
              <a:rPr lang="fr-FR" sz="2400" dirty="0" err="1">
                <a:latin typeface="Calibri" charset="0"/>
                <a:ea typeface="Calibri" charset="0"/>
                <a:cs typeface="Calibri" charset="0"/>
              </a:rPr>
              <a:t>socioéconomique</a:t>
            </a:r>
            <a:r>
              <a:rPr lang="fr-FR" sz="2400" dirty="0">
                <a:latin typeface="Calibri" charset="0"/>
                <a:ea typeface="Calibri" charset="0"/>
                <a:cs typeface="Calibri" charset="0"/>
              </a:rPr>
              <a:t> de </a:t>
            </a:r>
            <a:r>
              <a:rPr lang="fr-FR" sz="2400" dirty="0" smtClean="0">
                <a:latin typeface="Calibri" charset="0"/>
                <a:ea typeface="Calibri" charset="0"/>
                <a:cs typeface="Calibri" charset="0"/>
              </a:rPr>
              <a:t>la région? </a:t>
            </a:r>
            <a:r>
              <a:rPr lang="fr-FR" sz="2400" dirty="0">
                <a:latin typeface="Calibri" charset="0"/>
                <a:ea typeface="Calibri" charset="0"/>
                <a:cs typeface="Calibri" charset="0"/>
              </a:rPr>
              <a:t>Dans </a:t>
            </a:r>
            <a:r>
              <a:rPr lang="fr-FR" sz="2400" dirty="0" smtClean="0">
                <a:latin typeface="Calibri" charset="0"/>
                <a:ea typeface="Calibri" charset="0"/>
                <a:cs typeface="Calibri" charset="0"/>
              </a:rPr>
              <a:t>l’affirmative</a:t>
            </a:r>
            <a:r>
              <a:rPr lang="fr-FR" sz="2400" dirty="0">
                <a:latin typeface="Calibri" charset="0"/>
                <a:ea typeface="Calibri" charset="0"/>
                <a:cs typeface="Calibri" charset="0"/>
              </a:rPr>
              <a:t>, veuillez </a:t>
            </a:r>
            <a:r>
              <a:rPr lang="fr-FR" sz="2400" dirty="0" err="1">
                <a:latin typeface="Calibri" charset="0"/>
                <a:ea typeface="Calibri" charset="0"/>
                <a:cs typeface="Calibri" charset="0"/>
              </a:rPr>
              <a:t>décrire</a:t>
            </a:r>
            <a:r>
              <a:rPr lang="fr-FR" sz="2400" dirty="0">
                <a:latin typeface="Calibri" charset="0"/>
                <a:ea typeface="Calibri" charset="0"/>
                <a:cs typeface="Calibri" charset="0"/>
              </a:rPr>
              <a:t> les </a:t>
            </a:r>
            <a:r>
              <a:rPr lang="fr-FR" sz="2400" dirty="0" err="1">
                <a:latin typeface="Calibri" charset="0"/>
                <a:ea typeface="Calibri" charset="0"/>
                <a:cs typeface="Calibri" charset="0"/>
              </a:rPr>
              <a:t>phénomènes</a:t>
            </a:r>
            <a:r>
              <a:rPr lang="fr-FR" sz="2400" dirty="0">
                <a:latin typeface="Calibri" charset="0"/>
                <a:ea typeface="Calibri" charset="0"/>
                <a:cs typeface="Calibri" charset="0"/>
              </a:rPr>
              <a:t> et leur impact (quel type de migration existe dans votre pays5 et son ampleur; qui sont les migrants et les </a:t>
            </a:r>
            <a:r>
              <a:rPr lang="fr-FR" sz="2400" dirty="0" err="1">
                <a:latin typeface="Calibri" charset="0"/>
                <a:ea typeface="Calibri" charset="0"/>
                <a:cs typeface="Calibri" charset="0"/>
              </a:rPr>
              <a:t>réfugiés</a:t>
            </a:r>
            <a:r>
              <a:rPr lang="fr-FR" sz="2400" dirty="0">
                <a:latin typeface="Calibri" charset="0"/>
                <a:ea typeface="Calibri" charset="0"/>
                <a:cs typeface="Calibri" charset="0"/>
              </a:rPr>
              <a:t>, par exemple par </a:t>
            </a:r>
            <a:r>
              <a:rPr lang="fr-FR" sz="2400" dirty="0" err="1">
                <a:latin typeface="Calibri" charset="0"/>
                <a:ea typeface="Calibri" charset="0"/>
                <a:cs typeface="Calibri" charset="0"/>
              </a:rPr>
              <a:t>âge</a:t>
            </a:r>
            <a:r>
              <a:rPr lang="fr-FR" sz="2400" dirty="0">
                <a:latin typeface="Calibri" charset="0"/>
                <a:ea typeface="Calibri" charset="0"/>
                <a:cs typeface="Calibri" charset="0"/>
              </a:rPr>
              <a:t>, sexe, niveau </a:t>
            </a:r>
            <a:r>
              <a:rPr lang="fr-FR" sz="2400" dirty="0" smtClean="0">
                <a:latin typeface="Calibri" charset="0"/>
                <a:ea typeface="Calibri" charset="0"/>
                <a:cs typeface="Calibri" charset="0"/>
              </a:rPr>
              <a:t>                d’</a:t>
            </a:r>
            <a:r>
              <a:rPr lang="fr-FR" sz="2400" dirty="0" err="1" smtClean="0">
                <a:latin typeface="Calibri" charset="0"/>
                <a:ea typeface="Calibri" charset="0"/>
                <a:cs typeface="Calibri" charset="0"/>
              </a:rPr>
              <a:t>éducation</a:t>
            </a:r>
            <a:r>
              <a:rPr lang="fr-FR" sz="2400" dirty="0">
                <a:latin typeface="Calibri" charset="0"/>
                <a:ea typeface="Calibri" charset="0"/>
                <a:cs typeface="Calibri" charset="0"/>
              </a:rPr>
              <a:t>). </a:t>
            </a:r>
          </a:p>
          <a:p>
            <a:pPr algn="just"/>
            <a:endParaRPr lang="fr-FR" sz="2400" dirty="0">
              <a:latin typeface="Calibri" charset="0"/>
              <a:ea typeface="Calibri" charset="0"/>
              <a:cs typeface="Calibri" charset="0"/>
            </a:endParaRPr>
          </a:p>
        </p:txBody>
      </p:sp>
      <p:sp>
        <p:nvSpPr>
          <p:cNvPr id="4" name="Espace réservé du pied de page 3"/>
          <p:cNvSpPr>
            <a:spLocks noGrp="1"/>
          </p:cNvSpPr>
          <p:nvPr>
            <p:ph type="ftr" sz="quarter" idx="11"/>
          </p:nvPr>
        </p:nvSpPr>
        <p:spPr/>
        <p:txBody>
          <a:bodyPr/>
          <a:lstStyle/>
          <a:p>
            <a:r>
              <a:rPr lang="fr-FR" smtClean="0"/>
              <a:t>Abdelouahab Essafi Expert LMI Kafaat Liljami3</a:t>
            </a:r>
            <a:endParaRPr lang="fr-FR" dirty="0"/>
          </a:p>
        </p:txBody>
      </p:sp>
      <p:sp>
        <p:nvSpPr>
          <p:cNvPr id="5" name="Espace réservé du numéro de diapositive 4"/>
          <p:cNvSpPr>
            <a:spLocks noGrp="1"/>
          </p:cNvSpPr>
          <p:nvPr>
            <p:ph type="sldNum" sz="quarter" idx="12"/>
          </p:nvPr>
        </p:nvSpPr>
        <p:spPr/>
        <p:txBody>
          <a:bodyPr/>
          <a:lstStyle/>
          <a:p>
            <a:fld id="{E034F8EF-867A-4144-9C85-6B43D99B8AA5}" type="slidenum">
              <a:rPr lang="fr-FR" smtClean="0"/>
              <a:t>24</a:t>
            </a:fld>
            <a:endParaRPr lang="fr-FR" dirty="0"/>
          </a:p>
        </p:txBody>
      </p:sp>
      <p:pic>
        <p:nvPicPr>
          <p:cNvPr id="6" name="Picture 6"/>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03200" y="9023"/>
            <a:ext cx="1397000" cy="1325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4661969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231136" y="141732"/>
            <a:ext cx="7729728" cy="553212"/>
          </a:xfrm>
        </p:spPr>
        <p:txBody>
          <a:bodyPr>
            <a:normAutofit fontScale="90000"/>
          </a:bodyPr>
          <a:lstStyle/>
          <a:p>
            <a:r>
              <a:rPr lang="fr-FR" cap="none" dirty="0">
                <a:latin typeface="Calibri" charset="0"/>
                <a:ea typeface="Calibri" charset="0"/>
                <a:cs typeface="Calibri" charset="0"/>
              </a:rPr>
              <a:t>Modules et questions thématiques</a:t>
            </a:r>
            <a:endParaRPr lang="fr-FR" dirty="0"/>
          </a:p>
        </p:txBody>
      </p:sp>
      <p:sp>
        <p:nvSpPr>
          <p:cNvPr id="3" name="Espace réservé du contenu 2"/>
          <p:cNvSpPr>
            <a:spLocks noGrp="1"/>
          </p:cNvSpPr>
          <p:nvPr>
            <p:ph idx="1"/>
          </p:nvPr>
        </p:nvSpPr>
        <p:spPr>
          <a:xfrm>
            <a:off x="274320" y="932688"/>
            <a:ext cx="11448288" cy="5925312"/>
          </a:xfrm>
        </p:spPr>
        <p:txBody>
          <a:bodyPr>
            <a:normAutofit/>
          </a:bodyPr>
          <a:lstStyle/>
          <a:p>
            <a:pPr marL="0" indent="0" algn="just">
              <a:buNone/>
            </a:pPr>
            <a:r>
              <a:rPr lang="fr-FR" sz="2400" b="1" i="1" dirty="0">
                <a:solidFill>
                  <a:srgbClr val="FF0000"/>
                </a:solidFill>
                <a:latin typeface="Calibri" charset="0"/>
                <a:ea typeface="Calibri" charset="0"/>
                <a:cs typeface="Calibri" charset="0"/>
              </a:rPr>
              <a:t>A.3.3 Contexte du secteur de l’</a:t>
            </a:r>
            <a:r>
              <a:rPr lang="fr-FR" sz="2400" b="1" i="1" dirty="0" err="1">
                <a:solidFill>
                  <a:srgbClr val="FF0000"/>
                </a:solidFill>
                <a:latin typeface="Calibri" charset="0"/>
                <a:ea typeface="Calibri" charset="0"/>
                <a:cs typeface="Calibri" charset="0"/>
              </a:rPr>
              <a:t>éducation</a:t>
            </a:r>
            <a:r>
              <a:rPr lang="fr-FR" sz="2400" b="1" i="1" dirty="0">
                <a:solidFill>
                  <a:srgbClr val="FF0000"/>
                </a:solidFill>
                <a:latin typeface="Calibri" charset="0"/>
                <a:ea typeface="Calibri" charset="0"/>
                <a:cs typeface="Calibri" charset="0"/>
              </a:rPr>
              <a:t> </a:t>
            </a:r>
            <a:endParaRPr lang="fr-FR" sz="2400" b="1" i="1" dirty="0" smtClean="0">
              <a:solidFill>
                <a:srgbClr val="FF0000"/>
              </a:solidFill>
              <a:latin typeface="Calibri" charset="0"/>
              <a:ea typeface="Calibri" charset="0"/>
              <a:cs typeface="Calibri" charset="0"/>
            </a:endParaRPr>
          </a:p>
          <a:p>
            <a:pPr marL="0" indent="0" algn="just">
              <a:buNone/>
            </a:pPr>
            <a:endParaRPr lang="fr-FR" sz="2400" dirty="0">
              <a:solidFill>
                <a:srgbClr val="FF0000"/>
              </a:solidFill>
              <a:latin typeface="Calibri" charset="0"/>
              <a:ea typeface="Calibri" charset="0"/>
              <a:cs typeface="Calibri" charset="0"/>
            </a:endParaRPr>
          </a:p>
          <a:p>
            <a:pPr algn="just">
              <a:buFont typeface="Wingdings" charset="2"/>
              <a:buChar char="v"/>
            </a:pPr>
            <a:r>
              <a:rPr lang="fr-FR" sz="2400" dirty="0" err="1">
                <a:latin typeface="Calibri" charset="0"/>
                <a:ea typeface="Calibri" charset="0"/>
                <a:cs typeface="Calibri" charset="0"/>
              </a:rPr>
              <a:t>D</a:t>
            </a:r>
            <a:r>
              <a:rPr lang="fr-FR" sz="2400" dirty="0" err="1" smtClean="0">
                <a:latin typeface="Calibri" charset="0"/>
                <a:ea typeface="Calibri" charset="0"/>
                <a:cs typeface="Calibri" charset="0"/>
              </a:rPr>
              <a:t>écrire</a:t>
            </a:r>
            <a:r>
              <a:rPr lang="fr-FR" sz="2400" dirty="0" smtClean="0">
                <a:latin typeface="Calibri" charset="0"/>
                <a:ea typeface="Calibri" charset="0"/>
                <a:cs typeface="Calibri" charset="0"/>
              </a:rPr>
              <a:t> </a:t>
            </a:r>
            <a:r>
              <a:rPr lang="fr-FR" sz="2400" dirty="0">
                <a:latin typeface="Calibri" charset="0"/>
                <a:ea typeface="Calibri" charset="0"/>
                <a:cs typeface="Calibri" charset="0"/>
              </a:rPr>
              <a:t>la place de l’EFP, par type (EFPI/FPC), dans le </a:t>
            </a:r>
            <a:r>
              <a:rPr lang="fr-FR" sz="2400" dirty="0" err="1">
                <a:latin typeface="Calibri" charset="0"/>
                <a:ea typeface="Calibri" charset="0"/>
                <a:cs typeface="Calibri" charset="0"/>
              </a:rPr>
              <a:t>système</a:t>
            </a:r>
            <a:r>
              <a:rPr lang="fr-FR" sz="2400" dirty="0">
                <a:latin typeface="Calibri" charset="0"/>
                <a:ea typeface="Calibri" charset="0"/>
                <a:cs typeface="Calibri" charset="0"/>
              </a:rPr>
              <a:t> d’</a:t>
            </a:r>
            <a:r>
              <a:rPr lang="fr-FR" sz="2400" dirty="0" err="1">
                <a:latin typeface="Calibri" charset="0"/>
                <a:ea typeface="Calibri" charset="0"/>
                <a:cs typeface="Calibri" charset="0"/>
              </a:rPr>
              <a:t>éducation</a:t>
            </a:r>
            <a:r>
              <a:rPr lang="fr-FR" sz="2400" dirty="0">
                <a:latin typeface="Calibri" charset="0"/>
                <a:ea typeface="Calibri" charset="0"/>
                <a:cs typeface="Calibri" charset="0"/>
              </a:rPr>
              <a:t> et de formation formels de </a:t>
            </a:r>
            <a:r>
              <a:rPr lang="fr-FR" sz="2400" dirty="0" smtClean="0">
                <a:latin typeface="Calibri" charset="0"/>
                <a:ea typeface="Calibri" charset="0"/>
                <a:cs typeface="Calibri" charset="0"/>
              </a:rPr>
              <a:t>la région (on peut fournir </a:t>
            </a:r>
            <a:r>
              <a:rPr lang="fr-FR" sz="2400" dirty="0">
                <a:latin typeface="Calibri" charset="0"/>
                <a:ea typeface="Calibri" charset="0"/>
                <a:cs typeface="Calibri" charset="0"/>
              </a:rPr>
              <a:t>un diagramme), ainsi que les voies de progression verticale (par exemple vers l’enseignement </a:t>
            </a:r>
            <a:r>
              <a:rPr lang="fr-FR" sz="2400" dirty="0" err="1">
                <a:latin typeface="Calibri" charset="0"/>
                <a:ea typeface="Calibri" charset="0"/>
                <a:cs typeface="Calibri" charset="0"/>
              </a:rPr>
              <a:t>supérieur</a:t>
            </a:r>
            <a:r>
              <a:rPr lang="fr-FR" sz="2400" dirty="0">
                <a:latin typeface="Calibri" charset="0"/>
                <a:ea typeface="Calibri" charset="0"/>
                <a:cs typeface="Calibri" charset="0"/>
              </a:rPr>
              <a:t>) et horizontale (par exemple vers l’enseignement </a:t>
            </a:r>
            <a:r>
              <a:rPr lang="fr-FR" sz="2400" dirty="0" err="1">
                <a:latin typeface="Calibri" charset="0"/>
                <a:ea typeface="Calibri" charset="0"/>
                <a:cs typeface="Calibri" charset="0"/>
              </a:rPr>
              <a:t>général</a:t>
            </a:r>
            <a:r>
              <a:rPr lang="fr-FR" sz="2400" dirty="0">
                <a:latin typeface="Calibri" charset="0"/>
                <a:ea typeface="Calibri" charset="0"/>
                <a:cs typeface="Calibri" charset="0"/>
              </a:rPr>
              <a:t>) pour les apprenants de l’EFP. </a:t>
            </a:r>
            <a:endParaRPr lang="fr-FR" sz="2400" dirty="0" smtClean="0">
              <a:latin typeface="Calibri" charset="0"/>
              <a:ea typeface="Calibri" charset="0"/>
              <a:cs typeface="Calibri" charset="0"/>
            </a:endParaRPr>
          </a:p>
          <a:p>
            <a:pPr marL="0" indent="0" algn="just">
              <a:buNone/>
            </a:pPr>
            <a:endParaRPr lang="fr-FR" sz="2400" dirty="0" smtClean="0">
              <a:latin typeface="Calibri" charset="0"/>
              <a:ea typeface="Calibri" charset="0"/>
              <a:cs typeface="Calibri" charset="0"/>
            </a:endParaRPr>
          </a:p>
          <a:p>
            <a:pPr algn="just">
              <a:buFont typeface="Wingdings" charset="2"/>
              <a:buChar char="v"/>
            </a:pPr>
            <a:r>
              <a:rPr lang="fr-FR" sz="2400" dirty="0" smtClean="0">
                <a:latin typeface="Calibri" charset="0"/>
                <a:ea typeface="Calibri" charset="0"/>
                <a:cs typeface="Calibri" charset="0"/>
              </a:rPr>
              <a:t>Quel </a:t>
            </a:r>
            <a:r>
              <a:rPr lang="fr-FR" sz="2400" dirty="0">
                <a:latin typeface="Calibri" charset="0"/>
                <a:ea typeface="Calibri" charset="0"/>
                <a:cs typeface="Calibri" charset="0"/>
              </a:rPr>
              <a:t>est le statut de l’EFP dans le </a:t>
            </a:r>
            <a:r>
              <a:rPr lang="fr-FR" sz="2400" dirty="0" err="1">
                <a:latin typeface="Calibri" charset="0"/>
                <a:ea typeface="Calibri" charset="0"/>
                <a:cs typeface="Calibri" charset="0"/>
              </a:rPr>
              <a:t>système</a:t>
            </a:r>
            <a:r>
              <a:rPr lang="fr-FR" sz="2400" dirty="0">
                <a:latin typeface="Calibri" charset="0"/>
                <a:ea typeface="Calibri" charset="0"/>
                <a:cs typeface="Calibri" charset="0"/>
              </a:rPr>
              <a:t> </a:t>
            </a:r>
            <a:r>
              <a:rPr lang="fr-FR" sz="2400" dirty="0" smtClean="0">
                <a:latin typeface="Calibri" charset="0"/>
                <a:ea typeface="Calibri" charset="0"/>
                <a:cs typeface="Calibri" charset="0"/>
              </a:rPr>
              <a:t>qui à été </a:t>
            </a:r>
            <a:r>
              <a:rPr lang="fr-FR" sz="2400" dirty="0" err="1" smtClean="0">
                <a:latin typeface="Calibri" charset="0"/>
                <a:ea typeface="Calibri" charset="0"/>
                <a:cs typeface="Calibri" charset="0"/>
              </a:rPr>
              <a:t>décrit</a:t>
            </a:r>
            <a:r>
              <a:rPr lang="fr-FR" sz="2400" dirty="0">
                <a:latin typeface="Calibri" charset="0"/>
                <a:ea typeface="Calibri" charset="0"/>
                <a:cs typeface="Calibri" charset="0"/>
              </a:rPr>
              <a:t>? Par exemple, quelle est la proportion d’</a:t>
            </a:r>
            <a:r>
              <a:rPr lang="fr-FR" sz="2400" dirty="0" err="1">
                <a:latin typeface="Calibri" charset="0"/>
                <a:ea typeface="Calibri" charset="0"/>
                <a:cs typeface="Calibri" charset="0"/>
              </a:rPr>
              <a:t>élèves</a:t>
            </a:r>
            <a:r>
              <a:rPr lang="fr-FR" sz="2400" dirty="0">
                <a:latin typeface="Calibri" charset="0"/>
                <a:ea typeface="Calibri" charset="0"/>
                <a:cs typeface="Calibri" charset="0"/>
              </a:rPr>
              <a:t> inscrits dans l’EFP par rapport aux inscriptions dans d’autres options </a:t>
            </a:r>
            <a:r>
              <a:rPr lang="fr-FR" sz="2400" dirty="0" err="1">
                <a:latin typeface="Calibri" charset="0"/>
                <a:ea typeface="Calibri" charset="0"/>
                <a:cs typeface="Calibri" charset="0"/>
              </a:rPr>
              <a:t>éducatives</a:t>
            </a:r>
            <a:r>
              <a:rPr lang="fr-FR" sz="2400" dirty="0">
                <a:latin typeface="Calibri" charset="0"/>
                <a:ea typeface="Calibri" charset="0"/>
                <a:cs typeface="Calibri" charset="0"/>
              </a:rPr>
              <a:t> pour des </a:t>
            </a:r>
            <a:r>
              <a:rPr lang="fr-FR" sz="2400" dirty="0" err="1">
                <a:latin typeface="Calibri" charset="0"/>
                <a:ea typeface="Calibri" charset="0"/>
                <a:cs typeface="Calibri" charset="0"/>
              </a:rPr>
              <a:t>élèves</a:t>
            </a:r>
            <a:r>
              <a:rPr lang="fr-FR" sz="2400" dirty="0">
                <a:latin typeface="Calibri" charset="0"/>
                <a:ea typeface="Calibri" charset="0"/>
                <a:cs typeface="Calibri" charset="0"/>
              </a:rPr>
              <a:t> du </a:t>
            </a:r>
            <a:r>
              <a:rPr lang="fr-FR" sz="2400" dirty="0" err="1">
                <a:latin typeface="Calibri" charset="0"/>
                <a:ea typeface="Calibri" charset="0"/>
                <a:cs typeface="Calibri" charset="0"/>
              </a:rPr>
              <a:t>même</a:t>
            </a:r>
            <a:r>
              <a:rPr lang="fr-FR" sz="2400" dirty="0">
                <a:latin typeface="Calibri" charset="0"/>
                <a:ea typeface="Calibri" charset="0"/>
                <a:cs typeface="Calibri" charset="0"/>
              </a:rPr>
              <a:t> </a:t>
            </a:r>
            <a:r>
              <a:rPr lang="fr-FR" sz="2400" dirty="0" err="1">
                <a:latin typeface="Calibri" charset="0"/>
                <a:ea typeface="Calibri" charset="0"/>
                <a:cs typeface="Calibri" charset="0"/>
              </a:rPr>
              <a:t>âge</a:t>
            </a:r>
            <a:r>
              <a:rPr lang="fr-FR" sz="2400" dirty="0">
                <a:latin typeface="Calibri" charset="0"/>
                <a:ea typeface="Calibri" charset="0"/>
                <a:cs typeface="Calibri" charset="0"/>
              </a:rPr>
              <a:t>? Quelle est la proportion d’</a:t>
            </a:r>
            <a:r>
              <a:rPr lang="fr-FR" sz="2400" dirty="0" err="1">
                <a:latin typeface="Calibri" charset="0"/>
                <a:ea typeface="Calibri" charset="0"/>
                <a:cs typeface="Calibri" charset="0"/>
              </a:rPr>
              <a:t>élèves</a:t>
            </a:r>
            <a:r>
              <a:rPr lang="fr-FR" sz="2400" dirty="0">
                <a:latin typeface="Calibri" charset="0"/>
                <a:ea typeface="Calibri" charset="0"/>
                <a:cs typeface="Calibri" charset="0"/>
              </a:rPr>
              <a:t> de l’EFP et de l’enseignement </a:t>
            </a:r>
            <a:r>
              <a:rPr lang="fr-FR" sz="2400" dirty="0" err="1">
                <a:latin typeface="Calibri" charset="0"/>
                <a:ea typeface="Calibri" charset="0"/>
                <a:cs typeface="Calibri" charset="0"/>
              </a:rPr>
              <a:t>général</a:t>
            </a:r>
            <a:r>
              <a:rPr lang="fr-FR" sz="2400" dirty="0">
                <a:latin typeface="Calibri" charset="0"/>
                <a:ea typeface="Calibri" charset="0"/>
                <a:cs typeface="Calibri" charset="0"/>
              </a:rPr>
              <a:t> qui utilisent les voies de progression </a:t>
            </a:r>
            <a:r>
              <a:rPr lang="fr-FR" sz="2400" dirty="0" smtClean="0">
                <a:latin typeface="Calibri" charset="0"/>
                <a:ea typeface="Calibri" charset="0"/>
                <a:cs typeface="Calibri" charset="0"/>
              </a:rPr>
              <a:t>qui ont été </a:t>
            </a:r>
            <a:r>
              <a:rPr lang="fr-FR" sz="2400" dirty="0" err="1" smtClean="0">
                <a:latin typeface="Calibri" charset="0"/>
                <a:ea typeface="Calibri" charset="0"/>
                <a:cs typeface="Calibri" charset="0"/>
              </a:rPr>
              <a:t>décrites</a:t>
            </a:r>
            <a:r>
              <a:rPr lang="fr-FR" sz="2400" dirty="0">
                <a:latin typeface="Calibri" charset="0"/>
                <a:ea typeface="Calibri" charset="0"/>
                <a:cs typeface="Calibri" charset="0"/>
              </a:rPr>
              <a:t>? </a:t>
            </a:r>
          </a:p>
          <a:p>
            <a:pPr algn="just"/>
            <a:endParaRPr lang="fr-FR" sz="2400" dirty="0">
              <a:latin typeface="Calibri" charset="0"/>
              <a:ea typeface="Calibri" charset="0"/>
              <a:cs typeface="Calibri" charset="0"/>
            </a:endParaRPr>
          </a:p>
        </p:txBody>
      </p:sp>
      <p:sp>
        <p:nvSpPr>
          <p:cNvPr id="4" name="Espace réservé du pied de page 3"/>
          <p:cNvSpPr>
            <a:spLocks noGrp="1"/>
          </p:cNvSpPr>
          <p:nvPr>
            <p:ph type="ftr" sz="quarter" idx="11"/>
          </p:nvPr>
        </p:nvSpPr>
        <p:spPr/>
        <p:txBody>
          <a:bodyPr/>
          <a:lstStyle/>
          <a:p>
            <a:r>
              <a:rPr lang="fr-FR" smtClean="0"/>
              <a:t>Abdelouahab Essafi Expert LMI Kafaat Liljami3</a:t>
            </a:r>
            <a:endParaRPr lang="fr-FR" dirty="0"/>
          </a:p>
        </p:txBody>
      </p:sp>
      <p:sp>
        <p:nvSpPr>
          <p:cNvPr id="5" name="Espace réservé du numéro de diapositive 4"/>
          <p:cNvSpPr>
            <a:spLocks noGrp="1"/>
          </p:cNvSpPr>
          <p:nvPr>
            <p:ph type="sldNum" sz="quarter" idx="12"/>
          </p:nvPr>
        </p:nvSpPr>
        <p:spPr/>
        <p:txBody>
          <a:bodyPr/>
          <a:lstStyle/>
          <a:p>
            <a:fld id="{E034F8EF-867A-4144-9C85-6B43D99B8AA5}" type="slidenum">
              <a:rPr lang="fr-FR" smtClean="0"/>
              <a:t>25</a:t>
            </a:fld>
            <a:endParaRPr lang="fr-FR" dirty="0"/>
          </a:p>
        </p:txBody>
      </p:sp>
      <p:pic>
        <p:nvPicPr>
          <p:cNvPr id="6" name="Picture 6"/>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32163"/>
            <a:ext cx="1254642" cy="900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77732458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231136" y="196596"/>
            <a:ext cx="7729728" cy="699516"/>
          </a:xfrm>
        </p:spPr>
        <p:txBody>
          <a:bodyPr>
            <a:normAutofit fontScale="90000"/>
          </a:bodyPr>
          <a:lstStyle/>
          <a:p>
            <a:r>
              <a:rPr lang="fr-FR" cap="none" dirty="0">
                <a:latin typeface="Calibri" charset="0"/>
                <a:ea typeface="Calibri" charset="0"/>
                <a:cs typeface="Calibri" charset="0"/>
              </a:rPr>
              <a:t>Modules et questions thématiques</a:t>
            </a:r>
            <a:endParaRPr lang="fr-FR" dirty="0"/>
          </a:p>
        </p:txBody>
      </p:sp>
      <p:sp>
        <p:nvSpPr>
          <p:cNvPr id="3" name="Espace réservé du contenu 2"/>
          <p:cNvSpPr>
            <a:spLocks noGrp="1"/>
          </p:cNvSpPr>
          <p:nvPr>
            <p:ph idx="1"/>
          </p:nvPr>
        </p:nvSpPr>
        <p:spPr>
          <a:xfrm>
            <a:off x="621792" y="1152144"/>
            <a:ext cx="11247120" cy="5705856"/>
          </a:xfrm>
        </p:spPr>
        <p:txBody>
          <a:bodyPr>
            <a:normAutofit/>
          </a:bodyPr>
          <a:lstStyle/>
          <a:p>
            <a:pPr marL="0" indent="0" algn="just">
              <a:buNone/>
            </a:pPr>
            <a:r>
              <a:rPr lang="fr-FR" sz="2400" b="1" i="1" dirty="0">
                <a:solidFill>
                  <a:srgbClr val="FF0000"/>
                </a:solidFill>
              </a:rPr>
              <a:t>A.3.4 Contexte de l’apprentissage tout au long de la vie </a:t>
            </a:r>
            <a:endParaRPr lang="fr-FR" sz="2400" b="1" i="1" dirty="0" smtClean="0">
              <a:solidFill>
                <a:srgbClr val="FF0000"/>
              </a:solidFill>
            </a:endParaRPr>
          </a:p>
          <a:p>
            <a:pPr marL="0" indent="0" algn="just">
              <a:buNone/>
            </a:pPr>
            <a:endParaRPr lang="fr-FR" sz="2400" dirty="0">
              <a:solidFill>
                <a:srgbClr val="FF0000"/>
              </a:solidFill>
            </a:endParaRPr>
          </a:p>
          <a:p>
            <a:pPr algn="just"/>
            <a:r>
              <a:rPr lang="fr-FR" sz="2400" dirty="0"/>
              <a:t>Si l’apprentissage tout au long de la vie est une </a:t>
            </a:r>
            <a:r>
              <a:rPr lang="fr-FR" sz="2400" dirty="0" err="1"/>
              <a:t>priorite</a:t>
            </a:r>
            <a:r>
              <a:rPr lang="fr-FR" sz="2400" dirty="0"/>
              <a:t>́ politique dans </a:t>
            </a:r>
            <a:r>
              <a:rPr lang="fr-FR" sz="2400" dirty="0" smtClean="0"/>
              <a:t>la région,           </a:t>
            </a:r>
            <a:r>
              <a:rPr lang="fr-FR" sz="2400" dirty="0" err="1" smtClean="0"/>
              <a:t>décrire</a:t>
            </a:r>
            <a:r>
              <a:rPr lang="fr-FR" sz="2400" dirty="0" smtClean="0"/>
              <a:t> </a:t>
            </a:r>
            <a:r>
              <a:rPr lang="fr-FR" sz="2400" dirty="0" err="1"/>
              <a:t>brièvement</a:t>
            </a:r>
            <a:r>
              <a:rPr lang="fr-FR" sz="2400" dirty="0"/>
              <a:t> le </a:t>
            </a:r>
            <a:r>
              <a:rPr lang="fr-FR" sz="2400" dirty="0" err="1"/>
              <a:t>rôle</a:t>
            </a:r>
            <a:r>
              <a:rPr lang="fr-FR" sz="2400" dirty="0"/>
              <a:t> formel et la contribution de l’EFP à la mise en œuvre de cette </a:t>
            </a:r>
            <a:r>
              <a:rPr lang="fr-FR" sz="2400" dirty="0" err="1"/>
              <a:t>priorite</a:t>
            </a:r>
            <a:r>
              <a:rPr lang="fr-FR" sz="2400" dirty="0"/>
              <a:t>́. </a:t>
            </a:r>
          </a:p>
          <a:p>
            <a:pPr marL="0" indent="0" algn="just">
              <a:buNone/>
            </a:pPr>
            <a:endParaRPr lang="fr-FR" sz="2400" dirty="0"/>
          </a:p>
          <a:p>
            <a:pPr marL="0" indent="0" algn="just">
              <a:buNone/>
            </a:pPr>
            <a:r>
              <a:rPr lang="fr-FR" sz="2400" b="1" i="1" dirty="0">
                <a:solidFill>
                  <a:srgbClr val="FF0000"/>
                </a:solidFill>
              </a:rPr>
              <a:t>A.3.5 Contexte de la </a:t>
            </a:r>
            <a:r>
              <a:rPr lang="fr-FR" sz="2400" b="1" i="1" dirty="0" err="1">
                <a:solidFill>
                  <a:srgbClr val="FF0000"/>
                </a:solidFill>
              </a:rPr>
              <a:t>coopération</a:t>
            </a:r>
            <a:r>
              <a:rPr lang="fr-FR" sz="2400" b="1" i="1" dirty="0">
                <a:solidFill>
                  <a:srgbClr val="FF0000"/>
                </a:solidFill>
              </a:rPr>
              <a:t> internationale: partenariats et soutien des bailleurs </a:t>
            </a:r>
            <a:endParaRPr lang="fr-FR" sz="2400" b="1" i="1" dirty="0" smtClean="0">
              <a:solidFill>
                <a:srgbClr val="FF0000"/>
              </a:solidFill>
            </a:endParaRPr>
          </a:p>
          <a:p>
            <a:pPr marL="0" indent="0" algn="just">
              <a:buNone/>
            </a:pPr>
            <a:endParaRPr lang="fr-FR" sz="2400" dirty="0">
              <a:solidFill>
                <a:srgbClr val="FF0000"/>
              </a:solidFill>
            </a:endParaRPr>
          </a:p>
          <a:p>
            <a:pPr algn="just"/>
            <a:r>
              <a:rPr lang="fr-FR" sz="2400" dirty="0" smtClean="0"/>
              <a:t>fournir </a:t>
            </a:r>
            <a:r>
              <a:rPr lang="fr-FR" sz="2400" dirty="0"/>
              <a:t>des informations sur l’engagement des bailleurs en faveur de l’EFP dans </a:t>
            </a:r>
            <a:r>
              <a:rPr lang="fr-FR" sz="2400" dirty="0" smtClean="0"/>
              <a:t>la région, </a:t>
            </a:r>
            <a:r>
              <a:rPr lang="fr-FR" sz="2400" dirty="0"/>
              <a:t>par bailleur, projet et/ou domaine politique/</a:t>
            </a:r>
            <a:r>
              <a:rPr lang="fr-FR" sz="2400" dirty="0" err="1"/>
              <a:t>réforme</a:t>
            </a:r>
            <a:r>
              <a:rPr lang="fr-FR" sz="2400" dirty="0"/>
              <a:t> prioritaire soutenu, </a:t>
            </a:r>
            <a:r>
              <a:rPr lang="fr-FR" sz="2400" dirty="0" err="1"/>
              <a:t>durée</a:t>
            </a:r>
            <a:r>
              <a:rPr lang="fr-FR" sz="2400" dirty="0"/>
              <a:t> de l’aide et montant total alloué. </a:t>
            </a:r>
          </a:p>
        </p:txBody>
      </p:sp>
      <p:sp>
        <p:nvSpPr>
          <p:cNvPr id="4" name="Espace réservé du pied de page 3"/>
          <p:cNvSpPr>
            <a:spLocks noGrp="1"/>
          </p:cNvSpPr>
          <p:nvPr>
            <p:ph type="ftr" sz="quarter" idx="11"/>
          </p:nvPr>
        </p:nvSpPr>
        <p:spPr/>
        <p:txBody>
          <a:bodyPr/>
          <a:lstStyle/>
          <a:p>
            <a:r>
              <a:rPr lang="fr-FR" smtClean="0"/>
              <a:t>Abdelouahab Essafi Expert LMI Kafaat Liljami3</a:t>
            </a:r>
            <a:endParaRPr lang="fr-FR" dirty="0"/>
          </a:p>
        </p:txBody>
      </p:sp>
      <p:sp>
        <p:nvSpPr>
          <p:cNvPr id="5" name="Espace réservé du numéro de diapositive 4"/>
          <p:cNvSpPr>
            <a:spLocks noGrp="1"/>
          </p:cNvSpPr>
          <p:nvPr>
            <p:ph type="sldNum" sz="quarter" idx="12"/>
          </p:nvPr>
        </p:nvSpPr>
        <p:spPr/>
        <p:txBody>
          <a:bodyPr/>
          <a:lstStyle/>
          <a:p>
            <a:fld id="{E034F8EF-867A-4144-9C85-6B43D99B8AA5}" type="slidenum">
              <a:rPr lang="fr-FR" smtClean="0"/>
              <a:t>26</a:t>
            </a:fld>
            <a:endParaRPr lang="fr-FR" dirty="0"/>
          </a:p>
        </p:txBody>
      </p:sp>
      <p:pic>
        <p:nvPicPr>
          <p:cNvPr id="6" name="Picture 6"/>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6708" y="52950"/>
            <a:ext cx="1397000" cy="10991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71829490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231136" y="0"/>
            <a:ext cx="7729728" cy="786384"/>
          </a:xfrm>
        </p:spPr>
        <p:txBody>
          <a:bodyPr/>
          <a:lstStyle/>
          <a:p>
            <a:r>
              <a:rPr lang="fr-FR" cap="none" dirty="0">
                <a:latin typeface="Calibri" charset="0"/>
                <a:ea typeface="Calibri" charset="0"/>
                <a:cs typeface="Calibri" charset="0"/>
              </a:rPr>
              <a:t>Modules et questions thématiques</a:t>
            </a:r>
            <a:endParaRPr lang="fr-FR" dirty="0"/>
          </a:p>
        </p:txBody>
      </p:sp>
      <p:sp>
        <p:nvSpPr>
          <p:cNvPr id="3" name="Espace réservé du contenu 2"/>
          <p:cNvSpPr>
            <a:spLocks noGrp="1"/>
          </p:cNvSpPr>
          <p:nvPr>
            <p:ph idx="1"/>
          </p:nvPr>
        </p:nvSpPr>
        <p:spPr>
          <a:xfrm>
            <a:off x="310896" y="1298448"/>
            <a:ext cx="11594592" cy="5340096"/>
          </a:xfrm>
        </p:spPr>
        <p:txBody>
          <a:bodyPr>
            <a:normAutofit/>
          </a:bodyPr>
          <a:lstStyle/>
          <a:p>
            <a:pPr marL="0" indent="0" algn="just">
              <a:buNone/>
            </a:pPr>
            <a:r>
              <a:rPr lang="fr-FR" sz="2400" b="1" dirty="0">
                <a:solidFill>
                  <a:srgbClr val="C00000"/>
                </a:solidFill>
                <a:latin typeface="Calibri" charset="0"/>
                <a:ea typeface="Calibri" charset="0"/>
                <a:cs typeface="Calibri" charset="0"/>
              </a:rPr>
              <a:t>B. ENVIRONNEMENT ÉCONOMIQUE ET DU MARCHÉ DU TRAVAIL </a:t>
            </a:r>
            <a:endParaRPr lang="fr-FR" sz="2400" b="1" dirty="0" smtClean="0">
              <a:solidFill>
                <a:srgbClr val="C00000"/>
              </a:solidFill>
              <a:latin typeface="Calibri" charset="0"/>
              <a:ea typeface="Calibri" charset="0"/>
              <a:cs typeface="Calibri" charset="0"/>
            </a:endParaRPr>
          </a:p>
          <a:p>
            <a:pPr marL="0" indent="0" algn="just">
              <a:buNone/>
            </a:pPr>
            <a:endParaRPr lang="fr-FR" sz="2400" b="1" dirty="0">
              <a:latin typeface="Calibri" charset="0"/>
              <a:ea typeface="Calibri" charset="0"/>
              <a:cs typeface="Calibri" charset="0"/>
            </a:endParaRPr>
          </a:p>
          <a:p>
            <a:pPr marL="0" indent="0" algn="just">
              <a:buNone/>
            </a:pPr>
            <a:endParaRPr lang="fr-FR" sz="2400" dirty="0">
              <a:latin typeface="Calibri" charset="0"/>
              <a:ea typeface="Calibri" charset="0"/>
              <a:cs typeface="Calibri" charset="0"/>
            </a:endParaRPr>
          </a:p>
          <a:p>
            <a:pPr marL="0" indent="0" algn="just">
              <a:buNone/>
            </a:pPr>
            <a:r>
              <a:rPr lang="fr-FR" sz="2400" dirty="0">
                <a:latin typeface="Calibri" charset="0"/>
                <a:ea typeface="Calibri" charset="0"/>
                <a:cs typeface="Calibri" charset="0"/>
              </a:rPr>
              <a:t>Ce module se concentre sur la demande d’EFP du point de vue de l’</a:t>
            </a:r>
            <a:r>
              <a:rPr lang="fr-FR" sz="2400" dirty="0" err="1">
                <a:latin typeface="Calibri" charset="0"/>
                <a:ea typeface="Calibri" charset="0"/>
                <a:cs typeface="Calibri" charset="0"/>
              </a:rPr>
              <a:t>économie</a:t>
            </a:r>
            <a:r>
              <a:rPr lang="fr-FR" sz="2400" dirty="0">
                <a:latin typeface="Calibri" charset="0"/>
                <a:ea typeface="Calibri" charset="0"/>
                <a:cs typeface="Calibri" charset="0"/>
              </a:rPr>
              <a:t> et du marché du travail. Il recueille des informations sur le marché du travail et les facteurs </a:t>
            </a:r>
            <a:r>
              <a:rPr lang="fr-FR" sz="2400" dirty="0" err="1">
                <a:latin typeface="Calibri" charset="0"/>
                <a:ea typeface="Calibri" charset="0"/>
                <a:cs typeface="Calibri" charset="0"/>
              </a:rPr>
              <a:t>économiques</a:t>
            </a:r>
            <a:r>
              <a:rPr lang="fr-FR" sz="2400" dirty="0">
                <a:latin typeface="Calibri" charset="0"/>
                <a:ea typeface="Calibri" charset="0"/>
                <a:cs typeface="Calibri" charset="0"/>
              </a:rPr>
              <a:t> qui </a:t>
            </a:r>
            <a:r>
              <a:rPr lang="fr-FR" sz="2400" dirty="0" err="1">
                <a:latin typeface="Calibri" charset="0"/>
                <a:ea typeface="Calibri" charset="0"/>
                <a:cs typeface="Calibri" charset="0"/>
              </a:rPr>
              <a:t>façonnent</a:t>
            </a:r>
            <a:r>
              <a:rPr lang="fr-FR" sz="2400" dirty="0">
                <a:latin typeface="Calibri" charset="0"/>
                <a:ea typeface="Calibri" charset="0"/>
                <a:cs typeface="Calibri" charset="0"/>
              </a:rPr>
              <a:t> la demande de </a:t>
            </a:r>
            <a:r>
              <a:rPr lang="fr-FR" sz="2400" dirty="0" err="1">
                <a:latin typeface="Calibri" charset="0"/>
                <a:ea typeface="Calibri" charset="0"/>
                <a:cs typeface="Calibri" charset="0"/>
              </a:rPr>
              <a:t>compétences</a:t>
            </a:r>
            <a:r>
              <a:rPr lang="fr-FR" sz="2400" dirty="0">
                <a:latin typeface="Calibri" charset="0"/>
                <a:ea typeface="Calibri" charset="0"/>
                <a:cs typeface="Calibri" charset="0"/>
              </a:rPr>
              <a:t>, ainsi que sur la </a:t>
            </a:r>
            <a:r>
              <a:rPr lang="fr-FR" sz="2400" dirty="0" err="1">
                <a:latin typeface="Calibri" charset="0"/>
                <a:ea typeface="Calibri" charset="0"/>
                <a:cs typeface="Calibri" charset="0"/>
              </a:rPr>
              <a:t>réactivite</a:t>
            </a:r>
            <a:r>
              <a:rPr lang="fr-FR" sz="2400" dirty="0">
                <a:latin typeface="Calibri" charset="0"/>
                <a:ea typeface="Calibri" charset="0"/>
                <a:cs typeface="Calibri" charset="0"/>
              </a:rPr>
              <a:t>́ de l’EFP à ces facteurs. Il s’agit notamment de la migration, des </a:t>
            </a:r>
            <a:r>
              <a:rPr lang="fr-FR" sz="2400" dirty="0" err="1" smtClean="0">
                <a:latin typeface="Calibri" charset="0"/>
                <a:ea typeface="Calibri" charset="0"/>
                <a:cs typeface="Calibri" charset="0"/>
              </a:rPr>
              <a:t>déficits</a:t>
            </a:r>
            <a:r>
              <a:rPr lang="fr-FR" sz="2400" dirty="0" smtClean="0">
                <a:latin typeface="Calibri" charset="0"/>
                <a:ea typeface="Calibri" charset="0"/>
                <a:cs typeface="Calibri" charset="0"/>
              </a:rPr>
              <a:t> </a:t>
            </a:r>
            <a:r>
              <a:rPr lang="fr-FR" sz="2400" dirty="0">
                <a:latin typeface="Calibri" charset="0"/>
                <a:ea typeface="Calibri" charset="0"/>
                <a:cs typeface="Calibri" charset="0"/>
              </a:rPr>
              <a:t>et </a:t>
            </a:r>
            <a:r>
              <a:rPr lang="fr-FR" sz="2400" dirty="0" err="1">
                <a:latin typeface="Calibri" charset="0"/>
                <a:ea typeface="Calibri" charset="0"/>
                <a:cs typeface="Calibri" charset="0"/>
              </a:rPr>
              <a:t>inadéquations</a:t>
            </a:r>
            <a:r>
              <a:rPr lang="fr-FR" sz="2400" dirty="0">
                <a:latin typeface="Calibri" charset="0"/>
                <a:ea typeface="Calibri" charset="0"/>
                <a:cs typeface="Calibri" charset="0"/>
              </a:rPr>
              <a:t> des </a:t>
            </a:r>
            <a:r>
              <a:rPr lang="fr-FR" sz="2400" dirty="0" err="1">
                <a:latin typeface="Calibri" charset="0"/>
                <a:ea typeface="Calibri" charset="0"/>
                <a:cs typeface="Calibri" charset="0"/>
              </a:rPr>
              <a:t>compétences</a:t>
            </a:r>
            <a:r>
              <a:rPr lang="fr-FR" sz="2400" dirty="0">
                <a:latin typeface="Calibri" charset="0"/>
                <a:ea typeface="Calibri" charset="0"/>
                <a:cs typeface="Calibri" charset="0"/>
              </a:rPr>
              <a:t>, de la transition vers l’emploi ainsi que du </a:t>
            </a:r>
            <a:r>
              <a:rPr lang="fr-FR" sz="2400" dirty="0" err="1">
                <a:latin typeface="Calibri" charset="0"/>
                <a:ea typeface="Calibri" charset="0"/>
                <a:cs typeface="Calibri" charset="0"/>
              </a:rPr>
              <a:t>rôle</a:t>
            </a:r>
            <a:r>
              <a:rPr lang="fr-FR" sz="2400" dirty="0">
                <a:latin typeface="Calibri" charset="0"/>
                <a:ea typeface="Calibri" charset="0"/>
                <a:cs typeface="Calibri" charset="0"/>
              </a:rPr>
              <a:t> joué par l’EFP dans la promotion et le  </a:t>
            </a:r>
            <a:r>
              <a:rPr lang="fr-FR" sz="2400" dirty="0" smtClean="0">
                <a:latin typeface="Calibri" charset="0"/>
                <a:ea typeface="Calibri" charset="0"/>
                <a:cs typeface="Calibri" charset="0"/>
              </a:rPr>
              <a:t>                  </a:t>
            </a:r>
            <a:r>
              <a:rPr lang="fr-FR" sz="2400" dirty="0" err="1" smtClean="0">
                <a:latin typeface="Calibri" charset="0"/>
                <a:ea typeface="Calibri" charset="0"/>
                <a:cs typeface="Calibri" charset="0"/>
              </a:rPr>
              <a:t>développement</a:t>
            </a:r>
            <a:r>
              <a:rPr lang="fr-FR" sz="2400" dirty="0" smtClean="0">
                <a:latin typeface="Calibri" charset="0"/>
                <a:ea typeface="Calibri" charset="0"/>
                <a:cs typeface="Calibri" charset="0"/>
              </a:rPr>
              <a:t> </a:t>
            </a:r>
            <a:r>
              <a:rPr lang="fr-FR" sz="2400" dirty="0">
                <a:latin typeface="Calibri" charset="0"/>
                <a:ea typeface="Calibri" charset="0"/>
                <a:cs typeface="Calibri" charset="0"/>
              </a:rPr>
              <a:t>de l’entrepreneuriat. </a:t>
            </a:r>
          </a:p>
          <a:p>
            <a:pPr algn="just"/>
            <a:endParaRPr lang="fr-FR" sz="2400" dirty="0">
              <a:latin typeface="Calibri" charset="0"/>
              <a:ea typeface="Calibri" charset="0"/>
              <a:cs typeface="Calibri" charset="0"/>
            </a:endParaRPr>
          </a:p>
        </p:txBody>
      </p:sp>
      <p:sp>
        <p:nvSpPr>
          <p:cNvPr id="4" name="Espace réservé du pied de page 3"/>
          <p:cNvSpPr>
            <a:spLocks noGrp="1"/>
          </p:cNvSpPr>
          <p:nvPr>
            <p:ph type="ftr" sz="quarter" idx="11"/>
          </p:nvPr>
        </p:nvSpPr>
        <p:spPr/>
        <p:txBody>
          <a:bodyPr/>
          <a:lstStyle/>
          <a:p>
            <a:r>
              <a:rPr lang="fr-FR" smtClean="0"/>
              <a:t>Abdelouahab Essafi Expert LMI Kafaat Liljami3</a:t>
            </a:r>
            <a:endParaRPr lang="fr-FR" dirty="0"/>
          </a:p>
        </p:txBody>
      </p:sp>
      <p:sp>
        <p:nvSpPr>
          <p:cNvPr id="5" name="Espace réservé du numéro de diapositive 4"/>
          <p:cNvSpPr>
            <a:spLocks noGrp="1"/>
          </p:cNvSpPr>
          <p:nvPr>
            <p:ph type="sldNum" sz="quarter" idx="12"/>
          </p:nvPr>
        </p:nvSpPr>
        <p:spPr/>
        <p:txBody>
          <a:bodyPr/>
          <a:lstStyle/>
          <a:p>
            <a:fld id="{E034F8EF-867A-4144-9C85-6B43D99B8AA5}" type="slidenum">
              <a:rPr lang="fr-FR" smtClean="0"/>
              <a:t>27</a:t>
            </a:fld>
            <a:endParaRPr lang="fr-FR" dirty="0"/>
          </a:p>
        </p:txBody>
      </p:sp>
      <p:pic>
        <p:nvPicPr>
          <p:cNvPr id="6" name="Picture 6"/>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27114"/>
            <a:ext cx="1397000" cy="10691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83453597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231136" y="0"/>
            <a:ext cx="7729728" cy="749808"/>
          </a:xfrm>
        </p:spPr>
        <p:txBody>
          <a:bodyPr/>
          <a:lstStyle/>
          <a:p>
            <a:r>
              <a:rPr lang="fr-FR" cap="none" dirty="0">
                <a:latin typeface="Calibri" charset="0"/>
                <a:ea typeface="Calibri" charset="0"/>
                <a:cs typeface="Calibri" charset="0"/>
              </a:rPr>
              <a:t>Modules et questions thématiques</a:t>
            </a:r>
            <a:endParaRPr lang="fr-FR" dirty="0"/>
          </a:p>
        </p:txBody>
      </p:sp>
      <p:sp>
        <p:nvSpPr>
          <p:cNvPr id="3" name="Espace réservé du contenu 2"/>
          <p:cNvSpPr>
            <a:spLocks noGrp="1"/>
          </p:cNvSpPr>
          <p:nvPr>
            <p:ph idx="1"/>
          </p:nvPr>
        </p:nvSpPr>
        <p:spPr>
          <a:xfrm>
            <a:off x="164592" y="1261872"/>
            <a:ext cx="11686032" cy="5394960"/>
          </a:xfrm>
        </p:spPr>
        <p:txBody>
          <a:bodyPr>
            <a:normAutofit/>
          </a:bodyPr>
          <a:lstStyle/>
          <a:p>
            <a:pPr marL="0" indent="0">
              <a:buNone/>
            </a:pPr>
            <a:r>
              <a:rPr lang="fr-FR" sz="2400" b="1" dirty="0">
                <a:solidFill>
                  <a:srgbClr val="C00000"/>
                </a:solidFill>
              </a:rPr>
              <a:t>B.1 EFP, </a:t>
            </a:r>
            <a:r>
              <a:rPr lang="fr-FR" sz="2400" b="1" dirty="0" err="1">
                <a:solidFill>
                  <a:srgbClr val="C00000"/>
                </a:solidFill>
              </a:rPr>
              <a:t>économie</a:t>
            </a:r>
            <a:r>
              <a:rPr lang="fr-FR" sz="2400" b="1" dirty="0">
                <a:solidFill>
                  <a:srgbClr val="C00000"/>
                </a:solidFill>
              </a:rPr>
              <a:t> et </a:t>
            </a:r>
            <a:r>
              <a:rPr lang="fr-FR" sz="2400" b="1" dirty="0" err="1">
                <a:solidFill>
                  <a:srgbClr val="C00000"/>
                </a:solidFill>
              </a:rPr>
              <a:t>marchés</a:t>
            </a:r>
            <a:r>
              <a:rPr lang="fr-FR" sz="2400" b="1" dirty="0">
                <a:solidFill>
                  <a:srgbClr val="C00000"/>
                </a:solidFill>
              </a:rPr>
              <a:t> du travail </a:t>
            </a:r>
            <a:endParaRPr lang="fr-FR" sz="2400" dirty="0">
              <a:solidFill>
                <a:srgbClr val="C00000"/>
              </a:solidFill>
            </a:endParaRPr>
          </a:p>
          <a:p>
            <a:pPr marL="0" indent="0" algn="ctr">
              <a:buNone/>
            </a:pPr>
            <a:r>
              <a:rPr lang="fr-FR" sz="2400" b="1" i="1" dirty="0" smtClean="0">
                <a:solidFill>
                  <a:srgbClr val="FF0000"/>
                </a:solidFill>
              </a:rPr>
              <a:t>Identification </a:t>
            </a:r>
            <a:r>
              <a:rPr lang="fr-FR" sz="2400" b="1" i="1" dirty="0">
                <a:solidFill>
                  <a:srgbClr val="FF0000"/>
                </a:solidFill>
              </a:rPr>
              <a:t>des enjeux </a:t>
            </a:r>
            <a:endParaRPr lang="fr-FR" sz="2400" dirty="0">
              <a:solidFill>
                <a:srgbClr val="FF0000"/>
              </a:solidFill>
            </a:endParaRPr>
          </a:p>
          <a:p>
            <a:r>
              <a:rPr lang="fr-FR" sz="2400" dirty="0" smtClean="0"/>
              <a:t>Se reporter </a:t>
            </a:r>
            <a:r>
              <a:rPr lang="fr-FR" sz="2400" dirty="0"/>
              <a:t>aux orientations sur la fourniture d’informations sur les enjeux, telles que </a:t>
            </a:r>
            <a:r>
              <a:rPr lang="fr-FR" sz="2400" dirty="0" smtClean="0"/>
              <a:t>     </a:t>
            </a:r>
            <a:r>
              <a:rPr lang="fr-FR" sz="2400" dirty="0" err="1" smtClean="0"/>
              <a:t>présentées</a:t>
            </a:r>
            <a:r>
              <a:rPr lang="fr-FR" sz="2400" dirty="0" smtClean="0"/>
              <a:t> ci-dessus. </a:t>
            </a:r>
          </a:p>
          <a:p>
            <a:pPr marL="0" indent="0">
              <a:buNone/>
            </a:pPr>
            <a:endParaRPr lang="fr-FR" sz="2400" dirty="0"/>
          </a:p>
          <a:p>
            <a:r>
              <a:rPr lang="fr-FR" sz="2400" b="1" i="1" dirty="0">
                <a:solidFill>
                  <a:srgbClr val="FF0000"/>
                </a:solidFill>
              </a:rPr>
              <a:t>B.1.1 Situation du marché du travail </a:t>
            </a:r>
            <a:endParaRPr lang="fr-FR" sz="2400" dirty="0">
              <a:solidFill>
                <a:srgbClr val="FF0000"/>
              </a:solidFill>
            </a:endParaRPr>
          </a:p>
          <a:p>
            <a:pPr>
              <a:buFont typeface="Wingdings" charset="2"/>
              <a:buChar char="v"/>
            </a:pPr>
            <a:r>
              <a:rPr lang="fr-FR" sz="2400" dirty="0" smtClean="0"/>
              <a:t> </a:t>
            </a:r>
            <a:r>
              <a:rPr lang="fr-FR" sz="2400" dirty="0" err="1" smtClean="0"/>
              <a:t>Décrire</a:t>
            </a:r>
            <a:r>
              <a:rPr lang="fr-FR" sz="2400" dirty="0" smtClean="0"/>
              <a:t> </a:t>
            </a:r>
            <a:r>
              <a:rPr lang="fr-FR" sz="2400" dirty="0"/>
              <a:t>le marché du travail de </a:t>
            </a:r>
            <a:r>
              <a:rPr lang="fr-FR" sz="2400" dirty="0" smtClean="0"/>
              <a:t>la région au </a:t>
            </a:r>
            <a:r>
              <a:rPr lang="fr-FR" sz="2400" dirty="0"/>
              <a:t>regard de ses </a:t>
            </a:r>
            <a:r>
              <a:rPr lang="fr-FR" sz="2400" dirty="0" err="1"/>
              <a:t>caractéristiques</a:t>
            </a:r>
            <a:r>
              <a:rPr lang="fr-FR" sz="2400" dirty="0"/>
              <a:t> et des </a:t>
            </a:r>
            <a:r>
              <a:rPr lang="fr-FR" sz="2400" dirty="0" err="1" smtClean="0"/>
              <a:t>défis</a:t>
            </a:r>
            <a:r>
              <a:rPr lang="fr-FR" sz="2400" dirty="0" smtClean="0"/>
              <a:t> actuels: </a:t>
            </a:r>
          </a:p>
          <a:p>
            <a:endParaRPr lang="fr-FR" sz="2400" dirty="0"/>
          </a:p>
          <a:p>
            <a:endParaRPr lang="fr-FR" sz="2400" dirty="0">
              <a:latin typeface="Calibri" charset="0"/>
              <a:ea typeface="Calibri" charset="0"/>
              <a:cs typeface="Calibri" charset="0"/>
            </a:endParaRPr>
          </a:p>
        </p:txBody>
      </p:sp>
      <p:sp>
        <p:nvSpPr>
          <p:cNvPr id="4" name="Espace réservé du pied de page 3"/>
          <p:cNvSpPr>
            <a:spLocks noGrp="1"/>
          </p:cNvSpPr>
          <p:nvPr>
            <p:ph type="ftr" sz="quarter" idx="11"/>
          </p:nvPr>
        </p:nvSpPr>
        <p:spPr/>
        <p:txBody>
          <a:bodyPr/>
          <a:lstStyle/>
          <a:p>
            <a:r>
              <a:rPr lang="fr-FR" smtClean="0"/>
              <a:t>Abdelouahab Essafi Expert LMI Kafaat Liljami3</a:t>
            </a:r>
            <a:endParaRPr lang="fr-FR" dirty="0"/>
          </a:p>
        </p:txBody>
      </p:sp>
      <p:sp>
        <p:nvSpPr>
          <p:cNvPr id="5" name="Espace réservé du numéro de diapositive 4"/>
          <p:cNvSpPr>
            <a:spLocks noGrp="1"/>
          </p:cNvSpPr>
          <p:nvPr>
            <p:ph type="sldNum" sz="quarter" idx="12"/>
          </p:nvPr>
        </p:nvSpPr>
        <p:spPr/>
        <p:txBody>
          <a:bodyPr/>
          <a:lstStyle/>
          <a:p>
            <a:fld id="{E034F8EF-867A-4144-9C85-6B43D99B8AA5}" type="slidenum">
              <a:rPr lang="fr-FR" smtClean="0"/>
              <a:t>28</a:t>
            </a:fld>
            <a:endParaRPr lang="fr-FR" dirty="0"/>
          </a:p>
        </p:txBody>
      </p:sp>
      <p:pic>
        <p:nvPicPr>
          <p:cNvPr id="6" name="Picture 6"/>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64592" y="-63690"/>
            <a:ext cx="1397000" cy="11482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83012257"/>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225040" y="0"/>
            <a:ext cx="7729728" cy="676656"/>
          </a:xfrm>
        </p:spPr>
        <p:txBody>
          <a:bodyPr>
            <a:normAutofit fontScale="90000"/>
          </a:bodyPr>
          <a:lstStyle/>
          <a:p>
            <a:r>
              <a:rPr lang="fr-FR" cap="none" dirty="0">
                <a:latin typeface="Calibri" charset="0"/>
                <a:ea typeface="Calibri" charset="0"/>
                <a:cs typeface="Calibri" charset="0"/>
              </a:rPr>
              <a:t>Modules et questions thématiques</a:t>
            </a:r>
            <a:endParaRPr lang="fr-FR" dirty="0"/>
          </a:p>
        </p:txBody>
      </p:sp>
      <p:sp>
        <p:nvSpPr>
          <p:cNvPr id="3" name="Espace réservé du contenu 2"/>
          <p:cNvSpPr>
            <a:spLocks noGrp="1"/>
          </p:cNvSpPr>
          <p:nvPr>
            <p:ph idx="1"/>
          </p:nvPr>
        </p:nvSpPr>
        <p:spPr>
          <a:xfrm>
            <a:off x="274320" y="676656"/>
            <a:ext cx="11631168" cy="6181344"/>
          </a:xfrm>
        </p:spPr>
        <p:txBody>
          <a:bodyPr>
            <a:normAutofit/>
          </a:bodyPr>
          <a:lstStyle/>
          <a:p>
            <a:pPr algn="just">
              <a:buFont typeface="Wingdings" charset="2"/>
              <a:buChar char="v"/>
            </a:pPr>
            <a:r>
              <a:rPr lang="fr-FR" sz="2400" dirty="0">
                <a:latin typeface="Calibri" charset="0"/>
                <a:ea typeface="Calibri" charset="0"/>
                <a:cs typeface="Calibri" charset="0"/>
              </a:rPr>
              <a:t>Le choix des </a:t>
            </a:r>
            <a:r>
              <a:rPr lang="fr-FR" sz="2400" dirty="0" err="1">
                <a:latin typeface="Calibri" charset="0"/>
                <a:ea typeface="Calibri" charset="0"/>
                <a:cs typeface="Calibri" charset="0"/>
              </a:rPr>
              <a:t>caractéristiques</a:t>
            </a:r>
            <a:r>
              <a:rPr lang="fr-FR" sz="2400" dirty="0">
                <a:latin typeface="Calibri" charset="0"/>
                <a:ea typeface="Calibri" charset="0"/>
                <a:cs typeface="Calibri" charset="0"/>
              </a:rPr>
              <a:t> pourrait porter sur: </a:t>
            </a:r>
            <a:endParaRPr lang="fr-FR" sz="2400" dirty="0" smtClean="0">
              <a:latin typeface="Calibri" charset="0"/>
              <a:ea typeface="Calibri" charset="0"/>
              <a:cs typeface="Calibri" charset="0"/>
            </a:endParaRPr>
          </a:p>
          <a:p>
            <a:pPr lvl="2" algn="just">
              <a:buFont typeface="Courier New" charset="0"/>
              <a:buChar char="o"/>
            </a:pPr>
            <a:r>
              <a:rPr lang="fr-FR" sz="2400" dirty="0" smtClean="0">
                <a:latin typeface="Calibri" charset="0"/>
                <a:ea typeface="Calibri" charset="0"/>
                <a:cs typeface="Calibri" charset="0"/>
              </a:rPr>
              <a:t>le </a:t>
            </a:r>
            <a:r>
              <a:rPr lang="fr-FR" sz="2400" dirty="0">
                <a:latin typeface="Calibri" charset="0"/>
                <a:ea typeface="Calibri" charset="0"/>
                <a:cs typeface="Calibri" charset="0"/>
              </a:rPr>
              <a:t>taux de participation, </a:t>
            </a:r>
            <a:endParaRPr lang="fr-FR" sz="2400" dirty="0" smtClean="0">
              <a:latin typeface="Calibri" charset="0"/>
              <a:ea typeface="Calibri" charset="0"/>
              <a:cs typeface="Calibri" charset="0"/>
            </a:endParaRPr>
          </a:p>
          <a:p>
            <a:pPr lvl="2" algn="just">
              <a:buFont typeface="Courier New" charset="0"/>
              <a:buChar char="o"/>
            </a:pPr>
            <a:r>
              <a:rPr lang="fr-FR" sz="2400" dirty="0" smtClean="0">
                <a:latin typeface="Calibri" charset="0"/>
                <a:ea typeface="Calibri" charset="0"/>
                <a:cs typeface="Calibri" charset="0"/>
              </a:rPr>
              <a:t>le </a:t>
            </a:r>
            <a:r>
              <a:rPr lang="fr-FR" sz="2400" dirty="0">
                <a:latin typeface="Calibri" charset="0"/>
                <a:ea typeface="Calibri" charset="0"/>
                <a:cs typeface="Calibri" charset="0"/>
              </a:rPr>
              <a:t>taux d’emploi et de </a:t>
            </a:r>
            <a:r>
              <a:rPr lang="fr-FR" sz="2400" dirty="0" err="1">
                <a:latin typeface="Calibri" charset="0"/>
                <a:ea typeface="Calibri" charset="0"/>
                <a:cs typeface="Calibri" charset="0"/>
              </a:rPr>
              <a:t>chômage</a:t>
            </a:r>
            <a:r>
              <a:rPr lang="fr-FR" sz="2400" dirty="0">
                <a:latin typeface="Calibri" charset="0"/>
                <a:ea typeface="Calibri" charset="0"/>
                <a:cs typeface="Calibri" charset="0"/>
              </a:rPr>
              <a:t> par attributs tels que le sexe, l’</a:t>
            </a:r>
            <a:r>
              <a:rPr lang="fr-FR" sz="2400" dirty="0" err="1">
                <a:latin typeface="Calibri" charset="0"/>
                <a:ea typeface="Calibri" charset="0"/>
                <a:cs typeface="Calibri" charset="0"/>
              </a:rPr>
              <a:t>âge</a:t>
            </a:r>
            <a:r>
              <a:rPr lang="fr-FR" sz="2400" dirty="0">
                <a:latin typeface="Calibri" charset="0"/>
                <a:ea typeface="Calibri" charset="0"/>
                <a:cs typeface="Calibri" charset="0"/>
              </a:rPr>
              <a:t>, le niveau et le type </a:t>
            </a:r>
            <a:r>
              <a:rPr lang="fr-FR" sz="2400" dirty="0" smtClean="0">
                <a:latin typeface="Calibri" charset="0"/>
                <a:ea typeface="Calibri" charset="0"/>
                <a:cs typeface="Calibri" charset="0"/>
              </a:rPr>
              <a:t>               d’</a:t>
            </a:r>
            <a:r>
              <a:rPr lang="fr-FR" sz="2400" dirty="0" err="1" smtClean="0">
                <a:latin typeface="Calibri" charset="0"/>
                <a:ea typeface="Calibri" charset="0"/>
                <a:cs typeface="Calibri" charset="0"/>
              </a:rPr>
              <a:t>éducation</a:t>
            </a:r>
            <a:r>
              <a:rPr lang="fr-FR" sz="2400" dirty="0" smtClean="0">
                <a:latin typeface="Calibri" charset="0"/>
                <a:ea typeface="Calibri" charset="0"/>
                <a:cs typeface="Calibri" charset="0"/>
              </a:rPr>
              <a:t> </a:t>
            </a:r>
            <a:r>
              <a:rPr lang="fr-FR" sz="2400" dirty="0">
                <a:latin typeface="Calibri" charset="0"/>
                <a:ea typeface="Calibri" charset="0"/>
                <a:cs typeface="Calibri" charset="0"/>
              </a:rPr>
              <a:t>(veuillez inclure des informations sur l’EFP), l’emploi par secteur (public ou privé), etc. </a:t>
            </a:r>
            <a:endParaRPr lang="fr-FR" sz="2400" dirty="0" smtClean="0">
              <a:latin typeface="Calibri" charset="0"/>
              <a:ea typeface="Calibri" charset="0"/>
              <a:cs typeface="Calibri" charset="0"/>
            </a:endParaRPr>
          </a:p>
          <a:p>
            <a:pPr lvl="2" algn="just">
              <a:buFont typeface="Courier New" charset="0"/>
              <a:buChar char="o"/>
            </a:pPr>
            <a:r>
              <a:rPr lang="fr-FR" sz="2400" dirty="0" smtClean="0">
                <a:latin typeface="Calibri" charset="0"/>
                <a:ea typeface="Calibri" charset="0"/>
                <a:cs typeface="Calibri" charset="0"/>
              </a:rPr>
              <a:t>Les </a:t>
            </a:r>
            <a:r>
              <a:rPr lang="fr-FR" sz="2400" dirty="0" err="1">
                <a:latin typeface="Calibri" charset="0"/>
                <a:ea typeface="Calibri" charset="0"/>
                <a:cs typeface="Calibri" charset="0"/>
              </a:rPr>
              <a:t>défis</a:t>
            </a:r>
            <a:r>
              <a:rPr lang="fr-FR" sz="2400" dirty="0">
                <a:latin typeface="Calibri" charset="0"/>
                <a:ea typeface="Calibri" charset="0"/>
                <a:cs typeface="Calibri" charset="0"/>
              </a:rPr>
              <a:t> pourraient notamment comprendre l’emploi informel, le travail </a:t>
            </a:r>
            <a:r>
              <a:rPr lang="fr-FR" sz="2400" dirty="0" err="1" smtClean="0">
                <a:latin typeface="Calibri" charset="0"/>
                <a:ea typeface="Calibri" charset="0"/>
                <a:cs typeface="Calibri" charset="0"/>
              </a:rPr>
              <a:t>précaire</a:t>
            </a:r>
            <a:r>
              <a:rPr lang="fr-FR" sz="2400" dirty="0" smtClean="0">
                <a:latin typeface="Calibri" charset="0"/>
                <a:ea typeface="Calibri" charset="0"/>
                <a:cs typeface="Calibri" charset="0"/>
              </a:rPr>
              <a:t>, </a:t>
            </a:r>
          </a:p>
          <a:p>
            <a:pPr lvl="2" algn="just">
              <a:buFont typeface="Courier New" charset="0"/>
              <a:buChar char="o"/>
            </a:pPr>
            <a:r>
              <a:rPr lang="fr-FR" sz="2400" dirty="0" smtClean="0">
                <a:latin typeface="Calibri" charset="0"/>
                <a:ea typeface="Calibri" charset="0"/>
                <a:cs typeface="Calibri" charset="0"/>
              </a:rPr>
              <a:t>la </a:t>
            </a:r>
            <a:r>
              <a:rPr lang="fr-FR" sz="2400" dirty="0">
                <a:latin typeface="Calibri" charset="0"/>
                <a:ea typeface="Calibri" charset="0"/>
                <a:cs typeface="Calibri" charset="0"/>
              </a:rPr>
              <a:t>segmentation du marché du travail, le </a:t>
            </a:r>
            <a:r>
              <a:rPr lang="fr-FR" sz="2400" dirty="0" err="1">
                <a:latin typeface="Calibri" charset="0"/>
                <a:ea typeface="Calibri" charset="0"/>
                <a:cs typeface="Calibri" charset="0"/>
              </a:rPr>
              <a:t>chômage</a:t>
            </a:r>
            <a:r>
              <a:rPr lang="fr-FR" sz="2400" dirty="0">
                <a:latin typeface="Calibri" charset="0"/>
                <a:ea typeface="Calibri" charset="0"/>
                <a:cs typeface="Calibri" charset="0"/>
              </a:rPr>
              <a:t> </a:t>
            </a:r>
            <a:r>
              <a:rPr lang="fr-FR" sz="2400" dirty="0" err="1">
                <a:latin typeface="Calibri" charset="0"/>
                <a:ea typeface="Calibri" charset="0"/>
                <a:cs typeface="Calibri" charset="0"/>
              </a:rPr>
              <a:t>éleve</a:t>
            </a:r>
            <a:r>
              <a:rPr lang="fr-FR" sz="2400" dirty="0">
                <a:latin typeface="Calibri" charset="0"/>
                <a:ea typeface="Calibri" charset="0"/>
                <a:cs typeface="Calibri" charset="0"/>
              </a:rPr>
              <a:t>́ et le </a:t>
            </a:r>
            <a:r>
              <a:rPr lang="fr-FR" sz="2400" dirty="0" err="1">
                <a:latin typeface="Calibri" charset="0"/>
                <a:ea typeface="Calibri" charset="0"/>
                <a:cs typeface="Calibri" charset="0"/>
              </a:rPr>
              <a:t>chômage</a:t>
            </a:r>
            <a:r>
              <a:rPr lang="fr-FR" sz="2400" dirty="0">
                <a:latin typeface="Calibri" charset="0"/>
                <a:ea typeface="Calibri" charset="0"/>
                <a:cs typeface="Calibri" charset="0"/>
              </a:rPr>
              <a:t> des jeunes, le sous- emploi, </a:t>
            </a:r>
            <a:endParaRPr lang="fr-FR" sz="2400" dirty="0" smtClean="0">
              <a:latin typeface="Calibri" charset="0"/>
              <a:ea typeface="Calibri" charset="0"/>
              <a:cs typeface="Calibri" charset="0"/>
            </a:endParaRPr>
          </a:p>
          <a:p>
            <a:pPr lvl="2" algn="just">
              <a:buFont typeface="Courier New" charset="0"/>
              <a:buChar char="o"/>
            </a:pPr>
            <a:r>
              <a:rPr lang="fr-FR" sz="2400" dirty="0" smtClean="0">
                <a:latin typeface="Calibri" charset="0"/>
                <a:ea typeface="Calibri" charset="0"/>
                <a:cs typeface="Calibri" charset="0"/>
              </a:rPr>
              <a:t>l’</a:t>
            </a:r>
            <a:r>
              <a:rPr lang="fr-FR" sz="2400" dirty="0" err="1" smtClean="0">
                <a:latin typeface="Calibri" charset="0"/>
                <a:ea typeface="Calibri" charset="0"/>
                <a:cs typeface="Calibri" charset="0"/>
              </a:rPr>
              <a:t>inadéquation</a:t>
            </a:r>
            <a:r>
              <a:rPr lang="fr-FR" sz="2400" dirty="0" smtClean="0">
                <a:latin typeface="Calibri" charset="0"/>
                <a:ea typeface="Calibri" charset="0"/>
                <a:cs typeface="Calibri" charset="0"/>
              </a:rPr>
              <a:t> </a:t>
            </a:r>
            <a:r>
              <a:rPr lang="fr-FR" sz="2400" dirty="0">
                <a:latin typeface="Calibri" charset="0"/>
                <a:ea typeface="Calibri" charset="0"/>
                <a:cs typeface="Calibri" charset="0"/>
              </a:rPr>
              <a:t>des </a:t>
            </a:r>
            <a:r>
              <a:rPr lang="fr-FR" sz="2400" dirty="0" err="1" smtClean="0">
                <a:latin typeface="Calibri" charset="0"/>
                <a:ea typeface="Calibri" charset="0"/>
                <a:cs typeface="Calibri" charset="0"/>
              </a:rPr>
              <a:t>compétences</a:t>
            </a:r>
            <a:r>
              <a:rPr lang="fr-FR" sz="2400" dirty="0" smtClean="0">
                <a:latin typeface="Calibri" charset="0"/>
                <a:ea typeface="Calibri" charset="0"/>
                <a:cs typeface="Calibri" charset="0"/>
              </a:rPr>
              <a:t>, </a:t>
            </a:r>
            <a:r>
              <a:rPr lang="fr-FR" sz="2400" dirty="0">
                <a:latin typeface="Calibri" charset="0"/>
                <a:ea typeface="Calibri" charset="0"/>
                <a:cs typeface="Calibri" charset="0"/>
              </a:rPr>
              <a:t>l’</a:t>
            </a:r>
            <a:r>
              <a:rPr lang="fr-FR" sz="2400" dirty="0" err="1">
                <a:latin typeface="Calibri" charset="0"/>
                <a:ea typeface="Calibri" charset="0"/>
                <a:cs typeface="Calibri" charset="0"/>
              </a:rPr>
              <a:t>inactivite</a:t>
            </a:r>
            <a:r>
              <a:rPr lang="fr-FR" sz="2400" dirty="0">
                <a:latin typeface="Calibri" charset="0"/>
                <a:ea typeface="Calibri" charset="0"/>
                <a:cs typeface="Calibri" charset="0"/>
              </a:rPr>
              <a:t>́, les </a:t>
            </a:r>
            <a:r>
              <a:rPr lang="fr-FR" sz="2400" dirty="0" err="1">
                <a:latin typeface="Calibri" charset="0"/>
                <a:ea typeface="Calibri" charset="0"/>
                <a:cs typeface="Calibri" charset="0"/>
              </a:rPr>
              <a:t>problèmes</a:t>
            </a:r>
            <a:r>
              <a:rPr lang="fr-FR" sz="2400" dirty="0">
                <a:latin typeface="Calibri" charset="0"/>
                <a:ea typeface="Calibri" charset="0"/>
                <a:cs typeface="Calibri" charset="0"/>
              </a:rPr>
              <a:t> </a:t>
            </a:r>
            <a:r>
              <a:rPr lang="fr-FR" sz="2400" dirty="0" err="1">
                <a:latin typeface="Calibri" charset="0"/>
                <a:ea typeface="Calibri" charset="0"/>
                <a:cs typeface="Calibri" charset="0"/>
              </a:rPr>
              <a:t>spécifiques</a:t>
            </a:r>
            <a:r>
              <a:rPr lang="fr-FR" sz="2400" dirty="0">
                <a:latin typeface="Calibri" charset="0"/>
                <a:ea typeface="Calibri" charset="0"/>
                <a:cs typeface="Calibri" charset="0"/>
              </a:rPr>
              <a:t> à la </a:t>
            </a:r>
            <a:r>
              <a:rPr lang="fr-FR" sz="2400" dirty="0" err="1">
                <a:latin typeface="Calibri" charset="0"/>
                <a:ea typeface="Calibri" charset="0"/>
                <a:cs typeface="Calibri" charset="0"/>
              </a:rPr>
              <a:t>région</a:t>
            </a:r>
            <a:r>
              <a:rPr lang="fr-FR" sz="2400" dirty="0">
                <a:latin typeface="Calibri" charset="0"/>
                <a:ea typeface="Calibri" charset="0"/>
                <a:cs typeface="Calibri" charset="0"/>
              </a:rPr>
              <a:t> ou à l’</a:t>
            </a:r>
            <a:r>
              <a:rPr lang="fr-FR" sz="2400" dirty="0" err="1">
                <a:latin typeface="Calibri" charset="0"/>
                <a:ea typeface="Calibri" charset="0"/>
                <a:cs typeface="Calibri" charset="0"/>
              </a:rPr>
              <a:t>âge</a:t>
            </a:r>
            <a:r>
              <a:rPr lang="fr-FR" sz="2400" dirty="0">
                <a:latin typeface="Calibri" charset="0"/>
                <a:ea typeface="Calibri" charset="0"/>
                <a:cs typeface="Calibri" charset="0"/>
              </a:rPr>
              <a:t>, au genre ou à l’</a:t>
            </a:r>
            <a:r>
              <a:rPr lang="fr-FR" sz="2400" dirty="0" err="1">
                <a:latin typeface="Calibri" charset="0"/>
                <a:ea typeface="Calibri" charset="0"/>
                <a:cs typeface="Calibri" charset="0"/>
              </a:rPr>
              <a:t>éducation</a:t>
            </a:r>
            <a:r>
              <a:rPr lang="fr-FR" sz="2400" dirty="0">
                <a:latin typeface="Calibri" charset="0"/>
                <a:ea typeface="Calibri" charset="0"/>
                <a:cs typeface="Calibri" charset="0"/>
              </a:rPr>
              <a:t> sur le marché du travail, etc. </a:t>
            </a:r>
            <a:endParaRPr lang="fr-FR" sz="2400" dirty="0" smtClean="0">
              <a:latin typeface="Calibri" charset="0"/>
              <a:ea typeface="Calibri" charset="0"/>
              <a:cs typeface="Calibri" charset="0"/>
            </a:endParaRPr>
          </a:p>
          <a:p>
            <a:pPr marL="228600" lvl="1" indent="0" algn="just">
              <a:buNone/>
            </a:pPr>
            <a:endParaRPr lang="fr-FR" sz="2200" dirty="0">
              <a:latin typeface="Calibri" charset="0"/>
              <a:ea typeface="Calibri" charset="0"/>
              <a:cs typeface="Calibri" charset="0"/>
            </a:endParaRPr>
          </a:p>
          <a:p>
            <a:pPr algn="just">
              <a:buFont typeface="Wingdings" charset="2"/>
              <a:buChar char="v"/>
            </a:pPr>
            <a:r>
              <a:rPr lang="fr-FR" sz="2400" dirty="0" smtClean="0"/>
              <a:t>indiquer également les </a:t>
            </a:r>
            <a:r>
              <a:rPr lang="fr-FR" sz="2400" dirty="0" err="1"/>
              <a:t>catégories</a:t>
            </a:r>
            <a:r>
              <a:rPr lang="fr-FR" sz="2400" dirty="0"/>
              <a:t> </a:t>
            </a:r>
            <a:r>
              <a:rPr lang="fr-FR" sz="2400" dirty="0" err="1"/>
              <a:t>particulièrement</a:t>
            </a:r>
            <a:r>
              <a:rPr lang="fr-FR" sz="2400" dirty="0"/>
              <a:t> </a:t>
            </a:r>
            <a:r>
              <a:rPr lang="fr-FR" sz="2400" dirty="0" err="1"/>
              <a:t>touchées</a:t>
            </a:r>
            <a:r>
              <a:rPr lang="fr-FR" sz="2400" dirty="0"/>
              <a:t> par les </a:t>
            </a:r>
            <a:r>
              <a:rPr lang="fr-FR" sz="2400" dirty="0" err="1" smtClean="0"/>
              <a:t>défis</a:t>
            </a:r>
            <a:r>
              <a:rPr lang="fr-FR" sz="2400" dirty="0" smtClean="0"/>
              <a:t> décrits (par </a:t>
            </a:r>
            <a:r>
              <a:rPr lang="fr-FR" sz="2400" dirty="0"/>
              <a:t>exemple, les jeunes, les femmes, les </a:t>
            </a:r>
            <a:r>
              <a:rPr lang="fr-FR" sz="2400" dirty="0" err="1"/>
              <a:t>diplômés</a:t>
            </a:r>
            <a:r>
              <a:rPr lang="fr-FR" sz="2400" dirty="0"/>
              <a:t> de l’enseignement </a:t>
            </a:r>
            <a:r>
              <a:rPr lang="fr-FR" sz="2400" dirty="0" err="1"/>
              <a:t>supérieur</a:t>
            </a:r>
            <a:r>
              <a:rPr lang="fr-FR" sz="2400" dirty="0"/>
              <a:t>, les personnes peu </a:t>
            </a:r>
            <a:r>
              <a:rPr lang="fr-FR" sz="2400" dirty="0" smtClean="0"/>
              <a:t>qualifies</a:t>
            </a:r>
            <a:r>
              <a:rPr lang="fr-FR" sz="2400" dirty="0"/>
              <a:t>, etc.). </a:t>
            </a:r>
          </a:p>
          <a:p>
            <a:pPr algn="just"/>
            <a:endParaRPr lang="fr-FR" sz="2400" dirty="0">
              <a:latin typeface="Calibri" charset="0"/>
              <a:ea typeface="Calibri" charset="0"/>
              <a:cs typeface="Calibri" charset="0"/>
            </a:endParaRPr>
          </a:p>
        </p:txBody>
      </p:sp>
      <p:sp>
        <p:nvSpPr>
          <p:cNvPr id="4" name="Espace réservé du pied de page 3"/>
          <p:cNvSpPr>
            <a:spLocks noGrp="1"/>
          </p:cNvSpPr>
          <p:nvPr>
            <p:ph type="ftr" sz="quarter" idx="11"/>
          </p:nvPr>
        </p:nvSpPr>
        <p:spPr/>
        <p:txBody>
          <a:bodyPr/>
          <a:lstStyle/>
          <a:p>
            <a:r>
              <a:rPr lang="fr-FR" smtClean="0"/>
              <a:t>Abdelouahab Essafi Expert LMI Kafaat Liljami3</a:t>
            </a:r>
            <a:endParaRPr lang="fr-FR" dirty="0"/>
          </a:p>
        </p:txBody>
      </p:sp>
      <p:sp>
        <p:nvSpPr>
          <p:cNvPr id="5" name="Espace réservé du numéro de diapositive 4"/>
          <p:cNvSpPr>
            <a:spLocks noGrp="1"/>
          </p:cNvSpPr>
          <p:nvPr>
            <p:ph type="sldNum" sz="quarter" idx="12"/>
          </p:nvPr>
        </p:nvSpPr>
        <p:spPr>
          <a:xfrm>
            <a:off x="10758922" y="6373368"/>
            <a:ext cx="365760" cy="365760"/>
          </a:xfrm>
        </p:spPr>
        <p:txBody>
          <a:bodyPr/>
          <a:lstStyle/>
          <a:p>
            <a:fld id="{E034F8EF-867A-4144-9C85-6B43D99B8AA5}" type="slidenum">
              <a:rPr lang="fr-FR" smtClean="0"/>
              <a:t>29</a:t>
            </a:fld>
            <a:endParaRPr lang="fr-FR" dirty="0"/>
          </a:p>
        </p:txBody>
      </p:sp>
      <p:pic>
        <p:nvPicPr>
          <p:cNvPr id="6" name="Picture 6"/>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03200" y="0"/>
            <a:ext cx="1242828" cy="6766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10759909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1"/>
          <p:cNvSpPr>
            <a:spLocks noGrp="1"/>
          </p:cNvSpPr>
          <p:nvPr>
            <p:ph type="title"/>
          </p:nvPr>
        </p:nvSpPr>
        <p:spPr>
          <a:solidFill>
            <a:schemeClr val="accent3">
              <a:lumMod val="40000"/>
              <a:lumOff val="60000"/>
            </a:schemeClr>
          </a:solidFill>
        </p:spPr>
        <p:txBody>
          <a:bodyPr>
            <a:normAutofit/>
          </a:bodyPr>
          <a:lstStyle/>
          <a:p>
            <a:r>
              <a:rPr lang="fr-FR" sz="2800" dirty="0" smtClean="0"/>
              <a:t>Rapport d’évaluation AFE </a:t>
            </a:r>
            <a:endParaRPr lang="fr-FR" sz="2800" dirty="0"/>
          </a:p>
        </p:txBody>
      </p:sp>
      <p:sp>
        <p:nvSpPr>
          <p:cNvPr id="5" name="Espace réservé du contenu 2"/>
          <p:cNvSpPr>
            <a:spLocks noGrp="1"/>
          </p:cNvSpPr>
          <p:nvPr>
            <p:ph idx="1"/>
          </p:nvPr>
        </p:nvSpPr>
        <p:spPr>
          <a:solidFill>
            <a:schemeClr val="accent3">
              <a:lumMod val="40000"/>
              <a:lumOff val="60000"/>
            </a:schemeClr>
          </a:solidFill>
        </p:spPr>
        <p:txBody>
          <a:bodyPr>
            <a:normAutofit fontScale="92500" lnSpcReduction="20000"/>
          </a:bodyPr>
          <a:lstStyle/>
          <a:p>
            <a:pPr marL="182563" lvl="2" indent="0">
              <a:buNone/>
            </a:pPr>
            <a:r>
              <a:rPr lang="fr-FR" dirty="0" smtClean="0"/>
              <a:t>4 principes pour garantir la qualité  et la légitimité des résultats et solutions de suivi vis-à-vis des participants et bénéficiaires:  </a:t>
            </a:r>
          </a:p>
          <a:p>
            <a:pPr lvl="2">
              <a:buFont typeface="Wingdings" panose="05000000000000000000" pitchFamily="2" charset="2"/>
              <a:buChar char="ü"/>
            </a:pPr>
            <a:endParaRPr lang="fr-FR" dirty="0"/>
          </a:p>
          <a:p>
            <a:pPr lvl="2">
              <a:buFont typeface="Wingdings" panose="05000000000000000000" pitchFamily="2" charset="2"/>
              <a:buChar char="ü"/>
            </a:pPr>
            <a:r>
              <a:rPr lang="fr-FR" dirty="0" smtClean="0"/>
              <a:t>Appropriation</a:t>
            </a:r>
          </a:p>
          <a:p>
            <a:pPr marL="914400" lvl="2" indent="0">
              <a:buNone/>
            </a:pPr>
            <a:endParaRPr lang="fr-FR" dirty="0" smtClean="0"/>
          </a:p>
          <a:p>
            <a:pPr lvl="2">
              <a:buFont typeface="Wingdings" panose="05000000000000000000" pitchFamily="2" charset="2"/>
              <a:buChar char="ü"/>
            </a:pPr>
            <a:r>
              <a:rPr lang="fr-FR" dirty="0" smtClean="0"/>
              <a:t>Large participation</a:t>
            </a:r>
          </a:p>
          <a:p>
            <a:pPr lvl="2">
              <a:buFont typeface="Wingdings" panose="05000000000000000000" pitchFamily="2" charset="2"/>
              <a:buChar char="ü"/>
            </a:pPr>
            <a:endParaRPr lang="fr-FR" dirty="0"/>
          </a:p>
          <a:p>
            <a:pPr lvl="2">
              <a:buFont typeface="Wingdings" panose="05000000000000000000" pitchFamily="2" charset="2"/>
              <a:buChar char="ü"/>
            </a:pPr>
            <a:r>
              <a:rPr lang="fr-FR" dirty="0" smtClean="0"/>
              <a:t>Approche holistique </a:t>
            </a:r>
          </a:p>
          <a:p>
            <a:pPr lvl="2">
              <a:buFont typeface="Wingdings" panose="05000000000000000000" pitchFamily="2" charset="2"/>
              <a:buChar char="ü"/>
            </a:pPr>
            <a:endParaRPr lang="fr-FR" dirty="0" smtClean="0"/>
          </a:p>
          <a:p>
            <a:pPr lvl="2">
              <a:buFont typeface="Wingdings" panose="05000000000000000000" pitchFamily="2" charset="2"/>
              <a:buChar char="ü"/>
            </a:pPr>
            <a:r>
              <a:rPr lang="fr-FR" dirty="0" smtClean="0"/>
              <a:t>Evaluation fondée sur des données probantes</a:t>
            </a:r>
            <a:endParaRPr lang="fr-FR" dirty="0"/>
          </a:p>
        </p:txBody>
      </p:sp>
      <p:sp>
        <p:nvSpPr>
          <p:cNvPr id="2" name="Espace réservé du pied de page 1"/>
          <p:cNvSpPr>
            <a:spLocks noGrp="1"/>
          </p:cNvSpPr>
          <p:nvPr>
            <p:ph type="ftr" sz="quarter" idx="11"/>
          </p:nvPr>
        </p:nvSpPr>
        <p:spPr/>
        <p:txBody>
          <a:bodyPr/>
          <a:lstStyle/>
          <a:p>
            <a:r>
              <a:rPr lang="fr-FR" smtClean="0"/>
              <a:t>Abdelouahab Essafi Expert LMI Kafaat Liljami3</a:t>
            </a:r>
            <a:endParaRPr lang="fr-FR" dirty="0"/>
          </a:p>
        </p:txBody>
      </p:sp>
      <p:sp>
        <p:nvSpPr>
          <p:cNvPr id="3" name="Espace réservé du numéro de diapositive 2"/>
          <p:cNvSpPr>
            <a:spLocks noGrp="1"/>
          </p:cNvSpPr>
          <p:nvPr>
            <p:ph type="sldNum" sz="quarter" idx="12"/>
          </p:nvPr>
        </p:nvSpPr>
        <p:spPr/>
        <p:txBody>
          <a:bodyPr/>
          <a:lstStyle/>
          <a:p>
            <a:fld id="{E034F8EF-867A-4144-9C85-6B43D99B8AA5}" type="slidenum">
              <a:rPr lang="fr-FR" smtClean="0"/>
              <a:t>3</a:t>
            </a:fld>
            <a:endParaRPr lang="fr-FR" dirty="0"/>
          </a:p>
        </p:txBody>
      </p:sp>
      <p:pic>
        <p:nvPicPr>
          <p:cNvPr id="6" name="Picture 6"/>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45002" y="301911"/>
            <a:ext cx="1397000" cy="1325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579487046"/>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322576" y="0"/>
            <a:ext cx="7729728" cy="621792"/>
          </a:xfrm>
        </p:spPr>
        <p:txBody>
          <a:bodyPr>
            <a:normAutofit fontScale="90000"/>
          </a:bodyPr>
          <a:lstStyle/>
          <a:p>
            <a:r>
              <a:rPr lang="fr-FR" cap="none">
                <a:latin typeface="Calibri" charset="0"/>
                <a:ea typeface="Calibri" charset="0"/>
                <a:cs typeface="Calibri" charset="0"/>
              </a:rPr>
              <a:t>Modules et questions thématiques</a:t>
            </a:r>
            <a:endParaRPr lang="fr-FR"/>
          </a:p>
        </p:txBody>
      </p:sp>
      <p:sp>
        <p:nvSpPr>
          <p:cNvPr id="3" name="Espace réservé du contenu 2"/>
          <p:cNvSpPr>
            <a:spLocks noGrp="1"/>
          </p:cNvSpPr>
          <p:nvPr>
            <p:ph idx="1"/>
          </p:nvPr>
        </p:nvSpPr>
        <p:spPr>
          <a:xfrm>
            <a:off x="164592" y="1426464"/>
            <a:ext cx="11722608" cy="5431536"/>
          </a:xfrm>
        </p:spPr>
        <p:txBody>
          <a:bodyPr>
            <a:normAutofit/>
          </a:bodyPr>
          <a:lstStyle/>
          <a:p>
            <a:pPr marL="0" indent="0" algn="just">
              <a:buNone/>
            </a:pPr>
            <a:r>
              <a:rPr lang="fr-FR" sz="2400" b="1" i="1" dirty="0">
                <a:solidFill>
                  <a:srgbClr val="FF0000"/>
                </a:solidFill>
                <a:latin typeface="Calibri" charset="0"/>
                <a:ea typeface="Calibri" charset="0"/>
                <a:cs typeface="Calibri" charset="0"/>
              </a:rPr>
              <a:t>B.1.2 </a:t>
            </a:r>
            <a:r>
              <a:rPr lang="fr-FR" sz="2400" b="1" i="1" dirty="0" err="1" smtClean="0">
                <a:solidFill>
                  <a:srgbClr val="FF0000"/>
                </a:solidFill>
                <a:latin typeface="Calibri" charset="0"/>
                <a:ea typeface="Calibri" charset="0"/>
                <a:cs typeface="Calibri" charset="0"/>
              </a:rPr>
              <a:t>Défis</a:t>
            </a:r>
            <a:r>
              <a:rPr lang="fr-FR" sz="2400" b="1" i="1" dirty="0" smtClean="0">
                <a:solidFill>
                  <a:srgbClr val="FF0000"/>
                </a:solidFill>
                <a:latin typeface="Calibri" charset="0"/>
                <a:ea typeface="Calibri" charset="0"/>
                <a:cs typeface="Calibri" charset="0"/>
              </a:rPr>
              <a:t> </a:t>
            </a:r>
            <a:r>
              <a:rPr lang="fr-FR" sz="2400" b="1" i="1" dirty="0">
                <a:solidFill>
                  <a:srgbClr val="FF0000"/>
                </a:solidFill>
                <a:latin typeface="Calibri" charset="0"/>
                <a:ea typeface="Calibri" charset="0"/>
                <a:cs typeface="Calibri" charset="0"/>
              </a:rPr>
              <a:t>et </a:t>
            </a:r>
            <a:r>
              <a:rPr lang="fr-FR" sz="2400" b="1" i="1" dirty="0" err="1">
                <a:solidFill>
                  <a:srgbClr val="FF0000"/>
                </a:solidFill>
                <a:latin typeface="Calibri" charset="0"/>
                <a:ea typeface="Calibri" charset="0"/>
                <a:cs typeface="Calibri" charset="0"/>
              </a:rPr>
              <a:t>opportunités</a:t>
            </a:r>
            <a:r>
              <a:rPr lang="fr-FR" sz="2400" b="1" i="1" dirty="0">
                <a:solidFill>
                  <a:srgbClr val="FF0000"/>
                </a:solidFill>
                <a:latin typeface="Calibri" charset="0"/>
                <a:ea typeface="Calibri" charset="0"/>
                <a:cs typeface="Calibri" charset="0"/>
              </a:rPr>
              <a:t> </a:t>
            </a:r>
            <a:r>
              <a:rPr lang="fr-FR" sz="2400" b="1" i="1" dirty="0" err="1" smtClean="0">
                <a:solidFill>
                  <a:srgbClr val="FF0000"/>
                </a:solidFill>
                <a:latin typeface="Calibri" charset="0"/>
                <a:ea typeface="Calibri" charset="0"/>
                <a:cs typeface="Calibri" charset="0"/>
              </a:rPr>
              <a:t>spécifiques</a:t>
            </a:r>
            <a:r>
              <a:rPr lang="fr-FR" sz="2400" b="1" i="1" dirty="0">
                <a:solidFill>
                  <a:srgbClr val="FF0000"/>
                </a:solidFill>
                <a:latin typeface="Calibri" charset="0"/>
                <a:ea typeface="Calibri" charset="0"/>
                <a:cs typeface="Calibri" charset="0"/>
              </a:rPr>
              <a:t>: l’</a:t>
            </a:r>
            <a:r>
              <a:rPr lang="fr-FR" sz="2400" b="1" i="1" dirty="0" err="1">
                <a:solidFill>
                  <a:srgbClr val="FF0000"/>
                </a:solidFill>
                <a:latin typeface="Calibri" charset="0"/>
                <a:ea typeface="Calibri" charset="0"/>
                <a:cs typeface="Calibri" charset="0"/>
              </a:rPr>
              <a:t>inadéquation</a:t>
            </a:r>
            <a:r>
              <a:rPr lang="fr-FR" sz="2400" b="1" i="1" dirty="0">
                <a:solidFill>
                  <a:srgbClr val="FF0000"/>
                </a:solidFill>
                <a:latin typeface="Calibri" charset="0"/>
                <a:ea typeface="Calibri" charset="0"/>
                <a:cs typeface="Calibri" charset="0"/>
              </a:rPr>
              <a:t> des </a:t>
            </a:r>
            <a:r>
              <a:rPr lang="fr-FR" sz="2400" b="1" i="1" dirty="0" err="1">
                <a:solidFill>
                  <a:srgbClr val="FF0000"/>
                </a:solidFill>
                <a:latin typeface="Calibri" charset="0"/>
                <a:ea typeface="Calibri" charset="0"/>
                <a:cs typeface="Calibri" charset="0"/>
              </a:rPr>
              <a:t>compétences</a:t>
            </a:r>
            <a:r>
              <a:rPr lang="fr-FR" sz="2400" b="1" i="1" dirty="0">
                <a:solidFill>
                  <a:srgbClr val="FF0000"/>
                </a:solidFill>
                <a:latin typeface="Calibri" charset="0"/>
                <a:ea typeface="Calibri" charset="0"/>
                <a:cs typeface="Calibri" charset="0"/>
              </a:rPr>
              <a:t> </a:t>
            </a:r>
            <a:endParaRPr lang="fr-FR" sz="2400" b="1" i="1" dirty="0" smtClean="0">
              <a:solidFill>
                <a:srgbClr val="FF0000"/>
              </a:solidFill>
              <a:latin typeface="Calibri" charset="0"/>
              <a:ea typeface="Calibri" charset="0"/>
              <a:cs typeface="Calibri" charset="0"/>
            </a:endParaRPr>
          </a:p>
          <a:p>
            <a:pPr marL="0" indent="0" algn="just">
              <a:buNone/>
            </a:pPr>
            <a:endParaRPr lang="fr-FR" sz="2400" dirty="0">
              <a:solidFill>
                <a:srgbClr val="FF0000"/>
              </a:solidFill>
              <a:latin typeface="Calibri" charset="0"/>
              <a:ea typeface="Calibri" charset="0"/>
              <a:cs typeface="Calibri" charset="0"/>
            </a:endParaRPr>
          </a:p>
          <a:p>
            <a:pPr algn="just"/>
            <a:r>
              <a:rPr lang="fr-FR" sz="2400" dirty="0">
                <a:latin typeface="Calibri" charset="0"/>
                <a:ea typeface="Calibri" charset="0"/>
                <a:cs typeface="Calibri" charset="0"/>
              </a:rPr>
              <a:t>Si l’un des </a:t>
            </a:r>
            <a:r>
              <a:rPr lang="fr-FR" sz="2400" dirty="0" err="1" smtClean="0">
                <a:latin typeface="Calibri" charset="0"/>
                <a:ea typeface="Calibri" charset="0"/>
                <a:cs typeface="Calibri" charset="0"/>
              </a:rPr>
              <a:t>défis</a:t>
            </a:r>
            <a:r>
              <a:rPr lang="fr-FR" sz="2400" dirty="0" smtClean="0">
                <a:latin typeface="Calibri" charset="0"/>
                <a:ea typeface="Calibri" charset="0"/>
                <a:cs typeface="Calibri" charset="0"/>
              </a:rPr>
              <a:t> </a:t>
            </a:r>
            <a:r>
              <a:rPr lang="fr-FR" sz="2400" dirty="0" err="1" smtClean="0">
                <a:latin typeface="Calibri" charset="0"/>
                <a:ea typeface="Calibri" charset="0"/>
                <a:cs typeface="Calibri" charset="0"/>
              </a:rPr>
              <a:t>décrits</a:t>
            </a:r>
            <a:r>
              <a:rPr lang="fr-FR" sz="2400" dirty="0" smtClean="0">
                <a:latin typeface="Calibri" charset="0"/>
                <a:ea typeface="Calibri" charset="0"/>
                <a:cs typeface="Calibri" charset="0"/>
              </a:rPr>
              <a:t> </a:t>
            </a:r>
            <a:r>
              <a:rPr lang="fr-FR" sz="2400" dirty="0">
                <a:latin typeface="Calibri" charset="0"/>
                <a:ea typeface="Calibri" charset="0"/>
                <a:cs typeface="Calibri" charset="0"/>
              </a:rPr>
              <a:t>en </a:t>
            </a:r>
            <a:r>
              <a:rPr lang="fr-FR" sz="2400" dirty="0" err="1">
                <a:latin typeface="Calibri" charset="0"/>
                <a:ea typeface="Calibri" charset="0"/>
                <a:cs typeface="Calibri" charset="0"/>
              </a:rPr>
              <a:t>réponse</a:t>
            </a:r>
            <a:r>
              <a:rPr lang="fr-FR" sz="2400" dirty="0">
                <a:latin typeface="Calibri" charset="0"/>
                <a:ea typeface="Calibri" charset="0"/>
                <a:cs typeface="Calibri" charset="0"/>
              </a:rPr>
              <a:t> à la question </a:t>
            </a:r>
            <a:r>
              <a:rPr lang="fr-FR" sz="2400" dirty="0" err="1">
                <a:latin typeface="Calibri" charset="0"/>
                <a:ea typeface="Calibri" charset="0"/>
                <a:cs typeface="Calibri" charset="0"/>
              </a:rPr>
              <a:t>précédente</a:t>
            </a:r>
            <a:r>
              <a:rPr lang="fr-FR" sz="2400" dirty="0">
                <a:latin typeface="Calibri" charset="0"/>
                <a:ea typeface="Calibri" charset="0"/>
                <a:cs typeface="Calibri" charset="0"/>
              </a:rPr>
              <a:t> est l’</a:t>
            </a:r>
            <a:r>
              <a:rPr lang="fr-FR" sz="2400" dirty="0" err="1">
                <a:latin typeface="Calibri" charset="0"/>
                <a:ea typeface="Calibri" charset="0"/>
                <a:cs typeface="Calibri" charset="0"/>
              </a:rPr>
              <a:t>inadéquation</a:t>
            </a:r>
            <a:r>
              <a:rPr lang="fr-FR" sz="2400" dirty="0">
                <a:latin typeface="Calibri" charset="0"/>
                <a:ea typeface="Calibri" charset="0"/>
                <a:cs typeface="Calibri" charset="0"/>
              </a:rPr>
              <a:t> des </a:t>
            </a:r>
            <a:r>
              <a:rPr lang="fr-FR" sz="2400" dirty="0" err="1" smtClean="0">
                <a:latin typeface="Calibri" charset="0"/>
                <a:ea typeface="Calibri" charset="0"/>
                <a:cs typeface="Calibri" charset="0"/>
              </a:rPr>
              <a:t>compe</a:t>
            </a:r>
            <a:r>
              <a:rPr lang="fr-FR" sz="2400" dirty="0" smtClean="0">
                <a:latin typeface="Calibri" charset="0"/>
                <a:ea typeface="Calibri" charset="0"/>
                <a:cs typeface="Calibri" charset="0"/>
              </a:rPr>
              <a:t>́-</a:t>
            </a:r>
            <a:r>
              <a:rPr lang="fr-FR" sz="2400" dirty="0" err="1" smtClean="0">
                <a:latin typeface="Calibri" charset="0"/>
                <a:ea typeface="Calibri" charset="0"/>
                <a:cs typeface="Calibri" charset="0"/>
              </a:rPr>
              <a:t>tences</a:t>
            </a:r>
            <a:r>
              <a:rPr lang="fr-FR" sz="2400" dirty="0" smtClean="0">
                <a:latin typeface="Calibri" charset="0"/>
                <a:ea typeface="Calibri" charset="0"/>
                <a:cs typeface="Calibri" charset="0"/>
              </a:rPr>
              <a:t> </a:t>
            </a:r>
            <a:r>
              <a:rPr lang="fr-FR" sz="2400" dirty="0">
                <a:latin typeface="Calibri" charset="0"/>
                <a:ea typeface="Calibri" charset="0"/>
                <a:cs typeface="Calibri" charset="0"/>
              </a:rPr>
              <a:t>sous une ou plusieurs formes, veuillez indiquer si l’EFP et l’</a:t>
            </a:r>
            <a:r>
              <a:rPr lang="fr-FR" sz="2400" dirty="0" err="1">
                <a:latin typeface="Calibri" charset="0"/>
                <a:ea typeface="Calibri" charset="0"/>
                <a:cs typeface="Calibri" charset="0"/>
              </a:rPr>
              <a:t>éducation</a:t>
            </a:r>
            <a:r>
              <a:rPr lang="fr-FR" sz="2400" dirty="0">
                <a:latin typeface="Calibri" charset="0"/>
                <a:ea typeface="Calibri" charset="0"/>
                <a:cs typeface="Calibri" charset="0"/>
              </a:rPr>
              <a:t> en </a:t>
            </a:r>
            <a:r>
              <a:rPr lang="fr-FR" sz="2400" dirty="0" err="1">
                <a:latin typeface="Calibri" charset="0"/>
                <a:ea typeface="Calibri" charset="0"/>
                <a:cs typeface="Calibri" charset="0"/>
              </a:rPr>
              <a:t>général</a:t>
            </a:r>
            <a:r>
              <a:rPr lang="fr-FR" sz="2400" dirty="0">
                <a:latin typeface="Calibri" charset="0"/>
                <a:ea typeface="Calibri" charset="0"/>
                <a:cs typeface="Calibri" charset="0"/>
              </a:rPr>
              <a:t> contribuent à cette situation, et si oui, comment? </a:t>
            </a:r>
            <a:endParaRPr lang="fr-FR" sz="2400" dirty="0" smtClean="0">
              <a:latin typeface="Calibri" charset="0"/>
              <a:ea typeface="Calibri" charset="0"/>
              <a:cs typeface="Calibri" charset="0"/>
            </a:endParaRPr>
          </a:p>
          <a:p>
            <a:pPr marL="228600" lvl="1" indent="0" algn="just">
              <a:buNone/>
            </a:pPr>
            <a:r>
              <a:rPr lang="fr-FR" sz="2400" dirty="0" smtClean="0">
                <a:latin typeface="Calibri" charset="0"/>
                <a:ea typeface="Calibri" charset="0"/>
                <a:cs typeface="Calibri" charset="0"/>
              </a:rPr>
              <a:t>Par </a:t>
            </a:r>
            <a:r>
              <a:rPr lang="fr-FR" sz="2400" dirty="0">
                <a:latin typeface="Calibri" charset="0"/>
                <a:ea typeface="Calibri" charset="0"/>
                <a:cs typeface="Calibri" charset="0"/>
              </a:rPr>
              <a:t>exemple, l’</a:t>
            </a:r>
            <a:r>
              <a:rPr lang="fr-FR" sz="2400" dirty="0" err="1">
                <a:latin typeface="Calibri" charset="0"/>
                <a:ea typeface="Calibri" charset="0"/>
                <a:cs typeface="Calibri" charset="0"/>
              </a:rPr>
              <a:t>éducation</a:t>
            </a:r>
            <a:r>
              <a:rPr lang="fr-FR" sz="2400" dirty="0">
                <a:latin typeface="Calibri" charset="0"/>
                <a:ea typeface="Calibri" charset="0"/>
                <a:cs typeface="Calibri" charset="0"/>
              </a:rPr>
              <a:t> et la formation dotent-elles les demandeurs d’emploi des </a:t>
            </a:r>
            <a:r>
              <a:rPr lang="fr-FR" sz="2400" dirty="0" err="1">
                <a:latin typeface="Calibri" charset="0"/>
                <a:ea typeface="Calibri" charset="0"/>
                <a:cs typeface="Calibri" charset="0"/>
              </a:rPr>
              <a:t>compétences</a:t>
            </a:r>
            <a:r>
              <a:rPr lang="fr-FR" sz="2400" dirty="0">
                <a:latin typeface="Calibri" charset="0"/>
                <a:ea typeface="Calibri" charset="0"/>
                <a:cs typeface="Calibri" charset="0"/>
              </a:rPr>
              <a:t> </a:t>
            </a:r>
            <a:r>
              <a:rPr lang="fr-FR" sz="2400" dirty="0" err="1">
                <a:latin typeface="Calibri" charset="0"/>
                <a:ea typeface="Calibri" charset="0"/>
                <a:cs typeface="Calibri" charset="0"/>
              </a:rPr>
              <a:t>recherchées</a:t>
            </a:r>
            <a:r>
              <a:rPr lang="fr-FR" sz="2400" dirty="0">
                <a:latin typeface="Calibri" charset="0"/>
                <a:ea typeface="Calibri" charset="0"/>
                <a:cs typeface="Calibri" charset="0"/>
              </a:rPr>
              <a:t> sur le marché du travail? Dans la </a:t>
            </a:r>
            <a:r>
              <a:rPr lang="fr-FR" sz="2400" dirty="0" err="1">
                <a:latin typeface="Calibri" charset="0"/>
                <a:ea typeface="Calibri" charset="0"/>
                <a:cs typeface="Calibri" charset="0"/>
              </a:rPr>
              <a:t>négative</a:t>
            </a:r>
            <a:r>
              <a:rPr lang="fr-FR" sz="2400" dirty="0">
                <a:latin typeface="Calibri" charset="0"/>
                <a:ea typeface="Calibri" charset="0"/>
                <a:cs typeface="Calibri" charset="0"/>
              </a:rPr>
              <a:t>, veuillez en </a:t>
            </a:r>
            <a:r>
              <a:rPr lang="fr-FR" sz="2400" dirty="0" err="1">
                <a:latin typeface="Calibri" charset="0"/>
                <a:ea typeface="Calibri" charset="0"/>
                <a:cs typeface="Calibri" charset="0"/>
              </a:rPr>
              <a:t>décrire</a:t>
            </a:r>
            <a:r>
              <a:rPr lang="fr-FR" sz="2400" dirty="0">
                <a:latin typeface="Calibri" charset="0"/>
                <a:ea typeface="Calibri" charset="0"/>
                <a:cs typeface="Calibri" charset="0"/>
              </a:rPr>
              <a:t> les raisons possibles. Il peut s’agir de facteurs tels qu’un contenu de formation </a:t>
            </a:r>
            <a:r>
              <a:rPr lang="fr-FR" sz="2400" dirty="0" err="1">
                <a:latin typeface="Calibri" charset="0"/>
                <a:ea typeface="Calibri" charset="0"/>
                <a:cs typeface="Calibri" charset="0"/>
              </a:rPr>
              <a:t>désuet</a:t>
            </a:r>
            <a:r>
              <a:rPr lang="fr-FR" sz="2400" dirty="0">
                <a:latin typeface="Calibri" charset="0"/>
                <a:ea typeface="Calibri" charset="0"/>
                <a:cs typeface="Calibri" charset="0"/>
              </a:rPr>
              <a:t>, une faible participation à la FPC ou encore des choix d’</a:t>
            </a:r>
            <a:r>
              <a:rPr lang="fr-FR" sz="2400" dirty="0" err="1">
                <a:latin typeface="Calibri" charset="0"/>
                <a:ea typeface="Calibri" charset="0"/>
                <a:cs typeface="Calibri" charset="0"/>
              </a:rPr>
              <a:t>études</a:t>
            </a:r>
            <a:r>
              <a:rPr lang="fr-FR" sz="2400" dirty="0">
                <a:latin typeface="Calibri" charset="0"/>
                <a:ea typeface="Calibri" charset="0"/>
                <a:cs typeface="Calibri" charset="0"/>
              </a:rPr>
              <a:t> </a:t>
            </a:r>
            <a:r>
              <a:rPr lang="fr-FR" sz="2400" dirty="0" err="1">
                <a:latin typeface="Calibri" charset="0"/>
                <a:ea typeface="Calibri" charset="0"/>
                <a:cs typeface="Calibri" charset="0"/>
              </a:rPr>
              <a:t>défavorables</a:t>
            </a:r>
            <a:r>
              <a:rPr lang="fr-FR" sz="2400" dirty="0">
                <a:latin typeface="Calibri" charset="0"/>
                <a:ea typeface="Calibri" charset="0"/>
                <a:cs typeface="Calibri" charset="0"/>
              </a:rPr>
              <a:t> à l’</a:t>
            </a:r>
            <a:r>
              <a:rPr lang="fr-FR" sz="2400" dirty="0" err="1">
                <a:latin typeface="Calibri" charset="0"/>
                <a:ea typeface="Calibri" charset="0"/>
                <a:cs typeface="Calibri" charset="0"/>
              </a:rPr>
              <a:t>employabilite</a:t>
            </a:r>
            <a:r>
              <a:rPr lang="fr-FR" sz="2400" dirty="0">
                <a:latin typeface="Calibri" charset="0"/>
                <a:ea typeface="Calibri" charset="0"/>
                <a:cs typeface="Calibri" charset="0"/>
              </a:rPr>
              <a:t>́. </a:t>
            </a:r>
          </a:p>
          <a:p>
            <a:pPr algn="just"/>
            <a:endParaRPr lang="fr-FR" sz="2400" dirty="0">
              <a:latin typeface="Calibri" charset="0"/>
              <a:ea typeface="Calibri" charset="0"/>
              <a:cs typeface="Calibri" charset="0"/>
            </a:endParaRPr>
          </a:p>
        </p:txBody>
      </p:sp>
      <p:sp>
        <p:nvSpPr>
          <p:cNvPr id="4" name="Espace réservé du pied de page 3"/>
          <p:cNvSpPr>
            <a:spLocks noGrp="1"/>
          </p:cNvSpPr>
          <p:nvPr>
            <p:ph type="ftr" sz="quarter" idx="11"/>
          </p:nvPr>
        </p:nvSpPr>
        <p:spPr/>
        <p:txBody>
          <a:bodyPr/>
          <a:lstStyle/>
          <a:p>
            <a:r>
              <a:rPr lang="fr-FR" smtClean="0"/>
              <a:t>Abdelouahab Essafi Expert LMI Kafaat Liljami3</a:t>
            </a:r>
            <a:endParaRPr lang="fr-FR" dirty="0"/>
          </a:p>
        </p:txBody>
      </p:sp>
      <p:sp>
        <p:nvSpPr>
          <p:cNvPr id="5" name="Espace réservé du numéro de diapositive 4"/>
          <p:cNvSpPr>
            <a:spLocks noGrp="1"/>
          </p:cNvSpPr>
          <p:nvPr>
            <p:ph type="sldNum" sz="quarter" idx="12"/>
          </p:nvPr>
        </p:nvSpPr>
        <p:spPr/>
        <p:txBody>
          <a:bodyPr/>
          <a:lstStyle/>
          <a:p>
            <a:fld id="{E034F8EF-867A-4144-9C85-6B43D99B8AA5}" type="slidenum">
              <a:rPr lang="fr-FR" smtClean="0"/>
              <a:t>30</a:t>
            </a:fld>
            <a:endParaRPr lang="fr-FR" dirty="0"/>
          </a:p>
        </p:txBody>
      </p:sp>
      <p:pic>
        <p:nvPicPr>
          <p:cNvPr id="6" name="Picture 6"/>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100902"/>
            <a:ext cx="1397000" cy="1132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917713991"/>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170176" y="141732"/>
            <a:ext cx="7729728" cy="809244"/>
          </a:xfrm>
        </p:spPr>
        <p:txBody>
          <a:bodyPr/>
          <a:lstStyle/>
          <a:p>
            <a:r>
              <a:rPr lang="fr-FR" cap="none" dirty="0">
                <a:latin typeface="Calibri" charset="0"/>
                <a:ea typeface="Calibri" charset="0"/>
                <a:cs typeface="Calibri" charset="0"/>
              </a:rPr>
              <a:t>Modules et questions thématiques</a:t>
            </a:r>
            <a:endParaRPr lang="fr-FR" dirty="0"/>
          </a:p>
        </p:txBody>
      </p:sp>
      <p:sp>
        <p:nvSpPr>
          <p:cNvPr id="3" name="Espace réservé du contenu 2"/>
          <p:cNvSpPr>
            <a:spLocks noGrp="1"/>
          </p:cNvSpPr>
          <p:nvPr>
            <p:ph idx="1"/>
          </p:nvPr>
        </p:nvSpPr>
        <p:spPr>
          <a:xfrm>
            <a:off x="292608" y="932688"/>
            <a:ext cx="11484864" cy="5907024"/>
          </a:xfrm>
        </p:spPr>
        <p:txBody>
          <a:bodyPr>
            <a:noAutofit/>
          </a:bodyPr>
          <a:lstStyle/>
          <a:p>
            <a:pPr marL="0" indent="0" algn="just">
              <a:buNone/>
            </a:pPr>
            <a:r>
              <a:rPr lang="fr-FR" sz="2300" b="1" i="1" dirty="0">
                <a:solidFill>
                  <a:srgbClr val="FF0000"/>
                </a:solidFill>
                <a:latin typeface="Calibri" charset="0"/>
                <a:ea typeface="Calibri" charset="0"/>
                <a:cs typeface="Calibri" charset="0"/>
              </a:rPr>
              <a:t>B.1.3 </a:t>
            </a:r>
            <a:r>
              <a:rPr lang="fr-FR" sz="2300" b="1" i="1" dirty="0" err="1" smtClean="0">
                <a:solidFill>
                  <a:srgbClr val="FF0000"/>
                </a:solidFill>
                <a:latin typeface="Calibri" charset="0"/>
                <a:ea typeface="Calibri" charset="0"/>
                <a:cs typeface="Calibri" charset="0"/>
              </a:rPr>
              <a:t>Défis</a:t>
            </a:r>
            <a:r>
              <a:rPr lang="fr-FR" sz="2300" b="1" i="1" dirty="0" smtClean="0">
                <a:solidFill>
                  <a:srgbClr val="FF0000"/>
                </a:solidFill>
                <a:latin typeface="Calibri" charset="0"/>
                <a:ea typeface="Calibri" charset="0"/>
                <a:cs typeface="Calibri" charset="0"/>
              </a:rPr>
              <a:t> </a:t>
            </a:r>
            <a:r>
              <a:rPr lang="fr-FR" sz="2300" b="1" i="1" dirty="0">
                <a:solidFill>
                  <a:srgbClr val="FF0000"/>
                </a:solidFill>
                <a:latin typeface="Calibri" charset="0"/>
                <a:ea typeface="Calibri" charset="0"/>
                <a:cs typeface="Calibri" charset="0"/>
              </a:rPr>
              <a:t>et </a:t>
            </a:r>
            <a:r>
              <a:rPr lang="fr-FR" sz="2300" b="1" i="1" dirty="0" err="1">
                <a:solidFill>
                  <a:srgbClr val="FF0000"/>
                </a:solidFill>
                <a:latin typeface="Calibri" charset="0"/>
                <a:ea typeface="Calibri" charset="0"/>
                <a:cs typeface="Calibri" charset="0"/>
              </a:rPr>
              <a:t>opportunités</a:t>
            </a:r>
            <a:r>
              <a:rPr lang="fr-FR" sz="2300" b="1" i="1" dirty="0">
                <a:solidFill>
                  <a:srgbClr val="FF0000"/>
                </a:solidFill>
                <a:latin typeface="Calibri" charset="0"/>
                <a:ea typeface="Calibri" charset="0"/>
                <a:cs typeface="Calibri" charset="0"/>
              </a:rPr>
              <a:t> </a:t>
            </a:r>
            <a:r>
              <a:rPr lang="fr-FR" sz="2300" b="1" i="1" dirty="0" err="1" smtClean="0">
                <a:solidFill>
                  <a:srgbClr val="FF0000"/>
                </a:solidFill>
                <a:latin typeface="Calibri" charset="0"/>
                <a:ea typeface="Calibri" charset="0"/>
                <a:cs typeface="Calibri" charset="0"/>
              </a:rPr>
              <a:t>spécifiques</a:t>
            </a:r>
            <a:r>
              <a:rPr lang="fr-FR" sz="2300" b="1" i="1" dirty="0">
                <a:solidFill>
                  <a:srgbClr val="FF0000"/>
                </a:solidFill>
                <a:latin typeface="Calibri" charset="0"/>
                <a:ea typeface="Calibri" charset="0"/>
                <a:cs typeface="Calibri" charset="0"/>
              </a:rPr>
              <a:t>: la migration </a:t>
            </a:r>
            <a:endParaRPr lang="fr-FR" sz="2300" dirty="0">
              <a:solidFill>
                <a:srgbClr val="FF0000"/>
              </a:solidFill>
              <a:latin typeface="Calibri" charset="0"/>
              <a:ea typeface="Calibri" charset="0"/>
              <a:cs typeface="Calibri" charset="0"/>
            </a:endParaRPr>
          </a:p>
          <a:p>
            <a:pPr algn="just"/>
            <a:r>
              <a:rPr lang="fr-FR" sz="2300" dirty="0">
                <a:latin typeface="Calibri" charset="0"/>
                <a:ea typeface="Calibri" charset="0"/>
                <a:cs typeface="Calibri" charset="0"/>
              </a:rPr>
              <a:t>Dans la mesure où cette question ou une partie de celle-ci est pertinente dans le contexte de </a:t>
            </a:r>
            <a:r>
              <a:rPr lang="fr-FR" sz="2300" dirty="0" smtClean="0">
                <a:latin typeface="Calibri" charset="0"/>
                <a:ea typeface="Calibri" charset="0"/>
                <a:cs typeface="Calibri" charset="0"/>
              </a:rPr>
              <a:t>la région, </a:t>
            </a:r>
            <a:r>
              <a:rPr lang="fr-FR" sz="2300" dirty="0">
                <a:latin typeface="Calibri" charset="0"/>
                <a:ea typeface="Calibri" charset="0"/>
                <a:cs typeface="Calibri" charset="0"/>
              </a:rPr>
              <a:t>veuillez </a:t>
            </a:r>
            <a:r>
              <a:rPr lang="fr-FR" sz="2300" dirty="0" err="1">
                <a:latin typeface="Calibri" charset="0"/>
                <a:ea typeface="Calibri" charset="0"/>
                <a:cs typeface="Calibri" charset="0"/>
              </a:rPr>
              <a:t>décrire</a:t>
            </a:r>
            <a:r>
              <a:rPr lang="fr-FR" sz="2300" dirty="0">
                <a:latin typeface="Calibri" charset="0"/>
                <a:ea typeface="Calibri" charset="0"/>
                <a:cs typeface="Calibri" charset="0"/>
              </a:rPr>
              <a:t> l’impact de la migration et des </a:t>
            </a:r>
            <a:r>
              <a:rPr lang="fr-FR" sz="2300" dirty="0" smtClean="0">
                <a:latin typeface="Calibri" charset="0"/>
                <a:ea typeface="Calibri" charset="0"/>
                <a:cs typeface="Calibri" charset="0"/>
              </a:rPr>
              <a:t>flux </a:t>
            </a:r>
            <a:r>
              <a:rPr lang="fr-FR" sz="2300" dirty="0">
                <a:latin typeface="Calibri" charset="0"/>
                <a:ea typeface="Calibri" charset="0"/>
                <a:cs typeface="Calibri" charset="0"/>
              </a:rPr>
              <a:t>d’</a:t>
            </a:r>
            <a:r>
              <a:rPr lang="fr-FR" sz="2300" dirty="0" err="1">
                <a:latin typeface="Calibri" charset="0"/>
                <a:ea typeface="Calibri" charset="0"/>
                <a:cs typeface="Calibri" charset="0"/>
              </a:rPr>
              <a:t>émigration</a:t>
            </a:r>
            <a:r>
              <a:rPr lang="fr-FR" sz="2300" dirty="0">
                <a:latin typeface="Calibri" charset="0"/>
                <a:ea typeface="Calibri" charset="0"/>
                <a:cs typeface="Calibri" charset="0"/>
              </a:rPr>
              <a:t> et d’immigration sur le marché du travail. Cet impact pourrait notamment se traduire par la fuite des cerveaux ou le gaspillage des cerveaux, l’</a:t>
            </a:r>
            <a:r>
              <a:rPr lang="fr-FR" sz="2300" dirty="0" err="1">
                <a:latin typeface="Calibri" charset="0"/>
                <a:ea typeface="Calibri" charset="0"/>
                <a:cs typeface="Calibri" charset="0"/>
              </a:rPr>
              <a:t>éviction</a:t>
            </a:r>
            <a:r>
              <a:rPr lang="fr-FR" sz="2300" dirty="0">
                <a:latin typeface="Calibri" charset="0"/>
                <a:ea typeface="Calibri" charset="0"/>
                <a:cs typeface="Calibri" charset="0"/>
              </a:rPr>
              <a:t> des travailleurs locaux de certains secteurs, la baisse des salaires ou encore l’augmentation du </a:t>
            </a:r>
            <a:r>
              <a:rPr lang="fr-FR" sz="2300" dirty="0" err="1">
                <a:latin typeface="Calibri" charset="0"/>
                <a:ea typeface="Calibri" charset="0"/>
                <a:cs typeface="Calibri" charset="0"/>
              </a:rPr>
              <a:t>chômage</a:t>
            </a:r>
            <a:r>
              <a:rPr lang="fr-FR" sz="2300" dirty="0">
                <a:latin typeface="Calibri" charset="0"/>
                <a:ea typeface="Calibri" charset="0"/>
                <a:cs typeface="Calibri" charset="0"/>
              </a:rPr>
              <a:t>. L’un ou l’autre de ces impacts </a:t>
            </a:r>
            <a:r>
              <a:rPr lang="fr-FR" sz="2300" dirty="0" err="1">
                <a:latin typeface="Calibri" charset="0"/>
                <a:ea typeface="Calibri" charset="0"/>
                <a:cs typeface="Calibri" charset="0"/>
              </a:rPr>
              <a:t>présente-t-il</a:t>
            </a:r>
            <a:r>
              <a:rPr lang="fr-FR" sz="2300" dirty="0">
                <a:latin typeface="Calibri" charset="0"/>
                <a:ea typeface="Calibri" charset="0"/>
                <a:cs typeface="Calibri" charset="0"/>
              </a:rPr>
              <a:t> un </a:t>
            </a:r>
            <a:r>
              <a:rPr lang="fr-FR" sz="2300" dirty="0" err="1" smtClean="0">
                <a:latin typeface="Calibri" charset="0"/>
                <a:ea typeface="Calibri" charset="0"/>
                <a:cs typeface="Calibri" charset="0"/>
              </a:rPr>
              <a:t>défi</a:t>
            </a:r>
            <a:r>
              <a:rPr lang="fr-FR" sz="2300" dirty="0" smtClean="0">
                <a:latin typeface="Calibri" charset="0"/>
                <a:ea typeface="Calibri" charset="0"/>
                <a:cs typeface="Calibri" charset="0"/>
              </a:rPr>
              <a:t> </a:t>
            </a:r>
            <a:r>
              <a:rPr lang="fr-FR" sz="2300" dirty="0">
                <a:latin typeface="Calibri" charset="0"/>
                <a:ea typeface="Calibri" charset="0"/>
                <a:cs typeface="Calibri" charset="0"/>
              </a:rPr>
              <a:t>qui exige une </a:t>
            </a:r>
            <a:r>
              <a:rPr lang="fr-FR" sz="2300" dirty="0" err="1">
                <a:latin typeface="Calibri" charset="0"/>
                <a:ea typeface="Calibri" charset="0"/>
                <a:cs typeface="Calibri" charset="0"/>
              </a:rPr>
              <a:t>réponse</a:t>
            </a:r>
            <a:r>
              <a:rPr lang="fr-FR" sz="2300" dirty="0">
                <a:latin typeface="Calibri" charset="0"/>
                <a:ea typeface="Calibri" charset="0"/>
                <a:cs typeface="Calibri" charset="0"/>
              </a:rPr>
              <a:t> politique? </a:t>
            </a:r>
            <a:endParaRPr lang="fr-FR" sz="2300" dirty="0" smtClean="0">
              <a:latin typeface="Calibri" charset="0"/>
              <a:ea typeface="Calibri" charset="0"/>
              <a:cs typeface="Calibri" charset="0"/>
            </a:endParaRPr>
          </a:p>
          <a:p>
            <a:pPr algn="just"/>
            <a:endParaRPr lang="fr-FR" sz="2300" dirty="0" smtClean="0">
              <a:latin typeface="Calibri" charset="0"/>
              <a:ea typeface="Calibri" charset="0"/>
              <a:cs typeface="Calibri" charset="0"/>
            </a:endParaRPr>
          </a:p>
          <a:p>
            <a:pPr marL="0" indent="0" algn="just">
              <a:buNone/>
            </a:pPr>
            <a:r>
              <a:rPr lang="fr-FR" sz="2300" b="1" i="1" dirty="0" smtClean="0">
                <a:solidFill>
                  <a:srgbClr val="FF0000"/>
                </a:solidFill>
                <a:latin typeface="Calibri" charset="0"/>
                <a:ea typeface="Calibri" charset="0"/>
                <a:cs typeface="Calibri" charset="0"/>
              </a:rPr>
              <a:t>B.1.4 </a:t>
            </a:r>
            <a:r>
              <a:rPr lang="fr-FR" sz="2300" b="1" i="1" dirty="0" err="1" smtClean="0">
                <a:solidFill>
                  <a:srgbClr val="FF0000"/>
                </a:solidFill>
                <a:latin typeface="Calibri" charset="0"/>
                <a:ea typeface="Calibri" charset="0"/>
                <a:cs typeface="Calibri" charset="0"/>
              </a:rPr>
              <a:t>Défis</a:t>
            </a:r>
            <a:r>
              <a:rPr lang="fr-FR" sz="2300" b="1" i="1" dirty="0" smtClean="0">
                <a:solidFill>
                  <a:srgbClr val="FF0000"/>
                </a:solidFill>
                <a:latin typeface="Calibri" charset="0"/>
                <a:ea typeface="Calibri" charset="0"/>
                <a:cs typeface="Calibri" charset="0"/>
              </a:rPr>
              <a:t> </a:t>
            </a:r>
            <a:r>
              <a:rPr lang="fr-FR" sz="2300" b="1" i="1" dirty="0">
                <a:solidFill>
                  <a:srgbClr val="FF0000"/>
                </a:solidFill>
                <a:latin typeface="Calibri" charset="0"/>
                <a:ea typeface="Calibri" charset="0"/>
                <a:cs typeface="Calibri" charset="0"/>
              </a:rPr>
              <a:t>et </a:t>
            </a:r>
            <a:r>
              <a:rPr lang="fr-FR" sz="2300" b="1" i="1" dirty="0" err="1">
                <a:solidFill>
                  <a:srgbClr val="FF0000"/>
                </a:solidFill>
                <a:latin typeface="Calibri" charset="0"/>
                <a:ea typeface="Calibri" charset="0"/>
                <a:cs typeface="Calibri" charset="0"/>
              </a:rPr>
              <a:t>opportunités</a:t>
            </a:r>
            <a:r>
              <a:rPr lang="fr-FR" sz="2300" b="1" i="1" dirty="0">
                <a:solidFill>
                  <a:srgbClr val="FF0000"/>
                </a:solidFill>
                <a:latin typeface="Calibri" charset="0"/>
                <a:ea typeface="Calibri" charset="0"/>
                <a:cs typeface="Calibri" charset="0"/>
              </a:rPr>
              <a:t> </a:t>
            </a:r>
            <a:r>
              <a:rPr lang="fr-FR" sz="2300" b="1" i="1" dirty="0" err="1" smtClean="0">
                <a:solidFill>
                  <a:srgbClr val="FF0000"/>
                </a:solidFill>
                <a:latin typeface="Calibri" charset="0"/>
                <a:ea typeface="Calibri" charset="0"/>
                <a:cs typeface="Calibri" charset="0"/>
              </a:rPr>
              <a:t>spécifiques</a:t>
            </a:r>
            <a:r>
              <a:rPr lang="fr-FR" sz="2300" b="1" i="1" dirty="0">
                <a:solidFill>
                  <a:srgbClr val="FF0000"/>
                </a:solidFill>
                <a:latin typeface="Calibri" charset="0"/>
                <a:ea typeface="Calibri" charset="0"/>
                <a:cs typeface="Calibri" charset="0"/>
              </a:rPr>
              <a:t>: la transformation </a:t>
            </a:r>
            <a:r>
              <a:rPr lang="fr-FR" sz="2300" b="1" i="1" dirty="0" err="1">
                <a:solidFill>
                  <a:srgbClr val="FF0000"/>
                </a:solidFill>
                <a:latin typeface="Calibri" charset="0"/>
                <a:ea typeface="Calibri" charset="0"/>
                <a:cs typeface="Calibri" charset="0"/>
              </a:rPr>
              <a:t>numérique</a:t>
            </a:r>
            <a:r>
              <a:rPr lang="fr-FR" sz="2300" b="1" i="1" dirty="0">
                <a:solidFill>
                  <a:srgbClr val="FF0000"/>
                </a:solidFill>
                <a:latin typeface="Calibri" charset="0"/>
                <a:ea typeface="Calibri" charset="0"/>
                <a:cs typeface="Calibri" charset="0"/>
              </a:rPr>
              <a:t> </a:t>
            </a:r>
            <a:endParaRPr lang="fr-FR" sz="2300" dirty="0">
              <a:solidFill>
                <a:srgbClr val="FF0000"/>
              </a:solidFill>
              <a:latin typeface="Calibri" charset="0"/>
              <a:ea typeface="Calibri" charset="0"/>
              <a:cs typeface="Calibri" charset="0"/>
            </a:endParaRPr>
          </a:p>
          <a:p>
            <a:pPr algn="just"/>
            <a:r>
              <a:rPr lang="fr-FR" sz="2300" dirty="0">
                <a:latin typeface="Calibri" charset="0"/>
                <a:ea typeface="Calibri" charset="0"/>
                <a:cs typeface="Calibri" charset="0"/>
              </a:rPr>
              <a:t>Si, dans le module A, vous avez </a:t>
            </a:r>
            <a:r>
              <a:rPr lang="fr-FR" sz="2300" dirty="0" err="1">
                <a:latin typeface="Calibri" charset="0"/>
                <a:ea typeface="Calibri" charset="0"/>
                <a:cs typeface="Calibri" charset="0"/>
              </a:rPr>
              <a:t>décrit</a:t>
            </a:r>
            <a:r>
              <a:rPr lang="fr-FR" sz="2300" dirty="0">
                <a:latin typeface="Calibri" charset="0"/>
                <a:ea typeface="Calibri" charset="0"/>
                <a:cs typeface="Calibri" charset="0"/>
              </a:rPr>
              <a:t> la transformation </a:t>
            </a:r>
            <a:r>
              <a:rPr lang="fr-FR" sz="2300" dirty="0" err="1" smtClean="0">
                <a:latin typeface="Calibri" charset="0"/>
                <a:ea typeface="Calibri" charset="0"/>
                <a:cs typeface="Calibri" charset="0"/>
              </a:rPr>
              <a:t>numérique</a:t>
            </a:r>
            <a:r>
              <a:rPr lang="fr-FR" sz="2300" dirty="0" smtClean="0">
                <a:latin typeface="Calibri" charset="0"/>
                <a:ea typeface="Calibri" charset="0"/>
                <a:cs typeface="Calibri" charset="0"/>
              </a:rPr>
              <a:t> </a:t>
            </a:r>
            <a:r>
              <a:rPr lang="fr-FR" sz="2300" dirty="0">
                <a:latin typeface="Calibri" charset="0"/>
                <a:ea typeface="Calibri" charset="0"/>
                <a:cs typeface="Calibri" charset="0"/>
              </a:rPr>
              <a:t>comme une </a:t>
            </a:r>
            <a:r>
              <a:rPr lang="fr-FR" sz="2300" dirty="0" err="1">
                <a:latin typeface="Calibri" charset="0"/>
                <a:ea typeface="Calibri" charset="0"/>
                <a:cs typeface="Calibri" charset="0"/>
              </a:rPr>
              <a:t>évolution</a:t>
            </a:r>
            <a:r>
              <a:rPr lang="fr-FR" sz="2300" dirty="0">
                <a:latin typeface="Calibri" charset="0"/>
                <a:ea typeface="Calibri" charset="0"/>
                <a:cs typeface="Calibri" charset="0"/>
              </a:rPr>
              <a:t> ayant un impact sur l’</a:t>
            </a:r>
            <a:r>
              <a:rPr lang="fr-FR" sz="2300" dirty="0" err="1">
                <a:latin typeface="Calibri" charset="0"/>
                <a:ea typeface="Calibri" charset="0"/>
                <a:cs typeface="Calibri" charset="0"/>
              </a:rPr>
              <a:t>économie</a:t>
            </a:r>
            <a:r>
              <a:rPr lang="fr-FR" sz="2300" dirty="0">
                <a:latin typeface="Calibri" charset="0"/>
                <a:ea typeface="Calibri" charset="0"/>
                <a:cs typeface="Calibri" charset="0"/>
              </a:rPr>
              <a:t> et le marché du travail de </a:t>
            </a:r>
            <a:r>
              <a:rPr lang="fr-FR" sz="2300" dirty="0" smtClean="0">
                <a:latin typeface="Calibri" charset="0"/>
                <a:ea typeface="Calibri" charset="0"/>
                <a:cs typeface="Calibri" charset="0"/>
              </a:rPr>
              <a:t>la région, indiquer donc </a:t>
            </a:r>
            <a:r>
              <a:rPr lang="fr-FR" sz="2300" dirty="0">
                <a:latin typeface="Calibri" charset="0"/>
                <a:ea typeface="Calibri" charset="0"/>
                <a:cs typeface="Calibri" charset="0"/>
              </a:rPr>
              <a:t>si une partie de cet impact concerne l’EFP et l’</a:t>
            </a:r>
            <a:r>
              <a:rPr lang="fr-FR" sz="2300" dirty="0" err="1">
                <a:latin typeface="Calibri" charset="0"/>
                <a:ea typeface="Calibri" charset="0"/>
                <a:cs typeface="Calibri" charset="0"/>
              </a:rPr>
              <a:t>éducation</a:t>
            </a:r>
            <a:r>
              <a:rPr lang="fr-FR" sz="2300" dirty="0">
                <a:latin typeface="Calibri" charset="0"/>
                <a:ea typeface="Calibri" charset="0"/>
                <a:cs typeface="Calibri" charset="0"/>
              </a:rPr>
              <a:t> en </a:t>
            </a:r>
            <a:r>
              <a:rPr lang="fr-FR" sz="2300" dirty="0" err="1">
                <a:latin typeface="Calibri" charset="0"/>
                <a:ea typeface="Calibri" charset="0"/>
                <a:cs typeface="Calibri" charset="0"/>
              </a:rPr>
              <a:t>général</a:t>
            </a:r>
            <a:r>
              <a:rPr lang="fr-FR" sz="2300" dirty="0">
                <a:latin typeface="Calibri" charset="0"/>
                <a:ea typeface="Calibri" charset="0"/>
                <a:cs typeface="Calibri" charset="0"/>
              </a:rPr>
              <a:t>. Par exemple, la transformation </a:t>
            </a:r>
            <a:r>
              <a:rPr lang="fr-FR" sz="2300" dirty="0" err="1">
                <a:latin typeface="Calibri" charset="0"/>
                <a:ea typeface="Calibri" charset="0"/>
                <a:cs typeface="Calibri" charset="0"/>
              </a:rPr>
              <a:t>numérique</a:t>
            </a:r>
            <a:r>
              <a:rPr lang="fr-FR" sz="2300" dirty="0">
                <a:latin typeface="Calibri" charset="0"/>
                <a:ea typeface="Calibri" charset="0"/>
                <a:cs typeface="Calibri" charset="0"/>
              </a:rPr>
              <a:t> peut </a:t>
            </a:r>
            <a:r>
              <a:rPr lang="fr-FR" sz="2300" dirty="0" smtClean="0">
                <a:latin typeface="Calibri" charset="0"/>
                <a:ea typeface="Calibri" charset="0"/>
                <a:cs typeface="Calibri" charset="0"/>
              </a:rPr>
              <a:t>contribuer à </a:t>
            </a:r>
            <a:r>
              <a:rPr lang="fr-FR" sz="2300" dirty="0">
                <a:latin typeface="Calibri" charset="0"/>
                <a:ea typeface="Calibri" charset="0"/>
                <a:cs typeface="Calibri" charset="0"/>
              </a:rPr>
              <a:t>l’</a:t>
            </a:r>
            <a:r>
              <a:rPr lang="fr-FR" sz="2300" dirty="0" err="1">
                <a:latin typeface="Calibri" charset="0"/>
                <a:ea typeface="Calibri" charset="0"/>
                <a:cs typeface="Calibri" charset="0"/>
              </a:rPr>
              <a:t>inadéquation</a:t>
            </a:r>
            <a:r>
              <a:rPr lang="fr-FR" sz="2300" dirty="0">
                <a:latin typeface="Calibri" charset="0"/>
                <a:ea typeface="Calibri" charset="0"/>
                <a:cs typeface="Calibri" charset="0"/>
              </a:rPr>
              <a:t> des </a:t>
            </a:r>
            <a:r>
              <a:rPr lang="fr-FR" sz="2300" dirty="0" err="1">
                <a:latin typeface="Calibri" charset="0"/>
                <a:ea typeface="Calibri" charset="0"/>
                <a:cs typeface="Calibri" charset="0"/>
              </a:rPr>
              <a:t>compétences</a:t>
            </a:r>
            <a:r>
              <a:rPr lang="fr-FR" sz="2300" dirty="0">
                <a:latin typeface="Calibri" charset="0"/>
                <a:ea typeface="Calibri" charset="0"/>
                <a:cs typeface="Calibri" charset="0"/>
              </a:rPr>
              <a:t> et susciter ainsi de nouvelles attentes en </a:t>
            </a:r>
            <a:r>
              <a:rPr lang="fr-FR" sz="2300" dirty="0" err="1">
                <a:latin typeface="Calibri" charset="0"/>
                <a:ea typeface="Calibri" charset="0"/>
                <a:cs typeface="Calibri" charset="0"/>
              </a:rPr>
              <a:t>matière</a:t>
            </a:r>
            <a:r>
              <a:rPr lang="fr-FR" sz="2300" dirty="0">
                <a:latin typeface="Calibri" charset="0"/>
                <a:ea typeface="Calibri" charset="0"/>
                <a:cs typeface="Calibri" charset="0"/>
              </a:rPr>
              <a:t> d’EFP que les prestataires et leurs programmes ne sont </a:t>
            </a:r>
            <a:r>
              <a:rPr lang="fr-FR" sz="2300" dirty="0" err="1">
                <a:latin typeface="Calibri" charset="0"/>
                <a:ea typeface="Calibri" charset="0"/>
                <a:cs typeface="Calibri" charset="0"/>
              </a:rPr>
              <a:t>peut-être</a:t>
            </a:r>
            <a:r>
              <a:rPr lang="fr-FR" sz="2300" dirty="0">
                <a:latin typeface="Calibri" charset="0"/>
                <a:ea typeface="Calibri" charset="0"/>
                <a:cs typeface="Calibri" charset="0"/>
              </a:rPr>
              <a:t> pas en mesure de satisfaire. </a:t>
            </a:r>
          </a:p>
          <a:p>
            <a:pPr algn="just"/>
            <a:endParaRPr lang="fr-FR" sz="2300" dirty="0">
              <a:latin typeface="Calibri" charset="0"/>
              <a:ea typeface="Calibri" charset="0"/>
              <a:cs typeface="Calibri" charset="0"/>
            </a:endParaRPr>
          </a:p>
        </p:txBody>
      </p:sp>
      <p:sp>
        <p:nvSpPr>
          <p:cNvPr id="4" name="Espace réservé du pied de page 3"/>
          <p:cNvSpPr>
            <a:spLocks noGrp="1"/>
          </p:cNvSpPr>
          <p:nvPr>
            <p:ph type="ftr" sz="quarter" idx="11"/>
          </p:nvPr>
        </p:nvSpPr>
        <p:spPr/>
        <p:txBody>
          <a:bodyPr/>
          <a:lstStyle/>
          <a:p>
            <a:r>
              <a:rPr lang="fr-FR" smtClean="0"/>
              <a:t>Abdelouahab Essafi Expert LMI Kafaat Liljami3</a:t>
            </a:r>
            <a:endParaRPr lang="fr-FR" dirty="0"/>
          </a:p>
        </p:txBody>
      </p:sp>
      <p:sp>
        <p:nvSpPr>
          <p:cNvPr id="5" name="Espace réservé du numéro de diapositive 4"/>
          <p:cNvSpPr>
            <a:spLocks noGrp="1"/>
          </p:cNvSpPr>
          <p:nvPr>
            <p:ph type="sldNum" sz="quarter" idx="12"/>
          </p:nvPr>
        </p:nvSpPr>
        <p:spPr/>
        <p:txBody>
          <a:bodyPr/>
          <a:lstStyle/>
          <a:p>
            <a:fld id="{E034F8EF-867A-4144-9C85-6B43D99B8AA5}" type="slidenum">
              <a:rPr lang="fr-FR" smtClean="0"/>
              <a:t>31</a:t>
            </a:fld>
            <a:endParaRPr lang="fr-FR" dirty="0"/>
          </a:p>
        </p:txBody>
      </p:sp>
      <p:pic>
        <p:nvPicPr>
          <p:cNvPr id="6" name="Picture 6"/>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3625" y="95055"/>
            <a:ext cx="1157767" cy="8092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994490303"/>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231136" y="0"/>
            <a:ext cx="7729728" cy="914400"/>
          </a:xfrm>
        </p:spPr>
        <p:txBody>
          <a:bodyPr/>
          <a:lstStyle/>
          <a:p>
            <a:r>
              <a:rPr lang="fr-FR" cap="none">
                <a:latin typeface="Calibri" charset="0"/>
                <a:ea typeface="Calibri" charset="0"/>
                <a:cs typeface="Calibri" charset="0"/>
              </a:rPr>
              <a:t>Modules et questions thématiques</a:t>
            </a:r>
            <a:endParaRPr lang="fr-FR"/>
          </a:p>
        </p:txBody>
      </p:sp>
      <p:sp>
        <p:nvSpPr>
          <p:cNvPr id="3" name="Espace réservé du contenu 2"/>
          <p:cNvSpPr>
            <a:spLocks noGrp="1"/>
          </p:cNvSpPr>
          <p:nvPr>
            <p:ph idx="1"/>
          </p:nvPr>
        </p:nvSpPr>
        <p:spPr>
          <a:xfrm>
            <a:off x="365760" y="1389888"/>
            <a:ext cx="11192256" cy="5468112"/>
          </a:xfrm>
        </p:spPr>
        <p:txBody>
          <a:bodyPr>
            <a:normAutofit/>
          </a:bodyPr>
          <a:lstStyle/>
          <a:p>
            <a:pPr marL="0" indent="0" algn="ctr">
              <a:buNone/>
            </a:pPr>
            <a:r>
              <a:rPr lang="fr-FR" sz="2400" b="1" i="1" dirty="0">
                <a:solidFill>
                  <a:srgbClr val="C00000"/>
                </a:solidFill>
                <a:latin typeface="Calibri" charset="0"/>
                <a:ea typeface="Calibri" charset="0"/>
                <a:cs typeface="Calibri" charset="0"/>
              </a:rPr>
              <a:t>Description des politiques </a:t>
            </a:r>
            <a:endParaRPr lang="fr-FR" sz="2400" dirty="0">
              <a:solidFill>
                <a:srgbClr val="C00000"/>
              </a:solidFill>
              <a:latin typeface="Calibri" charset="0"/>
              <a:ea typeface="Calibri" charset="0"/>
              <a:cs typeface="Calibri" charset="0"/>
            </a:endParaRPr>
          </a:p>
          <a:p>
            <a:pPr marL="0" indent="0">
              <a:buNone/>
            </a:pPr>
            <a:r>
              <a:rPr lang="fr-FR" sz="2400" dirty="0" smtClean="0">
                <a:latin typeface="Calibri" charset="0"/>
                <a:ea typeface="Calibri" charset="0"/>
                <a:cs typeface="Calibri" charset="0"/>
              </a:rPr>
              <a:t>Se reporter </a:t>
            </a:r>
            <a:r>
              <a:rPr lang="fr-FR" sz="2400" dirty="0">
                <a:latin typeface="Calibri" charset="0"/>
                <a:ea typeface="Calibri" charset="0"/>
                <a:cs typeface="Calibri" charset="0"/>
              </a:rPr>
              <a:t>aux orientations sur la fourniture d’informations sur les politiques, telles que </a:t>
            </a:r>
            <a:r>
              <a:rPr lang="fr-FR" sz="2400" dirty="0" err="1">
                <a:latin typeface="Calibri" charset="0"/>
                <a:ea typeface="Calibri" charset="0"/>
                <a:cs typeface="Calibri" charset="0"/>
              </a:rPr>
              <a:t>présentées</a:t>
            </a:r>
            <a:r>
              <a:rPr lang="fr-FR" sz="2400" dirty="0">
                <a:latin typeface="Calibri" charset="0"/>
                <a:ea typeface="Calibri" charset="0"/>
                <a:cs typeface="Calibri" charset="0"/>
              </a:rPr>
              <a:t> à la section </a:t>
            </a:r>
            <a:r>
              <a:rPr lang="fr-FR" sz="2400" dirty="0" smtClean="0">
                <a:latin typeface="Calibri" charset="0"/>
                <a:ea typeface="Calibri" charset="0"/>
                <a:cs typeface="Calibri" charset="0"/>
              </a:rPr>
              <a:t>recommandations pour la rédaction. </a:t>
            </a:r>
          </a:p>
          <a:p>
            <a:pPr marL="0" indent="0">
              <a:buNone/>
            </a:pPr>
            <a:endParaRPr lang="fr-FR" sz="2400" dirty="0">
              <a:latin typeface="Calibri" charset="0"/>
              <a:ea typeface="Calibri" charset="0"/>
              <a:cs typeface="Calibri" charset="0"/>
            </a:endParaRPr>
          </a:p>
          <a:p>
            <a:pPr marL="0" indent="0">
              <a:buNone/>
            </a:pPr>
            <a:r>
              <a:rPr lang="fr-FR" sz="2400" b="1" i="1" dirty="0">
                <a:solidFill>
                  <a:srgbClr val="FF0000"/>
                </a:solidFill>
                <a:latin typeface="Calibri" charset="0"/>
                <a:ea typeface="Calibri" charset="0"/>
                <a:cs typeface="Calibri" charset="0"/>
              </a:rPr>
              <a:t>B.1.5 </a:t>
            </a:r>
            <a:r>
              <a:rPr lang="fr-FR" sz="2400" b="1" i="1" dirty="0" err="1">
                <a:solidFill>
                  <a:srgbClr val="FF0000"/>
                </a:solidFill>
                <a:latin typeface="Calibri" charset="0"/>
                <a:ea typeface="Calibri" charset="0"/>
                <a:cs typeface="Calibri" charset="0"/>
              </a:rPr>
              <a:t>Réponses</a:t>
            </a:r>
            <a:r>
              <a:rPr lang="fr-FR" sz="2400" b="1" i="1" dirty="0">
                <a:solidFill>
                  <a:srgbClr val="FF0000"/>
                </a:solidFill>
                <a:latin typeface="Calibri" charset="0"/>
                <a:ea typeface="Calibri" charset="0"/>
                <a:cs typeface="Calibri" charset="0"/>
              </a:rPr>
              <a:t> politiques </a:t>
            </a:r>
            <a:r>
              <a:rPr lang="fr-FR" sz="2400" b="1" i="1" dirty="0" err="1">
                <a:solidFill>
                  <a:srgbClr val="FF0000"/>
                </a:solidFill>
                <a:latin typeface="Calibri" charset="0"/>
                <a:ea typeface="Calibri" charset="0"/>
                <a:cs typeface="Calibri" charset="0"/>
              </a:rPr>
              <a:t>stratégiques</a:t>
            </a:r>
            <a:r>
              <a:rPr lang="fr-FR" sz="2400" b="1" i="1" dirty="0">
                <a:solidFill>
                  <a:srgbClr val="FF0000"/>
                </a:solidFill>
                <a:latin typeface="Calibri" charset="0"/>
                <a:ea typeface="Calibri" charset="0"/>
                <a:cs typeface="Calibri" charset="0"/>
              </a:rPr>
              <a:t> impliquant l’</a:t>
            </a:r>
            <a:r>
              <a:rPr lang="fr-FR" sz="2400" b="1" i="1" dirty="0" err="1">
                <a:solidFill>
                  <a:srgbClr val="FF0000"/>
                </a:solidFill>
                <a:latin typeface="Calibri" charset="0"/>
                <a:ea typeface="Calibri" charset="0"/>
                <a:cs typeface="Calibri" charset="0"/>
              </a:rPr>
              <a:t>éducation</a:t>
            </a:r>
            <a:r>
              <a:rPr lang="fr-FR" sz="2400" b="1" i="1" dirty="0">
                <a:solidFill>
                  <a:srgbClr val="FF0000"/>
                </a:solidFill>
                <a:latin typeface="Calibri" charset="0"/>
                <a:ea typeface="Calibri" charset="0"/>
                <a:cs typeface="Calibri" charset="0"/>
              </a:rPr>
              <a:t> et l’EFP </a:t>
            </a:r>
            <a:endParaRPr lang="fr-FR" sz="2400" dirty="0" smtClean="0">
              <a:solidFill>
                <a:srgbClr val="FF0000"/>
              </a:solidFill>
              <a:latin typeface="Calibri" charset="0"/>
              <a:ea typeface="Calibri" charset="0"/>
              <a:cs typeface="Calibri" charset="0"/>
            </a:endParaRPr>
          </a:p>
          <a:p>
            <a:endParaRPr lang="fr-FR" sz="2400" dirty="0">
              <a:solidFill>
                <a:srgbClr val="FF0000"/>
              </a:solidFill>
              <a:latin typeface="Calibri" charset="0"/>
              <a:ea typeface="Calibri" charset="0"/>
              <a:cs typeface="Calibri" charset="0"/>
            </a:endParaRPr>
          </a:p>
          <a:p>
            <a:pPr algn="just">
              <a:buFont typeface="Wingdings" charset="2"/>
              <a:buChar char="v"/>
            </a:pPr>
            <a:r>
              <a:rPr lang="fr-FR" sz="2400" dirty="0" smtClean="0">
                <a:latin typeface="Calibri" charset="0"/>
                <a:ea typeface="Calibri" charset="0"/>
                <a:cs typeface="Calibri" charset="0"/>
              </a:rPr>
              <a:t> </a:t>
            </a:r>
            <a:r>
              <a:rPr lang="fr-FR" sz="2400" dirty="0" err="1" smtClean="0">
                <a:latin typeface="Calibri" charset="0"/>
                <a:ea typeface="Calibri" charset="0"/>
                <a:cs typeface="Calibri" charset="0"/>
              </a:rPr>
              <a:t>Décrire</a:t>
            </a:r>
            <a:r>
              <a:rPr lang="fr-FR" sz="2400" dirty="0" smtClean="0">
                <a:latin typeface="Calibri" charset="0"/>
                <a:ea typeface="Calibri" charset="0"/>
                <a:cs typeface="Calibri" charset="0"/>
              </a:rPr>
              <a:t> </a:t>
            </a:r>
            <a:r>
              <a:rPr lang="fr-FR" sz="2400" dirty="0">
                <a:latin typeface="Calibri" charset="0"/>
                <a:ea typeface="Calibri" charset="0"/>
                <a:cs typeface="Calibri" charset="0"/>
              </a:rPr>
              <a:t>les </a:t>
            </a:r>
            <a:r>
              <a:rPr lang="fr-FR" sz="2400" dirty="0" err="1">
                <a:latin typeface="Calibri" charset="0"/>
                <a:ea typeface="Calibri" charset="0"/>
                <a:cs typeface="Calibri" charset="0"/>
              </a:rPr>
              <a:t>réponses</a:t>
            </a:r>
            <a:r>
              <a:rPr lang="fr-FR" sz="2400" dirty="0">
                <a:latin typeface="Calibri" charset="0"/>
                <a:ea typeface="Calibri" charset="0"/>
                <a:cs typeface="Calibri" charset="0"/>
              </a:rPr>
              <a:t> politiques </a:t>
            </a:r>
            <a:r>
              <a:rPr lang="fr-FR" sz="2400" dirty="0" err="1">
                <a:latin typeface="Calibri" charset="0"/>
                <a:ea typeface="Calibri" charset="0"/>
                <a:cs typeface="Calibri" charset="0"/>
              </a:rPr>
              <a:t>stratégiques</a:t>
            </a:r>
            <a:r>
              <a:rPr lang="fr-FR" sz="2400" dirty="0">
                <a:latin typeface="Calibri" charset="0"/>
                <a:ea typeface="Calibri" charset="0"/>
                <a:cs typeface="Calibri" charset="0"/>
              </a:rPr>
              <a:t> qui ont </a:t>
            </a:r>
            <a:r>
              <a:rPr lang="fr-FR" sz="2400" dirty="0" err="1">
                <a:latin typeface="Calibri" charset="0"/>
                <a:ea typeface="Calibri" charset="0"/>
                <a:cs typeface="Calibri" charset="0"/>
              </a:rPr>
              <a:t>éte</a:t>
            </a:r>
            <a:r>
              <a:rPr lang="fr-FR" sz="2400" dirty="0">
                <a:latin typeface="Calibri" charset="0"/>
                <a:ea typeface="Calibri" charset="0"/>
                <a:cs typeface="Calibri" charset="0"/>
              </a:rPr>
              <a:t>́ mises en place pour aborder les </a:t>
            </a:r>
            <a:r>
              <a:rPr lang="fr-FR" sz="2400" dirty="0" err="1">
                <a:latin typeface="Calibri" charset="0"/>
                <a:ea typeface="Calibri" charset="0"/>
                <a:cs typeface="Calibri" charset="0"/>
              </a:rPr>
              <a:t>problèmes</a:t>
            </a:r>
            <a:r>
              <a:rPr lang="fr-FR" sz="2400" dirty="0">
                <a:latin typeface="Calibri" charset="0"/>
                <a:ea typeface="Calibri" charset="0"/>
                <a:cs typeface="Calibri" charset="0"/>
              </a:rPr>
              <a:t> </a:t>
            </a:r>
            <a:r>
              <a:rPr lang="fr-FR" sz="2400" dirty="0" err="1" smtClean="0">
                <a:latin typeface="Calibri" charset="0"/>
                <a:ea typeface="Calibri" charset="0"/>
                <a:cs typeface="Calibri" charset="0"/>
              </a:rPr>
              <a:t>décrits</a:t>
            </a:r>
            <a:r>
              <a:rPr lang="fr-FR" sz="2400" dirty="0" smtClean="0">
                <a:latin typeface="Calibri" charset="0"/>
                <a:ea typeface="Calibri" charset="0"/>
                <a:cs typeface="Calibri" charset="0"/>
              </a:rPr>
              <a:t> </a:t>
            </a:r>
            <a:r>
              <a:rPr lang="fr-FR" sz="2400" dirty="0">
                <a:latin typeface="Calibri" charset="0"/>
                <a:ea typeface="Calibri" charset="0"/>
                <a:cs typeface="Calibri" charset="0"/>
              </a:rPr>
              <a:t>dans les questions </a:t>
            </a:r>
            <a:r>
              <a:rPr lang="fr-FR" sz="2400" dirty="0" err="1">
                <a:latin typeface="Calibri" charset="0"/>
                <a:ea typeface="Calibri" charset="0"/>
                <a:cs typeface="Calibri" charset="0"/>
              </a:rPr>
              <a:t>précédentes</a:t>
            </a:r>
            <a:r>
              <a:rPr lang="fr-FR" sz="2400" dirty="0">
                <a:latin typeface="Calibri" charset="0"/>
                <a:ea typeface="Calibri" charset="0"/>
                <a:cs typeface="Calibri" charset="0"/>
              </a:rPr>
              <a:t> de ce module. Certaines de ces </a:t>
            </a:r>
            <a:r>
              <a:rPr lang="fr-FR" sz="2400" dirty="0" smtClean="0">
                <a:latin typeface="Calibri" charset="0"/>
                <a:ea typeface="Calibri" charset="0"/>
                <a:cs typeface="Calibri" charset="0"/>
              </a:rPr>
              <a:t>   </a:t>
            </a:r>
            <a:r>
              <a:rPr lang="fr-FR" sz="2400" dirty="0" err="1" smtClean="0">
                <a:latin typeface="Calibri" charset="0"/>
                <a:ea typeface="Calibri" charset="0"/>
                <a:cs typeface="Calibri" charset="0"/>
              </a:rPr>
              <a:t>réponses</a:t>
            </a:r>
            <a:r>
              <a:rPr lang="fr-FR" sz="2400" dirty="0" smtClean="0">
                <a:latin typeface="Calibri" charset="0"/>
                <a:ea typeface="Calibri" charset="0"/>
                <a:cs typeface="Calibri" charset="0"/>
              </a:rPr>
              <a:t> </a:t>
            </a:r>
            <a:r>
              <a:rPr lang="fr-FR" sz="2400" dirty="0">
                <a:latin typeface="Calibri" charset="0"/>
                <a:ea typeface="Calibri" charset="0"/>
                <a:cs typeface="Calibri" charset="0"/>
              </a:rPr>
              <a:t>impliquent-elles le secteur de l’</a:t>
            </a:r>
            <a:r>
              <a:rPr lang="fr-FR" sz="2400" dirty="0" err="1">
                <a:latin typeface="Calibri" charset="0"/>
                <a:ea typeface="Calibri" charset="0"/>
                <a:cs typeface="Calibri" charset="0"/>
              </a:rPr>
              <a:t>éducation</a:t>
            </a:r>
            <a:r>
              <a:rPr lang="fr-FR" sz="2400" dirty="0">
                <a:latin typeface="Calibri" charset="0"/>
                <a:ea typeface="Calibri" charset="0"/>
                <a:cs typeface="Calibri" charset="0"/>
              </a:rPr>
              <a:t> et/ou de l’EFP et </a:t>
            </a:r>
            <a:r>
              <a:rPr lang="fr-FR" sz="2400" dirty="0" err="1">
                <a:latin typeface="Calibri" charset="0"/>
                <a:ea typeface="Calibri" charset="0"/>
                <a:cs typeface="Calibri" charset="0"/>
              </a:rPr>
              <a:t>dépendent-elles</a:t>
            </a:r>
            <a:r>
              <a:rPr lang="fr-FR" sz="2400" dirty="0">
                <a:latin typeface="Calibri" charset="0"/>
                <a:ea typeface="Calibri" charset="0"/>
                <a:cs typeface="Calibri" charset="0"/>
              </a:rPr>
              <a:t> de celui-ci pour leur mise en œuvre? Dans </a:t>
            </a:r>
            <a:r>
              <a:rPr lang="fr-FR" sz="2400" dirty="0" smtClean="0">
                <a:latin typeface="Calibri" charset="0"/>
                <a:ea typeface="Calibri" charset="0"/>
                <a:cs typeface="Calibri" charset="0"/>
              </a:rPr>
              <a:t>l’affirmative</a:t>
            </a:r>
            <a:r>
              <a:rPr lang="fr-FR" sz="2400" dirty="0">
                <a:latin typeface="Calibri" charset="0"/>
                <a:ea typeface="Calibri" charset="0"/>
                <a:cs typeface="Calibri" charset="0"/>
              </a:rPr>
              <a:t>, </a:t>
            </a:r>
            <a:r>
              <a:rPr lang="fr-FR" sz="2400" dirty="0" smtClean="0">
                <a:latin typeface="Calibri" charset="0"/>
                <a:ea typeface="Calibri" charset="0"/>
                <a:cs typeface="Calibri" charset="0"/>
              </a:rPr>
              <a:t>on précisera. </a:t>
            </a:r>
            <a:endParaRPr lang="fr-FR" sz="2400" dirty="0">
              <a:latin typeface="Calibri" charset="0"/>
              <a:ea typeface="Calibri" charset="0"/>
              <a:cs typeface="Calibri" charset="0"/>
            </a:endParaRPr>
          </a:p>
        </p:txBody>
      </p:sp>
      <p:sp>
        <p:nvSpPr>
          <p:cNvPr id="4" name="Espace réservé du pied de page 3"/>
          <p:cNvSpPr>
            <a:spLocks noGrp="1"/>
          </p:cNvSpPr>
          <p:nvPr>
            <p:ph type="ftr" sz="quarter" idx="11"/>
          </p:nvPr>
        </p:nvSpPr>
        <p:spPr/>
        <p:txBody>
          <a:bodyPr/>
          <a:lstStyle/>
          <a:p>
            <a:r>
              <a:rPr lang="fr-FR" smtClean="0"/>
              <a:t>Abdelouahab Essafi Expert LMI Kafaat Liljami3</a:t>
            </a:r>
            <a:endParaRPr lang="fr-FR" dirty="0"/>
          </a:p>
        </p:txBody>
      </p:sp>
      <p:sp>
        <p:nvSpPr>
          <p:cNvPr id="5" name="Espace réservé du numéro de diapositive 4"/>
          <p:cNvSpPr>
            <a:spLocks noGrp="1"/>
          </p:cNvSpPr>
          <p:nvPr>
            <p:ph type="sldNum" sz="quarter" idx="12"/>
          </p:nvPr>
        </p:nvSpPr>
        <p:spPr/>
        <p:txBody>
          <a:bodyPr/>
          <a:lstStyle/>
          <a:p>
            <a:fld id="{E034F8EF-867A-4144-9C85-6B43D99B8AA5}" type="slidenum">
              <a:rPr lang="fr-FR" smtClean="0"/>
              <a:t>32</a:t>
            </a:fld>
            <a:endParaRPr lang="fr-FR" dirty="0"/>
          </a:p>
        </p:txBody>
      </p:sp>
      <p:pic>
        <p:nvPicPr>
          <p:cNvPr id="6" name="Picture 6"/>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0"/>
            <a:ext cx="1397000" cy="1325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33364267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231136" y="0"/>
            <a:ext cx="7729728" cy="749808"/>
          </a:xfrm>
        </p:spPr>
        <p:txBody>
          <a:bodyPr/>
          <a:lstStyle/>
          <a:p>
            <a:r>
              <a:rPr lang="fr-FR" cap="none" dirty="0">
                <a:latin typeface="Calibri" charset="0"/>
                <a:ea typeface="Calibri" charset="0"/>
                <a:cs typeface="Calibri" charset="0"/>
              </a:rPr>
              <a:t>Modules et questions thématiques</a:t>
            </a:r>
            <a:endParaRPr lang="fr-FR" dirty="0"/>
          </a:p>
        </p:txBody>
      </p:sp>
      <p:sp>
        <p:nvSpPr>
          <p:cNvPr id="3" name="Espace réservé du contenu 2"/>
          <p:cNvSpPr>
            <a:spLocks noGrp="1"/>
          </p:cNvSpPr>
          <p:nvPr>
            <p:ph idx="1"/>
          </p:nvPr>
        </p:nvSpPr>
        <p:spPr>
          <a:xfrm>
            <a:off x="310896" y="1225296"/>
            <a:ext cx="11430000" cy="5486400"/>
          </a:xfrm>
        </p:spPr>
        <p:txBody>
          <a:bodyPr>
            <a:normAutofit/>
          </a:bodyPr>
          <a:lstStyle/>
          <a:p>
            <a:pPr marL="0" indent="0" algn="just">
              <a:buNone/>
            </a:pPr>
            <a:r>
              <a:rPr lang="fr-FR" sz="2400" b="1" i="1" dirty="0">
                <a:solidFill>
                  <a:srgbClr val="FF0000"/>
                </a:solidFill>
                <a:latin typeface="Calibri" charset="0"/>
                <a:ea typeface="Calibri" charset="0"/>
                <a:cs typeface="Calibri" charset="0"/>
              </a:rPr>
              <a:t>B.1.6 Le </a:t>
            </a:r>
            <a:r>
              <a:rPr lang="fr-FR" sz="2400" b="1" i="1" dirty="0" err="1">
                <a:solidFill>
                  <a:srgbClr val="FF0000"/>
                </a:solidFill>
                <a:latin typeface="Calibri" charset="0"/>
                <a:ea typeface="Calibri" charset="0"/>
                <a:cs typeface="Calibri" charset="0"/>
              </a:rPr>
              <a:t>rôle</a:t>
            </a:r>
            <a:r>
              <a:rPr lang="fr-FR" sz="2400" b="1" i="1" dirty="0">
                <a:solidFill>
                  <a:srgbClr val="FF0000"/>
                </a:solidFill>
                <a:latin typeface="Calibri" charset="0"/>
                <a:ea typeface="Calibri" charset="0"/>
                <a:cs typeface="Calibri" charset="0"/>
              </a:rPr>
              <a:t> de l’EFP dans les </a:t>
            </a:r>
            <a:r>
              <a:rPr lang="fr-FR" sz="2400" b="1" i="1" dirty="0" err="1">
                <a:solidFill>
                  <a:srgbClr val="FF0000"/>
                </a:solidFill>
                <a:latin typeface="Calibri" charset="0"/>
                <a:ea typeface="Calibri" charset="0"/>
                <a:cs typeface="Calibri" charset="0"/>
              </a:rPr>
              <a:t>remèdes</a:t>
            </a:r>
            <a:r>
              <a:rPr lang="fr-FR" sz="2400" b="1" i="1" dirty="0">
                <a:solidFill>
                  <a:srgbClr val="FF0000"/>
                </a:solidFill>
                <a:latin typeface="Calibri" charset="0"/>
                <a:ea typeface="Calibri" charset="0"/>
                <a:cs typeface="Calibri" charset="0"/>
              </a:rPr>
              <a:t> mis en œuvre par le biais des politiques actives du marché du travail (PAMT) </a:t>
            </a:r>
            <a:endParaRPr lang="fr-FR" sz="2400" dirty="0" smtClean="0">
              <a:solidFill>
                <a:srgbClr val="FF0000"/>
              </a:solidFill>
              <a:latin typeface="Calibri" charset="0"/>
              <a:ea typeface="Calibri" charset="0"/>
              <a:cs typeface="Calibri" charset="0"/>
            </a:endParaRPr>
          </a:p>
          <a:p>
            <a:pPr algn="just"/>
            <a:endParaRPr lang="fr-FR" sz="2400" dirty="0">
              <a:solidFill>
                <a:srgbClr val="FF0000"/>
              </a:solidFill>
              <a:latin typeface="Calibri" charset="0"/>
              <a:ea typeface="Calibri" charset="0"/>
              <a:cs typeface="Calibri" charset="0"/>
            </a:endParaRPr>
          </a:p>
          <a:p>
            <a:pPr algn="just">
              <a:buFont typeface="Wingdings" charset="2"/>
              <a:buChar char="v"/>
            </a:pPr>
            <a:r>
              <a:rPr lang="fr-FR" sz="2400" dirty="0" smtClean="0">
                <a:latin typeface="Calibri" charset="0"/>
                <a:ea typeface="Calibri" charset="0"/>
                <a:cs typeface="Calibri" charset="0"/>
              </a:rPr>
              <a:t> Les </a:t>
            </a:r>
            <a:r>
              <a:rPr lang="fr-FR" sz="2400" dirty="0">
                <a:latin typeface="Calibri" charset="0"/>
                <a:ea typeface="Calibri" charset="0"/>
                <a:cs typeface="Calibri" charset="0"/>
              </a:rPr>
              <a:t>PAMT visent à motiver et à inciter les individus à chercher un emploi, à les rendre plus employables par le recyclage professionnel, à </a:t>
            </a:r>
            <a:r>
              <a:rPr lang="fr-FR" sz="2400" dirty="0" err="1">
                <a:latin typeface="Calibri" charset="0"/>
                <a:ea typeface="Calibri" charset="0"/>
                <a:cs typeface="Calibri" charset="0"/>
              </a:rPr>
              <a:t>élargir</a:t>
            </a:r>
            <a:r>
              <a:rPr lang="fr-FR" sz="2400" dirty="0">
                <a:latin typeface="Calibri" charset="0"/>
                <a:ea typeface="Calibri" charset="0"/>
                <a:cs typeface="Calibri" charset="0"/>
              </a:rPr>
              <a:t> les </a:t>
            </a:r>
            <a:r>
              <a:rPr lang="fr-FR" sz="2400" dirty="0" err="1">
                <a:latin typeface="Calibri" charset="0"/>
                <a:ea typeface="Calibri" charset="0"/>
                <a:cs typeface="Calibri" charset="0"/>
              </a:rPr>
              <a:t>opportunités</a:t>
            </a:r>
            <a:r>
              <a:rPr lang="fr-FR" sz="2400" dirty="0">
                <a:latin typeface="Calibri" charset="0"/>
                <a:ea typeface="Calibri" charset="0"/>
                <a:cs typeface="Calibri" charset="0"/>
              </a:rPr>
              <a:t> pour les inactifs, etc. Ces </a:t>
            </a:r>
            <a:r>
              <a:rPr lang="fr-FR" sz="2400" dirty="0" err="1">
                <a:latin typeface="Calibri" charset="0"/>
                <a:ea typeface="Calibri" charset="0"/>
                <a:cs typeface="Calibri" charset="0"/>
              </a:rPr>
              <a:t>éléments</a:t>
            </a:r>
            <a:r>
              <a:rPr lang="fr-FR" sz="2400" dirty="0">
                <a:latin typeface="Calibri" charset="0"/>
                <a:ea typeface="Calibri" charset="0"/>
                <a:cs typeface="Calibri" charset="0"/>
              </a:rPr>
              <a:t> ou d’autres </a:t>
            </a:r>
            <a:r>
              <a:rPr lang="fr-FR" sz="2400" dirty="0" err="1">
                <a:latin typeface="Calibri" charset="0"/>
                <a:ea typeface="Calibri" charset="0"/>
                <a:cs typeface="Calibri" charset="0"/>
              </a:rPr>
              <a:t>éléments</a:t>
            </a:r>
            <a:r>
              <a:rPr lang="fr-FR" sz="2400" dirty="0">
                <a:latin typeface="Calibri" charset="0"/>
                <a:ea typeface="Calibri" charset="0"/>
                <a:cs typeface="Calibri" charset="0"/>
              </a:rPr>
              <a:t> ou approches sont-ils mis en œuvre dans </a:t>
            </a:r>
            <a:r>
              <a:rPr lang="fr-FR" sz="2400" dirty="0" smtClean="0">
                <a:latin typeface="Calibri" charset="0"/>
                <a:ea typeface="Calibri" charset="0"/>
                <a:cs typeface="Calibri" charset="0"/>
              </a:rPr>
              <a:t>la région? </a:t>
            </a:r>
            <a:r>
              <a:rPr lang="fr-FR" sz="2400" dirty="0">
                <a:latin typeface="Calibri" charset="0"/>
                <a:ea typeface="Calibri" charset="0"/>
                <a:cs typeface="Calibri" charset="0"/>
              </a:rPr>
              <a:t>Quel est le taux de couverture? Les PAMT </a:t>
            </a:r>
            <a:r>
              <a:rPr lang="fr-FR" sz="2400" dirty="0" err="1">
                <a:latin typeface="Calibri" charset="0"/>
                <a:ea typeface="Calibri" charset="0"/>
                <a:cs typeface="Calibri" charset="0"/>
              </a:rPr>
              <a:t>font-elles</a:t>
            </a:r>
            <a:r>
              <a:rPr lang="fr-FR" sz="2400" dirty="0">
                <a:latin typeface="Calibri" charset="0"/>
                <a:ea typeface="Calibri" charset="0"/>
                <a:cs typeface="Calibri" charset="0"/>
              </a:rPr>
              <a:t> appel à l’</a:t>
            </a:r>
            <a:r>
              <a:rPr lang="fr-FR" sz="2400" dirty="0" err="1">
                <a:latin typeface="Calibri" charset="0"/>
                <a:ea typeface="Calibri" charset="0"/>
                <a:cs typeface="Calibri" charset="0"/>
              </a:rPr>
              <a:t>éducation</a:t>
            </a:r>
            <a:r>
              <a:rPr lang="fr-FR" sz="2400" dirty="0">
                <a:latin typeface="Calibri" charset="0"/>
                <a:ea typeface="Calibri" charset="0"/>
                <a:cs typeface="Calibri" charset="0"/>
              </a:rPr>
              <a:t> et/ou à l’EFP d’une quelque </a:t>
            </a:r>
            <a:r>
              <a:rPr lang="fr-FR" sz="2400" dirty="0" err="1">
                <a:latin typeface="Calibri" charset="0"/>
                <a:ea typeface="Calibri" charset="0"/>
                <a:cs typeface="Calibri" charset="0"/>
              </a:rPr>
              <a:t>manière</a:t>
            </a:r>
            <a:r>
              <a:rPr lang="fr-FR" sz="2400" dirty="0">
                <a:latin typeface="Calibri" charset="0"/>
                <a:ea typeface="Calibri" charset="0"/>
                <a:cs typeface="Calibri" charset="0"/>
              </a:rPr>
              <a:t> (par exemple, </a:t>
            </a:r>
            <a:r>
              <a:rPr lang="fr-FR" sz="2400" dirty="0" err="1">
                <a:latin typeface="Calibri" charset="0"/>
                <a:ea typeface="Calibri" charset="0"/>
                <a:cs typeface="Calibri" charset="0"/>
              </a:rPr>
              <a:t>développement</a:t>
            </a:r>
            <a:r>
              <a:rPr lang="fr-FR" sz="2400" dirty="0">
                <a:latin typeface="Calibri" charset="0"/>
                <a:ea typeface="Calibri" charset="0"/>
                <a:cs typeface="Calibri" charset="0"/>
              </a:rPr>
              <a:t> des </a:t>
            </a:r>
            <a:r>
              <a:rPr lang="fr-FR" sz="2400" dirty="0" err="1">
                <a:latin typeface="Calibri" charset="0"/>
                <a:ea typeface="Calibri" charset="0"/>
                <a:cs typeface="Calibri" charset="0"/>
              </a:rPr>
              <a:t>compétences</a:t>
            </a:r>
            <a:r>
              <a:rPr lang="fr-FR" sz="2400" dirty="0">
                <a:latin typeface="Calibri" charset="0"/>
                <a:ea typeface="Calibri" charset="0"/>
                <a:cs typeface="Calibri" charset="0"/>
              </a:rPr>
              <a:t> par le biais de la FPC pour soutenir les demandeurs d’emploi) et, si oui, comment? </a:t>
            </a:r>
          </a:p>
          <a:p>
            <a:pPr algn="just"/>
            <a:endParaRPr lang="fr-FR" sz="2400" dirty="0">
              <a:latin typeface="Calibri" charset="0"/>
              <a:ea typeface="Calibri" charset="0"/>
              <a:cs typeface="Calibri" charset="0"/>
            </a:endParaRPr>
          </a:p>
        </p:txBody>
      </p:sp>
      <p:sp>
        <p:nvSpPr>
          <p:cNvPr id="4" name="Espace réservé du pied de page 3"/>
          <p:cNvSpPr>
            <a:spLocks noGrp="1"/>
          </p:cNvSpPr>
          <p:nvPr>
            <p:ph type="ftr" sz="quarter" idx="11"/>
          </p:nvPr>
        </p:nvSpPr>
        <p:spPr/>
        <p:txBody>
          <a:bodyPr/>
          <a:lstStyle/>
          <a:p>
            <a:r>
              <a:rPr lang="fr-FR" smtClean="0"/>
              <a:t>Abdelouahab Essafi Expert LMI Kafaat Liljami3</a:t>
            </a:r>
            <a:endParaRPr lang="fr-FR" dirty="0"/>
          </a:p>
        </p:txBody>
      </p:sp>
      <p:sp>
        <p:nvSpPr>
          <p:cNvPr id="5" name="Espace réservé du numéro de diapositive 4"/>
          <p:cNvSpPr>
            <a:spLocks noGrp="1"/>
          </p:cNvSpPr>
          <p:nvPr>
            <p:ph type="sldNum" sz="quarter" idx="12"/>
          </p:nvPr>
        </p:nvSpPr>
        <p:spPr/>
        <p:txBody>
          <a:bodyPr/>
          <a:lstStyle/>
          <a:p>
            <a:fld id="{E034F8EF-867A-4144-9C85-6B43D99B8AA5}" type="slidenum">
              <a:rPr lang="fr-FR" smtClean="0"/>
              <a:t>33</a:t>
            </a:fld>
            <a:endParaRPr lang="fr-FR" dirty="0"/>
          </a:p>
        </p:txBody>
      </p:sp>
      <p:pic>
        <p:nvPicPr>
          <p:cNvPr id="6" name="Picture 6"/>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93141" y="0"/>
            <a:ext cx="1397000" cy="11701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538997712"/>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234184" y="269748"/>
            <a:ext cx="7729728" cy="681228"/>
          </a:xfrm>
        </p:spPr>
        <p:txBody>
          <a:bodyPr>
            <a:normAutofit fontScale="90000"/>
          </a:bodyPr>
          <a:lstStyle/>
          <a:p>
            <a:r>
              <a:rPr lang="fr-FR" cap="none" dirty="0">
                <a:latin typeface="Calibri" charset="0"/>
                <a:ea typeface="Calibri" charset="0"/>
                <a:cs typeface="Calibri" charset="0"/>
              </a:rPr>
              <a:t>Modules et questions thématiques</a:t>
            </a:r>
            <a:endParaRPr lang="fr-FR" dirty="0"/>
          </a:p>
        </p:txBody>
      </p:sp>
      <p:sp>
        <p:nvSpPr>
          <p:cNvPr id="3" name="Espace réservé du contenu 2"/>
          <p:cNvSpPr>
            <a:spLocks noGrp="1"/>
          </p:cNvSpPr>
          <p:nvPr>
            <p:ph idx="1"/>
          </p:nvPr>
        </p:nvSpPr>
        <p:spPr>
          <a:xfrm>
            <a:off x="457200" y="1133856"/>
            <a:ext cx="11283696" cy="5376672"/>
          </a:xfrm>
        </p:spPr>
        <p:txBody>
          <a:bodyPr>
            <a:normAutofit/>
          </a:bodyPr>
          <a:lstStyle/>
          <a:p>
            <a:pPr marL="0" indent="0" algn="just">
              <a:buNone/>
            </a:pPr>
            <a:r>
              <a:rPr lang="fr-FR" sz="2400" b="1" i="1" dirty="0">
                <a:solidFill>
                  <a:srgbClr val="FF0000"/>
                </a:solidFill>
                <a:latin typeface="Calibri" charset="0"/>
                <a:ea typeface="Calibri" charset="0"/>
                <a:cs typeface="Calibri" charset="0"/>
              </a:rPr>
              <a:t>B.1.7 </a:t>
            </a:r>
            <a:r>
              <a:rPr lang="fr-FR" sz="2400" b="1" i="1" dirty="0" smtClean="0">
                <a:solidFill>
                  <a:srgbClr val="FF0000"/>
                </a:solidFill>
                <a:latin typeface="Calibri" charset="0"/>
                <a:ea typeface="Calibri" charset="0"/>
                <a:cs typeface="Calibri" charset="0"/>
              </a:rPr>
              <a:t>Identification </a:t>
            </a:r>
            <a:r>
              <a:rPr lang="fr-FR" sz="2400" b="1" i="1" dirty="0">
                <a:solidFill>
                  <a:srgbClr val="FF0000"/>
                </a:solidFill>
                <a:latin typeface="Calibri" charset="0"/>
                <a:ea typeface="Calibri" charset="0"/>
                <a:cs typeface="Calibri" charset="0"/>
              </a:rPr>
              <a:t>de la demande de </a:t>
            </a:r>
            <a:r>
              <a:rPr lang="fr-FR" sz="2400" b="1" i="1" dirty="0" err="1">
                <a:solidFill>
                  <a:srgbClr val="FF0000"/>
                </a:solidFill>
                <a:latin typeface="Calibri" charset="0"/>
                <a:ea typeface="Calibri" charset="0"/>
                <a:cs typeface="Calibri" charset="0"/>
              </a:rPr>
              <a:t>compétences</a:t>
            </a:r>
            <a:r>
              <a:rPr lang="fr-FR" sz="2400" b="1" i="1" dirty="0">
                <a:solidFill>
                  <a:srgbClr val="FF0000"/>
                </a:solidFill>
                <a:latin typeface="Calibri" charset="0"/>
                <a:ea typeface="Calibri" charset="0"/>
                <a:cs typeface="Calibri" charset="0"/>
              </a:rPr>
              <a:t> et de son incidence sur l’offre </a:t>
            </a:r>
            <a:r>
              <a:rPr lang="fr-FR" sz="2400" b="1" i="1" dirty="0" smtClean="0">
                <a:solidFill>
                  <a:srgbClr val="FF0000"/>
                </a:solidFill>
                <a:latin typeface="Calibri" charset="0"/>
                <a:ea typeface="Calibri" charset="0"/>
                <a:cs typeface="Calibri" charset="0"/>
              </a:rPr>
              <a:t>d’EFP</a:t>
            </a:r>
          </a:p>
          <a:p>
            <a:pPr marL="0" indent="0" algn="just">
              <a:buNone/>
            </a:pPr>
            <a:r>
              <a:rPr lang="fr-FR" sz="2400" b="1" i="1" dirty="0" smtClean="0">
                <a:solidFill>
                  <a:srgbClr val="FF0000"/>
                </a:solidFill>
                <a:latin typeface="Calibri" charset="0"/>
                <a:ea typeface="Calibri" charset="0"/>
                <a:cs typeface="Calibri" charset="0"/>
              </a:rPr>
              <a:t> </a:t>
            </a:r>
            <a:endParaRPr lang="fr-FR" sz="2400" dirty="0">
              <a:solidFill>
                <a:srgbClr val="FF0000"/>
              </a:solidFill>
              <a:latin typeface="Calibri" charset="0"/>
              <a:ea typeface="Calibri" charset="0"/>
              <a:cs typeface="Calibri" charset="0"/>
            </a:endParaRPr>
          </a:p>
          <a:p>
            <a:pPr algn="just">
              <a:buFont typeface="Wingdings" charset="2"/>
              <a:buChar char="v"/>
            </a:pPr>
            <a:r>
              <a:rPr lang="fr-FR" sz="2400" dirty="0" smtClean="0">
                <a:latin typeface="Calibri" charset="0"/>
                <a:ea typeface="Calibri" charset="0"/>
                <a:cs typeface="Calibri" charset="0"/>
              </a:rPr>
              <a:t> </a:t>
            </a:r>
            <a:r>
              <a:rPr lang="fr-FR" sz="2400" dirty="0" err="1" smtClean="0">
                <a:latin typeface="Calibri" charset="0"/>
                <a:ea typeface="Calibri" charset="0"/>
                <a:cs typeface="Calibri" charset="0"/>
              </a:rPr>
              <a:t>Décrire</a:t>
            </a:r>
            <a:r>
              <a:rPr lang="fr-FR" sz="2400" dirty="0" smtClean="0">
                <a:latin typeface="Calibri" charset="0"/>
                <a:ea typeface="Calibri" charset="0"/>
                <a:cs typeface="Calibri" charset="0"/>
              </a:rPr>
              <a:t> </a:t>
            </a:r>
            <a:r>
              <a:rPr lang="fr-FR" sz="2400" dirty="0">
                <a:latin typeface="Calibri" charset="0"/>
                <a:ea typeface="Calibri" charset="0"/>
                <a:cs typeface="Calibri" charset="0"/>
              </a:rPr>
              <a:t>comment les </a:t>
            </a:r>
            <a:r>
              <a:rPr lang="fr-FR" sz="2400" dirty="0" err="1">
                <a:latin typeface="Calibri" charset="0"/>
                <a:ea typeface="Calibri" charset="0"/>
                <a:cs typeface="Calibri" charset="0"/>
              </a:rPr>
              <a:t>autorités</a:t>
            </a:r>
            <a:r>
              <a:rPr lang="fr-FR" sz="2400" dirty="0">
                <a:latin typeface="Calibri" charset="0"/>
                <a:ea typeface="Calibri" charset="0"/>
                <a:cs typeface="Calibri" charset="0"/>
              </a:rPr>
              <a:t> </a:t>
            </a:r>
            <a:r>
              <a:rPr lang="fr-FR" sz="2400" dirty="0" err="1">
                <a:latin typeface="Calibri" charset="0"/>
                <a:ea typeface="Calibri" charset="0"/>
                <a:cs typeface="Calibri" charset="0"/>
              </a:rPr>
              <a:t>compétentes</a:t>
            </a:r>
            <a:r>
              <a:rPr lang="fr-FR" sz="2400" dirty="0">
                <a:latin typeface="Calibri" charset="0"/>
                <a:ea typeface="Calibri" charset="0"/>
                <a:cs typeface="Calibri" charset="0"/>
              </a:rPr>
              <a:t> de votre pays </a:t>
            </a:r>
            <a:r>
              <a:rPr lang="fr-FR" sz="2400" dirty="0" smtClean="0">
                <a:latin typeface="Calibri" charset="0"/>
                <a:ea typeface="Calibri" charset="0"/>
                <a:cs typeface="Calibri" charset="0"/>
              </a:rPr>
              <a:t>identifient </a:t>
            </a:r>
            <a:r>
              <a:rPr lang="fr-FR" sz="2400" dirty="0">
                <a:latin typeface="Calibri" charset="0"/>
                <a:ea typeface="Calibri" charset="0"/>
                <a:cs typeface="Calibri" charset="0"/>
              </a:rPr>
              <a:t>et anticipent la demande de </a:t>
            </a:r>
            <a:r>
              <a:rPr lang="fr-FR" sz="2400" dirty="0" err="1">
                <a:latin typeface="Calibri" charset="0"/>
                <a:ea typeface="Calibri" charset="0"/>
                <a:cs typeface="Calibri" charset="0"/>
              </a:rPr>
              <a:t>compétences</a:t>
            </a:r>
            <a:r>
              <a:rPr lang="fr-FR" sz="2400" dirty="0">
                <a:latin typeface="Calibri" charset="0"/>
                <a:ea typeface="Calibri" charset="0"/>
                <a:cs typeface="Calibri" charset="0"/>
              </a:rPr>
              <a:t> sur le marché du travail et </a:t>
            </a:r>
            <a:r>
              <a:rPr lang="fr-FR" sz="2400" dirty="0" err="1">
                <a:latin typeface="Calibri" charset="0"/>
                <a:ea typeface="Calibri" charset="0"/>
                <a:cs typeface="Calibri" charset="0"/>
              </a:rPr>
              <a:t>évaluent</a:t>
            </a:r>
            <a:r>
              <a:rPr lang="fr-FR" sz="2400" dirty="0">
                <a:latin typeface="Calibri" charset="0"/>
                <a:ea typeface="Calibri" charset="0"/>
                <a:cs typeface="Calibri" charset="0"/>
              </a:rPr>
              <a:t> ou </a:t>
            </a:r>
            <a:r>
              <a:rPr lang="fr-FR" sz="2400" dirty="0" smtClean="0">
                <a:latin typeface="Calibri" charset="0"/>
                <a:ea typeface="Calibri" charset="0"/>
                <a:cs typeface="Calibri" charset="0"/>
              </a:rPr>
              <a:t>rectifient </a:t>
            </a:r>
            <a:r>
              <a:rPr lang="fr-FR" sz="2400" dirty="0">
                <a:latin typeface="Calibri" charset="0"/>
                <a:ea typeface="Calibri" charset="0"/>
                <a:cs typeface="Calibri" charset="0"/>
              </a:rPr>
              <a:t>l’</a:t>
            </a:r>
            <a:r>
              <a:rPr lang="fr-FR" sz="2400" dirty="0" err="1">
                <a:latin typeface="Calibri" charset="0"/>
                <a:ea typeface="Calibri" charset="0"/>
                <a:cs typeface="Calibri" charset="0"/>
              </a:rPr>
              <a:t>équilibre</a:t>
            </a:r>
            <a:r>
              <a:rPr lang="fr-FR" sz="2400" dirty="0">
                <a:latin typeface="Calibri" charset="0"/>
                <a:ea typeface="Calibri" charset="0"/>
                <a:cs typeface="Calibri" charset="0"/>
              </a:rPr>
              <a:t> entre l’offre et la demande de </a:t>
            </a:r>
            <a:r>
              <a:rPr lang="fr-FR" sz="2400" dirty="0" err="1" smtClean="0">
                <a:latin typeface="Calibri" charset="0"/>
                <a:ea typeface="Calibri" charset="0"/>
                <a:cs typeface="Calibri" charset="0"/>
              </a:rPr>
              <a:t>compétences</a:t>
            </a:r>
            <a:r>
              <a:rPr lang="fr-FR" sz="2400" dirty="0" smtClean="0">
                <a:latin typeface="Calibri" charset="0"/>
                <a:ea typeface="Calibri" charset="0"/>
                <a:cs typeface="Calibri" charset="0"/>
              </a:rPr>
              <a:t>. </a:t>
            </a:r>
          </a:p>
          <a:p>
            <a:pPr marL="228600" lvl="1" indent="0" algn="just">
              <a:buNone/>
            </a:pPr>
            <a:r>
              <a:rPr lang="fr-FR" sz="2400" dirty="0" smtClean="0">
                <a:latin typeface="Calibri" charset="0"/>
                <a:ea typeface="Calibri" charset="0"/>
                <a:cs typeface="Calibri" charset="0"/>
              </a:rPr>
              <a:t>Par </a:t>
            </a:r>
            <a:r>
              <a:rPr lang="fr-FR" sz="2400" dirty="0">
                <a:latin typeface="Calibri" charset="0"/>
                <a:ea typeface="Calibri" charset="0"/>
                <a:cs typeface="Calibri" charset="0"/>
              </a:rPr>
              <a:t>exemple, les </a:t>
            </a:r>
            <a:r>
              <a:rPr lang="fr-FR" sz="2400" dirty="0" err="1">
                <a:latin typeface="Calibri" charset="0"/>
                <a:ea typeface="Calibri" charset="0"/>
                <a:cs typeface="Calibri" charset="0"/>
              </a:rPr>
              <a:t>résultats</a:t>
            </a:r>
            <a:r>
              <a:rPr lang="fr-FR" sz="2400" dirty="0">
                <a:latin typeface="Calibri" charset="0"/>
                <a:ea typeface="Calibri" charset="0"/>
                <a:cs typeface="Calibri" charset="0"/>
              </a:rPr>
              <a:t> sont-ils </a:t>
            </a:r>
            <a:r>
              <a:rPr lang="fr-FR" sz="2400" dirty="0" err="1">
                <a:latin typeface="Calibri" charset="0"/>
                <a:ea typeface="Calibri" charset="0"/>
                <a:cs typeface="Calibri" charset="0"/>
              </a:rPr>
              <a:t>utilisés</a:t>
            </a:r>
            <a:r>
              <a:rPr lang="fr-FR" sz="2400" dirty="0">
                <a:latin typeface="Calibri" charset="0"/>
                <a:ea typeface="Calibri" charset="0"/>
                <a:cs typeface="Calibri" charset="0"/>
              </a:rPr>
              <a:t> pour guider l’</a:t>
            </a:r>
            <a:r>
              <a:rPr lang="fr-FR" sz="2400" dirty="0" err="1">
                <a:latin typeface="Calibri" charset="0"/>
                <a:ea typeface="Calibri" charset="0"/>
                <a:cs typeface="Calibri" charset="0"/>
              </a:rPr>
              <a:t>amélioration</a:t>
            </a:r>
            <a:r>
              <a:rPr lang="fr-FR" sz="2400" dirty="0">
                <a:latin typeface="Calibri" charset="0"/>
                <a:ea typeface="Calibri" charset="0"/>
                <a:cs typeface="Calibri" charset="0"/>
              </a:rPr>
              <a:t> des politiques en </a:t>
            </a:r>
            <a:r>
              <a:rPr lang="fr-FR" sz="2400" dirty="0" err="1">
                <a:latin typeface="Calibri" charset="0"/>
                <a:ea typeface="Calibri" charset="0"/>
                <a:cs typeface="Calibri" charset="0"/>
              </a:rPr>
              <a:t>matière</a:t>
            </a:r>
            <a:r>
              <a:rPr lang="fr-FR" sz="2400" dirty="0">
                <a:latin typeface="Calibri" charset="0"/>
                <a:ea typeface="Calibri" charset="0"/>
                <a:cs typeface="Calibri" charset="0"/>
              </a:rPr>
              <a:t> d’</a:t>
            </a:r>
            <a:r>
              <a:rPr lang="fr-FR" sz="2400" dirty="0" err="1">
                <a:latin typeface="Calibri" charset="0"/>
                <a:ea typeface="Calibri" charset="0"/>
                <a:cs typeface="Calibri" charset="0"/>
              </a:rPr>
              <a:t>éducation</a:t>
            </a:r>
            <a:r>
              <a:rPr lang="fr-FR" sz="2400" dirty="0">
                <a:latin typeface="Calibri" charset="0"/>
                <a:ea typeface="Calibri" charset="0"/>
                <a:cs typeface="Calibri" charset="0"/>
              </a:rPr>
              <a:t> et d’EFP en particulier, et si oui, comment? Il pourrait s’agir, par exemple, d’adapter les programmes d’enseignement et d’EFP, d’</a:t>
            </a:r>
            <a:r>
              <a:rPr lang="fr-FR" sz="2400" dirty="0" err="1">
                <a:latin typeface="Calibri" charset="0"/>
                <a:ea typeface="Calibri" charset="0"/>
                <a:cs typeface="Calibri" charset="0"/>
              </a:rPr>
              <a:t>établir</a:t>
            </a:r>
            <a:r>
              <a:rPr lang="fr-FR" sz="2400" dirty="0">
                <a:latin typeface="Calibri" charset="0"/>
                <a:ea typeface="Calibri" charset="0"/>
                <a:cs typeface="Calibri" charset="0"/>
              </a:rPr>
              <a:t> des partenariats avec des </a:t>
            </a:r>
            <a:r>
              <a:rPr lang="fr-FR" sz="2400" dirty="0" err="1">
                <a:latin typeface="Calibri" charset="0"/>
                <a:ea typeface="Calibri" charset="0"/>
                <a:cs typeface="Calibri" charset="0"/>
              </a:rPr>
              <a:t>entités</a:t>
            </a:r>
            <a:r>
              <a:rPr lang="fr-FR" sz="2400" dirty="0">
                <a:latin typeface="Calibri" charset="0"/>
                <a:ea typeface="Calibri" charset="0"/>
                <a:cs typeface="Calibri" charset="0"/>
              </a:rPr>
              <a:t> du secteur privé pour </a:t>
            </a:r>
            <a:r>
              <a:rPr lang="fr-FR" sz="2400" dirty="0" err="1">
                <a:latin typeface="Calibri" charset="0"/>
                <a:ea typeface="Calibri" charset="0"/>
                <a:cs typeface="Calibri" charset="0"/>
              </a:rPr>
              <a:t>accroître</a:t>
            </a:r>
            <a:r>
              <a:rPr lang="fr-FR" sz="2400" dirty="0">
                <a:latin typeface="Calibri" charset="0"/>
                <a:ea typeface="Calibri" charset="0"/>
                <a:cs typeface="Calibri" charset="0"/>
              </a:rPr>
              <a:t> la pertinence de l’offre, </a:t>
            </a:r>
            <a:r>
              <a:rPr lang="fr-FR" sz="2400" dirty="0" smtClean="0">
                <a:latin typeface="Calibri" charset="0"/>
                <a:ea typeface="Calibri" charset="0"/>
                <a:cs typeface="Calibri" charset="0"/>
              </a:rPr>
              <a:t>  d’</a:t>
            </a:r>
            <a:r>
              <a:rPr lang="fr-FR" sz="2400" dirty="0" err="1" smtClean="0">
                <a:latin typeface="Calibri" charset="0"/>
                <a:ea typeface="Calibri" charset="0"/>
                <a:cs typeface="Calibri" charset="0"/>
              </a:rPr>
              <a:t>améliorer</a:t>
            </a:r>
            <a:r>
              <a:rPr lang="fr-FR" sz="2400" dirty="0" smtClean="0">
                <a:latin typeface="Calibri" charset="0"/>
                <a:ea typeface="Calibri" charset="0"/>
                <a:cs typeface="Calibri" charset="0"/>
              </a:rPr>
              <a:t> </a:t>
            </a:r>
            <a:r>
              <a:rPr lang="fr-FR" sz="2400" dirty="0">
                <a:latin typeface="Calibri" charset="0"/>
                <a:ea typeface="Calibri" charset="0"/>
                <a:cs typeface="Calibri" charset="0"/>
              </a:rPr>
              <a:t>la </a:t>
            </a:r>
            <a:r>
              <a:rPr lang="fr-FR" sz="2400" dirty="0" err="1">
                <a:latin typeface="Calibri" charset="0"/>
                <a:ea typeface="Calibri" charset="0"/>
                <a:cs typeface="Calibri" charset="0"/>
              </a:rPr>
              <a:t>perméabilite</a:t>
            </a:r>
            <a:r>
              <a:rPr lang="fr-FR" sz="2400" dirty="0">
                <a:latin typeface="Calibri" charset="0"/>
                <a:ea typeface="Calibri" charset="0"/>
                <a:cs typeface="Calibri" charset="0"/>
              </a:rPr>
              <a:t>́ de l’enseignement, de supprimer les obstacles à la </a:t>
            </a:r>
            <a:r>
              <a:rPr lang="fr-FR" sz="2400" dirty="0" err="1">
                <a:latin typeface="Calibri" charset="0"/>
                <a:ea typeface="Calibri" charset="0"/>
                <a:cs typeface="Calibri" charset="0"/>
              </a:rPr>
              <a:t>mobilite</a:t>
            </a:r>
            <a:r>
              <a:rPr lang="fr-FR" sz="2400" dirty="0">
                <a:latin typeface="Calibri" charset="0"/>
                <a:ea typeface="Calibri" charset="0"/>
                <a:cs typeface="Calibri" charset="0"/>
              </a:rPr>
              <a:t>́ transversale entre l’EFP et l’enseignement </a:t>
            </a:r>
            <a:r>
              <a:rPr lang="fr-FR" sz="2400" dirty="0" err="1">
                <a:latin typeface="Calibri" charset="0"/>
                <a:ea typeface="Calibri" charset="0"/>
                <a:cs typeface="Calibri" charset="0"/>
              </a:rPr>
              <a:t>général</a:t>
            </a:r>
            <a:r>
              <a:rPr lang="fr-FR" sz="2400" dirty="0">
                <a:latin typeface="Calibri" charset="0"/>
                <a:ea typeface="Calibri" charset="0"/>
                <a:cs typeface="Calibri" charset="0"/>
              </a:rPr>
              <a:t>, etc. </a:t>
            </a:r>
          </a:p>
          <a:p>
            <a:pPr algn="just"/>
            <a:endParaRPr lang="fr-FR" sz="2400" dirty="0">
              <a:latin typeface="Calibri" charset="0"/>
              <a:ea typeface="Calibri" charset="0"/>
              <a:cs typeface="Calibri" charset="0"/>
            </a:endParaRPr>
          </a:p>
        </p:txBody>
      </p:sp>
      <p:sp>
        <p:nvSpPr>
          <p:cNvPr id="4" name="Espace réservé du pied de page 3"/>
          <p:cNvSpPr>
            <a:spLocks noGrp="1"/>
          </p:cNvSpPr>
          <p:nvPr>
            <p:ph type="ftr" sz="quarter" idx="11"/>
          </p:nvPr>
        </p:nvSpPr>
        <p:spPr/>
        <p:txBody>
          <a:bodyPr/>
          <a:lstStyle/>
          <a:p>
            <a:r>
              <a:rPr lang="fr-FR" smtClean="0"/>
              <a:t>Abdelouahab Essafi Expert LMI Kafaat Liljami3</a:t>
            </a:r>
            <a:endParaRPr lang="fr-FR" dirty="0"/>
          </a:p>
        </p:txBody>
      </p:sp>
      <p:sp>
        <p:nvSpPr>
          <p:cNvPr id="5" name="Espace réservé du numéro de diapositive 4"/>
          <p:cNvSpPr>
            <a:spLocks noGrp="1"/>
          </p:cNvSpPr>
          <p:nvPr>
            <p:ph type="sldNum" sz="quarter" idx="12"/>
          </p:nvPr>
        </p:nvSpPr>
        <p:spPr/>
        <p:txBody>
          <a:bodyPr/>
          <a:lstStyle/>
          <a:p>
            <a:fld id="{E034F8EF-867A-4144-9C85-6B43D99B8AA5}" type="slidenum">
              <a:rPr lang="fr-FR" smtClean="0"/>
              <a:t>34</a:t>
            </a:fld>
            <a:endParaRPr lang="fr-FR" dirty="0"/>
          </a:p>
        </p:txBody>
      </p:sp>
      <p:pic>
        <p:nvPicPr>
          <p:cNvPr id="6" name="Picture 6"/>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0"/>
            <a:ext cx="1397000" cy="11338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016431568"/>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231136" y="0"/>
            <a:ext cx="7729728" cy="786384"/>
          </a:xfrm>
        </p:spPr>
        <p:txBody>
          <a:bodyPr/>
          <a:lstStyle/>
          <a:p>
            <a:r>
              <a:rPr lang="fr-FR" cap="none">
                <a:latin typeface="Calibri" charset="0"/>
                <a:ea typeface="Calibri" charset="0"/>
                <a:cs typeface="Calibri" charset="0"/>
              </a:rPr>
              <a:t>Modules et questions thématiques</a:t>
            </a:r>
            <a:endParaRPr lang="fr-FR"/>
          </a:p>
        </p:txBody>
      </p:sp>
      <p:sp>
        <p:nvSpPr>
          <p:cNvPr id="3" name="Espace réservé du contenu 2"/>
          <p:cNvSpPr>
            <a:spLocks noGrp="1"/>
          </p:cNvSpPr>
          <p:nvPr>
            <p:ph idx="1"/>
          </p:nvPr>
        </p:nvSpPr>
        <p:spPr>
          <a:xfrm>
            <a:off x="329184" y="1591056"/>
            <a:ext cx="11430000" cy="5266944"/>
          </a:xfrm>
        </p:spPr>
        <p:txBody>
          <a:bodyPr>
            <a:normAutofit/>
          </a:bodyPr>
          <a:lstStyle/>
          <a:p>
            <a:pPr algn="just"/>
            <a:r>
              <a:rPr lang="fr-FR" sz="2400" dirty="0">
                <a:latin typeface="Calibri" charset="0"/>
                <a:ea typeface="Calibri" charset="0"/>
                <a:cs typeface="Calibri" charset="0"/>
              </a:rPr>
              <a:t>I</a:t>
            </a:r>
            <a:r>
              <a:rPr lang="fr-FR" sz="2400" dirty="0" smtClean="0">
                <a:latin typeface="Calibri" charset="0"/>
                <a:ea typeface="Calibri" charset="0"/>
                <a:cs typeface="Calibri" charset="0"/>
              </a:rPr>
              <a:t>ndiquer </a:t>
            </a:r>
            <a:r>
              <a:rPr lang="fr-FR" sz="2400" dirty="0">
                <a:latin typeface="Calibri" charset="0"/>
                <a:ea typeface="Calibri" charset="0"/>
                <a:cs typeface="Calibri" charset="0"/>
              </a:rPr>
              <a:t>si toutes les </a:t>
            </a:r>
            <a:r>
              <a:rPr lang="fr-FR" sz="2400" dirty="0" err="1">
                <a:latin typeface="Calibri" charset="0"/>
                <a:ea typeface="Calibri" charset="0"/>
                <a:cs typeface="Calibri" charset="0"/>
              </a:rPr>
              <a:t>compétences</a:t>
            </a:r>
            <a:r>
              <a:rPr lang="fr-FR" sz="2400" dirty="0">
                <a:latin typeface="Calibri" charset="0"/>
                <a:ea typeface="Calibri" charset="0"/>
                <a:cs typeface="Calibri" charset="0"/>
              </a:rPr>
              <a:t> sont prises en compte. Existe-t-il une validation de l’apprentissage non formel et informel et/ou de la reconnaissance des </a:t>
            </a:r>
            <a:r>
              <a:rPr lang="fr-FR" sz="2400" dirty="0" err="1">
                <a:latin typeface="Calibri" charset="0"/>
                <a:ea typeface="Calibri" charset="0"/>
                <a:cs typeface="Calibri" charset="0"/>
              </a:rPr>
              <a:t>quali</a:t>
            </a:r>
            <a:r>
              <a:rPr lang="fr-FR" sz="2400" dirty="0">
                <a:latin typeface="Calibri" charset="0"/>
                <a:ea typeface="Calibri" charset="0"/>
                <a:cs typeface="Calibri" charset="0"/>
              </a:rPr>
              <a:t> cations acquises à l’</a:t>
            </a:r>
            <a:r>
              <a:rPr lang="fr-FR" sz="2400" dirty="0" err="1">
                <a:latin typeface="Calibri" charset="0"/>
                <a:ea typeface="Calibri" charset="0"/>
                <a:cs typeface="Calibri" charset="0"/>
              </a:rPr>
              <a:t>étranger</a:t>
            </a:r>
            <a:r>
              <a:rPr lang="fr-FR" sz="2400" dirty="0">
                <a:latin typeface="Calibri" charset="0"/>
                <a:ea typeface="Calibri" charset="0"/>
                <a:cs typeface="Calibri" charset="0"/>
              </a:rPr>
              <a:t>, y compris celles des migrants et des </a:t>
            </a:r>
            <a:r>
              <a:rPr lang="fr-FR" sz="2400" dirty="0" err="1">
                <a:latin typeface="Calibri" charset="0"/>
                <a:ea typeface="Calibri" charset="0"/>
                <a:cs typeface="Calibri" charset="0"/>
              </a:rPr>
              <a:t>réfugiés</a:t>
            </a:r>
            <a:r>
              <a:rPr lang="fr-FR" sz="2400" dirty="0">
                <a:latin typeface="Calibri" charset="0"/>
                <a:ea typeface="Calibri" charset="0"/>
                <a:cs typeface="Calibri" charset="0"/>
              </a:rPr>
              <a:t>? </a:t>
            </a:r>
          </a:p>
          <a:p>
            <a:pPr algn="just"/>
            <a:r>
              <a:rPr lang="fr-FR" sz="2400" dirty="0">
                <a:latin typeface="Calibri" charset="0"/>
                <a:ea typeface="Calibri" charset="0"/>
                <a:cs typeface="Calibri" charset="0"/>
              </a:rPr>
              <a:t>F</a:t>
            </a:r>
            <a:r>
              <a:rPr lang="fr-FR" sz="2400" dirty="0" smtClean="0">
                <a:latin typeface="Calibri" charset="0"/>
                <a:ea typeface="Calibri" charset="0"/>
                <a:cs typeface="Calibri" charset="0"/>
              </a:rPr>
              <a:t>ournir </a:t>
            </a:r>
            <a:r>
              <a:rPr lang="fr-FR" sz="2400" dirty="0">
                <a:latin typeface="Calibri" charset="0"/>
                <a:ea typeface="Calibri" charset="0"/>
                <a:cs typeface="Calibri" charset="0"/>
              </a:rPr>
              <a:t>des informations sur les acteurs </a:t>
            </a:r>
            <a:r>
              <a:rPr lang="fr-FR" sz="2400" dirty="0" err="1">
                <a:latin typeface="Calibri" charset="0"/>
                <a:ea typeface="Calibri" charset="0"/>
                <a:cs typeface="Calibri" charset="0"/>
              </a:rPr>
              <a:t>clés</a:t>
            </a:r>
            <a:r>
              <a:rPr lang="fr-FR" sz="2400" dirty="0">
                <a:latin typeface="Calibri" charset="0"/>
                <a:ea typeface="Calibri" charset="0"/>
                <a:cs typeface="Calibri" charset="0"/>
              </a:rPr>
              <a:t> formellement </a:t>
            </a:r>
            <a:r>
              <a:rPr lang="fr-FR" sz="2400" dirty="0" err="1">
                <a:latin typeface="Calibri" charset="0"/>
                <a:ea typeface="Calibri" charset="0"/>
                <a:cs typeface="Calibri" charset="0"/>
              </a:rPr>
              <a:t>impliqués</a:t>
            </a:r>
            <a:r>
              <a:rPr lang="fr-FR" sz="2400" dirty="0">
                <a:latin typeface="Calibri" charset="0"/>
                <a:ea typeface="Calibri" charset="0"/>
                <a:cs typeface="Calibri" charset="0"/>
              </a:rPr>
              <a:t> dans ces processus (par exemple, les organisations sectorielles) et indiquer quel est leur </a:t>
            </a:r>
            <a:r>
              <a:rPr lang="fr-FR" sz="2400" dirty="0" err="1">
                <a:latin typeface="Calibri" charset="0"/>
                <a:ea typeface="Calibri" charset="0"/>
                <a:cs typeface="Calibri" charset="0"/>
              </a:rPr>
              <a:t>rôle</a:t>
            </a:r>
            <a:r>
              <a:rPr lang="fr-FR" sz="2400" dirty="0">
                <a:latin typeface="Calibri" charset="0"/>
                <a:ea typeface="Calibri" charset="0"/>
                <a:cs typeface="Calibri" charset="0"/>
              </a:rPr>
              <a:t>. </a:t>
            </a:r>
            <a:endParaRPr lang="fr-FR" sz="2400" dirty="0" smtClean="0">
              <a:latin typeface="Calibri" charset="0"/>
              <a:ea typeface="Calibri" charset="0"/>
              <a:cs typeface="Calibri" charset="0"/>
            </a:endParaRPr>
          </a:p>
          <a:p>
            <a:pPr marL="0" indent="0" algn="just">
              <a:buNone/>
            </a:pPr>
            <a:endParaRPr lang="fr-FR" sz="2400" dirty="0">
              <a:latin typeface="Calibri" charset="0"/>
              <a:ea typeface="Calibri" charset="0"/>
              <a:cs typeface="Calibri" charset="0"/>
            </a:endParaRPr>
          </a:p>
          <a:p>
            <a:pPr marL="0" indent="0" algn="just">
              <a:buNone/>
            </a:pPr>
            <a:r>
              <a:rPr lang="fr-FR" sz="2400" b="1" i="1" dirty="0">
                <a:solidFill>
                  <a:srgbClr val="FF0000"/>
                </a:solidFill>
                <a:latin typeface="Calibri" charset="0"/>
                <a:ea typeface="Calibri" charset="0"/>
                <a:cs typeface="Calibri" charset="0"/>
              </a:rPr>
              <a:t>B.1.8 Soutenir les migrants et les </a:t>
            </a:r>
            <a:r>
              <a:rPr lang="fr-FR" sz="2400" b="1" i="1" dirty="0" err="1">
                <a:solidFill>
                  <a:srgbClr val="FF0000"/>
                </a:solidFill>
                <a:latin typeface="Calibri" charset="0"/>
                <a:ea typeface="Calibri" charset="0"/>
                <a:cs typeface="Calibri" charset="0"/>
              </a:rPr>
              <a:t>réfugiés</a:t>
            </a:r>
            <a:r>
              <a:rPr lang="fr-FR" sz="2400" b="1" i="1" dirty="0">
                <a:solidFill>
                  <a:srgbClr val="FF0000"/>
                </a:solidFill>
                <a:latin typeface="Calibri" charset="0"/>
                <a:ea typeface="Calibri" charset="0"/>
                <a:cs typeface="Calibri" charset="0"/>
              </a:rPr>
              <a:t> par le biais de l’EFP </a:t>
            </a:r>
            <a:endParaRPr lang="fr-FR" sz="2400" dirty="0">
              <a:solidFill>
                <a:srgbClr val="FF0000"/>
              </a:solidFill>
              <a:latin typeface="Calibri" charset="0"/>
              <a:ea typeface="Calibri" charset="0"/>
              <a:cs typeface="Calibri" charset="0"/>
            </a:endParaRPr>
          </a:p>
          <a:p>
            <a:pPr algn="just"/>
            <a:r>
              <a:rPr lang="fr-FR" sz="2400" dirty="0">
                <a:latin typeface="Calibri" charset="0"/>
                <a:ea typeface="Calibri" charset="0"/>
                <a:cs typeface="Calibri" charset="0"/>
              </a:rPr>
              <a:t>Des programmes d’EFP et des services de reconnaissance des </a:t>
            </a:r>
            <a:r>
              <a:rPr lang="fr-FR" sz="2400" dirty="0" err="1">
                <a:latin typeface="Calibri" charset="0"/>
                <a:ea typeface="Calibri" charset="0"/>
                <a:cs typeface="Calibri" charset="0"/>
              </a:rPr>
              <a:t>compétences</a:t>
            </a:r>
            <a:r>
              <a:rPr lang="fr-FR" sz="2400" dirty="0">
                <a:latin typeface="Calibri" charset="0"/>
                <a:ea typeface="Calibri" charset="0"/>
                <a:cs typeface="Calibri" charset="0"/>
              </a:rPr>
              <a:t> sont-ils </a:t>
            </a:r>
            <a:r>
              <a:rPr lang="fr-FR" sz="2400" dirty="0" err="1">
                <a:latin typeface="Calibri" charset="0"/>
                <a:ea typeface="Calibri" charset="0"/>
                <a:cs typeface="Calibri" charset="0"/>
              </a:rPr>
              <a:t>proposés</a:t>
            </a:r>
            <a:r>
              <a:rPr lang="fr-FR" sz="2400" dirty="0">
                <a:latin typeface="Calibri" charset="0"/>
                <a:ea typeface="Calibri" charset="0"/>
                <a:cs typeface="Calibri" charset="0"/>
              </a:rPr>
              <a:t> aux migrants et aux </a:t>
            </a:r>
            <a:r>
              <a:rPr lang="fr-FR" sz="2400" dirty="0" err="1">
                <a:latin typeface="Calibri" charset="0"/>
                <a:ea typeface="Calibri" charset="0"/>
                <a:cs typeface="Calibri" charset="0"/>
              </a:rPr>
              <a:t>réfugiés</a:t>
            </a:r>
            <a:r>
              <a:rPr lang="fr-FR" sz="2400" dirty="0">
                <a:latin typeface="Calibri" charset="0"/>
                <a:ea typeface="Calibri" charset="0"/>
                <a:cs typeface="Calibri" charset="0"/>
              </a:rPr>
              <a:t> </a:t>
            </a:r>
            <a:r>
              <a:rPr lang="fr-FR" sz="2400" dirty="0" smtClean="0">
                <a:latin typeface="Calibri" charset="0"/>
                <a:ea typeface="Calibri" charset="0"/>
                <a:cs typeface="Calibri" charset="0"/>
              </a:rPr>
              <a:t>afin </a:t>
            </a:r>
            <a:r>
              <a:rPr lang="fr-FR" sz="2400" dirty="0">
                <a:latin typeface="Calibri" charset="0"/>
                <a:ea typeface="Calibri" charset="0"/>
                <a:cs typeface="Calibri" charset="0"/>
              </a:rPr>
              <a:t>qu’ils puissent s’</a:t>
            </a:r>
            <a:r>
              <a:rPr lang="fr-FR" sz="2400" dirty="0" err="1">
                <a:latin typeface="Calibri" charset="0"/>
                <a:ea typeface="Calibri" charset="0"/>
                <a:cs typeface="Calibri" charset="0"/>
              </a:rPr>
              <a:t>intégrer</a:t>
            </a:r>
            <a:r>
              <a:rPr lang="fr-FR" sz="2400" dirty="0">
                <a:latin typeface="Calibri" charset="0"/>
                <a:ea typeface="Calibri" charset="0"/>
                <a:cs typeface="Calibri" charset="0"/>
              </a:rPr>
              <a:t> sur le marché du travail? Dans </a:t>
            </a:r>
            <a:r>
              <a:rPr lang="fr-FR" sz="2400" dirty="0" smtClean="0">
                <a:latin typeface="Calibri" charset="0"/>
                <a:ea typeface="Calibri" charset="0"/>
                <a:cs typeface="Calibri" charset="0"/>
              </a:rPr>
              <a:t>l’affirmative</a:t>
            </a:r>
            <a:r>
              <a:rPr lang="fr-FR" sz="2400" dirty="0">
                <a:latin typeface="Calibri" charset="0"/>
                <a:ea typeface="Calibri" charset="0"/>
                <a:cs typeface="Calibri" charset="0"/>
              </a:rPr>
              <a:t>, </a:t>
            </a:r>
            <a:r>
              <a:rPr lang="fr-FR" sz="2400" dirty="0" smtClean="0">
                <a:latin typeface="Calibri" charset="0"/>
                <a:ea typeface="Calibri" charset="0"/>
                <a:cs typeface="Calibri" charset="0"/>
              </a:rPr>
              <a:t>on </a:t>
            </a:r>
            <a:r>
              <a:rPr lang="fr-FR" sz="2400" dirty="0" err="1" smtClean="0">
                <a:latin typeface="Calibri" charset="0"/>
                <a:ea typeface="Calibri" charset="0"/>
                <a:cs typeface="Calibri" charset="0"/>
              </a:rPr>
              <a:t>précisera</a:t>
            </a:r>
            <a:r>
              <a:rPr lang="fr-FR" sz="2400" dirty="0" smtClean="0">
                <a:latin typeface="Calibri" charset="0"/>
                <a:ea typeface="Calibri" charset="0"/>
                <a:cs typeface="Calibri" charset="0"/>
              </a:rPr>
              <a:t>. </a:t>
            </a:r>
            <a:endParaRPr lang="fr-FR" sz="2400" dirty="0">
              <a:latin typeface="Calibri" charset="0"/>
              <a:ea typeface="Calibri" charset="0"/>
              <a:cs typeface="Calibri" charset="0"/>
            </a:endParaRPr>
          </a:p>
          <a:p>
            <a:pPr algn="just"/>
            <a:endParaRPr lang="fr-FR" sz="2400" dirty="0">
              <a:latin typeface="Calibri" charset="0"/>
              <a:ea typeface="Calibri" charset="0"/>
              <a:cs typeface="Calibri" charset="0"/>
            </a:endParaRPr>
          </a:p>
        </p:txBody>
      </p:sp>
      <p:sp>
        <p:nvSpPr>
          <p:cNvPr id="4" name="Espace réservé du pied de page 3"/>
          <p:cNvSpPr>
            <a:spLocks noGrp="1"/>
          </p:cNvSpPr>
          <p:nvPr>
            <p:ph type="ftr" sz="quarter" idx="11"/>
          </p:nvPr>
        </p:nvSpPr>
        <p:spPr/>
        <p:txBody>
          <a:bodyPr/>
          <a:lstStyle/>
          <a:p>
            <a:r>
              <a:rPr lang="fr-FR" smtClean="0"/>
              <a:t>Abdelouahab Essafi Expert LMI Kafaat Liljami3</a:t>
            </a:r>
            <a:endParaRPr lang="fr-FR" dirty="0"/>
          </a:p>
        </p:txBody>
      </p:sp>
      <p:sp>
        <p:nvSpPr>
          <p:cNvPr id="5" name="Espace réservé du numéro de diapositive 4"/>
          <p:cNvSpPr>
            <a:spLocks noGrp="1"/>
          </p:cNvSpPr>
          <p:nvPr>
            <p:ph type="sldNum" sz="quarter" idx="12"/>
          </p:nvPr>
        </p:nvSpPr>
        <p:spPr/>
        <p:txBody>
          <a:bodyPr/>
          <a:lstStyle/>
          <a:p>
            <a:fld id="{E034F8EF-867A-4144-9C85-6B43D99B8AA5}" type="slidenum">
              <a:rPr lang="fr-FR" smtClean="0"/>
              <a:t>35</a:t>
            </a:fld>
            <a:endParaRPr lang="fr-FR" dirty="0"/>
          </a:p>
        </p:txBody>
      </p:sp>
      <p:pic>
        <p:nvPicPr>
          <p:cNvPr id="6" name="Picture 6"/>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0"/>
            <a:ext cx="1397000" cy="1325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52684733"/>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029968" y="141732"/>
            <a:ext cx="7729728" cy="736092"/>
          </a:xfrm>
        </p:spPr>
        <p:txBody>
          <a:bodyPr>
            <a:normAutofit fontScale="90000"/>
          </a:bodyPr>
          <a:lstStyle/>
          <a:p>
            <a:r>
              <a:rPr lang="fr-FR" cap="none" dirty="0">
                <a:latin typeface="Calibri" charset="0"/>
                <a:ea typeface="Calibri" charset="0"/>
                <a:cs typeface="Calibri" charset="0"/>
              </a:rPr>
              <a:t>Modules et questions thématiques</a:t>
            </a:r>
            <a:endParaRPr lang="fr-FR" dirty="0"/>
          </a:p>
        </p:txBody>
      </p:sp>
      <p:sp>
        <p:nvSpPr>
          <p:cNvPr id="3" name="Espace réservé du contenu 2"/>
          <p:cNvSpPr>
            <a:spLocks noGrp="1"/>
          </p:cNvSpPr>
          <p:nvPr>
            <p:ph idx="1"/>
          </p:nvPr>
        </p:nvSpPr>
        <p:spPr>
          <a:xfrm>
            <a:off x="292608" y="1335024"/>
            <a:ext cx="11484864" cy="5303520"/>
          </a:xfrm>
        </p:spPr>
        <p:txBody>
          <a:bodyPr>
            <a:normAutofit/>
          </a:bodyPr>
          <a:lstStyle/>
          <a:p>
            <a:pPr marL="0" indent="0" algn="just">
              <a:buNone/>
            </a:pPr>
            <a:r>
              <a:rPr lang="fr-FR" sz="2400" b="1" dirty="0">
                <a:solidFill>
                  <a:srgbClr val="FF0000"/>
                </a:solidFill>
                <a:latin typeface="Calibri" charset="0"/>
                <a:ea typeface="Calibri" charset="0"/>
                <a:cs typeface="Calibri" charset="0"/>
              </a:rPr>
              <a:t>B.2 Apprentissage à l’esprit d’entreprise et entrepreneuriat </a:t>
            </a:r>
            <a:endParaRPr lang="fr-FR" sz="2400" dirty="0">
              <a:solidFill>
                <a:srgbClr val="FF0000"/>
              </a:solidFill>
              <a:latin typeface="Calibri" charset="0"/>
              <a:ea typeface="Calibri" charset="0"/>
              <a:cs typeface="Calibri" charset="0"/>
            </a:endParaRPr>
          </a:p>
          <a:p>
            <a:pPr marL="0" indent="0" algn="ctr">
              <a:buNone/>
            </a:pPr>
            <a:r>
              <a:rPr lang="fr-FR" sz="2400" b="1" i="1" dirty="0" smtClean="0">
                <a:solidFill>
                  <a:srgbClr val="FF0000"/>
                </a:solidFill>
                <a:latin typeface="Calibri" charset="0"/>
                <a:ea typeface="Calibri" charset="0"/>
                <a:cs typeface="Calibri" charset="0"/>
              </a:rPr>
              <a:t>Identification </a:t>
            </a:r>
            <a:r>
              <a:rPr lang="fr-FR" sz="2400" b="1" i="1" dirty="0">
                <a:solidFill>
                  <a:srgbClr val="FF0000"/>
                </a:solidFill>
                <a:latin typeface="Calibri" charset="0"/>
                <a:ea typeface="Calibri" charset="0"/>
                <a:cs typeface="Calibri" charset="0"/>
              </a:rPr>
              <a:t>des enjeux </a:t>
            </a:r>
            <a:endParaRPr lang="fr-FR" sz="2400" dirty="0">
              <a:solidFill>
                <a:srgbClr val="FF0000"/>
              </a:solidFill>
              <a:latin typeface="Calibri" charset="0"/>
              <a:ea typeface="Calibri" charset="0"/>
              <a:cs typeface="Calibri" charset="0"/>
            </a:endParaRPr>
          </a:p>
          <a:p>
            <a:pPr marL="228600" lvl="1" indent="0" algn="just">
              <a:buNone/>
            </a:pPr>
            <a:r>
              <a:rPr lang="fr-FR" sz="2400" dirty="0">
                <a:latin typeface="Calibri" charset="0"/>
                <a:ea typeface="Calibri" charset="0"/>
                <a:cs typeface="Calibri" charset="0"/>
              </a:rPr>
              <a:t>Se reporter aux orientations sur la fourniture d’informations sur les politiques, telles que </a:t>
            </a:r>
            <a:r>
              <a:rPr lang="fr-FR" sz="2400" dirty="0" err="1">
                <a:latin typeface="Calibri" charset="0"/>
                <a:ea typeface="Calibri" charset="0"/>
                <a:cs typeface="Calibri" charset="0"/>
              </a:rPr>
              <a:t>présentées</a:t>
            </a:r>
            <a:r>
              <a:rPr lang="fr-FR" sz="2400" dirty="0">
                <a:latin typeface="Calibri" charset="0"/>
                <a:ea typeface="Calibri" charset="0"/>
                <a:cs typeface="Calibri" charset="0"/>
              </a:rPr>
              <a:t> à la section recommandations pour la rédaction</a:t>
            </a:r>
            <a:r>
              <a:rPr lang="fr-FR" sz="2400" dirty="0" smtClean="0">
                <a:latin typeface="Calibri" charset="0"/>
                <a:ea typeface="Calibri" charset="0"/>
                <a:cs typeface="Calibri" charset="0"/>
              </a:rPr>
              <a:t>. </a:t>
            </a:r>
          </a:p>
          <a:p>
            <a:pPr algn="just"/>
            <a:endParaRPr lang="fr-FR" sz="2400" dirty="0">
              <a:latin typeface="Calibri" charset="0"/>
              <a:ea typeface="Calibri" charset="0"/>
              <a:cs typeface="Calibri" charset="0"/>
            </a:endParaRPr>
          </a:p>
          <a:p>
            <a:pPr marL="0" indent="0" algn="just">
              <a:buNone/>
            </a:pPr>
            <a:r>
              <a:rPr lang="fr-FR" sz="2400" b="1" i="1" dirty="0">
                <a:solidFill>
                  <a:srgbClr val="FF0000"/>
                </a:solidFill>
                <a:latin typeface="Calibri" charset="0"/>
                <a:ea typeface="Calibri" charset="0"/>
                <a:cs typeface="Calibri" charset="0"/>
              </a:rPr>
              <a:t>B.2.1 </a:t>
            </a:r>
            <a:r>
              <a:rPr lang="fr-FR" sz="2400" b="1" i="1" dirty="0" err="1">
                <a:solidFill>
                  <a:srgbClr val="FF0000"/>
                </a:solidFill>
                <a:latin typeface="Calibri" charset="0"/>
                <a:ea typeface="Calibri" charset="0"/>
                <a:cs typeface="Calibri" charset="0"/>
              </a:rPr>
              <a:t>Création</a:t>
            </a:r>
            <a:r>
              <a:rPr lang="fr-FR" sz="2400" b="1" i="1" dirty="0">
                <a:solidFill>
                  <a:srgbClr val="FF0000"/>
                </a:solidFill>
                <a:latin typeface="Calibri" charset="0"/>
                <a:ea typeface="Calibri" charset="0"/>
                <a:cs typeface="Calibri" charset="0"/>
              </a:rPr>
              <a:t> d’emplois et EFP </a:t>
            </a:r>
            <a:endParaRPr lang="fr-FR" sz="2400" dirty="0">
              <a:solidFill>
                <a:srgbClr val="FF0000"/>
              </a:solidFill>
              <a:latin typeface="Calibri" charset="0"/>
              <a:ea typeface="Calibri" charset="0"/>
              <a:cs typeface="Calibri" charset="0"/>
            </a:endParaRPr>
          </a:p>
          <a:p>
            <a:pPr algn="just">
              <a:buFont typeface="Wingdings" charset="2"/>
              <a:buChar char="v"/>
            </a:pPr>
            <a:r>
              <a:rPr lang="fr-FR" sz="2400" dirty="0" smtClean="0">
                <a:latin typeface="Calibri" charset="0"/>
                <a:ea typeface="Calibri" charset="0"/>
                <a:cs typeface="Calibri" charset="0"/>
              </a:rPr>
              <a:t> L’EFP </a:t>
            </a:r>
            <a:r>
              <a:rPr lang="fr-FR" sz="2400" dirty="0">
                <a:latin typeface="Calibri" charset="0"/>
                <a:ea typeface="Calibri" charset="0"/>
                <a:cs typeface="Calibri" charset="0"/>
              </a:rPr>
              <a:t>dans </a:t>
            </a:r>
            <a:r>
              <a:rPr lang="fr-FR" sz="2400" dirty="0" smtClean="0">
                <a:latin typeface="Calibri" charset="0"/>
                <a:ea typeface="Calibri" charset="0"/>
                <a:cs typeface="Calibri" charset="0"/>
              </a:rPr>
              <a:t>la région contribue-t-il</a:t>
            </a:r>
            <a:r>
              <a:rPr lang="fr-FR" sz="2400" dirty="0">
                <a:latin typeface="Calibri" charset="0"/>
                <a:ea typeface="Calibri" charset="0"/>
                <a:cs typeface="Calibri" charset="0"/>
              </a:rPr>
              <a:t>, d’une </a:t>
            </a:r>
            <a:r>
              <a:rPr lang="fr-FR" sz="2400" dirty="0" err="1">
                <a:latin typeface="Calibri" charset="0"/>
                <a:ea typeface="Calibri" charset="0"/>
                <a:cs typeface="Calibri" charset="0"/>
              </a:rPr>
              <a:t>manière</a:t>
            </a:r>
            <a:r>
              <a:rPr lang="fr-FR" sz="2400" dirty="0">
                <a:latin typeface="Calibri" charset="0"/>
                <a:ea typeface="Calibri" charset="0"/>
                <a:cs typeface="Calibri" charset="0"/>
              </a:rPr>
              <a:t> ou d’une autre, à la </a:t>
            </a:r>
            <a:r>
              <a:rPr lang="fr-FR" sz="2400" dirty="0" err="1">
                <a:latin typeface="Calibri" charset="0"/>
                <a:ea typeface="Calibri" charset="0"/>
                <a:cs typeface="Calibri" charset="0"/>
              </a:rPr>
              <a:t>création</a:t>
            </a:r>
            <a:r>
              <a:rPr lang="fr-FR" sz="2400" dirty="0">
                <a:latin typeface="Calibri" charset="0"/>
                <a:ea typeface="Calibri" charset="0"/>
                <a:cs typeface="Calibri" charset="0"/>
              </a:rPr>
              <a:t> d’emplois, par exemple par le biais de l’auto-emploi pour les </a:t>
            </a:r>
            <a:r>
              <a:rPr lang="fr-FR" sz="2400" dirty="0" err="1">
                <a:latin typeface="Calibri" charset="0"/>
                <a:ea typeface="Calibri" charset="0"/>
                <a:cs typeface="Calibri" charset="0"/>
              </a:rPr>
              <a:t>diplômés</a:t>
            </a:r>
            <a:r>
              <a:rPr lang="fr-FR" sz="2400" dirty="0">
                <a:latin typeface="Calibri" charset="0"/>
                <a:ea typeface="Calibri" charset="0"/>
                <a:cs typeface="Calibri" charset="0"/>
              </a:rPr>
              <a:t> de l’EFP? Dans </a:t>
            </a:r>
            <a:r>
              <a:rPr lang="fr-FR" sz="2400" dirty="0" smtClean="0">
                <a:latin typeface="Calibri" charset="0"/>
                <a:ea typeface="Calibri" charset="0"/>
                <a:cs typeface="Calibri" charset="0"/>
              </a:rPr>
              <a:t>l’affirmative</a:t>
            </a:r>
            <a:r>
              <a:rPr lang="fr-FR" sz="2400" dirty="0">
                <a:latin typeface="Calibri" charset="0"/>
                <a:ea typeface="Calibri" charset="0"/>
                <a:cs typeface="Calibri" charset="0"/>
              </a:rPr>
              <a:t>, </a:t>
            </a:r>
            <a:r>
              <a:rPr lang="fr-FR" sz="2400" dirty="0" smtClean="0">
                <a:latin typeface="Calibri" charset="0"/>
                <a:ea typeface="Calibri" charset="0"/>
                <a:cs typeface="Calibri" charset="0"/>
              </a:rPr>
              <a:t>on </a:t>
            </a:r>
            <a:r>
              <a:rPr lang="fr-FR" sz="2400" dirty="0" err="1" smtClean="0">
                <a:latin typeface="Calibri" charset="0"/>
                <a:ea typeface="Calibri" charset="0"/>
                <a:cs typeface="Calibri" charset="0"/>
              </a:rPr>
              <a:t>préciserq</a:t>
            </a:r>
            <a:r>
              <a:rPr lang="fr-FR" sz="2400" dirty="0" smtClean="0">
                <a:latin typeface="Calibri" charset="0"/>
                <a:ea typeface="Calibri" charset="0"/>
                <a:cs typeface="Calibri" charset="0"/>
              </a:rPr>
              <a:t> </a:t>
            </a:r>
            <a:r>
              <a:rPr lang="fr-FR" sz="2400" dirty="0">
                <a:latin typeface="Calibri" charset="0"/>
                <a:ea typeface="Calibri" charset="0"/>
                <a:cs typeface="Calibri" charset="0"/>
              </a:rPr>
              <a:t>et </a:t>
            </a:r>
            <a:r>
              <a:rPr lang="fr-FR" sz="2400" dirty="0" err="1" smtClean="0">
                <a:latin typeface="Calibri" charset="0"/>
                <a:ea typeface="Calibri" charset="0"/>
                <a:cs typeface="Calibri" charset="0"/>
              </a:rPr>
              <a:t>indiquerq</a:t>
            </a:r>
            <a:r>
              <a:rPr lang="fr-FR" sz="2400" dirty="0" smtClean="0">
                <a:latin typeface="Calibri" charset="0"/>
                <a:ea typeface="Calibri" charset="0"/>
                <a:cs typeface="Calibri" charset="0"/>
              </a:rPr>
              <a:t> </a:t>
            </a:r>
            <a:r>
              <a:rPr lang="fr-FR" sz="2400" dirty="0">
                <a:latin typeface="Calibri" charset="0"/>
                <a:ea typeface="Calibri" charset="0"/>
                <a:cs typeface="Calibri" charset="0"/>
              </a:rPr>
              <a:t>dans quelle mesure c’est le cas. Par exemple, et si des </a:t>
            </a:r>
            <a:r>
              <a:rPr lang="fr-FR" sz="2400" dirty="0" err="1">
                <a:latin typeface="Calibri" charset="0"/>
                <a:ea typeface="Calibri" charset="0"/>
                <a:cs typeface="Calibri" charset="0"/>
              </a:rPr>
              <a:t>données</a:t>
            </a:r>
            <a:r>
              <a:rPr lang="fr-FR" sz="2400" dirty="0">
                <a:latin typeface="Calibri" charset="0"/>
                <a:ea typeface="Calibri" charset="0"/>
                <a:cs typeface="Calibri" charset="0"/>
              </a:rPr>
              <a:t> sont disponibles, quelle proportion des </a:t>
            </a:r>
            <a:r>
              <a:rPr lang="fr-FR" sz="2400" dirty="0" err="1">
                <a:latin typeface="Calibri" charset="0"/>
                <a:ea typeface="Calibri" charset="0"/>
                <a:cs typeface="Calibri" charset="0"/>
              </a:rPr>
              <a:t>diplômés</a:t>
            </a:r>
            <a:r>
              <a:rPr lang="fr-FR" sz="2400" dirty="0">
                <a:latin typeface="Calibri" charset="0"/>
                <a:ea typeface="Calibri" charset="0"/>
                <a:cs typeface="Calibri" charset="0"/>
              </a:rPr>
              <a:t> de l’EFP, en moyenne, sont des travailleurs </a:t>
            </a:r>
            <a:r>
              <a:rPr lang="fr-FR" sz="2400" dirty="0" err="1">
                <a:latin typeface="Calibri" charset="0"/>
                <a:ea typeface="Calibri" charset="0"/>
                <a:cs typeface="Calibri" charset="0"/>
              </a:rPr>
              <a:t>indépendants</a:t>
            </a:r>
            <a:r>
              <a:rPr lang="fr-FR" sz="2400" dirty="0">
                <a:latin typeface="Calibri" charset="0"/>
                <a:ea typeface="Calibri" charset="0"/>
                <a:cs typeface="Calibri" charset="0"/>
              </a:rPr>
              <a:t>? </a:t>
            </a:r>
          </a:p>
          <a:p>
            <a:pPr algn="just"/>
            <a:endParaRPr lang="fr-FR" sz="2400" dirty="0">
              <a:latin typeface="Calibri" charset="0"/>
              <a:ea typeface="Calibri" charset="0"/>
              <a:cs typeface="Calibri" charset="0"/>
            </a:endParaRPr>
          </a:p>
        </p:txBody>
      </p:sp>
      <p:sp>
        <p:nvSpPr>
          <p:cNvPr id="4" name="Espace réservé du pied de page 3"/>
          <p:cNvSpPr>
            <a:spLocks noGrp="1"/>
          </p:cNvSpPr>
          <p:nvPr>
            <p:ph type="ftr" sz="quarter" idx="11"/>
          </p:nvPr>
        </p:nvSpPr>
        <p:spPr/>
        <p:txBody>
          <a:bodyPr/>
          <a:lstStyle/>
          <a:p>
            <a:r>
              <a:rPr lang="fr-FR" smtClean="0"/>
              <a:t>Abdelouahab Essafi Expert LMI Kafaat Liljami3</a:t>
            </a:r>
            <a:endParaRPr lang="fr-FR" dirty="0"/>
          </a:p>
        </p:txBody>
      </p:sp>
      <p:sp>
        <p:nvSpPr>
          <p:cNvPr id="5" name="Espace réservé du numéro de diapositive 4"/>
          <p:cNvSpPr>
            <a:spLocks noGrp="1"/>
          </p:cNvSpPr>
          <p:nvPr>
            <p:ph type="sldNum" sz="quarter" idx="12"/>
          </p:nvPr>
        </p:nvSpPr>
        <p:spPr/>
        <p:txBody>
          <a:bodyPr/>
          <a:lstStyle/>
          <a:p>
            <a:fld id="{E034F8EF-867A-4144-9C85-6B43D99B8AA5}" type="slidenum">
              <a:rPr lang="fr-FR" smtClean="0"/>
              <a:t>36</a:t>
            </a:fld>
            <a:endParaRPr lang="fr-FR" dirty="0"/>
          </a:p>
        </p:txBody>
      </p:sp>
      <p:pic>
        <p:nvPicPr>
          <p:cNvPr id="6" name="Picture 6"/>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9462"/>
            <a:ext cx="1397000" cy="1325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24368682"/>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231136" y="141732"/>
            <a:ext cx="7729728" cy="717804"/>
          </a:xfrm>
        </p:spPr>
        <p:txBody>
          <a:bodyPr>
            <a:normAutofit fontScale="90000"/>
          </a:bodyPr>
          <a:lstStyle/>
          <a:p>
            <a:r>
              <a:rPr lang="fr-FR" cap="none" dirty="0" smtClean="0">
                <a:latin typeface="Calibri" charset="0"/>
                <a:ea typeface="Calibri" charset="0"/>
                <a:cs typeface="Calibri" charset="0"/>
              </a:rPr>
              <a:t>Modules et questions thématiques</a:t>
            </a:r>
            <a:endParaRPr lang="fr-FR" dirty="0"/>
          </a:p>
        </p:txBody>
      </p:sp>
      <p:sp>
        <p:nvSpPr>
          <p:cNvPr id="3" name="Espace réservé du contenu 2"/>
          <p:cNvSpPr>
            <a:spLocks noGrp="1"/>
          </p:cNvSpPr>
          <p:nvPr>
            <p:ph idx="1"/>
          </p:nvPr>
        </p:nvSpPr>
        <p:spPr>
          <a:xfrm>
            <a:off x="316992" y="1005840"/>
            <a:ext cx="11558016" cy="5852160"/>
          </a:xfrm>
        </p:spPr>
        <p:txBody>
          <a:bodyPr>
            <a:noAutofit/>
          </a:bodyPr>
          <a:lstStyle/>
          <a:p>
            <a:pPr marL="0" indent="0" algn="just">
              <a:buNone/>
            </a:pPr>
            <a:r>
              <a:rPr lang="fr-FR" sz="2400" b="1" i="1" dirty="0">
                <a:solidFill>
                  <a:srgbClr val="C00000"/>
                </a:solidFill>
                <a:latin typeface="Calibri" charset="0"/>
                <a:ea typeface="Calibri" charset="0"/>
                <a:cs typeface="Calibri" charset="0"/>
              </a:rPr>
              <a:t>Description des politiques </a:t>
            </a:r>
            <a:endParaRPr lang="fr-FR" sz="2400" dirty="0">
              <a:solidFill>
                <a:srgbClr val="C00000"/>
              </a:solidFill>
              <a:latin typeface="Calibri" charset="0"/>
              <a:ea typeface="Calibri" charset="0"/>
              <a:cs typeface="Calibri" charset="0"/>
            </a:endParaRPr>
          </a:p>
          <a:p>
            <a:pPr marL="228600" lvl="1" indent="0" algn="just">
              <a:buNone/>
            </a:pPr>
            <a:r>
              <a:rPr lang="fr-FR" sz="2400" dirty="0">
                <a:latin typeface="Calibri" charset="0"/>
                <a:ea typeface="Calibri" charset="0"/>
                <a:cs typeface="Calibri" charset="0"/>
              </a:rPr>
              <a:t>Se reporter aux orientations sur la fourniture d’informations sur les politiques, telles que </a:t>
            </a:r>
            <a:r>
              <a:rPr lang="fr-FR" sz="2400" dirty="0" err="1">
                <a:latin typeface="Calibri" charset="0"/>
                <a:ea typeface="Calibri" charset="0"/>
                <a:cs typeface="Calibri" charset="0"/>
              </a:rPr>
              <a:t>présentées</a:t>
            </a:r>
            <a:r>
              <a:rPr lang="fr-FR" sz="2400" dirty="0">
                <a:latin typeface="Calibri" charset="0"/>
                <a:ea typeface="Calibri" charset="0"/>
                <a:cs typeface="Calibri" charset="0"/>
              </a:rPr>
              <a:t> à la section recommandations pour la rédaction. </a:t>
            </a:r>
          </a:p>
          <a:p>
            <a:pPr algn="just"/>
            <a:endParaRPr lang="fr-FR" sz="2400" dirty="0" smtClean="0">
              <a:latin typeface="Calibri" charset="0"/>
              <a:ea typeface="Calibri" charset="0"/>
              <a:cs typeface="Calibri" charset="0"/>
            </a:endParaRPr>
          </a:p>
          <a:p>
            <a:pPr marL="0" indent="0" algn="just">
              <a:buNone/>
            </a:pPr>
            <a:r>
              <a:rPr lang="fr-FR" sz="2400" b="1" i="1" dirty="0" smtClean="0">
                <a:solidFill>
                  <a:srgbClr val="FF0000"/>
                </a:solidFill>
                <a:latin typeface="Calibri" charset="0"/>
                <a:ea typeface="Calibri" charset="0"/>
                <a:cs typeface="Calibri" charset="0"/>
              </a:rPr>
              <a:t>B.2.2 </a:t>
            </a:r>
            <a:r>
              <a:rPr lang="fr-FR" sz="2400" b="1" i="1" dirty="0">
                <a:solidFill>
                  <a:srgbClr val="FF0000"/>
                </a:solidFill>
                <a:latin typeface="Calibri" charset="0"/>
                <a:ea typeface="Calibri" charset="0"/>
                <a:cs typeface="Calibri" charset="0"/>
              </a:rPr>
              <a:t>Politiques d’EFP visant à promouvoir l’entrepreneuriat </a:t>
            </a:r>
            <a:endParaRPr lang="fr-FR" sz="2400" dirty="0">
              <a:solidFill>
                <a:srgbClr val="FF0000"/>
              </a:solidFill>
              <a:latin typeface="Calibri" charset="0"/>
              <a:ea typeface="Calibri" charset="0"/>
              <a:cs typeface="Calibri" charset="0"/>
            </a:endParaRPr>
          </a:p>
          <a:p>
            <a:pPr algn="just">
              <a:buFont typeface="Wingdings" charset="2"/>
              <a:buChar char="v"/>
            </a:pPr>
            <a:r>
              <a:rPr lang="fr-FR" sz="2400" dirty="0" smtClean="0">
                <a:latin typeface="Calibri" charset="0"/>
                <a:ea typeface="Calibri" charset="0"/>
                <a:cs typeface="Calibri" charset="0"/>
              </a:rPr>
              <a:t> Les </a:t>
            </a:r>
            <a:r>
              <a:rPr lang="fr-FR" sz="2400" dirty="0" err="1">
                <a:latin typeface="Calibri" charset="0"/>
                <a:ea typeface="Calibri" charset="0"/>
                <a:cs typeface="Calibri" charset="0"/>
              </a:rPr>
              <a:t>autorités</a:t>
            </a:r>
            <a:r>
              <a:rPr lang="fr-FR" sz="2400" dirty="0">
                <a:latin typeface="Calibri" charset="0"/>
                <a:ea typeface="Calibri" charset="0"/>
                <a:cs typeface="Calibri" charset="0"/>
              </a:rPr>
              <a:t> </a:t>
            </a:r>
            <a:r>
              <a:rPr lang="fr-FR" sz="2400" dirty="0" err="1">
                <a:latin typeface="Calibri" charset="0"/>
                <a:ea typeface="Calibri" charset="0"/>
                <a:cs typeface="Calibri" charset="0"/>
              </a:rPr>
              <a:t>compétentes</a:t>
            </a:r>
            <a:r>
              <a:rPr lang="fr-FR" sz="2400" dirty="0">
                <a:latin typeface="Calibri" charset="0"/>
                <a:ea typeface="Calibri" charset="0"/>
                <a:cs typeface="Calibri" charset="0"/>
              </a:rPr>
              <a:t> de </a:t>
            </a:r>
            <a:r>
              <a:rPr lang="fr-FR" sz="2400" dirty="0" smtClean="0">
                <a:latin typeface="Calibri" charset="0"/>
                <a:ea typeface="Calibri" charset="0"/>
                <a:cs typeface="Calibri" charset="0"/>
              </a:rPr>
              <a:t>la région suivent-elles </a:t>
            </a:r>
            <a:r>
              <a:rPr lang="fr-FR" sz="2400" dirty="0">
                <a:latin typeface="Calibri" charset="0"/>
                <a:ea typeface="Calibri" charset="0"/>
                <a:cs typeface="Calibri" charset="0"/>
              </a:rPr>
              <a:t>le travail </a:t>
            </a:r>
            <a:r>
              <a:rPr lang="fr-FR" sz="2400" dirty="0" err="1">
                <a:latin typeface="Calibri" charset="0"/>
                <a:ea typeface="Calibri" charset="0"/>
                <a:cs typeface="Calibri" charset="0"/>
              </a:rPr>
              <a:t>indépendant</a:t>
            </a:r>
            <a:r>
              <a:rPr lang="fr-FR" sz="2400" dirty="0">
                <a:latin typeface="Calibri" charset="0"/>
                <a:ea typeface="Calibri" charset="0"/>
                <a:cs typeface="Calibri" charset="0"/>
              </a:rPr>
              <a:t> et la </a:t>
            </a:r>
            <a:r>
              <a:rPr lang="fr-FR" sz="2400" dirty="0" err="1">
                <a:latin typeface="Calibri" charset="0"/>
                <a:ea typeface="Calibri" charset="0"/>
                <a:cs typeface="Calibri" charset="0"/>
              </a:rPr>
              <a:t>création</a:t>
            </a:r>
            <a:r>
              <a:rPr lang="fr-FR" sz="2400" dirty="0">
                <a:latin typeface="Calibri" charset="0"/>
                <a:ea typeface="Calibri" charset="0"/>
                <a:cs typeface="Calibri" charset="0"/>
              </a:rPr>
              <a:t> d’entreprises de ceux qui ont suivi des cours d’EFP et, dans </a:t>
            </a:r>
            <a:r>
              <a:rPr lang="fr-FR" sz="2400" dirty="0" smtClean="0">
                <a:latin typeface="Calibri" charset="0"/>
                <a:ea typeface="Calibri" charset="0"/>
                <a:cs typeface="Calibri" charset="0"/>
              </a:rPr>
              <a:t>l’affirmative</a:t>
            </a:r>
            <a:r>
              <a:rPr lang="fr-FR" sz="2400" dirty="0">
                <a:latin typeface="Calibri" charset="0"/>
                <a:ea typeface="Calibri" charset="0"/>
                <a:cs typeface="Calibri" charset="0"/>
              </a:rPr>
              <a:t>, comment ces informations sont-elles </a:t>
            </a:r>
            <a:r>
              <a:rPr lang="fr-FR" sz="2400" dirty="0" err="1">
                <a:latin typeface="Calibri" charset="0"/>
                <a:ea typeface="Calibri" charset="0"/>
                <a:cs typeface="Calibri" charset="0"/>
              </a:rPr>
              <a:t>utilisées</a:t>
            </a:r>
            <a:r>
              <a:rPr lang="fr-FR" sz="2400" dirty="0">
                <a:latin typeface="Calibri" charset="0"/>
                <a:ea typeface="Calibri" charset="0"/>
                <a:cs typeface="Calibri" charset="0"/>
              </a:rPr>
              <a:t>? </a:t>
            </a:r>
          </a:p>
          <a:p>
            <a:pPr algn="just">
              <a:buFont typeface="Wingdings" charset="2"/>
              <a:buChar char="v"/>
            </a:pPr>
            <a:r>
              <a:rPr lang="fr-FR" sz="2400" dirty="0" smtClean="0">
                <a:latin typeface="Calibri" charset="0"/>
                <a:ea typeface="Calibri" charset="0"/>
                <a:cs typeface="Calibri" charset="0"/>
              </a:rPr>
              <a:t> </a:t>
            </a:r>
            <a:r>
              <a:rPr lang="fr-FR" sz="2400" dirty="0" err="1" smtClean="0">
                <a:latin typeface="Calibri" charset="0"/>
                <a:ea typeface="Calibri" charset="0"/>
                <a:cs typeface="Calibri" charset="0"/>
              </a:rPr>
              <a:t>Décrire</a:t>
            </a:r>
            <a:r>
              <a:rPr lang="fr-FR" sz="2400" dirty="0" smtClean="0">
                <a:latin typeface="Calibri" charset="0"/>
                <a:ea typeface="Calibri" charset="0"/>
                <a:cs typeface="Calibri" charset="0"/>
              </a:rPr>
              <a:t> </a:t>
            </a:r>
            <a:r>
              <a:rPr lang="fr-FR" sz="2400" dirty="0">
                <a:latin typeface="Calibri" charset="0"/>
                <a:ea typeface="Calibri" charset="0"/>
                <a:cs typeface="Calibri" charset="0"/>
              </a:rPr>
              <a:t>les politiques et les mesures de promotion et de </a:t>
            </a:r>
            <a:r>
              <a:rPr lang="fr-FR" sz="2400" dirty="0" err="1">
                <a:latin typeface="Calibri" charset="0"/>
                <a:ea typeface="Calibri" charset="0"/>
                <a:cs typeface="Calibri" charset="0"/>
              </a:rPr>
              <a:t>développement</a:t>
            </a:r>
            <a:r>
              <a:rPr lang="fr-FR" sz="2400" dirty="0">
                <a:latin typeface="Calibri" charset="0"/>
                <a:ea typeface="Calibri" charset="0"/>
                <a:cs typeface="Calibri" charset="0"/>
              </a:rPr>
              <a:t> de l’entrepreneuriat, le cas </a:t>
            </a:r>
            <a:r>
              <a:rPr lang="fr-FR" sz="2400" dirty="0" err="1">
                <a:latin typeface="Calibri" charset="0"/>
                <a:ea typeface="Calibri" charset="0"/>
                <a:cs typeface="Calibri" charset="0"/>
              </a:rPr>
              <a:t>échéant</a:t>
            </a:r>
            <a:r>
              <a:rPr lang="fr-FR" sz="2400" dirty="0">
                <a:latin typeface="Calibri" charset="0"/>
                <a:ea typeface="Calibri" charset="0"/>
                <a:cs typeface="Calibri" charset="0"/>
              </a:rPr>
              <a:t>, en </a:t>
            </a:r>
            <a:r>
              <a:rPr lang="fr-FR" sz="2400" dirty="0" err="1">
                <a:latin typeface="Calibri" charset="0"/>
                <a:ea typeface="Calibri" charset="0"/>
                <a:cs typeface="Calibri" charset="0"/>
              </a:rPr>
              <a:t>précisant</a:t>
            </a:r>
            <a:r>
              <a:rPr lang="fr-FR" sz="2400" dirty="0">
                <a:latin typeface="Calibri" charset="0"/>
                <a:ea typeface="Calibri" charset="0"/>
                <a:cs typeface="Calibri" charset="0"/>
              </a:rPr>
              <a:t> les principaux acteurs </a:t>
            </a:r>
            <a:r>
              <a:rPr lang="fr-FR" sz="2400" dirty="0" err="1">
                <a:latin typeface="Calibri" charset="0"/>
                <a:ea typeface="Calibri" charset="0"/>
                <a:cs typeface="Calibri" charset="0"/>
              </a:rPr>
              <a:t>concernés</a:t>
            </a:r>
            <a:r>
              <a:rPr lang="fr-FR" sz="2400" dirty="0">
                <a:latin typeface="Calibri" charset="0"/>
                <a:ea typeface="Calibri" charset="0"/>
                <a:cs typeface="Calibri" charset="0"/>
              </a:rPr>
              <a:t>. Par exemple, l’entrepreneuriat dans l’EFP est-il couvert par des cours </a:t>
            </a:r>
            <a:r>
              <a:rPr lang="fr-FR" sz="2400" dirty="0" err="1" smtClean="0">
                <a:latin typeface="Calibri" charset="0"/>
                <a:ea typeface="Calibri" charset="0"/>
                <a:cs typeface="Calibri" charset="0"/>
              </a:rPr>
              <a:t>spécifiques</a:t>
            </a:r>
            <a:r>
              <a:rPr lang="fr-FR" sz="2400" dirty="0" smtClean="0">
                <a:latin typeface="Calibri" charset="0"/>
                <a:ea typeface="Calibri" charset="0"/>
                <a:cs typeface="Calibri" charset="0"/>
              </a:rPr>
              <a:t> </a:t>
            </a:r>
            <a:r>
              <a:rPr lang="fr-FR" sz="2400" dirty="0">
                <a:latin typeface="Calibri" charset="0"/>
                <a:ea typeface="Calibri" charset="0"/>
                <a:cs typeface="Calibri" charset="0"/>
              </a:rPr>
              <a:t>ou </a:t>
            </a:r>
            <a:r>
              <a:rPr lang="fr-FR" sz="2400" dirty="0" err="1" smtClean="0">
                <a:latin typeface="Calibri" charset="0"/>
                <a:ea typeface="Calibri" charset="0"/>
                <a:cs typeface="Calibri" charset="0"/>
              </a:rPr>
              <a:t>integres</a:t>
            </a:r>
            <a:r>
              <a:rPr lang="fr-FR" sz="2400" dirty="0" smtClean="0">
                <a:latin typeface="Calibri" charset="0"/>
                <a:ea typeface="Calibri" charset="0"/>
                <a:cs typeface="Calibri" charset="0"/>
              </a:rPr>
              <a:t>́ </a:t>
            </a:r>
            <a:r>
              <a:rPr lang="fr-FR" sz="2400" dirty="0">
                <a:latin typeface="Calibri" charset="0"/>
                <a:ea typeface="Calibri" charset="0"/>
                <a:cs typeface="Calibri" charset="0"/>
              </a:rPr>
              <a:t>dans le programme en tant que </a:t>
            </a:r>
            <a:r>
              <a:rPr lang="fr-FR" sz="2400" dirty="0" err="1">
                <a:latin typeface="Calibri" charset="0"/>
                <a:ea typeface="Calibri" charset="0"/>
                <a:cs typeface="Calibri" charset="0"/>
              </a:rPr>
              <a:t>thème</a:t>
            </a:r>
            <a:r>
              <a:rPr lang="fr-FR" sz="2400" dirty="0">
                <a:latin typeface="Calibri" charset="0"/>
                <a:ea typeface="Calibri" charset="0"/>
                <a:cs typeface="Calibri" charset="0"/>
              </a:rPr>
              <a:t> transversal? Existe-t-il d’autres incitations ou obstacles à l’entrepreneuriat, par exemple d’ordre juridique ou </a:t>
            </a:r>
            <a:r>
              <a:rPr lang="fr-FR" sz="2400" dirty="0" smtClean="0">
                <a:latin typeface="Calibri" charset="0"/>
                <a:ea typeface="Calibri" charset="0"/>
                <a:cs typeface="Calibri" charset="0"/>
              </a:rPr>
              <a:t>financier</a:t>
            </a:r>
            <a:r>
              <a:rPr lang="fr-FR" sz="2400" dirty="0">
                <a:latin typeface="Calibri" charset="0"/>
                <a:ea typeface="Calibri" charset="0"/>
                <a:cs typeface="Calibri" charset="0"/>
              </a:rPr>
              <a:t>? </a:t>
            </a:r>
          </a:p>
          <a:p>
            <a:pPr algn="just"/>
            <a:endParaRPr lang="fr-FR" sz="2400" dirty="0">
              <a:latin typeface="Calibri" charset="0"/>
              <a:ea typeface="Calibri" charset="0"/>
              <a:cs typeface="Calibri" charset="0"/>
            </a:endParaRPr>
          </a:p>
        </p:txBody>
      </p:sp>
      <p:sp>
        <p:nvSpPr>
          <p:cNvPr id="4" name="Espace réservé du pied de page 3"/>
          <p:cNvSpPr>
            <a:spLocks noGrp="1"/>
          </p:cNvSpPr>
          <p:nvPr>
            <p:ph type="ftr" sz="quarter" idx="11"/>
          </p:nvPr>
        </p:nvSpPr>
        <p:spPr/>
        <p:txBody>
          <a:bodyPr/>
          <a:lstStyle/>
          <a:p>
            <a:r>
              <a:rPr lang="fr-FR" smtClean="0"/>
              <a:t>Abdelouahab Essafi Expert LMI Kafaat Liljami3</a:t>
            </a:r>
            <a:endParaRPr lang="fr-FR" dirty="0"/>
          </a:p>
        </p:txBody>
      </p:sp>
      <p:sp>
        <p:nvSpPr>
          <p:cNvPr id="5" name="Espace réservé du numéro de diapositive 4"/>
          <p:cNvSpPr>
            <a:spLocks noGrp="1"/>
          </p:cNvSpPr>
          <p:nvPr>
            <p:ph type="sldNum" sz="quarter" idx="12"/>
          </p:nvPr>
        </p:nvSpPr>
        <p:spPr/>
        <p:txBody>
          <a:bodyPr/>
          <a:lstStyle/>
          <a:p>
            <a:fld id="{E034F8EF-867A-4144-9C85-6B43D99B8AA5}" type="slidenum">
              <a:rPr lang="fr-FR" smtClean="0"/>
              <a:t>37</a:t>
            </a:fld>
            <a:endParaRPr lang="fr-FR" dirty="0"/>
          </a:p>
        </p:txBody>
      </p:sp>
      <p:pic>
        <p:nvPicPr>
          <p:cNvPr id="6" name="Picture 6"/>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113449"/>
            <a:ext cx="1397000" cy="111928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070393712"/>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231136" y="0"/>
            <a:ext cx="7729728" cy="786384"/>
          </a:xfrm>
        </p:spPr>
        <p:txBody>
          <a:bodyPr/>
          <a:lstStyle/>
          <a:p>
            <a:r>
              <a:rPr lang="fr-FR" cap="none" dirty="0">
                <a:latin typeface="Calibri" charset="0"/>
                <a:ea typeface="Calibri" charset="0"/>
                <a:cs typeface="Calibri" charset="0"/>
              </a:rPr>
              <a:t>Modules et questions thématiques</a:t>
            </a:r>
            <a:endParaRPr lang="fr-FR" dirty="0"/>
          </a:p>
        </p:txBody>
      </p:sp>
      <p:sp>
        <p:nvSpPr>
          <p:cNvPr id="3" name="Espace réservé du contenu 2"/>
          <p:cNvSpPr>
            <a:spLocks noGrp="1"/>
          </p:cNvSpPr>
          <p:nvPr>
            <p:ph idx="1"/>
          </p:nvPr>
        </p:nvSpPr>
        <p:spPr>
          <a:xfrm>
            <a:off x="237744" y="1536192"/>
            <a:ext cx="11576304" cy="5065776"/>
          </a:xfrm>
        </p:spPr>
        <p:txBody>
          <a:bodyPr>
            <a:normAutofit/>
          </a:bodyPr>
          <a:lstStyle/>
          <a:p>
            <a:pPr marL="0" indent="0" algn="ctr">
              <a:buNone/>
            </a:pPr>
            <a:r>
              <a:rPr lang="fr-FR" sz="2400" b="1" dirty="0">
                <a:solidFill>
                  <a:srgbClr val="C00000"/>
                </a:solidFill>
                <a:latin typeface="Calibri" charset="0"/>
                <a:ea typeface="Calibri" charset="0"/>
                <a:cs typeface="Calibri" charset="0"/>
              </a:rPr>
              <a:t>Espace libre </a:t>
            </a:r>
            <a:endParaRPr lang="fr-FR" sz="2400" dirty="0">
              <a:solidFill>
                <a:srgbClr val="C00000"/>
              </a:solidFill>
              <a:latin typeface="Calibri" charset="0"/>
              <a:ea typeface="Calibri" charset="0"/>
              <a:cs typeface="Calibri" charset="0"/>
            </a:endParaRPr>
          </a:p>
          <a:p>
            <a:pPr>
              <a:buFont typeface="Wingdings" charset="2"/>
              <a:buChar char="v"/>
            </a:pPr>
            <a:r>
              <a:rPr lang="fr-FR" sz="2400" dirty="0" err="1">
                <a:latin typeface="Calibri" charset="0"/>
                <a:ea typeface="Calibri" charset="0"/>
                <a:cs typeface="Calibri" charset="0"/>
              </a:rPr>
              <a:t>C</a:t>
            </a:r>
            <a:r>
              <a:rPr lang="fr-FR" sz="2400" dirty="0" err="1" smtClean="0">
                <a:latin typeface="Calibri" charset="0"/>
                <a:ea typeface="Calibri" charset="0"/>
                <a:cs typeface="Calibri" charset="0"/>
              </a:rPr>
              <a:t>ompléter</a:t>
            </a:r>
            <a:r>
              <a:rPr lang="fr-FR" sz="2400" dirty="0" smtClean="0">
                <a:latin typeface="Calibri" charset="0"/>
                <a:ea typeface="Calibri" charset="0"/>
                <a:cs typeface="Calibri" charset="0"/>
              </a:rPr>
              <a:t> les </a:t>
            </a:r>
            <a:r>
              <a:rPr lang="fr-FR" sz="2400" dirty="0" err="1">
                <a:latin typeface="Calibri" charset="0"/>
                <a:ea typeface="Calibri" charset="0"/>
                <a:cs typeface="Calibri" charset="0"/>
              </a:rPr>
              <a:t>réponses</a:t>
            </a:r>
            <a:r>
              <a:rPr lang="fr-FR" sz="2400" dirty="0">
                <a:latin typeface="Calibri" charset="0"/>
                <a:ea typeface="Calibri" charset="0"/>
                <a:cs typeface="Calibri" charset="0"/>
              </a:rPr>
              <a:t> </a:t>
            </a:r>
            <a:r>
              <a:rPr lang="fr-FR" sz="2400" dirty="0" smtClean="0">
                <a:latin typeface="Calibri" charset="0"/>
                <a:ea typeface="Calibri" charset="0"/>
                <a:cs typeface="Calibri" charset="0"/>
              </a:rPr>
              <a:t>données par </a:t>
            </a:r>
            <a:r>
              <a:rPr lang="fr-FR" sz="2400" dirty="0">
                <a:latin typeface="Calibri" charset="0"/>
                <a:ea typeface="Calibri" charset="0"/>
                <a:cs typeface="Calibri" charset="0"/>
              </a:rPr>
              <a:t>des questions et des enjeux qui ne sont pas </a:t>
            </a:r>
            <a:r>
              <a:rPr lang="fr-FR" sz="2400" dirty="0" err="1">
                <a:latin typeface="Calibri" charset="0"/>
                <a:ea typeface="Calibri" charset="0"/>
                <a:cs typeface="Calibri" charset="0"/>
              </a:rPr>
              <a:t>abordés</a:t>
            </a:r>
            <a:r>
              <a:rPr lang="fr-FR" sz="2400" dirty="0">
                <a:latin typeface="Calibri" charset="0"/>
                <a:ea typeface="Calibri" charset="0"/>
                <a:cs typeface="Calibri" charset="0"/>
              </a:rPr>
              <a:t> dans ce module. </a:t>
            </a:r>
            <a:endParaRPr lang="fr-FR" sz="2400" dirty="0" smtClean="0">
              <a:latin typeface="Calibri" charset="0"/>
              <a:ea typeface="Calibri" charset="0"/>
              <a:cs typeface="Calibri" charset="0"/>
            </a:endParaRPr>
          </a:p>
          <a:p>
            <a:pPr>
              <a:buFont typeface="Wingdings" charset="2"/>
              <a:buChar char="v"/>
            </a:pPr>
            <a:r>
              <a:rPr lang="fr-FR" sz="2400" dirty="0">
                <a:latin typeface="Calibri" charset="0"/>
                <a:ea typeface="Calibri" charset="0"/>
                <a:cs typeface="Calibri" charset="0"/>
              </a:rPr>
              <a:t>I</a:t>
            </a:r>
            <a:r>
              <a:rPr lang="fr-FR" sz="2400" dirty="0" smtClean="0">
                <a:latin typeface="Calibri" charset="0"/>
                <a:ea typeface="Calibri" charset="0"/>
                <a:cs typeface="Calibri" charset="0"/>
              </a:rPr>
              <a:t>ndiquer </a:t>
            </a:r>
            <a:r>
              <a:rPr lang="fr-FR" sz="2400" dirty="0">
                <a:latin typeface="Calibri" charset="0"/>
                <a:ea typeface="Calibri" charset="0"/>
                <a:cs typeface="Calibri" charset="0"/>
              </a:rPr>
              <a:t>clairement l’enjeu </a:t>
            </a:r>
            <a:r>
              <a:rPr lang="fr-FR" sz="2400" dirty="0" err="1" smtClean="0">
                <a:latin typeface="Calibri" charset="0"/>
                <a:ea typeface="Calibri" charset="0"/>
                <a:cs typeface="Calibri" charset="0"/>
              </a:rPr>
              <a:t>spécifique</a:t>
            </a:r>
            <a:r>
              <a:rPr lang="fr-FR" sz="2400" dirty="0" smtClean="0">
                <a:latin typeface="Calibri" charset="0"/>
                <a:ea typeface="Calibri" charset="0"/>
                <a:cs typeface="Calibri" charset="0"/>
              </a:rPr>
              <a:t> </a:t>
            </a:r>
            <a:r>
              <a:rPr lang="fr-FR" sz="2400" dirty="0">
                <a:latin typeface="Calibri" charset="0"/>
                <a:ea typeface="Calibri" charset="0"/>
                <a:cs typeface="Calibri" charset="0"/>
              </a:rPr>
              <a:t>qui est traité et suivre les </a:t>
            </a:r>
            <a:r>
              <a:rPr lang="fr-FR" sz="2400" dirty="0" err="1">
                <a:latin typeface="Calibri" charset="0"/>
                <a:ea typeface="Calibri" charset="0"/>
                <a:cs typeface="Calibri" charset="0"/>
              </a:rPr>
              <a:t>mêmes</a:t>
            </a:r>
            <a:r>
              <a:rPr lang="fr-FR" sz="2400" dirty="0">
                <a:latin typeface="Calibri" charset="0"/>
                <a:ea typeface="Calibri" charset="0"/>
                <a:cs typeface="Calibri" charset="0"/>
              </a:rPr>
              <a:t> directives que pour les autres modules (voir la section </a:t>
            </a:r>
            <a:r>
              <a:rPr lang="fr-FR" sz="2400" dirty="0" smtClean="0">
                <a:latin typeface="Calibri" charset="0"/>
                <a:ea typeface="Calibri" charset="0"/>
                <a:cs typeface="Calibri" charset="0"/>
              </a:rPr>
              <a:t>2.1.3 ci-dessus). </a:t>
            </a:r>
          </a:p>
          <a:p>
            <a:endParaRPr lang="fr-FR" sz="2400" dirty="0">
              <a:latin typeface="Calibri" charset="0"/>
              <a:ea typeface="Calibri" charset="0"/>
              <a:cs typeface="Calibri" charset="0"/>
            </a:endParaRPr>
          </a:p>
          <a:p>
            <a:pPr marL="0" indent="0" algn="ctr">
              <a:buNone/>
            </a:pPr>
            <a:r>
              <a:rPr lang="fr-FR" sz="2400" b="1" dirty="0" err="1">
                <a:solidFill>
                  <a:srgbClr val="C00000"/>
                </a:solidFill>
                <a:latin typeface="Calibri" charset="0"/>
                <a:ea typeface="Calibri" charset="0"/>
                <a:cs typeface="Calibri" charset="0"/>
              </a:rPr>
              <a:t>Résume</a:t>
            </a:r>
            <a:r>
              <a:rPr lang="fr-FR" sz="2400" b="1" dirty="0">
                <a:solidFill>
                  <a:srgbClr val="C00000"/>
                </a:solidFill>
                <a:latin typeface="Calibri" charset="0"/>
                <a:ea typeface="Calibri" charset="0"/>
                <a:cs typeface="Calibri" charset="0"/>
              </a:rPr>
              <a:t>́ et conclusions analytiques </a:t>
            </a:r>
            <a:endParaRPr lang="fr-FR" sz="2400" dirty="0">
              <a:solidFill>
                <a:srgbClr val="C00000"/>
              </a:solidFill>
              <a:latin typeface="Calibri" charset="0"/>
              <a:ea typeface="Calibri" charset="0"/>
              <a:cs typeface="Calibri" charset="0"/>
            </a:endParaRPr>
          </a:p>
          <a:p>
            <a:pPr>
              <a:buFont typeface="Wingdings" charset="2"/>
              <a:buChar char="v"/>
            </a:pPr>
            <a:r>
              <a:rPr lang="fr-FR" sz="2400" dirty="0">
                <a:latin typeface="Calibri" charset="0"/>
                <a:ea typeface="Calibri" charset="0"/>
                <a:cs typeface="Calibri" charset="0"/>
              </a:rPr>
              <a:t>Veuillez utiliser cette section pour </a:t>
            </a:r>
            <a:r>
              <a:rPr lang="fr-FR" sz="2400" dirty="0" err="1">
                <a:latin typeface="Calibri" charset="0"/>
                <a:ea typeface="Calibri" charset="0"/>
                <a:cs typeface="Calibri" charset="0"/>
              </a:rPr>
              <a:t>résumer</a:t>
            </a:r>
            <a:r>
              <a:rPr lang="fr-FR" sz="2400" dirty="0">
                <a:latin typeface="Calibri" charset="0"/>
                <a:ea typeface="Calibri" charset="0"/>
                <a:cs typeface="Calibri" charset="0"/>
              </a:rPr>
              <a:t> ce </a:t>
            </a:r>
            <a:r>
              <a:rPr lang="fr-FR" sz="2400" dirty="0" smtClean="0">
                <a:latin typeface="Calibri" charset="0"/>
                <a:ea typeface="Calibri" charset="0"/>
                <a:cs typeface="Calibri" charset="0"/>
              </a:rPr>
              <a:t>qui est </a:t>
            </a:r>
            <a:r>
              <a:rPr lang="fr-FR" sz="2400" dirty="0" err="1" smtClean="0">
                <a:latin typeface="Calibri" charset="0"/>
                <a:ea typeface="Calibri" charset="0"/>
                <a:cs typeface="Calibri" charset="0"/>
              </a:rPr>
              <a:t>considéré</a:t>
            </a:r>
            <a:r>
              <a:rPr lang="fr-FR" sz="2400" dirty="0" smtClean="0">
                <a:latin typeface="Calibri" charset="0"/>
                <a:ea typeface="Calibri" charset="0"/>
                <a:cs typeface="Calibri" charset="0"/>
              </a:rPr>
              <a:t> </a:t>
            </a:r>
            <a:r>
              <a:rPr lang="fr-FR" sz="2400" dirty="0">
                <a:latin typeface="Calibri" charset="0"/>
                <a:ea typeface="Calibri" charset="0"/>
                <a:cs typeface="Calibri" charset="0"/>
              </a:rPr>
              <a:t>comme les principaux points de ce module. </a:t>
            </a:r>
            <a:r>
              <a:rPr lang="fr-FR" sz="2400" dirty="0" smtClean="0">
                <a:latin typeface="Calibri" charset="0"/>
                <a:ea typeface="Calibri" charset="0"/>
                <a:cs typeface="Calibri" charset="0"/>
              </a:rPr>
              <a:t>Suivre, pour cela, </a:t>
            </a:r>
            <a:r>
              <a:rPr lang="fr-FR" sz="2400" dirty="0">
                <a:latin typeface="Calibri" charset="0"/>
                <a:ea typeface="Calibri" charset="0"/>
                <a:cs typeface="Calibri" charset="0"/>
              </a:rPr>
              <a:t>les orientations </a:t>
            </a:r>
            <a:r>
              <a:rPr lang="fr-FR" sz="2400" dirty="0" err="1">
                <a:latin typeface="Calibri" charset="0"/>
                <a:ea typeface="Calibri" charset="0"/>
                <a:cs typeface="Calibri" charset="0"/>
              </a:rPr>
              <a:t>indiquées</a:t>
            </a:r>
            <a:r>
              <a:rPr lang="fr-FR" sz="2400" dirty="0">
                <a:latin typeface="Calibri" charset="0"/>
                <a:ea typeface="Calibri" charset="0"/>
                <a:cs typeface="Calibri" charset="0"/>
              </a:rPr>
              <a:t> à la section 2.1.3 de ces lignes directrices. </a:t>
            </a:r>
          </a:p>
        </p:txBody>
      </p:sp>
      <p:sp>
        <p:nvSpPr>
          <p:cNvPr id="4" name="Espace réservé du pied de page 3"/>
          <p:cNvSpPr>
            <a:spLocks noGrp="1"/>
          </p:cNvSpPr>
          <p:nvPr>
            <p:ph type="ftr" sz="quarter" idx="11"/>
          </p:nvPr>
        </p:nvSpPr>
        <p:spPr/>
        <p:txBody>
          <a:bodyPr/>
          <a:lstStyle/>
          <a:p>
            <a:r>
              <a:rPr lang="fr-FR" smtClean="0"/>
              <a:t>Abdelouahab Essafi Expert LMI Kafaat Liljami3</a:t>
            </a:r>
            <a:endParaRPr lang="fr-FR" dirty="0"/>
          </a:p>
        </p:txBody>
      </p:sp>
      <p:sp>
        <p:nvSpPr>
          <p:cNvPr id="5" name="Espace réservé du numéro de diapositive 4"/>
          <p:cNvSpPr>
            <a:spLocks noGrp="1"/>
          </p:cNvSpPr>
          <p:nvPr>
            <p:ph type="sldNum" sz="quarter" idx="12"/>
          </p:nvPr>
        </p:nvSpPr>
        <p:spPr/>
        <p:txBody>
          <a:bodyPr/>
          <a:lstStyle/>
          <a:p>
            <a:fld id="{E034F8EF-867A-4144-9C85-6B43D99B8AA5}" type="slidenum">
              <a:rPr lang="fr-FR" smtClean="0"/>
              <a:t>38</a:t>
            </a:fld>
            <a:endParaRPr lang="fr-FR" dirty="0"/>
          </a:p>
        </p:txBody>
      </p:sp>
      <p:pic>
        <p:nvPicPr>
          <p:cNvPr id="6" name="Picture 6"/>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21265"/>
            <a:ext cx="1397000" cy="1325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595448260"/>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206752" y="141732"/>
            <a:ext cx="7729728" cy="878994"/>
          </a:xfrm>
        </p:spPr>
        <p:txBody>
          <a:bodyPr/>
          <a:lstStyle/>
          <a:p>
            <a:r>
              <a:rPr lang="fr-FR" cap="none">
                <a:latin typeface="Calibri" charset="0"/>
                <a:ea typeface="Calibri" charset="0"/>
                <a:cs typeface="Calibri" charset="0"/>
              </a:rPr>
              <a:t>Modules et questions thématiques</a:t>
            </a:r>
            <a:endParaRPr lang="fr-FR"/>
          </a:p>
        </p:txBody>
      </p:sp>
      <p:sp>
        <p:nvSpPr>
          <p:cNvPr id="3" name="Espace réservé du contenu 2"/>
          <p:cNvSpPr>
            <a:spLocks noGrp="1"/>
          </p:cNvSpPr>
          <p:nvPr>
            <p:ph idx="1"/>
          </p:nvPr>
        </p:nvSpPr>
        <p:spPr>
          <a:xfrm>
            <a:off x="146304" y="1297172"/>
            <a:ext cx="11850624" cy="5377948"/>
          </a:xfrm>
        </p:spPr>
        <p:txBody>
          <a:bodyPr>
            <a:normAutofit/>
          </a:bodyPr>
          <a:lstStyle/>
          <a:p>
            <a:pPr marL="0" indent="0" algn="ctr">
              <a:buNone/>
            </a:pPr>
            <a:r>
              <a:rPr lang="fr-FR" sz="2400" b="1" dirty="0">
                <a:solidFill>
                  <a:srgbClr val="C00000"/>
                </a:solidFill>
                <a:latin typeface="Calibri" charset="0"/>
                <a:ea typeface="Calibri" charset="0"/>
                <a:cs typeface="Calibri" charset="0"/>
              </a:rPr>
              <a:t>C. ENVIRONNEMENT SOCIAL ET DEMANDE INDIVIDUELLE D’EFP </a:t>
            </a:r>
            <a:endParaRPr lang="fr-FR" sz="2400" dirty="0">
              <a:solidFill>
                <a:srgbClr val="C00000"/>
              </a:solidFill>
              <a:latin typeface="Calibri" charset="0"/>
              <a:ea typeface="Calibri" charset="0"/>
              <a:cs typeface="Calibri" charset="0"/>
            </a:endParaRPr>
          </a:p>
          <a:p>
            <a:pPr marL="0" indent="0" algn="just">
              <a:buNone/>
            </a:pPr>
            <a:endParaRPr lang="fr-FR" sz="2400" dirty="0" smtClean="0">
              <a:latin typeface="Calibri" charset="0"/>
              <a:ea typeface="Calibri" charset="0"/>
              <a:cs typeface="Calibri" charset="0"/>
            </a:endParaRPr>
          </a:p>
          <a:p>
            <a:pPr marL="0" indent="0" algn="just">
              <a:buNone/>
            </a:pPr>
            <a:r>
              <a:rPr lang="fr-FR" sz="2400" dirty="0" smtClean="0">
                <a:latin typeface="Calibri" charset="0"/>
                <a:ea typeface="Calibri" charset="0"/>
                <a:cs typeface="Calibri" charset="0"/>
              </a:rPr>
              <a:t>Le </a:t>
            </a:r>
            <a:r>
              <a:rPr lang="fr-FR" sz="2400" dirty="0">
                <a:latin typeface="Calibri" charset="0"/>
                <a:ea typeface="Calibri" charset="0"/>
                <a:cs typeface="Calibri" charset="0"/>
              </a:rPr>
              <a:t>module C se concentre sur les personnes – les jeunes et les adultes qui pourraient participer, devraient participer ou participent à l’EFP – et sur les exigences et les attentes qu’elles </a:t>
            </a:r>
            <a:r>
              <a:rPr lang="fr-FR" sz="2400" dirty="0" smtClean="0">
                <a:latin typeface="Calibri" charset="0"/>
                <a:ea typeface="Calibri" charset="0"/>
                <a:cs typeface="Calibri" charset="0"/>
              </a:rPr>
              <a:t>pourraient avoir </a:t>
            </a:r>
            <a:r>
              <a:rPr lang="fr-FR" sz="2400" dirty="0">
                <a:latin typeface="Calibri" charset="0"/>
                <a:ea typeface="Calibri" charset="0"/>
                <a:cs typeface="Calibri" charset="0"/>
              </a:rPr>
              <a:t>en tant que participants effectifs ou potentiels à l’EFP. </a:t>
            </a:r>
            <a:endParaRPr lang="fr-FR" sz="2400" dirty="0" smtClean="0">
              <a:latin typeface="Calibri" charset="0"/>
              <a:ea typeface="Calibri" charset="0"/>
              <a:cs typeface="Calibri" charset="0"/>
            </a:endParaRPr>
          </a:p>
          <a:p>
            <a:pPr marL="0" indent="0" algn="just">
              <a:buNone/>
            </a:pPr>
            <a:r>
              <a:rPr lang="fr-FR" sz="2400" dirty="0" smtClean="0">
                <a:latin typeface="Calibri" charset="0"/>
                <a:ea typeface="Calibri" charset="0"/>
                <a:cs typeface="Calibri" charset="0"/>
              </a:rPr>
              <a:t>Les </a:t>
            </a:r>
            <a:r>
              <a:rPr lang="fr-FR" sz="2400" dirty="0">
                <a:latin typeface="Calibri" charset="0"/>
                <a:ea typeface="Calibri" charset="0"/>
                <a:cs typeface="Calibri" charset="0"/>
              </a:rPr>
              <a:t>questions de ce module traitent des </a:t>
            </a:r>
            <a:r>
              <a:rPr lang="fr-FR" sz="2400" dirty="0" err="1">
                <a:latin typeface="Calibri" charset="0"/>
                <a:ea typeface="Calibri" charset="0"/>
                <a:cs typeface="Calibri" charset="0"/>
              </a:rPr>
              <a:t>problèmes</a:t>
            </a:r>
            <a:r>
              <a:rPr lang="fr-FR" sz="2400" dirty="0">
                <a:latin typeface="Calibri" charset="0"/>
                <a:ea typeface="Calibri" charset="0"/>
                <a:cs typeface="Calibri" charset="0"/>
              </a:rPr>
              <a:t> et des solutions en </a:t>
            </a:r>
            <a:r>
              <a:rPr lang="fr-FR" sz="2400" dirty="0" err="1">
                <a:latin typeface="Calibri" charset="0"/>
                <a:ea typeface="Calibri" charset="0"/>
                <a:cs typeface="Calibri" charset="0"/>
              </a:rPr>
              <a:t>matière</a:t>
            </a:r>
            <a:r>
              <a:rPr lang="fr-FR" sz="2400" dirty="0">
                <a:latin typeface="Calibri" charset="0"/>
                <a:ea typeface="Calibri" charset="0"/>
                <a:cs typeface="Calibri" charset="0"/>
              </a:rPr>
              <a:t> d’EFP au regard de la demande individuelle d’</a:t>
            </a:r>
            <a:r>
              <a:rPr lang="fr-FR" sz="2400" dirty="0" err="1">
                <a:latin typeface="Calibri" charset="0"/>
                <a:ea typeface="Calibri" charset="0"/>
                <a:cs typeface="Calibri" charset="0"/>
              </a:rPr>
              <a:t>éducation</a:t>
            </a:r>
            <a:r>
              <a:rPr lang="fr-FR" sz="2400" dirty="0">
                <a:latin typeface="Calibri" charset="0"/>
                <a:ea typeface="Calibri" charset="0"/>
                <a:cs typeface="Calibri" charset="0"/>
              </a:rPr>
              <a:t> et de formation, </a:t>
            </a:r>
            <a:r>
              <a:rPr lang="fr-FR" sz="2400" dirty="0" err="1">
                <a:latin typeface="Calibri" charset="0"/>
                <a:ea typeface="Calibri" charset="0"/>
                <a:cs typeface="Calibri" charset="0"/>
              </a:rPr>
              <a:t>structurée</a:t>
            </a:r>
            <a:r>
              <a:rPr lang="fr-FR" sz="2400" dirty="0">
                <a:latin typeface="Calibri" charset="0"/>
                <a:ea typeface="Calibri" charset="0"/>
                <a:cs typeface="Calibri" charset="0"/>
              </a:rPr>
              <a:t> en fonction des droits sociaux des individus d’</a:t>
            </a:r>
            <a:r>
              <a:rPr lang="fr-FR" sz="2400" dirty="0" err="1">
                <a:latin typeface="Calibri" charset="0"/>
                <a:ea typeface="Calibri" charset="0"/>
                <a:cs typeface="Calibri" charset="0"/>
              </a:rPr>
              <a:t>accéder</a:t>
            </a:r>
            <a:r>
              <a:rPr lang="fr-FR" sz="2400" dirty="0">
                <a:latin typeface="Calibri" charset="0"/>
                <a:ea typeface="Calibri" charset="0"/>
                <a:cs typeface="Calibri" charset="0"/>
              </a:rPr>
              <a:t> et de participer à l’</a:t>
            </a:r>
            <a:r>
              <a:rPr lang="fr-FR" sz="2400" dirty="0" err="1">
                <a:latin typeface="Calibri" charset="0"/>
                <a:ea typeface="Calibri" charset="0"/>
                <a:cs typeface="Calibri" charset="0"/>
              </a:rPr>
              <a:t>éducation</a:t>
            </a:r>
            <a:r>
              <a:rPr lang="fr-FR" sz="2400" dirty="0">
                <a:latin typeface="Calibri" charset="0"/>
                <a:ea typeface="Calibri" charset="0"/>
                <a:cs typeface="Calibri" charset="0"/>
              </a:rPr>
              <a:t> et à la formation, d’avoir les </a:t>
            </a:r>
            <a:r>
              <a:rPr lang="fr-FR" sz="2400" dirty="0" err="1">
                <a:latin typeface="Calibri" charset="0"/>
                <a:ea typeface="Calibri" charset="0"/>
                <a:cs typeface="Calibri" charset="0"/>
              </a:rPr>
              <a:t>mêmes</a:t>
            </a:r>
            <a:r>
              <a:rPr lang="fr-FR" sz="2400" dirty="0">
                <a:latin typeface="Calibri" charset="0"/>
                <a:ea typeface="Calibri" charset="0"/>
                <a:cs typeface="Calibri" charset="0"/>
              </a:rPr>
              <a:t> chances de </a:t>
            </a:r>
            <a:r>
              <a:rPr lang="fr-FR" sz="2400" dirty="0" err="1">
                <a:latin typeface="Calibri" charset="0"/>
                <a:ea typeface="Calibri" charset="0"/>
                <a:cs typeface="Calibri" charset="0"/>
              </a:rPr>
              <a:t>réussite</a:t>
            </a:r>
            <a:r>
              <a:rPr lang="fr-FR" sz="2400" dirty="0">
                <a:latin typeface="Calibri" charset="0"/>
                <a:ea typeface="Calibri" charset="0"/>
                <a:cs typeface="Calibri" charset="0"/>
              </a:rPr>
              <a:t> et de trouver un emploi </a:t>
            </a:r>
            <a:r>
              <a:rPr lang="fr-FR" sz="2400" dirty="0" err="1">
                <a:latin typeface="Calibri" charset="0"/>
                <a:ea typeface="Calibri" charset="0"/>
                <a:cs typeface="Calibri" charset="0"/>
              </a:rPr>
              <a:t>épanouissant</a:t>
            </a:r>
            <a:r>
              <a:rPr lang="fr-FR" sz="2400" dirty="0">
                <a:latin typeface="Calibri" charset="0"/>
                <a:ea typeface="Calibri" charset="0"/>
                <a:cs typeface="Calibri" charset="0"/>
              </a:rPr>
              <a:t>. </a:t>
            </a:r>
          </a:p>
          <a:p>
            <a:endParaRPr lang="fr-FR" sz="2400" dirty="0">
              <a:latin typeface="Calibri" charset="0"/>
              <a:ea typeface="Calibri" charset="0"/>
              <a:cs typeface="Calibri" charset="0"/>
            </a:endParaRPr>
          </a:p>
        </p:txBody>
      </p:sp>
      <p:sp>
        <p:nvSpPr>
          <p:cNvPr id="4" name="Espace réservé du pied de page 3"/>
          <p:cNvSpPr>
            <a:spLocks noGrp="1"/>
          </p:cNvSpPr>
          <p:nvPr>
            <p:ph type="ftr" sz="quarter" idx="11"/>
          </p:nvPr>
        </p:nvSpPr>
        <p:spPr/>
        <p:txBody>
          <a:bodyPr/>
          <a:lstStyle/>
          <a:p>
            <a:r>
              <a:rPr lang="fr-FR" smtClean="0"/>
              <a:t>Abdelouahab Essafi Expert LMI Kafaat Liljami3</a:t>
            </a:r>
            <a:endParaRPr lang="fr-FR" dirty="0"/>
          </a:p>
        </p:txBody>
      </p:sp>
      <p:sp>
        <p:nvSpPr>
          <p:cNvPr id="5" name="Espace réservé du numéro de diapositive 4"/>
          <p:cNvSpPr>
            <a:spLocks noGrp="1"/>
          </p:cNvSpPr>
          <p:nvPr>
            <p:ph type="sldNum" sz="quarter" idx="12"/>
          </p:nvPr>
        </p:nvSpPr>
        <p:spPr/>
        <p:txBody>
          <a:bodyPr/>
          <a:lstStyle/>
          <a:p>
            <a:fld id="{E034F8EF-867A-4144-9C85-6B43D99B8AA5}" type="slidenum">
              <a:rPr lang="fr-FR" smtClean="0"/>
              <a:t>39</a:t>
            </a:fld>
            <a:endParaRPr lang="fr-FR" dirty="0"/>
          </a:p>
        </p:txBody>
      </p:sp>
      <p:pic>
        <p:nvPicPr>
          <p:cNvPr id="6" name="Picture 6"/>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0"/>
            <a:ext cx="1397000" cy="1325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80800410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1"/>
          <p:cNvSpPr>
            <a:spLocks noGrp="1"/>
          </p:cNvSpPr>
          <p:nvPr>
            <p:ph type="title"/>
          </p:nvPr>
        </p:nvSpPr>
        <p:spPr>
          <a:xfrm>
            <a:off x="838200" y="223731"/>
            <a:ext cx="10515600" cy="1026026"/>
          </a:xfrm>
          <a:solidFill>
            <a:schemeClr val="accent3">
              <a:lumMod val="40000"/>
              <a:lumOff val="60000"/>
            </a:schemeClr>
          </a:solidFill>
        </p:spPr>
        <p:txBody>
          <a:bodyPr>
            <a:normAutofit fontScale="90000"/>
          </a:bodyPr>
          <a:lstStyle/>
          <a:p>
            <a:pPr algn="ctr"/>
            <a:r>
              <a:rPr lang="fr-FR" sz="2400" dirty="0" smtClean="0"/>
              <a:t>Le cadre d’établissement du rapport dans le cadre du processus de Turin</a:t>
            </a:r>
            <a:br>
              <a:rPr lang="fr-FR" sz="2400" dirty="0" smtClean="0"/>
            </a:br>
            <a:r>
              <a:rPr lang="fr-FR" sz="2400" dirty="0" smtClean="0"/>
              <a:t>2018-2020</a:t>
            </a:r>
            <a:endParaRPr lang="fr-FR" sz="2400" dirty="0"/>
          </a:p>
        </p:txBody>
      </p:sp>
      <p:sp>
        <p:nvSpPr>
          <p:cNvPr id="6" name="Espace réservé du contenu 5"/>
          <p:cNvSpPr>
            <a:spLocks noGrp="1"/>
          </p:cNvSpPr>
          <p:nvPr>
            <p:ph idx="1"/>
          </p:nvPr>
        </p:nvSpPr>
        <p:spPr>
          <a:xfrm>
            <a:off x="838201" y="2015732"/>
            <a:ext cx="10216654" cy="3450613"/>
          </a:xfrm>
        </p:spPr>
        <p:txBody>
          <a:bodyPr/>
          <a:lstStyle/>
          <a:p>
            <a:endParaRPr lang="fr-FR" dirty="0" smtClean="0"/>
          </a:p>
          <a:p>
            <a:pPr marL="0" marR="0" lvl="0" indent="0" defTabSz="914400" eaLnBrk="1" fontAlgn="auto" latinLnBrk="0" hangingPunct="1">
              <a:lnSpc>
                <a:spcPct val="100000"/>
              </a:lnSpc>
              <a:spcBef>
                <a:spcPts val="0"/>
              </a:spcBef>
              <a:spcAft>
                <a:spcPts val="0"/>
              </a:spcAft>
              <a:buClrTx/>
              <a:buSzTx/>
              <a:buFontTx/>
              <a:buNone/>
              <a:tabLst/>
              <a:defRPr/>
            </a:pPr>
            <a:r>
              <a:rPr lang="fr-FR" dirty="0"/>
              <a:t> </a:t>
            </a:r>
            <a:r>
              <a:rPr lang="fr-FR" sz="2000" dirty="0" smtClean="0"/>
              <a:t>A- </a:t>
            </a:r>
            <a:r>
              <a:rPr lang="fr-FR" sz="2000" dirty="0"/>
              <a:t>A</a:t>
            </a:r>
            <a:r>
              <a:rPr lang="fr-FR" sz="2000" dirty="0" smtClean="0"/>
              <a:t>perçu du pays et de l’EFP</a:t>
            </a:r>
          </a:p>
          <a:p>
            <a:pPr marL="0" marR="0" lvl="0" indent="0" defTabSz="914400" eaLnBrk="1" fontAlgn="auto" latinLnBrk="0" hangingPunct="1">
              <a:lnSpc>
                <a:spcPct val="100000"/>
              </a:lnSpc>
              <a:spcBef>
                <a:spcPts val="0"/>
              </a:spcBef>
              <a:spcAft>
                <a:spcPts val="0"/>
              </a:spcAft>
              <a:buClrTx/>
              <a:buSzTx/>
              <a:buFontTx/>
              <a:buNone/>
              <a:tabLst/>
              <a:defRPr/>
            </a:pPr>
            <a:endParaRPr lang="fr-FR" sz="2000" dirty="0"/>
          </a:p>
          <a:p>
            <a:pPr marL="0" marR="0" lvl="0" indent="0" defTabSz="914400" eaLnBrk="1" fontAlgn="auto" latinLnBrk="0" hangingPunct="1">
              <a:lnSpc>
                <a:spcPct val="100000"/>
              </a:lnSpc>
              <a:spcBef>
                <a:spcPts val="0"/>
              </a:spcBef>
              <a:spcAft>
                <a:spcPts val="0"/>
              </a:spcAft>
              <a:buClrTx/>
              <a:buSzTx/>
              <a:buFontTx/>
              <a:buNone/>
              <a:tabLst/>
              <a:defRPr/>
            </a:pPr>
            <a:endParaRPr lang="fr-FR" sz="2000" dirty="0" smtClean="0"/>
          </a:p>
          <a:p>
            <a:pPr marL="0" marR="0" lvl="0" indent="0" defTabSz="914400" eaLnBrk="1" fontAlgn="auto" latinLnBrk="0" hangingPunct="1">
              <a:lnSpc>
                <a:spcPct val="100000"/>
              </a:lnSpc>
              <a:spcBef>
                <a:spcPts val="0"/>
              </a:spcBef>
              <a:spcAft>
                <a:spcPts val="0"/>
              </a:spcAft>
              <a:buClrTx/>
              <a:buSzTx/>
              <a:buFontTx/>
              <a:buNone/>
              <a:tabLst/>
              <a:defRPr/>
            </a:pPr>
            <a:r>
              <a:rPr lang="fr-FR" sz="2000" dirty="0" smtClean="0"/>
              <a:t>B- Environnement économique </a:t>
            </a:r>
          </a:p>
          <a:p>
            <a:pPr marL="0" marR="0" lvl="0" indent="0" defTabSz="914400" eaLnBrk="1" fontAlgn="auto" latinLnBrk="0" hangingPunct="1">
              <a:lnSpc>
                <a:spcPct val="100000"/>
              </a:lnSpc>
              <a:spcBef>
                <a:spcPts val="0"/>
              </a:spcBef>
              <a:spcAft>
                <a:spcPts val="0"/>
              </a:spcAft>
              <a:buClrTx/>
              <a:buSzTx/>
              <a:buFontTx/>
              <a:buNone/>
              <a:tabLst/>
              <a:defRPr/>
            </a:pPr>
            <a:r>
              <a:rPr lang="fr-FR" sz="2000" dirty="0"/>
              <a:t> </a:t>
            </a:r>
            <a:r>
              <a:rPr lang="fr-FR" sz="2000" dirty="0" smtClean="0"/>
              <a:t>           et marché du travail</a:t>
            </a:r>
          </a:p>
          <a:p>
            <a:pPr marL="0" marR="0" lvl="0" indent="0" defTabSz="914400" eaLnBrk="1" fontAlgn="auto" latinLnBrk="0" hangingPunct="1">
              <a:lnSpc>
                <a:spcPct val="100000"/>
              </a:lnSpc>
              <a:spcBef>
                <a:spcPts val="0"/>
              </a:spcBef>
              <a:spcAft>
                <a:spcPts val="0"/>
              </a:spcAft>
              <a:buClrTx/>
              <a:buSzTx/>
              <a:buFontTx/>
              <a:buNone/>
              <a:tabLst/>
              <a:defRPr/>
            </a:pPr>
            <a:endParaRPr lang="fr-FR" sz="2000" dirty="0"/>
          </a:p>
          <a:p>
            <a:pPr marL="0" marR="0" lvl="0" indent="0" defTabSz="914400" eaLnBrk="1" fontAlgn="auto" latinLnBrk="0" hangingPunct="1">
              <a:lnSpc>
                <a:spcPct val="100000"/>
              </a:lnSpc>
              <a:spcBef>
                <a:spcPts val="0"/>
              </a:spcBef>
              <a:spcAft>
                <a:spcPts val="0"/>
              </a:spcAft>
              <a:buClrTx/>
              <a:buSzTx/>
              <a:buFontTx/>
              <a:buNone/>
              <a:tabLst/>
              <a:defRPr/>
            </a:pPr>
            <a:endParaRPr lang="fr-FR" sz="2000" dirty="0" smtClean="0"/>
          </a:p>
          <a:p>
            <a:pPr marL="0" marR="0" lvl="0" indent="0" defTabSz="914400" eaLnBrk="1" fontAlgn="auto" latinLnBrk="0" hangingPunct="1">
              <a:lnSpc>
                <a:spcPct val="100000"/>
              </a:lnSpc>
              <a:spcBef>
                <a:spcPts val="0"/>
              </a:spcBef>
              <a:spcAft>
                <a:spcPts val="0"/>
              </a:spcAft>
              <a:buClrTx/>
              <a:buSzTx/>
              <a:buFontTx/>
              <a:buNone/>
              <a:tabLst/>
              <a:defRPr/>
            </a:pPr>
            <a:r>
              <a:rPr lang="fr-FR" sz="2000" dirty="0" smtClean="0"/>
              <a:t>C- Environnement social </a:t>
            </a:r>
          </a:p>
          <a:p>
            <a:pPr marL="0" marR="0" lvl="0" indent="0" defTabSz="914400" eaLnBrk="1" fontAlgn="auto" latinLnBrk="0" hangingPunct="1">
              <a:lnSpc>
                <a:spcPct val="100000"/>
              </a:lnSpc>
              <a:spcBef>
                <a:spcPts val="0"/>
              </a:spcBef>
              <a:spcAft>
                <a:spcPts val="0"/>
              </a:spcAft>
              <a:buClrTx/>
              <a:buSzTx/>
              <a:buFontTx/>
              <a:buNone/>
              <a:tabLst/>
              <a:defRPr/>
            </a:pPr>
            <a:r>
              <a:rPr lang="fr-FR" sz="2000" dirty="0"/>
              <a:t> </a:t>
            </a:r>
            <a:r>
              <a:rPr lang="fr-FR" sz="2000" dirty="0" smtClean="0"/>
              <a:t>     et demande individuelle d’EFP</a:t>
            </a:r>
            <a:endParaRPr lang="fr-FR" sz="2000" dirty="0"/>
          </a:p>
        </p:txBody>
      </p:sp>
      <p:sp>
        <p:nvSpPr>
          <p:cNvPr id="7" name="Ellipse 6"/>
          <p:cNvSpPr/>
          <p:nvPr/>
        </p:nvSpPr>
        <p:spPr>
          <a:xfrm>
            <a:off x="4077731" y="1692876"/>
            <a:ext cx="4707924" cy="4077729"/>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8" name="Ellipse 7"/>
          <p:cNvSpPr/>
          <p:nvPr/>
        </p:nvSpPr>
        <p:spPr>
          <a:xfrm>
            <a:off x="5115697" y="3002692"/>
            <a:ext cx="2514599" cy="1532923"/>
          </a:xfrm>
          <a:prstGeom prst="ellipse">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marL="11113" algn="ctr"/>
            <a:r>
              <a:rPr lang="fr-FR" b="1" dirty="0" smtClean="0">
                <a:solidFill>
                  <a:schemeClr val="tx1"/>
                </a:solidFill>
              </a:rPr>
              <a:t>EFP</a:t>
            </a:r>
            <a:endParaRPr lang="fr-FR" b="1" dirty="0">
              <a:solidFill>
                <a:schemeClr val="tx1"/>
              </a:solidFill>
            </a:endParaRPr>
          </a:p>
        </p:txBody>
      </p:sp>
      <p:sp>
        <p:nvSpPr>
          <p:cNvPr id="9" name="ZoneTexte 8"/>
          <p:cNvSpPr txBox="1"/>
          <p:nvPr/>
        </p:nvSpPr>
        <p:spPr>
          <a:xfrm>
            <a:off x="5165124" y="2384854"/>
            <a:ext cx="2026508" cy="400110"/>
          </a:xfrm>
          <a:prstGeom prst="rect">
            <a:avLst/>
          </a:prstGeom>
          <a:noFill/>
        </p:spPr>
        <p:txBody>
          <a:bodyPr wrap="square" rtlCol="0">
            <a:spAutoFit/>
            <a:scene3d>
              <a:camera prst="orthographicFront"/>
              <a:lightRig rig="soft" dir="t">
                <a:rot lat="0" lon="0" rev="15600000"/>
              </a:lightRig>
            </a:scene3d>
            <a:sp3d extrusionH="57150" prstMaterial="softEdge">
              <a:bevelT w="25400" h="38100"/>
            </a:sp3d>
          </a:bodyPr>
          <a:lstStyle/>
          <a:p>
            <a:pPr algn="ctr"/>
            <a:r>
              <a:rPr lang="fr-FR" sz="2000" b="1" dirty="0" smtClean="0">
                <a:ln/>
                <a:solidFill>
                  <a:schemeClr val="accent4"/>
                </a:solidFill>
              </a:rPr>
              <a:t>CONTEXTE </a:t>
            </a:r>
            <a:endParaRPr lang="fr-FR" sz="2000" b="1" dirty="0">
              <a:ln/>
              <a:solidFill>
                <a:schemeClr val="accent4"/>
              </a:solidFill>
            </a:endParaRPr>
          </a:p>
        </p:txBody>
      </p:sp>
      <p:sp>
        <p:nvSpPr>
          <p:cNvPr id="10" name="ZoneTexte 9"/>
          <p:cNvSpPr txBox="1"/>
          <p:nvPr/>
        </p:nvSpPr>
        <p:spPr>
          <a:xfrm>
            <a:off x="7364627" y="2569520"/>
            <a:ext cx="3989173" cy="646331"/>
          </a:xfrm>
          <a:prstGeom prst="rect">
            <a:avLst/>
          </a:prstGeom>
          <a:noFill/>
        </p:spPr>
        <p:txBody>
          <a:bodyPr wrap="square" rtlCol="0">
            <a:spAutoFit/>
          </a:bodyPr>
          <a:lstStyle/>
          <a:p>
            <a:r>
              <a:rPr lang="fr-FR" dirty="0" smtClean="0"/>
              <a:t>D- Efficience interne et fonctionnement de l’EFP</a:t>
            </a:r>
            <a:endParaRPr lang="fr-FR" dirty="0"/>
          </a:p>
        </p:txBody>
      </p:sp>
      <p:sp>
        <p:nvSpPr>
          <p:cNvPr id="11" name="ZoneTexte 10"/>
          <p:cNvSpPr txBox="1"/>
          <p:nvPr/>
        </p:nvSpPr>
        <p:spPr>
          <a:xfrm>
            <a:off x="7716794" y="3707027"/>
            <a:ext cx="3637006" cy="646331"/>
          </a:xfrm>
          <a:prstGeom prst="rect">
            <a:avLst/>
          </a:prstGeom>
          <a:noFill/>
        </p:spPr>
        <p:txBody>
          <a:bodyPr wrap="square" rtlCol="0">
            <a:spAutoFit/>
          </a:bodyPr>
          <a:lstStyle/>
          <a:p>
            <a:r>
              <a:rPr lang="fr-FR" dirty="0" smtClean="0"/>
              <a:t>E- Gouvernance et financement de l’EFP</a:t>
            </a:r>
            <a:endParaRPr lang="fr-FR" dirty="0"/>
          </a:p>
        </p:txBody>
      </p:sp>
      <p:sp>
        <p:nvSpPr>
          <p:cNvPr id="2" name="Espace réservé du pied de page 1"/>
          <p:cNvSpPr>
            <a:spLocks noGrp="1"/>
          </p:cNvSpPr>
          <p:nvPr>
            <p:ph type="ftr" sz="quarter" idx="11"/>
          </p:nvPr>
        </p:nvSpPr>
        <p:spPr/>
        <p:txBody>
          <a:bodyPr/>
          <a:lstStyle/>
          <a:p>
            <a:r>
              <a:rPr lang="fr-FR" smtClean="0"/>
              <a:t>Abdelouahab Essafi Expert LMI Kafaat Liljami3</a:t>
            </a:r>
            <a:endParaRPr lang="fr-FR" dirty="0"/>
          </a:p>
        </p:txBody>
      </p:sp>
      <p:sp>
        <p:nvSpPr>
          <p:cNvPr id="3" name="Espace réservé du numéro de diapositive 2"/>
          <p:cNvSpPr>
            <a:spLocks noGrp="1"/>
          </p:cNvSpPr>
          <p:nvPr>
            <p:ph type="sldNum" sz="quarter" idx="12"/>
          </p:nvPr>
        </p:nvSpPr>
        <p:spPr/>
        <p:txBody>
          <a:bodyPr/>
          <a:lstStyle/>
          <a:p>
            <a:fld id="{E034F8EF-867A-4144-9C85-6B43D99B8AA5}" type="slidenum">
              <a:rPr lang="fr-FR" smtClean="0"/>
              <a:t>4</a:t>
            </a:fld>
            <a:endParaRPr lang="fr-FR" dirty="0"/>
          </a:p>
        </p:txBody>
      </p:sp>
      <p:pic>
        <p:nvPicPr>
          <p:cNvPr id="12" name="Picture 6"/>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5487610"/>
            <a:ext cx="1397000" cy="1325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55250130"/>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179320" y="0"/>
            <a:ext cx="7729728" cy="768096"/>
          </a:xfrm>
        </p:spPr>
        <p:txBody>
          <a:bodyPr/>
          <a:lstStyle/>
          <a:p>
            <a:r>
              <a:rPr lang="fr-FR" cap="none" dirty="0">
                <a:latin typeface="Calibri" charset="0"/>
                <a:ea typeface="Calibri" charset="0"/>
                <a:cs typeface="Calibri" charset="0"/>
              </a:rPr>
              <a:t>Modules et questions thématiques</a:t>
            </a:r>
            <a:endParaRPr lang="fr-FR" dirty="0"/>
          </a:p>
        </p:txBody>
      </p:sp>
      <p:sp>
        <p:nvSpPr>
          <p:cNvPr id="3" name="Espace réservé du contenu 2"/>
          <p:cNvSpPr>
            <a:spLocks noGrp="1"/>
          </p:cNvSpPr>
          <p:nvPr>
            <p:ph idx="1"/>
          </p:nvPr>
        </p:nvSpPr>
        <p:spPr>
          <a:xfrm>
            <a:off x="182880" y="896112"/>
            <a:ext cx="11722608" cy="5961888"/>
          </a:xfrm>
        </p:spPr>
        <p:txBody>
          <a:bodyPr>
            <a:noAutofit/>
          </a:bodyPr>
          <a:lstStyle/>
          <a:p>
            <a:pPr marL="0" indent="0" algn="just">
              <a:buNone/>
            </a:pPr>
            <a:r>
              <a:rPr lang="fr-FR" sz="2400" b="1" dirty="0">
                <a:solidFill>
                  <a:srgbClr val="FF0000"/>
                </a:solidFill>
                <a:latin typeface="Calibri" charset="0"/>
                <a:ea typeface="Calibri" charset="0"/>
                <a:cs typeface="Calibri" charset="0"/>
              </a:rPr>
              <a:t>C.1 Participation à l’EFP et à l’apprentissage tout au long de la vie </a:t>
            </a:r>
            <a:endParaRPr lang="fr-FR" sz="2400" dirty="0">
              <a:solidFill>
                <a:srgbClr val="FF0000"/>
              </a:solidFill>
              <a:latin typeface="Calibri" charset="0"/>
              <a:ea typeface="Calibri" charset="0"/>
              <a:cs typeface="Calibri" charset="0"/>
            </a:endParaRPr>
          </a:p>
          <a:p>
            <a:pPr algn="just"/>
            <a:r>
              <a:rPr lang="fr-FR" sz="2400" b="1" i="1" dirty="0" smtClean="0">
                <a:solidFill>
                  <a:srgbClr val="FF0000"/>
                </a:solidFill>
                <a:latin typeface="Calibri" charset="0"/>
                <a:ea typeface="Calibri" charset="0"/>
                <a:cs typeface="Calibri" charset="0"/>
              </a:rPr>
              <a:t>Identification </a:t>
            </a:r>
            <a:r>
              <a:rPr lang="fr-FR" sz="2400" b="1" i="1" dirty="0">
                <a:solidFill>
                  <a:srgbClr val="FF0000"/>
                </a:solidFill>
                <a:latin typeface="Calibri" charset="0"/>
                <a:ea typeface="Calibri" charset="0"/>
                <a:cs typeface="Calibri" charset="0"/>
              </a:rPr>
              <a:t>des enjeux </a:t>
            </a:r>
            <a:endParaRPr lang="fr-FR" sz="2400" dirty="0">
              <a:solidFill>
                <a:srgbClr val="FF0000"/>
              </a:solidFill>
              <a:latin typeface="Calibri" charset="0"/>
              <a:ea typeface="Calibri" charset="0"/>
              <a:cs typeface="Calibri" charset="0"/>
            </a:endParaRPr>
          </a:p>
          <a:p>
            <a:pPr algn="just">
              <a:buFont typeface="Wingdings" charset="2"/>
              <a:buChar char="v"/>
            </a:pPr>
            <a:r>
              <a:rPr lang="fr-FR" sz="2400" dirty="0" smtClean="0">
                <a:latin typeface="Calibri" charset="0"/>
                <a:ea typeface="Calibri" charset="0"/>
                <a:cs typeface="Calibri" charset="0"/>
              </a:rPr>
              <a:t>Se reporter </a:t>
            </a:r>
            <a:r>
              <a:rPr lang="fr-FR" sz="2400" dirty="0">
                <a:latin typeface="Calibri" charset="0"/>
                <a:ea typeface="Calibri" charset="0"/>
                <a:cs typeface="Calibri" charset="0"/>
              </a:rPr>
              <a:t>aux orientations sur la fourniture d’informations sur les enjeux, telles que </a:t>
            </a:r>
            <a:r>
              <a:rPr lang="fr-FR" sz="2400" dirty="0" smtClean="0">
                <a:latin typeface="Calibri" charset="0"/>
                <a:ea typeface="Calibri" charset="0"/>
                <a:cs typeface="Calibri" charset="0"/>
              </a:rPr>
              <a:t>       </a:t>
            </a:r>
            <a:r>
              <a:rPr lang="fr-FR" sz="2400" dirty="0" err="1" smtClean="0">
                <a:latin typeface="Calibri" charset="0"/>
                <a:ea typeface="Calibri" charset="0"/>
                <a:cs typeface="Calibri" charset="0"/>
              </a:rPr>
              <a:t>présentées</a:t>
            </a:r>
            <a:r>
              <a:rPr lang="fr-FR" sz="2400" dirty="0" smtClean="0">
                <a:latin typeface="Calibri" charset="0"/>
                <a:ea typeface="Calibri" charset="0"/>
                <a:cs typeface="Calibri" charset="0"/>
              </a:rPr>
              <a:t> précédemment . </a:t>
            </a:r>
          </a:p>
          <a:p>
            <a:pPr algn="just"/>
            <a:endParaRPr lang="fr-FR" sz="2400" b="1" i="1" dirty="0" smtClean="0">
              <a:latin typeface="Calibri" charset="0"/>
              <a:ea typeface="Calibri" charset="0"/>
              <a:cs typeface="Calibri" charset="0"/>
            </a:endParaRPr>
          </a:p>
          <a:p>
            <a:pPr algn="just"/>
            <a:r>
              <a:rPr lang="fr-FR" sz="2400" b="1" i="1" dirty="0" smtClean="0">
                <a:solidFill>
                  <a:srgbClr val="FF0000"/>
                </a:solidFill>
                <a:latin typeface="Calibri" charset="0"/>
                <a:ea typeface="Calibri" charset="0"/>
                <a:cs typeface="Calibri" charset="0"/>
              </a:rPr>
              <a:t>C.1.1 </a:t>
            </a:r>
            <a:r>
              <a:rPr lang="fr-FR" sz="2400" b="1" i="1" dirty="0">
                <a:solidFill>
                  <a:srgbClr val="FF0000"/>
                </a:solidFill>
                <a:latin typeface="Calibri" charset="0"/>
                <a:ea typeface="Calibri" charset="0"/>
                <a:cs typeface="Calibri" charset="0"/>
              </a:rPr>
              <a:t>Participation </a:t>
            </a:r>
            <a:endParaRPr lang="fr-FR" sz="2400" dirty="0">
              <a:solidFill>
                <a:srgbClr val="FF0000"/>
              </a:solidFill>
              <a:latin typeface="Calibri" charset="0"/>
              <a:ea typeface="Calibri" charset="0"/>
              <a:cs typeface="Calibri" charset="0"/>
            </a:endParaRPr>
          </a:p>
          <a:p>
            <a:pPr algn="just">
              <a:buFont typeface="Wingdings" charset="2"/>
              <a:buChar char="v"/>
            </a:pPr>
            <a:r>
              <a:rPr lang="fr-FR" sz="2400" dirty="0">
                <a:latin typeface="Calibri" charset="0"/>
                <a:ea typeface="Calibri" charset="0"/>
                <a:cs typeface="Calibri" charset="0"/>
              </a:rPr>
              <a:t>Dans le module A, </a:t>
            </a:r>
            <a:r>
              <a:rPr lang="fr-FR" sz="2400" dirty="0" smtClean="0">
                <a:latin typeface="Calibri" charset="0"/>
                <a:ea typeface="Calibri" charset="0"/>
                <a:cs typeface="Calibri" charset="0"/>
              </a:rPr>
              <a:t>on aura fourni </a:t>
            </a:r>
            <a:r>
              <a:rPr lang="fr-FR" sz="2400" dirty="0">
                <a:latin typeface="Calibri" charset="0"/>
                <a:ea typeface="Calibri" charset="0"/>
                <a:cs typeface="Calibri" charset="0"/>
              </a:rPr>
              <a:t>les informations de base sur la participation à l’EFPI et à la FPC en fonction des </a:t>
            </a:r>
            <a:r>
              <a:rPr lang="fr-FR" sz="2400" dirty="0" err="1">
                <a:latin typeface="Calibri" charset="0"/>
                <a:ea typeface="Calibri" charset="0"/>
                <a:cs typeface="Calibri" charset="0"/>
              </a:rPr>
              <a:t>différentes</a:t>
            </a:r>
            <a:r>
              <a:rPr lang="fr-FR" sz="2400" dirty="0">
                <a:latin typeface="Calibri" charset="0"/>
                <a:ea typeface="Calibri" charset="0"/>
                <a:cs typeface="Calibri" charset="0"/>
              </a:rPr>
              <a:t> </a:t>
            </a:r>
            <a:r>
              <a:rPr lang="fr-FR" sz="2400" dirty="0" err="1">
                <a:latin typeface="Calibri" charset="0"/>
                <a:ea typeface="Calibri" charset="0"/>
                <a:cs typeface="Calibri" charset="0"/>
              </a:rPr>
              <a:t>caractéristiques</a:t>
            </a:r>
            <a:r>
              <a:rPr lang="fr-FR" sz="2400" dirty="0">
                <a:latin typeface="Calibri" charset="0"/>
                <a:ea typeface="Calibri" charset="0"/>
                <a:cs typeface="Calibri" charset="0"/>
              </a:rPr>
              <a:t> des </a:t>
            </a:r>
            <a:r>
              <a:rPr lang="fr-FR" sz="2400" dirty="0" err="1">
                <a:latin typeface="Calibri" charset="0"/>
                <a:ea typeface="Calibri" charset="0"/>
                <a:cs typeface="Calibri" charset="0"/>
              </a:rPr>
              <a:t>étudiants</a:t>
            </a:r>
            <a:r>
              <a:rPr lang="fr-FR" sz="2400" dirty="0">
                <a:latin typeface="Calibri" charset="0"/>
                <a:ea typeface="Calibri" charset="0"/>
                <a:cs typeface="Calibri" charset="0"/>
              </a:rPr>
              <a:t>, telles que l’</a:t>
            </a:r>
            <a:r>
              <a:rPr lang="fr-FR" sz="2400" dirty="0" err="1">
                <a:latin typeface="Calibri" charset="0"/>
                <a:ea typeface="Calibri" charset="0"/>
                <a:cs typeface="Calibri" charset="0"/>
              </a:rPr>
              <a:t>âge</a:t>
            </a:r>
            <a:r>
              <a:rPr lang="fr-FR" sz="2400" dirty="0">
                <a:latin typeface="Calibri" charset="0"/>
                <a:ea typeface="Calibri" charset="0"/>
                <a:cs typeface="Calibri" charset="0"/>
              </a:rPr>
              <a:t>, le genre, le programme d’EFP et le type de formation. </a:t>
            </a:r>
            <a:r>
              <a:rPr lang="fr-FR" sz="2400" dirty="0" err="1">
                <a:latin typeface="Calibri" charset="0"/>
                <a:ea typeface="Calibri" charset="0"/>
                <a:cs typeface="Calibri" charset="0"/>
              </a:rPr>
              <a:t>Au-dela</a:t>
            </a:r>
            <a:r>
              <a:rPr lang="fr-FR" sz="2400" dirty="0">
                <a:latin typeface="Calibri" charset="0"/>
                <a:ea typeface="Calibri" charset="0"/>
                <a:cs typeface="Calibri" charset="0"/>
              </a:rPr>
              <a:t>̀ des </a:t>
            </a:r>
            <a:r>
              <a:rPr lang="fr-FR" sz="2400" dirty="0" err="1">
                <a:latin typeface="Calibri" charset="0"/>
                <a:ea typeface="Calibri" charset="0"/>
                <a:cs typeface="Calibri" charset="0"/>
              </a:rPr>
              <a:t>données</a:t>
            </a:r>
            <a:r>
              <a:rPr lang="fr-FR" sz="2400" dirty="0">
                <a:latin typeface="Calibri" charset="0"/>
                <a:ea typeface="Calibri" charset="0"/>
                <a:cs typeface="Calibri" charset="0"/>
              </a:rPr>
              <a:t>, existe-t-il des </a:t>
            </a:r>
            <a:r>
              <a:rPr lang="fr-FR" sz="2400" dirty="0" err="1">
                <a:latin typeface="Calibri" charset="0"/>
                <a:ea typeface="Calibri" charset="0"/>
                <a:cs typeface="Calibri" charset="0"/>
              </a:rPr>
              <a:t>problèmes</a:t>
            </a:r>
            <a:r>
              <a:rPr lang="fr-FR" sz="2400" dirty="0">
                <a:latin typeface="Calibri" charset="0"/>
                <a:ea typeface="Calibri" charset="0"/>
                <a:cs typeface="Calibri" charset="0"/>
              </a:rPr>
              <a:t> d’</a:t>
            </a:r>
            <a:r>
              <a:rPr lang="fr-FR" sz="2400" dirty="0" err="1">
                <a:latin typeface="Calibri" charset="0"/>
                <a:ea typeface="Calibri" charset="0"/>
                <a:cs typeface="Calibri" charset="0"/>
              </a:rPr>
              <a:t>accès</a:t>
            </a:r>
            <a:r>
              <a:rPr lang="fr-FR" sz="2400" dirty="0">
                <a:latin typeface="Calibri" charset="0"/>
                <a:ea typeface="Calibri" charset="0"/>
                <a:cs typeface="Calibri" charset="0"/>
              </a:rPr>
              <a:t> et de participation à l’EFP, tels qu’une </a:t>
            </a:r>
            <a:r>
              <a:rPr lang="fr-FR" sz="2400" dirty="0" err="1">
                <a:latin typeface="Calibri" charset="0"/>
                <a:ea typeface="Calibri" charset="0"/>
                <a:cs typeface="Calibri" charset="0"/>
              </a:rPr>
              <a:t>pénurie</a:t>
            </a:r>
            <a:r>
              <a:rPr lang="fr-FR" sz="2400" dirty="0">
                <a:latin typeface="Calibri" charset="0"/>
                <a:ea typeface="Calibri" charset="0"/>
                <a:cs typeface="Calibri" charset="0"/>
              </a:rPr>
              <a:t> ou une offre </a:t>
            </a:r>
            <a:r>
              <a:rPr lang="fr-FR" sz="2400" dirty="0" err="1">
                <a:latin typeface="Calibri" charset="0"/>
                <a:ea typeface="Calibri" charset="0"/>
                <a:cs typeface="Calibri" charset="0"/>
              </a:rPr>
              <a:t>excédentaire</a:t>
            </a:r>
            <a:r>
              <a:rPr lang="fr-FR" sz="2400" dirty="0">
                <a:latin typeface="Calibri" charset="0"/>
                <a:ea typeface="Calibri" charset="0"/>
                <a:cs typeface="Calibri" charset="0"/>
              </a:rPr>
              <a:t> de places, un manque d’</a:t>
            </a:r>
            <a:r>
              <a:rPr lang="fr-FR" sz="2400" dirty="0" err="1">
                <a:latin typeface="Calibri" charset="0"/>
                <a:ea typeface="Calibri" charset="0"/>
                <a:cs typeface="Calibri" charset="0"/>
              </a:rPr>
              <a:t>attractivite</a:t>
            </a:r>
            <a:r>
              <a:rPr lang="fr-FR" sz="2400" dirty="0">
                <a:latin typeface="Calibri" charset="0"/>
                <a:ea typeface="Calibri" charset="0"/>
                <a:cs typeface="Calibri" charset="0"/>
              </a:rPr>
              <a:t>́ de l’EFP en tant que choix d’</a:t>
            </a:r>
            <a:r>
              <a:rPr lang="fr-FR" sz="2400" dirty="0" err="1">
                <a:latin typeface="Calibri" charset="0"/>
                <a:ea typeface="Calibri" charset="0"/>
                <a:cs typeface="Calibri" charset="0"/>
              </a:rPr>
              <a:t>études</a:t>
            </a:r>
            <a:r>
              <a:rPr lang="fr-FR" sz="2400" dirty="0">
                <a:latin typeface="Calibri" charset="0"/>
                <a:ea typeface="Calibri" charset="0"/>
                <a:cs typeface="Calibri" charset="0"/>
              </a:rPr>
              <a:t>, des obstacles à l’</a:t>
            </a:r>
            <a:r>
              <a:rPr lang="fr-FR" sz="2400" dirty="0" err="1">
                <a:latin typeface="Calibri" charset="0"/>
                <a:ea typeface="Calibri" charset="0"/>
                <a:cs typeface="Calibri" charset="0"/>
              </a:rPr>
              <a:t>accès</a:t>
            </a:r>
            <a:r>
              <a:rPr lang="fr-FR" sz="2400" dirty="0">
                <a:latin typeface="Calibri" charset="0"/>
                <a:ea typeface="Calibri" charset="0"/>
                <a:cs typeface="Calibri" charset="0"/>
              </a:rPr>
              <a:t> dans les </a:t>
            </a:r>
            <a:r>
              <a:rPr lang="fr-FR" sz="2400" dirty="0" err="1">
                <a:latin typeface="Calibri" charset="0"/>
                <a:ea typeface="Calibri" charset="0"/>
                <a:cs typeface="Calibri" charset="0"/>
              </a:rPr>
              <a:t>régions</a:t>
            </a:r>
            <a:r>
              <a:rPr lang="fr-FR" sz="2400" dirty="0">
                <a:latin typeface="Calibri" charset="0"/>
                <a:ea typeface="Calibri" charset="0"/>
                <a:cs typeface="Calibri" charset="0"/>
              </a:rPr>
              <a:t> </a:t>
            </a:r>
            <a:r>
              <a:rPr lang="fr-FR" sz="2400" dirty="0" err="1">
                <a:latin typeface="Calibri" charset="0"/>
                <a:ea typeface="Calibri" charset="0"/>
                <a:cs typeface="Calibri" charset="0"/>
              </a:rPr>
              <a:t>éloignées</a:t>
            </a:r>
            <a:r>
              <a:rPr lang="fr-FR" sz="2400" dirty="0">
                <a:latin typeface="Calibri" charset="0"/>
                <a:ea typeface="Calibri" charset="0"/>
                <a:cs typeface="Calibri" charset="0"/>
              </a:rPr>
              <a:t>, des </a:t>
            </a:r>
            <a:r>
              <a:rPr lang="fr-FR" sz="2400" dirty="0" err="1">
                <a:latin typeface="Calibri" charset="0"/>
                <a:ea typeface="Calibri" charset="0"/>
                <a:cs typeface="Calibri" charset="0"/>
              </a:rPr>
              <a:t>problèmes</a:t>
            </a:r>
            <a:r>
              <a:rPr lang="fr-FR" sz="2400" dirty="0">
                <a:latin typeface="Calibri" charset="0"/>
                <a:ea typeface="Calibri" charset="0"/>
                <a:cs typeface="Calibri" charset="0"/>
              </a:rPr>
              <a:t> dans le domaine de l’admission? </a:t>
            </a:r>
          </a:p>
          <a:p>
            <a:pPr marL="228600" lvl="1" indent="0" algn="just">
              <a:buNone/>
            </a:pPr>
            <a:r>
              <a:rPr lang="fr-FR" sz="2400" dirty="0">
                <a:latin typeface="Calibri" charset="0"/>
                <a:ea typeface="Calibri" charset="0"/>
                <a:cs typeface="Calibri" charset="0"/>
              </a:rPr>
              <a:t>Dans </a:t>
            </a:r>
            <a:r>
              <a:rPr lang="fr-FR" sz="2400" dirty="0" smtClean="0">
                <a:latin typeface="Calibri" charset="0"/>
                <a:ea typeface="Calibri" charset="0"/>
                <a:cs typeface="Calibri" charset="0"/>
              </a:rPr>
              <a:t>l’affirmative</a:t>
            </a:r>
            <a:r>
              <a:rPr lang="fr-FR" sz="2400" dirty="0">
                <a:latin typeface="Calibri" charset="0"/>
                <a:ea typeface="Calibri" charset="0"/>
                <a:cs typeface="Calibri" charset="0"/>
              </a:rPr>
              <a:t>, </a:t>
            </a:r>
            <a:r>
              <a:rPr lang="fr-FR" sz="2400" dirty="0" err="1" smtClean="0">
                <a:latin typeface="Calibri" charset="0"/>
                <a:ea typeface="Calibri" charset="0"/>
                <a:cs typeface="Calibri" charset="0"/>
              </a:rPr>
              <a:t>décrire</a:t>
            </a:r>
            <a:r>
              <a:rPr lang="fr-FR" sz="2400" dirty="0" smtClean="0">
                <a:latin typeface="Calibri" charset="0"/>
                <a:ea typeface="Calibri" charset="0"/>
                <a:cs typeface="Calibri" charset="0"/>
              </a:rPr>
              <a:t> </a:t>
            </a:r>
            <a:r>
              <a:rPr lang="fr-FR" sz="2400" dirty="0">
                <a:latin typeface="Calibri" charset="0"/>
                <a:ea typeface="Calibri" charset="0"/>
                <a:cs typeface="Calibri" charset="0"/>
              </a:rPr>
              <a:t>chacun de ces </a:t>
            </a:r>
            <a:r>
              <a:rPr lang="fr-FR" sz="2400" dirty="0" err="1">
                <a:latin typeface="Calibri" charset="0"/>
                <a:ea typeface="Calibri" charset="0"/>
                <a:cs typeface="Calibri" charset="0"/>
              </a:rPr>
              <a:t>problèmes</a:t>
            </a:r>
            <a:r>
              <a:rPr lang="fr-FR" sz="2400" dirty="0">
                <a:latin typeface="Calibri" charset="0"/>
                <a:ea typeface="Calibri" charset="0"/>
                <a:cs typeface="Calibri" charset="0"/>
              </a:rPr>
              <a:t> et indiquer s’ils sont communs à d’autres segments </a:t>
            </a:r>
            <a:r>
              <a:rPr lang="fr-FR" sz="2400" dirty="0" smtClean="0">
                <a:latin typeface="Calibri" charset="0"/>
                <a:ea typeface="Calibri" charset="0"/>
                <a:cs typeface="Calibri" charset="0"/>
              </a:rPr>
              <a:t>du </a:t>
            </a:r>
            <a:r>
              <a:rPr lang="fr-FR" sz="2400" dirty="0" err="1" smtClean="0">
                <a:latin typeface="Calibri" charset="0"/>
                <a:ea typeface="Calibri" charset="0"/>
                <a:cs typeface="Calibri" charset="0"/>
              </a:rPr>
              <a:t>système</a:t>
            </a:r>
            <a:r>
              <a:rPr lang="fr-FR" sz="2400" dirty="0" smtClean="0">
                <a:latin typeface="Calibri" charset="0"/>
                <a:ea typeface="Calibri" charset="0"/>
                <a:cs typeface="Calibri" charset="0"/>
              </a:rPr>
              <a:t> </a:t>
            </a:r>
            <a:r>
              <a:rPr lang="fr-FR" sz="2400" dirty="0" err="1">
                <a:latin typeface="Calibri" charset="0"/>
                <a:ea typeface="Calibri" charset="0"/>
                <a:cs typeface="Calibri" charset="0"/>
              </a:rPr>
              <a:t>éducatif</a:t>
            </a:r>
            <a:r>
              <a:rPr lang="fr-FR" sz="2400" dirty="0">
                <a:latin typeface="Calibri" charset="0"/>
                <a:ea typeface="Calibri" charset="0"/>
                <a:cs typeface="Calibri" charset="0"/>
              </a:rPr>
              <a:t> ou seulement à l’EFP, et pourquoi. </a:t>
            </a:r>
          </a:p>
          <a:p>
            <a:pPr algn="just"/>
            <a:endParaRPr lang="fr-FR" sz="2400" dirty="0">
              <a:latin typeface="Calibri" charset="0"/>
              <a:ea typeface="Calibri" charset="0"/>
              <a:cs typeface="Calibri" charset="0"/>
            </a:endParaRPr>
          </a:p>
          <a:p>
            <a:pPr algn="just"/>
            <a:endParaRPr lang="fr-FR" sz="2400" dirty="0">
              <a:latin typeface="Calibri" charset="0"/>
              <a:ea typeface="Calibri" charset="0"/>
              <a:cs typeface="Calibri" charset="0"/>
            </a:endParaRPr>
          </a:p>
        </p:txBody>
      </p:sp>
      <p:sp>
        <p:nvSpPr>
          <p:cNvPr id="4" name="Espace réservé du pied de page 3"/>
          <p:cNvSpPr>
            <a:spLocks noGrp="1"/>
          </p:cNvSpPr>
          <p:nvPr>
            <p:ph type="ftr" sz="quarter" idx="11"/>
          </p:nvPr>
        </p:nvSpPr>
        <p:spPr>
          <a:xfrm>
            <a:off x="1408814" y="6858000"/>
            <a:ext cx="5901189" cy="320040"/>
          </a:xfrm>
        </p:spPr>
        <p:txBody>
          <a:bodyPr/>
          <a:lstStyle/>
          <a:p>
            <a:r>
              <a:rPr lang="fr-FR" smtClean="0"/>
              <a:t>Abdelouahab Essafi Expert LMI </a:t>
            </a:r>
            <a:r>
              <a:rPr lang="fr-FR" dirty="0" err="1" smtClean="0"/>
              <a:t>Kafaat</a:t>
            </a:r>
            <a:r>
              <a:rPr lang="fr-FR" dirty="0" smtClean="0"/>
              <a:t> Liljami3</a:t>
            </a:r>
            <a:endParaRPr lang="fr-FR" dirty="0"/>
          </a:p>
        </p:txBody>
      </p:sp>
      <p:sp>
        <p:nvSpPr>
          <p:cNvPr id="5" name="Espace réservé du numéro de diapositive 4"/>
          <p:cNvSpPr>
            <a:spLocks noGrp="1"/>
          </p:cNvSpPr>
          <p:nvPr>
            <p:ph type="sldNum" sz="quarter" idx="12"/>
          </p:nvPr>
        </p:nvSpPr>
        <p:spPr>
          <a:xfrm>
            <a:off x="11141694" y="6556248"/>
            <a:ext cx="365760" cy="365760"/>
          </a:xfrm>
        </p:spPr>
        <p:txBody>
          <a:bodyPr/>
          <a:lstStyle/>
          <a:p>
            <a:fld id="{E034F8EF-867A-4144-9C85-6B43D99B8AA5}" type="slidenum">
              <a:rPr lang="fr-FR" smtClean="0"/>
              <a:t>40</a:t>
            </a:fld>
            <a:endParaRPr lang="fr-FR" dirty="0"/>
          </a:p>
        </p:txBody>
      </p:sp>
      <p:pic>
        <p:nvPicPr>
          <p:cNvPr id="6" name="Picture 6"/>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1814" y="0"/>
            <a:ext cx="1221563" cy="896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2581264"/>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103120" y="0"/>
            <a:ext cx="7729728" cy="694944"/>
          </a:xfrm>
        </p:spPr>
        <p:txBody>
          <a:bodyPr>
            <a:normAutofit fontScale="90000"/>
          </a:bodyPr>
          <a:lstStyle/>
          <a:p>
            <a:r>
              <a:rPr lang="fr-FR" cap="none" dirty="0">
                <a:latin typeface="Calibri" charset="0"/>
                <a:ea typeface="Calibri" charset="0"/>
                <a:cs typeface="Calibri" charset="0"/>
              </a:rPr>
              <a:t>Modules et questions thématiques</a:t>
            </a:r>
            <a:endParaRPr lang="fr-FR" dirty="0"/>
          </a:p>
        </p:txBody>
      </p:sp>
      <p:sp>
        <p:nvSpPr>
          <p:cNvPr id="3" name="Espace réservé du contenu 2"/>
          <p:cNvSpPr>
            <a:spLocks noGrp="1"/>
          </p:cNvSpPr>
          <p:nvPr>
            <p:ph idx="1"/>
          </p:nvPr>
        </p:nvSpPr>
        <p:spPr>
          <a:xfrm>
            <a:off x="124968" y="1060704"/>
            <a:ext cx="11686032" cy="5797296"/>
          </a:xfrm>
        </p:spPr>
        <p:txBody>
          <a:bodyPr>
            <a:normAutofit/>
          </a:bodyPr>
          <a:lstStyle/>
          <a:p>
            <a:pPr algn="just"/>
            <a:endParaRPr lang="fr-FR" sz="2400" b="1" i="1" dirty="0" smtClean="0">
              <a:solidFill>
                <a:srgbClr val="FF0000"/>
              </a:solidFill>
            </a:endParaRPr>
          </a:p>
          <a:p>
            <a:pPr algn="just"/>
            <a:r>
              <a:rPr lang="fr-FR" sz="2400" b="1" i="1" dirty="0" smtClean="0">
                <a:solidFill>
                  <a:srgbClr val="FF0000"/>
                </a:solidFill>
              </a:rPr>
              <a:t>C.1.2 </a:t>
            </a:r>
            <a:r>
              <a:rPr lang="fr-FR" sz="2400" b="1" i="1" dirty="0" err="1">
                <a:solidFill>
                  <a:srgbClr val="FF0000"/>
                </a:solidFill>
              </a:rPr>
              <a:t>Possibilités</a:t>
            </a:r>
            <a:r>
              <a:rPr lang="fr-FR" sz="2400" b="1" i="1" dirty="0">
                <a:solidFill>
                  <a:srgbClr val="FF0000"/>
                </a:solidFill>
              </a:rPr>
              <a:t> d’EFP pour les groupes </a:t>
            </a:r>
            <a:r>
              <a:rPr lang="fr-FR" sz="2400" b="1" i="1" dirty="0" err="1">
                <a:solidFill>
                  <a:srgbClr val="FF0000"/>
                </a:solidFill>
              </a:rPr>
              <a:t>vulnérables</a:t>
            </a:r>
            <a:r>
              <a:rPr lang="fr-FR" sz="2400" b="1" i="1" dirty="0">
                <a:solidFill>
                  <a:srgbClr val="FF0000"/>
                </a:solidFill>
              </a:rPr>
              <a:t> et </a:t>
            </a:r>
            <a:r>
              <a:rPr lang="fr-FR" sz="2400" b="1" i="1" dirty="0" err="1">
                <a:solidFill>
                  <a:srgbClr val="FF0000"/>
                </a:solidFill>
              </a:rPr>
              <a:t>marginalisés</a:t>
            </a:r>
            <a:r>
              <a:rPr lang="fr-FR" sz="2400" b="1" i="1" dirty="0">
                <a:solidFill>
                  <a:srgbClr val="FF0000"/>
                </a:solidFill>
              </a:rPr>
              <a:t> </a:t>
            </a:r>
            <a:endParaRPr lang="fr-FR" sz="2400" b="1" i="1" dirty="0" smtClean="0">
              <a:solidFill>
                <a:srgbClr val="FF0000"/>
              </a:solidFill>
            </a:endParaRPr>
          </a:p>
          <a:p>
            <a:pPr marL="0" indent="0" algn="just">
              <a:buNone/>
            </a:pPr>
            <a:endParaRPr lang="fr-FR" sz="2400" dirty="0">
              <a:solidFill>
                <a:srgbClr val="FF0000"/>
              </a:solidFill>
            </a:endParaRPr>
          </a:p>
          <a:p>
            <a:pPr algn="just">
              <a:buFont typeface="Wingdings" charset="2"/>
              <a:buChar char="v"/>
            </a:pPr>
            <a:r>
              <a:rPr lang="fr-FR" sz="2400" dirty="0"/>
              <a:t>Compte tenu des </a:t>
            </a:r>
            <a:r>
              <a:rPr lang="fr-FR" sz="2400" dirty="0" err="1"/>
              <a:t>réponses</a:t>
            </a:r>
            <a:r>
              <a:rPr lang="fr-FR" sz="2400" dirty="0"/>
              <a:t> que vous avez fournies à la question </a:t>
            </a:r>
            <a:r>
              <a:rPr lang="fr-FR" sz="2400" dirty="0" err="1"/>
              <a:t>précédente</a:t>
            </a:r>
            <a:r>
              <a:rPr lang="fr-FR" sz="2400" dirty="0"/>
              <a:t>, veuillez indiquer dans quelle mesure l’EFP a </a:t>
            </a:r>
            <a:r>
              <a:rPr lang="fr-FR" sz="2400" dirty="0" err="1"/>
              <a:t>réussi</a:t>
            </a:r>
            <a:r>
              <a:rPr lang="fr-FR" sz="2400" dirty="0"/>
              <a:t> (ou non) à offrir et à promouvoir activement des </a:t>
            </a:r>
            <a:r>
              <a:rPr lang="fr-FR" sz="2400" dirty="0" err="1"/>
              <a:t>possibilités</a:t>
            </a:r>
            <a:r>
              <a:rPr lang="fr-FR" sz="2400" dirty="0"/>
              <a:t> d’apprentissage pour les jeunes et les adultes appartenant à des groupes </a:t>
            </a:r>
            <a:r>
              <a:rPr lang="fr-FR" sz="2400" dirty="0" err="1"/>
              <a:t>vulnérables</a:t>
            </a:r>
            <a:r>
              <a:rPr lang="fr-FR" sz="2400" dirty="0"/>
              <a:t> et </a:t>
            </a:r>
            <a:r>
              <a:rPr lang="fr-FR" sz="2400" dirty="0" err="1" smtClean="0"/>
              <a:t>marginalisés</a:t>
            </a:r>
            <a:r>
              <a:rPr lang="fr-FR" sz="2400" dirty="0" smtClean="0"/>
              <a:t>. </a:t>
            </a:r>
            <a:r>
              <a:rPr lang="fr-FR" sz="2400" dirty="0"/>
              <a:t>À cet </a:t>
            </a:r>
            <a:r>
              <a:rPr lang="fr-FR" sz="2400" dirty="0" err="1"/>
              <a:t>égard</a:t>
            </a:r>
            <a:r>
              <a:rPr lang="fr-FR" sz="2400" dirty="0"/>
              <a:t>, l’EFP est-il comparable à l’enseignement </a:t>
            </a:r>
            <a:r>
              <a:rPr lang="fr-FR" sz="2400" dirty="0" err="1"/>
              <a:t>général</a:t>
            </a:r>
            <a:r>
              <a:rPr lang="fr-FR" sz="2400" dirty="0"/>
              <a:t>? </a:t>
            </a:r>
            <a:endParaRPr lang="fr-FR" sz="2400" dirty="0" smtClean="0"/>
          </a:p>
          <a:p>
            <a:pPr marL="0" indent="0" algn="just">
              <a:buNone/>
            </a:pPr>
            <a:endParaRPr lang="fr-FR" sz="2400" dirty="0"/>
          </a:p>
          <a:p>
            <a:pPr algn="just">
              <a:buFont typeface="Wingdings" charset="2"/>
              <a:buChar char="v"/>
            </a:pPr>
            <a:r>
              <a:rPr lang="fr-FR" sz="2400" dirty="0"/>
              <a:t>C</a:t>
            </a:r>
            <a:r>
              <a:rPr lang="fr-FR" sz="2400" dirty="0" smtClean="0"/>
              <a:t>ommencer </a:t>
            </a:r>
            <a:r>
              <a:rPr lang="fr-FR" sz="2400" dirty="0"/>
              <a:t>par fournir des informations sur la </a:t>
            </a:r>
            <a:r>
              <a:rPr lang="fr-FR" sz="2400" dirty="0" err="1"/>
              <a:t>manière</a:t>
            </a:r>
            <a:r>
              <a:rPr lang="fr-FR" sz="2400" dirty="0"/>
              <a:t> dont ces groupes sont </a:t>
            </a:r>
            <a:r>
              <a:rPr lang="fr-FR" sz="2400" dirty="0" err="1" smtClean="0"/>
              <a:t>defínis</a:t>
            </a:r>
            <a:r>
              <a:rPr lang="fr-FR" sz="2400" dirty="0" smtClean="0"/>
              <a:t> </a:t>
            </a:r>
            <a:r>
              <a:rPr lang="fr-FR" sz="2400" dirty="0"/>
              <a:t>dans </a:t>
            </a:r>
            <a:r>
              <a:rPr lang="fr-FR" sz="2400" dirty="0" smtClean="0"/>
              <a:t>la région et</a:t>
            </a:r>
            <a:r>
              <a:rPr lang="fr-FR" sz="2400" dirty="0"/>
              <a:t>, dans la mesure du possible, discuter </a:t>
            </a:r>
            <a:r>
              <a:rPr lang="fr-FR" sz="2400" dirty="0" err="1"/>
              <a:t>séparément</a:t>
            </a:r>
            <a:r>
              <a:rPr lang="fr-FR" sz="2400" dirty="0"/>
              <a:t> de l’EFPI et de la FPC. </a:t>
            </a:r>
          </a:p>
          <a:p>
            <a:pPr algn="just"/>
            <a:endParaRPr lang="fr-FR" sz="2400" dirty="0">
              <a:latin typeface="Calibri" charset="0"/>
              <a:ea typeface="Calibri" charset="0"/>
              <a:cs typeface="Calibri" charset="0"/>
            </a:endParaRPr>
          </a:p>
        </p:txBody>
      </p:sp>
      <p:sp>
        <p:nvSpPr>
          <p:cNvPr id="4" name="Espace réservé du pied de page 3"/>
          <p:cNvSpPr>
            <a:spLocks noGrp="1"/>
          </p:cNvSpPr>
          <p:nvPr>
            <p:ph type="ftr" sz="quarter" idx="11"/>
          </p:nvPr>
        </p:nvSpPr>
        <p:spPr/>
        <p:txBody>
          <a:bodyPr/>
          <a:lstStyle/>
          <a:p>
            <a:r>
              <a:rPr lang="fr-FR" smtClean="0"/>
              <a:t>Abdelouahab Essafi Expert LMI Kafaat Liljami3</a:t>
            </a:r>
            <a:endParaRPr lang="fr-FR" dirty="0"/>
          </a:p>
        </p:txBody>
      </p:sp>
      <p:sp>
        <p:nvSpPr>
          <p:cNvPr id="5" name="Espace réservé du numéro de diapositive 4"/>
          <p:cNvSpPr>
            <a:spLocks noGrp="1"/>
          </p:cNvSpPr>
          <p:nvPr>
            <p:ph type="sldNum" sz="quarter" idx="12"/>
          </p:nvPr>
        </p:nvSpPr>
        <p:spPr/>
        <p:txBody>
          <a:bodyPr/>
          <a:lstStyle/>
          <a:p>
            <a:fld id="{E034F8EF-867A-4144-9C85-6B43D99B8AA5}" type="slidenum">
              <a:rPr lang="fr-FR" smtClean="0"/>
              <a:t>41</a:t>
            </a:fld>
            <a:endParaRPr lang="fr-FR" dirty="0"/>
          </a:p>
        </p:txBody>
      </p:sp>
      <p:pic>
        <p:nvPicPr>
          <p:cNvPr id="6" name="Picture 6"/>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215043"/>
            <a:ext cx="1397000" cy="1325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900125476"/>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243328" y="0"/>
            <a:ext cx="7729728" cy="744279"/>
          </a:xfrm>
        </p:spPr>
        <p:txBody>
          <a:bodyPr>
            <a:normAutofit fontScale="90000"/>
          </a:bodyPr>
          <a:lstStyle/>
          <a:p>
            <a:r>
              <a:rPr lang="fr-FR" cap="none" dirty="0">
                <a:latin typeface="Calibri" charset="0"/>
                <a:ea typeface="Calibri" charset="0"/>
                <a:cs typeface="Calibri" charset="0"/>
              </a:rPr>
              <a:t>Modules et questions thématiques</a:t>
            </a:r>
            <a:endParaRPr lang="fr-FR" dirty="0"/>
          </a:p>
        </p:txBody>
      </p:sp>
      <p:sp>
        <p:nvSpPr>
          <p:cNvPr id="3" name="Espace réservé du contenu 2"/>
          <p:cNvSpPr>
            <a:spLocks noGrp="1"/>
          </p:cNvSpPr>
          <p:nvPr>
            <p:ph idx="1"/>
          </p:nvPr>
        </p:nvSpPr>
        <p:spPr>
          <a:xfrm>
            <a:off x="274320" y="1481328"/>
            <a:ext cx="11667744" cy="5376672"/>
          </a:xfrm>
        </p:spPr>
        <p:txBody>
          <a:bodyPr>
            <a:noAutofit/>
          </a:bodyPr>
          <a:lstStyle/>
          <a:p>
            <a:pPr marL="0" indent="0" algn="just">
              <a:buNone/>
            </a:pPr>
            <a:r>
              <a:rPr lang="fr-FR" sz="2400" b="1" i="1" dirty="0">
                <a:solidFill>
                  <a:srgbClr val="C00000"/>
                </a:solidFill>
                <a:latin typeface="Calibri" charset="0"/>
                <a:ea typeface="Calibri" charset="0"/>
                <a:cs typeface="Calibri" charset="0"/>
              </a:rPr>
              <a:t>Description des politiques </a:t>
            </a:r>
            <a:endParaRPr lang="fr-FR" sz="2400" dirty="0">
              <a:solidFill>
                <a:srgbClr val="C00000"/>
              </a:solidFill>
              <a:latin typeface="Calibri" charset="0"/>
              <a:ea typeface="Calibri" charset="0"/>
              <a:cs typeface="Calibri" charset="0"/>
            </a:endParaRPr>
          </a:p>
          <a:p>
            <a:pPr algn="just"/>
            <a:r>
              <a:rPr lang="fr-FR" sz="2400" dirty="0" smtClean="0">
                <a:latin typeface="Calibri" charset="0"/>
                <a:ea typeface="Calibri" charset="0"/>
                <a:cs typeface="Calibri" charset="0"/>
              </a:rPr>
              <a:t>Se reporter </a:t>
            </a:r>
            <a:r>
              <a:rPr lang="fr-FR" sz="2400" dirty="0">
                <a:latin typeface="Calibri" charset="0"/>
                <a:ea typeface="Calibri" charset="0"/>
                <a:cs typeface="Calibri" charset="0"/>
              </a:rPr>
              <a:t>aux orientations sur la fourniture d’informations sur les politiques, telles que </a:t>
            </a:r>
            <a:r>
              <a:rPr lang="fr-FR" sz="2400" dirty="0" err="1">
                <a:latin typeface="Calibri" charset="0"/>
                <a:ea typeface="Calibri" charset="0"/>
                <a:cs typeface="Calibri" charset="0"/>
              </a:rPr>
              <a:t>présentées</a:t>
            </a:r>
            <a:r>
              <a:rPr lang="fr-FR" sz="2400" dirty="0">
                <a:latin typeface="Calibri" charset="0"/>
                <a:ea typeface="Calibri" charset="0"/>
                <a:cs typeface="Calibri" charset="0"/>
              </a:rPr>
              <a:t> </a:t>
            </a:r>
            <a:r>
              <a:rPr lang="fr-FR" sz="2400" dirty="0" smtClean="0">
                <a:latin typeface="Calibri" charset="0"/>
                <a:ea typeface="Calibri" charset="0"/>
                <a:cs typeface="Calibri" charset="0"/>
              </a:rPr>
              <a:t>précédemment</a:t>
            </a:r>
          </a:p>
          <a:p>
            <a:pPr marL="0" indent="0" algn="just">
              <a:buNone/>
            </a:pPr>
            <a:endParaRPr lang="fr-FR" sz="2400" dirty="0">
              <a:latin typeface="Calibri" charset="0"/>
              <a:ea typeface="Calibri" charset="0"/>
              <a:cs typeface="Calibri" charset="0"/>
            </a:endParaRPr>
          </a:p>
          <a:p>
            <a:pPr algn="just"/>
            <a:r>
              <a:rPr lang="fr-FR" sz="2400" b="1" i="1" dirty="0">
                <a:solidFill>
                  <a:srgbClr val="FF0000"/>
                </a:solidFill>
                <a:latin typeface="Calibri" charset="0"/>
                <a:ea typeface="Calibri" charset="0"/>
                <a:cs typeface="Calibri" charset="0"/>
              </a:rPr>
              <a:t>C.1.3 Politiques visant à </a:t>
            </a:r>
            <a:r>
              <a:rPr lang="fr-FR" sz="2400" b="1" i="1" dirty="0" err="1">
                <a:solidFill>
                  <a:srgbClr val="FF0000"/>
                </a:solidFill>
                <a:latin typeface="Calibri" charset="0"/>
                <a:ea typeface="Calibri" charset="0"/>
                <a:cs typeface="Calibri" charset="0"/>
              </a:rPr>
              <a:t>améliorer</a:t>
            </a:r>
            <a:r>
              <a:rPr lang="fr-FR" sz="2400" b="1" i="1" dirty="0">
                <a:solidFill>
                  <a:srgbClr val="FF0000"/>
                </a:solidFill>
                <a:latin typeface="Calibri" charset="0"/>
                <a:ea typeface="Calibri" charset="0"/>
                <a:cs typeface="Calibri" charset="0"/>
              </a:rPr>
              <a:t> l’</a:t>
            </a:r>
            <a:r>
              <a:rPr lang="fr-FR" sz="2400" b="1" i="1" dirty="0" err="1">
                <a:solidFill>
                  <a:srgbClr val="FF0000"/>
                </a:solidFill>
                <a:latin typeface="Calibri" charset="0"/>
                <a:ea typeface="Calibri" charset="0"/>
                <a:cs typeface="Calibri" charset="0"/>
              </a:rPr>
              <a:t>accès</a:t>
            </a:r>
            <a:r>
              <a:rPr lang="fr-FR" sz="2400" b="1" i="1" dirty="0">
                <a:solidFill>
                  <a:srgbClr val="FF0000"/>
                </a:solidFill>
                <a:latin typeface="Calibri" charset="0"/>
                <a:ea typeface="Calibri" charset="0"/>
                <a:cs typeface="Calibri" charset="0"/>
              </a:rPr>
              <a:t> et la participation à l’EFP </a:t>
            </a:r>
            <a:endParaRPr lang="fr-FR" sz="2400" dirty="0" smtClean="0">
              <a:latin typeface="Calibri" charset="0"/>
              <a:ea typeface="Calibri" charset="0"/>
              <a:cs typeface="Calibri" charset="0"/>
            </a:endParaRPr>
          </a:p>
          <a:p>
            <a:pPr algn="just">
              <a:buFont typeface="Wingdings" charset="2"/>
              <a:buChar char="v"/>
            </a:pPr>
            <a:r>
              <a:rPr lang="fr-FR" sz="2400" dirty="0">
                <a:latin typeface="Calibri" charset="0"/>
                <a:ea typeface="Calibri" charset="0"/>
                <a:cs typeface="Calibri" charset="0"/>
              </a:rPr>
              <a:t>I</a:t>
            </a:r>
            <a:r>
              <a:rPr lang="fr-FR" sz="2400" dirty="0" smtClean="0">
                <a:latin typeface="Calibri" charset="0"/>
                <a:ea typeface="Calibri" charset="0"/>
                <a:cs typeface="Calibri" charset="0"/>
              </a:rPr>
              <a:t>ndiquer </a:t>
            </a:r>
            <a:r>
              <a:rPr lang="fr-FR" sz="2400" dirty="0">
                <a:latin typeface="Calibri" charset="0"/>
                <a:ea typeface="Calibri" charset="0"/>
                <a:cs typeface="Calibri" charset="0"/>
              </a:rPr>
              <a:t>s’il existe des politiques en place qui </a:t>
            </a:r>
            <a:r>
              <a:rPr lang="fr-FR" sz="2400" dirty="0" err="1" smtClean="0">
                <a:latin typeface="Calibri" charset="0"/>
                <a:ea typeface="Calibri" charset="0"/>
                <a:cs typeface="Calibri" charset="0"/>
              </a:rPr>
              <a:t>inuencent</a:t>
            </a:r>
            <a:r>
              <a:rPr lang="fr-FR" sz="2400" dirty="0">
                <a:latin typeface="Calibri" charset="0"/>
                <a:ea typeface="Calibri" charset="0"/>
                <a:cs typeface="Calibri" charset="0"/>
              </a:rPr>
              <a:t>, intentionnellement ou non, les enjeux </a:t>
            </a:r>
            <a:r>
              <a:rPr lang="fr-FR" sz="2400" dirty="0" smtClean="0">
                <a:latin typeface="Calibri" charset="0"/>
                <a:ea typeface="Calibri" charset="0"/>
                <a:cs typeface="Calibri" charset="0"/>
              </a:rPr>
              <a:t>que vous avez </a:t>
            </a:r>
            <a:r>
              <a:rPr lang="fr-FR" sz="2400" dirty="0" err="1" smtClean="0">
                <a:latin typeface="Calibri" charset="0"/>
                <a:ea typeface="Calibri" charset="0"/>
                <a:cs typeface="Calibri" charset="0"/>
              </a:rPr>
              <a:t>décrits</a:t>
            </a:r>
            <a:r>
              <a:rPr lang="fr-FR" sz="2400" dirty="0" smtClean="0">
                <a:latin typeface="Calibri" charset="0"/>
                <a:ea typeface="Calibri" charset="0"/>
                <a:cs typeface="Calibri" charset="0"/>
              </a:rPr>
              <a:t> </a:t>
            </a:r>
            <a:r>
              <a:rPr lang="fr-FR" sz="2400" dirty="0">
                <a:latin typeface="Calibri" charset="0"/>
                <a:ea typeface="Calibri" charset="0"/>
                <a:cs typeface="Calibri" charset="0"/>
              </a:rPr>
              <a:t>en </a:t>
            </a:r>
            <a:r>
              <a:rPr lang="fr-FR" sz="2400" dirty="0" err="1">
                <a:latin typeface="Calibri" charset="0"/>
                <a:ea typeface="Calibri" charset="0"/>
                <a:cs typeface="Calibri" charset="0"/>
              </a:rPr>
              <a:t>réponse</a:t>
            </a:r>
            <a:r>
              <a:rPr lang="fr-FR" sz="2400" dirty="0">
                <a:latin typeface="Calibri" charset="0"/>
                <a:ea typeface="Calibri" charset="0"/>
                <a:cs typeface="Calibri" charset="0"/>
              </a:rPr>
              <a:t> à la question C.1.1? Par exemple, existe-t-il des mesures visant à </a:t>
            </a:r>
            <a:r>
              <a:rPr lang="fr-FR" sz="2400" dirty="0" err="1">
                <a:latin typeface="Calibri" charset="0"/>
                <a:ea typeface="Calibri" charset="0"/>
                <a:cs typeface="Calibri" charset="0"/>
              </a:rPr>
              <a:t>accroître</a:t>
            </a:r>
            <a:r>
              <a:rPr lang="fr-FR" sz="2400" dirty="0">
                <a:latin typeface="Calibri" charset="0"/>
                <a:ea typeface="Calibri" charset="0"/>
                <a:cs typeface="Calibri" charset="0"/>
              </a:rPr>
              <a:t> l’</a:t>
            </a:r>
            <a:r>
              <a:rPr lang="fr-FR" sz="2400" dirty="0" err="1">
                <a:latin typeface="Calibri" charset="0"/>
                <a:ea typeface="Calibri" charset="0"/>
                <a:cs typeface="Calibri" charset="0"/>
              </a:rPr>
              <a:t>accès</a:t>
            </a:r>
            <a:r>
              <a:rPr lang="fr-FR" sz="2400" dirty="0">
                <a:latin typeface="Calibri" charset="0"/>
                <a:ea typeface="Calibri" charset="0"/>
                <a:cs typeface="Calibri" charset="0"/>
              </a:rPr>
              <a:t> à l’EFP comme une autre solution d’</a:t>
            </a:r>
            <a:r>
              <a:rPr lang="fr-FR" sz="2400" dirty="0" err="1">
                <a:latin typeface="Calibri" charset="0"/>
                <a:ea typeface="Calibri" charset="0"/>
                <a:cs typeface="Calibri" charset="0"/>
              </a:rPr>
              <a:t>éducation</a:t>
            </a:r>
            <a:r>
              <a:rPr lang="fr-FR" sz="2400" dirty="0">
                <a:latin typeface="Calibri" charset="0"/>
                <a:ea typeface="Calibri" charset="0"/>
                <a:cs typeface="Calibri" charset="0"/>
              </a:rPr>
              <a:t> et de formation? D</a:t>
            </a:r>
            <a:r>
              <a:rPr lang="fr-FR" sz="2400" dirty="0" smtClean="0">
                <a:latin typeface="Calibri" charset="0"/>
                <a:ea typeface="Calibri" charset="0"/>
                <a:cs typeface="Calibri" charset="0"/>
              </a:rPr>
              <a:t>es mesures </a:t>
            </a:r>
            <a:r>
              <a:rPr lang="fr-FR" sz="2400" dirty="0">
                <a:latin typeface="Calibri" charset="0"/>
                <a:ea typeface="Calibri" charset="0"/>
                <a:cs typeface="Calibri" charset="0"/>
              </a:rPr>
              <a:t>proactives </a:t>
            </a:r>
            <a:r>
              <a:rPr lang="fr-FR" sz="2400" dirty="0" err="1" smtClean="0">
                <a:latin typeface="Calibri" charset="0"/>
                <a:ea typeface="Calibri" charset="0"/>
                <a:cs typeface="Calibri" charset="0"/>
              </a:rPr>
              <a:t>ont-elles</a:t>
            </a:r>
            <a:r>
              <a:rPr lang="fr-FR" sz="2400" dirty="0" smtClean="0">
                <a:latin typeface="Calibri" charset="0"/>
                <a:ea typeface="Calibri" charset="0"/>
                <a:cs typeface="Calibri" charset="0"/>
              </a:rPr>
              <a:t> été mises en place pour </a:t>
            </a:r>
            <a:r>
              <a:rPr lang="fr-FR" sz="2400" dirty="0" err="1">
                <a:latin typeface="Calibri" charset="0"/>
                <a:ea typeface="Calibri" charset="0"/>
                <a:cs typeface="Calibri" charset="0"/>
              </a:rPr>
              <a:t>accroître</a:t>
            </a:r>
            <a:r>
              <a:rPr lang="fr-FR" sz="2400" dirty="0">
                <a:latin typeface="Calibri" charset="0"/>
                <a:ea typeface="Calibri" charset="0"/>
                <a:cs typeface="Calibri" charset="0"/>
              </a:rPr>
              <a:t> la part des jeunes ayant des </a:t>
            </a:r>
            <a:r>
              <a:rPr lang="fr-FR" sz="2400" dirty="0" err="1">
                <a:latin typeface="Calibri" charset="0"/>
                <a:ea typeface="Calibri" charset="0"/>
                <a:cs typeface="Calibri" charset="0"/>
              </a:rPr>
              <a:t>compétences</a:t>
            </a:r>
            <a:r>
              <a:rPr lang="fr-FR" sz="2400" dirty="0">
                <a:latin typeface="Calibri" charset="0"/>
                <a:ea typeface="Calibri" charset="0"/>
                <a:cs typeface="Calibri" charset="0"/>
              </a:rPr>
              <a:t> techniques et professionnelles (par exemple, par le ciblage </a:t>
            </a:r>
            <a:r>
              <a:rPr lang="fr-FR" sz="2400" dirty="0" smtClean="0">
                <a:latin typeface="Calibri" charset="0"/>
                <a:ea typeface="Calibri" charset="0"/>
                <a:cs typeface="Calibri" charset="0"/>
              </a:rPr>
              <a:t>social), </a:t>
            </a:r>
            <a:r>
              <a:rPr lang="fr-FR" sz="2400" dirty="0">
                <a:latin typeface="Calibri" charset="0"/>
                <a:ea typeface="Calibri" charset="0"/>
                <a:cs typeface="Calibri" charset="0"/>
              </a:rPr>
              <a:t>et quelle est la place, s’il y a lieu, de l’apprentissage </a:t>
            </a:r>
            <a:r>
              <a:rPr lang="fr-FR" sz="2400" dirty="0" err="1">
                <a:latin typeface="Calibri" charset="0"/>
                <a:ea typeface="Calibri" charset="0"/>
                <a:cs typeface="Calibri" charset="0"/>
              </a:rPr>
              <a:t>numérique</a:t>
            </a:r>
            <a:r>
              <a:rPr lang="fr-FR" sz="2400" dirty="0">
                <a:latin typeface="Calibri" charset="0"/>
                <a:ea typeface="Calibri" charset="0"/>
                <a:cs typeface="Calibri" charset="0"/>
              </a:rPr>
              <a:t> et en ligne dans ces mesures? </a:t>
            </a:r>
          </a:p>
        </p:txBody>
      </p:sp>
      <p:sp>
        <p:nvSpPr>
          <p:cNvPr id="4" name="Espace réservé du pied de page 3"/>
          <p:cNvSpPr>
            <a:spLocks noGrp="1"/>
          </p:cNvSpPr>
          <p:nvPr>
            <p:ph type="ftr" sz="quarter" idx="11"/>
          </p:nvPr>
        </p:nvSpPr>
        <p:spPr/>
        <p:txBody>
          <a:bodyPr/>
          <a:lstStyle/>
          <a:p>
            <a:r>
              <a:rPr lang="fr-FR" smtClean="0"/>
              <a:t>Abdelouahab Essafi Expert LMI Kafaat Liljami3</a:t>
            </a:r>
            <a:endParaRPr lang="fr-FR" dirty="0"/>
          </a:p>
        </p:txBody>
      </p:sp>
      <p:sp>
        <p:nvSpPr>
          <p:cNvPr id="5" name="Espace réservé du numéro de diapositive 4"/>
          <p:cNvSpPr>
            <a:spLocks noGrp="1"/>
          </p:cNvSpPr>
          <p:nvPr>
            <p:ph type="sldNum" sz="quarter" idx="12"/>
          </p:nvPr>
        </p:nvSpPr>
        <p:spPr/>
        <p:txBody>
          <a:bodyPr/>
          <a:lstStyle/>
          <a:p>
            <a:fld id="{E034F8EF-867A-4144-9C85-6B43D99B8AA5}" type="slidenum">
              <a:rPr lang="fr-FR" smtClean="0"/>
              <a:t>42</a:t>
            </a:fld>
            <a:endParaRPr lang="fr-FR" dirty="0"/>
          </a:p>
        </p:txBody>
      </p:sp>
      <p:pic>
        <p:nvPicPr>
          <p:cNvPr id="6" name="Picture 6"/>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0"/>
            <a:ext cx="1397000" cy="1325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690415314"/>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170176" y="0"/>
            <a:ext cx="7729728" cy="956930"/>
          </a:xfrm>
        </p:spPr>
        <p:txBody>
          <a:bodyPr/>
          <a:lstStyle/>
          <a:p>
            <a:r>
              <a:rPr lang="fr-FR" cap="none">
                <a:latin typeface="Calibri" charset="0"/>
                <a:ea typeface="Calibri" charset="0"/>
                <a:cs typeface="Calibri" charset="0"/>
              </a:rPr>
              <a:t>Modules et questions thématiques</a:t>
            </a:r>
            <a:endParaRPr lang="fr-FR"/>
          </a:p>
        </p:txBody>
      </p:sp>
      <p:sp>
        <p:nvSpPr>
          <p:cNvPr id="3" name="Espace réservé du contenu 2"/>
          <p:cNvSpPr>
            <a:spLocks noGrp="1"/>
          </p:cNvSpPr>
          <p:nvPr>
            <p:ph idx="1"/>
          </p:nvPr>
        </p:nvSpPr>
        <p:spPr>
          <a:xfrm>
            <a:off x="274320" y="1517904"/>
            <a:ext cx="11521440" cy="5340096"/>
          </a:xfrm>
        </p:spPr>
        <p:txBody>
          <a:bodyPr>
            <a:normAutofit/>
          </a:bodyPr>
          <a:lstStyle/>
          <a:p>
            <a:r>
              <a:rPr lang="fr-FR" sz="2400" b="1" i="1" dirty="0">
                <a:solidFill>
                  <a:srgbClr val="FF0000"/>
                </a:solidFill>
                <a:latin typeface="Calibri" charset="0"/>
                <a:ea typeface="Calibri" charset="0"/>
                <a:cs typeface="Calibri" charset="0"/>
              </a:rPr>
              <a:t>C.1.4 Promouvoir l’</a:t>
            </a:r>
            <a:r>
              <a:rPr lang="fr-FR" sz="2400" b="1" i="1" dirty="0" err="1">
                <a:solidFill>
                  <a:srgbClr val="FF0000"/>
                </a:solidFill>
                <a:latin typeface="Calibri" charset="0"/>
                <a:ea typeface="Calibri" charset="0"/>
                <a:cs typeface="Calibri" charset="0"/>
              </a:rPr>
              <a:t>accès</a:t>
            </a:r>
            <a:r>
              <a:rPr lang="fr-FR" sz="2400" b="1" i="1" dirty="0">
                <a:solidFill>
                  <a:srgbClr val="FF0000"/>
                </a:solidFill>
                <a:latin typeface="Calibri" charset="0"/>
                <a:ea typeface="Calibri" charset="0"/>
                <a:cs typeface="Calibri" charset="0"/>
              </a:rPr>
              <a:t> et la participation des groupes </a:t>
            </a:r>
            <a:r>
              <a:rPr lang="fr-FR" sz="2400" b="1" i="1" dirty="0" err="1">
                <a:solidFill>
                  <a:srgbClr val="FF0000"/>
                </a:solidFill>
                <a:latin typeface="Calibri" charset="0"/>
                <a:ea typeface="Calibri" charset="0"/>
                <a:cs typeface="Calibri" charset="0"/>
              </a:rPr>
              <a:t>vulnérables</a:t>
            </a:r>
            <a:r>
              <a:rPr lang="fr-FR" sz="2400" b="1" i="1" dirty="0">
                <a:solidFill>
                  <a:srgbClr val="FF0000"/>
                </a:solidFill>
                <a:latin typeface="Calibri" charset="0"/>
                <a:ea typeface="Calibri" charset="0"/>
                <a:cs typeface="Calibri" charset="0"/>
              </a:rPr>
              <a:t> et </a:t>
            </a:r>
            <a:r>
              <a:rPr lang="fr-FR" sz="2400" b="1" i="1" dirty="0" err="1">
                <a:solidFill>
                  <a:srgbClr val="FF0000"/>
                </a:solidFill>
                <a:latin typeface="Calibri" charset="0"/>
                <a:ea typeface="Calibri" charset="0"/>
                <a:cs typeface="Calibri" charset="0"/>
              </a:rPr>
              <a:t>marginalisés</a:t>
            </a:r>
            <a:r>
              <a:rPr lang="fr-FR" sz="2400" b="1" i="1" dirty="0">
                <a:solidFill>
                  <a:srgbClr val="FF0000"/>
                </a:solidFill>
                <a:latin typeface="Calibri" charset="0"/>
                <a:ea typeface="Calibri" charset="0"/>
                <a:cs typeface="Calibri" charset="0"/>
              </a:rPr>
              <a:t> à l’EFP </a:t>
            </a:r>
          </a:p>
          <a:p>
            <a:pPr marL="0" indent="0">
              <a:buNone/>
            </a:pPr>
            <a:endParaRPr lang="fr-FR" sz="2400" dirty="0">
              <a:solidFill>
                <a:srgbClr val="FF0000"/>
              </a:solidFill>
              <a:latin typeface="Calibri" charset="0"/>
              <a:ea typeface="Calibri" charset="0"/>
              <a:cs typeface="Calibri" charset="0"/>
            </a:endParaRPr>
          </a:p>
          <a:p>
            <a:pPr algn="just">
              <a:buFont typeface="Wingdings" charset="2"/>
              <a:buChar char="v"/>
            </a:pPr>
            <a:r>
              <a:rPr lang="fr-FR" sz="2400" dirty="0">
                <a:latin typeface="Calibri" charset="0"/>
                <a:ea typeface="Calibri" charset="0"/>
                <a:cs typeface="Calibri" charset="0"/>
              </a:rPr>
              <a:t>Quelles mesures ont </a:t>
            </a:r>
            <a:r>
              <a:rPr lang="fr-FR" sz="2400" dirty="0" err="1">
                <a:latin typeface="Calibri" charset="0"/>
                <a:ea typeface="Calibri" charset="0"/>
                <a:cs typeface="Calibri" charset="0"/>
              </a:rPr>
              <a:t>éte</a:t>
            </a:r>
            <a:r>
              <a:rPr lang="fr-FR" sz="2400" dirty="0">
                <a:latin typeface="Calibri" charset="0"/>
                <a:ea typeface="Calibri" charset="0"/>
                <a:cs typeface="Calibri" charset="0"/>
              </a:rPr>
              <a:t>́ prises, le cas </a:t>
            </a:r>
            <a:r>
              <a:rPr lang="fr-FR" sz="2400" dirty="0" err="1">
                <a:latin typeface="Calibri" charset="0"/>
                <a:ea typeface="Calibri" charset="0"/>
                <a:cs typeface="Calibri" charset="0"/>
              </a:rPr>
              <a:t>échéant</a:t>
            </a:r>
            <a:r>
              <a:rPr lang="fr-FR" sz="2400" dirty="0">
                <a:latin typeface="Calibri" charset="0"/>
                <a:ea typeface="Calibri" charset="0"/>
                <a:cs typeface="Calibri" charset="0"/>
              </a:rPr>
              <a:t>, pour </a:t>
            </a:r>
            <a:r>
              <a:rPr lang="fr-FR" sz="2400" dirty="0" err="1">
                <a:latin typeface="Calibri" charset="0"/>
                <a:ea typeface="Calibri" charset="0"/>
                <a:cs typeface="Calibri" charset="0"/>
              </a:rPr>
              <a:t>remédier</a:t>
            </a:r>
            <a:r>
              <a:rPr lang="fr-FR" sz="2400" dirty="0">
                <a:latin typeface="Calibri" charset="0"/>
                <a:ea typeface="Calibri" charset="0"/>
                <a:cs typeface="Calibri" charset="0"/>
              </a:rPr>
              <a:t> aux lacunes </a:t>
            </a:r>
            <a:r>
              <a:rPr lang="fr-FR" sz="2400" dirty="0" err="1" smtClean="0">
                <a:latin typeface="Calibri" charset="0"/>
                <a:ea typeface="Calibri" charset="0"/>
                <a:cs typeface="Calibri" charset="0"/>
              </a:rPr>
              <a:t>identifiées</a:t>
            </a:r>
            <a:r>
              <a:rPr lang="fr-FR" sz="2400" dirty="0">
                <a:latin typeface="Calibri" charset="0"/>
                <a:ea typeface="Calibri" charset="0"/>
                <a:cs typeface="Calibri" charset="0"/>
              </a:rPr>
              <a:t/>
            </a:r>
            <a:br>
              <a:rPr lang="fr-FR" sz="2400" dirty="0">
                <a:latin typeface="Calibri" charset="0"/>
                <a:ea typeface="Calibri" charset="0"/>
                <a:cs typeface="Calibri" charset="0"/>
              </a:rPr>
            </a:br>
            <a:r>
              <a:rPr lang="fr-FR" sz="2400" dirty="0">
                <a:latin typeface="Calibri" charset="0"/>
                <a:ea typeface="Calibri" charset="0"/>
                <a:cs typeface="Calibri" charset="0"/>
              </a:rPr>
              <a:t>à la question C.1.2 concernant les besoins des apprenants potentiels issus de groupes </a:t>
            </a:r>
            <a:r>
              <a:rPr lang="fr-FR" sz="2400" dirty="0" err="1">
                <a:latin typeface="Calibri" charset="0"/>
                <a:ea typeface="Calibri" charset="0"/>
                <a:cs typeface="Calibri" charset="0"/>
              </a:rPr>
              <a:t>marginalisés</a:t>
            </a:r>
            <a:r>
              <a:rPr lang="fr-FR" sz="2400" dirty="0">
                <a:latin typeface="Calibri" charset="0"/>
                <a:ea typeface="Calibri" charset="0"/>
                <a:cs typeface="Calibri" charset="0"/>
              </a:rPr>
              <a:t> et </a:t>
            </a:r>
            <a:r>
              <a:rPr lang="fr-FR" sz="2400" dirty="0" err="1">
                <a:latin typeface="Calibri" charset="0"/>
                <a:ea typeface="Calibri" charset="0"/>
                <a:cs typeface="Calibri" charset="0"/>
              </a:rPr>
              <a:t>vulnérables</a:t>
            </a:r>
            <a:r>
              <a:rPr lang="fr-FR" sz="2400" dirty="0">
                <a:latin typeface="Calibri" charset="0"/>
                <a:ea typeface="Calibri" charset="0"/>
                <a:cs typeface="Calibri" charset="0"/>
              </a:rPr>
              <a:t>? Il pourrait s’agir, par exemple, de mesures visant à </a:t>
            </a:r>
            <a:r>
              <a:rPr lang="fr-FR" sz="2400" dirty="0" err="1">
                <a:latin typeface="Calibri" charset="0"/>
                <a:ea typeface="Calibri" charset="0"/>
                <a:cs typeface="Calibri" charset="0"/>
              </a:rPr>
              <a:t>améliorer</a:t>
            </a:r>
            <a:r>
              <a:rPr lang="fr-FR" sz="2400" dirty="0">
                <a:latin typeface="Calibri" charset="0"/>
                <a:ea typeface="Calibri" charset="0"/>
                <a:cs typeface="Calibri" charset="0"/>
              </a:rPr>
              <a:t> les taux d’</a:t>
            </a:r>
            <a:r>
              <a:rPr lang="fr-FR" sz="2400" dirty="0" err="1">
                <a:latin typeface="Calibri" charset="0"/>
                <a:ea typeface="Calibri" charset="0"/>
                <a:cs typeface="Calibri" charset="0"/>
              </a:rPr>
              <a:t>accès</a:t>
            </a:r>
            <a:r>
              <a:rPr lang="fr-FR" sz="2400" dirty="0">
                <a:latin typeface="Calibri" charset="0"/>
                <a:ea typeface="Calibri" charset="0"/>
                <a:cs typeface="Calibri" charset="0"/>
              </a:rPr>
              <a:t> et de </a:t>
            </a:r>
            <a:r>
              <a:rPr lang="fr-FR" sz="2400" dirty="0" err="1">
                <a:latin typeface="Calibri" charset="0"/>
                <a:ea typeface="Calibri" charset="0"/>
                <a:cs typeface="Calibri" charset="0"/>
              </a:rPr>
              <a:t>rétention</a:t>
            </a:r>
            <a:r>
              <a:rPr lang="fr-FR" sz="2400" dirty="0">
                <a:latin typeface="Calibri" charset="0"/>
                <a:ea typeface="Calibri" charset="0"/>
                <a:cs typeface="Calibri" charset="0"/>
              </a:rPr>
              <a:t> ou à proposer des solutions aux jeunes sans emploi qui ne sont ni </a:t>
            </a:r>
            <a:r>
              <a:rPr lang="fr-FR" sz="2400" dirty="0" err="1">
                <a:latin typeface="Calibri" charset="0"/>
                <a:ea typeface="Calibri" charset="0"/>
                <a:cs typeface="Calibri" charset="0"/>
              </a:rPr>
              <a:t>étudiants</a:t>
            </a:r>
            <a:r>
              <a:rPr lang="fr-FR" sz="2400" dirty="0">
                <a:latin typeface="Calibri" charset="0"/>
                <a:ea typeface="Calibri" charset="0"/>
                <a:cs typeface="Calibri" charset="0"/>
              </a:rPr>
              <a:t>, ni en formation (NEET), de mesures de discrimination positive à travers la </a:t>
            </a:r>
            <a:r>
              <a:rPr lang="fr-FR" sz="2400" dirty="0" smtClean="0">
                <a:latin typeface="Calibri" charset="0"/>
                <a:ea typeface="Calibri" charset="0"/>
                <a:cs typeface="Calibri" charset="0"/>
              </a:rPr>
              <a:t>fixation </a:t>
            </a:r>
            <a:r>
              <a:rPr lang="fr-FR" sz="2400" dirty="0">
                <a:latin typeface="Calibri" charset="0"/>
                <a:ea typeface="Calibri" charset="0"/>
                <a:cs typeface="Calibri" charset="0"/>
              </a:rPr>
              <a:t>de quotas pour certains groupes de candidats à l’EFPI et à la FPC, ou encore de la mise à disposition de </a:t>
            </a:r>
            <a:r>
              <a:rPr lang="fr-FR" sz="2400" dirty="0" err="1">
                <a:latin typeface="Calibri" charset="0"/>
                <a:ea typeface="Calibri" charset="0"/>
                <a:cs typeface="Calibri" charset="0"/>
              </a:rPr>
              <a:t>possibilités</a:t>
            </a:r>
            <a:r>
              <a:rPr lang="fr-FR" sz="2400" dirty="0">
                <a:latin typeface="Calibri" charset="0"/>
                <a:ea typeface="Calibri" charset="0"/>
                <a:cs typeface="Calibri" charset="0"/>
              </a:rPr>
              <a:t> d’</a:t>
            </a:r>
            <a:r>
              <a:rPr lang="fr-FR" sz="2400" dirty="0" err="1">
                <a:latin typeface="Calibri" charset="0"/>
                <a:ea typeface="Calibri" charset="0"/>
                <a:cs typeface="Calibri" charset="0"/>
              </a:rPr>
              <a:t>hébergement</a:t>
            </a:r>
            <a:r>
              <a:rPr lang="fr-FR" sz="2400" dirty="0">
                <a:latin typeface="Calibri" charset="0"/>
                <a:ea typeface="Calibri" charset="0"/>
                <a:cs typeface="Calibri" charset="0"/>
              </a:rPr>
              <a:t>, de pension et de transports. </a:t>
            </a:r>
          </a:p>
        </p:txBody>
      </p:sp>
      <p:sp>
        <p:nvSpPr>
          <p:cNvPr id="4" name="Espace réservé du pied de page 3"/>
          <p:cNvSpPr>
            <a:spLocks noGrp="1"/>
          </p:cNvSpPr>
          <p:nvPr>
            <p:ph type="ftr" sz="quarter" idx="11"/>
          </p:nvPr>
        </p:nvSpPr>
        <p:spPr/>
        <p:txBody>
          <a:bodyPr/>
          <a:lstStyle/>
          <a:p>
            <a:r>
              <a:rPr lang="fr-FR" smtClean="0"/>
              <a:t>Abdelouahab Essafi Expert LMI Kafaat Liljami3</a:t>
            </a:r>
            <a:endParaRPr lang="fr-FR" dirty="0"/>
          </a:p>
        </p:txBody>
      </p:sp>
      <p:sp>
        <p:nvSpPr>
          <p:cNvPr id="5" name="Espace réservé du numéro de diapositive 4"/>
          <p:cNvSpPr>
            <a:spLocks noGrp="1"/>
          </p:cNvSpPr>
          <p:nvPr>
            <p:ph type="sldNum" sz="quarter" idx="12"/>
          </p:nvPr>
        </p:nvSpPr>
        <p:spPr/>
        <p:txBody>
          <a:bodyPr/>
          <a:lstStyle/>
          <a:p>
            <a:fld id="{E034F8EF-867A-4144-9C85-6B43D99B8AA5}" type="slidenum">
              <a:rPr lang="fr-FR" smtClean="0"/>
              <a:t>43</a:t>
            </a:fld>
            <a:endParaRPr lang="fr-FR" dirty="0"/>
          </a:p>
        </p:txBody>
      </p:sp>
      <p:pic>
        <p:nvPicPr>
          <p:cNvPr id="6" name="Picture 6"/>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21265"/>
            <a:ext cx="1397000" cy="1325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260103574"/>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350008" y="0"/>
            <a:ext cx="7729728" cy="603504"/>
          </a:xfrm>
        </p:spPr>
        <p:txBody>
          <a:bodyPr>
            <a:normAutofit fontScale="90000"/>
          </a:bodyPr>
          <a:lstStyle/>
          <a:p>
            <a:r>
              <a:rPr lang="fr-FR" cap="none" dirty="0">
                <a:latin typeface="Calibri" charset="0"/>
                <a:ea typeface="Calibri" charset="0"/>
                <a:cs typeface="Calibri" charset="0"/>
              </a:rPr>
              <a:t>Modules et questions thématiques</a:t>
            </a:r>
            <a:endParaRPr lang="fr-FR" dirty="0"/>
          </a:p>
        </p:txBody>
      </p:sp>
      <p:sp>
        <p:nvSpPr>
          <p:cNvPr id="3" name="Espace réservé du contenu 2"/>
          <p:cNvSpPr>
            <a:spLocks noGrp="1"/>
          </p:cNvSpPr>
          <p:nvPr>
            <p:ph idx="1"/>
          </p:nvPr>
        </p:nvSpPr>
        <p:spPr>
          <a:xfrm>
            <a:off x="237744" y="603504"/>
            <a:ext cx="11954256" cy="6254496"/>
          </a:xfrm>
        </p:spPr>
        <p:txBody>
          <a:bodyPr>
            <a:normAutofit/>
          </a:bodyPr>
          <a:lstStyle/>
          <a:p>
            <a:pPr algn="just"/>
            <a:endParaRPr lang="fr-FR" sz="2400" b="1" i="1" dirty="0" smtClean="0">
              <a:solidFill>
                <a:srgbClr val="FF0000"/>
              </a:solidFill>
              <a:latin typeface="Calibri" charset="0"/>
              <a:ea typeface="Calibri" charset="0"/>
              <a:cs typeface="Calibri" charset="0"/>
            </a:endParaRPr>
          </a:p>
          <a:p>
            <a:pPr algn="just"/>
            <a:r>
              <a:rPr lang="fr-FR" sz="2400" b="1" i="1" dirty="0" smtClean="0">
                <a:solidFill>
                  <a:srgbClr val="FF0000"/>
                </a:solidFill>
                <a:latin typeface="Calibri" charset="0"/>
                <a:ea typeface="Calibri" charset="0"/>
                <a:cs typeface="Calibri" charset="0"/>
              </a:rPr>
              <a:t>C.1.5 </a:t>
            </a:r>
            <a:r>
              <a:rPr lang="fr-FR" sz="2400" b="1" i="1" dirty="0">
                <a:solidFill>
                  <a:srgbClr val="FF0000"/>
                </a:solidFill>
                <a:latin typeface="Calibri" charset="0"/>
                <a:ea typeface="Calibri" charset="0"/>
                <a:cs typeface="Calibri" charset="0"/>
              </a:rPr>
              <a:t>Une offre d’EFP </a:t>
            </a:r>
            <a:r>
              <a:rPr lang="fr-FR" sz="2400" b="1" i="1" dirty="0" err="1">
                <a:solidFill>
                  <a:srgbClr val="FF0000"/>
                </a:solidFill>
                <a:latin typeface="Calibri" charset="0"/>
                <a:ea typeface="Calibri" charset="0"/>
                <a:cs typeface="Calibri" charset="0"/>
              </a:rPr>
              <a:t>exible</a:t>
            </a:r>
            <a:r>
              <a:rPr lang="fr-FR" sz="2400" b="1" i="1" dirty="0">
                <a:solidFill>
                  <a:srgbClr val="FF0000"/>
                </a:solidFill>
                <a:latin typeface="Calibri" charset="0"/>
                <a:ea typeface="Calibri" charset="0"/>
                <a:cs typeface="Calibri" charset="0"/>
              </a:rPr>
              <a:t> pour favoriser la participation à l’EFP </a:t>
            </a:r>
            <a:endParaRPr lang="fr-FR" sz="2400" b="1" i="1" dirty="0" smtClean="0">
              <a:solidFill>
                <a:srgbClr val="FF0000"/>
              </a:solidFill>
              <a:latin typeface="Calibri" charset="0"/>
              <a:ea typeface="Calibri" charset="0"/>
              <a:cs typeface="Calibri" charset="0"/>
            </a:endParaRPr>
          </a:p>
          <a:p>
            <a:pPr marL="0" indent="0" algn="just">
              <a:buNone/>
            </a:pPr>
            <a:endParaRPr lang="fr-FR" sz="2400" dirty="0">
              <a:solidFill>
                <a:srgbClr val="FF0000"/>
              </a:solidFill>
              <a:latin typeface="Calibri" charset="0"/>
              <a:ea typeface="Calibri" charset="0"/>
              <a:cs typeface="Calibri" charset="0"/>
            </a:endParaRPr>
          </a:p>
          <a:p>
            <a:pPr algn="just">
              <a:buFont typeface="Wingdings" charset="2"/>
              <a:buChar char="v"/>
            </a:pPr>
            <a:r>
              <a:rPr lang="fr-FR" sz="2400" dirty="0" err="1" smtClean="0">
                <a:latin typeface="Calibri" charset="0"/>
                <a:ea typeface="Calibri" charset="0"/>
                <a:cs typeface="Calibri" charset="0"/>
              </a:rPr>
              <a:t>décrire</a:t>
            </a:r>
            <a:r>
              <a:rPr lang="fr-FR" sz="2400" dirty="0" smtClean="0">
                <a:latin typeface="Calibri" charset="0"/>
                <a:ea typeface="Calibri" charset="0"/>
                <a:cs typeface="Calibri" charset="0"/>
              </a:rPr>
              <a:t> </a:t>
            </a:r>
            <a:r>
              <a:rPr lang="fr-FR" sz="2400" dirty="0">
                <a:latin typeface="Calibri" charset="0"/>
                <a:ea typeface="Calibri" charset="0"/>
                <a:cs typeface="Calibri" charset="0"/>
              </a:rPr>
              <a:t>et </a:t>
            </a:r>
            <a:r>
              <a:rPr lang="fr-FR" sz="2400" dirty="0" err="1">
                <a:latin typeface="Calibri" charset="0"/>
                <a:ea typeface="Calibri" charset="0"/>
                <a:cs typeface="Calibri" charset="0"/>
              </a:rPr>
              <a:t>évaluer</a:t>
            </a:r>
            <a:r>
              <a:rPr lang="fr-FR" sz="2400" dirty="0">
                <a:latin typeface="Calibri" charset="0"/>
                <a:ea typeface="Calibri" charset="0"/>
                <a:cs typeface="Calibri" charset="0"/>
              </a:rPr>
              <a:t> les </a:t>
            </a:r>
            <a:r>
              <a:rPr lang="fr-FR" sz="2400" dirty="0" err="1">
                <a:latin typeface="Calibri" charset="0"/>
                <a:ea typeface="Calibri" charset="0"/>
                <a:cs typeface="Calibri" charset="0"/>
              </a:rPr>
              <a:t>éléments</a:t>
            </a:r>
            <a:r>
              <a:rPr lang="fr-FR" sz="2400" dirty="0">
                <a:latin typeface="Calibri" charset="0"/>
                <a:ea typeface="Calibri" charset="0"/>
                <a:cs typeface="Calibri" charset="0"/>
              </a:rPr>
              <a:t> du </a:t>
            </a:r>
            <a:r>
              <a:rPr lang="fr-FR" sz="2400" dirty="0" err="1">
                <a:latin typeface="Calibri" charset="0"/>
                <a:ea typeface="Calibri" charset="0"/>
                <a:cs typeface="Calibri" charset="0"/>
              </a:rPr>
              <a:t>système</a:t>
            </a:r>
            <a:r>
              <a:rPr lang="fr-FR" sz="2400" dirty="0">
                <a:latin typeface="Calibri" charset="0"/>
                <a:ea typeface="Calibri" charset="0"/>
                <a:cs typeface="Calibri" charset="0"/>
              </a:rPr>
              <a:t> d’EFP qui permettent une mise en œuvre souple des programmes et un </a:t>
            </a:r>
            <a:r>
              <a:rPr lang="fr-FR" sz="2400" dirty="0" err="1">
                <a:latin typeface="Calibri" charset="0"/>
                <a:ea typeface="Calibri" charset="0"/>
                <a:cs typeface="Calibri" charset="0"/>
              </a:rPr>
              <a:t>accès</a:t>
            </a:r>
            <a:r>
              <a:rPr lang="fr-FR" sz="2400" dirty="0">
                <a:latin typeface="Calibri" charset="0"/>
                <a:ea typeface="Calibri" charset="0"/>
                <a:cs typeface="Calibri" charset="0"/>
              </a:rPr>
              <a:t> plus facile des apprenants aux formations et </a:t>
            </a:r>
            <a:r>
              <a:rPr lang="fr-FR" sz="2400" dirty="0" smtClean="0">
                <a:latin typeface="Calibri" charset="0"/>
                <a:ea typeface="Calibri" charset="0"/>
                <a:cs typeface="Calibri" charset="0"/>
              </a:rPr>
              <a:t>certifications</a:t>
            </a:r>
            <a:r>
              <a:rPr lang="fr-FR" sz="2400" dirty="0">
                <a:latin typeface="Calibri" charset="0"/>
                <a:ea typeface="Calibri" charset="0"/>
                <a:cs typeface="Calibri" charset="0"/>
              </a:rPr>
              <a:t>. Examinez si l’EFP </a:t>
            </a:r>
            <a:r>
              <a:rPr lang="fr-FR" sz="2400" dirty="0" err="1">
                <a:latin typeface="Calibri" charset="0"/>
                <a:ea typeface="Calibri" charset="0"/>
                <a:cs typeface="Calibri" charset="0"/>
              </a:rPr>
              <a:t>répond</a:t>
            </a:r>
            <a:r>
              <a:rPr lang="fr-FR" sz="2400" dirty="0">
                <a:latin typeface="Calibri" charset="0"/>
                <a:ea typeface="Calibri" charset="0"/>
                <a:cs typeface="Calibri" charset="0"/>
              </a:rPr>
              <a:t> à des besoins </a:t>
            </a:r>
            <a:r>
              <a:rPr lang="fr-FR" sz="2400" dirty="0" err="1">
                <a:latin typeface="Calibri" charset="0"/>
                <a:ea typeface="Calibri" charset="0"/>
                <a:cs typeface="Calibri" charset="0"/>
              </a:rPr>
              <a:t>différents</a:t>
            </a:r>
            <a:r>
              <a:rPr lang="fr-FR" sz="2400" dirty="0">
                <a:latin typeface="Calibri" charset="0"/>
                <a:ea typeface="Calibri" charset="0"/>
                <a:cs typeface="Calibri" charset="0"/>
              </a:rPr>
              <a:t> (tels que des cours plus courts, des modes de prestation plus </a:t>
            </a:r>
            <a:r>
              <a:rPr lang="fr-FR" sz="2400" dirty="0" smtClean="0">
                <a:latin typeface="Calibri" charset="0"/>
                <a:ea typeface="Calibri" charset="0"/>
                <a:cs typeface="Calibri" charset="0"/>
              </a:rPr>
              <a:t>flexibles</a:t>
            </a:r>
            <a:r>
              <a:rPr lang="fr-FR" sz="2400" dirty="0">
                <a:latin typeface="Calibri" charset="0"/>
                <a:ea typeface="Calibri" charset="0"/>
                <a:cs typeface="Calibri" charset="0"/>
              </a:rPr>
              <a:t>, une modularisation et une offre d’</a:t>
            </a:r>
            <a:r>
              <a:rPr lang="fr-FR" sz="2400" dirty="0" err="1">
                <a:latin typeface="Calibri" charset="0"/>
                <a:ea typeface="Calibri" charset="0"/>
                <a:cs typeface="Calibri" charset="0"/>
              </a:rPr>
              <a:t>études</a:t>
            </a:r>
            <a:r>
              <a:rPr lang="fr-FR" sz="2400" dirty="0">
                <a:latin typeface="Calibri" charset="0"/>
                <a:ea typeface="Calibri" charset="0"/>
                <a:cs typeface="Calibri" charset="0"/>
              </a:rPr>
              <a:t> </a:t>
            </a:r>
            <a:r>
              <a:rPr lang="fr-FR" sz="2400" dirty="0" err="1">
                <a:latin typeface="Calibri" charset="0"/>
                <a:ea typeface="Calibri" charset="0"/>
                <a:cs typeface="Calibri" charset="0"/>
              </a:rPr>
              <a:t>variées</a:t>
            </a:r>
            <a:r>
              <a:rPr lang="fr-FR" sz="2400" dirty="0">
                <a:latin typeface="Calibri" charset="0"/>
                <a:ea typeface="Calibri" charset="0"/>
                <a:cs typeface="Calibri" charset="0"/>
              </a:rPr>
              <a:t>). </a:t>
            </a:r>
            <a:endParaRPr lang="fr-FR" sz="2400" dirty="0" smtClean="0">
              <a:latin typeface="Calibri" charset="0"/>
              <a:ea typeface="Calibri" charset="0"/>
              <a:cs typeface="Calibri" charset="0"/>
            </a:endParaRPr>
          </a:p>
          <a:p>
            <a:pPr algn="just">
              <a:buFont typeface="Wingdings" charset="2"/>
              <a:buChar char="v"/>
            </a:pPr>
            <a:r>
              <a:rPr lang="fr-FR" sz="2400" dirty="0"/>
              <a:t>T</a:t>
            </a:r>
            <a:r>
              <a:rPr lang="fr-FR" sz="2400" dirty="0" smtClean="0"/>
              <a:t>enir </a:t>
            </a:r>
            <a:r>
              <a:rPr lang="fr-FR" sz="2400" dirty="0"/>
              <a:t>compte de l’</a:t>
            </a:r>
            <a:r>
              <a:rPr lang="fr-FR" sz="2400" dirty="0" err="1"/>
              <a:t>équilibre</a:t>
            </a:r>
            <a:r>
              <a:rPr lang="fr-FR" sz="2400" dirty="0"/>
              <a:t> entre les programmes </a:t>
            </a:r>
            <a:r>
              <a:rPr lang="fr-FR" sz="2400" dirty="0" err="1"/>
              <a:t>centralisés</a:t>
            </a:r>
            <a:r>
              <a:rPr lang="fr-FR" sz="2400" dirty="0"/>
              <a:t> et l’autonomie locale dans l’adaptation des programmes. Les certifications sont-elles </a:t>
            </a:r>
            <a:r>
              <a:rPr lang="fr-FR" sz="2400" dirty="0" err="1"/>
              <a:t>structurées</a:t>
            </a:r>
            <a:r>
              <a:rPr lang="fr-FR" sz="2400" dirty="0"/>
              <a:t> en </a:t>
            </a:r>
            <a:r>
              <a:rPr lang="fr-FR" sz="2400" dirty="0" err="1"/>
              <a:t>unités</a:t>
            </a:r>
            <a:r>
              <a:rPr lang="fr-FR" sz="2400" dirty="0"/>
              <a:t> de </a:t>
            </a:r>
            <a:r>
              <a:rPr lang="fr-FR" sz="2400" dirty="0" err="1"/>
              <a:t>résultats</a:t>
            </a:r>
            <a:r>
              <a:rPr lang="fr-FR" sz="2400" dirty="0"/>
              <a:t> d’apprentissage? Est-il possible d’obtenir des certifications partielles (ou des </a:t>
            </a:r>
            <a:r>
              <a:rPr lang="fr-FR" sz="2400" dirty="0" err="1"/>
              <a:t>unités</a:t>
            </a:r>
            <a:r>
              <a:rPr lang="fr-FR" sz="2400" dirty="0"/>
              <a:t> de certification)? </a:t>
            </a:r>
          </a:p>
          <a:p>
            <a:pPr algn="just">
              <a:buFont typeface="Wingdings" charset="2"/>
              <a:buChar char="v"/>
            </a:pPr>
            <a:r>
              <a:rPr lang="fr-FR" sz="2400" dirty="0"/>
              <a:t>Par ailleurs, des efforts sont-ils mis en œuvre pour organiser l’EFP de </a:t>
            </a:r>
            <a:r>
              <a:rPr lang="fr-FR" sz="2400" dirty="0" err="1"/>
              <a:t>façon</a:t>
            </a:r>
            <a:r>
              <a:rPr lang="fr-FR" sz="2400" dirty="0"/>
              <a:t> à ce qu’il </a:t>
            </a:r>
            <a:r>
              <a:rPr lang="fr-FR" sz="2400" dirty="0" smtClean="0"/>
              <a:t>           </a:t>
            </a:r>
            <a:r>
              <a:rPr lang="fr-FR" sz="2400" dirty="0" err="1" smtClean="0"/>
              <a:t>réponde</a:t>
            </a:r>
            <a:r>
              <a:rPr lang="fr-FR" sz="2400" dirty="0" smtClean="0"/>
              <a:t> </a:t>
            </a:r>
            <a:r>
              <a:rPr lang="fr-FR" sz="2400" dirty="0"/>
              <a:t>à un plus large </a:t>
            </a:r>
            <a:r>
              <a:rPr lang="fr-FR" sz="2400" dirty="0" err="1"/>
              <a:t>éventail</a:t>
            </a:r>
            <a:r>
              <a:rPr lang="fr-FR" sz="2400" dirty="0"/>
              <a:t> de besoins, y compris en ce qui concerne l’apprentissage tout au long de la vie, la formation en entreprise, etc.? </a:t>
            </a:r>
          </a:p>
          <a:p>
            <a:pPr algn="just">
              <a:buFont typeface="Wingdings" charset="2"/>
              <a:buChar char="v"/>
            </a:pPr>
            <a:endParaRPr lang="fr-FR" sz="2400" dirty="0">
              <a:latin typeface="Calibri" charset="0"/>
              <a:ea typeface="Calibri" charset="0"/>
              <a:cs typeface="Calibri" charset="0"/>
            </a:endParaRPr>
          </a:p>
          <a:p>
            <a:pPr algn="just"/>
            <a:endParaRPr lang="fr-FR" sz="2400" dirty="0">
              <a:latin typeface="Calibri" charset="0"/>
              <a:ea typeface="Calibri" charset="0"/>
              <a:cs typeface="Calibri" charset="0"/>
            </a:endParaRPr>
          </a:p>
        </p:txBody>
      </p:sp>
      <p:sp>
        <p:nvSpPr>
          <p:cNvPr id="4" name="Espace réservé du pied de page 3"/>
          <p:cNvSpPr>
            <a:spLocks noGrp="1"/>
          </p:cNvSpPr>
          <p:nvPr>
            <p:ph type="ftr" sz="quarter" idx="11"/>
          </p:nvPr>
        </p:nvSpPr>
        <p:spPr/>
        <p:txBody>
          <a:bodyPr/>
          <a:lstStyle/>
          <a:p>
            <a:r>
              <a:rPr lang="fr-FR" smtClean="0"/>
              <a:t>Abdelouahab Essafi Expert LMI Kafaat Liljami3</a:t>
            </a:r>
            <a:endParaRPr lang="fr-FR" dirty="0"/>
          </a:p>
        </p:txBody>
      </p:sp>
      <p:sp>
        <p:nvSpPr>
          <p:cNvPr id="5" name="Espace réservé du numéro de diapositive 4"/>
          <p:cNvSpPr>
            <a:spLocks noGrp="1"/>
          </p:cNvSpPr>
          <p:nvPr>
            <p:ph type="sldNum" sz="quarter" idx="12"/>
          </p:nvPr>
        </p:nvSpPr>
        <p:spPr/>
        <p:txBody>
          <a:bodyPr/>
          <a:lstStyle/>
          <a:p>
            <a:fld id="{E034F8EF-867A-4144-9C85-6B43D99B8AA5}" type="slidenum">
              <a:rPr lang="fr-FR" smtClean="0"/>
              <a:t>44</a:t>
            </a:fld>
            <a:endParaRPr lang="fr-FR" dirty="0"/>
          </a:p>
        </p:txBody>
      </p:sp>
      <p:pic>
        <p:nvPicPr>
          <p:cNvPr id="6" name="Picture 6"/>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0"/>
            <a:ext cx="1397000" cy="10845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840718079"/>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170176" y="141732"/>
            <a:ext cx="7729728" cy="608076"/>
          </a:xfrm>
        </p:spPr>
        <p:txBody>
          <a:bodyPr>
            <a:normAutofit fontScale="90000"/>
          </a:bodyPr>
          <a:lstStyle/>
          <a:p>
            <a:r>
              <a:rPr lang="fr-FR" cap="none" dirty="0">
                <a:latin typeface="Calibri" charset="0"/>
                <a:ea typeface="Calibri" charset="0"/>
                <a:cs typeface="Calibri" charset="0"/>
              </a:rPr>
              <a:t>Modules et questions thématiques</a:t>
            </a:r>
            <a:endParaRPr lang="fr-FR" dirty="0"/>
          </a:p>
        </p:txBody>
      </p:sp>
      <p:sp>
        <p:nvSpPr>
          <p:cNvPr id="3" name="Espace réservé du contenu 2"/>
          <p:cNvSpPr>
            <a:spLocks noGrp="1"/>
          </p:cNvSpPr>
          <p:nvPr>
            <p:ph idx="1"/>
          </p:nvPr>
        </p:nvSpPr>
        <p:spPr>
          <a:xfrm>
            <a:off x="146304" y="749808"/>
            <a:ext cx="11777472" cy="6108192"/>
          </a:xfrm>
        </p:spPr>
        <p:txBody>
          <a:bodyPr>
            <a:normAutofit/>
          </a:bodyPr>
          <a:lstStyle/>
          <a:p>
            <a:r>
              <a:rPr lang="fr-FR" sz="2400" b="1" i="1" dirty="0">
                <a:solidFill>
                  <a:srgbClr val="FF0000"/>
                </a:solidFill>
                <a:latin typeface="Calibri" charset="0"/>
                <a:ea typeface="Calibri" charset="0"/>
                <a:cs typeface="Calibri" charset="0"/>
              </a:rPr>
              <a:t>C.1.6 Validation de l’apprentissage non formel et informel </a:t>
            </a:r>
            <a:endParaRPr lang="fr-FR" sz="2400" dirty="0">
              <a:solidFill>
                <a:srgbClr val="FF0000"/>
              </a:solidFill>
              <a:latin typeface="Calibri" charset="0"/>
              <a:ea typeface="Calibri" charset="0"/>
              <a:cs typeface="Calibri" charset="0"/>
            </a:endParaRPr>
          </a:p>
          <a:p>
            <a:pPr>
              <a:buFont typeface="Wingdings" charset="2"/>
              <a:buChar char="v"/>
            </a:pPr>
            <a:r>
              <a:rPr lang="fr-FR" sz="2400" dirty="0">
                <a:latin typeface="Calibri" charset="0"/>
                <a:ea typeface="Calibri" charset="0"/>
                <a:cs typeface="Calibri" charset="0"/>
              </a:rPr>
              <a:t>La validation </a:t>
            </a:r>
            <a:r>
              <a:rPr lang="fr-FR" sz="2400" dirty="0" err="1" smtClean="0">
                <a:latin typeface="Calibri" charset="0"/>
                <a:ea typeface="Calibri" charset="0"/>
                <a:cs typeface="Calibri" charset="0"/>
              </a:rPr>
              <a:t>ifluence</a:t>
            </a:r>
            <a:r>
              <a:rPr lang="fr-FR" sz="2400" dirty="0" smtClean="0">
                <a:latin typeface="Calibri" charset="0"/>
                <a:ea typeface="Calibri" charset="0"/>
                <a:cs typeface="Calibri" charset="0"/>
              </a:rPr>
              <a:t>-t-elle </a:t>
            </a:r>
            <a:r>
              <a:rPr lang="fr-FR" sz="2400" dirty="0">
                <a:latin typeface="Calibri" charset="0"/>
                <a:ea typeface="Calibri" charset="0"/>
                <a:cs typeface="Calibri" charset="0"/>
              </a:rPr>
              <a:t>la participation à l’EFP? Plus </a:t>
            </a:r>
            <a:r>
              <a:rPr lang="fr-FR" sz="2400" dirty="0" err="1">
                <a:latin typeface="Calibri" charset="0"/>
                <a:ea typeface="Calibri" charset="0"/>
                <a:cs typeface="Calibri" charset="0"/>
              </a:rPr>
              <a:t>précisément</a:t>
            </a:r>
            <a:r>
              <a:rPr lang="fr-FR" sz="2400" dirty="0">
                <a:latin typeface="Calibri" charset="0"/>
                <a:ea typeface="Calibri" charset="0"/>
                <a:cs typeface="Calibri" charset="0"/>
              </a:rPr>
              <a:t>, la validation peut-elle soutenir l’</a:t>
            </a:r>
            <a:r>
              <a:rPr lang="fr-FR" sz="2400" dirty="0" err="1">
                <a:latin typeface="Calibri" charset="0"/>
                <a:ea typeface="Calibri" charset="0"/>
                <a:cs typeface="Calibri" charset="0"/>
              </a:rPr>
              <a:t>accès</a:t>
            </a:r>
            <a:r>
              <a:rPr lang="fr-FR" sz="2400" dirty="0">
                <a:latin typeface="Calibri" charset="0"/>
                <a:ea typeface="Calibri" charset="0"/>
                <a:cs typeface="Calibri" charset="0"/>
              </a:rPr>
              <a:t> des apprenants, par exemple si ceux-ci ne </a:t>
            </a:r>
            <a:r>
              <a:rPr lang="fr-FR" sz="2400" dirty="0" err="1">
                <a:latin typeface="Calibri" charset="0"/>
                <a:ea typeface="Calibri" charset="0"/>
                <a:cs typeface="Calibri" charset="0"/>
              </a:rPr>
              <a:t>possèdent</a:t>
            </a:r>
            <a:r>
              <a:rPr lang="fr-FR" sz="2400" dirty="0">
                <a:latin typeface="Calibri" charset="0"/>
                <a:ea typeface="Calibri" charset="0"/>
                <a:cs typeface="Calibri" charset="0"/>
              </a:rPr>
              <a:t> pas certaines des </a:t>
            </a:r>
            <a:r>
              <a:rPr lang="fr-FR" sz="2400" dirty="0" smtClean="0">
                <a:latin typeface="Calibri" charset="0"/>
                <a:ea typeface="Calibri" charset="0"/>
                <a:cs typeface="Calibri" charset="0"/>
              </a:rPr>
              <a:t>qualifications </a:t>
            </a:r>
            <a:r>
              <a:rPr lang="fr-FR" sz="2400" dirty="0">
                <a:latin typeface="Calibri" charset="0"/>
                <a:ea typeface="Calibri" charset="0"/>
                <a:cs typeface="Calibri" charset="0"/>
              </a:rPr>
              <a:t>d’</a:t>
            </a:r>
            <a:r>
              <a:rPr lang="fr-FR" sz="2400" dirty="0" err="1">
                <a:latin typeface="Calibri" charset="0"/>
                <a:ea typeface="Calibri" charset="0"/>
                <a:cs typeface="Calibri" charset="0"/>
              </a:rPr>
              <a:t>entrée</a:t>
            </a:r>
            <a:r>
              <a:rPr lang="fr-FR" sz="2400" dirty="0">
                <a:latin typeface="Calibri" charset="0"/>
                <a:ea typeface="Calibri" charset="0"/>
                <a:cs typeface="Calibri" charset="0"/>
              </a:rPr>
              <a:t> requises? Les </a:t>
            </a:r>
            <a:r>
              <a:rPr lang="fr-FR" sz="2400" dirty="0" smtClean="0">
                <a:latin typeface="Calibri" charset="0"/>
                <a:ea typeface="Calibri" charset="0"/>
                <a:cs typeface="Calibri" charset="0"/>
              </a:rPr>
              <a:t>certifications </a:t>
            </a:r>
            <a:r>
              <a:rPr lang="fr-FR" sz="2400" dirty="0">
                <a:latin typeface="Calibri" charset="0"/>
                <a:ea typeface="Calibri" charset="0"/>
                <a:cs typeface="Calibri" charset="0"/>
              </a:rPr>
              <a:t>d’EFP peuvent-elles </a:t>
            </a:r>
            <a:r>
              <a:rPr lang="fr-FR" sz="2400" dirty="0" err="1">
                <a:latin typeface="Calibri" charset="0"/>
                <a:ea typeface="Calibri" charset="0"/>
                <a:cs typeface="Calibri" charset="0"/>
              </a:rPr>
              <a:t>être</a:t>
            </a:r>
            <a:r>
              <a:rPr lang="fr-FR" sz="2400" dirty="0">
                <a:latin typeface="Calibri" charset="0"/>
                <a:ea typeface="Calibri" charset="0"/>
                <a:cs typeface="Calibri" charset="0"/>
              </a:rPr>
              <a:t> obtenues par la validation de l’apprentissage non formel et informel? </a:t>
            </a:r>
          </a:p>
          <a:p>
            <a:pPr>
              <a:buFont typeface="Wingdings" charset="2"/>
              <a:buChar char="v"/>
            </a:pPr>
            <a:r>
              <a:rPr lang="fr-FR" sz="2400" dirty="0" err="1" smtClean="0">
                <a:latin typeface="Calibri" charset="0"/>
                <a:ea typeface="Calibri" charset="0"/>
                <a:cs typeface="Calibri" charset="0"/>
              </a:rPr>
              <a:t>Décrire</a:t>
            </a:r>
            <a:r>
              <a:rPr lang="fr-FR" sz="2400" dirty="0" smtClean="0">
                <a:latin typeface="Calibri" charset="0"/>
                <a:ea typeface="Calibri" charset="0"/>
                <a:cs typeface="Calibri" charset="0"/>
              </a:rPr>
              <a:t> </a:t>
            </a:r>
            <a:r>
              <a:rPr lang="fr-FR" sz="2400" dirty="0">
                <a:latin typeface="Calibri" charset="0"/>
                <a:ea typeface="Calibri" charset="0"/>
                <a:cs typeface="Calibri" charset="0"/>
              </a:rPr>
              <a:t>globalement les politiques et les </a:t>
            </a:r>
            <a:r>
              <a:rPr lang="fr-FR" sz="2400" dirty="0" err="1">
                <a:latin typeface="Calibri" charset="0"/>
                <a:ea typeface="Calibri" charset="0"/>
                <a:cs typeface="Calibri" charset="0"/>
              </a:rPr>
              <a:t>mécanismes</a:t>
            </a:r>
            <a:r>
              <a:rPr lang="fr-FR" sz="2400" dirty="0">
                <a:latin typeface="Calibri" charset="0"/>
                <a:ea typeface="Calibri" charset="0"/>
                <a:cs typeface="Calibri" charset="0"/>
              </a:rPr>
              <a:t> de validation mis en place, par exemple dans la </a:t>
            </a:r>
            <a:r>
              <a:rPr lang="fr-FR" sz="2400" dirty="0" err="1">
                <a:latin typeface="Calibri" charset="0"/>
                <a:ea typeface="Calibri" charset="0"/>
                <a:cs typeface="Calibri" charset="0"/>
              </a:rPr>
              <a:t>législation</a:t>
            </a:r>
            <a:r>
              <a:rPr lang="fr-FR" sz="2400" dirty="0">
                <a:latin typeface="Calibri" charset="0"/>
                <a:ea typeface="Calibri" charset="0"/>
                <a:cs typeface="Calibri" charset="0"/>
              </a:rPr>
              <a:t>, les </a:t>
            </a:r>
            <a:r>
              <a:rPr lang="fr-FR" sz="2400" dirty="0" err="1">
                <a:latin typeface="Calibri" charset="0"/>
                <a:ea typeface="Calibri" charset="0"/>
                <a:cs typeface="Calibri" charset="0"/>
              </a:rPr>
              <a:t>rôles</a:t>
            </a:r>
            <a:r>
              <a:rPr lang="fr-FR" sz="2400" dirty="0">
                <a:latin typeface="Calibri" charset="0"/>
                <a:ea typeface="Calibri" charset="0"/>
                <a:cs typeface="Calibri" charset="0"/>
              </a:rPr>
              <a:t> institutionnels, les organismes </a:t>
            </a:r>
            <a:r>
              <a:rPr lang="fr-FR" sz="2400" dirty="0" err="1">
                <a:latin typeface="Calibri" charset="0"/>
                <a:ea typeface="Calibri" charset="0"/>
                <a:cs typeface="Calibri" charset="0"/>
              </a:rPr>
              <a:t>accrédités</a:t>
            </a:r>
            <a:r>
              <a:rPr lang="fr-FR" sz="2400" dirty="0">
                <a:latin typeface="Calibri" charset="0"/>
                <a:ea typeface="Calibri" charset="0"/>
                <a:cs typeface="Calibri" charset="0"/>
              </a:rPr>
              <a:t>, les </a:t>
            </a:r>
            <a:r>
              <a:rPr lang="fr-FR" sz="2400" dirty="0" smtClean="0">
                <a:latin typeface="Calibri" charset="0"/>
                <a:ea typeface="Calibri" charset="0"/>
                <a:cs typeface="Calibri" charset="0"/>
              </a:rPr>
              <a:t>               </a:t>
            </a:r>
            <a:r>
              <a:rPr lang="fr-FR" sz="2400" dirty="0" err="1" smtClean="0">
                <a:latin typeface="Calibri" charset="0"/>
                <a:ea typeface="Calibri" charset="0"/>
                <a:cs typeface="Calibri" charset="0"/>
              </a:rPr>
              <a:t>evaluateurs</a:t>
            </a:r>
            <a:r>
              <a:rPr lang="fr-FR" sz="2400" dirty="0">
                <a:latin typeface="Calibri" charset="0"/>
                <a:ea typeface="Calibri" charset="0"/>
                <a:cs typeface="Calibri" charset="0"/>
              </a:rPr>
              <a:t>, les conseillers d’orientation, etc., ainsi que les liens entre le CNC et les </a:t>
            </a:r>
            <a:r>
              <a:rPr lang="fr-FR" sz="2400" dirty="0" err="1" smtClean="0">
                <a:latin typeface="Calibri" charset="0"/>
                <a:ea typeface="Calibri" charset="0"/>
                <a:cs typeface="Calibri" charset="0"/>
              </a:rPr>
              <a:t>moda-lités</a:t>
            </a:r>
            <a:r>
              <a:rPr lang="fr-FR" sz="2400" dirty="0" smtClean="0">
                <a:latin typeface="Calibri" charset="0"/>
                <a:ea typeface="Calibri" charset="0"/>
                <a:cs typeface="Calibri" charset="0"/>
              </a:rPr>
              <a:t> </a:t>
            </a:r>
            <a:r>
              <a:rPr lang="fr-FR" sz="2400" dirty="0">
                <a:latin typeface="Calibri" charset="0"/>
                <a:ea typeface="Calibri" charset="0"/>
                <a:cs typeface="Calibri" charset="0"/>
              </a:rPr>
              <a:t>de validation. Les </a:t>
            </a:r>
            <a:r>
              <a:rPr lang="fr-FR" sz="2400" dirty="0" smtClean="0">
                <a:latin typeface="Calibri" charset="0"/>
                <a:ea typeface="Calibri" charset="0"/>
                <a:cs typeface="Calibri" charset="0"/>
              </a:rPr>
              <a:t>certifications </a:t>
            </a:r>
            <a:r>
              <a:rPr lang="fr-FR" sz="2400" dirty="0" err="1">
                <a:latin typeface="Calibri" charset="0"/>
                <a:ea typeface="Calibri" charset="0"/>
                <a:cs typeface="Calibri" charset="0"/>
              </a:rPr>
              <a:t>délivrées</a:t>
            </a:r>
            <a:r>
              <a:rPr lang="fr-FR" sz="2400" dirty="0">
                <a:latin typeface="Calibri" charset="0"/>
                <a:ea typeface="Calibri" charset="0"/>
                <a:cs typeface="Calibri" charset="0"/>
              </a:rPr>
              <a:t> dans le cadre d’un processus de validation s’inscrivent-elles dans le cadre du CNC? </a:t>
            </a:r>
          </a:p>
          <a:p>
            <a:pPr>
              <a:buFont typeface="Wingdings" charset="2"/>
              <a:buChar char="v"/>
            </a:pPr>
            <a:r>
              <a:rPr lang="fr-FR" sz="2400" dirty="0">
                <a:latin typeface="Calibri" charset="0"/>
                <a:ea typeface="Calibri" charset="0"/>
                <a:cs typeface="Calibri" charset="0"/>
              </a:rPr>
              <a:t>Les processus de validation sont-ils </a:t>
            </a:r>
            <a:r>
              <a:rPr lang="fr-FR" sz="2400" dirty="0" smtClean="0">
                <a:latin typeface="Calibri" charset="0"/>
                <a:ea typeface="Calibri" charset="0"/>
                <a:cs typeface="Calibri" charset="0"/>
              </a:rPr>
              <a:t>fiables</a:t>
            </a:r>
            <a:r>
              <a:rPr lang="fr-FR" sz="2400" dirty="0">
                <a:latin typeface="Calibri" charset="0"/>
                <a:ea typeface="Calibri" charset="0"/>
                <a:cs typeface="Calibri" charset="0"/>
              </a:rPr>
              <a:t>, valides et </a:t>
            </a:r>
            <a:r>
              <a:rPr lang="fr-FR" sz="2400" dirty="0" err="1">
                <a:latin typeface="Calibri" charset="0"/>
                <a:ea typeface="Calibri" charset="0"/>
                <a:cs typeface="Calibri" charset="0"/>
              </a:rPr>
              <a:t>acceptés</a:t>
            </a:r>
            <a:r>
              <a:rPr lang="fr-FR" sz="2400" dirty="0">
                <a:latin typeface="Calibri" charset="0"/>
                <a:ea typeface="Calibri" charset="0"/>
                <a:cs typeface="Calibri" charset="0"/>
              </a:rPr>
              <a:t> par les parties prenantes? Dans </a:t>
            </a:r>
            <a:r>
              <a:rPr lang="fr-FR" sz="2400" dirty="0" smtClean="0">
                <a:latin typeface="Calibri" charset="0"/>
                <a:ea typeface="Calibri" charset="0"/>
                <a:cs typeface="Calibri" charset="0"/>
              </a:rPr>
              <a:t>l’affirmative</a:t>
            </a:r>
            <a:r>
              <a:rPr lang="fr-FR" sz="2400" dirty="0">
                <a:latin typeface="Calibri" charset="0"/>
                <a:ea typeface="Calibri" charset="0"/>
                <a:cs typeface="Calibri" charset="0"/>
              </a:rPr>
              <a:t>, comment ce point est-il </a:t>
            </a:r>
            <a:r>
              <a:rPr lang="fr-FR" sz="2400" dirty="0" err="1">
                <a:latin typeface="Calibri" charset="0"/>
                <a:ea typeface="Calibri" charset="0"/>
                <a:cs typeface="Calibri" charset="0"/>
              </a:rPr>
              <a:t>détermine</a:t>
            </a:r>
            <a:r>
              <a:rPr lang="fr-FR" sz="2400" dirty="0">
                <a:latin typeface="Calibri" charset="0"/>
                <a:ea typeface="Calibri" charset="0"/>
                <a:cs typeface="Calibri" charset="0"/>
              </a:rPr>
              <a:t>́? Le cas </a:t>
            </a:r>
            <a:r>
              <a:rPr lang="fr-FR" sz="2400" dirty="0" err="1">
                <a:latin typeface="Calibri" charset="0"/>
                <a:ea typeface="Calibri" charset="0"/>
                <a:cs typeface="Calibri" charset="0"/>
              </a:rPr>
              <a:t>échéant</a:t>
            </a:r>
            <a:r>
              <a:rPr lang="fr-FR" sz="2400" dirty="0">
                <a:latin typeface="Calibri" charset="0"/>
                <a:ea typeface="Calibri" charset="0"/>
                <a:cs typeface="Calibri" charset="0"/>
              </a:rPr>
              <a:t>, expliquez dans quelle mesure ces </a:t>
            </a:r>
            <a:r>
              <a:rPr lang="fr-FR" sz="2400" dirty="0" err="1">
                <a:latin typeface="Calibri" charset="0"/>
                <a:ea typeface="Calibri" charset="0"/>
                <a:cs typeface="Calibri" charset="0"/>
              </a:rPr>
              <a:t>modalités</a:t>
            </a:r>
            <a:r>
              <a:rPr lang="fr-FR" sz="2400" dirty="0">
                <a:latin typeface="Calibri" charset="0"/>
                <a:ea typeface="Calibri" charset="0"/>
                <a:cs typeface="Calibri" charset="0"/>
              </a:rPr>
              <a:t> s’appliquent à la </a:t>
            </a:r>
            <a:r>
              <a:rPr lang="fr-FR" sz="2400" dirty="0" smtClean="0">
                <a:latin typeface="Calibri" charset="0"/>
                <a:ea typeface="Calibri" charset="0"/>
                <a:cs typeface="Calibri" charset="0"/>
              </a:rPr>
              <a:t>certification </a:t>
            </a:r>
            <a:r>
              <a:rPr lang="fr-FR" sz="2400" dirty="0">
                <a:latin typeface="Calibri" charset="0"/>
                <a:ea typeface="Calibri" charset="0"/>
                <a:cs typeface="Calibri" charset="0"/>
              </a:rPr>
              <a:t>des </a:t>
            </a:r>
            <a:r>
              <a:rPr lang="fr-FR" sz="2400" dirty="0" err="1">
                <a:latin typeface="Calibri" charset="0"/>
                <a:ea typeface="Calibri" charset="0"/>
                <a:cs typeface="Calibri" charset="0"/>
              </a:rPr>
              <a:t>compétences</a:t>
            </a:r>
            <a:r>
              <a:rPr lang="fr-FR" sz="2400" dirty="0">
                <a:latin typeface="Calibri" charset="0"/>
                <a:ea typeface="Calibri" charset="0"/>
                <a:cs typeface="Calibri" charset="0"/>
              </a:rPr>
              <a:t> des </a:t>
            </a:r>
            <a:r>
              <a:rPr lang="fr-FR" sz="2400" dirty="0" err="1">
                <a:latin typeface="Calibri" charset="0"/>
                <a:ea typeface="Calibri" charset="0"/>
                <a:cs typeface="Calibri" charset="0"/>
              </a:rPr>
              <a:t>réfugiés</a:t>
            </a:r>
            <a:r>
              <a:rPr lang="fr-FR" sz="2400" dirty="0">
                <a:latin typeface="Calibri" charset="0"/>
                <a:ea typeface="Calibri" charset="0"/>
                <a:cs typeface="Calibri" charset="0"/>
              </a:rPr>
              <a:t> et/ou des travailleurs migrants dans </a:t>
            </a:r>
            <a:r>
              <a:rPr lang="fr-FR" sz="2400" dirty="0" smtClean="0">
                <a:latin typeface="Calibri" charset="0"/>
                <a:ea typeface="Calibri" charset="0"/>
                <a:cs typeface="Calibri" charset="0"/>
              </a:rPr>
              <a:t>la région. </a:t>
            </a:r>
            <a:r>
              <a:rPr lang="fr-FR" sz="2400" dirty="0">
                <a:latin typeface="Calibri" charset="0"/>
                <a:ea typeface="Calibri" charset="0"/>
                <a:cs typeface="Calibri" charset="0"/>
              </a:rPr>
              <a:t>Si tel n’est pas le cas, existe-t-il des dispositions </a:t>
            </a:r>
            <a:r>
              <a:rPr lang="fr-FR" sz="2400" dirty="0" err="1" smtClean="0">
                <a:latin typeface="Calibri" charset="0"/>
                <a:ea typeface="Calibri" charset="0"/>
                <a:cs typeface="Calibri" charset="0"/>
              </a:rPr>
              <a:t>spécifiques</a:t>
            </a:r>
            <a:r>
              <a:rPr lang="fr-FR" sz="2400" dirty="0" smtClean="0">
                <a:latin typeface="Calibri" charset="0"/>
                <a:ea typeface="Calibri" charset="0"/>
                <a:cs typeface="Calibri" charset="0"/>
              </a:rPr>
              <a:t> </a:t>
            </a:r>
            <a:r>
              <a:rPr lang="fr-FR" sz="2400" dirty="0">
                <a:latin typeface="Calibri" charset="0"/>
                <a:ea typeface="Calibri" charset="0"/>
                <a:cs typeface="Calibri" charset="0"/>
              </a:rPr>
              <a:t>pour ces groupes de personnes? </a:t>
            </a:r>
          </a:p>
          <a:p>
            <a:endParaRPr lang="fr-FR" sz="2400" dirty="0">
              <a:latin typeface="Calibri" charset="0"/>
              <a:ea typeface="Calibri" charset="0"/>
              <a:cs typeface="Calibri" charset="0"/>
            </a:endParaRPr>
          </a:p>
        </p:txBody>
      </p:sp>
      <p:sp>
        <p:nvSpPr>
          <p:cNvPr id="4" name="Espace réservé du pied de page 3"/>
          <p:cNvSpPr>
            <a:spLocks noGrp="1"/>
          </p:cNvSpPr>
          <p:nvPr>
            <p:ph type="ftr" sz="quarter" idx="11"/>
          </p:nvPr>
        </p:nvSpPr>
        <p:spPr>
          <a:xfrm>
            <a:off x="4556051" y="6583680"/>
            <a:ext cx="5901189" cy="320040"/>
          </a:xfrm>
        </p:spPr>
        <p:txBody>
          <a:bodyPr/>
          <a:lstStyle/>
          <a:p>
            <a:r>
              <a:rPr lang="fr-FR" smtClean="0"/>
              <a:t>Abdelouahab Essafi Expert LMI </a:t>
            </a:r>
            <a:r>
              <a:rPr lang="fr-FR" dirty="0" err="1" smtClean="0"/>
              <a:t>Kafaat</a:t>
            </a:r>
            <a:r>
              <a:rPr lang="fr-FR" dirty="0" smtClean="0"/>
              <a:t> Liljami3</a:t>
            </a:r>
            <a:endParaRPr lang="fr-FR" dirty="0"/>
          </a:p>
        </p:txBody>
      </p:sp>
      <p:sp>
        <p:nvSpPr>
          <p:cNvPr id="5" name="Espace réservé du numéro de diapositive 4"/>
          <p:cNvSpPr>
            <a:spLocks noGrp="1"/>
          </p:cNvSpPr>
          <p:nvPr>
            <p:ph type="sldNum" sz="quarter" idx="12"/>
          </p:nvPr>
        </p:nvSpPr>
        <p:spPr/>
        <p:txBody>
          <a:bodyPr/>
          <a:lstStyle/>
          <a:p>
            <a:fld id="{E034F8EF-867A-4144-9C85-6B43D99B8AA5}" type="slidenum">
              <a:rPr lang="fr-FR" smtClean="0"/>
              <a:t>45</a:t>
            </a:fld>
            <a:endParaRPr lang="fr-FR" dirty="0"/>
          </a:p>
        </p:txBody>
      </p:sp>
      <p:pic>
        <p:nvPicPr>
          <p:cNvPr id="6" name="Picture 6"/>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70919"/>
            <a:ext cx="1275907" cy="8207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37139004"/>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231136" y="0"/>
            <a:ext cx="7729728" cy="658368"/>
          </a:xfrm>
        </p:spPr>
        <p:txBody>
          <a:bodyPr>
            <a:normAutofit fontScale="90000"/>
          </a:bodyPr>
          <a:lstStyle/>
          <a:p>
            <a:r>
              <a:rPr lang="fr-FR" cap="none" dirty="0">
                <a:latin typeface="Calibri" charset="0"/>
                <a:ea typeface="Calibri" charset="0"/>
                <a:cs typeface="Calibri" charset="0"/>
              </a:rPr>
              <a:t>Modules et questions thématiques</a:t>
            </a:r>
            <a:endParaRPr lang="fr-FR" dirty="0"/>
          </a:p>
        </p:txBody>
      </p:sp>
      <p:sp>
        <p:nvSpPr>
          <p:cNvPr id="3" name="Espace réservé du contenu 2"/>
          <p:cNvSpPr>
            <a:spLocks noGrp="1"/>
          </p:cNvSpPr>
          <p:nvPr>
            <p:ph idx="1"/>
          </p:nvPr>
        </p:nvSpPr>
        <p:spPr>
          <a:xfrm>
            <a:off x="237744" y="932688"/>
            <a:ext cx="11558016" cy="5779008"/>
          </a:xfrm>
        </p:spPr>
        <p:txBody>
          <a:bodyPr>
            <a:normAutofit/>
          </a:bodyPr>
          <a:lstStyle/>
          <a:p>
            <a:pPr marL="0" indent="0" algn="just">
              <a:buNone/>
            </a:pPr>
            <a:endParaRPr lang="fr-FR" sz="2400" b="1" dirty="0" smtClean="0">
              <a:solidFill>
                <a:srgbClr val="C00000"/>
              </a:solidFill>
              <a:latin typeface="Calibri" charset="0"/>
              <a:ea typeface="Calibri" charset="0"/>
              <a:cs typeface="Calibri" charset="0"/>
            </a:endParaRPr>
          </a:p>
          <a:p>
            <a:pPr marL="0" indent="0" algn="just">
              <a:buNone/>
            </a:pPr>
            <a:r>
              <a:rPr lang="fr-FR" sz="2400" b="1" dirty="0" smtClean="0">
                <a:solidFill>
                  <a:srgbClr val="C00000"/>
                </a:solidFill>
                <a:latin typeface="Calibri" charset="0"/>
                <a:ea typeface="Calibri" charset="0"/>
                <a:cs typeface="Calibri" charset="0"/>
              </a:rPr>
              <a:t>C.2 </a:t>
            </a:r>
            <a:r>
              <a:rPr lang="fr-FR" sz="2400" b="1" dirty="0" err="1">
                <a:solidFill>
                  <a:srgbClr val="C00000"/>
                </a:solidFill>
                <a:latin typeface="Calibri" charset="0"/>
                <a:ea typeface="Calibri" charset="0"/>
                <a:cs typeface="Calibri" charset="0"/>
              </a:rPr>
              <a:t>Équite</a:t>
            </a:r>
            <a:r>
              <a:rPr lang="fr-FR" sz="2400" b="1" dirty="0">
                <a:solidFill>
                  <a:srgbClr val="C00000"/>
                </a:solidFill>
                <a:latin typeface="Calibri" charset="0"/>
                <a:ea typeface="Calibri" charset="0"/>
                <a:cs typeface="Calibri" charset="0"/>
              </a:rPr>
              <a:t>́ et </a:t>
            </a:r>
            <a:r>
              <a:rPr lang="fr-FR" sz="2400" b="1" dirty="0" err="1">
                <a:solidFill>
                  <a:srgbClr val="C00000"/>
                </a:solidFill>
                <a:latin typeface="Calibri" charset="0"/>
                <a:ea typeface="Calibri" charset="0"/>
                <a:cs typeface="Calibri" charset="0"/>
              </a:rPr>
              <a:t>égalite</a:t>
            </a:r>
            <a:r>
              <a:rPr lang="fr-FR" sz="2400" b="1" dirty="0">
                <a:solidFill>
                  <a:srgbClr val="C00000"/>
                </a:solidFill>
                <a:latin typeface="Calibri" charset="0"/>
                <a:ea typeface="Calibri" charset="0"/>
                <a:cs typeface="Calibri" charset="0"/>
              </a:rPr>
              <a:t>́ des chances dans l’EFP </a:t>
            </a:r>
            <a:endParaRPr lang="fr-FR" sz="2400" dirty="0">
              <a:solidFill>
                <a:srgbClr val="C00000"/>
              </a:solidFill>
              <a:latin typeface="Calibri" charset="0"/>
              <a:ea typeface="Calibri" charset="0"/>
              <a:cs typeface="Calibri" charset="0"/>
            </a:endParaRPr>
          </a:p>
          <a:p>
            <a:pPr algn="just"/>
            <a:r>
              <a:rPr lang="fr-FR" sz="2400" b="1" i="1" dirty="0" smtClean="0">
                <a:solidFill>
                  <a:srgbClr val="FF0000"/>
                </a:solidFill>
                <a:latin typeface="Calibri" charset="0"/>
                <a:ea typeface="Calibri" charset="0"/>
                <a:cs typeface="Calibri" charset="0"/>
              </a:rPr>
              <a:t>C.2.1 </a:t>
            </a:r>
            <a:r>
              <a:rPr lang="fr-FR" sz="2400" b="1" i="1" dirty="0" err="1">
                <a:solidFill>
                  <a:srgbClr val="FF0000"/>
                </a:solidFill>
                <a:latin typeface="Calibri" charset="0"/>
                <a:ea typeface="Calibri" charset="0"/>
                <a:cs typeface="Calibri" charset="0"/>
              </a:rPr>
              <a:t>Succès</a:t>
            </a:r>
            <a:r>
              <a:rPr lang="fr-FR" sz="2400" b="1" i="1" dirty="0">
                <a:solidFill>
                  <a:srgbClr val="FF0000"/>
                </a:solidFill>
                <a:latin typeface="Calibri" charset="0"/>
                <a:ea typeface="Calibri" charset="0"/>
                <a:cs typeface="Calibri" charset="0"/>
              </a:rPr>
              <a:t> des apprenants dans l’EFP </a:t>
            </a:r>
            <a:endParaRPr lang="fr-FR" sz="2400" dirty="0">
              <a:solidFill>
                <a:srgbClr val="FF0000"/>
              </a:solidFill>
              <a:latin typeface="Calibri" charset="0"/>
              <a:ea typeface="Calibri" charset="0"/>
              <a:cs typeface="Calibri" charset="0"/>
            </a:endParaRPr>
          </a:p>
          <a:p>
            <a:pPr algn="just">
              <a:buFont typeface="Wingdings" charset="2"/>
              <a:buChar char="v"/>
            </a:pPr>
            <a:r>
              <a:rPr lang="fr-FR" sz="2400" dirty="0">
                <a:latin typeface="Calibri" charset="0"/>
                <a:ea typeface="Calibri" charset="0"/>
                <a:cs typeface="Calibri" charset="0"/>
              </a:rPr>
              <a:t>F</a:t>
            </a:r>
            <a:r>
              <a:rPr lang="fr-FR" sz="2400" dirty="0" smtClean="0">
                <a:latin typeface="Calibri" charset="0"/>
                <a:ea typeface="Calibri" charset="0"/>
                <a:cs typeface="Calibri" charset="0"/>
              </a:rPr>
              <a:t>ournir </a:t>
            </a:r>
            <a:r>
              <a:rPr lang="fr-FR" sz="2400" dirty="0">
                <a:latin typeface="Calibri" charset="0"/>
                <a:ea typeface="Calibri" charset="0"/>
                <a:cs typeface="Calibri" charset="0"/>
              </a:rPr>
              <a:t>des informations sur le </a:t>
            </a:r>
            <a:r>
              <a:rPr lang="fr-FR" sz="2400" dirty="0" err="1">
                <a:latin typeface="Calibri" charset="0"/>
                <a:ea typeface="Calibri" charset="0"/>
                <a:cs typeface="Calibri" charset="0"/>
              </a:rPr>
              <a:t>succès</a:t>
            </a:r>
            <a:r>
              <a:rPr lang="fr-FR" sz="2400" dirty="0">
                <a:latin typeface="Calibri" charset="0"/>
                <a:ea typeface="Calibri" charset="0"/>
                <a:cs typeface="Calibri" charset="0"/>
              </a:rPr>
              <a:t> des apprenants dans l’EFP, comme le taux d’obtention du </a:t>
            </a:r>
            <a:r>
              <a:rPr lang="fr-FR" sz="2400" dirty="0" err="1">
                <a:latin typeface="Calibri" charset="0"/>
                <a:ea typeface="Calibri" charset="0"/>
                <a:cs typeface="Calibri" charset="0"/>
              </a:rPr>
              <a:t>diplôme</a:t>
            </a:r>
            <a:r>
              <a:rPr lang="fr-FR" sz="2400" dirty="0">
                <a:latin typeface="Calibri" charset="0"/>
                <a:ea typeface="Calibri" charset="0"/>
                <a:cs typeface="Calibri" charset="0"/>
              </a:rPr>
              <a:t> par type d’EFP et par programme, les taux de redoublement et d’abandon, etc. Existe-t-il des </a:t>
            </a:r>
            <a:r>
              <a:rPr lang="fr-FR" sz="2400" dirty="0" err="1" smtClean="0">
                <a:latin typeface="Calibri" charset="0"/>
                <a:ea typeface="Calibri" charset="0"/>
                <a:cs typeface="Calibri" charset="0"/>
              </a:rPr>
              <a:t>défis</a:t>
            </a:r>
            <a:r>
              <a:rPr lang="fr-FR" sz="2400" dirty="0" smtClean="0">
                <a:latin typeface="Calibri" charset="0"/>
                <a:ea typeface="Calibri" charset="0"/>
                <a:cs typeface="Calibri" charset="0"/>
              </a:rPr>
              <a:t> </a:t>
            </a:r>
            <a:r>
              <a:rPr lang="fr-FR" sz="2400" dirty="0">
                <a:latin typeface="Calibri" charset="0"/>
                <a:ea typeface="Calibri" charset="0"/>
                <a:cs typeface="Calibri" charset="0"/>
              </a:rPr>
              <a:t>à cet </a:t>
            </a:r>
            <a:r>
              <a:rPr lang="fr-FR" sz="2400" dirty="0" err="1">
                <a:latin typeface="Calibri" charset="0"/>
                <a:ea typeface="Calibri" charset="0"/>
                <a:cs typeface="Calibri" charset="0"/>
              </a:rPr>
              <a:t>égard</a:t>
            </a:r>
            <a:r>
              <a:rPr lang="fr-FR" sz="2400" dirty="0">
                <a:latin typeface="Calibri" charset="0"/>
                <a:ea typeface="Calibri" charset="0"/>
                <a:cs typeface="Calibri" charset="0"/>
              </a:rPr>
              <a:t> par rapport aux </a:t>
            </a:r>
            <a:r>
              <a:rPr lang="fr-FR" sz="2400" dirty="0" err="1">
                <a:latin typeface="Calibri" charset="0"/>
                <a:ea typeface="Calibri" charset="0"/>
                <a:cs typeface="Calibri" charset="0"/>
              </a:rPr>
              <a:t>années</a:t>
            </a:r>
            <a:r>
              <a:rPr lang="fr-FR" sz="2400" dirty="0">
                <a:latin typeface="Calibri" charset="0"/>
                <a:ea typeface="Calibri" charset="0"/>
                <a:cs typeface="Calibri" charset="0"/>
              </a:rPr>
              <a:t> </a:t>
            </a:r>
            <a:r>
              <a:rPr lang="fr-FR" sz="2400" dirty="0" err="1">
                <a:latin typeface="Calibri" charset="0"/>
                <a:ea typeface="Calibri" charset="0"/>
                <a:cs typeface="Calibri" charset="0"/>
              </a:rPr>
              <a:t>précédentes</a:t>
            </a:r>
            <a:r>
              <a:rPr lang="fr-FR" sz="2400" dirty="0">
                <a:latin typeface="Calibri" charset="0"/>
                <a:ea typeface="Calibri" charset="0"/>
                <a:cs typeface="Calibri" charset="0"/>
              </a:rPr>
              <a:t>, </a:t>
            </a:r>
            <a:r>
              <a:rPr lang="fr-FR" sz="2400" dirty="0" smtClean="0">
                <a:latin typeface="Calibri" charset="0"/>
                <a:ea typeface="Calibri" charset="0"/>
                <a:cs typeface="Calibri" charset="0"/>
              </a:rPr>
              <a:t>aux  </a:t>
            </a:r>
            <a:r>
              <a:rPr lang="fr-FR" sz="2400" dirty="0" err="1">
                <a:latin typeface="Calibri" charset="0"/>
                <a:ea typeface="Calibri" charset="0"/>
                <a:cs typeface="Calibri" charset="0"/>
              </a:rPr>
              <a:t>références</a:t>
            </a:r>
            <a:r>
              <a:rPr lang="fr-FR" sz="2400" dirty="0">
                <a:latin typeface="Calibri" charset="0"/>
                <a:ea typeface="Calibri" charset="0"/>
                <a:cs typeface="Calibri" charset="0"/>
              </a:rPr>
              <a:t> </a:t>
            </a:r>
            <a:r>
              <a:rPr lang="fr-FR" sz="2400" dirty="0" smtClean="0">
                <a:latin typeface="Calibri" charset="0"/>
                <a:ea typeface="Calibri" charset="0"/>
                <a:cs typeface="Calibri" charset="0"/>
              </a:rPr>
              <a:t>internationales, nationales </a:t>
            </a:r>
            <a:r>
              <a:rPr lang="fr-FR" sz="2400" dirty="0">
                <a:latin typeface="Calibri" charset="0"/>
                <a:ea typeface="Calibri" charset="0"/>
                <a:cs typeface="Calibri" charset="0"/>
              </a:rPr>
              <a:t>et/ou aux performances d’autres segments </a:t>
            </a:r>
            <a:r>
              <a:rPr lang="fr-FR" sz="2400" dirty="0" smtClean="0">
                <a:latin typeface="Calibri" charset="0"/>
                <a:ea typeface="Calibri" charset="0"/>
                <a:cs typeface="Calibri" charset="0"/>
              </a:rPr>
              <a:t>              </a:t>
            </a:r>
            <a:r>
              <a:rPr lang="fr-FR" sz="2400" dirty="0" err="1" smtClean="0">
                <a:latin typeface="Calibri" charset="0"/>
                <a:ea typeface="Calibri" charset="0"/>
                <a:cs typeface="Calibri" charset="0"/>
              </a:rPr>
              <a:t>éducatifs</a:t>
            </a:r>
            <a:r>
              <a:rPr lang="fr-FR" sz="2400" dirty="0" smtClean="0">
                <a:latin typeface="Calibri" charset="0"/>
                <a:ea typeface="Calibri" charset="0"/>
                <a:cs typeface="Calibri" charset="0"/>
              </a:rPr>
              <a:t> </a:t>
            </a:r>
            <a:r>
              <a:rPr lang="fr-FR" sz="2400" dirty="0">
                <a:latin typeface="Calibri" charset="0"/>
                <a:ea typeface="Calibri" charset="0"/>
                <a:cs typeface="Calibri" charset="0"/>
              </a:rPr>
              <a:t>dans </a:t>
            </a:r>
            <a:r>
              <a:rPr lang="fr-FR" sz="2400" dirty="0" smtClean="0">
                <a:latin typeface="Calibri" charset="0"/>
                <a:ea typeface="Calibri" charset="0"/>
                <a:cs typeface="Calibri" charset="0"/>
              </a:rPr>
              <a:t>la région qui </a:t>
            </a:r>
            <a:r>
              <a:rPr lang="fr-FR" sz="2400" dirty="0">
                <a:latin typeface="Calibri" charset="0"/>
                <a:ea typeface="Calibri" charset="0"/>
                <a:cs typeface="Calibri" charset="0"/>
              </a:rPr>
              <a:t>s’adressent au </a:t>
            </a:r>
            <a:r>
              <a:rPr lang="fr-FR" sz="2400" dirty="0" err="1">
                <a:latin typeface="Calibri" charset="0"/>
                <a:ea typeface="Calibri" charset="0"/>
                <a:cs typeface="Calibri" charset="0"/>
              </a:rPr>
              <a:t>même</a:t>
            </a:r>
            <a:r>
              <a:rPr lang="fr-FR" sz="2400" dirty="0">
                <a:latin typeface="Calibri" charset="0"/>
                <a:ea typeface="Calibri" charset="0"/>
                <a:cs typeface="Calibri" charset="0"/>
              </a:rPr>
              <a:t> groupe d’</a:t>
            </a:r>
            <a:r>
              <a:rPr lang="fr-FR" sz="2400" dirty="0" err="1">
                <a:latin typeface="Calibri" charset="0"/>
                <a:ea typeface="Calibri" charset="0"/>
                <a:cs typeface="Calibri" charset="0"/>
              </a:rPr>
              <a:t>âge</a:t>
            </a:r>
            <a:r>
              <a:rPr lang="fr-FR" sz="2400" dirty="0">
                <a:latin typeface="Calibri" charset="0"/>
                <a:ea typeface="Calibri" charset="0"/>
                <a:cs typeface="Calibri" charset="0"/>
              </a:rPr>
              <a:t> d’apprenants? </a:t>
            </a:r>
            <a:endParaRPr lang="fr-FR" sz="2400" dirty="0" smtClean="0">
              <a:latin typeface="Calibri" charset="0"/>
              <a:ea typeface="Calibri" charset="0"/>
              <a:cs typeface="Calibri" charset="0"/>
            </a:endParaRPr>
          </a:p>
          <a:p>
            <a:pPr algn="just">
              <a:buFont typeface="Wingdings" charset="2"/>
              <a:buChar char="v"/>
            </a:pPr>
            <a:endParaRPr lang="fr-FR" sz="2400" dirty="0">
              <a:latin typeface="Calibri" charset="0"/>
              <a:ea typeface="Calibri" charset="0"/>
              <a:cs typeface="Calibri" charset="0"/>
            </a:endParaRPr>
          </a:p>
          <a:p>
            <a:pPr algn="just">
              <a:buFont typeface="Wingdings" charset="2"/>
              <a:buChar char="v"/>
            </a:pPr>
            <a:r>
              <a:rPr lang="fr-FR" sz="2400" dirty="0">
                <a:latin typeface="Calibri" charset="0"/>
                <a:ea typeface="Calibri" charset="0"/>
                <a:cs typeface="Calibri" charset="0"/>
              </a:rPr>
              <a:t>Dans </a:t>
            </a:r>
            <a:r>
              <a:rPr lang="fr-FR" sz="2400" dirty="0" smtClean="0">
                <a:latin typeface="Calibri" charset="0"/>
                <a:ea typeface="Calibri" charset="0"/>
                <a:cs typeface="Calibri" charset="0"/>
              </a:rPr>
              <a:t>l’affirmative</a:t>
            </a:r>
            <a:r>
              <a:rPr lang="fr-FR" sz="2400" dirty="0">
                <a:latin typeface="Calibri" charset="0"/>
                <a:ea typeface="Calibri" charset="0"/>
                <a:cs typeface="Calibri" charset="0"/>
              </a:rPr>
              <a:t>, </a:t>
            </a:r>
            <a:r>
              <a:rPr lang="fr-FR" sz="2400" dirty="0" smtClean="0">
                <a:latin typeface="Calibri" charset="0"/>
                <a:ea typeface="Calibri" charset="0"/>
                <a:cs typeface="Calibri" charset="0"/>
              </a:rPr>
              <a:t>en </a:t>
            </a:r>
            <a:r>
              <a:rPr lang="fr-FR" sz="2400" dirty="0" err="1">
                <a:latin typeface="Calibri" charset="0"/>
                <a:ea typeface="Calibri" charset="0"/>
                <a:cs typeface="Calibri" charset="0"/>
              </a:rPr>
              <a:t>décrire</a:t>
            </a:r>
            <a:r>
              <a:rPr lang="fr-FR" sz="2400" dirty="0">
                <a:latin typeface="Calibri" charset="0"/>
                <a:ea typeface="Calibri" charset="0"/>
                <a:cs typeface="Calibri" charset="0"/>
              </a:rPr>
              <a:t> et examiner les raisons. Il peut s’agir de </a:t>
            </a:r>
            <a:r>
              <a:rPr lang="fr-FR" sz="2400" dirty="0" err="1">
                <a:latin typeface="Calibri" charset="0"/>
                <a:ea typeface="Calibri" charset="0"/>
                <a:cs typeface="Calibri" charset="0"/>
              </a:rPr>
              <a:t>problèmes</a:t>
            </a:r>
            <a:r>
              <a:rPr lang="fr-FR" sz="2400" dirty="0">
                <a:latin typeface="Calibri" charset="0"/>
                <a:ea typeface="Calibri" charset="0"/>
                <a:cs typeface="Calibri" charset="0"/>
              </a:rPr>
              <a:t> </a:t>
            </a:r>
            <a:r>
              <a:rPr lang="fr-FR" sz="2400" dirty="0" err="1">
                <a:latin typeface="Calibri" charset="0"/>
                <a:ea typeface="Calibri" charset="0"/>
                <a:cs typeface="Calibri" charset="0"/>
              </a:rPr>
              <a:t>liés</a:t>
            </a:r>
            <a:r>
              <a:rPr lang="fr-FR" sz="2400" dirty="0">
                <a:latin typeface="Calibri" charset="0"/>
                <a:ea typeface="Calibri" charset="0"/>
                <a:cs typeface="Calibri" charset="0"/>
              </a:rPr>
              <a:t> à la </a:t>
            </a:r>
            <a:r>
              <a:rPr lang="fr-FR" sz="2400" dirty="0" err="1">
                <a:latin typeface="Calibri" charset="0"/>
                <a:ea typeface="Calibri" charset="0"/>
                <a:cs typeface="Calibri" charset="0"/>
              </a:rPr>
              <a:t>qualite</a:t>
            </a:r>
            <a:r>
              <a:rPr lang="fr-FR" sz="2400" dirty="0">
                <a:latin typeface="Calibri" charset="0"/>
                <a:ea typeface="Calibri" charset="0"/>
                <a:cs typeface="Calibri" charset="0"/>
              </a:rPr>
              <a:t>́ et à la motivation des apprenants, à l’</a:t>
            </a:r>
            <a:r>
              <a:rPr lang="fr-FR" sz="2400" dirty="0" err="1">
                <a:latin typeface="Calibri" charset="0"/>
                <a:ea typeface="Calibri" charset="0"/>
                <a:cs typeface="Calibri" charset="0"/>
              </a:rPr>
              <a:t>absentéisme</a:t>
            </a:r>
            <a:r>
              <a:rPr lang="fr-FR" sz="2400" dirty="0">
                <a:latin typeface="Calibri" charset="0"/>
                <a:ea typeface="Calibri" charset="0"/>
                <a:cs typeface="Calibri" charset="0"/>
              </a:rPr>
              <a:t> des </a:t>
            </a:r>
            <a:r>
              <a:rPr lang="fr-FR" sz="2400" dirty="0" err="1">
                <a:latin typeface="Calibri" charset="0"/>
                <a:ea typeface="Calibri" charset="0"/>
                <a:cs typeface="Calibri" charset="0"/>
              </a:rPr>
              <a:t>étudiants</a:t>
            </a:r>
            <a:r>
              <a:rPr lang="fr-FR" sz="2400" dirty="0">
                <a:latin typeface="Calibri" charset="0"/>
                <a:ea typeface="Calibri" charset="0"/>
                <a:cs typeface="Calibri" charset="0"/>
              </a:rPr>
              <a:t>, au climat disciplinaire, etc. </a:t>
            </a:r>
          </a:p>
          <a:p>
            <a:pPr algn="just"/>
            <a:endParaRPr lang="fr-FR" sz="2400" dirty="0">
              <a:latin typeface="Calibri" charset="0"/>
              <a:ea typeface="Calibri" charset="0"/>
              <a:cs typeface="Calibri" charset="0"/>
            </a:endParaRPr>
          </a:p>
        </p:txBody>
      </p:sp>
      <p:sp>
        <p:nvSpPr>
          <p:cNvPr id="4" name="Espace réservé du pied de page 3"/>
          <p:cNvSpPr>
            <a:spLocks noGrp="1"/>
          </p:cNvSpPr>
          <p:nvPr>
            <p:ph type="ftr" sz="quarter" idx="11"/>
          </p:nvPr>
        </p:nvSpPr>
        <p:spPr/>
        <p:txBody>
          <a:bodyPr/>
          <a:lstStyle/>
          <a:p>
            <a:r>
              <a:rPr lang="fr-FR" smtClean="0"/>
              <a:t>Abdelouahab Essafi Expert LMI Kafaat Liljami3</a:t>
            </a:r>
            <a:endParaRPr lang="fr-FR" dirty="0"/>
          </a:p>
        </p:txBody>
      </p:sp>
      <p:sp>
        <p:nvSpPr>
          <p:cNvPr id="5" name="Espace réservé du numéro de diapositive 4"/>
          <p:cNvSpPr>
            <a:spLocks noGrp="1"/>
          </p:cNvSpPr>
          <p:nvPr>
            <p:ph type="sldNum" sz="quarter" idx="12"/>
          </p:nvPr>
        </p:nvSpPr>
        <p:spPr/>
        <p:txBody>
          <a:bodyPr/>
          <a:lstStyle/>
          <a:p>
            <a:fld id="{E034F8EF-867A-4144-9C85-6B43D99B8AA5}" type="slidenum">
              <a:rPr lang="fr-FR" smtClean="0"/>
              <a:t>46</a:t>
            </a:fld>
            <a:endParaRPr lang="fr-FR" dirty="0"/>
          </a:p>
        </p:txBody>
      </p:sp>
      <p:pic>
        <p:nvPicPr>
          <p:cNvPr id="6" name="Picture 6"/>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0"/>
            <a:ext cx="1397000" cy="9326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019329067"/>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029968" y="0"/>
            <a:ext cx="7729728" cy="744279"/>
          </a:xfrm>
        </p:spPr>
        <p:txBody>
          <a:bodyPr>
            <a:normAutofit fontScale="90000"/>
          </a:bodyPr>
          <a:lstStyle/>
          <a:p>
            <a:r>
              <a:rPr lang="fr-FR" cap="none">
                <a:latin typeface="Calibri" charset="0"/>
                <a:ea typeface="Calibri" charset="0"/>
                <a:cs typeface="Calibri" charset="0"/>
              </a:rPr>
              <a:t>Modules et questions thématiques</a:t>
            </a:r>
            <a:endParaRPr lang="fr-FR"/>
          </a:p>
        </p:txBody>
      </p:sp>
      <p:sp>
        <p:nvSpPr>
          <p:cNvPr id="3" name="Espace réservé du contenu 2"/>
          <p:cNvSpPr>
            <a:spLocks noGrp="1"/>
          </p:cNvSpPr>
          <p:nvPr>
            <p:ph idx="1"/>
          </p:nvPr>
        </p:nvSpPr>
        <p:spPr>
          <a:xfrm>
            <a:off x="274320" y="1536192"/>
            <a:ext cx="11576304" cy="5157216"/>
          </a:xfrm>
        </p:spPr>
        <p:txBody>
          <a:bodyPr>
            <a:normAutofit/>
          </a:bodyPr>
          <a:lstStyle/>
          <a:p>
            <a:pPr algn="just"/>
            <a:r>
              <a:rPr lang="fr-FR" sz="2400" b="1" i="1" dirty="0">
                <a:solidFill>
                  <a:srgbClr val="FF0000"/>
                </a:solidFill>
                <a:latin typeface="Calibri" charset="0"/>
                <a:ea typeface="Calibri" charset="0"/>
                <a:cs typeface="Calibri" charset="0"/>
              </a:rPr>
              <a:t>C.2.2 Les apprenants de l’EFP qui ont besoin d’un soutien </a:t>
            </a:r>
            <a:r>
              <a:rPr lang="fr-FR" sz="2400" b="1" i="1" dirty="0" err="1">
                <a:solidFill>
                  <a:srgbClr val="FF0000"/>
                </a:solidFill>
                <a:latin typeface="Calibri" charset="0"/>
                <a:ea typeface="Calibri" charset="0"/>
                <a:cs typeface="Calibri" charset="0"/>
              </a:rPr>
              <a:t>supplémentaire</a:t>
            </a:r>
            <a:r>
              <a:rPr lang="fr-FR" sz="2400" b="1" i="1" dirty="0">
                <a:solidFill>
                  <a:srgbClr val="FF0000"/>
                </a:solidFill>
                <a:latin typeface="Calibri" charset="0"/>
                <a:ea typeface="Calibri" charset="0"/>
                <a:cs typeface="Calibri" charset="0"/>
              </a:rPr>
              <a:t> en </a:t>
            </a:r>
            <a:r>
              <a:rPr lang="fr-FR" sz="2400" b="1" i="1" dirty="0" smtClean="0">
                <a:solidFill>
                  <a:srgbClr val="FF0000"/>
                </a:solidFill>
                <a:latin typeface="Calibri" charset="0"/>
                <a:ea typeface="Calibri" charset="0"/>
                <a:cs typeface="Calibri" charset="0"/>
              </a:rPr>
              <a:t>      </a:t>
            </a:r>
            <a:r>
              <a:rPr lang="fr-FR" sz="2400" b="1" i="1" dirty="0" err="1" smtClean="0">
                <a:solidFill>
                  <a:srgbClr val="FF0000"/>
                </a:solidFill>
                <a:latin typeface="Calibri" charset="0"/>
                <a:ea typeface="Calibri" charset="0"/>
                <a:cs typeface="Calibri" charset="0"/>
              </a:rPr>
              <a:t>matière</a:t>
            </a:r>
            <a:r>
              <a:rPr lang="fr-FR" sz="2400" b="1" i="1" dirty="0" smtClean="0">
                <a:solidFill>
                  <a:srgbClr val="FF0000"/>
                </a:solidFill>
                <a:latin typeface="Calibri" charset="0"/>
                <a:ea typeface="Calibri" charset="0"/>
                <a:cs typeface="Calibri" charset="0"/>
              </a:rPr>
              <a:t> </a:t>
            </a:r>
            <a:r>
              <a:rPr lang="fr-FR" sz="2400" b="1" i="1" dirty="0">
                <a:solidFill>
                  <a:srgbClr val="FF0000"/>
                </a:solidFill>
                <a:latin typeface="Calibri" charset="0"/>
                <a:ea typeface="Calibri" charset="0"/>
                <a:cs typeface="Calibri" charset="0"/>
              </a:rPr>
              <a:t>d’apprentissage et de formation </a:t>
            </a:r>
            <a:endParaRPr lang="fr-FR" sz="2400" b="1" i="1" dirty="0" smtClean="0">
              <a:solidFill>
                <a:srgbClr val="FF0000"/>
              </a:solidFill>
              <a:latin typeface="Calibri" charset="0"/>
              <a:ea typeface="Calibri" charset="0"/>
              <a:cs typeface="Calibri" charset="0"/>
            </a:endParaRPr>
          </a:p>
          <a:p>
            <a:pPr algn="just"/>
            <a:endParaRPr lang="fr-FR" sz="2400" dirty="0">
              <a:solidFill>
                <a:srgbClr val="FF0000"/>
              </a:solidFill>
              <a:latin typeface="Calibri" charset="0"/>
              <a:ea typeface="Calibri" charset="0"/>
              <a:cs typeface="Calibri" charset="0"/>
            </a:endParaRPr>
          </a:p>
          <a:p>
            <a:pPr algn="just">
              <a:buFont typeface="Wingdings" charset="2"/>
              <a:buChar char="v"/>
            </a:pPr>
            <a:r>
              <a:rPr lang="fr-FR" sz="2400" dirty="0">
                <a:latin typeface="Calibri" charset="0"/>
                <a:ea typeface="Calibri" charset="0"/>
                <a:cs typeface="Calibri" charset="0"/>
              </a:rPr>
              <a:t>Quelle est la proportion d’apprenants dans l’EFP qui ont besoin d’un soutien </a:t>
            </a:r>
            <a:r>
              <a:rPr lang="fr-FR" sz="2400" dirty="0" err="1" smtClean="0">
                <a:latin typeface="Calibri" charset="0"/>
                <a:ea typeface="Calibri" charset="0"/>
                <a:cs typeface="Calibri" charset="0"/>
              </a:rPr>
              <a:t>supple</a:t>
            </a:r>
            <a:r>
              <a:rPr lang="fr-FR" sz="2400" dirty="0" smtClean="0">
                <a:latin typeface="Calibri" charset="0"/>
                <a:ea typeface="Calibri" charset="0"/>
                <a:cs typeface="Calibri" charset="0"/>
              </a:rPr>
              <a:t>́-</a:t>
            </a:r>
            <a:r>
              <a:rPr lang="fr-FR" sz="2400" dirty="0" err="1" smtClean="0">
                <a:latin typeface="Calibri" charset="0"/>
                <a:ea typeface="Calibri" charset="0"/>
                <a:cs typeface="Calibri" charset="0"/>
              </a:rPr>
              <a:t>mentaire</a:t>
            </a:r>
            <a:r>
              <a:rPr lang="fr-FR" sz="2400" dirty="0" smtClean="0">
                <a:latin typeface="Calibri" charset="0"/>
                <a:ea typeface="Calibri" charset="0"/>
                <a:cs typeface="Calibri" charset="0"/>
              </a:rPr>
              <a:t> </a:t>
            </a:r>
            <a:r>
              <a:rPr lang="fr-FR" sz="2400" dirty="0">
                <a:latin typeface="Calibri" charset="0"/>
                <a:ea typeface="Calibri" charset="0"/>
                <a:cs typeface="Calibri" charset="0"/>
              </a:rPr>
              <a:t>( </a:t>
            </a:r>
            <a:r>
              <a:rPr lang="fr-FR" sz="2400" dirty="0" smtClean="0">
                <a:latin typeface="Calibri" charset="0"/>
                <a:ea typeface="Calibri" charset="0"/>
                <a:cs typeface="Calibri" charset="0"/>
              </a:rPr>
              <a:t>financier</a:t>
            </a:r>
            <a:r>
              <a:rPr lang="fr-FR" sz="2400" dirty="0">
                <a:latin typeface="Calibri" charset="0"/>
                <a:ea typeface="Calibri" charset="0"/>
                <a:cs typeface="Calibri" charset="0"/>
              </a:rPr>
              <a:t>, </a:t>
            </a:r>
            <a:r>
              <a:rPr lang="fr-FR" sz="2400" dirty="0" err="1">
                <a:latin typeface="Calibri" charset="0"/>
                <a:ea typeface="Calibri" charset="0"/>
                <a:cs typeface="Calibri" charset="0"/>
              </a:rPr>
              <a:t>pédagogique</a:t>
            </a:r>
            <a:r>
              <a:rPr lang="fr-FR" sz="2400" dirty="0">
                <a:latin typeface="Calibri" charset="0"/>
                <a:ea typeface="Calibri" charset="0"/>
                <a:cs typeface="Calibri" charset="0"/>
              </a:rPr>
              <a:t> ou autre) en raison d’un handicap ou d’un autre </a:t>
            </a:r>
            <a:r>
              <a:rPr lang="fr-FR" sz="2400" dirty="0" smtClean="0">
                <a:latin typeface="Calibri" charset="0"/>
                <a:ea typeface="Calibri" charset="0"/>
                <a:cs typeface="Calibri" charset="0"/>
              </a:rPr>
              <a:t>                </a:t>
            </a:r>
            <a:r>
              <a:rPr lang="fr-FR" sz="2400" dirty="0" err="1" smtClean="0">
                <a:latin typeface="Calibri" charset="0"/>
                <a:ea typeface="Calibri" charset="0"/>
                <a:cs typeface="Calibri" charset="0"/>
              </a:rPr>
              <a:t>désavantage</a:t>
            </a:r>
            <a:r>
              <a:rPr lang="fr-FR" sz="2400" dirty="0" smtClean="0">
                <a:latin typeface="Calibri" charset="0"/>
                <a:ea typeface="Calibri" charset="0"/>
                <a:cs typeface="Calibri" charset="0"/>
              </a:rPr>
              <a:t> </a:t>
            </a:r>
            <a:r>
              <a:rPr lang="fr-FR" sz="2400" dirty="0">
                <a:latin typeface="Calibri" charset="0"/>
                <a:ea typeface="Calibri" charset="0"/>
                <a:cs typeface="Calibri" charset="0"/>
              </a:rPr>
              <a:t>face aux </a:t>
            </a:r>
            <a:r>
              <a:rPr lang="fr-FR" sz="2400" dirty="0" err="1" smtClean="0">
                <a:latin typeface="Calibri" charset="0"/>
                <a:ea typeface="Calibri" charset="0"/>
                <a:cs typeface="Calibri" charset="0"/>
              </a:rPr>
              <a:t>opportunités</a:t>
            </a:r>
            <a:r>
              <a:rPr lang="fr-FR" sz="2400" dirty="0" smtClean="0">
                <a:latin typeface="Calibri" charset="0"/>
                <a:ea typeface="Calibri" charset="0"/>
                <a:cs typeface="Calibri" charset="0"/>
              </a:rPr>
              <a:t>? </a:t>
            </a:r>
            <a:r>
              <a:rPr lang="fr-FR" sz="2400" dirty="0">
                <a:latin typeface="Calibri" charset="0"/>
                <a:ea typeface="Calibri" charset="0"/>
                <a:cs typeface="Calibri" charset="0"/>
              </a:rPr>
              <a:t>Les prestataires d’EFP </a:t>
            </a:r>
            <a:r>
              <a:rPr lang="fr-FR" sz="2400" dirty="0" err="1">
                <a:latin typeface="Calibri" charset="0"/>
                <a:ea typeface="Calibri" charset="0"/>
                <a:cs typeface="Calibri" charset="0"/>
              </a:rPr>
              <a:t>éprouvent-ils</a:t>
            </a:r>
            <a:r>
              <a:rPr lang="fr-FR" sz="2400" dirty="0">
                <a:latin typeface="Calibri" charset="0"/>
                <a:ea typeface="Calibri" charset="0"/>
                <a:cs typeface="Calibri" charset="0"/>
              </a:rPr>
              <a:t> des </a:t>
            </a:r>
            <a:r>
              <a:rPr lang="fr-FR" sz="2400" dirty="0" err="1" smtClean="0">
                <a:latin typeface="Calibri" charset="0"/>
                <a:ea typeface="Calibri" charset="0"/>
                <a:cs typeface="Calibri" charset="0"/>
              </a:rPr>
              <a:t>difficultés</a:t>
            </a:r>
            <a:r>
              <a:rPr lang="fr-FR" sz="2400" dirty="0" smtClean="0">
                <a:latin typeface="Calibri" charset="0"/>
                <a:ea typeface="Calibri" charset="0"/>
                <a:cs typeface="Calibri" charset="0"/>
              </a:rPr>
              <a:t> </a:t>
            </a:r>
            <a:r>
              <a:rPr lang="fr-FR" sz="2400" dirty="0">
                <a:latin typeface="Calibri" charset="0"/>
                <a:ea typeface="Calibri" charset="0"/>
                <a:cs typeface="Calibri" charset="0"/>
              </a:rPr>
              <a:t>à fournir un tel soutien et, si oui, pourquoi (par exemple, contraintes </a:t>
            </a:r>
            <a:r>
              <a:rPr lang="fr-FR" sz="2400" dirty="0" err="1" smtClean="0">
                <a:latin typeface="Calibri" charset="0"/>
                <a:ea typeface="Calibri" charset="0"/>
                <a:cs typeface="Calibri" charset="0"/>
              </a:rPr>
              <a:t>financières</a:t>
            </a:r>
            <a:r>
              <a:rPr lang="fr-FR" sz="2400" dirty="0">
                <a:latin typeface="Calibri" charset="0"/>
                <a:ea typeface="Calibri" charset="0"/>
                <a:cs typeface="Calibri" charset="0"/>
              </a:rPr>
              <a:t>, de ressources humaines, de savoir-faire)? D’autres segments de l’enseignement connaissent-ils ces </a:t>
            </a:r>
            <a:r>
              <a:rPr lang="fr-FR" sz="2400" dirty="0" err="1" smtClean="0">
                <a:latin typeface="Calibri" charset="0"/>
                <a:ea typeface="Calibri" charset="0"/>
                <a:cs typeface="Calibri" charset="0"/>
              </a:rPr>
              <a:t>dificultés</a:t>
            </a:r>
            <a:r>
              <a:rPr lang="fr-FR" sz="2400" dirty="0" smtClean="0">
                <a:latin typeface="Calibri" charset="0"/>
                <a:ea typeface="Calibri" charset="0"/>
                <a:cs typeface="Calibri" charset="0"/>
              </a:rPr>
              <a:t> </a:t>
            </a:r>
            <a:r>
              <a:rPr lang="fr-FR" sz="2400" dirty="0">
                <a:latin typeface="Calibri" charset="0"/>
                <a:ea typeface="Calibri" charset="0"/>
                <a:cs typeface="Calibri" charset="0"/>
              </a:rPr>
              <a:t>ou les </a:t>
            </a:r>
            <a:r>
              <a:rPr lang="fr-FR" sz="2400" dirty="0" err="1">
                <a:latin typeface="Calibri" charset="0"/>
                <a:ea typeface="Calibri" charset="0"/>
                <a:cs typeface="Calibri" charset="0"/>
              </a:rPr>
              <a:t>problèmes</a:t>
            </a:r>
            <a:r>
              <a:rPr lang="fr-FR" sz="2400" dirty="0">
                <a:latin typeface="Calibri" charset="0"/>
                <a:ea typeface="Calibri" charset="0"/>
                <a:cs typeface="Calibri" charset="0"/>
              </a:rPr>
              <a:t> </a:t>
            </a:r>
            <a:r>
              <a:rPr lang="fr-FR" sz="2400" dirty="0" err="1">
                <a:latin typeface="Calibri" charset="0"/>
                <a:ea typeface="Calibri" charset="0"/>
                <a:cs typeface="Calibri" charset="0"/>
              </a:rPr>
              <a:t>rencontrés</a:t>
            </a:r>
            <a:r>
              <a:rPr lang="fr-FR" sz="2400" dirty="0">
                <a:latin typeface="Calibri" charset="0"/>
                <a:ea typeface="Calibri" charset="0"/>
                <a:cs typeface="Calibri" charset="0"/>
              </a:rPr>
              <a:t> se limitent-ils à l’EFP? </a:t>
            </a:r>
          </a:p>
          <a:p>
            <a:pPr algn="just"/>
            <a:endParaRPr lang="fr-FR" sz="2400" dirty="0">
              <a:latin typeface="Calibri" charset="0"/>
              <a:ea typeface="Calibri" charset="0"/>
              <a:cs typeface="Calibri" charset="0"/>
            </a:endParaRPr>
          </a:p>
        </p:txBody>
      </p:sp>
      <p:sp>
        <p:nvSpPr>
          <p:cNvPr id="4" name="Espace réservé du pied de page 3"/>
          <p:cNvSpPr>
            <a:spLocks noGrp="1"/>
          </p:cNvSpPr>
          <p:nvPr>
            <p:ph type="ftr" sz="quarter" idx="11"/>
          </p:nvPr>
        </p:nvSpPr>
        <p:spPr/>
        <p:txBody>
          <a:bodyPr/>
          <a:lstStyle/>
          <a:p>
            <a:r>
              <a:rPr lang="fr-FR" smtClean="0"/>
              <a:t>Abdelouahab Essafi Expert LMI Kafaat Liljami3</a:t>
            </a:r>
            <a:endParaRPr lang="fr-FR" dirty="0"/>
          </a:p>
        </p:txBody>
      </p:sp>
      <p:sp>
        <p:nvSpPr>
          <p:cNvPr id="5" name="Espace réservé du numéro de diapositive 4"/>
          <p:cNvSpPr>
            <a:spLocks noGrp="1"/>
          </p:cNvSpPr>
          <p:nvPr>
            <p:ph type="sldNum" sz="quarter" idx="12"/>
          </p:nvPr>
        </p:nvSpPr>
        <p:spPr/>
        <p:txBody>
          <a:bodyPr/>
          <a:lstStyle/>
          <a:p>
            <a:fld id="{E034F8EF-867A-4144-9C85-6B43D99B8AA5}" type="slidenum">
              <a:rPr lang="fr-FR" smtClean="0"/>
              <a:t>47</a:t>
            </a:fld>
            <a:endParaRPr lang="fr-FR" dirty="0"/>
          </a:p>
        </p:txBody>
      </p:sp>
      <p:pic>
        <p:nvPicPr>
          <p:cNvPr id="6" name="Picture 6"/>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0"/>
            <a:ext cx="1397000" cy="1325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086892666"/>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231136" y="0"/>
            <a:ext cx="7729728" cy="749808"/>
          </a:xfrm>
        </p:spPr>
        <p:txBody>
          <a:bodyPr/>
          <a:lstStyle/>
          <a:p>
            <a:r>
              <a:rPr lang="fr-FR" cap="none" dirty="0">
                <a:latin typeface="Calibri" charset="0"/>
                <a:ea typeface="Calibri" charset="0"/>
                <a:cs typeface="Calibri" charset="0"/>
              </a:rPr>
              <a:t>Modules et questions thématiques</a:t>
            </a:r>
            <a:endParaRPr lang="fr-FR" dirty="0"/>
          </a:p>
        </p:txBody>
      </p:sp>
      <p:sp>
        <p:nvSpPr>
          <p:cNvPr id="3" name="Espace réservé du contenu 2"/>
          <p:cNvSpPr>
            <a:spLocks noGrp="1"/>
          </p:cNvSpPr>
          <p:nvPr>
            <p:ph idx="1"/>
          </p:nvPr>
        </p:nvSpPr>
        <p:spPr>
          <a:xfrm>
            <a:off x="256032" y="932688"/>
            <a:ext cx="11430000" cy="5925312"/>
          </a:xfrm>
        </p:spPr>
        <p:txBody>
          <a:bodyPr>
            <a:normAutofit/>
          </a:bodyPr>
          <a:lstStyle/>
          <a:p>
            <a:pPr marL="0" indent="0" algn="just">
              <a:buNone/>
            </a:pPr>
            <a:r>
              <a:rPr lang="fr-FR" sz="2400" b="1" i="1" dirty="0">
                <a:solidFill>
                  <a:srgbClr val="C00000"/>
                </a:solidFill>
                <a:latin typeface="Calibri" charset="0"/>
                <a:ea typeface="Calibri" charset="0"/>
                <a:cs typeface="Calibri" charset="0"/>
              </a:rPr>
              <a:t>Description des politiques </a:t>
            </a:r>
            <a:endParaRPr lang="fr-FR" sz="2400" dirty="0">
              <a:solidFill>
                <a:srgbClr val="C00000"/>
              </a:solidFill>
              <a:latin typeface="Calibri" charset="0"/>
              <a:ea typeface="Calibri" charset="0"/>
              <a:cs typeface="Calibri" charset="0"/>
            </a:endParaRPr>
          </a:p>
          <a:p>
            <a:pPr marL="0" indent="0" algn="just">
              <a:buNone/>
            </a:pPr>
            <a:r>
              <a:rPr lang="fr-FR" sz="2400" dirty="0" smtClean="0">
                <a:latin typeface="Calibri" charset="0"/>
                <a:ea typeface="Calibri" charset="0"/>
                <a:cs typeface="Calibri" charset="0"/>
              </a:rPr>
              <a:t>Se reporter </a:t>
            </a:r>
            <a:r>
              <a:rPr lang="fr-FR" sz="2400" dirty="0">
                <a:latin typeface="Calibri" charset="0"/>
                <a:ea typeface="Calibri" charset="0"/>
                <a:cs typeface="Calibri" charset="0"/>
              </a:rPr>
              <a:t>aux orientations sur la fourniture d’informations sur les politiques, telles que </a:t>
            </a:r>
            <a:r>
              <a:rPr lang="fr-FR" sz="2400" dirty="0" err="1">
                <a:latin typeface="Calibri" charset="0"/>
                <a:ea typeface="Calibri" charset="0"/>
                <a:cs typeface="Calibri" charset="0"/>
              </a:rPr>
              <a:t>présentées</a:t>
            </a:r>
            <a:r>
              <a:rPr lang="fr-FR" sz="2400" dirty="0">
                <a:latin typeface="Calibri" charset="0"/>
                <a:ea typeface="Calibri" charset="0"/>
                <a:cs typeface="Calibri" charset="0"/>
              </a:rPr>
              <a:t> </a:t>
            </a:r>
            <a:r>
              <a:rPr lang="fr-FR" sz="2400" dirty="0" smtClean="0">
                <a:latin typeface="Calibri" charset="0"/>
                <a:ea typeface="Calibri" charset="0"/>
                <a:cs typeface="Calibri" charset="0"/>
              </a:rPr>
              <a:t>ci-dessus. </a:t>
            </a:r>
          </a:p>
          <a:p>
            <a:pPr marL="0" indent="0" algn="just">
              <a:buNone/>
            </a:pPr>
            <a:endParaRPr lang="fr-FR" sz="2400" dirty="0">
              <a:latin typeface="Calibri" charset="0"/>
              <a:ea typeface="Calibri" charset="0"/>
              <a:cs typeface="Calibri" charset="0"/>
            </a:endParaRPr>
          </a:p>
          <a:p>
            <a:pPr algn="just"/>
            <a:r>
              <a:rPr lang="fr-FR" sz="2400" b="1" i="1" dirty="0">
                <a:solidFill>
                  <a:srgbClr val="FF0000"/>
                </a:solidFill>
                <a:latin typeface="Calibri" charset="0"/>
                <a:ea typeface="Calibri" charset="0"/>
                <a:cs typeface="Calibri" charset="0"/>
              </a:rPr>
              <a:t>C.2.3 Mesures en faveur de l’</a:t>
            </a:r>
            <a:r>
              <a:rPr lang="fr-FR" sz="2400" b="1" i="1" dirty="0" err="1">
                <a:solidFill>
                  <a:srgbClr val="FF0000"/>
                </a:solidFill>
                <a:latin typeface="Calibri" charset="0"/>
                <a:ea typeface="Calibri" charset="0"/>
                <a:cs typeface="Calibri" charset="0"/>
              </a:rPr>
              <a:t>équite</a:t>
            </a:r>
            <a:r>
              <a:rPr lang="fr-FR" sz="2400" b="1" i="1" dirty="0">
                <a:solidFill>
                  <a:srgbClr val="FF0000"/>
                </a:solidFill>
                <a:latin typeface="Calibri" charset="0"/>
                <a:ea typeface="Calibri" charset="0"/>
                <a:cs typeface="Calibri" charset="0"/>
              </a:rPr>
              <a:t>́ dans l’EFP </a:t>
            </a:r>
          </a:p>
          <a:p>
            <a:pPr marL="0" indent="0" algn="just">
              <a:buNone/>
            </a:pPr>
            <a:endParaRPr lang="fr-FR" sz="2400" dirty="0">
              <a:solidFill>
                <a:srgbClr val="FF0000"/>
              </a:solidFill>
              <a:latin typeface="Calibri" charset="0"/>
              <a:ea typeface="Calibri" charset="0"/>
              <a:cs typeface="Calibri" charset="0"/>
            </a:endParaRPr>
          </a:p>
          <a:p>
            <a:pPr algn="just"/>
            <a:r>
              <a:rPr lang="fr-FR" sz="2400" dirty="0" err="1">
                <a:latin typeface="Calibri" charset="0"/>
                <a:ea typeface="Calibri" charset="0"/>
                <a:cs typeface="Calibri" charset="0"/>
              </a:rPr>
              <a:t>D</a:t>
            </a:r>
            <a:r>
              <a:rPr lang="fr-FR" sz="2400" dirty="0" err="1" smtClean="0">
                <a:latin typeface="Calibri" charset="0"/>
                <a:ea typeface="Calibri" charset="0"/>
                <a:cs typeface="Calibri" charset="0"/>
              </a:rPr>
              <a:t>écrire</a:t>
            </a:r>
            <a:r>
              <a:rPr lang="fr-FR" sz="2400" dirty="0" smtClean="0">
                <a:latin typeface="Calibri" charset="0"/>
                <a:ea typeface="Calibri" charset="0"/>
                <a:cs typeface="Calibri" charset="0"/>
              </a:rPr>
              <a:t> </a:t>
            </a:r>
            <a:r>
              <a:rPr lang="fr-FR" sz="2400" dirty="0">
                <a:latin typeface="Calibri" charset="0"/>
                <a:ea typeface="Calibri" charset="0"/>
                <a:cs typeface="Calibri" charset="0"/>
              </a:rPr>
              <a:t>les politiques et les pratiques qui visent à </a:t>
            </a:r>
            <a:r>
              <a:rPr lang="fr-FR" sz="2400" dirty="0" err="1">
                <a:latin typeface="Calibri" charset="0"/>
                <a:ea typeface="Calibri" charset="0"/>
                <a:cs typeface="Calibri" charset="0"/>
              </a:rPr>
              <a:t>préserver</a:t>
            </a:r>
            <a:r>
              <a:rPr lang="fr-FR" sz="2400" dirty="0">
                <a:latin typeface="Calibri" charset="0"/>
                <a:ea typeface="Calibri" charset="0"/>
                <a:cs typeface="Calibri" charset="0"/>
              </a:rPr>
              <a:t> l’</a:t>
            </a:r>
            <a:r>
              <a:rPr lang="fr-FR" sz="2400" dirty="0" err="1">
                <a:latin typeface="Calibri" charset="0"/>
                <a:ea typeface="Calibri" charset="0"/>
                <a:cs typeface="Calibri" charset="0"/>
              </a:rPr>
              <a:t>équite</a:t>
            </a:r>
            <a:r>
              <a:rPr lang="fr-FR" sz="2400" dirty="0">
                <a:latin typeface="Calibri" charset="0"/>
                <a:ea typeface="Calibri" charset="0"/>
                <a:cs typeface="Calibri" charset="0"/>
              </a:rPr>
              <a:t>́ dans l’EFP, </a:t>
            </a:r>
            <a:r>
              <a:rPr lang="fr-FR" sz="2400" dirty="0" smtClean="0">
                <a:latin typeface="Calibri" charset="0"/>
                <a:ea typeface="Calibri" charset="0"/>
                <a:cs typeface="Calibri" charset="0"/>
              </a:rPr>
              <a:t>afin que </a:t>
            </a:r>
            <a:r>
              <a:rPr lang="fr-FR" sz="2400" dirty="0">
                <a:latin typeface="Calibri" charset="0"/>
                <a:ea typeface="Calibri" charset="0"/>
                <a:cs typeface="Calibri" charset="0"/>
              </a:rPr>
              <a:t>tous les </a:t>
            </a:r>
            <a:r>
              <a:rPr lang="fr-FR" sz="2400" dirty="0" err="1">
                <a:latin typeface="Calibri" charset="0"/>
                <a:ea typeface="Calibri" charset="0"/>
                <a:cs typeface="Calibri" charset="0"/>
              </a:rPr>
              <a:t>étudiants</a:t>
            </a:r>
            <a:r>
              <a:rPr lang="fr-FR" sz="2400" dirty="0">
                <a:latin typeface="Calibri" charset="0"/>
                <a:ea typeface="Calibri" charset="0"/>
                <a:cs typeface="Calibri" charset="0"/>
              </a:rPr>
              <a:t> inscrits, y compris ceux issus de groupes </a:t>
            </a:r>
            <a:r>
              <a:rPr lang="fr-FR" sz="2400" dirty="0" err="1">
                <a:latin typeface="Calibri" charset="0"/>
                <a:ea typeface="Calibri" charset="0"/>
                <a:cs typeface="Calibri" charset="0"/>
              </a:rPr>
              <a:t>défavorisés</a:t>
            </a:r>
            <a:r>
              <a:rPr lang="fr-FR" sz="2400" dirty="0">
                <a:latin typeface="Calibri" charset="0"/>
                <a:ea typeface="Calibri" charset="0"/>
                <a:cs typeface="Calibri" charset="0"/>
              </a:rPr>
              <a:t> et </a:t>
            </a:r>
            <a:r>
              <a:rPr lang="fr-FR" sz="2400" dirty="0" err="1">
                <a:latin typeface="Calibri" charset="0"/>
                <a:ea typeface="Calibri" charset="0"/>
                <a:cs typeface="Calibri" charset="0"/>
              </a:rPr>
              <a:t>marginalisés</a:t>
            </a:r>
            <a:r>
              <a:rPr lang="fr-FR" sz="2400" dirty="0">
                <a:latin typeface="Calibri" charset="0"/>
                <a:ea typeface="Calibri" charset="0"/>
                <a:cs typeface="Calibri" charset="0"/>
              </a:rPr>
              <a:t>, puissent </a:t>
            </a:r>
            <a:r>
              <a:rPr lang="fr-FR" sz="2400" dirty="0" err="1" smtClean="0">
                <a:latin typeface="Calibri" charset="0"/>
                <a:ea typeface="Calibri" charset="0"/>
                <a:cs typeface="Calibri" charset="0"/>
              </a:rPr>
              <a:t>réussir</a:t>
            </a:r>
            <a:r>
              <a:rPr lang="fr-FR" sz="2400" dirty="0" smtClean="0">
                <a:latin typeface="Calibri" charset="0"/>
                <a:ea typeface="Calibri" charset="0"/>
                <a:cs typeface="Calibri" charset="0"/>
              </a:rPr>
              <a:t>. </a:t>
            </a:r>
            <a:r>
              <a:rPr lang="fr-FR" sz="2400" dirty="0">
                <a:latin typeface="Calibri" charset="0"/>
                <a:ea typeface="Calibri" charset="0"/>
                <a:cs typeface="Calibri" charset="0"/>
              </a:rPr>
              <a:t>Il peut s’agir, par exemple, de plans d’apprentissage </a:t>
            </a:r>
            <a:r>
              <a:rPr lang="fr-FR" sz="2400" dirty="0" err="1">
                <a:latin typeface="Calibri" charset="0"/>
                <a:ea typeface="Calibri" charset="0"/>
                <a:cs typeface="Calibri" charset="0"/>
              </a:rPr>
              <a:t>individualisés</a:t>
            </a:r>
            <a:r>
              <a:rPr lang="fr-FR" sz="2400" dirty="0">
                <a:latin typeface="Calibri" charset="0"/>
                <a:ea typeface="Calibri" charset="0"/>
                <a:cs typeface="Calibri" charset="0"/>
              </a:rPr>
              <a:t>, de soutien </a:t>
            </a:r>
            <a:r>
              <a:rPr lang="fr-FR" sz="2400" dirty="0" err="1">
                <a:latin typeface="Calibri" charset="0"/>
                <a:ea typeface="Calibri" charset="0"/>
                <a:cs typeface="Calibri" charset="0"/>
              </a:rPr>
              <a:t>pédagogique</a:t>
            </a:r>
            <a:r>
              <a:rPr lang="fr-FR" sz="2400" dirty="0">
                <a:latin typeface="Calibri" charset="0"/>
                <a:ea typeface="Calibri" charset="0"/>
                <a:cs typeface="Calibri" charset="0"/>
              </a:rPr>
              <a:t>, de cours de rattrapage gratuits, de classes de plus petite taille, etc. Ces politiques et pratiques sont-elles </a:t>
            </a:r>
            <a:r>
              <a:rPr lang="fr-FR" sz="2400" dirty="0" err="1">
                <a:latin typeface="Calibri" charset="0"/>
                <a:ea typeface="Calibri" charset="0"/>
                <a:cs typeface="Calibri" charset="0"/>
              </a:rPr>
              <a:t>spéci</a:t>
            </a:r>
            <a:r>
              <a:rPr lang="fr-FR" sz="2400" dirty="0">
                <a:latin typeface="Calibri" charset="0"/>
                <a:ea typeface="Calibri" charset="0"/>
                <a:cs typeface="Calibri" charset="0"/>
              </a:rPr>
              <a:t> </a:t>
            </a:r>
            <a:r>
              <a:rPr lang="fr-FR" sz="2400" dirty="0" err="1">
                <a:latin typeface="Calibri" charset="0"/>
                <a:ea typeface="Calibri" charset="0"/>
                <a:cs typeface="Calibri" charset="0"/>
              </a:rPr>
              <a:t>ques</a:t>
            </a:r>
            <a:r>
              <a:rPr lang="fr-FR" sz="2400" dirty="0">
                <a:latin typeface="Calibri" charset="0"/>
                <a:ea typeface="Calibri" charset="0"/>
                <a:cs typeface="Calibri" charset="0"/>
              </a:rPr>
              <a:t> à l’EFP ou s’inscrivent-elles dans le cadre d’une approche plus large </a:t>
            </a:r>
            <a:r>
              <a:rPr lang="fr-FR" sz="2400" dirty="0" smtClean="0">
                <a:latin typeface="Calibri" charset="0"/>
                <a:ea typeface="Calibri" charset="0"/>
                <a:cs typeface="Calibri" charset="0"/>
              </a:rPr>
              <a:t>le </a:t>
            </a:r>
            <a:r>
              <a:rPr lang="fr-FR" sz="2400" dirty="0" err="1" smtClean="0">
                <a:latin typeface="Calibri" charset="0"/>
                <a:ea typeface="Calibri" charset="0"/>
                <a:cs typeface="Calibri" charset="0"/>
              </a:rPr>
              <a:t>système</a:t>
            </a:r>
            <a:r>
              <a:rPr lang="fr-FR" sz="2400" dirty="0" smtClean="0">
                <a:latin typeface="Calibri" charset="0"/>
                <a:ea typeface="Calibri" charset="0"/>
                <a:cs typeface="Calibri" charset="0"/>
              </a:rPr>
              <a:t> </a:t>
            </a:r>
            <a:r>
              <a:rPr lang="fr-FR" sz="2400" dirty="0" err="1" smtClean="0">
                <a:latin typeface="Calibri" charset="0"/>
                <a:ea typeface="Calibri" charset="0"/>
                <a:cs typeface="Calibri" charset="0"/>
              </a:rPr>
              <a:t>éducatif</a:t>
            </a:r>
            <a:r>
              <a:rPr lang="fr-FR" sz="2400" dirty="0" smtClean="0">
                <a:latin typeface="Calibri" charset="0"/>
                <a:ea typeface="Calibri" charset="0"/>
                <a:cs typeface="Calibri" charset="0"/>
              </a:rPr>
              <a:t> régional? </a:t>
            </a:r>
            <a:endParaRPr lang="fr-FR" sz="2400" dirty="0">
              <a:latin typeface="Calibri" charset="0"/>
              <a:ea typeface="Calibri" charset="0"/>
              <a:cs typeface="Calibri" charset="0"/>
            </a:endParaRPr>
          </a:p>
          <a:p>
            <a:pPr algn="just"/>
            <a:r>
              <a:rPr lang="fr-FR" sz="2400" dirty="0">
                <a:latin typeface="Calibri" charset="0"/>
                <a:ea typeface="Calibri" charset="0"/>
                <a:cs typeface="Calibri" charset="0"/>
              </a:rPr>
              <a:t>C</a:t>
            </a:r>
            <a:r>
              <a:rPr lang="fr-FR" sz="2400" dirty="0" smtClean="0">
                <a:latin typeface="Calibri" charset="0"/>
                <a:ea typeface="Calibri" charset="0"/>
                <a:cs typeface="Calibri" charset="0"/>
              </a:rPr>
              <a:t>es </a:t>
            </a:r>
            <a:r>
              <a:rPr lang="fr-FR" sz="2400" dirty="0">
                <a:latin typeface="Calibri" charset="0"/>
                <a:ea typeface="Calibri" charset="0"/>
                <a:cs typeface="Calibri" charset="0"/>
              </a:rPr>
              <a:t>politiques et pratiques fonctionnent-elles? </a:t>
            </a:r>
            <a:r>
              <a:rPr lang="fr-FR" sz="2400" dirty="0" smtClean="0">
                <a:latin typeface="Calibri" charset="0"/>
                <a:ea typeface="Calibri" charset="0"/>
                <a:cs typeface="Calibri" charset="0"/>
              </a:rPr>
              <a:t>Veuillez expliquer votre </a:t>
            </a:r>
            <a:r>
              <a:rPr lang="fr-FR" sz="2400" dirty="0" err="1">
                <a:latin typeface="Calibri" charset="0"/>
                <a:ea typeface="Calibri" charset="0"/>
                <a:cs typeface="Calibri" charset="0"/>
              </a:rPr>
              <a:t>réponse</a:t>
            </a:r>
            <a:r>
              <a:rPr lang="fr-FR" sz="2400" dirty="0">
                <a:latin typeface="Calibri" charset="0"/>
                <a:ea typeface="Calibri" charset="0"/>
                <a:cs typeface="Calibri" charset="0"/>
              </a:rPr>
              <a:t>. </a:t>
            </a:r>
          </a:p>
        </p:txBody>
      </p:sp>
      <p:sp>
        <p:nvSpPr>
          <p:cNvPr id="4" name="Espace réservé du pied de page 3"/>
          <p:cNvSpPr>
            <a:spLocks noGrp="1"/>
          </p:cNvSpPr>
          <p:nvPr>
            <p:ph type="ftr" sz="quarter" idx="11"/>
          </p:nvPr>
        </p:nvSpPr>
        <p:spPr/>
        <p:txBody>
          <a:bodyPr/>
          <a:lstStyle/>
          <a:p>
            <a:r>
              <a:rPr lang="fr-FR" smtClean="0"/>
              <a:t>Abdelouahab Essafi Expert LMI Kafaat Liljami3</a:t>
            </a:r>
            <a:endParaRPr lang="fr-FR" dirty="0"/>
          </a:p>
        </p:txBody>
      </p:sp>
      <p:sp>
        <p:nvSpPr>
          <p:cNvPr id="5" name="Espace réservé du numéro de diapositive 4"/>
          <p:cNvSpPr>
            <a:spLocks noGrp="1"/>
          </p:cNvSpPr>
          <p:nvPr>
            <p:ph type="sldNum" sz="quarter" idx="12"/>
          </p:nvPr>
        </p:nvSpPr>
        <p:spPr/>
        <p:txBody>
          <a:bodyPr/>
          <a:lstStyle/>
          <a:p>
            <a:fld id="{E034F8EF-867A-4144-9C85-6B43D99B8AA5}" type="slidenum">
              <a:rPr lang="fr-FR" smtClean="0"/>
              <a:t>48</a:t>
            </a:fld>
            <a:endParaRPr lang="fr-FR" dirty="0"/>
          </a:p>
        </p:txBody>
      </p:sp>
      <p:pic>
        <p:nvPicPr>
          <p:cNvPr id="6" name="Picture 6"/>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87027"/>
            <a:ext cx="1344168" cy="84566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224113752"/>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231136" y="0"/>
            <a:ext cx="7729728" cy="701749"/>
          </a:xfrm>
        </p:spPr>
        <p:txBody>
          <a:bodyPr>
            <a:normAutofit fontScale="90000"/>
          </a:bodyPr>
          <a:lstStyle/>
          <a:p>
            <a:r>
              <a:rPr lang="fr-FR" cap="none" dirty="0">
                <a:latin typeface="Calibri" charset="0"/>
                <a:ea typeface="Calibri" charset="0"/>
                <a:cs typeface="Calibri" charset="0"/>
              </a:rPr>
              <a:t>Modules et questions thématiques</a:t>
            </a:r>
            <a:endParaRPr lang="fr-FR" dirty="0"/>
          </a:p>
        </p:txBody>
      </p:sp>
      <p:sp>
        <p:nvSpPr>
          <p:cNvPr id="3" name="Espace réservé du contenu 2"/>
          <p:cNvSpPr>
            <a:spLocks noGrp="1"/>
          </p:cNvSpPr>
          <p:nvPr>
            <p:ph idx="1"/>
          </p:nvPr>
        </p:nvSpPr>
        <p:spPr>
          <a:xfrm>
            <a:off x="256032" y="1554480"/>
            <a:ext cx="11576304" cy="5303520"/>
          </a:xfrm>
        </p:spPr>
        <p:txBody>
          <a:bodyPr>
            <a:normAutofit/>
          </a:bodyPr>
          <a:lstStyle/>
          <a:p>
            <a:pPr algn="just"/>
            <a:r>
              <a:rPr lang="fr-FR" sz="2400" b="1" i="1" dirty="0">
                <a:solidFill>
                  <a:srgbClr val="FF0000"/>
                </a:solidFill>
                <a:latin typeface="Calibri" charset="0"/>
                <a:ea typeface="Calibri" charset="0"/>
                <a:cs typeface="Calibri" charset="0"/>
              </a:rPr>
              <a:t>C.2.4 L’</a:t>
            </a:r>
            <a:r>
              <a:rPr lang="fr-FR" sz="2400" b="1" i="1" dirty="0" err="1">
                <a:solidFill>
                  <a:srgbClr val="FF0000"/>
                </a:solidFill>
                <a:latin typeface="Calibri" charset="0"/>
                <a:ea typeface="Calibri" charset="0"/>
                <a:cs typeface="Calibri" charset="0"/>
              </a:rPr>
              <a:t>éducation</a:t>
            </a:r>
            <a:r>
              <a:rPr lang="fr-FR" sz="2400" b="1" i="1" dirty="0">
                <a:solidFill>
                  <a:srgbClr val="FF0000"/>
                </a:solidFill>
                <a:latin typeface="Calibri" charset="0"/>
                <a:ea typeface="Calibri" charset="0"/>
                <a:cs typeface="Calibri" charset="0"/>
              </a:rPr>
              <a:t> inclusive et l’EFP </a:t>
            </a:r>
            <a:endParaRPr lang="fr-FR" sz="2400" dirty="0">
              <a:solidFill>
                <a:srgbClr val="FF0000"/>
              </a:solidFill>
              <a:latin typeface="Calibri" charset="0"/>
              <a:ea typeface="Calibri" charset="0"/>
              <a:cs typeface="Calibri" charset="0"/>
            </a:endParaRPr>
          </a:p>
          <a:p>
            <a:pPr algn="just"/>
            <a:r>
              <a:rPr lang="fr-FR" sz="2400" dirty="0" smtClean="0">
                <a:latin typeface="Calibri" charset="0"/>
                <a:ea typeface="Calibri" charset="0"/>
                <a:cs typeface="Calibri" charset="0"/>
              </a:rPr>
              <a:t>La région s’est-elle </a:t>
            </a:r>
            <a:r>
              <a:rPr lang="fr-FR" sz="2400" dirty="0" err="1" smtClean="0">
                <a:latin typeface="Calibri" charset="0"/>
                <a:ea typeface="Calibri" charset="0"/>
                <a:cs typeface="Calibri" charset="0"/>
              </a:rPr>
              <a:t>engagée</a:t>
            </a:r>
            <a:r>
              <a:rPr lang="fr-FR" sz="2400" dirty="0" smtClean="0">
                <a:latin typeface="Calibri" charset="0"/>
                <a:ea typeface="Calibri" charset="0"/>
                <a:cs typeface="Calibri" charset="0"/>
              </a:rPr>
              <a:t> </a:t>
            </a:r>
            <a:r>
              <a:rPr lang="fr-FR" sz="2400" dirty="0">
                <a:latin typeface="Calibri" charset="0"/>
                <a:ea typeface="Calibri" charset="0"/>
                <a:cs typeface="Calibri" charset="0"/>
              </a:rPr>
              <a:t>à faire de l’</a:t>
            </a:r>
            <a:r>
              <a:rPr lang="fr-FR" sz="2400" dirty="0" err="1">
                <a:latin typeface="Calibri" charset="0"/>
                <a:ea typeface="Calibri" charset="0"/>
                <a:cs typeface="Calibri" charset="0"/>
              </a:rPr>
              <a:t>éducation</a:t>
            </a:r>
            <a:r>
              <a:rPr lang="fr-FR" sz="2400" dirty="0">
                <a:latin typeface="Calibri" charset="0"/>
                <a:ea typeface="Calibri" charset="0"/>
                <a:cs typeface="Calibri" charset="0"/>
              </a:rPr>
              <a:t> inclusive une </a:t>
            </a:r>
            <a:r>
              <a:rPr lang="fr-FR" sz="2400" dirty="0" err="1">
                <a:latin typeface="Calibri" charset="0"/>
                <a:ea typeface="Calibri" charset="0"/>
                <a:cs typeface="Calibri" charset="0"/>
              </a:rPr>
              <a:t>priorite</a:t>
            </a:r>
            <a:r>
              <a:rPr lang="fr-FR" sz="2400" dirty="0">
                <a:latin typeface="Calibri" charset="0"/>
                <a:ea typeface="Calibri" charset="0"/>
                <a:cs typeface="Calibri" charset="0"/>
              </a:rPr>
              <a:t>́ de la </a:t>
            </a:r>
            <a:r>
              <a:rPr lang="fr-FR" sz="2400" dirty="0" err="1">
                <a:latin typeface="Calibri" charset="0"/>
                <a:ea typeface="Calibri" charset="0"/>
                <a:cs typeface="Calibri" charset="0"/>
              </a:rPr>
              <a:t>réforme</a:t>
            </a:r>
            <a:r>
              <a:rPr lang="fr-FR" sz="2400" dirty="0">
                <a:latin typeface="Calibri" charset="0"/>
                <a:ea typeface="Calibri" charset="0"/>
                <a:cs typeface="Calibri" charset="0"/>
              </a:rPr>
              <a:t>? </a:t>
            </a:r>
            <a:r>
              <a:rPr lang="fr-FR" sz="2400" dirty="0" smtClean="0">
                <a:latin typeface="Calibri" charset="0"/>
                <a:ea typeface="Calibri" charset="0"/>
                <a:cs typeface="Calibri" charset="0"/>
              </a:rPr>
              <a:t>    L’</a:t>
            </a:r>
            <a:r>
              <a:rPr lang="fr-FR" sz="2400" dirty="0" err="1" smtClean="0">
                <a:latin typeface="Calibri" charset="0"/>
                <a:ea typeface="Calibri" charset="0"/>
                <a:cs typeface="Calibri" charset="0"/>
              </a:rPr>
              <a:t>éducation</a:t>
            </a:r>
            <a:r>
              <a:rPr lang="fr-FR" sz="2400" dirty="0" smtClean="0">
                <a:latin typeface="Calibri" charset="0"/>
                <a:ea typeface="Calibri" charset="0"/>
                <a:cs typeface="Calibri" charset="0"/>
              </a:rPr>
              <a:t> </a:t>
            </a:r>
            <a:r>
              <a:rPr lang="fr-FR" sz="2400" dirty="0">
                <a:latin typeface="Calibri" charset="0"/>
                <a:ea typeface="Calibri" charset="0"/>
                <a:cs typeface="Calibri" charset="0"/>
              </a:rPr>
              <a:t>inclusive peut </a:t>
            </a:r>
            <a:r>
              <a:rPr lang="fr-FR" sz="2400" dirty="0" err="1">
                <a:latin typeface="Calibri" charset="0"/>
                <a:ea typeface="Calibri" charset="0"/>
                <a:cs typeface="Calibri" charset="0"/>
              </a:rPr>
              <a:t>être</a:t>
            </a:r>
            <a:r>
              <a:rPr lang="fr-FR" sz="2400" dirty="0">
                <a:latin typeface="Calibri" charset="0"/>
                <a:ea typeface="Calibri" charset="0"/>
                <a:cs typeface="Calibri" charset="0"/>
              </a:rPr>
              <a:t> </a:t>
            </a:r>
            <a:r>
              <a:rPr lang="fr-FR" sz="2400" dirty="0" err="1" smtClean="0">
                <a:latin typeface="Calibri" charset="0"/>
                <a:ea typeface="Calibri" charset="0"/>
                <a:cs typeface="Calibri" charset="0"/>
              </a:rPr>
              <a:t>definie</a:t>
            </a:r>
            <a:r>
              <a:rPr lang="fr-FR" sz="2400" dirty="0" smtClean="0">
                <a:latin typeface="Calibri" charset="0"/>
                <a:ea typeface="Calibri" charset="0"/>
                <a:cs typeface="Calibri" charset="0"/>
              </a:rPr>
              <a:t> </a:t>
            </a:r>
            <a:r>
              <a:rPr lang="fr-FR" sz="2400" dirty="0">
                <a:latin typeface="Calibri" charset="0"/>
                <a:ea typeface="Calibri" charset="0"/>
                <a:cs typeface="Calibri" charset="0"/>
              </a:rPr>
              <a:t>comme la </a:t>
            </a:r>
            <a:r>
              <a:rPr lang="fr-FR" sz="2400" dirty="0" err="1">
                <a:latin typeface="Calibri" charset="0"/>
                <a:ea typeface="Calibri" charset="0"/>
                <a:cs typeface="Calibri" charset="0"/>
              </a:rPr>
              <a:t>capacite</a:t>
            </a:r>
            <a:r>
              <a:rPr lang="fr-FR" sz="2400" dirty="0">
                <a:latin typeface="Calibri" charset="0"/>
                <a:ea typeface="Calibri" charset="0"/>
                <a:cs typeface="Calibri" charset="0"/>
              </a:rPr>
              <a:t>́ des </a:t>
            </a:r>
            <a:r>
              <a:rPr lang="fr-FR" sz="2400" dirty="0" err="1">
                <a:latin typeface="Calibri" charset="0"/>
                <a:ea typeface="Calibri" charset="0"/>
                <a:cs typeface="Calibri" charset="0"/>
              </a:rPr>
              <a:t>écoles</a:t>
            </a:r>
            <a:r>
              <a:rPr lang="fr-FR" sz="2400" dirty="0">
                <a:latin typeface="Calibri" charset="0"/>
                <a:ea typeface="Calibri" charset="0"/>
                <a:cs typeface="Calibri" charset="0"/>
              </a:rPr>
              <a:t> à </a:t>
            </a:r>
            <a:r>
              <a:rPr lang="fr-FR" sz="2400" dirty="0" err="1">
                <a:latin typeface="Calibri" charset="0"/>
                <a:ea typeface="Calibri" charset="0"/>
                <a:cs typeface="Calibri" charset="0"/>
              </a:rPr>
              <a:t>répondre</a:t>
            </a:r>
            <a:r>
              <a:rPr lang="fr-FR" sz="2400" dirty="0">
                <a:latin typeface="Calibri" charset="0"/>
                <a:ea typeface="Calibri" charset="0"/>
                <a:cs typeface="Calibri" charset="0"/>
              </a:rPr>
              <a:t> aux besoins </a:t>
            </a:r>
            <a:r>
              <a:rPr lang="fr-FR" sz="2400" dirty="0" err="1">
                <a:latin typeface="Calibri" charset="0"/>
                <a:ea typeface="Calibri" charset="0"/>
                <a:cs typeface="Calibri" charset="0"/>
              </a:rPr>
              <a:t>éducatifs</a:t>
            </a:r>
            <a:r>
              <a:rPr lang="fr-FR" sz="2400" dirty="0">
                <a:latin typeface="Calibri" charset="0"/>
                <a:ea typeface="Calibri" charset="0"/>
                <a:cs typeface="Calibri" charset="0"/>
              </a:rPr>
              <a:t> de tous leurs </a:t>
            </a:r>
            <a:r>
              <a:rPr lang="fr-FR" sz="2400" dirty="0" err="1">
                <a:latin typeface="Calibri" charset="0"/>
                <a:ea typeface="Calibri" charset="0"/>
                <a:cs typeface="Calibri" charset="0"/>
              </a:rPr>
              <a:t>élèves</a:t>
            </a:r>
            <a:r>
              <a:rPr lang="fr-FR" sz="2400" dirty="0">
                <a:latin typeface="Calibri" charset="0"/>
                <a:ea typeface="Calibri" charset="0"/>
                <a:cs typeface="Calibri" charset="0"/>
              </a:rPr>
              <a:t> et peut impliquer des ajustements de l’infrastructure physique, mais aussi un soutien </a:t>
            </a:r>
            <a:r>
              <a:rPr lang="fr-FR" sz="2400" dirty="0" err="1">
                <a:latin typeface="Calibri" charset="0"/>
                <a:ea typeface="Calibri" charset="0"/>
                <a:cs typeface="Calibri" charset="0"/>
              </a:rPr>
              <a:t>supplémentaire</a:t>
            </a:r>
            <a:r>
              <a:rPr lang="fr-FR" sz="2400" dirty="0">
                <a:latin typeface="Calibri" charset="0"/>
                <a:ea typeface="Calibri" charset="0"/>
                <a:cs typeface="Calibri" charset="0"/>
              </a:rPr>
              <a:t> à l’apprentissage. </a:t>
            </a:r>
          </a:p>
          <a:p>
            <a:pPr marL="0" indent="0" algn="just">
              <a:buNone/>
            </a:pPr>
            <a:endParaRPr lang="fr-FR" sz="2400" dirty="0">
              <a:latin typeface="Calibri" charset="0"/>
              <a:ea typeface="Calibri" charset="0"/>
              <a:cs typeface="Calibri" charset="0"/>
            </a:endParaRPr>
          </a:p>
          <a:p>
            <a:pPr algn="just"/>
            <a:r>
              <a:rPr lang="fr-FR" sz="2400" dirty="0">
                <a:latin typeface="Calibri" charset="0"/>
                <a:ea typeface="Calibri" charset="0"/>
                <a:cs typeface="Calibri" charset="0"/>
              </a:rPr>
              <a:t>Si oui, cet engagement inclut-il l’EFP? Si oui, comment? </a:t>
            </a:r>
          </a:p>
          <a:p>
            <a:pPr algn="just"/>
            <a:endParaRPr lang="fr-FR" sz="2400" dirty="0">
              <a:latin typeface="Calibri" charset="0"/>
              <a:ea typeface="Calibri" charset="0"/>
              <a:cs typeface="Calibri" charset="0"/>
            </a:endParaRPr>
          </a:p>
        </p:txBody>
      </p:sp>
      <p:sp>
        <p:nvSpPr>
          <p:cNvPr id="4" name="Espace réservé du pied de page 3"/>
          <p:cNvSpPr>
            <a:spLocks noGrp="1"/>
          </p:cNvSpPr>
          <p:nvPr>
            <p:ph type="ftr" sz="quarter" idx="11"/>
          </p:nvPr>
        </p:nvSpPr>
        <p:spPr/>
        <p:txBody>
          <a:bodyPr/>
          <a:lstStyle/>
          <a:p>
            <a:r>
              <a:rPr lang="fr-FR" smtClean="0"/>
              <a:t>Abdelouahab Essafi Expert LMI Kafaat Liljami3</a:t>
            </a:r>
            <a:endParaRPr lang="fr-FR" dirty="0"/>
          </a:p>
        </p:txBody>
      </p:sp>
      <p:sp>
        <p:nvSpPr>
          <p:cNvPr id="5" name="Espace réservé du numéro de diapositive 4"/>
          <p:cNvSpPr>
            <a:spLocks noGrp="1"/>
          </p:cNvSpPr>
          <p:nvPr>
            <p:ph type="sldNum" sz="quarter" idx="12"/>
          </p:nvPr>
        </p:nvSpPr>
        <p:spPr/>
        <p:txBody>
          <a:bodyPr/>
          <a:lstStyle/>
          <a:p>
            <a:fld id="{E034F8EF-867A-4144-9C85-6B43D99B8AA5}" type="slidenum">
              <a:rPr lang="fr-FR" smtClean="0"/>
              <a:t>49</a:t>
            </a:fld>
            <a:endParaRPr lang="fr-FR" dirty="0"/>
          </a:p>
        </p:txBody>
      </p:sp>
      <p:pic>
        <p:nvPicPr>
          <p:cNvPr id="6" name="Picture 6"/>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21265"/>
            <a:ext cx="1397000" cy="1325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54741996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162711" y="367533"/>
            <a:ext cx="7729728" cy="612968"/>
          </a:xfrm>
        </p:spPr>
        <p:txBody>
          <a:bodyPr>
            <a:normAutofit fontScale="90000"/>
          </a:bodyPr>
          <a:lstStyle/>
          <a:p>
            <a:r>
              <a:rPr lang="fr-FR" cap="none" dirty="0" smtClean="0"/>
              <a:t>Cadre </a:t>
            </a:r>
            <a:r>
              <a:rPr lang="fr-FR" sz="2400" cap="none" dirty="0" smtClean="0"/>
              <a:t>d’établissement</a:t>
            </a:r>
            <a:r>
              <a:rPr lang="fr-FR" cap="none" dirty="0" smtClean="0"/>
              <a:t> du rapport</a:t>
            </a:r>
            <a:endParaRPr lang="fr-FR" cap="none" dirty="0"/>
          </a:p>
        </p:txBody>
      </p:sp>
      <p:sp>
        <p:nvSpPr>
          <p:cNvPr id="4" name="Espace réservé du contenu 2"/>
          <p:cNvSpPr>
            <a:spLocks noGrp="1"/>
          </p:cNvSpPr>
          <p:nvPr>
            <p:ph idx="1"/>
          </p:nvPr>
        </p:nvSpPr>
        <p:spPr>
          <a:xfrm>
            <a:off x="410547" y="1178805"/>
            <a:ext cx="11364686" cy="4923415"/>
          </a:xfrm>
          <a:solidFill>
            <a:schemeClr val="accent3">
              <a:lumMod val="40000"/>
              <a:lumOff val="60000"/>
            </a:schemeClr>
          </a:solidFill>
        </p:spPr>
        <p:txBody>
          <a:bodyPr>
            <a:normAutofit/>
          </a:bodyPr>
          <a:lstStyle/>
          <a:p>
            <a:r>
              <a:rPr lang="fr-FR" sz="2400" dirty="0" smtClean="0"/>
              <a:t>5 dimensions à couvrir </a:t>
            </a:r>
            <a:r>
              <a:rPr lang="fr-FR" sz="2400" dirty="0"/>
              <a:t>grâce à des questions dédiées, organisées en «modules», soit un module pour chaque dimension</a:t>
            </a:r>
            <a:r>
              <a:rPr lang="fr-FR" sz="2400" dirty="0" smtClean="0"/>
              <a:t>.</a:t>
            </a:r>
            <a:endParaRPr lang="fr-FR" sz="2400" dirty="0"/>
          </a:p>
          <a:p>
            <a:r>
              <a:rPr lang="fr-FR" sz="2400" dirty="0"/>
              <a:t>Le contenu et la structure du cadre </a:t>
            </a:r>
            <a:r>
              <a:rPr lang="fr-FR" sz="2400" dirty="0" smtClean="0"/>
              <a:t>de rédaction sont </a:t>
            </a:r>
            <a:r>
              <a:rPr lang="fr-FR" sz="2400" dirty="0"/>
              <a:t>un moyen </a:t>
            </a:r>
            <a:r>
              <a:rPr lang="fr-FR" sz="2400" dirty="0" smtClean="0"/>
              <a:t>d’intégrer </a:t>
            </a:r>
            <a:r>
              <a:rPr lang="fr-FR" sz="2400" dirty="0"/>
              <a:t>l’analyse politique </a:t>
            </a:r>
            <a:r>
              <a:rPr lang="fr-FR" sz="2400" dirty="0" smtClean="0"/>
              <a:t>effectuée </a:t>
            </a:r>
            <a:r>
              <a:rPr lang="fr-FR" sz="2400" dirty="0"/>
              <a:t>au travers de la mise en œuvre du processus de Turin </a:t>
            </a:r>
            <a:r>
              <a:rPr lang="fr-FR" sz="2400" dirty="0" smtClean="0"/>
              <a:t>:</a:t>
            </a:r>
          </a:p>
          <a:p>
            <a:pPr lvl="1" algn="just"/>
            <a:r>
              <a:rPr lang="fr-FR" sz="2400" dirty="0" smtClean="0"/>
              <a:t> </a:t>
            </a:r>
            <a:r>
              <a:rPr lang="fr-FR" sz="2400" dirty="0"/>
              <a:t>fournir </a:t>
            </a:r>
            <a:r>
              <a:rPr lang="fr-FR" sz="2400" dirty="0" smtClean="0"/>
              <a:t>une preuve basée sur des données probantes sur </a:t>
            </a:r>
            <a:r>
              <a:rPr lang="fr-FR" sz="2400" dirty="0"/>
              <a:t>la façon de gérer les politiques d’EFP </a:t>
            </a:r>
          </a:p>
          <a:p>
            <a:pPr lvl="1" algn="just"/>
            <a:r>
              <a:rPr lang="fr-FR" sz="2400" dirty="0" smtClean="0"/>
              <a:t> </a:t>
            </a:r>
            <a:r>
              <a:rPr lang="fr-FR" sz="2400" dirty="0"/>
              <a:t>prendre en compte du contexte </a:t>
            </a:r>
            <a:r>
              <a:rPr lang="fr-FR" sz="2400" dirty="0" smtClean="0"/>
              <a:t>de la Région et </a:t>
            </a:r>
            <a:r>
              <a:rPr lang="fr-FR" sz="2400" dirty="0"/>
              <a:t>de préparer une analyse des résultats de ce suivi basée sur les </a:t>
            </a:r>
            <a:r>
              <a:rPr lang="fr-FR" sz="2400" dirty="0" smtClean="0"/>
              <a:t>faits (comparaison régionale).</a:t>
            </a:r>
          </a:p>
          <a:p>
            <a:pPr lvl="1" algn="just"/>
            <a:r>
              <a:rPr lang="fr-FR" sz="2400" dirty="0" smtClean="0"/>
              <a:t>faciliter </a:t>
            </a:r>
            <a:r>
              <a:rPr lang="fr-FR" sz="2400" dirty="0"/>
              <a:t>la collecte et l’interprétation d’informations qualitatives, la mise en contexte des données et le contrôle des développements et des progrès des politiques de formation et d’emploi</a:t>
            </a:r>
          </a:p>
          <a:p>
            <a:endParaRPr lang="fr-FR" sz="2400" dirty="0"/>
          </a:p>
        </p:txBody>
      </p:sp>
      <p:sp>
        <p:nvSpPr>
          <p:cNvPr id="3" name="Espace réservé du pied de page 2"/>
          <p:cNvSpPr>
            <a:spLocks noGrp="1"/>
          </p:cNvSpPr>
          <p:nvPr>
            <p:ph type="ftr" sz="quarter" idx="11"/>
          </p:nvPr>
        </p:nvSpPr>
        <p:spPr/>
        <p:txBody>
          <a:bodyPr/>
          <a:lstStyle/>
          <a:p>
            <a:r>
              <a:rPr lang="fr-FR" smtClean="0"/>
              <a:t>Abdelouahab Essafi Expert LMI Kafaat Liljami3</a:t>
            </a:r>
            <a:endParaRPr lang="fr-FR" dirty="0"/>
          </a:p>
        </p:txBody>
      </p:sp>
      <p:sp>
        <p:nvSpPr>
          <p:cNvPr id="5" name="Espace réservé du numéro de diapositive 4"/>
          <p:cNvSpPr>
            <a:spLocks noGrp="1"/>
          </p:cNvSpPr>
          <p:nvPr>
            <p:ph type="sldNum" sz="quarter" idx="12"/>
          </p:nvPr>
        </p:nvSpPr>
        <p:spPr/>
        <p:txBody>
          <a:bodyPr/>
          <a:lstStyle/>
          <a:p>
            <a:fld id="{E034F8EF-867A-4144-9C85-6B43D99B8AA5}" type="slidenum">
              <a:rPr lang="fr-FR" smtClean="0"/>
              <a:t>5</a:t>
            </a:fld>
            <a:endParaRPr lang="fr-FR" dirty="0"/>
          </a:p>
        </p:txBody>
      </p:sp>
      <p:pic>
        <p:nvPicPr>
          <p:cNvPr id="6" name="Picture 6"/>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03200" y="-98201"/>
            <a:ext cx="1397000" cy="1325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540991880"/>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231136" y="0"/>
            <a:ext cx="7729728" cy="658368"/>
          </a:xfrm>
        </p:spPr>
        <p:txBody>
          <a:bodyPr>
            <a:normAutofit fontScale="90000"/>
          </a:bodyPr>
          <a:lstStyle/>
          <a:p>
            <a:r>
              <a:rPr lang="fr-FR" cap="none" dirty="0">
                <a:latin typeface="Calibri" charset="0"/>
                <a:ea typeface="Calibri" charset="0"/>
                <a:cs typeface="Calibri" charset="0"/>
              </a:rPr>
              <a:t>Modules et questions thématiques</a:t>
            </a:r>
            <a:endParaRPr lang="fr-FR" dirty="0"/>
          </a:p>
        </p:txBody>
      </p:sp>
      <p:sp>
        <p:nvSpPr>
          <p:cNvPr id="3" name="Espace réservé du contenu 2"/>
          <p:cNvSpPr>
            <a:spLocks noGrp="1"/>
          </p:cNvSpPr>
          <p:nvPr>
            <p:ph idx="1"/>
          </p:nvPr>
        </p:nvSpPr>
        <p:spPr>
          <a:xfrm>
            <a:off x="0" y="877824"/>
            <a:ext cx="11850624" cy="5980176"/>
          </a:xfrm>
        </p:spPr>
        <p:txBody>
          <a:bodyPr>
            <a:normAutofit/>
          </a:bodyPr>
          <a:lstStyle/>
          <a:p>
            <a:pPr marL="0" indent="0" algn="just">
              <a:buNone/>
            </a:pPr>
            <a:r>
              <a:rPr lang="fr-FR" sz="2400" b="1" dirty="0">
                <a:solidFill>
                  <a:srgbClr val="C00000"/>
                </a:solidFill>
                <a:latin typeface="Calibri" charset="0"/>
                <a:ea typeface="Calibri" charset="0"/>
                <a:cs typeface="Calibri" charset="0"/>
              </a:rPr>
              <a:t>C.3 Soutien actif à l’emploi </a:t>
            </a:r>
            <a:endParaRPr lang="fr-FR" sz="2400" dirty="0">
              <a:solidFill>
                <a:srgbClr val="C00000"/>
              </a:solidFill>
              <a:latin typeface="Calibri" charset="0"/>
              <a:ea typeface="Calibri" charset="0"/>
              <a:cs typeface="Calibri" charset="0"/>
            </a:endParaRPr>
          </a:p>
          <a:p>
            <a:pPr algn="just"/>
            <a:r>
              <a:rPr lang="fr-FR" sz="2400" b="1" i="1" dirty="0" smtClean="0">
                <a:solidFill>
                  <a:srgbClr val="FF0000"/>
                </a:solidFill>
                <a:latin typeface="Calibri" charset="0"/>
                <a:ea typeface="Calibri" charset="0"/>
                <a:cs typeface="Calibri" charset="0"/>
              </a:rPr>
              <a:t>Identification </a:t>
            </a:r>
            <a:r>
              <a:rPr lang="fr-FR" sz="2400" b="1" i="1" dirty="0">
                <a:solidFill>
                  <a:srgbClr val="FF0000"/>
                </a:solidFill>
                <a:latin typeface="Calibri" charset="0"/>
                <a:ea typeface="Calibri" charset="0"/>
                <a:cs typeface="Calibri" charset="0"/>
              </a:rPr>
              <a:t>des enjeux </a:t>
            </a:r>
            <a:endParaRPr lang="fr-FR" sz="2400" dirty="0">
              <a:solidFill>
                <a:srgbClr val="FF0000"/>
              </a:solidFill>
              <a:latin typeface="Calibri" charset="0"/>
              <a:ea typeface="Calibri" charset="0"/>
              <a:cs typeface="Calibri" charset="0"/>
            </a:endParaRPr>
          </a:p>
          <a:p>
            <a:pPr marL="228600" lvl="1" indent="0" algn="just">
              <a:buNone/>
            </a:pPr>
            <a:r>
              <a:rPr lang="fr-FR" sz="2400" dirty="0">
                <a:latin typeface="Calibri" charset="0"/>
                <a:ea typeface="Calibri" charset="0"/>
                <a:cs typeface="Calibri" charset="0"/>
              </a:rPr>
              <a:t>Veuillez vous reporter aux orientations sur la fourniture d’informations sur les enjeux, telles que </a:t>
            </a:r>
            <a:r>
              <a:rPr lang="fr-FR" sz="2400" dirty="0" err="1">
                <a:latin typeface="Calibri" charset="0"/>
                <a:ea typeface="Calibri" charset="0"/>
                <a:cs typeface="Calibri" charset="0"/>
              </a:rPr>
              <a:t>présentées</a:t>
            </a:r>
            <a:r>
              <a:rPr lang="fr-FR" sz="2400" dirty="0">
                <a:latin typeface="Calibri" charset="0"/>
                <a:ea typeface="Calibri" charset="0"/>
                <a:cs typeface="Calibri" charset="0"/>
              </a:rPr>
              <a:t> à la section </a:t>
            </a:r>
            <a:r>
              <a:rPr lang="fr-FR" sz="2400" dirty="0" smtClean="0">
                <a:latin typeface="Calibri" charset="0"/>
                <a:ea typeface="Calibri" charset="0"/>
                <a:cs typeface="Calibri" charset="0"/>
              </a:rPr>
              <a:t>recommandations pour la rédaction. </a:t>
            </a:r>
            <a:endParaRPr lang="fr-FR" sz="2400" dirty="0">
              <a:latin typeface="Calibri" charset="0"/>
              <a:ea typeface="Calibri" charset="0"/>
              <a:cs typeface="Calibri" charset="0"/>
            </a:endParaRPr>
          </a:p>
          <a:p>
            <a:pPr algn="just"/>
            <a:r>
              <a:rPr lang="fr-FR" sz="2400" b="1" i="1" dirty="0">
                <a:solidFill>
                  <a:srgbClr val="FF0000"/>
                </a:solidFill>
                <a:latin typeface="Calibri" charset="0"/>
                <a:ea typeface="Calibri" charset="0"/>
                <a:cs typeface="Calibri" charset="0"/>
              </a:rPr>
              <a:t>C.3.1 </a:t>
            </a:r>
            <a:r>
              <a:rPr lang="fr-FR" sz="2400" b="1" i="1" dirty="0" err="1">
                <a:solidFill>
                  <a:srgbClr val="FF0000"/>
                </a:solidFill>
                <a:latin typeface="Calibri" charset="0"/>
                <a:ea typeface="Calibri" charset="0"/>
                <a:cs typeface="Calibri" charset="0"/>
              </a:rPr>
              <a:t>Employabilite</a:t>
            </a:r>
            <a:r>
              <a:rPr lang="fr-FR" sz="2400" b="1" i="1" dirty="0">
                <a:solidFill>
                  <a:srgbClr val="FF0000"/>
                </a:solidFill>
                <a:latin typeface="Calibri" charset="0"/>
                <a:ea typeface="Calibri" charset="0"/>
                <a:cs typeface="Calibri" charset="0"/>
              </a:rPr>
              <a:t>́ des </a:t>
            </a:r>
            <a:r>
              <a:rPr lang="fr-FR" sz="2400" b="1" i="1" dirty="0" err="1">
                <a:solidFill>
                  <a:srgbClr val="FF0000"/>
                </a:solidFill>
                <a:latin typeface="Calibri" charset="0"/>
                <a:ea typeface="Calibri" charset="0"/>
                <a:cs typeface="Calibri" charset="0"/>
              </a:rPr>
              <a:t>diplômés</a:t>
            </a:r>
            <a:r>
              <a:rPr lang="fr-FR" sz="2400" b="1" i="1" dirty="0">
                <a:solidFill>
                  <a:srgbClr val="FF0000"/>
                </a:solidFill>
                <a:latin typeface="Calibri" charset="0"/>
                <a:ea typeface="Calibri" charset="0"/>
                <a:cs typeface="Calibri" charset="0"/>
              </a:rPr>
              <a:t> de l’EFP </a:t>
            </a:r>
            <a:endParaRPr lang="fr-FR" sz="2400" dirty="0">
              <a:solidFill>
                <a:srgbClr val="FF0000"/>
              </a:solidFill>
              <a:latin typeface="Calibri" charset="0"/>
              <a:ea typeface="Calibri" charset="0"/>
              <a:cs typeface="Calibri" charset="0"/>
            </a:endParaRPr>
          </a:p>
          <a:p>
            <a:pPr algn="just">
              <a:buFont typeface="Wingdings" charset="2"/>
              <a:buChar char="v"/>
            </a:pPr>
            <a:r>
              <a:rPr lang="fr-FR" sz="2400" dirty="0" smtClean="0">
                <a:latin typeface="Calibri" charset="0"/>
                <a:ea typeface="Calibri" charset="0"/>
                <a:cs typeface="Calibri" charset="0"/>
              </a:rPr>
              <a:t>discuter </a:t>
            </a:r>
            <a:r>
              <a:rPr lang="fr-FR" sz="2400" dirty="0">
                <a:latin typeface="Calibri" charset="0"/>
                <a:ea typeface="Calibri" charset="0"/>
                <a:cs typeface="Calibri" charset="0"/>
              </a:rPr>
              <a:t>de l’</a:t>
            </a:r>
            <a:r>
              <a:rPr lang="fr-FR" sz="2400" dirty="0" err="1">
                <a:latin typeface="Calibri" charset="0"/>
                <a:ea typeface="Calibri" charset="0"/>
                <a:cs typeface="Calibri" charset="0"/>
              </a:rPr>
              <a:t>employabilite</a:t>
            </a:r>
            <a:r>
              <a:rPr lang="fr-FR" sz="2400" dirty="0">
                <a:latin typeface="Calibri" charset="0"/>
                <a:ea typeface="Calibri" charset="0"/>
                <a:cs typeface="Calibri" charset="0"/>
              </a:rPr>
              <a:t>́ des </a:t>
            </a:r>
            <a:r>
              <a:rPr lang="fr-FR" sz="2400" dirty="0" err="1">
                <a:latin typeface="Calibri" charset="0"/>
                <a:ea typeface="Calibri" charset="0"/>
                <a:cs typeface="Calibri" charset="0"/>
              </a:rPr>
              <a:t>diplômés</a:t>
            </a:r>
            <a:r>
              <a:rPr lang="fr-FR" sz="2400" dirty="0">
                <a:latin typeface="Calibri" charset="0"/>
                <a:ea typeface="Calibri" charset="0"/>
                <a:cs typeface="Calibri" charset="0"/>
              </a:rPr>
              <a:t> de l’EFP dans </a:t>
            </a:r>
            <a:r>
              <a:rPr lang="fr-FR" sz="2400" dirty="0" smtClean="0">
                <a:latin typeface="Calibri" charset="0"/>
                <a:ea typeface="Calibri" charset="0"/>
                <a:cs typeface="Calibri" charset="0"/>
              </a:rPr>
              <a:t>la région. </a:t>
            </a:r>
            <a:r>
              <a:rPr lang="fr-FR" sz="2400" dirty="0">
                <a:latin typeface="Calibri" charset="0"/>
                <a:ea typeface="Calibri" charset="0"/>
                <a:cs typeface="Calibri" charset="0"/>
              </a:rPr>
              <a:t>Existe-t-il des </a:t>
            </a:r>
            <a:r>
              <a:rPr lang="fr-FR" sz="2400" dirty="0" err="1">
                <a:latin typeface="Calibri" charset="0"/>
                <a:ea typeface="Calibri" charset="0"/>
                <a:cs typeface="Calibri" charset="0"/>
              </a:rPr>
              <a:t>problèmes</a:t>
            </a:r>
            <a:r>
              <a:rPr lang="fr-FR" sz="2400" dirty="0">
                <a:latin typeface="Calibri" charset="0"/>
                <a:ea typeface="Calibri" charset="0"/>
                <a:cs typeface="Calibri" charset="0"/>
              </a:rPr>
              <a:t> à cet </a:t>
            </a:r>
            <a:r>
              <a:rPr lang="fr-FR" sz="2400" dirty="0" err="1">
                <a:latin typeface="Calibri" charset="0"/>
                <a:ea typeface="Calibri" charset="0"/>
                <a:cs typeface="Calibri" charset="0"/>
              </a:rPr>
              <a:t>égard</a:t>
            </a:r>
            <a:r>
              <a:rPr lang="fr-FR" sz="2400" dirty="0">
                <a:latin typeface="Calibri" charset="0"/>
                <a:ea typeface="Calibri" charset="0"/>
                <a:cs typeface="Calibri" charset="0"/>
              </a:rPr>
              <a:t>, par exemple en termes de temps de transition (trop long), de manque de </a:t>
            </a:r>
            <a:r>
              <a:rPr lang="fr-FR" sz="2400" dirty="0" smtClean="0">
                <a:latin typeface="Calibri" charset="0"/>
                <a:ea typeface="Calibri" charset="0"/>
                <a:cs typeface="Calibri" charset="0"/>
              </a:rPr>
              <a:t>           </a:t>
            </a:r>
            <a:r>
              <a:rPr lang="fr-FR" sz="2400" dirty="0" err="1" smtClean="0">
                <a:latin typeface="Calibri" charset="0"/>
                <a:ea typeface="Calibri" charset="0"/>
                <a:cs typeface="Calibri" charset="0"/>
              </a:rPr>
              <a:t>cohérence</a:t>
            </a:r>
            <a:r>
              <a:rPr lang="fr-FR" sz="2400" dirty="0" smtClean="0">
                <a:latin typeface="Calibri" charset="0"/>
                <a:ea typeface="Calibri" charset="0"/>
                <a:cs typeface="Calibri" charset="0"/>
              </a:rPr>
              <a:t> </a:t>
            </a:r>
            <a:r>
              <a:rPr lang="fr-FR" sz="2400" dirty="0">
                <a:latin typeface="Calibri" charset="0"/>
                <a:ea typeface="Calibri" charset="0"/>
                <a:cs typeface="Calibri" charset="0"/>
              </a:rPr>
              <a:t>entre le domaine </a:t>
            </a:r>
            <a:r>
              <a:rPr lang="fr-FR" sz="2400" dirty="0" smtClean="0">
                <a:latin typeface="Calibri" charset="0"/>
                <a:ea typeface="Calibri" charset="0"/>
                <a:cs typeface="Calibri" charset="0"/>
              </a:rPr>
              <a:t>des </a:t>
            </a:r>
            <a:r>
              <a:rPr lang="fr-FR" sz="2400" dirty="0" err="1" smtClean="0">
                <a:latin typeface="Calibri" charset="0"/>
                <a:ea typeface="Calibri" charset="0"/>
                <a:cs typeface="Calibri" charset="0"/>
              </a:rPr>
              <a:t>études</a:t>
            </a:r>
            <a:r>
              <a:rPr lang="fr-FR" sz="2400" dirty="0" smtClean="0">
                <a:latin typeface="Calibri" charset="0"/>
                <a:ea typeface="Calibri" charset="0"/>
                <a:cs typeface="Calibri" charset="0"/>
              </a:rPr>
              <a:t> </a:t>
            </a:r>
            <a:r>
              <a:rPr lang="fr-FR" sz="2400" dirty="0">
                <a:latin typeface="Calibri" charset="0"/>
                <a:ea typeface="Calibri" charset="0"/>
                <a:cs typeface="Calibri" charset="0"/>
              </a:rPr>
              <a:t>et le domaine d’emploi des </a:t>
            </a:r>
            <a:r>
              <a:rPr lang="fr-FR" sz="2400" dirty="0" err="1">
                <a:latin typeface="Calibri" charset="0"/>
                <a:ea typeface="Calibri" charset="0"/>
                <a:cs typeface="Calibri" charset="0"/>
              </a:rPr>
              <a:t>diplômés</a:t>
            </a:r>
            <a:r>
              <a:rPr lang="fr-FR" sz="2400" dirty="0">
                <a:latin typeface="Calibri" charset="0"/>
                <a:ea typeface="Calibri" charset="0"/>
                <a:cs typeface="Calibri" charset="0"/>
              </a:rPr>
              <a:t> de l’EFP, </a:t>
            </a:r>
            <a:r>
              <a:rPr lang="fr-FR" sz="2400" dirty="0" smtClean="0">
                <a:latin typeface="Calibri" charset="0"/>
                <a:ea typeface="Calibri" charset="0"/>
                <a:cs typeface="Calibri" charset="0"/>
              </a:rPr>
              <a:t>        d’</a:t>
            </a:r>
            <a:r>
              <a:rPr lang="fr-FR" sz="2400" dirty="0" err="1" smtClean="0">
                <a:latin typeface="Calibri" charset="0"/>
                <a:ea typeface="Calibri" charset="0"/>
                <a:cs typeface="Calibri" charset="0"/>
              </a:rPr>
              <a:t>écarts</a:t>
            </a:r>
            <a:r>
              <a:rPr lang="fr-FR" sz="2400" dirty="0" smtClean="0">
                <a:latin typeface="Calibri" charset="0"/>
                <a:ea typeface="Calibri" charset="0"/>
                <a:cs typeface="Calibri" charset="0"/>
              </a:rPr>
              <a:t> </a:t>
            </a:r>
            <a:r>
              <a:rPr lang="fr-FR" sz="2400" dirty="0">
                <a:latin typeface="Calibri" charset="0"/>
                <a:ea typeface="Calibri" charset="0"/>
                <a:cs typeface="Calibri" charset="0"/>
              </a:rPr>
              <a:t>entre les attentes salariales et la </a:t>
            </a:r>
            <a:r>
              <a:rPr lang="fr-FR" sz="2400" dirty="0" err="1">
                <a:latin typeface="Calibri" charset="0"/>
                <a:ea typeface="Calibri" charset="0"/>
                <a:cs typeface="Calibri" charset="0"/>
              </a:rPr>
              <a:t>rémunération</a:t>
            </a:r>
            <a:r>
              <a:rPr lang="fr-FR" sz="2400" dirty="0">
                <a:latin typeface="Calibri" charset="0"/>
                <a:ea typeface="Calibri" charset="0"/>
                <a:cs typeface="Calibri" charset="0"/>
              </a:rPr>
              <a:t> </a:t>
            </a:r>
            <a:r>
              <a:rPr lang="fr-FR" sz="2400" dirty="0" err="1">
                <a:latin typeface="Calibri" charset="0"/>
                <a:ea typeface="Calibri" charset="0"/>
                <a:cs typeface="Calibri" charset="0"/>
              </a:rPr>
              <a:t>réelle</a:t>
            </a:r>
            <a:r>
              <a:rPr lang="fr-FR" sz="2400" dirty="0">
                <a:latin typeface="Calibri" charset="0"/>
                <a:ea typeface="Calibri" charset="0"/>
                <a:cs typeface="Calibri" charset="0"/>
              </a:rPr>
              <a:t>, etc.? </a:t>
            </a:r>
          </a:p>
          <a:p>
            <a:pPr algn="just">
              <a:buFont typeface="Wingdings" charset="2"/>
              <a:buChar char="v"/>
            </a:pPr>
            <a:r>
              <a:rPr lang="fr-FR" sz="2400" dirty="0">
                <a:latin typeface="Calibri" charset="0"/>
                <a:ea typeface="Calibri" charset="0"/>
                <a:cs typeface="Calibri" charset="0"/>
              </a:rPr>
              <a:t>Comment les </a:t>
            </a:r>
            <a:r>
              <a:rPr lang="fr-FR" sz="2400" dirty="0" err="1">
                <a:latin typeface="Calibri" charset="0"/>
                <a:ea typeface="Calibri" charset="0"/>
                <a:cs typeface="Calibri" charset="0"/>
              </a:rPr>
              <a:t>diplômés</a:t>
            </a:r>
            <a:r>
              <a:rPr lang="fr-FR" sz="2400" dirty="0">
                <a:latin typeface="Calibri" charset="0"/>
                <a:ea typeface="Calibri" charset="0"/>
                <a:cs typeface="Calibri" charset="0"/>
              </a:rPr>
              <a:t> de l’EFP s’en sortent-ils en termes d’</a:t>
            </a:r>
            <a:r>
              <a:rPr lang="fr-FR" sz="2400" dirty="0" err="1">
                <a:latin typeface="Calibri" charset="0"/>
                <a:ea typeface="Calibri" charset="0"/>
                <a:cs typeface="Calibri" charset="0"/>
              </a:rPr>
              <a:t>employabilite</a:t>
            </a:r>
            <a:r>
              <a:rPr lang="fr-FR" sz="2400" dirty="0">
                <a:latin typeface="Calibri" charset="0"/>
                <a:ea typeface="Calibri" charset="0"/>
                <a:cs typeface="Calibri" charset="0"/>
              </a:rPr>
              <a:t>́ par rapport aux </a:t>
            </a:r>
            <a:r>
              <a:rPr lang="fr-FR" sz="2400" dirty="0" err="1">
                <a:latin typeface="Calibri" charset="0"/>
                <a:ea typeface="Calibri" charset="0"/>
                <a:cs typeface="Calibri" charset="0"/>
              </a:rPr>
              <a:t>diplômés</a:t>
            </a:r>
            <a:r>
              <a:rPr lang="fr-FR" sz="2400" dirty="0">
                <a:latin typeface="Calibri" charset="0"/>
                <a:ea typeface="Calibri" charset="0"/>
                <a:cs typeface="Calibri" charset="0"/>
              </a:rPr>
              <a:t> d’autres segments </a:t>
            </a:r>
            <a:r>
              <a:rPr lang="fr-FR" sz="2400" dirty="0" err="1">
                <a:latin typeface="Calibri" charset="0"/>
                <a:ea typeface="Calibri" charset="0"/>
                <a:cs typeface="Calibri" charset="0"/>
              </a:rPr>
              <a:t>éducatifs</a:t>
            </a:r>
            <a:r>
              <a:rPr lang="fr-FR" sz="2400" dirty="0">
                <a:latin typeface="Calibri" charset="0"/>
                <a:ea typeface="Calibri" charset="0"/>
                <a:cs typeface="Calibri" charset="0"/>
              </a:rPr>
              <a:t> (par exemple de l’enseignement </a:t>
            </a:r>
            <a:r>
              <a:rPr lang="fr-FR" sz="2400" dirty="0" err="1">
                <a:latin typeface="Calibri" charset="0"/>
                <a:ea typeface="Calibri" charset="0"/>
                <a:cs typeface="Calibri" charset="0"/>
              </a:rPr>
              <a:t>supérieur</a:t>
            </a:r>
            <a:r>
              <a:rPr lang="fr-FR" sz="2400" dirty="0">
                <a:latin typeface="Calibri" charset="0"/>
                <a:ea typeface="Calibri" charset="0"/>
                <a:cs typeface="Calibri" charset="0"/>
              </a:rPr>
              <a:t>)? Les </a:t>
            </a:r>
            <a:r>
              <a:rPr lang="fr-FR" sz="2400" dirty="0" err="1">
                <a:latin typeface="Calibri" charset="0"/>
                <a:ea typeface="Calibri" charset="0"/>
                <a:cs typeface="Calibri" charset="0"/>
              </a:rPr>
              <a:t>diplo</a:t>
            </a:r>
            <a:r>
              <a:rPr lang="fr-FR" sz="2400" dirty="0" err="1" smtClean="0">
                <a:latin typeface="Calibri" charset="0"/>
                <a:ea typeface="Calibri" charset="0"/>
                <a:cs typeface="Calibri" charset="0"/>
              </a:rPr>
              <a:t>̂més</a:t>
            </a:r>
            <a:r>
              <a:rPr lang="fr-FR" sz="2400" dirty="0" smtClean="0">
                <a:latin typeface="Calibri" charset="0"/>
                <a:ea typeface="Calibri" charset="0"/>
                <a:cs typeface="Calibri" charset="0"/>
              </a:rPr>
              <a:t> </a:t>
            </a:r>
            <a:r>
              <a:rPr lang="fr-FR" sz="2400" dirty="0">
                <a:latin typeface="Calibri" charset="0"/>
                <a:ea typeface="Calibri" charset="0"/>
                <a:cs typeface="Calibri" charset="0"/>
              </a:rPr>
              <a:t>de certains niveaux et programmes d’EFP sont-ils davantage </a:t>
            </a:r>
            <a:r>
              <a:rPr lang="fr-FR" sz="2400" dirty="0" err="1">
                <a:latin typeface="Calibri" charset="0"/>
                <a:ea typeface="Calibri" charset="0"/>
                <a:cs typeface="Calibri" charset="0"/>
              </a:rPr>
              <a:t>touchés</a:t>
            </a:r>
            <a:r>
              <a:rPr lang="fr-FR" sz="2400" dirty="0">
                <a:latin typeface="Calibri" charset="0"/>
                <a:ea typeface="Calibri" charset="0"/>
                <a:cs typeface="Calibri" charset="0"/>
              </a:rPr>
              <a:t> que les autres </a:t>
            </a:r>
            <a:r>
              <a:rPr lang="fr-FR" sz="2400" dirty="0" err="1">
                <a:latin typeface="Calibri" charset="0"/>
                <a:ea typeface="Calibri" charset="0"/>
                <a:cs typeface="Calibri" charset="0"/>
              </a:rPr>
              <a:t>diplômés</a:t>
            </a:r>
            <a:r>
              <a:rPr lang="fr-FR" sz="2400" dirty="0">
                <a:latin typeface="Calibri" charset="0"/>
                <a:ea typeface="Calibri" charset="0"/>
                <a:cs typeface="Calibri" charset="0"/>
              </a:rPr>
              <a:t> de l’EFP par les </a:t>
            </a:r>
            <a:r>
              <a:rPr lang="fr-FR" sz="2400" dirty="0" err="1">
                <a:latin typeface="Calibri" charset="0"/>
                <a:ea typeface="Calibri" charset="0"/>
                <a:cs typeface="Calibri" charset="0"/>
              </a:rPr>
              <a:t>problèmes</a:t>
            </a:r>
            <a:r>
              <a:rPr lang="fr-FR" sz="2400" dirty="0">
                <a:latin typeface="Calibri" charset="0"/>
                <a:ea typeface="Calibri" charset="0"/>
                <a:cs typeface="Calibri" charset="0"/>
              </a:rPr>
              <a:t> </a:t>
            </a:r>
            <a:r>
              <a:rPr lang="fr-FR" sz="2400" dirty="0" err="1" smtClean="0">
                <a:latin typeface="Calibri" charset="0"/>
                <a:ea typeface="Calibri" charset="0"/>
                <a:cs typeface="Calibri" charset="0"/>
              </a:rPr>
              <a:t>énumérés</a:t>
            </a:r>
            <a:r>
              <a:rPr lang="fr-FR" sz="2400" dirty="0" smtClean="0">
                <a:latin typeface="Calibri" charset="0"/>
                <a:ea typeface="Calibri" charset="0"/>
                <a:cs typeface="Calibri" charset="0"/>
              </a:rPr>
              <a:t> </a:t>
            </a:r>
            <a:r>
              <a:rPr lang="fr-FR" sz="2400" dirty="0">
                <a:latin typeface="Calibri" charset="0"/>
                <a:ea typeface="Calibri" charset="0"/>
                <a:cs typeface="Calibri" charset="0"/>
              </a:rPr>
              <a:t>ci-dessus? </a:t>
            </a:r>
          </a:p>
          <a:p>
            <a:pPr algn="just"/>
            <a:endParaRPr lang="fr-FR" sz="2400" dirty="0">
              <a:latin typeface="Calibri" charset="0"/>
              <a:ea typeface="Calibri" charset="0"/>
              <a:cs typeface="Calibri" charset="0"/>
            </a:endParaRPr>
          </a:p>
        </p:txBody>
      </p:sp>
      <p:sp>
        <p:nvSpPr>
          <p:cNvPr id="4" name="Espace réservé du pied de page 3"/>
          <p:cNvSpPr>
            <a:spLocks noGrp="1"/>
          </p:cNvSpPr>
          <p:nvPr>
            <p:ph type="ftr" sz="quarter" idx="11"/>
          </p:nvPr>
        </p:nvSpPr>
        <p:spPr/>
        <p:txBody>
          <a:bodyPr/>
          <a:lstStyle/>
          <a:p>
            <a:r>
              <a:rPr lang="fr-FR" smtClean="0"/>
              <a:t>Abdelouahab Essafi Expert LMI Kafaat Liljami3</a:t>
            </a:r>
            <a:endParaRPr lang="fr-FR" dirty="0"/>
          </a:p>
        </p:txBody>
      </p:sp>
      <p:sp>
        <p:nvSpPr>
          <p:cNvPr id="5" name="Espace réservé du numéro de diapositive 4"/>
          <p:cNvSpPr>
            <a:spLocks noGrp="1"/>
          </p:cNvSpPr>
          <p:nvPr>
            <p:ph type="sldNum" sz="quarter" idx="12"/>
          </p:nvPr>
        </p:nvSpPr>
        <p:spPr/>
        <p:txBody>
          <a:bodyPr/>
          <a:lstStyle/>
          <a:p>
            <a:fld id="{E034F8EF-867A-4144-9C85-6B43D99B8AA5}" type="slidenum">
              <a:rPr lang="fr-FR" smtClean="0"/>
              <a:t>50</a:t>
            </a:fld>
            <a:endParaRPr lang="fr-FR" dirty="0"/>
          </a:p>
        </p:txBody>
      </p:sp>
      <p:pic>
        <p:nvPicPr>
          <p:cNvPr id="6" name="Picture 6"/>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105315"/>
            <a:ext cx="1115237" cy="7725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245365549"/>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243328" y="0"/>
            <a:ext cx="7729728" cy="552893"/>
          </a:xfrm>
        </p:spPr>
        <p:txBody>
          <a:bodyPr>
            <a:normAutofit fontScale="90000"/>
          </a:bodyPr>
          <a:lstStyle/>
          <a:p>
            <a:r>
              <a:rPr lang="fr-FR" cap="none" dirty="0">
                <a:latin typeface="Calibri" charset="0"/>
                <a:ea typeface="Calibri" charset="0"/>
                <a:cs typeface="Calibri" charset="0"/>
              </a:rPr>
              <a:t>Modules et questions thématiques</a:t>
            </a:r>
            <a:endParaRPr lang="fr-FR" dirty="0"/>
          </a:p>
        </p:txBody>
      </p:sp>
      <p:sp>
        <p:nvSpPr>
          <p:cNvPr id="3" name="Espace réservé du contenu 2"/>
          <p:cNvSpPr>
            <a:spLocks noGrp="1"/>
          </p:cNvSpPr>
          <p:nvPr>
            <p:ph idx="1"/>
          </p:nvPr>
        </p:nvSpPr>
        <p:spPr>
          <a:xfrm>
            <a:off x="237744" y="1444752"/>
            <a:ext cx="11740896" cy="5248656"/>
          </a:xfrm>
        </p:spPr>
        <p:txBody>
          <a:bodyPr>
            <a:normAutofit/>
          </a:bodyPr>
          <a:lstStyle/>
          <a:p>
            <a:pPr algn="just"/>
            <a:r>
              <a:rPr lang="fr-FR" sz="2400" b="1" i="1" dirty="0">
                <a:solidFill>
                  <a:srgbClr val="FF0000"/>
                </a:solidFill>
                <a:latin typeface="Calibri" charset="0"/>
                <a:ea typeface="Calibri" charset="0"/>
                <a:cs typeface="Calibri" charset="0"/>
              </a:rPr>
              <a:t>.3.2 Facteurs </a:t>
            </a:r>
            <a:r>
              <a:rPr lang="fr-FR" sz="2400" b="1" i="1" dirty="0" err="1">
                <a:solidFill>
                  <a:srgbClr val="FF0000"/>
                </a:solidFill>
                <a:latin typeface="Calibri" charset="0"/>
                <a:ea typeface="Calibri" charset="0"/>
                <a:cs typeface="Calibri" charset="0"/>
              </a:rPr>
              <a:t>économiques</a:t>
            </a:r>
            <a:r>
              <a:rPr lang="fr-FR" sz="2400" b="1" i="1" dirty="0">
                <a:solidFill>
                  <a:srgbClr val="FF0000"/>
                </a:solidFill>
                <a:latin typeface="Calibri" charset="0"/>
                <a:ea typeface="Calibri" charset="0"/>
                <a:cs typeface="Calibri" charset="0"/>
              </a:rPr>
              <a:t> ayant un impact sur la transition </a:t>
            </a:r>
          </a:p>
          <a:p>
            <a:pPr algn="just"/>
            <a:endParaRPr lang="fr-FR" sz="2400" dirty="0">
              <a:solidFill>
                <a:srgbClr val="FF0000"/>
              </a:solidFill>
              <a:latin typeface="Calibri" charset="0"/>
              <a:ea typeface="Calibri" charset="0"/>
              <a:cs typeface="Calibri" charset="0"/>
            </a:endParaRPr>
          </a:p>
          <a:p>
            <a:pPr algn="just">
              <a:buFont typeface="Wingdings" charset="2"/>
              <a:buChar char="v"/>
            </a:pPr>
            <a:r>
              <a:rPr lang="fr-FR" sz="2400" dirty="0">
                <a:latin typeface="Calibri" charset="0"/>
                <a:ea typeface="Calibri" charset="0"/>
                <a:cs typeface="Calibri" charset="0"/>
              </a:rPr>
              <a:t>Existe-t-il des facteurs </a:t>
            </a:r>
            <a:r>
              <a:rPr lang="fr-FR" sz="2400" dirty="0" err="1">
                <a:latin typeface="Calibri" charset="0"/>
                <a:ea typeface="Calibri" charset="0"/>
                <a:cs typeface="Calibri" charset="0"/>
              </a:rPr>
              <a:t>économiques</a:t>
            </a:r>
            <a:r>
              <a:rPr lang="fr-FR" sz="2400" dirty="0">
                <a:latin typeface="Calibri" charset="0"/>
                <a:ea typeface="Calibri" charset="0"/>
                <a:cs typeface="Calibri" charset="0"/>
              </a:rPr>
              <a:t> susceptibles d’entraver l’</a:t>
            </a:r>
            <a:r>
              <a:rPr lang="fr-FR" sz="2400" dirty="0" err="1">
                <a:latin typeface="Calibri" charset="0"/>
                <a:ea typeface="Calibri" charset="0"/>
                <a:cs typeface="Calibri" charset="0"/>
              </a:rPr>
              <a:t>entrée</a:t>
            </a:r>
            <a:r>
              <a:rPr lang="fr-FR" sz="2400" dirty="0">
                <a:latin typeface="Calibri" charset="0"/>
                <a:ea typeface="Calibri" charset="0"/>
                <a:cs typeface="Calibri" charset="0"/>
              </a:rPr>
              <a:t> des </a:t>
            </a:r>
            <a:r>
              <a:rPr lang="fr-FR" sz="2400" dirty="0" err="1">
                <a:latin typeface="Calibri" charset="0"/>
                <a:ea typeface="Calibri" charset="0"/>
                <a:cs typeface="Calibri" charset="0"/>
              </a:rPr>
              <a:t>diplômés</a:t>
            </a:r>
            <a:r>
              <a:rPr lang="fr-FR" sz="2400" dirty="0">
                <a:latin typeface="Calibri" charset="0"/>
                <a:ea typeface="Calibri" charset="0"/>
                <a:cs typeface="Calibri" charset="0"/>
              </a:rPr>
              <a:t> de l’EFP sur le marché du travail? Ces facteurs peuvent comprendre le manque de demande de main-d’œuvre en raison d’une </a:t>
            </a:r>
            <a:r>
              <a:rPr lang="fr-FR" sz="2400" dirty="0" err="1">
                <a:latin typeface="Calibri" charset="0"/>
                <a:ea typeface="Calibri" charset="0"/>
                <a:cs typeface="Calibri" charset="0"/>
              </a:rPr>
              <a:t>création</a:t>
            </a:r>
            <a:r>
              <a:rPr lang="fr-FR" sz="2400" dirty="0">
                <a:latin typeface="Calibri" charset="0"/>
                <a:ea typeface="Calibri" charset="0"/>
                <a:cs typeface="Calibri" charset="0"/>
              </a:rPr>
              <a:t> </a:t>
            </a:r>
            <a:r>
              <a:rPr lang="fr-FR" sz="2400" dirty="0" smtClean="0">
                <a:latin typeface="Calibri" charset="0"/>
                <a:ea typeface="Calibri" charset="0"/>
                <a:cs typeface="Calibri" charset="0"/>
              </a:rPr>
              <a:t>insuffisante </a:t>
            </a:r>
            <a:r>
              <a:rPr lang="fr-FR" sz="2400" dirty="0">
                <a:latin typeface="Calibri" charset="0"/>
                <a:ea typeface="Calibri" charset="0"/>
                <a:cs typeface="Calibri" charset="0"/>
              </a:rPr>
              <a:t>d’emplois, les </a:t>
            </a:r>
            <a:r>
              <a:rPr lang="fr-FR" sz="2400" dirty="0" err="1">
                <a:latin typeface="Calibri" charset="0"/>
                <a:ea typeface="Calibri" charset="0"/>
                <a:cs typeface="Calibri" charset="0"/>
              </a:rPr>
              <a:t>rigidités</a:t>
            </a:r>
            <a:r>
              <a:rPr lang="fr-FR" sz="2400" dirty="0">
                <a:latin typeface="Calibri" charset="0"/>
                <a:ea typeface="Calibri" charset="0"/>
                <a:cs typeface="Calibri" charset="0"/>
              </a:rPr>
              <a:t> </a:t>
            </a:r>
            <a:r>
              <a:rPr lang="fr-FR" sz="2400" dirty="0" err="1">
                <a:latin typeface="Calibri" charset="0"/>
                <a:ea typeface="Calibri" charset="0"/>
                <a:cs typeface="Calibri" charset="0"/>
              </a:rPr>
              <a:t>législatives</a:t>
            </a:r>
            <a:r>
              <a:rPr lang="fr-FR" sz="2400" dirty="0">
                <a:latin typeface="Calibri" charset="0"/>
                <a:ea typeface="Calibri" charset="0"/>
                <a:cs typeface="Calibri" charset="0"/>
              </a:rPr>
              <a:t> sur le marché du travail, l’offre </a:t>
            </a:r>
            <a:r>
              <a:rPr lang="fr-FR" sz="2400" dirty="0" err="1">
                <a:latin typeface="Calibri" charset="0"/>
                <a:ea typeface="Calibri" charset="0"/>
                <a:cs typeface="Calibri" charset="0"/>
              </a:rPr>
              <a:t>excédentaire</a:t>
            </a:r>
            <a:r>
              <a:rPr lang="fr-FR" sz="2400" dirty="0">
                <a:latin typeface="Calibri" charset="0"/>
                <a:ea typeface="Calibri" charset="0"/>
                <a:cs typeface="Calibri" charset="0"/>
              </a:rPr>
              <a:t> de main-d’œuvre due aux migrations, etc. </a:t>
            </a:r>
            <a:r>
              <a:rPr lang="fr-FR" sz="2400" dirty="0" smtClean="0">
                <a:latin typeface="Calibri" charset="0"/>
                <a:ea typeface="Calibri" charset="0"/>
                <a:cs typeface="Calibri" charset="0"/>
              </a:rPr>
              <a:t>Ne pas hésiter à consulter </a:t>
            </a:r>
            <a:r>
              <a:rPr lang="fr-FR" sz="2400" dirty="0">
                <a:latin typeface="Calibri" charset="0"/>
                <a:ea typeface="Calibri" charset="0"/>
                <a:cs typeface="Calibri" charset="0"/>
              </a:rPr>
              <a:t>les informations fournies en </a:t>
            </a:r>
            <a:r>
              <a:rPr lang="fr-FR" sz="2400" dirty="0" err="1">
                <a:latin typeface="Calibri" charset="0"/>
                <a:ea typeface="Calibri" charset="0"/>
                <a:cs typeface="Calibri" charset="0"/>
              </a:rPr>
              <a:t>réponse</a:t>
            </a:r>
            <a:r>
              <a:rPr lang="fr-FR" sz="2400" dirty="0">
                <a:latin typeface="Calibri" charset="0"/>
                <a:ea typeface="Calibri" charset="0"/>
                <a:cs typeface="Calibri" charset="0"/>
              </a:rPr>
              <a:t> aux questions du module B. </a:t>
            </a:r>
          </a:p>
        </p:txBody>
      </p:sp>
      <p:sp>
        <p:nvSpPr>
          <p:cNvPr id="4" name="Espace réservé du pied de page 3"/>
          <p:cNvSpPr>
            <a:spLocks noGrp="1"/>
          </p:cNvSpPr>
          <p:nvPr>
            <p:ph type="ftr" sz="quarter" idx="11"/>
          </p:nvPr>
        </p:nvSpPr>
        <p:spPr/>
        <p:txBody>
          <a:bodyPr/>
          <a:lstStyle/>
          <a:p>
            <a:r>
              <a:rPr lang="fr-FR" smtClean="0"/>
              <a:t>Abdelouahab Essafi Expert LMI Kafaat Liljami3</a:t>
            </a:r>
            <a:endParaRPr lang="fr-FR" dirty="0"/>
          </a:p>
        </p:txBody>
      </p:sp>
      <p:sp>
        <p:nvSpPr>
          <p:cNvPr id="5" name="Espace réservé du numéro de diapositive 4"/>
          <p:cNvSpPr>
            <a:spLocks noGrp="1"/>
          </p:cNvSpPr>
          <p:nvPr>
            <p:ph type="sldNum" sz="quarter" idx="12"/>
          </p:nvPr>
        </p:nvSpPr>
        <p:spPr/>
        <p:txBody>
          <a:bodyPr/>
          <a:lstStyle/>
          <a:p>
            <a:fld id="{E034F8EF-867A-4144-9C85-6B43D99B8AA5}" type="slidenum">
              <a:rPr lang="fr-FR" smtClean="0"/>
              <a:t>51</a:t>
            </a:fld>
            <a:endParaRPr lang="fr-FR" dirty="0"/>
          </a:p>
        </p:txBody>
      </p:sp>
      <p:pic>
        <p:nvPicPr>
          <p:cNvPr id="6" name="Picture 6"/>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0"/>
            <a:ext cx="1397000" cy="1325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079231071"/>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231136" y="0"/>
            <a:ext cx="7729728" cy="676656"/>
          </a:xfrm>
        </p:spPr>
        <p:txBody>
          <a:bodyPr>
            <a:normAutofit fontScale="90000"/>
          </a:bodyPr>
          <a:lstStyle/>
          <a:p>
            <a:r>
              <a:rPr lang="fr-FR" cap="none" dirty="0">
                <a:latin typeface="Calibri" charset="0"/>
                <a:ea typeface="Calibri" charset="0"/>
                <a:cs typeface="Calibri" charset="0"/>
              </a:rPr>
              <a:t>Modules et questions thématiques</a:t>
            </a:r>
            <a:endParaRPr lang="fr-FR" dirty="0"/>
          </a:p>
        </p:txBody>
      </p:sp>
      <p:sp>
        <p:nvSpPr>
          <p:cNvPr id="3" name="Espace réservé du contenu 2"/>
          <p:cNvSpPr>
            <a:spLocks noGrp="1"/>
          </p:cNvSpPr>
          <p:nvPr>
            <p:ph idx="1"/>
          </p:nvPr>
        </p:nvSpPr>
        <p:spPr>
          <a:xfrm>
            <a:off x="201168" y="676656"/>
            <a:ext cx="11649456" cy="6016752"/>
          </a:xfrm>
        </p:spPr>
        <p:txBody>
          <a:bodyPr>
            <a:noAutofit/>
          </a:bodyPr>
          <a:lstStyle/>
          <a:p>
            <a:pPr marL="0" indent="0" algn="ctr">
              <a:buNone/>
            </a:pPr>
            <a:r>
              <a:rPr lang="fr-FR" sz="2400" b="1" i="1" dirty="0">
                <a:solidFill>
                  <a:srgbClr val="C00000"/>
                </a:solidFill>
                <a:latin typeface="Calibri" charset="0"/>
                <a:ea typeface="Calibri" charset="0"/>
                <a:cs typeface="Calibri" charset="0"/>
              </a:rPr>
              <a:t>Description des politiques </a:t>
            </a:r>
            <a:endParaRPr lang="fr-FR" sz="2400" dirty="0">
              <a:solidFill>
                <a:srgbClr val="C00000"/>
              </a:solidFill>
              <a:latin typeface="Calibri" charset="0"/>
              <a:ea typeface="Calibri" charset="0"/>
              <a:cs typeface="Calibri" charset="0"/>
            </a:endParaRPr>
          </a:p>
          <a:p>
            <a:pPr marL="228600" lvl="1" indent="0" algn="just">
              <a:buNone/>
            </a:pPr>
            <a:r>
              <a:rPr lang="fr-FR" sz="2400" dirty="0" smtClean="0">
                <a:latin typeface="Calibri" charset="0"/>
                <a:ea typeface="Calibri" charset="0"/>
                <a:cs typeface="Calibri" charset="0"/>
              </a:rPr>
              <a:t>Se reporter </a:t>
            </a:r>
            <a:r>
              <a:rPr lang="fr-FR" sz="2400" dirty="0">
                <a:latin typeface="Calibri" charset="0"/>
                <a:ea typeface="Calibri" charset="0"/>
                <a:cs typeface="Calibri" charset="0"/>
              </a:rPr>
              <a:t>aux orientations sur la fourniture d’informations sur les politiques, telles que </a:t>
            </a:r>
            <a:r>
              <a:rPr lang="fr-FR" sz="2400" dirty="0" err="1">
                <a:latin typeface="Calibri" charset="0"/>
                <a:ea typeface="Calibri" charset="0"/>
                <a:cs typeface="Calibri" charset="0"/>
              </a:rPr>
              <a:t>présentées</a:t>
            </a:r>
            <a:r>
              <a:rPr lang="fr-FR" sz="2400" dirty="0">
                <a:latin typeface="Calibri" charset="0"/>
                <a:ea typeface="Calibri" charset="0"/>
                <a:cs typeface="Calibri" charset="0"/>
              </a:rPr>
              <a:t> à la section </a:t>
            </a:r>
            <a:r>
              <a:rPr lang="fr-FR" sz="2400" dirty="0" smtClean="0">
                <a:latin typeface="Calibri" charset="0"/>
                <a:ea typeface="Calibri" charset="0"/>
                <a:cs typeface="Calibri" charset="0"/>
              </a:rPr>
              <a:t>recommandations pour la rédaction. </a:t>
            </a:r>
          </a:p>
          <a:p>
            <a:pPr marL="228600" lvl="1" indent="0" algn="just">
              <a:buNone/>
            </a:pPr>
            <a:endParaRPr lang="fr-FR" sz="2400" dirty="0">
              <a:latin typeface="Calibri" charset="0"/>
              <a:ea typeface="Calibri" charset="0"/>
              <a:cs typeface="Calibri" charset="0"/>
            </a:endParaRPr>
          </a:p>
          <a:p>
            <a:pPr algn="just"/>
            <a:r>
              <a:rPr lang="fr-FR" sz="2400" b="1" i="1" dirty="0">
                <a:solidFill>
                  <a:srgbClr val="FF0000"/>
                </a:solidFill>
                <a:latin typeface="Calibri" charset="0"/>
                <a:ea typeface="Calibri" charset="0"/>
                <a:cs typeface="Calibri" charset="0"/>
              </a:rPr>
              <a:t>C.3.3 </a:t>
            </a:r>
            <a:r>
              <a:rPr lang="fr-FR" sz="2400" b="1" i="1" dirty="0" err="1">
                <a:solidFill>
                  <a:srgbClr val="FF0000"/>
                </a:solidFill>
                <a:latin typeface="Calibri" charset="0"/>
                <a:ea typeface="Calibri" charset="0"/>
                <a:cs typeface="Calibri" charset="0"/>
              </a:rPr>
              <a:t>Aperçu</a:t>
            </a:r>
            <a:r>
              <a:rPr lang="fr-FR" sz="2400" b="1" i="1" dirty="0">
                <a:solidFill>
                  <a:srgbClr val="FF0000"/>
                </a:solidFill>
                <a:latin typeface="Calibri" charset="0"/>
                <a:ea typeface="Calibri" charset="0"/>
                <a:cs typeface="Calibri" charset="0"/>
              </a:rPr>
              <a:t> des politiques en faveur de l’</a:t>
            </a:r>
            <a:r>
              <a:rPr lang="fr-FR" sz="2400" b="1" i="1" dirty="0" err="1">
                <a:solidFill>
                  <a:srgbClr val="FF0000"/>
                </a:solidFill>
                <a:latin typeface="Calibri" charset="0"/>
                <a:ea typeface="Calibri" charset="0"/>
                <a:cs typeface="Calibri" charset="0"/>
              </a:rPr>
              <a:t>employabilite</a:t>
            </a:r>
            <a:r>
              <a:rPr lang="fr-FR" sz="2400" b="1" i="1" dirty="0">
                <a:solidFill>
                  <a:srgbClr val="FF0000"/>
                </a:solidFill>
                <a:latin typeface="Calibri" charset="0"/>
                <a:ea typeface="Calibri" charset="0"/>
                <a:cs typeface="Calibri" charset="0"/>
              </a:rPr>
              <a:t>́ et de la transition vers l’emploi </a:t>
            </a:r>
            <a:endParaRPr lang="fr-FR" sz="2400" dirty="0">
              <a:solidFill>
                <a:srgbClr val="FF0000"/>
              </a:solidFill>
              <a:latin typeface="Calibri" charset="0"/>
              <a:ea typeface="Calibri" charset="0"/>
              <a:cs typeface="Calibri" charset="0"/>
            </a:endParaRPr>
          </a:p>
          <a:p>
            <a:pPr algn="just">
              <a:buFont typeface="Wingdings" charset="2"/>
              <a:buChar char="v"/>
            </a:pPr>
            <a:r>
              <a:rPr lang="fr-FR" sz="2400" dirty="0" err="1">
                <a:latin typeface="Calibri" charset="0"/>
                <a:ea typeface="Calibri" charset="0"/>
                <a:cs typeface="Calibri" charset="0"/>
              </a:rPr>
              <a:t>D</a:t>
            </a:r>
            <a:r>
              <a:rPr lang="fr-FR" sz="2400" dirty="0" err="1" smtClean="0">
                <a:latin typeface="Calibri" charset="0"/>
                <a:ea typeface="Calibri" charset="0"/>
                <a:cs typeface="Calibri" charset="0"/>
              </a:rPr>
              <a:t>écrire</a:t>
            </a:r>
            <a:r>
              <a:rPr lang="fr-FR" sz="2400" dirty="0" smtClean="0">
                <a:latin typeface="Calibri" charset="0"/>
                <a:ea typeface="Calibri" charset="0"/>
                <a:cs typeface="Calibri" charset="0"/>
              </a:rPr>
              <a:t> </a:t>
            </a:r>
            <a:r>
              <a:rPr lang="fr-FR" sz="2400" dirty="0">
                <a:latin typeface="Calibri" charset="0"/>
                <a:ea typeface="Calibri" charset="0"/>
                <a:cs typeface="Calibri" charset="0"/>
              </a:rPr>
              <a:t>les politiques mises en place pour traiter les </a:t>
            </a:r>
            <a:r>
              <a:rPr lang="fr-FR" sz="2400" dirty="0" err="1">
                <a:latin typeface="Calibri" charset="0"/>
                <a:ea typeface="Calibri" charset="0"/>
                <a:cs typeface="Calibri" charset="0"/>
              </a:rPr>
              <a:t>problèmes</a:t>
            </a:r>
            <a:r>
              <a:rPr lang="fr-FR" sz="2400" dirty="0">
                <a:latin typeface="Calibri" charset="0"/>
                <a:ea typeface="Calibri" charset="0"/>
                <a:cs typeface="Calibri" charset="0"/>
              </a:rPr>
              <a:t> </a:t>
            </a:r>
            <a:r>
              <a:rPr lang="fr-FR" sz="2400" dirty="0" err="1" smtClean="0">
                <a:latin typeface="Calibri" charset="0"/>
                <a:ea typeface="Calibri" charset="0"/>
                <a:cs typeface="Calibri" charset="0"/>
              </a:rPr>
              <a:t>décrits</a:t>
            </a:r>
            <a:r>
              <a:rPr lang="fr-FR" sz="2400" dirty="0" smtClean="0">
                <a:latin typeface="Calibri" charset="0"/>
                <a:ea typeface="Calibri" charset="0"/>
                <a:cs typeface="Calibri" charset="0"/>
              </a:rPr>
              <a:t> </a:t>
            </a:r>
            <a:r>
              <a:rPr lang="fr-FR" sz="2400" dirty="0">
                <a:latin typeface="Calibri" charset="0"/>
                <a:ea typeface="Calibri" charset="0"/>
                <a:cs typeface="Calibri" charset="0"/>
              </a:rPr>
              <a:t>en </a:t>
            </a:r>
            <a:r>
              <a:rPr lang="fr-FR" sz="2400" dirty="0" err="1">
                <a:latin typeface="Calibri" charset="0"/>
                <a:ea typeface="Calibri" charset="0"/>
                <a:cs typeface="Calibri" charset="0"/>
              </a:rPr>
              <a:t>réponse</a:t>
            </a:r>
            <a:r>
              <a:rPr lang="fr-FR" sz="2400" dirty="0">
                <a:latin typeface="Calibri" charset="0"/>
                <a:ea typeface="Calibri" charset="0"/>
                <a:cs typeface="Calibri" charset="0"/>
              </a:rPr>
              <a:t> aux questions </a:t>
            </a:r>
            <a:r>
              <a:rPr lang="fr-FR" sz="2400" dirty="0" err="1">
                <a:latin typeface="Calibri" charset="0"/>
                <a:ea typeface="Calibri" charset="0"/>
                <a:cs typeface="Calibri" charset="0"/>
              </a:rPr>
              <a:t>précédentes</a:t>
            </a:r>
            <a:r>
              <a:rPr lang="fr-FR" sz="2400" dirty="0">
                <a:latin typeface="Calibri" charset="0"/>
                <a:ea typeface="Calibri" charset="0"/>
                <a:cs typeface="Calibri" charset="0"/>
              </a:rPr>
              <a:t> dans le domaine </a:t>
            </a:r>
            <a:r>
              <a:rPr lang="fr-FR" sz="2400" dirty="0" err="1">
                <a:latin typeface="Calibri" charset="0"/>
                <a:ea typeface="Calibri" charset="0"/>
                <a:cs typeface="Calibri" charset="0"/>
              </a:rPr>
              <a:t>thématique</a:t>
            </a:r>
            <a:r>
              <a:rPr lang="fr-FR" sz="2400" dirty="0">
                <a:latin typeface="Calibri" charset="0"/>
                <a:ea typeface="Calibri" charset="0"/>
                <a:cs typeface="Calibri" charset="0"/>
              </a:rPr>
              <a:t> C.3. Ces politiques </a:t>
            </a:r>
            <a:r>
              <a:rPr lang="fr-FR" sz="2400" dirty="0" smtClean="0">
                <a:latin typeface="Calibri" charset="0"/>
                <a:ea typeface="Calibri" charset="0"/>
                <a:cs typeface="Calibri" charset="0"/>
              </a:rPr>
              <a:t>pourraient dé-</a:t>
            </a:r>
            <a:r>
              <a:rPr lang="fr-FR" sz="2400" dirty="0" err="1" smtClean="0">
                <a:latin typeface="Calibri" charset="0"/>
                <a:ea typeface="Calibri" charset="0"/>
                <a:cs typeface="Calibri" charset="0"/>
              </a:rPr>
              <a:t>velopper</a:t>
            </a:r>
            <a:r>
              <a:rPr lang="fr-FR" sz="2400" dirty="0" smtClean="0">
                <a:latin typeface="Calibri" charset="0"/>
                <a:ea typeface="Calibri" charset="0"/>
                <a:cs typeface="Calibri" charset="0"/>
              </a:rPr>
              <a:t> </a:t>
            </a:r>
            <a:r>
              <a:rPr lang="fr-FR" sz="2400" dirty="0">
                <a:latin typeface="Calibri" charset="0"/>
                <a:ea typeface="Calibri" charset="0"/>
                <a:cs typeface="Calibri" charset="0"/>
              </a:rPr>
              <a:t>l’</a:t>
            </a:r>
            <a:r>
              <a:rPr lang="fr-FR" sz="2400" dirty="0" err="1">
                <a:latin typeface="Calibri" charset="0"/>
                <a:ea typeface="Calibri" charset="0"/>
                <a:cs typeface="Calibri" charset="0"/>
              </a:rPr>
              <a:t>employabilite</a:t>
            </a:r>
            <a:r>
              <a:rPr lang="fr-FR" sz="2400" dirty="0">
                <a:latin typeface="Calibri" charset="0"/>
                <a:ea typeface="Calibri" charset="0"/>
                <a:cs typeface="Calibri" charset="0"/>
              </a:rPr>
              <a:t>́ des jeunes de </a:t>
            </a:r>
            <a:r>
              <a:rPr lang="fr-FR" sz="2400" dirty="0" err="1">
                <a:latin typeface="Calibri" charset="0"/>
                <a:ea typeface="Calibri" charset="0"/>
                <a:cs typeface="Calibri" charset="0"/>
              </a:rPr>
              <a:t>manière</a:t>
            </a:r>
            <a:r>
              <a:rPr lang="fr-FR" sz="2400" dirty="0">
                <a:latin typeface="Calibri" charset="0"/>
                <a:ea typeface="Calibri" charset="0"/>
                <a:cs typeface="Calibri" charset="0"/>
              </a:rPr>
              <a:t> </a:t>
            </a:r>
            <a:r>
              <a:rPr lang="fr-FR" sz="2400" dirty="0" err="1">
                <a:latin typeface="Calibri" charset="0"/>
                <a:ea typeface="Calibri" charset="0"/>
                <a:cs typeface="Calibri" charset="0"/>
              </a:rPr>
              <a:t>différente</a:t>
            </a:r>
            <a:r>
              <a:rPr lang="fr-FR" sz="2400" dirty="0">
                <a:latin typeface="Calibri" charset="0"/>
                <a:ea typeface="Calibri" charset="0"/>
                <a:cs typeface="Calibri" charset="0"/>
              </a:rPr>
              <a:t> et </a:t>
            </a:r>
            <a:r>
              <a:rPr lang="fr-FR" sz="2400" dirty="0" err="1">
                <a:latin typeface="Calibri" charset="0"/>
                <a:ea typeface="Calibri" charset="0"/>
                <a:cs typeface="Calibri" charset="0"/>
              </a:rPr>
              <a:t>complémentaire</a:t>
            </a:r>
            <a:r>
              <a:rPr lang="fr-FR" sz="2400" dirty="0">
                <a:latin typeface="Calibri" charset="0"/>
                <a:ea typeface="Calibri" charset="0"/>
                <a:cs typeface="Calibri" charset="0"/>
              </a:rPr>
              <a:t>, par exemple en </a:t>
            </a:r>
            <a:r>
              <a:rPr lang="fr-FR" sz="2400" dirty="0" err="1">
                <a:latin typeface="Calibri" charset="0"/>
                <a:ea typeface="Calibri" charset="0"/>
                <a:cs typeface="Calibri" charset="0"/>
              </a:rPr>
              <a:t>améliorant</a:t>
            </a:r>
            <a:r>
              <a:rPr lang="fr-FR" sz="2400" dirty="0">
                <a:latin typeface="Calibri" charset="0"/>
                <a:ea typeface="Calibri" charset="0"/>
                <a:cs typeface="Calibri" charset="0"/>
              </a:rPr>
              <a:t> la </a:t>
            </a:r>
            <a:r>
              <a:rPr lang="fr-FR" sz="2400" dirty="0" err="1">
                <a:latin typeface="Calibri" charset="0"/>
                <a:ea typeface="Calibri" charset="0"/>
                <a:cs typeface="Calibri" charset="0"/>
              </a:rPr>
              <a:t>qualite</a:t>
            </a:r>
            <a:r>
              <a:rPr lang="fr-FR" sz="2400" dirty="0">
                <a:latin typeface="Calibri" charset="0"/>
                <a:ea typeface="Calibri" charset="0"/>
                <a:cs typeface="Calibri" charset="0"/>
              </a:rPr>
              <a:t>́ et la pertinence du </a:t>
            </a:r>
            <a:r>
              <a:rPr lang="fr-FR" sz="2400" dirty="0" err="1">
                <a:latin typeface="Calibri" charset="0"/>
                <a:ea typeface="Calibri" charset="0"/>
                <a:cs typeface="Calibri" charset="0"/>
              </a:rPr>
              <a:t>développement</a:t>
            </a:r>
            <a:r>
              <a:rPr lang="fr-FR" sz="2400" dirty="0">
                <a:latin typeface="Calibri" charset="0"/>
                <a:ea typeface="Calibri" charset="0"/>
                <a:cs typeface="Calibri" charset="0"/>
              </a:rPr>
              <a:t> des </a:t>
            </a:r>
            <a:r>
              <a:rPr lang="fr-FR" sz="2400" dirty="0" err="1">
                <a:latin typeface="Calibri" charset="0"/>
                <a:ea typeface="Calibri" charset="0"/>
                <a:cs typeface="Calibri" charset="0"/>
              </a:rPr>
              <a:t>compétences</a:t>
            </a:r>
            <a:r>
              <a:rPr lang="fr-FR" sz="2400" dirty="0">
                <a:latin typeface="Calibri" charset="0"/>
                <a:ea typeface="Calibri" charset="0"/>
                <a:cs typeface="Calibri" charset="0"/>
              </a:rPr>
              <a:t> dans l’EFP et dans d’autres segments </a:t>
            </a:r>
            <a:r>
              <a:rPr lang="fr-FR" sz="2400" dirty="0" err="1">
                <a:latin typeface="Calibri" charset="0"/>
                <a:ea typeface="Calibri" charset="0"/>
                <a:cs typeface="Calibri" charset="0"/>
              </a:rPr>
              <a:t>éducatifs</a:t>
            </a:r>
            <a:r>
              <a:rPr lang="fr-FR" sz="2400" dirty="0">
                <a:latin typeface="Calibri" charset="0"/>
                <a:ea typeface="Calibri" charset="0"/>
                <a:cs typeface="Calibri" charset="0"/>
              </a:rPr>
              <a:t>, ou en facilitant la transition de l’EFP vers l’emploi (notamment par l’orientation professionnelle ou la promotion de l’entrepreneuriat – voir les questions </a:t>
            </a:r>
            <a:r>
              <a:rPr lang="fr-FR" sz="2400" dirty="0" smtClean="0">
                <a:latin typeface="Calibri" charset="0"/>
                <a:ea typeface="Calibri" charset="0"/>
                <a:cs typeface="Calibri" charset="0"/>
              </a:rPr>
              <a:t>suivantes). </a:t>
            </a:r>
            <a:r>
              <a:rPr lang="fr-FR" sz="2400" dirty="0">
                <a:latin typeface="Calibri" charset="0"/>
                <a:ea typeface="Calibri" charset="0"/>
                <a:cs typeface="Calibri" charset="0"/>
              </a:rPr>
              <a:t>Si </a:t>
            </a:r>
            <a:r>
              <a:rPr lang="fr-FR" sz="2400" dirty="0" smtClean="0">
                <a:latin typeface="Calibri" charset="0"/>
                <a:ea typeface="Calibri" charset="0"/>
                <a:cs typeface="Calibri" charset="0"/>
              </a:rPr>
              <a:t>on se </a:t>
            </a:r>
            <a:r>
              <a:rPr lang="fr-FR" sz="2400" dirty="0" err="1" smtClean="0">
                <a:latin typeface="Calibri" charset="0"/>
                <a:ea typeface="Calibri" charset="0"/>
                <a:cs typeface="Calibri" charset="0"/>
              </a:rPr>
              <a:t>référe</a:t>
            </a:r>
            <a:r>
              <a:rPr lang="fr-FR" sz="2400" dirty="0" smtClean="0">
                <a:latin typeface="Calibri" charset="0"/>
                <a:ea typeface="Calibri" charset="0"/>
                <a:cs typeface="Calibri" charset="0"/>
              </a:rPr>
              <a:t> </a:t>
            </a:r>
            <a:r>
              <a:rPr lang="fr-FR" sz="2400" dirty="0">
                <a:latin typeface="Calibri" charset="0"/>
                <a:ea typeface="Calibri" charset="0"/>
                <a:cs typeface="Calibri" charset="0"/>
              </a:rPr>
              <a:t>aux </a:t>
            </a:r>
            <a:r>
              <a:rPr lang="fr-FR" sz="2400" dirty="0" err="1">
                <a:latin typeface="Calibri" charset="0"/>
                <a:ea typeface="Calibri" charset="0"/>
                <a:cs typeface="Calibri" charset="0"/>
              </a:rPr>
              <a:t>réponses</a:t>
            </a:r>
            <a:r>
              <a:rPr lang="fr-FR" sz="2400" dirty="0">
                <a:latin typeface="Calibri" charset="0"/>
                <a:ea typeface="Calibri" charset="0"/>
                <a:cs typeface="Calibri" charset="0"/>
              </a:rPr>
              <a:t> fournies ailleurs dans ce module ou dans le module B</a:t>
            </a:r>
            <a:r>
              <a:rPr lang="fr-FR" sz="2400" dirty="0" smtClean="0">
                <a:latin typeface="Calibri" charset="0"/>
                <a:ea typeface="Calibri" charset="0"/>
                <a:cs typeface="Calibri" charset="0"/>
              </a:rPr>
              <a:t>, on devra </a:t>
            </a:r>
            <a:r>
              <a:rPr lang="fr-FR" sz="2400" dirty="0">
                <a:latin typeface="Calibri" charset="0"/>
                <a:ea typeface="Calibri" charset="0"/>
                <a:cs typeface="Calibri" charset="0"/>
              </a:rPr>
              <a:t>expliquer en quoi elles sont pertinentes pour cette question. </a:t>
            </a:r>
          </a:p>
        </p:txBody>
      </p:sp>
      <p:sp>
        <p:nvSpPr>
          <p:cNvPr id="4" name="Espace réservé du pied de page 3"/>
          <p:cNvSpPr>
            <a:spLocks noGrp="1"/>
          </p:cNvSpPr>
          <p:nvPr>
            <p:ph type="ftr" sz="quarter" idx="11"/>
          </p:nvPr>
        </p:nvSpPr>
        <p:spPr/>
        <p:txBody>
          <a:bodyPr/>
          <a:lstStyle/>
          <a:p>
            <a:r>
              <a:rPr lang="fr-FR" smtClean="0"/>
              <a:t>Abdelouahab Essafi Expert LMI Kafaat Liljami3</a:t>
            </a:r>
            <a:endParaRPr lang="fr-FR" dirty="0"/>
          </a:p>
        </p:txBody>
      </p:sp>
      <p:sp>
        <p:nvSpPr>
          <p:cNvPr id="5" name="Espace réservé du numéro de diapositive 4"/>
          <p:cNvSpPr>
            <a:spLocks noGrp="1"/>
          </p:cNvSpPr>
          <p:nvPr>
            <p:ph type="sldNum" sz="quarter" idx="12"/>
          </p:nvPr>
        </p:nvSpPr>
        <p:spPr/>
        <p:txBody>
          <a:bodyPr/>
          <a:lstStyle/>
          <a:p>
            <a:fld id="{E034F8EF-867A-4144-9C85-6B43D99B8AA5}" type="slidenum">
              <a:rPr lang="fr-FR" smtClean="0"/>
              <a:t>52</a:t>
            </a:fld>
            <a:endParaRPr lang="fr-FR" dirty="0"/>
          </a:p>
        </p:txBody>
      </p:sp>
      <p:pic>
        <p:nvPicPr>
          <p:cNvPr id="6" name="Picture 6"/>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13875"/>
            <a:ext cx="1397000" cy="10919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440671880"/>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231136" y="0"/>
            <a:ext cx="7729728" cy="713232"/>
          </a:xfrm>
        </p:spPr>
        <p:txBody>
          <a:bodyPr>
            <a:normAutofit fontScale="90000"/>
          </a:bodyPr>
          <a:lstStyle/>
          <a:p>
            <a:r>
              <a:rPr lang="fr-FR" cap="none" dirty="0">
                <a:latin typeface="Calibri" charset="0"/>
                <a:ea typeface="Calibri" charset="0"/>
                <a:cs typeface="Calibri" charset="0"/>
              </a:rPr>
              <a:t>Modules et questions thématiques</a:t>
            </a:r>
            <a:endParaRPr lang="fr-FR" dirty="0">
              <a:latin typeface="Calibri" charset="0"/>
              <a:ea typeface="Calibri" charset="0"/>
              <a:cs typeface="Calibri" charset="0"/>
            </a:endParaRPr>
          </a:p>
        </p:txBody>
      </p:sp>
      <p:sp>
        <p:nvSpPr>
          <p:cNvPr id="3" name="Espace réservé du contenu 2"/>
          <p:cNvSpPr>
            <a:spLocks noGrp="1"/>
          </p:cNvSpPr>
          <p:nvPr>
            <p:ph idx="1"/>
          </p:nvPr>
        </p:nvSpPr>
        <p:spPr>
          <a:xfrm>
            <a:off x="219456" y="1024128"/>
            <a:ext cx="11777472" cy="5669280"/>
          </a:xfrm>
        </p:spPr>
        <p:txBody>
          <a:bodyPr>
            <a:normAutofit/>
          </a:bodyPr>
          <a:lstStyle/>
          <a:p>
            <a:pPr marL="0" indent="0" algn="just">
              <a:buNone/>
            </a:pPr>
            <a:endParaRPr lang="fr-FR" sz="2400" b="1" i="1" dirty="0" smtClean="0">
              <a:solidFill>
                <a:srgbClr val="FF0000"/>
              </a:solidFill>
              <a:latin typeface="Calibri" charset="0"/>
              <a:ea typeface="Calibri" charset="0"/>
              <a:cs typeface="Calibri" charset="0"/>
            </a:endParaRPr>
          </a:p>
          <a:p>
            <a:pPr marL="0" indent="0" algn="just">
              <a:buNone/>
            </a:pPr>
            <a:endParaRPr lang="fr-FR" sz="2400" b="1" i="1" dirty="0">
              <a:solidFill>
                <a:srgbClr val="FF0000"/>
              </a:solidFill>
              <a:latin typeface="Calibri" charset="0"/>
              <a:ea typeface="Calibri" charset="0"/>
              <a:cs typeface="Calibri" charset="0"/>
            </a:endParaRPr>
          </a:p>
          <a:p>
            <a:pPr marL="0" indent="0" algn="just">
              <a:buNone/>
            </a:pPr>
            <a:r>
              <a:rPr lang="fr-FR" sz="2400" b="1" i="1" dirty="0" smtClean="0">
                <a:solidFill>
                  <a:srgbClr val="FF0000"/>
                </a:solidFill>
                <a:latin typeface="Calibri" charset="0"/>
                <a:ea typeface="Calibri" charset="0"/>
                <a:cs typeface="Calibri" charset="0"/>
              </a:rPr>
              <a:t>C.3.4 </a:t>
            </a:r>
            <a:r>
              <a:rPr lang="fr-FR" sz="2400" b="1" i="1" dirty="0">
                <a:solidFill>
                  <a:srgbClr val="FF0000"/>
                </a:solidFill>
                <a:latin typeface="Calibri" charset="0"/>
                <a:ea typeface="Calibri" charset="0"/>
                <a:cs typeface="Calibri" charset="0"/>
              </a:rPr>
              <a:t>Orientation professionnelle </a:t>
            </a:r>
            <a:endParaRPr lang="fr-FR" sz="2400" b="1" i="1" dirty="0" smtClean="0">
              <a:solidFill>
                <a:srgbClr val="FF0000"/>
              </a:solidFill>
              <a:latin typeface="Calibri" charset="0"/>
              <a:ea typeface="Calibri" charset="0"/>
              <a:cs typeface="Calibri" charset="0"/>
            </a:endParaRPr>
          </a:p>
          <a:p>
            <a:pPr marL="0" indent="0" algn="just">
              <a:buNone/>
            </a:pPr>
            <a:endParaRPr lang="fr-FR" sz="2400" dirty="0">
              <a:solidFill>
                <a:srgbClr val="FF0000"/>
              </a:solidFill>
              <a:latin typeface="Calibri" charset="0"/>
              <a:ea typeface="Calibri" charset="0"/>
              <a:cs typeface="Calibri" charset="0"/>
            </a:endParaRPr>
          </a:p>
          <a:p>
            <a:pPr algn="just">
              <a:buFont typeface="Wingdings" charset="2"/>
              <a:buChar char="v"/>
            </a:pPr>
            <a:r>
              <a:rPr lang="fr-FR" sz="2400" dirty="0" smtClean="0">
                <a:latin typeface="Calibri" charset="0"/>
                <a:ea typeface="Calibri" charset="0"/>
                <a:cs typeface="Calibri" charset="0"/>
              </a:rPr>
              <a:t> Quel </a:t>
            </a:r>
            <a:r>
              <a:rPr lang="fr-FR" sz="2400" dirty="0">
                <a:latin typeface="Calibri" charset="0"/>
                <a:ea typeface="Calibri" charset="0"/>
                <a:cs typeface="Calibri" charset="0"/>
              </a:rPr>
              <a:t>est le </a:t>
            </a:r>
            <a:r>
              <a:rPr lang="fr-FR" sz="2400" dirty="0" err="1">
                <a:latin typeface="Calibri" charset="0"/>
                <a:ea typeface="Calibri" charset="0"/>
                <a:cs typeface="Calibri" charset="0"/>
              </a:rPr>
              <a:t>rôle</a:t>
            </a:r>
            <a:r>
              <a:rPr lang="fr-FR" sz="2400" dirty="0">
                <a:latin typeface="Calibri" charset="0"/>
                <a:ea typeface="Calibri" charset="0"/>
                <a:cs typeface="Calibri" charset="0"/>
              </a:rPr>
              <a:t> de l’orientation professionnelle dans l’ensemble des mesures </a:t>
            </a:r>
            <a:r>
              <a:rPr lang="fr-FR" sz="2400" dirty="0" err="1" smtClean="0">
                <a:latin typeface="Calibri" charset="0"/>
                <a:ea typeface="Calibri" charset="0"/>
                <a:cs typeface="Calibri" charset="0"/>
              </a:rPr>
              <a:t>décrites</a:t>
            </a:r>
            <a:r>
              <a:rPr lang="fr-FR" sz="2400" dirty="0" smtClean="0">
                <a:latin typeface="Calibri" charset="0"/>
                <a:ea typeface="Calibri" charset="0"/>
                <a:cs typeface="Calibri" charset="0"/>
              </a:rPr>
              <a:t> en    </a:t>
            </a:r>
            <a:r>
              <a:rPr lang="fr-FR" sz="2400" dirty="0" err="1" smtClean="0">
                <a:latin typeface="Calibri" charset="0"/>
                <a:ea typeface="Calibri" charset="0"/>
                <a:cs typeface="Calibri" charset="0"/>
              </a:rPr>
              <a:t>réponse</a:t>
            </a:r>
            <a:r>
              <a:rPr lang="fr-FR" sz="2400" dirty="0" smtClean="0">
                <a:latin typeface="Calibri" charset="0"/>
                <a:ea typeface="Calibri" charset="0"/>
                <a:cs typeface="Calibri" charset="0"/>
              </a:rPr>
              <a:t> </a:t>
            </a:r>
            <a:r>
              <a:rPr lang="fr-FR" sz="2400" dirty="0">
                <a:latin typeface="Calibri" charset="0"/>
                <a:ea typeface="Calibri" charset="0"/>
                <a:cs typeface="Calibri" charset="0"/>
              </a:rPr>
              <a:t>à la question </a:t>
            </a:r>
            <a:r>
              <a:rPr lang="fr-FR" sz="2400" dirty="0" err="1">
                <a:latin typeface="Calibri" charset="0"/>
                <a:ea typeface="Calibri" charset="0"/>
                <a:cs typeface="Calibri" charset="0"/>
              </a:rPr>
              <a:t>précédente</a:t>
            </a:r>
            <a:r>
              <a:rPr lang="fr-FR" sz="2400" dirty="0">
                <a:latin typeface="Calibri" charset="0"/>
                <a:ea typeface="Calibri" charset="0"/>
                <a:cs typeface="Calibri" charset="0"/>
              </a:rPr>
              <a:t>, et quels sont les services qu’elle </a:t>
            </a:r>
            <a:r>
              <a:rPr lang="fr-FR" sz="2400" dirty="0" smtClean="0">
                <a:latin typeface="Calibri" charset="0"/>
                <a:ea typeface="Calibri" charset="0"/>
                <a:cs typeface="Calibri" charset="0"/>
              </a:rPr>
              <a:t>comprend? </a:t>
            </a:r>
            <a:r>
              <a:rPr lang="fr-FR" sz="2400" dirty="0">
                <a:latin typeface="Calibri" charset="0"/>
                <a:ea typeface="Calibri" charset="0"/>
                <a:cs typeface="Calibri" charset="0"/>
              </a:rPr>
              <a:t>Par exemple, l’orientation professionnelle est-elle </a:t>
            </a:r>
            <a:r>
              <a:rPr lang="fr-FR" sz="2400" dirty="0" err="1">
                <a:latin typeface="Calibri" charset="0"/>
                <a:ea typeface="Calibri" charset="0"/>
                <a:cs typeface="Calibri" charset="0"/>
              </a:rPr>
              <a:t>proposée</a:t>
            </a:r>
            <a:r>
              <a:rPr lang="fr-FR" sz="2400" dirty="0">
                <a:latin typeface="Calibri" charset="0"/>
                <a:ea typeface="Calibri" charset="0"/>
                <a:cs typeface="Calibri" charset="0"/>
              </a:rPr>
              <a:t> aux </a:t>
            </a:r>
            <a:r>
              <a:rPr lang="fr-FR" sz="2400" dirty="0" err="1">
                <a:latin typeface="Calibri" charset="0"/>
                <a:ea typeface="Calibri" charset="0"/>
                <a:cs typeface="Calibri" charset="0"/>
              </a:rPr>
              <a:t>étudiants</a:t>
            </a:r>
            <a:r>
              <a:rPr lang="fr-FR" sz="2400" dirty="0">
                <a:latin typeface="Calibri" charset="0"/>
                <a:ea typeface="Calibri" charset="0"/>
                <a:cs typeface="Calibri" charset="0"/>
              </a:rPr>
              <a:t> et </a:t>
            </a:r>
            <a:r>
              <a:rPr lang="fr-FR" sz="2400" dirty="0" err="1">
                <a:latin typeface="Calibri" charset="0"/>
                <a:ea typeface="Calibri" charset="0"/>
                <a:cs typeface="Calibri" charset="0"/>
              </a:rPr>
              <a:t>diplômés</a:t>
            </a:r>
            <a:r>
              <a:rPr lang="fr-FR" sz="2400" dirty="0">
                <a:latin typeface="Calibri" charset="0"/>
                <a:ea typeface="Calibri" charset="0"/>
                <a:cs typeface="Calibri" charset="0"/>
              </a:rPr>
              <a:t> de l’EFP, aux travailleurs et aux </a:t>
            </a:r>
            <a:r>
              <a:rPr lang="fr-FR" sz="2400" dirty="0" err="1">
                <a:latin typeface="Calibri" charset="0"/>
                <a:ea typeface="Calibri" charset="0"/>
                <a:cs typeface="Calibri" charset="0"/>
              </a:rPr>
              <a:t>chômeurs</a:t>
            </a:r>
            <a:r>
              <a:rPr lang="fr-FR" sz="2400" dirty="0">
                <a:latin typeface="Calibri" charset="0"/>
                <a:ea typeface="Calibri" charset="0"/>
                <a:cs typeface="Calibri" charset="0"/>
              </a:rPr>
              <a:t> qui, pour une raison ou une autre, souhaitent se recycler à l’aide de l’EFP? Quel est le taux de couverture? Y </a:t>
            </a:r>
            <a:r>
              <a:rPr lang="fr-FR" sz="2400" dirty="0" err="1">
                <a:latin typeface="Calibri" charset="0"/>
                <a:ea typeface="Calibri" charset="0"/>
                <a:cs typeface="Calibri" charset="0"/>
              </a:rPr>
              <a:t>a-t-il</a:t>
            </a:r>
            <a:r>
              <a:rPr lang="fr-FR" sz="2400" dirty="0">
                <a:latin typeface="Calibri" charset="0"/>
                <a:ea typeface="Calibri" charset="0"/>
                <a:cs typeface="Calibri" charset="0"/>
              </a:rPr>
              <a:t> des </a:t>
            </a:r>
            <a:r>
              <a:rPr lang="fr-FR" sz="2400" dirty="0" err="1" smtClean="0">
                <a:latin typeface="Calibri" charset="0"/>
                <a:ea typeface="Calibri" charset="0"/>
                <a:cs typeface="Calibri" charset="0"/>
              </a:rPr>
              <a:t>difficultés</a:t>
            </a:r>
            <a:r>
              <a:rPr lang="fr-FR" sz="2400" dirty="0" smtClean="0">
                <a:latin typeface="Calibri" charset="0"/>
                <a:ea typeface="Calibri" charset="0"/>
                <a:cs typeface="Calibri" charset="0"/>
              </a:rPr>
              <a:t> </a:t>
            </a:r>
            <a:r>
              <a:rPr lang="fr-FR" sz="2400" dirty="0" err="1" smtClean="0">
                <a:latin typeface="Calibri" charset="0"/>
                <a:ea typeface="Calibri" charset="0"/>
                <a:cs typeface="Calibri" charset="0"/>
              </a:rPr>
              <a:t>spécifiques</a:t>
            </a:r>
            <a:r>
              <a:rPr lang="fr-FR" sz="2400" dirty="0" smtClean="0">
                <a:latin typeface="Calibri" charset="0"/>
                <a:ea typeface="Calibri" charset="0"/>
                <a:cs typeface="Calibri" charset="0"/>
              </a:rPr>
              <a:t> </a:t>
            </a:r>
            <a:r>
              <a:rPr lang="fr-FR" sz="2400" dirty="0">
                <a:latin typeface="Calibri" charset="0"/>
                <a:ea typeface="Calibri" charset="0"/>
                <a:cs typeface="Calibri" charset="0"/>
              </a:rPr>
              <a:t>et des </a:t>
            </a:r>
            <a:r>
              <a:rPr lang="fr-FR" sz="2400" dirty="0" err="1">
                <a:latin typeface="Calibri" charset="0"/>
                <a:ea typeface="Calibri" charset="0"/>
                <a:cs typeface="Calibri" charset="0"/>
              </a:rPr>
              <a:t>possibilités</a:t>
            </a:r>
            <a:r>
              <a:rPr lang="fr-FR" sz="2400" dirty="0">
                <a:latin typeface="Calibri" charset="0"/>
                <a:ea typeface="Calibri" charset="0"/>
                <a:cs typeface="Calibri" charset="0"/>
              </a:rPr>
              <a:t> d’</a:t>
            </a:r>
            <a:r>
              <a:rPr lang="fr-FR" sz="2400" dirty="0" err="1">
                <a:latin typeface="Calibri" charset="0"/>
                <a:ea typeface="Calibri" charset="0"/>
                <a:cs typeface="Calibri" charset="0"/>
              </a:rPr>
              <a:t>amélioration</a:t>
            </a:r>
            <a:r>
              <a:rPr lang="fr-FR" sz="2400" dirty="0">
                <a:latin typeface="Calibri" charset="0"/>
                <a:ea typeface="Calibri" charset="0"/>
                <a:cs typeface="Calibri" charset="0"/>
              </a:rPr>
              <a:t>? </a:t>
            </a:r>
          </a:p>
        </p:txBody>
      </p:sp>
      <p:sp>
        <p:nvSpPr>
          <p:cNvPr id="4" name="Espace réservé du pied de page 3"/>
          <p:cNvSpPr>
            <a:spLocks noGrp="1"/>
          </p:cNvSpPr>
          <p:nvPr>
            <p:ph type="ftr" sz="quarter" idx="11"/>
          </p:nvPr>
        </p:nvSpPr>
        <p:spPr/>
        <p:txBody>
          <a:bodyPr/>
          <a:lstStyle/>
          <a:p>
            <a:r>
              <a:rPr lang="fr-FR" smtClean="0"/>
              <a:t>Abdelouahab Essafi Expert LMI Kafaat Liljami3</a:t>
            </a:r>
            <a:endParaRPr lang="fr-FR" dirty="0"/>
          </a:p>
        </p:txBody>
      </p:sp>
      <p:sp>
        <p:nvSpPr>
          <p:cNvPr id="5" name="Espace réservé du numéro de diapositive 4"/>
          <p:cNvSpPr>
            <a:spLocks noGrp="1"/>
          </p:cNvSpPr>
          <p:nvPr>
            <p:ph type="sldNum" sz="quarter" idx="12"/>
          </p:nvPr>
        </p:nvSpPr>
        <p:spPr/>
        <p:txBody>
          <a:bodyPr/>
          <a:lstStyle/>
          <a:p>
            <a:fld id="{E034F8EF-867A-4144-9C85-6B43D99B8AA5}" type="slidenum">
              <a:rPr lang="fr-FR" smtClean="0"/>
              <a:t>53</a:t>
            </a:fld>
            <a:endParaRPr lang="fr-FR" dirty="0"/>
          </a:p>
        </p:txBody>
      </p:sp>
      <p:pic>
        <p:nvPicPr>
          <p:cNvPr id="6" name="Picture 6"/>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50451"/>
            <a:ext cx="1397000" cy="1325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090592538"/>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231136" y="105156"/>
            <a:ext cx="7729728" cy="626364"/>
          </a:xfrm>
        </p:spPr>
        <p:txBody>
          <a:bodyPr>
            <a:normAutofit fontScale="90000"/>
          </a:bodyPr>
          <a:lstStyle/>
          <a:p>
            <a:r>
              <a:rPr lang="fr-FR" cap="none" dirty="0">
                <a:latin typeface="Calibri" charset="0"/>
                <a:ea typeface="Calibri" charset="0"/>
                <a:cs typeface="Calibri" charset="0"/>
              </a:rPr>
              <a:t>Modules et questions thématiques</a:t>
            </a:r>
            <a:endParaRPr lang="fr-FR" dirty="0">
              <a:latin typeface="Calibri" charset="0"/>
              <a:ea typeface="Calibri" charset="0"/>
              <a:cs typeface="Calibri" charset="0"/>
            </a:endParaRPr>
          </a:p>
        </p:txBody>
      </p:sp>
      <p:sp>
        <p:nvSpPr>
          <p:cNvPr id="3" name="Espace réservé du contenu 2"/>
          <p:cNvSpPr>
            <a:spLocks noGrp="1"/>
          </p:cNvSpPr>
          <p:nvPr>
            <p:ph idx="1"/>
          </p:nvPr>
        </p:nvSpPr>
        <p:spPr>
          <a:xfrm>
            <a:off x="128016" y="1737360"/>
            <a:ext cx="11777472" cy="5120640"/>
          </a:xfrm>
        </p:spPr>
        <p:txBody>
          <a:bodyPr>
            <a:normAutofit/>
          </a:bodyPr>
          <a:lstStyle/>
          <a:p>
            <a:pPr marL="0" indent="0" algn="ctr">
              <a:buNone/>
            </a:pPr>
            <a:r>
              <a:rPr lang="fr-FR" sz="2400" b="1" dirty="0">
                <a:solidFill>
                  <a:srgbClr val="C00000"/>
                </a:solidFill>
                <a:latin typeface="Calibri" charset="0"/>
                <a:ea typeface="Calibri" charset="0"/>
                <a:cs typeface="Calibri" charset="0"/>
              </a:rPr>
              <a:t>Espace libre </a:t>
            </a:r>
            <a:endParaRPr lang="fr-FR" sz="2400" dirty="0">
              <a:solidFill>
                <a:srgbClr val="C00000"/>
              </a:solidFill>
              <a:latin typeface="Calibri" charset="0"/>
              <a:ea typeface="Calibri" charset="0"/>
              <a:cs typeface="Calibri" charset="0"/>
            </a:endParaRPr>
          </a:p>
          <a:p>
            <a:pPr algn="just"/>
            <a:r>
              <a:rPr lang="fr-FR" sz="2400" dirty="0" err="1">
                <a:latin typeface="Calibri" charset="0"/>
                <a:ea typeface="Calibri" charset="0"/>
                <a:cs typeface="Calibri" charset="0"/>
              </a:rPr>
              <a:t>C</a:t>
            </a:r>
            <a:r>
              <a:rPr lang="fr-FR" sz="2400" dirty="0" err="1" smtClean="0">
                <a:latin typeface="Calibri" charset="0"/>
                <a:ea typeface="Calibri" charset="0"/>
                <a:cs typeface="Calibri" charset="0"/>
              </a:rPr>
              <a:t>ompléter</a:t>
            </a:r>
            <a:r>
              <a:rPr lang="fr-FR" sz="2400" dirty="0" smtClean="0">
                <a:latin typeface="Calibri" charset="0"/>
                <a:ea typeface="Calibri" charset="0"/>
                <a:cs typeface="Calibri" charset="0"/>
              </a:rPr>
              <a:t> les </a:t>
            </a:r>
            <a:r>
              <a:rPr lang="fr-FR" sz="2400" dirty="0" err="1" smtClean="0">
                <a:latin typeface="Calibri" charset="0"/>
                <a:ea typeface="Calibri" charset="0"/>
                <a:cs typeface="Calibri" charset="0"/>
              </a:rPr>
              <a:t>réponses</a:t>
            </a:r>
            <a:r>
              <a:rPr lang="fr-FR" sz="2400" dirty="0" smtClean="0">
                <a:latin typeface="Calibri" charset="0"/>
                <a:ea typeface="Calibri" charset="0"/>
                <a:cs typeface="Calibri" charset="0"/>
              </a:rPr>
              <a:t> par des questions et des enjeux qui ne sont pas </a:t>
            </a:r>
            <a:r>
              <a:rPr lang="fr-FR" sz="2400" dirty="0" err="1" smtClean="0">
                <a:latin typeface="Calibri" charset="0"/>
                <a:ea typeface="Calibri" charset="0"/>
                <a:cs typeface="Calibri" charset="0"/>
              </a:rPr>
              <a:t>abordés</a:t>
            </a:r>
            <a:r>
              <a:rPr lang="fr-FR" sz="2400" dirty="0" smtClean="0">
                <a:latin typeface="Calibri" charset="0"/>
                <a:ea typeface="Calibri" charset="0"/>
                <a:cs typeface="Calibri" charset="0"/>
              </a:rPr>
              <a:t> dans ce module. Indiquer clairement l’enjeu </a:t>
            </a:r>
            <a:r>
              <a:rPr lang="fr-FR" sz="2400" dirty="0" err="1" smtClean="0">
                <a:latin typeface="Calibri" charset="0"/>
                <a:ea typeface="Calibri" charset="0"/>
                <a:cs typeface="Calibri" charset="0"/>
              </a:rPr>
              <a:t>spécifique</a:t>
            </a:r>
            <a:r>
              <a:rPr lang="fr-FR" sz="2400" dirty="0" smtClean="0">
                <a:latin typeface="Calibri" charset="0"/>
                <a:ea typeface="Calibri" charset="0"/>
                <a:cs typeface="Calibri" charset="0"/>
              </a:rPr>
              <a:t> qui est traité et suivre les </a:t>
            </a:r>
            <a:r>
              <a:rPr lang="fr-FR" sz="2400" dirty="0" err="1" smtClean="0">
                <a:latin typeface="Calibri" charset="0"/>
                <a:ea typeface="Calibri" charset="0"/>
                <a:cs typeface="Calibri" charset="0"/>
              </a:rPr>
              <a:t>mêmes</a:t>
            </a:r>
            <a:r>
              <a:rPr lang="fr-FR" sz="2400" dirty="0" smtClean="0">
                <a:latin typeface="Calibri" charset="0"/>
                <a:ea typeface="Calibri" charset="0"/>
                <a:cs typeface="Calibri" charset="0"/>
              </a:rPr>
              <a:t> directives que pour les autres modules (voir la section recommandations pour la rédaction). </a:t>
            </a:r>
          </a:p>
          <a:p>
            <a:pPr marL="0" indent="0" algn="just">
              <a:buNone/>
            </a:pPr>
            <a:endParaRPr lang="fr-FR" sz="2400" b="1" dirty="0" smtClean="0">
              <a:solidFill>
                <a:srgbClr val="C00000"/>
              </a:solidFill>
              <a:latin typeface="Calibri" charset="0"/>
              <a:ea typeface="Calibri" charset="0"/>
              <a:cs typeface="Calibri" charset="0"/>
            </a:endParaRPr>
          </a:p>
          <a:p>
            <a:pPr marL="0" indent="0" algn="ctr">
              <a:buNone/>
            </a:pPr>
            <a:r>
              <a:rPr lang="fr-FR" sz="2400" b="1" dirty="0" err="1" smtClean="0">
                <a:solidFill>
                  <a:srgbClr val="C00000"/>
                </a:solidFill>
                <a:latin typeface="Calibri" charset="0"/>
                <a:ea typeface="Calibri" charset="0"/>
                <a:cs typeface="Calibri" charset="0"/>
              </a:rPr>
              <a:t>Résume</a:t>
            </a:r>
            <a:r>
              <a:rPr lang="fr-FR" sz="2400" b="1" dirty="0" smtClean="0">
                <a:solidFill>
                  <a:srgbClr val="C00000"/>
                </a:solidFill>
                <a:latin typeface="Calibri" charset="0"/>
                <a:ea typeface="Calibri" charset="0"/>
                <a:cs typeface="Calibri" charset="0"/>
              </a:rPr>
              <a:t>́ </a:t>
            </a:r>
            <a:r>
              <a:rPr lang="fr-FR" sz="2400" b="1" dirty="0">
                <a:solidFill>
                  <a:srgbClr val="C00000"/>
                </a:solidFill>
                <a:latin typeface="Calibri" charset="0"/>
                <a:ea typeface="Calibri" charset="0"/>
                <a:cs typeface="Calibri" charset="0"/>
              </a:rPr>
              <a:t>et conclusions analytiques </a:t>
            </a:r>
            <a:endParaRPr lang="fr-FR" sz="2400" dirty="0">
              <a:solidFill>
                <a:srgbClr val="C00000"/>
              </a:solidFill>
              <a:latin typeface="Calibri" charset="0"/>
              <a:ea typeface="Calibri" charset="0"/>
              <a:cs typeface="Calibri" charset="0"/>
            </a:endParaRPr>
          </a:p>
          <a:p>
            <a:pPr algn="just"/>
            <a:r>
              <a:rPr lang="fr-FR" sz="2400" dirty="0">
                <a:latin typeface="Calibri" charset="0"/>
                <a:ea typeface="Calibri" charset="0"/>
                <a:cs typeface="Calibri" charset="0"/>
              </a:rPr>
              <a:t>U</a:t>
            </a:r>
            <a:r>
              <a:rPr lang="fr-FR" sz="2400" dirty="0" smtClean="0">
                <a:latin typeface="Calibri" charset="0"/>
                <a:ea typeface="Calibri" charset="0"/>
                <a:cs typeface="Calibri" charset="0"/>
              </a:rPr>
              <a:t>tiliser </a:t>
            </a:r>
            <a:r>
              <a:rPr lang="fr-FR" sz="2400" dirty="0">
                <a:latin typeface="Calibri" charset="0"/>
                <a:ea typeface="Calibri" charset="0"/>
                <a:cs typeface="Calibri" charset="0"/>
              </a:rPr>
              <a:t>cette section pour </a:t>
            </a:r>
            <a:r>
              <a:rPr lang="fr-FR" sz="2400" dirty="0" err="1">
                <a:latin typeface="Calibri" charset="0"/>
                <a:ea typeface="Calibri" charset="0"/>
                <a:cs typeface="Calibri" charset="0"/>
              </a:rPr>
              <a:t>résumer</a:t>
            </a:r>
            <a:r>
              <a:rPr lang="fr-FR" sz="2400" dirty="0">
                <a:latin typeface="Calibri" charset="0"/>
                <a:ea typeface="Calibri" charset="0"/>
                <a:cs typeface="Calibri" charset="0"/>
              </a:rPr>
              <a:t> ce que vous </a:t>
            </a:r>
            <a:r>
              <a:rPr lang="fr-FR" sz="2400" dirty="0" err="1">
                <a:latin typeface="Calibri" charset="0"/>
                <a:ea typeface="Calibri" charset="0"/>
                <a:cs typeface="Calibri" charset="0"/>
              </a:rPr>
              <a:t>considérez</a:t>
            </a:r>
            <a:r>
              <a:rPr lang="fr-FR" sz="2400" dirty="0">
                <a:latin typeface="Calibri" charset="0"/>
                <a:ea typeface="Calibri" charset="0"/>
                <a:cs typeface="Calibri" charset="0"/>
              </a:rPr>
              <a:t> comme les principaux points de ce module. </a:t>
            </a:r>
            <a:r>
              <a:rPr lang="fr-FR" sz="2400" dirty="0" smtClean="0">
                <a:latin typeface="Calibri" charset="0"/>
                <a:ea typeface="Calibri" charset="0"/>
                <a:cs typeface="Calibri" charset="0"/>
              </a:rPr>
              <a:t>Suivre </a:t>
            </a:r>
            <a:r>
              <a:rPr lang="fr-FR" sz="2400" dirty="0">
                <a:latin typeface="Calibri" charset="0"/>
                <a:ea typeface="Calibri" charset="0"/>
                <a:cs typeface="Calibri" charset="0"/>
              </a:rPr>
              <a:t>les orientations </a:t>
            </a:r>
            <a:r>
              <a:rPr lang="fr-FR" sz="2400" dirty="0" err="1">
                <a:latin typeface="Calibri" charset="0"/>
                <a:ea typeface="Calibri" charset="0"/>
                <a:cs typeface="Calibri" charset="0"/>
              </a:rPr>
              <a:t>indiquées</a:t>
            </a:r>
            <a:r>
              <a:rPr lang="fr-FR" sz="2400" dirty="0">
                <a:latin typeface="Calibri" charset="0"/>
                <a:ea typeface="Calibri" charset="0"/>
                <a:cs typeface="Calibri" charset="0"/>
              </a:rPr>
              <a:t> à la section recommandations pour la rédaction</a:t>
            </a:r>
            <a:r>
              <a:rPr lang="fr-FR" sz="2400" dirty="0" smtClean="0">
                <a:latin typeface="Calibri" charset="0"/>
                <a:ea typeface="Calibri" charset="0"/>
                <a:cs typeface="Calibri" charset="0"/>
              </a:rPr>
              <a:t>. </a:t>
            </a:r>
            <a:endParaRPr lang="fr-FR" sz="2400" dirty="0">
              <a:latin typeface="Calibri" charset="0"/>
              <a:ea typeface="Calibri" charset="0"/>
              <a:cs typeface="Calibri" charset="0"/>
            </a:endParaRPr>
          </a:p>
          <a:p>
            <a:pPr algn="just"/>
            <a:endParaRPr lang="fr-FR" sz="2400" dirty="0">
              <a:latin typeface="Calibri" charset="0"/>
              <a:ea typeface="Calibri" charset="0"/>
              <a:cs typeface="Calibri" charset="0"/>
            </a:endParaRPr>
          </a:p>
        </p:txBody>
      </p:sp>
      <p:sp>
        <p:nvSpPr>
          <p:cNvPr id="4" name="Espace réservé du pied de page 3"/>
          <p:cNvSpPr>
            <a:spLocks noGrp="1"/>
          </p:cNvSpPr>
          <p:nvPr>
            <p:ph type="ftr" sz="quarter" idx="11"/>
          </p:nvPr>
        </p:nvSpPr>
        <p:spPr/>
        <p:txBody>
          <a:bodyPr/>
          <a:lstStyle/>
          <a:p>
            <a:r>
              <a:rPr lang="fr-FR" smtClean="0"/>
              <a:t>Abdelouahab Essafi Expert LMI Kafaat Liljami3</a:t>
            </a:r>
            <a:endParaRPr lang="fr-FR" dirty="0"/>
          </a:p>
        </p:txBody>
      </p:sp>
      <p:sp>
        <p:nvSpPr>
          <p:cNvPr id="5" name="Espace réservé du numéro de diapositive 4"/>
          <p:cNvSpPr>
            <a:spLocks noGrp="1"/>
          </p:cNvSpPr>
          <p:nvPr>
            <p:ph type="sldNum" sz="quarter" idx="12"/>
          </p:nvPr>
        </p:nvSpPr>
        <p:spPr/>
        <p:txBody>
          <a:bodyPr/>
          <a:lstStyle/>
          <a:p>
            <a:fld id="{E034F8EF-867A-4144-9C85-6B43D99B8AA5}" type="slidenum">
              <a:rPr lang="fr-FR" smtClean="0"/>
              <a:t>54</a:t>
            </a:fld>
            <a:endParaRPr lang="fr-FR" dirty="0"/>
          </a:p>
        </p:txBody>
      </p:sp>
      <p:pic>
        <p:nvPicPr>
          <p:cNvPr id="6" name="Picture 6"/>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126421"/>
            <a:ext cx="1397000" cy="1325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806892504"/>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377440" y="0"/>
            <a:ext cx="7729728" cy="531628"/>
          </a:xfrm>
        </p:spPr>
        <p:txBody>
          <a:bodyPr>
            <a:normAutofit fontScale="90000"/>
          </a:bodyPr>
          <a:lstStyle/>
          <a:p>
            <a:r>
              <a:rPr lang="fr-FR" cap="none" dirty="0">
                <a:latin typeface="Calibri" charset="0"/>
                <a:ea typeface="Calibri" charset="0"/>
                <a:cs typeface="Calibri" charset="0"/>
              </a:rPr>
              <a:t>Modules et questions thématiques</a:t>
            </a:r>
            <a:endParaRPr lang="fr-FR" dirty="0"/>
          </a:p>
        </p:txBody>
      </p:sp>
      <p:sp>
        <p:nvSpPr>
          <p:cNvPr id="3" name="Espace réservé du contenu 2"/>
          <p:cNvSpPr>
            <a:spLocks noGrp="1"/>
          </p:cNvSpPr>
          <p:nvPr>
            <p:ph idx="1"/>
          </p:nvPr>
        </p:nvSpPr>
        <p:spPr>
          <a:xfrm>
            <a:off x="292608" y="969264"/>
            <a:ext cx="11899392" cy="5596128"/>
          </a:xfrm>
        </p:spPr>
        <p:txBody>
          <a:bodyPr>
            <a:normAutofit/>
          </a:bodyPr>
          <a:lstStyle/>
          <a:p>
            <a:pPr marL="0" indent="0" algn="ctr">
              <a:buNone/>
            </a:pPr>
            <a:r>
              <a:rPr lang="fr-FR" sz="2400" b="1" dirty="0">
                <a:solidFill>
                  <a:srgbClr val="C00000"/>
                </a:solidFill>
                <a:latin typeface="Calibri" charset="0"/>
                <a:ea typeface="Calibri" charset="0"/>
                <a:cs typeface="Calibri" charset="0"/>
              </a:rPr>
              <a:t>D. EFFICIENCE INTERNE ET FONCTIONNEMENT DU SYSTÈME D’EFP </a:t>
            </a:r>
            <a:endParaRPr lang="fr-FR" sz="2400" b="1" dirty="0" smtClean="0">
              <a:solidFill>
                <a:srgbClr val="C00000"/>
              </a:solidFill>
              <a:latin typeface="Calibri" charset="0"/>
              <a:ea typeface="Calibri" charset="0"/>
              <a:cs typeface="Calibri" charset="0"/>
            </a:endParaRPr>
          </a:p>
          <a:p>
            <a:pPr marL="0" indent="0" algn="ctr">
              <a:buNone/>
            </a:pPr>
            <a:endParaRPr lang="fr-FR" sz="2400" dirty="0">
              <a:solidFill>
                <a:srgbClr val="C00000"/>
              </a:solidFill>
              <a:latin typeface="Calibri" charset="0"/>
              <a:ea typeface="Calibri" charset="0"/>
              <a:cs typeface="Calibri" charset="0"/>
            </a:endParaRPr>
          </a:p>
          <a:p>
            <a:pPr marL="0" indent="0" algn="just">
              <a:buNone/>
            </a:pPr>
            <a:r>
              <a:rPr lang="fr-FR" sz="2400" dirty="0">
                <a:latin typeface="Calibri" charset="0"/>
                <a:ea typeface="Calibri" charset="0"/>
                <a:cs typeface="Calibri" charset="0"/>
              </a:rPr>
              <a:t>La section D traite de </a:t>
            </a:r>
            <a:r>
              <a:rPr lang="fr-FR" sz="2400" dirty="0" smtClean="0">
                <a:latin typeface="Calibri" charset="0"/>
                <a:ea typeface="Calibri" charset="0"/>
                <a:cs typeface="Calibri" charset="0"/>
              </a:rPr>
              <a:t>l’efficience </a:t>
            </a:r>
            <a:r>
              <a:rPr lang="fr-FR" sz="2400" dirty="0">
                <a:latin typeface="Calibri" charset="0"/>
                <a:ea typeface="Calibri" charset="0"/>
                <a:cs typeface="Calibri" charset="0"/>
              </a:rPr>
              <a:t>du </a:t>
            </a:r>
            <a:r>
              <a:rPr lang="fr-FR" sz="2400" dirty="0" err="1">
                <a:latin typeface="Calibri" charset="0"/>
                <a:ea typeface="Calibri" charset="0"/>
                <a:cs typeface="Calibri" charset="0"/>
              </a:rPr>
              <a:t>système</a:t>
            </a:r>
            <a:r>
              <a:rPr lang="fr-FR" sz="2400" dirty="0">
                <a:latin typeface="Calibri" charset="0"/>
                <a:ea typeface="Calibri" charset="0"/>
                <a:cs typeface="Calibri" charset="0"/>
              </a:rPr>
              <a:t> de prestation d’EFP. Le </a:t>
            </a:r>
            <a:r>
              <a:rPr lang="fr-FR" sz="2400" dirty="0" err="1">
                <a:latin typeface="Calibri" charset="0"/>
                <a:ea typeface="Calibri" charset="0"/>
                <a:cs typeface="Calibri" charset="0"/>
              </a:rPr>
              <a:t>système</a:t>
            </a:r>
            <a:r>
              <a:rPr lang="fr-FR" sz="2400" dirty="0">
                <a:latin typeface="Calibri" charset="0"/>
                <a:ea typeface="Calibri" charset="0"/>
                <a:cs typeface="Calibri" charset="0"/>
              </a:rPr>
              <a:t> de prestation d’EFPI et de FPC renvoie à toutes les offres formelles et non formelles d’EFP dans le pays et à toutes les formes de contribution (</a:t>
            </a:r>
            <a:r>
              <a:rPr lang="fr-FR" sz="2400" dirty="0" err="1">
                <a:latin typeface="Calibri" charset="0"/>
                <a:ea typeface="Calibri" charset="0"/>
                <a:cs typeface="Calibri" charset="0"/>
              </a:rPr>
              <a:t>matérielle</a:t>
            </a:r>
            <a:r>
              <a:rPr lang="fr-FR" sz="2400" dirty="0">
                <a:latin typeface="Calibri" charset="0"/>
                <a:ea typeface="Calibri" charset="0"/>
                <a:cs typeface="Calibri" charset="0"/>
              </a:rPr>
              <a:t> et </a:t>
            </a:r>
            <a:r>
              <a:rPr lang="fr-FR" sz="2400" dirty="0" err="1">
                <a:latin typeface="Calibri" charset="0"/>
                <a:ea typeface="Calibri" charset="0"/>
                <a:cs typeface="Calibri" charset="0"/>
              </a:rPr>
              <a:t>immatérielle</a:t>
            </a:r>
            <a:r>
              <a:rPr lang="fr-FR" sz="2400" dirty="0">
                <a:latin typeface="Calibri" charset="0"/>
                <a:ea typeface="Calibri" charset="0"/>
                <a:cs typeface="Calibri" charset="0"/>
              </a:rPr>
              <a:t>) à leur fonctionnement. Les </a:t>
            </a:r>
            <a:r>
              <a:rPr lang="fr-FR" sz="2400" dirty="0" smtClean="0">
                <a:latin typeface="Calibri" charset="0"/>
                <a:ea typeface="Calibri" charset="0"/>
                <a:cs typeface="Calibri" charset="0"/>
              </a:rPr>
              <a:t>         </a:t>
            </a:r>
            <a:r>
              <a:rPr lang="fr-FR" sz="2400" dirty="0" err="1" smtClean="0">
                <a:latin typeface="Calibri" charset="0"/>
                <a:ea typeface="Calibri" charset="0"/>
                <a:cs typeface="Calibri" charset="0"/>
              </a:rPr>
              <a:t>éléments</a:t>
            </a:r>
            <a:r>
              <a:rPr lang="fr-FR" sz="2400" dirty="0" smtClean="0">
                <a:latin typeface="Calibri" charset="0"/>
                <a:ea typeface="Calibri" charset="0"/>
                <a:cs typeface="Calibri" charset="0"/>
              </a:rPr>
              <a:t> </a:t>
            </a:r>
            <a:r>
              <a:rPr lang="fr-FR" sz="2400" dirty="0">
                <a:latin typeface="Calibri" charset="0"/>
                <a:ea typeface="Calibri" charset="0"/>
                <a:cs typeface="Calibri" charset="0"/>
              </a:rPr>
              <a:t>livrables de l’EFP sont les connaissances, les </a:t>
            </a:r>
            <a:r>
              <a:rPr lang="fr-FR" sz="2400" dirty="0" err="1">
                <a:latin typeface="Calibri" charset="0"/>
                <a:ea typeface="Calibri" charset="0"/>
                <a:cs typeface="Calibri" charset="0"/>
              </a:rPr>
              <a:t>compétences</a:t>
            </a:r>
            <a:r>
              <a:rPr lang="fr-FR" sz="2400" dirty="0">
                <a:latin typeface="Calibri" charset="0"/>
                <a:ea typeface="Calibri" charset="0"/>
                <a:cs typeface="Calibri" charset="0"/>
              </a:rPr>
              <a:t> et les attitudes des </a:t>
            </a:r>
            <a:r>
              <a:rPr lang="fr-FR" sz="2400" dirty="0" smtClean="0">
                <a:latin typeface="Calibri" charset="0"/>
                <a:ea typeface="Calibri" charset="0"/>
                <a:cs typeface="Calibri" charset="0"/>
              </a:rPr>
              <a:t>    </a:t>
            </a:r>
            <a:r>
              <a:rPr lang="fr-FR" sz="2400" dirty="0" err="1" smtClean="0">
                <a:latin typeface="Calibri" charset="0"/>
                <a:ea typeface="Calibri" charset="0"/>
                <a:cs typeface="Calibri" charset="0"/>
              </a:rPr>
              <a:t>diplo</a:t>
            </a:r>
            <a:r>
              <a:rPr lang="fr-FR" sz="2400" dirty="0" err="1">
                <a:latin typeface="Calibri" charset="0"/>
                <a:ea typeface="Calibri" charset="0"/>
                <a:cs typeface="Calibri" charset="0"/>
              </a:rPr>
              <a:t>̂més</a:t>
            </a:r>
            <a:r>
              <a:rPr lang="fr-FR" sz="2400" dirty="0">
                <a:latin typeface="Calibri" charset="0"/>
                <a:ea typeface="Calibri" charset="0"/>
                <a:cs typeface="Calibri" charset="0"/>
              </a:rPr>
              <a:t> de l’EFP. </a:t>
            </a:r>
            <a:r>
              <a:rPr lang="fr-FR" sz="2400" dirty="0" smtClean="0">
                <a:latin typeface="Calibri" charset="0"/>
                <a:ea typeface="Calibri" charset="0"/>
                <a:cs typeface="Calibri" charset="0"/>
              </a:rPr>
              <a:t>L’</a:t>
            </a:r>
            <a:r>
              <a:rPr lang="fr-FR" sz="2400" dirty="0" err="1" smtClean="0">
                <a:latin typeface="Calibri" charset="0"/>
                <a:ea typeface="Calibri" charset="0"/>
                <a:cs typeface="Calibri" charset="0"/>
              </a:rPr>
              <a:t>ef</a:t>
            </a:r>
            <a:r>
              <a:rPr lang="fr-FR" sz="2400" dirty="0" err="1">
                <a:latin typeface="Calibri" charset="0"/>
                <a:ea typeface="Calibri" charset="0"/>
                <a:cs typeface="Calibri" charset="0"/>
              </a:rPr>
              <a:t>f</a:t>
            </a:r>
            <a:r>
              <a:rPr lang="fr-FR" sz="2400" dirty="0" err="1" smtClean="0">
                <a:latin typeface="Calibri" charset="0"/>
                <a:ea typeface="Calibri" charset="0"/>
                <a:cs typeface="Calibri" charset="0"/>
              </a:rPr>
              <a:t>cience</a:t>
            </a:r>
            <a:r>
              <a:rPr lang="fr-FR" sz="2400" dirty="0" smtClean="0">
                <a:latin typeface="Calibri" charset="0"/>
                <a:ea typeface="Calibri" charset="0"/>
                <a:cs typeface="Calibri" charset="0"/>
              </a:rPr>
              <a:t> </a:t>
            </a:r>
            <a:r>
              <a:rPr lang="fr-FR" sz="2400" dirty="0" err="1">
                <a:latin typeface="Calibri" charset="0"/>
                <a:ea typeface="Calibri" charset="0"/>
                <a:cs typeface="Calibri" charset="0"/>
              </a:rPr>
              <a:t>décrit</a:t>
            </a:r>
            <a:r>
              <a:rPr lang="fr-FR" sz="2400" dirty="0">
                <a:latin typeface="Calibri" charset="0"/>
                <a:ea typeface="Calibri" charset="0"/>
                <a:cs typeface="Calibri" charset="0"/>
              </a:rPr>
              <a:t> </a:t>
            </a:r>
            <a:r>
              <a:rPr lang="fr-FR" sz="2400" dirty="0" err="1">
                <a:latin typeface="Calibri" charset="0"/>
                <a:ea typeface="Calibri" charset="0"/>
                <a:cs typeface="Calibri" charset="0"/>
              </a:rPr>
              <a:t>généralement</a:t>
            </a:r>
            <a:r>
              <a:rPr lang="fr-FR" sz="2400" dirty="0">
                <a:latin typeface="Calibri" charset="0"/>
                <a:ea typeface="Calibri" charset="0"/>
                <a:cs typeface="Calibri" charset="0"/>
              </a:rPr>
              <a:t> la mesure dans laquelle le </a:t>
            </a:r>
            <a:r>
              <a:rPr lang="fr-FR" sz="2400" dirty="0" err="1">
                <a:latin typeface="Calibri" charset="0"/>
                <a:ea typeface="Calibri" charset="0"/>
                <a:cs typeface="Calibri" charset="0"/>
              </a:rPr>
              <a:t>système</a:t>
            </a:r>
            <a:r>
              <a:rPr lang="fr-FR" sz="2400" dirty="0">
                <a:latin typeface="Calibri" charset="0"/>
                <a:ea typeface="Calibri" charset="0"/>
                <a:cs typeface="Calibri" charset="0"/>
              </a:rPr>
              <a:t> </a:t>
            </a:r>
            <a:r>
              <a:rPr lang="fr-FR" sz="2400" dirty="0" err="1">
                <a:latin typeface="Calibri" charset="0"/>
                <a:ea typeface="Calibri" charset="0"/>
                <a:cs typeface="Calibri" charset="0"/>
              </a:rPr>
              <a:t>éducatif</a:t>
            </a:r>
            <a:r>
              <a:rPr lang="fr-FR" sz="2400" dirty="0">
                <a:latin typeface="Calibri" charset="0"/>
                <a:ea typeface="Calibri" charset="0"/>
                <a:cs typeface="Calibri" charset="0"/>
              </a:rPr>
              <a:t> (et l’EFP en particulier) produit la valeur maximale possible (outputs) à partir de la contribution minimale possible (inputs). </a:t>
            </a:r>
          </a:p>
          <a:p>
            <a:pPr marL="0" indent="0" algn="just">
              <a:buNone/>
            </a:pPr>
            <a:endParaRPr lang="fr-FR" sz="2400" dirty="0" smtClean="0">
              <a:latin typeface="Calibri" charset="0"/>
              <a:ea typeface="Calibri" charset="0"/>
              <a:cs typeface="Calibri" charset="0"/>
            </a:endParaRPr>
          </a:p>
          <a:p>
            <a:pPr marL="0" indent="0" algn="just">
              <a:buNone/>
            </a:pPr>
            <a:r>
              <a:rPr lang="fr-FR" sz="2400" dirty="0" smtClean="0">
                <a:latin typeface="Calibri" charset="0"/>
                <a:ea typeface="Calibri" charset="0"/>
                <a:cs typeface="Calibri" charset="0"/>
              </a:rPr>
              <a:t>La </a:t>
            </a:r>
            <a:r>
              <a:rPr lang="fr-FR" sz="2400" dirty="0">
                <a:latin typeface="Calibri" charset="0"/>
                <a:ea typeface="Calibri" charset="0"/>
                <a:cs typeface="Calibri" charset="0"/>
              </a:rPr>
              <a:t>section D se poursuit par une </a:t>
            </a:r>
            <a:r>
              <a:rPr lang="fr-FR" sz="2400" dirty="0" err="1">
                <a:latin typeface="Calibri" charset="0"/>
                <a:ea typeface="Calibri" charset="0"/>
                <a:cs typeface="Calibri" charset="0"/>
              </a:rPr>
              <a:t>sélection</a:t>
            </a:r>
            <a:r>
              <a:rPr lang="fr-FR" sz="2400" dirty="0">
                <a:latin typeface="Calibri" charset="0"/>
                <a:ea typeface="Calibri" charset="0"/>
                <a:cs typeface="Calibri" charset="0"/>
              </a:rPr>
              <a:t> de sujets </a:t>
            </a:r>
            <a:r>
              <a:rPr lang="fr-FR" sz="2400" dirty="0" err="1">
                <a:latin typeface="Calibri" charset="0"/>
                <a:ea typeface="Calibri" charset="0"/>
                <a:cs typeface="Calibri" charset="0"/>
              </a:rPr>
              <a:t>clés</a:t>
            </a:r>
            <a:r>
              <a:rPr lang="fr-FR" sz="2400" dirty="0">
                <a:latin typeface="Calibri" charset="0"/>
                <a:ea typeface="Calibri" charset="0"/>
                <a:cs typeface="Calibri" charset="0"/>
              </a:rPr>
              <a:t>, tels que l’environnement d’enseignement et d’apprentissage, les politiques pour les enseignants et les formateurs, ainsi que les </a:t>
            </a:r>
            <a:r>
              <a:rPr lang="fr-FR" sz="2400" dirty="0" err="1">
                <a:latin typeface="Calibri" charset="0"/>
                <a:ea typeface="Calibri" charset="0"/>
                <a:cs typeface="Calibri" charset="0"/>
              </a:rPr>
              <a:t>mécanismes</a:t>
            </a:r>
            <a:r>
              <a:rPr lang="fr-FR" sz="2400" dirty="0">
                <a:latin typeface="Calibri" charset="0"/>
                <a:ea typeface="Calibri" charset="0"/>
                <a:cs typeface="Calibri" charset="0"/>
              </a:rPr>
              <a:t> et politiques de </a:t>
            </a:r>
            <a:r>
              <a:rPr lang="fr-FR" sz="2400" dirty="0" err="1">
                <a:latin typeface="Calibri" charset="0"/>
                <a:ea typeface="Calibri" charset="0"/>
                <a:cs typeface="Calibri" charset="0"/>
              </a:rPr>
              <a:t>qualite</a:t>
            </a:r>
            <a:r>
              <a:rPr lang="fr-FR" sz="2400" dirty="0">
                <a:latin typeface="Calibri" charset="0"/>
                <a:ea typeface="Calibri" charset="0"/>
                <a:cs typeface="Calibri" charset="0"/>
              </a:rPr>
              <a:t>́/d’assurance </a:t>
            </a:r>
            <a:r>
              <a:rPr lang="fr-FR" sz="2400" dirty="0" err="1">
                <a:latin typeface="Calibri" charset="0"/>
                <a:ea typeface="Calibri" charset="0"/>
                <a:cs typeface="Calibri" charset="0"/>
              </a:rPr>
              <a:t>qualite</a:t>
            </a:r>
            <a:r>
              <a:rPr lang="fr-FR" sz="2400" dirty="0">
                <a:latin typeface="Calibri" charset="0"/>
                <a:ea typeface="Calibri" charset="0"/>
                <a:cs typeface="Calibri" charset="0"/>
              </a:rPr>
              <a:t>́. </a:t>
            </a:r>
          </a:p>
        </p:txBody>
      </p:sp>
      <p:sp>
        <p:nvSpPr>
          <p:cNvPr id="4" name="Espace réservé du pied de page 3"/>
          <p:cNvSpPr>
            <a:spLocks noGrp="1"/>
          </p:cNvSpPr>
          <p:nvPr>
            <p:ph type="ftr" sz="quarter" idx="11"/>
          </p:nvPr>
        </p:nvSpPr>
        <p:spPr/>
        <p:txBody>
          <a:bodyPr/>
          <a:lstStyle/>
          <a:p>
            <a:r>
              <a:rPr lang="fr-FR" smtClean="0"/>
              <a:t>Abdelouahab Essafi Expert LMI Kafaat Liljami3</a:t>
            </a:r>
            <a:endParaRPr lang="fr-FR" dirty="0"/>
          </a:p>
        </p:txBody>
      </p:sp>
      <p:sp>
        <p:nvSpPr>
          <p:cNvPr id="5" name="Espace réservé du numéro de diapositive 4"/>
          <p:cNvSpPr>
            <a:spLocks noGrp="1"/>
          </p:cNvSpPr>
          <p:nvPr>
            <p:ph type="sldNum" sz="quarter" idx="12"/>
          </p:nvPr>
        </p:nvSpPr>
        <p:spPr/>
        <p:txBody>
          <a:bodyPr/>
          <a:lstStyle/>
          <a:p>
            <a:fld id="{E034F8EF-867A-4144-9C85-6B43D99B8AA5}" type="slidenum">
              <a:rPr lang="fr-FR" smtClean="0"/>
              <a:t>55</a:t>
            </a:fld>
            <a:endParaRPr lang="fr-FR" dirty="0"/>
          </a:p>
        </p:txBody>
      </p:sp>
      <p:pic>
        <p:nvPicPr>
          <p:cNvPr id="6" name="Picture 6"/>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87665"/>
            <a:ext cx="1397000" cy="1325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30814403"/>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231136" y="0"/>
            <a:ext cx="7729728" cy="640080"/>
          </a:xfrm>
        </p:spPr>
        <p:txBody>
          <a:bodyPr>
            <a:normAutofit fontScale="90000"/>
          </a:bodyPr>
          <a:lstStyle/>
          <a:p>
            <a:r>
              <a:rPr lang="fr-FR" cap="none" dirty="0">
                <a:latin typeface="Calibri" charset="0"/>
                <a:ea typeface="Calibri" charset="0"/>
                <a:cs typeface="Calibri" charset="0"/>
              </a:rPr>
              <a:t>Modules et questions thématiques</a:t>
            </a:r>
            <a:endParaRPr lang="fr-FR" dirty="0"/>
          </a:p>
        </p:txBody>
      </p:sp>
      <p:sp>
        <p:nvSpPr>
          <p:cNvPr id="3" name="Espace réservé du contenu 2"/>
          <p:cNvSpPr>
            <a:spLocks noGrp="1"/>
          </p:cNvSpPr>
          <p:nvPr>
            <p:ph idx="1"/>
          </p:nvPr>
        </p:nvSpPr>
        <p:spPr>
          <a:xfrm>
            <a:off x="219456" y="640080"/>
            <a:ext cx="11612880" cy="6217920"/>
          </a:xfrm>
        </p:spPr>
        <p:txBody>
          <a:bodyPr>
            <a:noAutofit/>
          </a:bodyPr>
          <a:lstStyle/>
          <a:p>
            <a:pPr marL="0" indent="0" algn="just">
              <a:buNone/>
            </a:pPr>
            <a:r>
              <a:rPr lang="fr-FR" sz="2200" b="1" dirty="0">
                <a:solidFill>
                  <a:srgbClr val="FF0000"/>
                </a:solidFill>
                <a:latin typeface="Calibri" charset="0"/>
                <a:ea typeface="Calibri" charset="0"/>
                <a:cs typeface="Calibri" charset="0"/>
              </a:rPr>
              <a:t>D.1 Environnement d’enseignement et d’apprentissage </a:t>
            </a:r>
            <a:endParaRPr lang="fr-FR" sz="2200" dirty="0">
              <a:solidFill>
                <a:srgbClr val="FF0000"/>
              </a:solidFill>
              <a:latin typeface="Calibri" charset="0"/>
              <a:ea typeface="Calibri" charset="0"/>
              <a:cs typeface="Calibri" charset="0"/>
            </a:endParaRPr>
          </a:p>
          <a:p>
            <a:pPr algn="just">
              <a:buFont typeface="Wingdings" charset="2"/>
              <a:buChar char="v"/>
            </a:pPr>
            <a:r>
              <a:rPr lang="fr-FR" sz="2200" b="1" i="1" dirty="0" smtClean="0">
                <a:solidFill>
                  <a:srgbClr val="FF0000"/>
                </a:solidFill>
                <a:latin typeface="Calibri" charset="0"/>
                <a:ea typeface="Calibri" charset="0"/>
                <a:cs typeface="Calibri" charset="0"/>
              </a:rPr>
              <a:t>Identification </a:t>
            </a:r>
            <a:r>
              <a:rPr lang="fr-FR" sz="2200" b="1" i="1" dirty="0">
                <a:solidFill>
                  <a:srgbClr val="FF0000"/>
                </a:solidFill>
                <a:latin typeface="Calibri" charset="0"/>
                <a:ea typeface="Calibri" charset="0"/>
                <a:cs typeface="Calibri" charset="0"/>
              </a:rPr>
              <a:t>des enjeux </a:t>
            </a:r>
            <a:endParaRPr lang="fr-FR" sz="2200" dirty="0">
              <a:solidFill>
                <a:srgbClr val="FF0000"/>
              </a:solidFill>
              <a:latin typeface="Calibri" charset="0"/>
              <a:ea typeface="Calibri" charset="0"/>
              <a:cs typeface="Calibri" charset="0"/>
            </a:endParaRPr>
          </a:p>
          <a:p>
            <a:pPr marL="228600" lvl="1" indent="0" algn="just">
              <a:buNone/>
            </a:pPr>
            <a:r>
              <a:rPr lang="fr-FR" sz="2200" dirty="0" smtClean="0">
                <a:latin typeface="Calibri" charset="0"/>
                <a:ea typeface="Calibri" charset="0"/>
                <a:cs typeface="Calibri" charset="0"/>
              </a:rPr>
              <a:t>Se reporter </a:t>
            </a:r>
            <a:r>
              <a:rPr lang="fr-FR" sz="2200" dirty="0">
                <a:latin typeface="Calibri" charset="0"/>
                <a:ea typeface="Calibri" charset="0"/>
                <a:cs typeface="Calibri" charset="0"/>
              </a:rPr>
              <a:t>aux orientations sur la fourniture d’informations sur les enjeux, telles que </a:t>
            </a:r>
            <a:r>
              <a:rPr lang="fr-FR" sz="2200" dirty="0" err="1">
                <a:latin typeface="Calibri" charset="0"/>
                <a:ea typeface="Calibri" charset="0"/>
                <a:cs typeface="Calibri" charset="0"/>
              </a:rPr>
              <a:t>présentées</a:t>
            </a:r>
            <a:r>
              <a:rPr lang="fr-FR" sz="2200" dirty="0">
                <a:latin typeface="Calibri" charset="0"/>
                <a:ea typeface="Calibri" charset="0"/>
                <a:cs typeface="Calibri" charset="0"/>
              </a:rPr>
              <a:t> à la section </a:t>
            </a:r>
            <a:r>
              <a:rPr lang="fr-FR" sz="2200" dirty="0" smtClean="0">
                <a:latin typeface="Calibri" charset="0"/>
                <a:ea typeface="Calibri" charset="0"/>
                <a:cs typeface="Calibri" charset="0"/>
              </a:rPr>
              <a:t>recommandations pour la rédaction. </a:t>
            </a:r>
            <a:endParaRPr lang="fr-FR" sz="2200" dirty="0">
              <a:latin typeface="Calibri" charset="0"/>
              <a:ea typeface="Calibri" charset="0"/>
              <a:cs typeface="Calibri" charset="0"/>
            </a:endParaRPr>
          </a:p>
          <a:p>
            <a:pPr algn="just"/>
            <a:endParaRPr lang="fr-FR" sz="2200" b="1" i="1" dirty="0" smtClean="0">
              <a:latin typeface="Calibri" charset="0"/>
              <a:ea typeface="Calibri" charset="0"/>
              <a:cs typeface="Calibri" charset="0"/>
            </a:endParaRPr>
          </a:p>
          <a:p>
            <a:pPr marL="0" indent="0" algn="just">
              <a:buNone/>
            </a:pPr>
            <a:r>
              <a:rPr lang="fr-FR" sz="2200" b="1" i="1" dirty="0" smtClean="0">
                <a:solidFill>
                  <a:srgbClr val="FF0000"/>
                </a:solidFill>
                <a:latin typeface="Calibri" charset="0"/>
                <a:ea typeface="Calibri" charset="0"/>
                <a:cs typeface="Calibri" charset="0"/>
              </a:rPr>
              <a:t>D.1.1 </a:t>
            </a:r>
            <a:r>
              <a:rPr lang="fr-FR" sz="2200" b="1" i="1" dirty="0" err="1">
                <a:solidFill>
                  <a:srgbClr val="FF0000"/>
                </a:solidFill>
                <a:latin typeface="Calibri" charset="0"/>
                <a:ea typeface="Calibri" charset="0"/>
                <a:cs typeface="Calibri" charset="0"/>
              </a:rPr>
              <a:t>Méthodes</a:t>
            </a:r>
            <a:r>
              <a:rPr lang="fr-FR" sz="2200" b="1" i="1" dirty="0">
                <a:solidFill>
                  <a:srgbClr val="FF0000"/>
                </a:solidFill>
                <a:latin typeface="Calibri" charset="0"/>
                <a:ea typeface="Calibri" charset="0"/>
                <a:cs typeface="Calibri" charset="0"/>
              </a:rPr>
              <a:t> d’enseignement et d’apprentissage, y compris la formation en milieu de travail </a:t>
            </a:r>
            <a:endParaRPr lang="fr-FR" sz="2200" dirty="0">
              <a:solidFill>
                <a:srgbClr val="FF0000"/>
              </a:solidFill>
              <a:latin typeface="Calibri" charset="0"/>
              <a:ea typeface="Calibri" charset="0"/>
              <a:cs typeface="Calibri" charset="0"/>
            </a:endParaRPr>
          </a:p>
          <a:p>
            <a:pPr algn="just">
              <a:buFont typeface="Wingdings" charset="2"/>
              <a:buChar char="v"/>
            </a:pPr>
            <a:r>
              <a:rPr lang="fr-FR" sz="2200" dirty="0" smtClean="0">
                <a:latin typeface="Calibri" charset="0"/>
                <a:ea typeface="Calibri" charset="0"/>
                <a:cs typeface="Calibri" charset="0"/>
              </a:rPr>
              <a:t> </a:t>
            </a:r>
            <a:r>
              <a:rPr lang="fr-FR" sz="2200" dirty="0" err="1" smtClean="0">
                <a:latin typeface="Calibri" charset="0"/>
                <a:ea typeface="Calibri" charset="0"/>
                <a:cs typeface="Calibri" charset="0"/>
              </a:rPr>
              <a:t>Décrire</a:t>
            </a:r>
            <a:r>
              <a:rPr lang="fr-FR" sz="2200" dirty="0" smtClean="0">
                <a:latin typeface="Calibri" charset="0"/>
                <a:ea typeface="Calibri" charset="0"/>
                <a:cs typeface="Calibri" charset="0"/>
              </a:rPr>
              <a:t> </a:t>
            </a:r>
            <a:r>
              <a:rPr lang="fr-FR" sz="2200" dirty="0">
                <a:latin typeface="Calibri" charset="0"/>
                <a:ea typeface="Calibri" charset="0"/>
                <a:cs typeface="Calibri" charset="0"/>
              </a:rPr>
              <a:t>les </a:t>
            </a:r>
            <a:r>
              <a:rPr lang="fr-FR" sz="2200" dirty="0" err="1">
                <a:latin typeface="Calibri" charset="0"/>
                <a:ea typeface="Calibri" charset="0"/>
                <a:cs typeface="Calibri" charset="0"/>
              </a:rPr>
              <a:t>méthodes</a:t>
            </a:r>
            <a:r>
              <a:rPr lang="fr-FR" sz="2200" dirty="0">
                <a:latin typeface="Calibri" charset="0"/>
                <a:ea typeface="Calibri" charset="0"/>
                <a:cs typeface="Calibri" charset="0"/>
              </a:rPr>
              <a:t> d’enseignement et de formation </a:t>
            </a:r>
            <a:r>
              <a:rPr lang="fr-FR" sz="2200" dirty="0" err="1">
                <a:latin typeface="Calibri" charset="0"/>
                <a:ea typeface="Calibri" charset="0"/>
                <a:cs typeface="Calibri" charset="0"/>
              </a:rPr>
              <a:t>utilisées</a:t>
            </a:r>
            <a:r>
              <a:rPr lang="fr-FR" sz="2200" dirty="0">
                <a:latin typeface="Calibri" charset="0"/>
                <a:ea typeface="Calibri" charset="0"/>
                <a:cs typeface="Calibri" charset="0"/>
              </a:rPr>
              <a:t> dans le cadre de l’EFPI et de la FPC et </a:t>
            </a:r>
            <a:r>
              <a:rPr lang="fr-FR" sz="2200" dirty="0" err="1">
                <a:latin typeface="Calibri" charset="0"/>
                <a:ea typeface="Calibri" charset="0"/>
                <a:cs typeface="Calibri" charset="0"/>
              </a:rPr>
              <a:t>évaluer</a:t>
            </a:r>
            <a:r>
              <a:rPr lang="fr-FR" sz="2200" dirty="0">
                <a:latin typeface="Calibri" charset="0"/>
                <a:ea typeface="Calibri" charset="0"/>
                <a:cs typeface="Calibri" charset="0"/>
              </a:rPr>
              <a:t> leur </a:t>
            </a:r>
            <a:r>
              <a:rPr lang="fr-FR" sz="2200" dirty="0" err="1">
                <a:latin typeface="Calibri" charset="0"/>
                <a:ea typeface="Calibri" charset="0"/>
                <a:cs typeface="Calibri" charset="0"/>
              </a:rPr>
              <a:t>qualite</a:t>
            </a:r>
            <a:r>
              <a:rPr lang="fr-FR" sz="2200" dirty="0">
                <a:latin typeface="Calibri" charset="0"/>
                <a:ea typeface="Calibri" charset="0"/>
                <a:cs typeface="Calibri" charset="0"/>
              </a:rPr>
              <a:t>́ et leur pertinence. </a:t>
            </a:r>
          </a:p>
          <a:p>
            <a:pPr marL="228600" lvl="1" indent="0" algn="just">
              <a:buNone/>
            </a:pPr>
            <a:r>
              <a:rPr lang="fr-FR" sz="2200" dirty="0">
                <a:latin typeface="Calibri" charset="0"/>
                <a:ea typeface="Calibri" charset="0"/>
                <a:cs typeface="Calibri" charset="0"/>
              </a:rPr>
              <a:t>Il pourrait s’agir par exemple de </a:t>
            </a:r>
            <a:r>
              <a:rPr lang="fr-FR" sz="2200" dirty="0" err="1">
                <a:latin typeface="Calibri" charset="0"/>
                <a:ea typeface="Calibri" charset="0"/>
                <a:cs typeface="Calibri" charset="0"/>
              </a:rPr>
              <a:t>différentes</a:t>
            </a:r>
            <a:r>
              <a:rPr lang="fr-FR" sz="2200" dirty="0">
                <a:latin typeface="Calibri" charset="0"/>
                <a:ea typeface="Calibri" charset="0"/>
                <a:cs typeface="Calibri" charset="0"/>
              </a:rPr>
              <a:t> approches de formation (pratique versus </a:t>
            </a:r>
            <a:r>
              <a:rPr lang="fr-FR" sz="2200" dirty="0" err="1">
                <a:latin typeface="Calibri" charset="0"/>
                <a:ea typeface="Calibri" charset="0"/>
                <a:cs typeface="Calibri" charset="0"/>
              </a:rPr>
              <a:t>théorie</a:t>
            </a:r>
            <a:r>
              <a:rPr lang="fr-FR" sz="2200" dirty="0">
                <a:latin typeface="Calibri" charset="0"/>
                <a:ea typeface="Calibri" charset="0"/>
                <a:cs typeface="Calibri" charset="0"/>
              </a:rPr>
              <a:t>, </a:t>
            </a:r>
            <a:r>
              <a:rPr lang="fr-FR" sz="2200" dirty="0" err="1">
                <a:latin typeface="Calibri" charset="0"/>
                <a:ea typeface="Calibri" charset="0"/>
                <a:cs typeface="Calibri" charset="0"/>
              </a:rPr>
              <a:t>compétences</a:t>
            </a:r>
            <a:r>
              <a:rPr lang="fr-FR" sz="2200" dirty="0">
                <a:latin typeface="Calibri" charset="0"/>
                <a:ea typeface="Calibri" charset="0"/>
                <a:cs typeface="Calibri" charset="0"/>
              </a:rPr>
              <a:t> versus objectifs), de l’organisation de l’espace (atelier versus salle de classe, travail versus </a:t>
            </a:r>
            <a:r>
              <a:rPr lang="fr-FR" sz="2200" dirty="0" err="1">
                <a:latin typeface="Calibri" charset="0"/>
                <a:ea typeface="Calibri" charset="0"/>
                <a:cs typeface="Calibri" charset="0"/>
              </a:rPr>
              <a:t>école</a:t>
            </a:r>
            <a:r>
              <a:rPr lang="fr-FR" sz="2200" dirty="0">
                <a:latin typeface="Calibri" charset="0"/>
                <a:ea typeface="Calibri" charset="0"/>
                <a:cs typeface="Calibri" charset="0"/>
              </a:rPr>
              <a:t>), de l’approche des </a:t>
            </a:r>
            <a:r>
              <a:rPr lang="fr-FR" sz="2200" dirty="0" err="1">
                <a:latin typeface="Calibri" charset="0"/>
                <a:ea typeface="Calibri" charset="0"/>
                <a:cs typeface="Calibri" charset="0"/>
              </a:rPr>
              <a:t>tâches</a:t>
            </a:r>
            <a:r>
              <a:rPr lang="fr-FR" sz="2200" dirty="0">
                <a:latin typeface="Calibri" charset="0"/>
                <a:ea typeface="Calibri" charset="0"/>
                <a:cs typeface="Calibri" charset="0"/>
              </a:rPr>
              <a:t> (groupe versus individu), du </a:t>
            </a:r>
            <a:r>
              <a:rPr lang="fr-FR" sz="2200" dirty="0" err="1">
                <a:latin typeface="Calibri" charset="0"/>
                <a:ea typeface="Calibri" charset="0"/>
                <a:cs typeface="Calibri" charset="0"/>
              </a:rPr>
              <a:t>rôle</a:t>
            </a:r>
            <a:r>
              <a:rPr lang="fr-FR" sz="2200" dirty="0">
                <a:latin typeface="Calibri" charset="0"/>
                <a:ea typeface="Calibri" charset="0"/>
                <a:cs typeface="Calibri" charset="0"/>
              </a:rPr>
              <a:t> de l’apprenant (autogestion versus direction), etc</a:t>
            </a:r>
            <a:r>
              <a:rPr lang="fr-FR" sz="2200" dirty="0" smtClean="0">
                <a:latin typeface="Calibri" charset="0"/>
                <a:ea typeface="Calibri" charset="0"/>
                <a:cs typeface="Calibri" charset="0"/>
              </a:rPr>
              <a:t>.</a:t>
            </a:r>
            <a:endParaRPr lang="fr-FR" sz="2200" dirty="0">
              <a:latin typeface="Calibri" charset="0"/>
              <a:ea typeface="Calibri" charset="0"/>
              <a:cs typeface="Calibri" charset="0"/>
            </a:endParaRPr>
          </a:p>
          <a:p>
            <a:pPr algn="just">
              <a:buFont typeface="Wingdings" charset="2"/>
              <a:buChar char="v"/>
            </a:pPr>
            <a:r>
              <a:rPr lang="fr-FR" sz="2200" dirty="0" smtClean="0">
                <a:latin typeface="Calibri" charset="0"/>
                <a:ea typeface="Calibri" charset="0"/>
                <a:cs typeface="Calibri" charset="0"/>
              </a:rPr>
              <a:t> La </a:t>
            </a:r>
            <a:r>
              <a:rPr lang="fr-FR" sz="2200" dirty="0">
                <a:latin typeface="Calibri" charset="0"/>
                <a:ea typeface="Calibri" charset="0"/>
                <a:cs typeface="Calibri" charset="0"/>
              </a:rPr>
              <a:t>formation en milieu de travail fait-elle partie de ces </a:t>
            </a:r>
            <a:r>
              <a:rPr lang="fr-FR" sz="2200" dirty="0" err="1">
                <a:latin typeface="Calibri" charset="0"/>
                <a:ea typeface="Calibri" charset="0"/>
                <a:cs typeface="Calibri" charset="0"/>
              </a:rPr>
              <a:t>méthodes</a:t>
            </a:r>
            <a:r>
              <a:rPr lang="fr-FR" sz="2200" dirty="0">
                <a:latin typeface="Calibri" charset="0"/>
                <a:ea typeface="Calibri" charset="0"/>
                <a:cs typeface="Calibri" charset="0"/>
              </a:rPr>
              <a:t>? Si oui, quels types de formation en situation de travail sont disponibles et lesquels sont </a:t>
            </a:r>
            <a:r>
              <a:rPr lang="fr-FR" sz="2200" dirty="0" err="1">
                <a:latin typeface="Calibri" charset="0"/>
                <a:ea typeface="Calibri" charset="0"/>
                <a:cs typeface="Calibri" charset="0"/>
              </a:rPr>
              <a:t>utilisés</a:t>
            </a:r>
            <a:r>
              <a:rPr lang="fr-FR" sz="2200" dirty="0">
                <a:latin typeface="Calibri" charset="0"/>
                <a:ea typeface="Calibri" charset="0"/>
                <a:cs typeface="Calibri" charset="0"/>
              </a:rPr>
              <a:t> le plus souvent? Existe-t-il des obstacles à la formation en milieu de travail? Dans </a:t>
            </a:r>
            <a:r>
              <a:rPr lang="fr-FR" sz="2200" dirty="0" smtClean="0">
                <a:latin typeface="Calibri" charset="0"/>
                <a:ea typeface="Calibri" charset="0"/>
                <a:cs typeface="Calibri" charset="0"/>
              </a:rPr>
              <a:t>l’</a:t>
            </a:r>
            <a:r>
              <a:rPr lang="fr-FR" sz="2200" dirty="0" err="1" smtClean="0">
                <a:latin typeface="Calibri" charset="0"/>
                <a:ea typeface="Calibri" charset="0"/>
                <a:cs typeface="Calibri" charset="0"/>
              </a:rPr>
              <a:t>af</a:t>
            </a:r>
            <a:r>
              <a:rPr lang="fr-FR" sz="2200" dirty="0" err="1">
                <a:latin typeface="Calibri" charset="0"/>
                <a:ea typeface="Calibri" charset="0"/>
                <a:cs typeface="Calibri" charset="0"/>
              </a:rPr>
              <a:t>f</a:t>
            </a:r>
            <a:r>
              <a:rPr lang="fr-FR" sz="2200" dirty="0" err="1" smtClean="0">
                <a:latin typeface="Calibri" charset="0"/>
                <a:ea typeface="Calibri" charset="0"/>
                <a:cs typeface="Calibri" charset="0"/>
              </a:rPr>
              <a:t>rmative</a:t>
            </a:r>
            <a:r>
              <a:rPr lang="fr-FR" sz="2200" dirty="0">
                <a:latin typeface="Calibri" charset="0"/>
                <a:ea typeface="Calibri" charset="0"/>
                <a:cs typeface="Calibri" charset="0"/>
              </a:rPr>
              <a:t>, </a:t>
            </a:r>
            <a:r>
              <a:rPr lang="fr-FR" sz="2200" dirty="0" smtClean="0">
                <a:latin typeface="Calibri" charset="0"/>
                <a:ea typeface="Calibri" charset="0"/>
                <a:cs typeface="Calibri" charset="0"/>
              </a:rPr>
              <a:t>on </a:t>
            </a:r>
            <a:r>
              <a:rPr lang="fr-FR" sz="2200" dirty="0" err="1" smtClean="0">
                <a:latin typeface="Calibri" charset="0"/>
                <a:ea typeface="Calibri" charset="0"/>
                <a:cs typeface="Calibri" charset="0"/>
              </a:rPr>
              <a:t>précisera</a:t>
            </a:r>
            <a:r>
              <a:rPr lang="fr-FR" sz="2200" dirty="0" smtClean="0">
                <a:latin typeface="Calibri" charset="0"/>
                <a:ea typeface="Calibri" charset="0"/>
                <a:cs typeface="Calibri" charset="0"/>
              </a:rPr>
              <a:t>. </a:t>
            </a:r>
          </a:p>
          <a:p>
            <a:pPr algn="just"/>
            <a:endParaRPr lang="fr-FR" sz="2200" dirty="0">
              <a:latin typeface="Calibri" charset="0"/>
              <a:ea typeface="Calibri" charset="0"/>
              <a:cs typeface="Calibri" charset="0"/>
            </a:endParaRPr>
          </a:p>
        </p:txBody>
      </p:sp>
      <p:sp>
        <p:nvSpPr>
          <p:cNvPr id="5" name="Espace réservé du pied de page 4"/>
          <p:cNvSpPr>
            <a:spLocks noGrp="1"/>
          </p:cNvSpPr>
          <p:nvPr>
            <p:ph type="ftr" sz="quarter" idx="11"/>
          </p:nvPr>
        </p:nvSpPr>
        <p:spPr/>
        <p:txBody>
          <a:bodyPr/>
          <a:lstStyle/>
          <a:p>
            <a:r>
              <a:rPr lang="fr-FR" smtClean="0"/>
              <a:t>Abdelouahab Essafi Expert LMI </a:t>
            </a:r>
            <a:r>
              <a:rPr lang="fr-FR" dirty="0" err="1" smtClean="0"/>
              <a:t>Kafaat</a:t>
            </a:r>
            <a:r>
              <a:rPr lang="fr-FR" dirty="0" smtClean="0"/>
              <a:t> Liljami3</a:t>
            </a:r>
            <a:endParaRPr lang="fr-FR" dirty="0"/>
          </a:p>
        </p:txBody>
      </p:sp>
      <p:sp>
        <p:nvSpPr>
          <p:cNvPr id="6" name="Espace réservé du numéro de diapositive 5"/>
          <p:cNvSpPr>
            <a:spLocks noGrp="1"/>
          </p:cNvSpPr>
          <p:nvPr>
            <p:ph type="sldNum" sz="quarter" idx="12"/>
          </p:nvPr>
        </p:nvSpPr>
        <p:spPr/>
        <p:txBody>
          <a:bodyPr/>
          <a:lstStyle/>
          <a:p>
            <a:fld id="{E034F8EF-867A-4144-9C85-6B43D99B8AA5}" type="slidenum">
              <a:rPr lang="fr-FR" smtClean="0"/>
              <a:t>56</a:t>
            </a:fld>
            <a:endParaRPr lang="fr-FR" dirty="0"/>
          </a:p>
        </p:txBody>
      </p:sp>
      <p:sp>
        <p:nvSpPr>
          <p:cNvPr id="7" name="Espace réservé du pied de page 4"/>
          <p:cNvSpPr txBox="1">
            <a:spLocks/>
          </p:cNvSpPr>
          <p:nvPr/>
        </p:nvSpPr>
        <p:spPr>
          <a:xfrm>
            <a:off x="1430079" y="6613451"/>
            <a:ext cx="5901189" cy="320040"/>
          </a:xfrm>
          <a:prstGeom prst="rect">
            <a:avLst/>
          </a:prstGeom>
        </p:spPr>
        <p:txBody>
          <a:bodyPr vert="horz" lIns="91440" tIns="45720" rIns="91440" bIns="45720" rtlCol="0" anchor="ctr"/>
          <a:lstStyle>
            <a:defPPr>
              <a:defRPr lang="fr-FR"/>
            </a:defPPr>
            <a:lvl1pPr marL="0" algn="l" defTabSz="914400" rtl="0" eaLnBrk="1" latinLnBrk="0" hangingPunct="1">
              <a:defRPr sz="1050" kern="1200">
                <a:solidFill>
                  <a:schemeClr val="tx1">
                    <a:alpha val="70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fr-FR" smtClean="0"/>
              <a:t>Abdelouahab Essafi Expert LMI Kafaat Liljami3</a:t>
            </a:r>
            <a:endParaRPr lang="fr-FR" dirty="0"/>
          </a:p>
        </p:txBody>
      </p:sp>
      <p:pic>
        <p:nvPicPr>
          <p:cNvPr id="8" name="Picture 6"/>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0"/>
            <a:ext cx="1035186" cy="6400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917094942"/>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249424" y="178308"/>
            <a:ext cx="7729728" cy="589788"/>
          </a:xfrm>
        </p:spPr>
        <p:txBody>
          <a:bodyPr>
            <a:normAutofit fontScale="90000"/>
          </a:bodyPr>
          <a:lstStyle/>
          <a:p>
            <a:r>
              <a:rPr lang="fr-FR" cap="none" dirty="0">
                <a:latin typeface="Calibri" charset="0"/>
                <a:ea typeface="Calibri" charset="0"/>
                <a:cs typeface="Calibri" charset="0"/>
              </a:rPr>
              <a:t>Modules et questions thématiques</a:t>
            </a:r>
            <a:endParaRPr lang="fr-FR" dirty="0"/>
          </a:p>
        </p:txBody>
      </p:sp>
      <p:sp>
        <p:nvSpPr>
          <p:cNvPr id="3" name="Espace réservé du contenu 2"/>
          <p:cNvSpPr>
            <a:spLocks noGrp="1"/>
          </p:cNvSpPr>
          <p:nvPr>
            <p:ph idx="1"/>
          </p:nvPr>
        </p:nvSpPr>
        <p:spPr>
          <a:xfrm>
            <a:off x="548640" y="1807536"/>
            <a:ext cx="11448288" cy="3932492"/>
          </a:xfrm>
        </p:spPr>
        <p:txBody>
          <a:bodyPr>
            <a:normAutofit/>
          </a:bodyPr>
          <a:lstStyle/>
          <a:p>
            <a:pPr algn="just"/>
            <a:r>
              <a:rPr lang="fr-FR" sz="2400" b="1" i="1" dirty="0">
                <a:solidFill>
                  <a:srgbClr val="FF0000"/>
                </a:solidFill>
                <a:latin typeface="Calibri" charset="0"/>
                <a:ea typeface="Calibri" charset="0"/>
                <a:cs typeface="Calibri" charset="0"/>
              </a:rPr>
              <a:t>D.1.2 Environnement d’enseignement et de formation </a:t>
            </a:r>
            <a:endParaRPr lang="fr-FR" sz="2400" b="1" i="1" dirty="0" smtClean="0">
              <a:solidFill>
                <a:srgbClr val="FF0000"/>
              </a:solidFill>
              <a:latin typeface="Calibri" charset="0"/>
              <a:ea typeface="Calibri" charset="0"/>
              <a:cs typeface="Calibri" charset="0"/>
            </a:endParaRPr>
          </a:p>
          <a:p>
            <a:pPr marL="0" indent="0" algn="just">
              <a:buNone/>
            </a:pPr>
            <a:endParaRPr lang="fr-FR" sz="2400" dirty="0">
              <a:solidFill>
                <a:srgbClr val="FF0000"/>
              </a:solidFill>
              <a:latin typeface="Calibri" charset="0"/>
              <a:ea typeface="Calibri" charset="0"/>
              <a:cs typeface="Calibri" charset="0"/>
            </a:endParaRPr>
          </a:p>
          <a:p>
            <a:pPr algn="just">
              <a:buFont typeface="Wingdings" charset="2"/>
              <a:buChar char="v"/>
            </a:pPr>
            <a:r>
              <a:rPr lang="fr-FR" sz="2400" dirty="0" smtClean="0">
                <a:latin typeface="Calibri" charset="0"/>
                <a:ea typeface="Calibri" charset="0"/>
                <a:cs typeface="Calibri" charset="0"/>
              </a:rPr>
              <a:t> Fournir </a:t>
            </a:r>
            <a:r>
              <a:rPr lang="fr-FR" sz="2400" dirty="0">
                <a:latin typeface="Calibri" charset="0"/>
                <a:ea typeface="Calibri" charset="0"/>
                <a:cs typeface="Calibri" charset="0"/>
              </a:rPr>
              <a:t>une </a:t>
            </a:r>
            <a:r>
              <a:rPr lang="fr-FR" sz="2400" dirty="0" err="1">
                <a:latin typeface="Calibri" charset="0"/>
                <a:ea typeface="Calibri" charset="0"/>
                <a:cs typeface="Calibri" charset="0"/>
              </a:rPr>
              <a:t>brève</a:t>
            </a:r>
            <a:r>
              <a:rPr lang="fr-FR" sz="2400" dirty="0">
                <a:latin typeface="Calibri" charset="0"/>
                <a:ea typeface="Calibri" charset="0"/>
                <a:cs typeface="Calibri" charset="0"/>
              </a:rPr>
              <a:t> description des conditions d’enseignement et de formation, en </a:t>
            </a:r>
            <a:r>
              <a:rPr lang="fr-FR" sz="2400" dirty="0" smtClean="0">
                <a:latin typeface="Calibri" charset="0"/>
                <a:ea typeface="Calibri" charset="0"/>
                <a:cs typeface="Calibri" charset="0"/>
              </a:rPr>
              <a:t>indiquant les </a:t>
            </a:r>
            <a:r>
              <a:rPr lang="fr-FR" sz="2400" dirty="0">
                <a:latin typeface="Calibri" charset="0"/>
                <a:ea typeface="Calibri" charset="0"/>
                <a:cs typeface="Calibri" charset="0"/>
              </a:rPr>
              <a:t>facteurs qui ont un impact positif ou </a:t>
            </a:r>
            <a:r>
              <a:rPr lang="fr-FR" sz="2400" dirty="0" err="1">
                <a:latin typeface="Calibri" charset="0"/>
                <a:ea typeface="Calibri" charset="0"/>
                <a:cs typeface="Calibri" charset="0"/>
              </a:rPr>
              <a:t>négatif</a:t>
            </a:r>
            <a:r>
              <a:rPr lang="fr-FR" sz="2400" dirty="0">
                <a:latin typeface="Calibri" charset="0"/>
                <a:ea typeface="Calibri" charset="0"/>
                <a:cs typeface="Calibri" charset="0"/>
              </a:rPr>
              <a:t> sur celles-ci. Existe-t-il des </a:t>
            </a:r>
            <a:r>
              <a:rPr lang="fr-FR" sz="2400" dirty="0" err="1">
                <a:latin typeface="Calibri" charset="0"/>
                <a:ea typeface="Calibri" charset="0"/>
                <a:cs typeface="Calibri" charset="0"/>
              </a:rPr>
              <a:t>problèmes</a:t>
            </a:r>
            <a:r>
              <a:rPr lang="fr-FR" sz="2400" dirty="0">
                <a:latin typeface="Calibri" charset="0"/>
                <a:ea typeface="Calibri" charset="0"/>
                <a:cs typeface="Calibri" charset="0"/>
              </a:rPr>
              <a:t> à cet </a:t>
            </a:r>
            <a:r>
              <a:rPr lang="fr-FR" sz="2400" dirty="0" err="1">
                <a:latin typeface="Calibri" charset="0"/>
                <a:ea typeface="Calibri" charset="0"/>
                <a:cs typeface="Calibri" charset="0"/>
              </a:rPr>
              <a:t>égard</a:t>
            </a:r>
            <a:r>
              <a:rPr lang="fr-FR" sz="2400" dirty="0">
                <a:latin typeface="Calibri" charset="0"/>
                <a:ea typeface="Calibri" charset="0"/>
                <a:cs typeface="Calibri" charset="0"/>
              </a:rPr>
              <a:t>, par exemple en ce qui concerne les infrastructures, le climat de la salle de classe, le </a:t>
            </a:r>
            <a:r>
              <a:rPr lang="fr-FR" sz="2400" dirty="0" err="1">
                <a:latin typeface="Calibri" charset="0"/>
                <a:ea typeface="Calibri" charset="0"/>
                <a:cs typeface="Calibri" charset="0"/>
              </a:rPr>
              <a:t>matériel</a:t>
            </a:r>
            <a:r>
              <a:rPr lang="fr-FR" sz="2400" dirty="0">
                <a:latin typeface="Calibri" charset="0"/>
                <a:ea typeface="Calibri" charset="0"/>
                <a:cs typeface="Calibri" charset="0"/>
              </a:rPr>
              <a:t> </a:t>
            </a:r>
            <a:r>
              <a:rPr lang="fr-FR" sz="2400" dirty="0" err="1">
                <a:latin typeface="Calibri" charset="0"/>
                <a:ea typeface="Calibri" charset="0"/>
                <a:cs typeface="Calibri" charset="0"/>
              </a:rPr>
              <a:t>pédagogique</a:t>
            </a:r>
            <a:r>
              <a:rPr lang="fr-FR" sz="2400" dirty="0">
                <a:latin typeface="Calibri" charset="0"/>
                <a:ea typeface="Calibri" charset="0"/>
                <a:cs typeface="Calibri" charset="0"/>
              </a:rPr>
              <a:t> manquant ou </a:t>
            </a:r>
            <a:r>
              <a:rPr lang="fr-FR" sz="2400" dirty="0" err="1">
                <a:latin typeface="Calibri" charset="0"/>
                <a:ea typeface="Calibri" charset="0"/>
                <a:cs typeface="Calibri" charset="0"/>
              </a:rPr>
              <a:t>obsolète</a:t>
            </a:r>
            <a:r>
              <a:rPr lang="fr-FR" sz="2400" dirty="0">
                <a:latin typeface="Calibri" charset="0"/>
                <a:ea typeface="Calibri" charset="0"/>
                <a:cs typeface="Calibri" charset="0"/>
              </a:rPr>
              <a:t>? </a:t>
            </a:r>
          </a:p>
          <a:p>
            <a:pPr algn="just"/>
            <a:endParaRPr lang="fr-FR" sz="2400" dirty="0">
              <a:latin typeface="Calibri" charset="0"/>
              <a:ea typeface="Calibri" charset="0"/>
              <a:cs typeface="Calibri" charset="0"/>
            </a:endParaRPr>
          </a:p>
        </p:txBody>
      </p:sp>
      <p:sp>
        <p:nvSpPr>
          <p:cNvPr id="4" name="Espace réservé du pied de page 3"/>
          <p:cNvSpPr>
            <a:spLocks noGrp="1"/>
          </p:cNvSpPr>
          <p:nvPr>
            <p:ph type="ftr" sz="quarter" idx="11"/>
          </p:nvPr>
        </p:nvSpPr>
        <p:spPr/>
        <p:txBody>
          <a:bodyPr/>
          <a:lstStyle/>
          <a:p>
            <a:r>
              <a:rPr lang="fr-FR" smtClean="0"/>
              <a:t>Abdelouahab Essafi Expert LMI Kafaat Liljami3</a:t>
            </a:r>
            <a:endParaRPr lang="fr-FR" dirty="0"/>
          </a:p>
        </p:txBody>
      </p:sp>
      <p:sp>
        <p:nvSpPr>
          <p:cNvPr id="5" name="Espace réservé du numéro de diapositive 4"/>
          <p:cNvSpPr>
            <a:spLocks noGrp="1"/>
          </p:cNvSpPr>
          <p:nvPr>
            <p:ph type="sldNum" sz="quarter" idx="12"/>
          </p:nvPr>
        </p:nvSpPr>
        <p:spPr/>
        <p:txBody>
          <a:bodyPr/>
          <a:lstStyle/>
          <a:p>
            <a:fld id="{E034F8EF-867A-4144-9C85-6B43D99B8AA5}" type="slidenum">
              <a:rPr lang="fr-FR" smtClean="0"/>
              <a:t>57</a:t>
            </a:fld>
            <a:endParaRPr lang="fr-FR" dirty="0"/>
          </a:p>
        </p:txBody>
      </p:sp>
      <p:pic>
        <p:nvPicPr>
          <p:cNvPr id="6" name="Picture 6"/>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37639"/>
            <a:ext cx="1397000" cy="10468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063361188"/>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261616" y="0"/>
            <a:ext cx="7729728" cy="694944"/>
          </a:xfrm>
        </p:spPr>
        <p:txBody>
          <a:bodyPr>
            <a:normAutofit fontScale="90000"/>
          </a:bodyPr>
          <a:lstStyle/>
          <a:p>
            <a:r>
              <a:rPr lang="fr-FR" cap="none" dirty="0">
                <a:latin typeface="Calibri" charset="0"/>
                <a:ea typeface="Calibri" charset="0"/>
                <a:cs typeface="Calibri" charset="0"/>
              </a:rPr>
              <a:t>Modules et questions thématiques</a:t>
            </a:r>
            <a:endParaRPr lang="fr-FR" dirty="0"/>
          </a:p>
        </p:txBody>
      </p:sp>
      <p:sp>
        <p:nvSpPr>
          <p:cNvPr id="3" name="Espace réservé du contenu 2"/>
          <p:cNvSpPr>
            <a:spLocks noGrp="1"/>
          </p:cNvSpPr>
          <p:nvPr>
            <p:ph idx="1"/>
          </p:nvPr>
        </p:nvSpPr>
        <p:spPr>
          <a:xfrm>
            <a:off x="219456" y="932688"/>
            <a:ext cx="11814048" cy="5925312"/>
          </a:xfrm>
        </p:spPr>
        <p:txBody>
          <a:bodyPr>
            <a:noAutofit/>
          </a:bodyPr>
          <a:lstStyle/>
          <a:p>
            <a:pPr marL="0" indent="0" algn="ctr">
              <a:buNone/>
            </a:pPr>
            <a:r>
              <a:rPr lang="fr-FR" sz="2400" b="1" i="1" dirty="0">
                <a:solidFill>
                  <a:srgbClr val="C00000"/>
                </a:solidFill>
                <a:latin typeface="Calibri" charset="0"/>
                <a:ea typeface="Calibri" charset="0"/>
                <a:cs typeface="Calibri" charset="0"/>
              </a:rPr>
              <a:t>Description des politiques </a:t>
            </a:r>
            <a:endParaRPr lang="fr-FR" sz="2400" dirty="0">
              <a:solidFill>
                <a:srgbClr val="C00000"/>
              </a:solidFill>
              <a:latin typeface="Calibri" charset="0"/>
              <a:ea typeface="Calibri" charset="0"/>
              <a:cs typeface="Calibri" charset="0"/>
            </a:endParaRPr>
          </a:p>
          <a:p>
            <a:pPr algn="just"/>
            <a:r>
              <a:rPr lang="fr-FR" sz="2400" dirty="0" smtClean="0">
                <a:latin typeface="Calibri" charset="0"/>
                <a:ea typeface="Calibri" charset="0"/>
                <a:cs typeface="Calibri" charset="0"/>
              </a:rPr>
              <a:t>Se reporter </a:t>
            </a:r>
            <a:r>
              <a:rPr lang="fr-FR" sz="2400" dirty="0">
                <a:latin typeface="Calibri" charset="0"/>
                <a:ea typeface="Calibri" charset="0"/>
                <a:cs typeface="Calibri" charset="0"/>
              </a:rPr>
              <a:t>aux orientations sur la fourniture d’informations sur les politiques, telles que </a:t>
            </a:r>
            <a:r>
              <a:rPr lang="fr-FR" sz="2400" dirty="0" smtClean="0">
                <a:latin typeface="Calibri" charset="0"/>
                <a:ea typeface="Calibri" charset="0"/>
                <a:cs typeface="Calibri" charset="0"/>
              </a:rPr>
              <a:t>  </a:t>
            </a:r>
            <a:r>
              <a:rPr lang="fr-FR" sz="2400" dirty="0" err="1" smtClean="0">
                <a:latin typeface="Calibri" charset="0"/>
                <a:ea typeface="Calibri" charset="0"/>
                <a:cs typeface="Calibri" charset="0"/>
              </a:rPr>
              <a:t>présentées</a:t>
            </a:r>
            <a:r>
              <a:rPr lang="fr-FR" sz="2400" dirty="0" smtClean="0">
                <a:latin typeface="Calibri" charset="0"/>
                <a:ea typeface="Calibri" charset="0"/>
                <a:cs typeface="Calibri" charset="0"/>
              </a:rPr>
              <a:t> </a:t>
            </a:r>
            <a:r>
              <a:rPr lang="fr-FR" sz="2400" dirty="0">
                <a:latin typeface="Calibri" charset="0"/>
                <a:ea typeface="Calibri" charset="0"/>
                <a:cs typeface="Calibri" charset="0"/>
              </a:rPr>
              <a:t>à la section </a:t>
            </a:r>
            <a:r>
              <a:rPr lang="fr-FR" sz="2400" dirty="0" smtClean="0">
                <a:latin typeface="Calibri" charset="0"/>
                <a:ea typeface="Calibri" charset="0"/>
                <a:cs typeface="Calibri" charset="0"/>
              </a:rPr>
              <a:t>recommandations pour la rédaction</a:t>
            </a:r>
            <a:endParaRPr lang="fr-FR" sz="2400" dirty="0">
              <a:latin typeface="Calibri" charset="0"/>
              <a:ea typeface="Calibri" charset="0"/>
              <a:cs typeface="Calibri" charset="0"/>
            </a:endParaRPr>
          </a:p>
          <a:p>
            <a:pPr algn="just"/>
            <a:endParaRPr lang="fr-FR" sz="2400" b="1" i="1" dirty="0" smtClean="0">
              <a:latin typeface="Calibri" charset="0"/>
              <a:ea typeface="Calibri" charset="0"/>
              <a:cs typeface="Calibri" charset="0"/>
            </a:endParaRPr>
          </a:p>
          <a:p>
            <a:pPr algn="just"/>
            <a:r>
              <a:rPr lang="fr-FR" sz="2400" b="1" i="1" dirty="0" smtClean="0">
                <a:solidFill>
                  <a:srgbClr val="FF0000"/>
                </a:solidFill>
                <a:latin typeface="Calibri" charset="0"/>
                <a:ea typeface="Calibri" charset="0"/>
                <a:cs typeface="Calibri" charset="0"/>
              </a:rPr>
              <a:t>D.1.3 </a:t>
            </a:r>
            <a:r>
              <a:rPr lang="fr-FR" sz="2400" b="1" i="1" dirty="0">
                <a:solidFill>
                  <a:srgbClr val="FF0000"/>
                </a:solidFill>
                <a:latin typeface="Calibri" charset="0"/>
                <a:ea typeface="Calibri" charset="0"/>
                <a:cs typeface="Calibri" charset="0"/>
              </a:rPr>
              <a:t>Politiques visant à </a:t>
            </a:r>
            <a:r>
              <a:rPr lang="fr-FR" sz="2400" b="1" i="1" dirty="0" err="1">
                <a:solidFill>
                  <a:srgbClr val="FF0000"/>
                </a:solidFill>
                <a:latin typeface="Calibri" charset="0"/>
                <a:ea typeface="Calibri" charset="0"/>
                <a:cs typeface="Calibri" charset="0"/>
              </a:rPr>
              <a:t>améliorer</a:t>
            </a:r>
            <a:r>
              <a:rPr lang="fr-FR" sz="2400" b="1" i="1" dirty="0">
                <a:solidFill>
                  <a:srgbClr val="FF0000"/>
                </a:solidFill>
                <a:latin typeface="Calibri" charset="0"/>
                <a:ea typeface="Calibri" charset="0"/>
                <a:cs typeface="Calibri" charset="0"/>
              </a:rPr>
              <a:t> les </a:t>
            </a:r>
            <a:r>
              <a:rPr lang="fr-FR" sz="2400" b="1" i="1" dirty="0" err="1">
                <a:solidFill>
                  <a:srgbClr val="FF0000"/>
                </a:solidFill>
                <a:latin typeface="Calibri" charset="0"/>
                <a:ea typeface="Calibri" charset="0"/>
                <a:cs typeface="Calibri" charset="0"/>
              </a:rPr>
              <a:t>méthodes</a:t>
            </a:r>
            <a:r>
              <a:rPr lang="fr-FR" sz="2400" b="1" i="1" dirty="0">
                <a:solidFill>
                  <a:srgbClr val="FF0000"/>
                </a:solidFill>
                <a:latin typeface="Calibri" charset="0"/>
                <a:ea typeface="Calibri" charset="0"/>
                <a:cs typeface="Calibri" charset="0"/>
              </a:rPr>
              <a:t> de formation/d’enseignement et d’apprentissage dans l’EFP </a:t>
            </a:r>
            <a:endParaRPr lang="fr-FR" sz="2400" dirty="0">
              <a:solidFill>
                <a:srgbClr val="FF0000"/>
              </a:solidFill>
              <a:latin typeface="Calibri" charset="0"/>
              <a:ea typeface="Calibri" charset="0"/>
              <a:cs typeface="Calibri" charset="0"/>
            </a:endParaRPr>
          </a:p>
          <a:p>
            <a:pPr algn="just"/>
            <a:r>
              <a:rPr lang="fr-FR" sz="2400" dirty="0">
                <a:latin typeface="Calibri" charset="0"/>
                <a:ea typeface="Calibri" charset="0"/>
                <a:cs typeface="Calibri" charset="0"/>
              </a:rPr>
              <a:t>Quelles mesures les prestataires, les </a:t>
            </a:r>
            <a:r>
              <a:rPr lang="fr-FR" sz="2400" dirty="0" err="1">
                <a:latin typeface="Calibri" charset="0"/>
                <a:ea typeface="Calibri" charset="0"/>
                <a:cs typeface="Calibri" charset="0"/>
              </a:rPr>
              <a:t>autorités</a:t>
            </a:r>
            <a:r>
              <a:rPr lang="fr-FR" sz="2400" dirty="0">
                <a:latin typeface="Calibri" charset="0"/>
                <a:ea typeface="Calibri" charset="0"/>
                <a:cs typeface="Calibri" charset="0"/>
              </a:rPr>
              <a:t> et les bailleurs prennent-ils pour </a:t>
            </a:r>
            <a:r>
              <a:rPr lang="fr-FR" sz="2400" dirty="0" err="1">
                <a:latin typeface="Calibri" charset="0"/>
                <a:ea typeface="Calibri" charset="0"/>
                <a:cs typeface="Calibri" charset="0"/>
              </a:rPr>
              <a:t>améliorer</a:t>
            </a:r>
            <a:r>
              <a:rPr lang="fr-FR" sz="2400" dirty="0">
                <a:latin typeface="Calibri" charset="0"/>
                <a:ea typeface="Calibri" charset="0"/>
                <a:cs typeface="Calibri" charset="0"/>
              </a:rPr>
              <a:t> les </a:t>
            </a:r>
            <a:r>
              <a:rPr lang="fr-FR" sz="2400" dirty="0" err="1">
                <a:latin typeface="Calibri" charset="0"/>
                <a:ea typeface="Calibri" charset="0"/>
                <a:cs typeface="Calibri" charset="0"/>
              </a:rPr>
              <a:t>méthodes</a:t>
            </a:r>
            <a:r>
              <a:rPr lang="fr-FR" sz="2400" dirty="0">
                <a:latin typeface="Calibri" charset="0"/>
                <a:ea typeface="Calibri" charset="0"/>
                <a:cs typeface="Calibri" charset="0"/>
              </a:rPr>
              <a:t> d’apprentissage et de formation des apprenants de l’EFP? Sur quoi ces mesures agissent-elles et comment? Il peut s’agir, par exemple, de nouvelles approches </a:t>
            </a:r>
            <a:r>
              <a:rPr lang="fr-FR" sz="2400" dirty="0" smtClean="0">
                <a:latin typeface="Calibri" charset="0"/>
                <a:ea typeface="Calibri" charset="0"/>
                <a:cs typeface="Calibri" charset="0"/>
              </a:rPr>
              <a:t>     </a:t>
            </a:r>
            <a:r>
              <a:rPr lang="fr-FR" sz="2400" dirty="0" err="1" smtClean="0">
                <a:latin typeface="Calibri" charset="0"/>
                <a:ea typeface="Calibri" charset="0"/>
                <a:cs typeface="Calibri" charset="0"/>
              </a:rPr>
              <a:t>pédagogiques</a:t>
            </a:r>
            <a:r>
              <a:rPr lang="fr-FR" sz="2400" dirty="0">
                <a:latin typeface="Calibri" charset="0"/>
                <a:ea typeface="Calibri" charset="0"/>
                <a:cs typeface="Calibri" charset="0"/>
              </a:rPr>
              <a:t>, de la mise en place de ressources </a:t>
            </a:r>
            <a:r>
              <a:rPr lang="fr-FR" sz="2400" dirty="0" err="1">
                <a:latin typeface="Calibri" charset="0"/>
                <a:ea typeface="Calibri" charset="0"/>
                <a:cs typeface="Calibri" charset="0"/>
              </a:rPr>
              <a:t>éducatives</a:t>
            </a:r>
            <a:r>
              <a:rPr lang="fr-FR" sz="2400" dirty="0">
                <a:latin typeface="Calibri" charset="0"/>
                <a:ea typeface="Calibri" charset="0"/>
                <a:cs typeface="Calibri" charset="0"/>
              </a:rPr>
              <a:t> libres, de l’apprentissage et du soutien par les pairs, etc. </a:t>
            </a:r>
          </a:p>
          <a:p>
            <a:pPr algn="just"/>
            <a:r>
              <a:rPr lang="fr-FR" sz="2400" dirty="0">
                <a:latin typeface="Calibri" charset="0"/>
                <a:ea typeface="Calibri" charset="0"/>
                <a:cs typeface="Calibri" charset="0"/>
              </a:rPr>
              <a:t>Certaines de ces politiques visent-elles à mettre en place et/ou à </a:t>
            </a:r>
            <a:r>
              <a:rPr lang="fr-FR" sz="2400" dirty="0" err="1">
                <a:latin typeface="Calibri" charset="0"/>
                <a:ea typeface="Calibri" charset="0"/>
                <a:cs typeface="Calibri" charset="0"/>
              </a:rPr>
              <a:t>améliorer</a:t>
            </a:r>
            <a:r>
              <a:rPr lang="fr-FR" sz="2400" dirty="0">
                <a:latin typeface="Calibri" charset="0"/>
                <a:ea typeface="Calibri" charset="0"/>
                <a:cs typeface="Calibri" charset="0"/>
              </a:rPr>
              <a:t> l’offre d’apprentissage en situation de travail dans l’EFP? Quels sont les </a:t>
            </a:r>
            <a:r>
              <a:rPr lang="fr-FR" sz="2400" dirty="0" err="1" smtClean="0">
                <a:latin typeface="Calibri" charset="0"/>
                <a:ea typeface="Calibri" charset="0"/>
                <a:cs typeface="Calibri" charset="0"/>
              </a:rPr>
              <a:t>défis</a:t>
            </a:r>
            <a:r>
              <a:rPr lang="fr-FR" sz="2400" dirty="0" smtClean="0">
                <a:latin typeface="Calibri" charset="0"/>
                <a:ea typeface="Calibri" charset="0"/>
                <a:cs typeface="Calibri" charset="0"/>
              </a:rPr>
              <a:t> </a:t>
            </a:r>
            <a:r>
              <a:rPr lang="fr-FR" sz="2400" dirty="0">
                <a:latin typeface="Calibri" charset="0"/>
                <a:ea typeface="Calibri" charset="0"/>
                <a:cs typeface="Calibri" charset="0"/>
              </a:rPr>
              <a:t>à cet </a:t>
            </a:r>
            <a:r>
              <a:rPr lang="fr-FR" sz="2400" dirty="0" err="1">
                <a:latin typeface="Calibri" charset="0"/>
                <a:ea typeface="Calibri" charset="0"/>
                <a:cs typeface="Calibri" charset="0"/>
              </a:rPr>
              <a:t>égard</a:t>
            </a:r>
            <a:r>
              <a:rPr lang="fr-FR" sz="2400" dirty="0">
                <a:latin typeface="Calibri" charset="0"/>
                <a:ea typeface="Calibri" charset="0"/>
                <a:cs typeface="Calibri" charset="0"/>
              </a:rPr>
              <a:t> et comment sont-ils </a:t>
            </a:r>
            <a:r>
              <a:rPr lang="fr-FR" sz="2400" dirty="0" err="1">
                <a:latin typeface="Calibri" charset="0"/>
                <a:ea typeface="Calibri" charset="0"/>
                <a:cs typeface="Calibri" charset="0"/>
              </a:rPr>
              <a:t>relevés</a:t>
            </a:r>
            <a:r>
              <a:rPr lang="fr-FR" sz="2400" dirty="0">
                <a:latin typeface="Calibri" charset="0"/>
                <a:ea typeface="Calibri" charset="0"/>
                <a:cs typeface="Calibri" charset="0"/>
              </a:rPr>
              <a:t>? </a:t>
            </a:r>
          </a:p>
          <a:p>
            <a:pPr algn="just"/>
            <a:endParaRPr lang="fr-FR" sz="2400" dirty="0">
              <a:latin typeface="Calibri" charset="0"/>
              <a:ea typeface="Calibri" charset="0"/>
              <a:cs typeface="Calibri" charset="0"/>
            </a:endParaRPr>
          </a:p>
        </p:txBody>
      </p:sp>
      <p:sp>
        <p:nvSpPr>
          <p:cNvPr id="4" name="Espace réservé du pied de page 3"/>
          <p:cNvSpPr>
            <a:spLocks noGrp="1"/>
          </p:cNvSpPr>
          <p:nvPr>
            <p:ph type="ftr" sz="quarter" idx="11"/>
          </p:nvPr>
        </p:nvSpPr>
        <p:spPr/>
        <p:txBody>
          <a:bodyPr/>
          <a:lstStyle/>
          <a:p>
            <a:r>
              <a:rPr lang="fr-FR" smtClean="0"/>
              <a:t>Abdelouahab Essafi Expert LMI Kafaat Liljami3</a:t>
            </a:r>
            <a:endParaRPr lang="fr-FR" dirty="0"/>
          </a:p>
        </p:txBody>
      </p:sp>
      <p:sp>
        <p:nvSpPr>
          <p:cNvPr id="5" name="Espace réservé du numéro de diapositive 4"/>
          <p:cNvSpPr>
            <a:spLocks noGrp="1"/>
          </p:cNvSpPr>
          <p:nvPr>
            <p:ph type="sldNum" sz="quarter" idx="12"/>
          </p:nvPr>
        </p:nvSpPr>
        <p:spPr/>
        <p:txBody>
          <a:bodyPr/>
          <a:lstStyle/>
          <a:p>
            <a:fld id="{E034F8EF-867A-4144-9C85-6B43D99B8AA5}" type="slidenum">
              <a:rPr lang="fr-FR" smtClean="0"/>
              <a:t>58</a:t>
            </a:fld>
            <a:endParaRPr lang="fr-FR" dirty="0"/>
          </a:p>
        </p:txBody>
      </p:sp>
      <p:pic>
        <p:nvPicPr>
          <p:cNvPr id="6" name="Picture 6"/>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32163"/>
            <a:ext cx="1397000" cy="11161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37809024"/>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234184" y="0"/>
            <a:ext cx="7729728" cy="548640"/>
          </a:xfrm>
        </p:spPr>
        <p:txBody>
          <a:bodyPr>
            <a:normAutofit fontScale="90000"/>
          </a:bodyPr>
          <a:lstStyle/>
          <a:p>
            <a:r>
              <a:rPr lang="fr-FR" cap="none" dirty="0">
                <a:latin typeface="Calibri" charset="0"/>
                <a:ea typeface="Calibri" charset="0"/>
                <a:cs typeface="Calibri" charset="0"/>
              </a:rPr>
              <a:t>Modules et questions thématiques</a:t>
            </a:r>
            <a:endParaRPr lang="fr-FR" dirty="0"/>
          </a:p>
        </p:txBody>
      </p:sp>
      <p:sp>
        <p:nvSpPr>
          <p:cNvPr id="3" name="Espace réservé du contenu 2"/>
          <p:cNvSpPr>
            <a:spLocks noGrp="1"/>
          </p:cNvSpPr>
          <p:nvPr>
            <p:ph idx="1"/>
          </p:nvPr>
        </p:nvSpPr>
        <p:spPr>
          <a:xfrm>
            <a:off x="329184" y="1501743"/>
            <a:ext cx="11539728" cy="5632704"/>
          </a:xfrm>
        </p:spPr>
        <p:txBody>
          <a:bodyPr>
            <a:normAutofit/>
          </a:bodyPr>
          <a:lstStyle/>
          <a:p>
            <a:pPr marL="0" indent="0" algn="just">
              <a:buNone/>
            </a:pPr>
            <a:r>
              <a:rPr lang="fr-FR" sz="2400" b="1" i="1" dirty="0">
                <a:solidFill>
                  <a:srgbClr val="FF0000"/>
                </a:solidFill>
              </a:rPr>
              <a:t>D.1.4 </a:t>
            </a:r>
            <a:r>
              <a:rPr lang="fr-FR" sz="2400" b="1" i="1" dirty="0" err="1">
                <a:solidFill>
                  <a:srgbClr val="FF0000"/>
                </a:solidFill>
              </a:rPr>
              <a:t>Améliorer</a:t>
            </a:r>
            <a:r>
              <a:rPr lang="fr-FR" sz="2400" b="1" i="1" dirty="0">
                <a:solidFill>
                  <a:srgbClr val="FF0000"/>
                </a:solidFill>
              </a:rPr>
              <a:t> l’environnement de formation et d’apprentissage </a:t>
            </a:r>
            <a:endParaRPr lang="fr-FR" sz="2400" dirty="0">
              <a:solidFill>
                <a:srgbClr val="FF0000"/>
              </a:solidFill>
            </a:endParaRPr>
          </a:p>
          <a:p>
            <a:pPr algn="just"/>
            <a:endParaRPr lang="fr-FR" sz="2400" dirty="0" smtClean="0"/>
          </a:p>
          <a:p>
            <a:pPr algn="just">
              <a:buFont typeface="Wingdings" charset="2"/>
              <a:buChar char="v"/>
            </a:pPr>
            <a:r>
              <a:rPr lang="fr-FR" sz="2400" dirty="0"/>
              <a:t> </a:t>
            </a:r>
            <a:r>
              <a:rPr lang="fr-FR" sz="2400" dirty="0" smtClean="0"/>
              <a:t>Des </a:t>
            </a:r>
            <a:r>
              <a:rPr lang="fr-FR" sz="2400" dirty="0"/>
              <a:t>mesures </a:t>
            </a:r>
            <a:r>
              <a:rPr lang="fr-FR" sz="2400" dirty="0" err="1"/>
              <a:t>ont-elles</a:t>
            </a:r>
            <a:r>
              <a:rPr lang="fr-FR" sz="2400" dirty="0"/>
              <a:t> </a:t>
            </a:r>
            <a:r>
              <a:rPr lang="fr-FR" sz="2400" dirty="0" err="1"/>
              <a:t>éte</a:t>
            </a:r>
            <a:r>
              <a:rPr lang="fr-FR" sz="2400" dirty="0"/>
              <a:t>́ mises en place pour combler les lacunes </a:t>
            </a:r>
            <a:r>
              <a:rPr lang="fr-FR" sz="2400" dirty="0" err="1" smtClean="0"/>
              <a:t>identifiées</a:t>
            </a:r>
            <a:r>
              <a:rPr lang="fr-FR" sz="2400" dirty="0" smtClean="0"/>
              <a:t> </a:t>
            </a:r>
            <a:r>
              <a:rPr lang="fr-FR" sz="2400" dirty="0"/>
              <a:t>en </a:t>
            </a:r>
            <a:r>
              <a:rPr lang="fr-FR" sz="2400" dirty="0" smtClean="0"/>
              <a:t>           </a:t>
            </a:r>
            <a:r>
              <a:rPr lang="fr-FR" sz="2400" dirty="0" err="1" smtClean="0"/>
              <a:t>réponse</a:t>
            </a:r>
            <a:r>
              <a:rPr lang="fr-FR" sz="2400" dirty="0" smtClean="0"/>
              <a:t> </a:t>
            </a:r>
            <a:r>
              <a:rPr lang="fr-FR" sz="2400" dirty="0"/>
              <a:t>à la question sur les conditions d’enseignement et d’apprentissage? Il peut s’agir, par exemple, d’investissements dans les infrastructures, de la </a:t>
            </a:r>
            <a:r>
              <a:rPr lang="fr-FR" sz="2400" dirty="0" err="1"/>
              <a:t>réduction</a:t>
            </a:r>
            <a:r>
              <a:rPr lang="fr-FR" sz="2400" dirty="0"/>
              <a:t> de la taille des classes, de la modernisation des TIC, etc. </a:t>
            </a:r>
          </a:p>
          <a:p>
            <a:pPr algn="just"/>
            <a:endParaRPr lang="fr-FR" sz="2400" dirty="0">
              <a:latin typeface="Calibri" charset="0"/>
              <a:ea typeface="Calibri" charset="0"/>
              <a:cs typeface="Calibri" charset="0"/>
            </a:endParaRPr>
          </a:p>
        </p:txBody>
      </p:sp>
      <p:sp>
        <p:nvSpPr>
          <p:cNvPr id="4" name="Espace réservé du pied de page 3"/>
          <p:cNvSpPr>
            <a:spLocks noGrp="1"/>
          </p:cNvSpPr>
          <p:nvPr>
            <p:ph type="ftr" sz="quarter" idx="11"/>
          </p:nvPr>
        </p:nvSpPr>
        <p:spPr/>
        <p:txBody>
          <a:bodyPr/>
          <a:lstStyle/>
          <a:p>
            <a:r>
              <a:rPr lang="fr-FR" smtClean="0"/>
              <a:t>Abdelouahab Essafi Expert LMI Kafaat Liljami3</a:t>
            </a:r>
            <a:endParaRPr lang="fr-FR" dirty="0"/>
          </a:p>
        </p:txBody>
      </p:sp>
      <p:sp>
        <p:nvSpPr>
          <p:cNvPr id="5" name="Espace réservé du numéro de diapositive 4"/>
          <p:cNvSpPr>
            <a:spLocks noGrp="1"/>
          </p:cNvSpPr>
          <p:nvPr>
            <p:ph type="sldNum" sz="quarter" idx="12"/>
          </p:nvPr>
        </p:nvSpPr>
        <p:spPr/>
        <p:txBody>
          <a:bodyPr/>
          <a:lstStyle/>
          <a:p>
            <a:fld id="{E034F8EF-867A-4144-9C85-6B43D99B8AA5}" type="slidenum">
              <a:rPr lang="fr-FR" smtClean="0"/>
              <a:t>59</a:t>
            </a:fld>
            <a:endParaRPr lang="fr-FR" dirty="0"/>
          </a:p>
        </p:txBody>
      </p:sp>
      <p:pic>
        <p:nvPicPr>
          <p:cNvPr id="6" name="Picture 6"/>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176181"/>
            <a:ext cx="1397000" cy="107846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65462945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144050" y="180920"/>
            <a:ext cx="7729728" cy="696158"/>
          </a:xfrm>
        </p:spPr>
        <p:txBody>
          <a:bodyPr>
            <a:normAutofit fontScale="90000"/>
          </a:bodyPr>
          <a:lstStyle/>
          <a:p>
            <a:r>
              <a:rPr lang="fr-FR" cap="none" dirty="0" smtClean="0"/>
              <a:t>Changements apportés au rapport</a:t>
            </a:r>
            <a:endParaRPr lang="fr-FR" cap="none" dirty="0"/>
          </a:p>
        </p:txBody>
      </p:sp>
      <p:sp>
        <p:nvSpPr>
          <p:cNvPr id="3" name="Espace réservé du contenu 2"/>
          <p:cNvSpPr>
            <a:spLocks noGrp="1"/>
          </p:cNvSpPr>
          <p:nvPr>
            <p:ph idx="1"/>
          </p:nvPr>
        </p:nvSpPr>
        <p:spPr>
          <a:xfrm>
            <a:off x="146304" y="1156624"/>
            <a:ext cx="11868911" cy="5719664"/>
          </a:xfrm>
        </p:spPr>
        <p:txBody>
          <a:bodyPr>
            <a:noAutofit/>
          </a:bodyPr>
          <a:lstStyle/>
          <a:p>
            <a:pPr algn="just"/>
            <a:r>
              <a:rPr lang="fr-FR" sz="2200" dirty="0" smtClean="0">
                <a:latin typeface="Calibri" charset="0"/>
                <a:ea typeface="Calibri" charset="0"/>
                <a:cs typeface="Calibri" charset="0"/>
              </a:rPr>
              <a:t>Le module À est dédié à la collecte d’information pour une vue d’ensemble de la région et de son système de FP: Il prépare le terrain pour les questions approfondies des module B à E</a:t>
            </a:r>
          </a:p>
          <a:p>
            <a:pPr algn="just"/>
            <a:r>
              <a:rPr lang="fr-FR" sz="2200" dirty="0" smtClean="0">
                <a:latin typeface="Calibri" charset="0"/>
                <a:ea typeface="Calibri" charset="0"/>
                <a:cs typeface="Calibri" charset="0"/>
              </a:rPr>
              <a:t>Les sections thématiques des modules B à E : il s’agit d’une désagrégation des réponses aux deux groupes de questions: </a:t>
            </a:r>
          </a:p>
          <a:p>
            <a:pPr lvl="2" algn="just">
              <a:buFont typeface="Wingdings" charset="2"/>
              <a:buChar char="v"/>
            </a:pPr>
            <a:r>
              <a:rPr lang="fr-FR" sz="2200" dirty="0" smtClean="0">
                <a:latin typeface="Calibri" charset="0"/>
                <a:ea typeface="Calibri" charset="0"/>
                <a:cs typeface="Calibri" charset="0"/>
              </a:rPr>
              <a:t>les enjeux/problèmes relatifs au développement du capital humain.</a:t>
            </a:r>
          </a:p>
          <a:p>
            <a:pPr lvl="2" algn="just">
              <a:buFont typeface="Wingdings" charset="2"/>
              <a:buChar char="v"/>
            </a:pPr>
            <a:r>
              <a:rPr lang="fr-FR" sz="2200" dirty="0" smtClean="0">
                <a:latin typeface="Calibri" charset="0"/>
                <a:ea typeface="Calibri" charset="0"/>
                <a:cs typeface="Calibri" charset="0"/>
              </a:rPr>
              <a:t>Les réponses politiques aux problèmes de l’EFP à ces enjeux. Ces questions portent sur les politiques que les régions ont mis (ou non pas mis ) en place pour s’attaquer à ces problèmes.</a:t>
            </a:r>
          </a:p>
          <a:p>
            <a:pPr marL="457200" lvl="2" indent="0" algn="just">
              <a:buNone/>
            </a:pPr>
            <a:endParaRPr lang="fr-FR" sz="2200" dirty="0" smtClean="0">
              <a:latin typeface="Calibri" charset="0"/>
              <a:ea typeface="Calibri" charset="0"/>
              <a:cs typeface="Calibri" charset="0"/>
            </a:endParaRPr>
          </a:p>
          <a:p>
            <a:pPr algn="just">
              <a:buFont typeface="Arial" charset="0"/>
              <a:buChar char="•"/>
            </a:pPr>
            <a:r>
              <a:rPr lang="fr-FR" sz="2200" dirty="0" smtClean="0">
                <a:latin typeface="Calibri" charset="0"/>
                <a:ea typeface="Calibri" charset="0"/>
                <a:cs typeface="Calibri" charset="0"/>
              </a:rPr>
              <a:t>Section « espace libre » des modules B à E: espaces dédiés aux réponses </a:t>
            </a:r>
            <a:r>
              <a:rPr lang="fr-FR" sz="2200" dirty="0">
                <a:latin typeface="Calibri" charset="0"/>
                <a:ea typeface="Calibri" charset="0"/>
                <a:cs typeface="Calibri" charset="0"/>
              </a:rPr>
              <a:t>q</a:t>
            </a:r>
            <a:r>
              <a:rPr lang="fr-FR" sz="2200" dirty="0" smtClean="0">
                <a:latin typeface="Calibri" charset="0"/>
                <a:ea typeface="Calibri" charset="0"/>
                <a:cs typeface="Calibri" charset="0"/>
              </a:rPr>
              <a:t>ui dépassent les questions préétablies du NRF lorsqu’ils décrivent les problèmes, les politiques et les contextes locaux.</a:t>
            </a:r>
            <a:endParaRPr lang="fr-FR" sz="2200" dirty="0">
              <a:latin typeface="Calibri" charset="0"/>
              <a:ea typeface="Calibri" charset="0"/>
              <a:cs typeface="Calibri" charset="0"/>
            </a:endParaRPr>
          </a:p>
          <a:p>
            <a:pPr algn="just">
              <a:buFont typeface="Arial" charset="0"/>
              <a:buChar char="•"/>
            </a:pPr>
            <a:r>
              <a:rPr lang="fr-FR" sz="2200" dirty="0">
                <a:latin typeface="Calibri" charset="0"/>
                <a:ea typeface="Calibri" charset="0"/>
                <a:cs typeface="Calibri" charset="0"/>
              </a:rPr>
              <a:t>La </a:t>
            </a:r>
            <a:r>
              <a:rPr lang="fr-FR" sz="2200" dirty="0" err="1">
                <a:latin typeface="Calibri" charset="0"/>
                <a:ea typeface="Calibri" charset="0"/>
                <a:cs typeface="Calibri" charset="0"/>
              </a:rPr>
              <a:t>troisième</a:t>
            </a:r>
            <a:r>
              <a:rPr lang="fr-FR" sz="2200" dirty="0">
                <a:latin typeface="Calibri" charset="0"/>
                <a:ea typeface="Calibri" charset="0"/>
                <a:cs typeface="Calibri" charset="0"/>
              </a:rPr>
              <a:t> </a:t>
            </a:r>
            <a:r>
              <a:rPr lang="fr-FR" sz="2200" dirty="0" err="1">
                <a:latin typeface="Calibri" charset="0"/>
                <a:ea typeface="Calibri" charset="0"/>
                <a:cs typeface="Calibri" charset="0"/>
              </a:rPr>
              <a:t>nouveaute</a:t>
            </a:r>
            <a:r>
              <a:rPr lang="fr-FR" sz="2200" dirty="0">
                <a:latin typeface="Calibri" charset="0"/>
                <a:ea typeface="Calibri" charset="0"/>
                <a:cs typeface="Calibri" charset="0"/>
              </a:rPr>
              <a:t>́ du NRF est que, dans chacun des modules B à E, les </a:t>
            </a:r>
            <a:r>
              <a:rPr lang="fr-FR" sz="2200" dirty="0" smtClean="0">
                <a:latin typeface="Calibri" charset="0"/>
                <a:ea typeface="Calibri" charset="0"/>
                <a:cs typeface="Calibri" charset="0"/>
              </a:rPr>
              <a:t>régions </a:t>
            </a:r>
            <a:r>
              <a:rPr lang="fr-FR" sz="2200" dirty="0">
                <a:latin typeface="Calibri" charset="0"/>
                <a:ea typeface="Calibri" charset="0"/>
                <a:cs typeface="Calibri" charset="0"/>
              </a:rPr>
              <a:t>sont </a:t>
            </a:r>
            <a:r>
              <a:rPr lang="fr-FR" sz="2200" dirty="0" err="1" smtClean="0">
                <a:latin typeface="Calibri" charset="0"/>
                <a:ea typeface="Calibri" charset="0"/>
                <a:cs typeface="Calibri" charset="0"/>
              </a:rPr>
              <a:t>invitées</a:t>
            </a:r>
            <a:r>
              <a:rPr lang="fr-FR" sz="2200" dirty="0">
                <a:latin typeface="Calibri" charset="0"/>
                <a:ea typeface="Calibri" charset="0"/>
                <a:cs typeface="Calibri" charset="0"/>
              </a:rPr>
              <a:t>, d’une part, </a:t>
            </a:r>
            <a:r>
              <a:rPr lang="fr-FR" sz="2200" dirty="0" smtClean="0">
                <a:latin typeface="Calibri" charset="0"/>
                <a:ea typeface="Calibri" charset="0"/>
                <a:cs typeface="Calibri" charset="0"/>
              </a:rPr>
              <a:t>à </a:t>
            </a:r>
            <a:r>
              <a:rPr lang="fr-FR" sz="2200" dirty="0" err="1" smtClean="0">
                <a:latin typeface="Calibri" charset="0"/>
                <a:ea typeface="Calibri" charset="0"/>
                <a:cs typeface="Calibri" charset="0"/>
              </a:rPr>
              <a:t>résumer</a:t>
            </a:r>
            <a:r>
              <a:rPr lang="fr-FR" sz="2200" dirty="0" smtClean="0">
                <a:latin typeface="Calibri" charset="0"/>
                <a:ea typeface="Calibri" charset="0"/>
                <a:cs typeface="Calibri" charset="0"/>
              </a:rPr>
              <a:t> </a:t>
            </a:r>
            <a:r>
              <a:rPr lang="fr-FR" sz="2200" dirty="0">
                <a:latin typeface="Calibri" charset="0"/>
                <a:ea typeface="Calibri" charset="0"/>
                <a:cs typeface="Calibri" charset="0"/>
              </a:rPr>
              <a:t>les principaux enjeux </a:t>
            </a:r>
            <a:r>
              <a:rPr lang="fr-FR" sz="2200" dirty="0" err="1">
                <a:latin typeface="Calibri" charset="0"/>
                <a:ea typeface="Calibri" charset="0"/>
                <a:cs typeface="Calibri" charset="0"/>
              </a:rPr>
              <a:t>abordés</a:t>
            </a:r>
            <a:r>
              <a:rPr lang="fr-FR" sz="2200" dirty="0">
                <a:latin typeface="Calibri" charset="0"/>
                <a:ea typeface="Calibri" charset="0"/>
                <a:cs typeface="Calibri" charset="0"/>
              </a:rPr>
              <a:t> dans le module et les politiques correspondantes, et, d’autre part, à mener une </a:t>
            </a:r>
            <a:r>
              <a:rPr lang="fr-FR" sz="2200" dirty="0" err="1" smtClean="0">
                <a:latin typeface="Calibri" charset="0"/>
                <a:ea typeface="Calibri" charset="0"/>
                <a:cs typeface="Calibri" charset="0"/>
              </a:rPr>
              <a:t>réflexion</a:t>
            </a:r>
            <a:r>
              <a:rPr lang="fr-FR" sz="2200" dirty="0" smtClean="0">
                <a:latin typeface="Calibri" charset="0"/>
                <a:ea typeface="Calibri" charset="0"/>
                <a:cs typeface="Calibri" charset="0"/>
              </a:rPr>
              <a:t> </a:t>
            </a:r>
            <a:r>
              <a:rPr lang="fr-FR" sz="2200" dirty="0">
                <a:latin typeface="Calibri" charset="0"/>
                <a:ea typeface="Calibri" charset="0"/>
                <a:cs typeface="Calibri" charset="0"/>
              </a:rPr>
              <a:t>critique sur les </a:t>
            </a:r>
            <a:r>
              <a:rPr lang="fr-FR" sz="2200" dirty="0" err="1">
                <a:latin typeface="Calibri" charset="0"/>
                <a:ea typeface="Calibri" charset="0"/>
                <a:cs typeface="Calibri" charset="0"/>
              </a:rPr>
              <a:t>progrès</a:t>
            </a:r>
            <a:r>
              <a:rPr lang="fr-FR" sz="2200" dirty="0">
                <a:latin typeface="Calibri" charset="0"/>
                <a:ea typeface="Calibri" charset="0"/>
                <a:cs typeface="Calibri" charset="0"/>
              </a:rPr>
              <a:t> </a:t>
            </a:r>
            <a:r>
              <a:rPr lang="fr-FR" sz="2200" dirty="0" err="1">
                <a:latin typeface="Calibri" charset="0"/>
                <a:ea typeface="Calibri" charset="0"/>
                <a:cs typeface="Calibri" charset="0"/>
              </a:rPr>
              <a:t>réalisés</a:t>
            </a:r>
            <a:r>
              <a:rPr lang="fr-FR" sz="2200" dirty="0">
                <a:latin typeface="Calibri" charset="0"/>
                <a:ea typeface="Calibri" charset="0"/>
                <a:cs typeface="Calibri" charset="0"/>
              </a:rPr>
              <a:t> dans la mise en œuvre des politiques et sur ce qui doit </a:t>
            </a:r>
            <a:r>
              <a:rPr lang="fr-FR" sz="2200" dirty="0" err="1">
                <a:latin typeface="Calibri" charset="0"/>
                <a:ea typeface="Calibri" charset="0"/>
                <a:cs typeface="Calibri" charset="0"/>
              </a:rPr>
              <a:t>être</a:t>
            </a:r>
            <a:r>
              <a:rPr lang="fr-FR" sz="2200" dirty="0">
                <a:latin typeface="Calibri" charset="0"/>
                <a:ea typeface="Calibri" charset="0"/>
                <a:cs typeface="Calibri" charset="0"/>
              </a:rPr>
              <a:t> fait pour </a:t>
            </a:r>
            <a:r>
              <a:rPr lang="fr-FR" sz="2200" dirty="0" err="1">
                <a:latin typeface="Calibri" charset="0"/>
                <a:ea typeface="Calibri" charset="0"/>
                <a:cs typeface="Calibri" charset="0"/>
              </a:rPr>
              <a:t>améliorer</a:t>
            </a:r>
            <a:r>
              <a:rPr lang="fr-FR" sz="2200" dirty="0">
                <a:latin typeface="Calibri" charset="0"/>
                <a:ea typeface="Calibri" charset="0"/>
                <a:cs typeface="Calibri" charset="0"/>
              </a:rPr>
              <a:t> la situation. </a:t>
            </a:r>
          </a:p>
          <a:p>
            <a:pPr algn="just">
              <a:buFont typeface="Arial" charset="0"/>
              <a:buChar char="•"/>
            </a:pPr>
            <a:endParaRPr lang="fr-FR" sz="2200" dirty="0" smtClean="0">
              <a:latin typeface="Calibri" charset="0"/>
              <a:ea typeface="Calibri" charset="0"/>
              <a:cs typeface="Calibri" charset="0"/>
            </a:endParaRPr>
          </a:p>
          <a:p>
            <a:pPr algn="just">
              <a:buFont typeface="Arial" charset="0"/>
              <a:buChar char="•"/>
            </a:pPr>
            <a:endParaRPr lang="fr-FR" sz="2200" dirty="0" smtClean="0">
              <a:latin typeface="Calibri" charset="0"/>
              <a:ea typeface="Calibri" charset="0"/>
              <a:cs typeface="Calibri" charset="0"/>
            </a:endParaRPr>
          </a:p>
        </p:txBody>
      </p:sp>
      <p:sp>
        <p:nvSpPr>
          <p:cNvPr id="4" name="Espace réservé du pied de page 3"/>
          <p:cNvSpPr>
            <a:spLocks noGrp="1"/>
          </p:cNvSpPr>
          <p:nvPr>
            <p:ph type="ftr" sz="quarter" idx="11"/>
          </p:nvPr>
        </p:nvSpPr>
        <p:spPr/>
        <p:txBody>
          <a:bodyPr/>
          <a:lstStyle/>
          <a:p>
            <a:r>
              <a:rPr lang="fr-FR" smtClean="0"/>
              <a:t>Abdelouahab Essafi Expert LMI Kafaat Liljami3</a:t>
            </a:r>
            <a:endParaRPr lang="fr-FR" dirty="0"/>
          </a:p>
        </p:txBody>
      </p:sp>
      <p:sp>
        <p:nvSpPr>
          <p:cNvPr id="5" name="Espace réservé du numéro de diapositive 4"/>
          <p:cNvSpPr>
            <a:spLocks noGrp="1"/>
          </p:cNvSpPr>
          <p:nvPr>
            <p:ph type="sldNum" sz="quarter" idx="12"/>
          </p:nvPr>
        </p:nvSpPr>
        <p:spPr>
          <a:xfrm>
            <a:off x="10737657" y="6396228"/>
            <a:ext cx="365760" cy="365760"/>
          </a:xfrm>
        </p:spPr>
        <p:txBody>
          <a:bodyPr/>
          <a:lstStyle/>
          <a:p>
            <a:fld id="{E034F8EF-867A-4144-9C85-6B43D99B8AA5}" type="slidenum">
              <a:rPr lang="fr-FR" smtClean="0"/>
              <a:t>6</a:t>
            </a:fld>
            <a:endParaRPr lang="fr-FR" dirty="0"/>
          </a:p>
        </p:txBody>
      </p:sp>
      <p:pic>
        <p:nvPicPr>
          <p:cNvPr id="6" name="Picture 6"/>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46304" y="-74261"/>
            <a:ext cx="1397000" cy="12308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47181060"/>
      </p:ext>
    </p:extLst>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231136" y="0"/>
            <a:ext cx="7729728" cy="352044"/>
          </a:xfrm>
        </p:spPr>
        <p:txBody>
          <a:bodyPr>
            <a:normAutofit fontScale="90000"/>
          </a:bodyPr>
          <a:lstStyle/>
          <a:p>
            <a:r>
              <a:rPr lang="fr-FR" cap="none" dirty="0">
                <a:latin typeface="Calibri" charset="0"/>
                <a:ea typeface="Calibri" charset="0"/>
                <a:cs typeface="Calibri" charset="0"/>
              </a:rPr>
              <a:t>Modules et questions thématiques</a:t>
            </a:r>
            <a:endParaRPr lang="fr-FR" dirty="0"/>
          </a:p>
        </p:txBody>
      </p:sp>
      <p:sp>
        <p:nvSpPr>
          <p:cNvPr id="3" name="Espace réservé du contenu 2"/>
          <p:cNvSpPr>
            <a:spLocks noGrp="1"/>
          </p:cNvSpPr>
          <p:nvPr>
            <p:ph idx="1"/>
          </p:nvPr>
        </p:nvSpPr>
        <p:spPr>
          <a:xfrm>
            <a:off x="219456" y="574158"/>
            <a:ext cx="11740896" cy="6119250"/>
          </a:xfrm>
        </p:spPr>
        <p:txBody>
          <a:bodyPr>
            <a:normAutofit lnSpcReduction="10000"/>
          </a:bodyPr>
          <a:lstStyle/>
          <a:p>
            <a:pPr marL="0" indent="0" algn="just">
              <a:buNone/>
            </a:pPr>
            <a:r>
              <a:rPr lang="fr-FR" sz="2400" b="1" dirty="0" smtClean="0">
                <a:solidFill>
                  <a:srgbClr val="FF0000"/>
                </a:solidFill>
                <a:latin typeface="Calibri" charset="0"/>
                <a:ea typeface="Calibri" charset="0"/>
                <a:cs typeface="Calibri" charset="0"/>
              </a:rPr>
              <a:t>`</a:t>
            </a:r>
          </a:p>
          <a:p>
            <a:pPr marL="0" indent="0" algn="just">
              <a:buNone/>
            </a:pPr>
            <a:r>
              <a:rPr lang="fr-FR" sz="2400" b="1" dirty="0" smtClean="0">
                <a:solidFill>
                  <a:srgbClr val="FF0000"/>
                </a:solidFill>
                <a:latin typeface="Calibri" charset="0"/>
                <a:ea typeface="Calibri" charset="0"/>
                <a:cs typeface="Calibri" charset="0"/>
              </a:rPr>
              <a:t>D.2 </a:t>
            </a:r>
            <a:r>
              <a:rPr lang="fr-FR" sz="2400" b="1" dirty="0">
                <a:solidFill>
                  <a:srgbClr val="FF0000"/>
                </a:solidFill>
                <a:latin typeface="Calibri" charset="0"/>
                <a:ea typeface="Calibri" charset="0"/>
                <a:cs typeface="Calibri" charset="0"/>
              </a:rPr>
              <a:t>Enseignants et formateurs </a:t>
            </a:r>
            <a:endParaRPr lang="fr-FR" sz="2400" dirty="0">
              <a:solidFill>
                <a:srgbClr val="FF0000"/>
              </a:solidFill>
              <a:latin typeface="Calibri" charset="0"/>
              <a:ea typeface="Calibri" charset="0"/>
              <a:cs typeface="Calibri" charset="0"/>
            </a:endParaRPr>
          </a:p>
          <a:p>
            <a:pPr algn="just"/>
            <a:r>
              <a:rPr lang="fr-FR" sz="2400" b="1" i="1" dirty="0" err="1" smtClean="0">
                <a:solidFill>
                  <a:srgbClr val="FF0000"/>
                </a:solidFill>
                <a:latin typeface="Calibri" charset="0"/>
                <a:ea typeface="Calibri" charset="0"/>
                <a:cs typeface="Calibri" charset="0"/>
              </a:rPr>
              <a:t>Identfication</a:t>
            </a:r>
            <a:r>
              <a:rPr lang="fr-FR" sz="2400" b="1" i="1" dirty="0" smtClean="0">
                <a:solidFill>
                  <a:srgbClr val="FF0000"/>
                </a:solidFill>
                <a:latin typeface="Calibri" charset="0"/>
                <a:ea typeface="Calibri" charset="0"/>
                <a:cs typeface="Calibri" charset="0"/>
              </a:rPr>
              <a:t> </a:t>
            </a:r>
            <a:r>
              <a:rPr lang="fr-FR" sz="2400" b="1" i="1" dirty="0">
                <a:solidFill>
                  <a:srgbClr val="FF0000"/>
                </a:solidFill>
                <a:latin typeface="Calibri" charset="0"/>
                <a:ea typeface="Calibri" charset="0"/>
                <a:cs typeface="Calibri" charset="0"/>
              </a:rPr>
              <a:t>des enjeux </a:t>
            </a:r>
            <a:endParaRPr lang="fr-FR" sz="2400" dirty="0">
              <a:solidFill>
                <a:srgbClr val="FF0000"/>
              </a:solidFill>
              <a:latin typeface="Calibri" charset="0"/>
              <a:ea typeface="Calibri" charset="0"/>
              <a:cs typeface="Calibri" charset="0"/>
            </a:endParaRPr>
          </a:p>
          <a:p>
            <a:pPr marL="228600" lvl="1" indent="0" algn="just">
              <a:buNone/>
            </a:pPr>
            <a:r>
              <a:rPr lang="fr-FR" sz="2200" dirty="0" smtClean="0">
                <a:latin typeface="Calibri" charset="0"/>
                <a:ea typeface="Calibri" charset="0"/>
                <a:cs typeface="Calibri" charset="0"/>
              </a:rPr>
              <a:t>Se reporter </a:t>
            </a:r>
            <a:r>
              <a:rPr lang="fr-FR" sz="2200" dirty="0">
                <a:latin typeface="Calibri" charset="0"/>
                <a:ea typeface="Calibri" charset="0"/>
                <a:cs typeface="Calibri" charset="0"/>
              </a:rPr>
              <a:t>aux orientations sur la fourniture d’informations sur les enjeux, telles que </a:t>
            </a:r>
            <a:r>
              <a:rPr lang="fr-FR" sz="2200" dirty="0" err="1">
                <a:latin typeface="Calibri" charset="0"/>
                <a:ea typeface="Calibri" charset="0"/>
                <a:cs typeface="Calibri" charset="0"/>
              </a:rPr>
              <a:t>présentées</a:t>
            </a:r>
            <a:r>
              <a:rPr lang="fr-FR" sz="2200" dirty="0">
                <a:latin typeface="Calibri" charset="0"/>
                <a:ea typeface="Calibri" charset="0"/>
                <a:cs typeface="Calibri" charset="0"/>
              </a:rPr>
              <a:t> à la section </a:t>
            </a:r>
            <a:r>
              <a:rPr lang="fr-FR" sz="2200" dirty="0" smtClean="0">
                <a:latin typeface="Calibri" charset="0"/>
                <a:ea typeface="Calibri" charset="0"/>
                <a:cs typeface="Calibri" charset="0"/>
              </a:rPr>
              <a:t>recommandations pour la rédaction. </a:t>
            </a:r>
            <a:endParaRPr lang="fr-FR" sz="2200" dirty="0">
              <a:latin typeface="Calibri" charset="0"/>
              <a:ea typeface="Calibri" charset="0"/>
              <a:cs typeface="Calibri" charset="0"/>
            </a:endParaRPr>
          </a:p>
          <a:p>
            <a:pPr algn="just"/>
            <a:r>
              <a:rPr lang="fr-FR" sz="2400" b="1" i="1" dirty="0">
                <a:solidFill>
                  <a:srgbClr val="FF0000"/>
                </a:solidFill>
                <a:latin typeface="Calibri" charset="0"/>
                <a:ea typeface="Calibri" charset="0"/>
                <a:cs typeface="Calibri" charset="0"/>
              </a:rPr>
              <a:t>D.2.1 La composition de l’effectif d’enseignants et de formateurs d’EFP </a:t>
            </a:r>
            <a:endParaRPr lang="fr-FR" sz="2400" dirty="0">
              <a:solidFill>
                <a:srgbClr val="FF0000"/>
              </a:solidFill>
              <a:latin typeface="Calibri" charset="0"/>
              <a:ea typeface="Calibri" charset="0"/>
              <a:cs typeface="Calibri" charset="0"/>
            </a:endParaRPr>
          </a:p>
          <a:p>
            <a:pPr algn="just">
              <a:buFont typeface="Wingdings" charset="2"/>
              <a:buChar char="v"/>
            </a:pPr>
            <a:r>
              <a:rPr lang="fr-FR" sz="2400" dirty="0" smtClean="0">
                <a:latin typeface="Calibri" charset="0"/>
                <a:ea typeface="Calibri" charset="0"/>
                <a:cs typeface="Calibri" charset="0"/>
              </a:rPr>
              <a:t> </a:t>
            </a:r>
            <a:r>
              <a:rPr lang="fr-FR" sz="2400" dirty="0" err="1" smtClean="0">
                <a:latin typeface="Calibri" charset="0"/>
                <a:ea typeface="Calibri" charset="0"/>
                <a:cs typeface="Calibri" charset="0"/>
              </a:rPr>
              <a:t>Décrire</a:t>
            </a:r>
            <a:r>
              <a:rPr lang="fr-FR" sz="2400" dirty="0" smtClean="0">
                <a:latin typeface="Calibri" charset="0"/>
                <a:ea typeface="Calibri" charset="0"/>
                <a:cs typeface="Calibri" charset="0"/>
              </a:rPr>
              <a:t> </a:t>
            </a:r>
            <a:r>
              <a:rPr lang="fr-FR" sz="2400" dirty="0">
                <a:latin typeface="Calibri" charset="0"/>
                <a:ea typeface="Calibri" charset="0"/>
                <a:cs typeface="Calibri" charset="0"/>
              </a:rPr>
              <a:t>les </a:t>
            </a:r>
            <a:r>
              <a:rPr lang="fr-FR" sz="2400" dirty="0" err="1">
                <a:latin typeface="Calibri" charset="0"/>
                <a:ea typeface="Calibri" charset="0"/>
                <a:cs typeface="Calibri" charset="0"/>
              </a:rPr>
              <a:t>catégories</a:t>
            </a:r>
            <a:r>
              <a:rPr lang="fr-FR" sz="2400" dirty="0">
                <a:latin typeface="Calibri" charset="0"/>
                <a:ea typeface="Calibri" charset="0"/>
                <a:cs typeface="Calibri" charset="0"/>
              </a:rPr>
              <a:t> d’enseignants et de formateurs d’EFP (par exemple, enseignants, formateurs, </a:t>
            </a:r>
            <a:r>
              <a:rPr lang="fr-FR" sz="2400" dirty="0" err="1">
                <a:latin typeface="Calibri" charset="0"/>
                <a:ea typeface="Calibri" charset="0"/>
                <a:cs typeface="Calibri" charset="0"/>
              </a:rPr>
              <a:t>maîtres</a:t>
            </a:r>
            <a:r>
              <a:rPr lang="fr-FR" sz="2400" dirty="0">
                <a:latin typeface="Calibri" charset="0"/>
                <a:ea typeface="Calibri" charset="0"/>
                <a:cs typeface="Calibri" charset="0"/>
              </a:rPr>
              <a:t>, enseignants assistants, formateurs en entreprise, autres), ainsi que les </a:t>
            </a:r>
            <a:r>
              <a:rPr lang="fr-FR" sz="2400" dirty="0" err="1">
                <a:latin typeface="Calibri" charset="0"/>
                <a:ea typeface="Calibri" charset="0"/>
                <a:cs typeface="Calibri" charset="0"/>
              </a:rPr>
              <a:t>étapes</a:t>
            </a:r>
            <a:r>
              <a:rPr lang="fr-FR" sz="2400" dirty="0">
                <a:latin typeface="Calibri" charset="0"/>
                <a:ea typeface="Calibri" charset="0"/>
                <a:cs typeface="Calibri" charset="0"/>
              </a:rPr>
              <a:t> du parcours professionnel de chaque </a:t>
            </a:r>
            <a:r>
              <a:rPr lang="fr-FR" sz="2400" dirty="0" err="1">
                <a:latin typeface="Calibri" charset="0"/>
                <a:ea typeface="Calibri" charset="0"/>
                <a:cs typeface="Calibri" charset="0"/>
              </a:rPr>
              <a:t>catégorie</a:t>
            </a:r>
            <a:r>
              <a:rPr lang="fr-FR" sz="2400" dirty="0">
                <a:latin typeface="Calibri" charset="0"/>
                <a:ea typeface="Calibri" charset="0"/>
                <a:cs typeface="Calibri" charset="0"/>
              </a:rPr>
              <a:t> (enseignant </a:t>
            </a:r>
            <a:r>
              <a:rPr lang="fr-FR" sz="2400" dirty="0" err="1">
                <a:latin typeface="Calibri" charset="0"/>
                <a:ea typeface="Calibri" charset="0"/>
                <a:cs typeface="Calibri" charset="0"/>
              </a:rPr>
              <a:t>débutant</a:t>
            </a:r>
            <a:r>
              <a:rPr lang="fr-FR" sz="2400" dirty="0">
                <a:latin typeface="Calibri" charset="0"/>
                <a:ea typeface="Calibri" charset="0"/>
                <a:cs typeface="Calibri" charset="0"/>
              </a:rPr>
              <a:t>, enseignant </a:t>
            </a:r>
            <a:r>
              <a:rPr lang="fr-FR" sz="2400" dirty="0" smtClean="0">
                <a:latin typeface="Calibri" charset="0"/>
                <a:ea typeface="Calibri" charset="0"/>
                <a:cs typeface="Calibri" charset="0"/>
              </a:rPr>
              <a:t>   </a:t>
            </a:r>
            <a:r>
              <a:rPr lang="fr-FR" sz="2400" dirty="0" err="1" smtClean="0">
                <a:latin typeface="Calibri" charset="0"/>
                <a:ea typeface="Calibri" charset="0"/>
                <a:cs typeface="Calibri" charset="0"/>
              </a:rPr>
              <a:t>expérimente</a:t>
            </a:r>
            <a:r>
              <a:rPr lang="fr-FR" sz="2400" dirty="0" smtClean="0">
                <a:latin typeface="Calibri" charset="0"/>
                <a:ea typeface="Calibri" charset="0"/>
                <a:cs typeface="Calibri" charset="0"/>
              </a:rPr>
              <a:t>́</a:t>
            </a:r>
            <a:r>
              <a:rPr lang="fr-FR" sz="2400" dirty="0">
                <a:latin typeface="Calibri" charset="0"/>
                <a:ea typeface="Calibri" charset="0"/>
                <a:cs typeface="Calibri" charset="0"/>
              </a:rPr>
              <a:t>, etc.). </a:t>
            </a:r>
          </a:p>
          <a:p>
            <a:pPr algn="just">
              <a:buFont typeface="Wingdings" charset="2"/>
              <a:buChar char="v"/>
            </a:pPr>
            <a:r>
              <a:rPr lang="fr-FR" sz="2400" dirty="0" smtClean="0">
                <a:latin typeface="Calibri" charset="0"/>
                <a:ea typeface="Calibri" charset="0"/>
                <a:cs typeface="Calibri" charset="0"/>
              </a:rPr>
              <a:t> Quelle </a:t>
            </a:r>
            <a:r>
              <a:rPr lang="fr-FR" sz="2400" dirty="0">
                <a:latin typeface="Calibri" charset="0"/>
                <a:ea typeface="Calibri" charset="0"/>
                <a:cs typeface="Calibri" charset="0"/>
              </a:rPr>
              <a:t>est la composition du personnel enseignant dans l’EFP par </a:t>
            </a:r>
            <a:r>
              <a:rPr lang="fr-FR" sz="2400" dirty="0" err="1">
                <a:latin typeface="Calibri" charset="0"/>
                <a:ea typeface="Calibri" charset="0"/>
                <a:cs typeface="Calibri" charset="0"/>
              </a:rPr>
              <a:t>âge</a:t>
            </a:r>
            <a:r>
              <a:rPr lang="fr-FR" sz="2400" dirty="0">
                <a:latin typeface="Calibri" charset="0"/>
                <a:ea typeface="Calibri" charset="0"/>
                <a:cs typeface="Calibri" charset="0"/>
              </a:rPr>
              <a:t>, sexe, titularisation et </a:t>
            </a:r>
            <a:r>
              <a:rPr lang="fr-FR" sz="2400" dirty="0" err="1">
                <a:latin typeface="Calibri" charset="0"/>
                <a:ea typeface="Calibri" charset="0"/>
                <a:cs typeface="Calibri" charset="0"/>
              </a:rPr>
              <a:t>certi</a:t>
            </a:r>
            <a:r>
              <a:rPr lang="fr-FR" sz="2400" dirty="0">
                <a:latin typeface="Calibri" charset="0"/>
                <a:ea typeface="Calibri" charset="0"/>
                <a:cs typeface="Calibri" charset="0"/>
              </a:rPr>
              <a:t> cations </a:t>
            </a:r>
            <a:r>
              <a:rPr lang="fr-FR" sz="2400" dirty="0" err="1">
                <a:latin typeface="Calibri" charset="0"/>
                <a:ea typeface="Calibri" charset="0"/>
                <a:cs typeface="Calibri" charset="0"/>
              </a:rPr>
              <a:t>académiques</a:t>
            </a:r>
            <a:r>
              <a:rPr lang="fr-FR" sz="2400" dirty="0">
                <a:latin typeface="Calibri" charset="0"/>
                <a:ea typeface="Calibri" charset="0"/>
                <a:cs typeface="Calibri" charset="0"/>
              </a:rPr>
              <a:t>? Existe-t-il des </a:t>
            </a:r>
            <a:r>
              <a:rPr lang="fr-FR" sz="2400" dirty="0" err="1">
                <a:latin typeface="Calibri" charset="0"/>
                <a:ea typeface="Calibri" charset="0"/>
                <a:cs typeface="Calibri" charset="0"/>
              </a:rPr>
              <a:t>problèmes</a:t>
            </a:r>
            <a:r>
              <a:rPr lang="fr-FR" sz="2400" dirty="0">
                <a:latin typeface="Calibri" charset="0"/>
                <a:ea typeface="Calibri" charset="0"/>
                <a:cs typeface="Calibri" charset="0"/>
              </a:rPr>
              <a:t> </a:t>
            </a:r>
            <a:r>
              <a:rPr lang="fr-FR" sz="2400" dirty="0" err="1">
                <a:latin typeface="Calibri" charset="0"/>
                <a:ea typeface="Calibri" charset="0"/>
                <a:cs typeface="Calibri" charset="0"/>
              </a:rPr>
              <a:t>liés</a:t>
            </a:r>
            <a:r>
              <a:rPr lang="fr-FR" sz="2400" dirty="0">
                <a:latin typeface="Calibri" charset="0"/>
                <a:ea typeface="Calibri" charset="0"/>
                <a:cs typeface="Calibri" charset="0"/>
              </a:rPr>
              <a:t> à un aspect quelconque de cette composition, </a:t>
            </a:r>
            <a:r>
              <a:rPr lang="fr-FR" sz="2400" dirty="0" smtClean="0">
                <a:latin typeface="Calibri" charset="0"/>
                <a:ea typeface="Calibri" charset="0"/>
                <a:cs typeface="Calibri" charset="0"/>
              </a:rPr>
              <a:t>comme le </a:t>
            </a:r>
            <a:r>
              <a:rPr lang="fr-FR" sz="2400" dirty="0">
                <a:latin typeface="Calibri" charset="0"/>
                <a:ea typeface="Calibri" charset="0"/>
                <a:cs typeface="Calibri" charset="0"/>
              </a:rPr>
              <a:t>vieillissement de l’effectif, le </a:t>
            </a:r>
            <a:r>
              <a:rPr lang="fr-FR" sz="2400" dirty="0" err="1">
                <a:latin typeface="Calibri" charset="0"/>
                <a:ea typeface="Calibri" charset="0"/>
                <a:cs typeface="Calibri" charset="0"/>
              </a:rPr>
              <a:t>déséquilibre</a:t>
            </a:r>
            <a:r>
              <a:rPr lang="fr-FR" sz="2400" dirty="0">
                <a:latin typeface="Calibri" charset="0"/>
                <a:ea typeface="Calibri" charset="0"/>
                <a:cs typeface="Calibri" charset="0"/>
              </a:rPr>
              <a:t> entre les sexes, une forte proportion d’enseignants peu </a:t>
            </a:r>
            <a:r>
              <a:rPr lang="fr-FR" sz="2400" dirty="0" err="1" smtClean="0">
                <a:latin typeface="Calibri" charset="0"/>
                <a:ea typeface="Calibri" charset="0"/>
                <a:cs typeface="Calibri" charset="0"/>
              </a:rPr>
              <a:t>qualifiés</a:t>
            </a:r>
            <a:r>
              <a:rPr lang="fr-FR" sz="2400" dirty="0">
                <a:latin typeface="Calibri" charset="0"/>
                <a:ea typeface="Calibri" charset="0"/>
                <a:cs typeface="Calibri" charset="0"/>
              </a:rPr>
              <a:t>, un taux de roulement </a:t>
            </a:r>
            <a:r>
              <a:rPr lang="fr-FR" sz="2400" dirty="0" err="1">
                <a:latin typeface="Calibri" charset="0"/>
                <a:ea typeface="Calibri" charset="0"/>
                <a:cs typeface="Calibri" charset="0"/>
              </a:rPr>
              <a:t>éleve</a:t>
            </a:r>
            <a:r>
              <a:rPr lang="fr-FR" sz="2400" dirty="0">
                <a:latin typeface="Calibri" charset="0"/>
                <a:ea typeface="Calibri" charset="0"/>
                <a:cs typeface="Calibri" charset="0"/>
              </a:rPr>
              <a:t>́, etc.? Dans </a:t>
            </a:r>
            <a:r>
              <a:rPr lang="fr-FR" sz="2400" dirty="0" smtClean="0">
                <a:latin typeface="Calibri" charset="0"/>
                <a:ea typeface="Calibri" charset="0"/>
                <a:cs typeface="Calibri" charset="0"/>
              </a:rPr>
              <a:t>l’affirmative</a:t>
            </a:r>
            <a:r>
              <a:rPr lang="fr-FR" sz="2400" dirty="0">
                <a:latin typeface="Calibri" charset="0"/>
                <a:ea typeface="Calibri" charset="0"/>
                <a:cs typeface="Calibri" charset="0"/>
              </a:rPr>
              <a:t>, </a:t>
            </a:r>
            <a:r>
              <a:rPr lang="fr-FR" sz="2400" dirty="0" smtClean="0">
                <a:latin typeface="Calibri" charset="0"/>
                <a:ea typeface="Calibri" charset="0"/>
                <a:cs typeface="Calibri" charset="0"/>
              </a:rPr>
              <a:t>on </a:t>
            </a:r>
            <a:r>
              <a:rPr lang="fr-FR" sz="2400" dirty="0" err="1" smtClean="0">
                <a:latin typeface="Calibri" charset="0"/>
                <a:ea typeface="Calibri" charset="0"/>
                <a:cs typeface="Calibri" charset="0"/>
              </a:rPr>
              <a:t>précisera</a:t>
            </a:r>
            <a:r>
              <a:rPr lang="fr-FR" sz="2400" dirty="0" smtClean="0">
                <a:latin typeface="Calibri" charset="0"/>
                <a:ea typeface="Calibri" charset="0"/>
                <a:cs typeface="Calibri" charset="0"/>
              </a:rPr>
              <a:t>. </a:t>
            </a:r>
            <a:endParaRPr lang="fr-FR" sz="2400" dirty="0">
              <a:latin typeface="Calibri" charset="0"/>
              <a:ea typeface="Calibri" charset="0"/>
              <a:cs typeface="Calibri" charset="0"/>
            </a:endParaRPr>
          </a:p>
          <a:p>
            <a:pPr algn="just"/>
            <a:endParaRPr lang="fr-FR" sz="2400" dirty="0">
              <a:latin typeface="Calibri" charset="0"/>
              <a:ea typeface="Calibri" charset="0"/>
              <a:cs typeface="Calibri" charset="0"/>
            </a:endParaRPr>
          </a:p>
        </p:txBody>
      </p:sp>
      <p:sp>
        <p:nvSpPr>
          <p:cNvPr id="4" name="Espace réservé du pied de page 3"/>
          <p:cNvSpPr>
            <a:spLocks noGrp="1"/>
          </p:cNvSpPr>
          <p:nvPr>
            <p:ph type="ftr" sz="quarter" idx="11"/>
          </p:nvPr>
        </p:nvSpPr>
        <p:spPr>
          <a:xfrm>
            <a:off x="1600200" y="6423660"/>
            <a:ext cx="5901189" cy="320040"/>
          </a:xfrm>
        </p:spPr>
        <p:txBody>
          <a:bodyPr/>
          <a:lstStyle/>
          <a:p>
            <a:r>
              <a:rPr lang="fr-FR" smtClean="0"/>
              <a:t>Abdelouahab Essafi Expert LMI </a:t>
            </a:r>
            <a:r>
              <a:rPr lang="fr-FR" dirty="0" err="1" smtClean="0"/>
              <a:t>Kafaat</a:t>
            </a:r>
            <a:r>
              <a:rPr lang="fr-FR" dirty="0" smtClean="0"/>
              <a:t> Liljami3</a:t>
            </a:r>
            <a:endParaRPr lang="fr-FR" dirty="0"/>
          </a:p>
        </p:txBody>
      </p:sp>
      <p:sp>
        <p:nvSpPr>
          <p:cNvPr id="5" name="Espace réservé du numéro de diapositive 4"/>
          <p:cNvSpPr>
            <a:spLocks noGrp="1"/>
          </p:cNvSpPr>
          <p:nvPr>
            <p:ph type="sldNum" sz="quarter" idx="12"/>
          </p:nvPr>
        </p:nvSpPr>
        <p:spPr/>
        <p:txBody>
          <a:bodyPr/>
          <a:lstStyle/>
          <a:p>
            <a:fld id="{E034F8EF-867A-4144-9C85-6B43D99B8AA5}" type="slidenum">
              <a:rPr lang="fr-FR" smtClean="0"/>
              <a:t>60</a:t>
            </a:fld>
            <a:endParaRPr lang="fr-FR" dirty="0"/>
          </a:p>
        </p:txBody>
      </p:sp>
      <p:pic>
        <p:nvPicPr>
          <p:cNvPr id="6" name="Picture 6"/>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0"/>
            <a:ext cx="1254642" cy="9781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186040176"/>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270760" y="141732"/>
            <a:ext cx="7729728" cy="516636"/>
          </a:xfrm>
        </p:spPr>
        <p:txBody>
          <a:bodyPr>
            <a:normAutofit fontScale="90000"/>
          </a:bodyPr>
          <a:lstStyle/>
          <a:p>
            <a:r>
              <a:rPr lang="fr-FR" cap="none" dirty="0">
                <a:latin typeface="Calibri" charset="0"/>
                <a:ea typeface="Calibri" charset="0"/>
                <a:cs typeface="Calibri" charset="0"/>
              </a:rPr>
              <a:t>Modules et questions thématiques</a:t>
            </a:r>
            <a:endParaRPr lang="fr-FR" dirty="0"/>
          </a:p>
        </p:txBody>
      </p:sp>
      <p:sp>
        <p:nvSpPr>
          <p:cNvPr id="3" name="Espace réservé du contenu 2"/>
          <p:cNvSpPr>
            <a:spLocks noGrp="1"/>
          </p:cNvSpPr>
          <p:nvPr>
            <p:ph idx="1"/>
          </p:nvPr>
        </p:nvSpPr>
        <p:spPr>
          <a:xfrm>
            <a:off x="274320" y="914400"/>
            <a:ext cx="11722608" cy="5943600"/>
          </a:xfrm>
        </p:spPr>
        <p:txBody>
          <a:bodyPr>
            <a:normAutofit/>
          </a:bodyPr>
          <a:lstStyle/>
          <a:p>
            <a:pPr algn="just"/>
            <a:r>
              <a:rPr lang="fr-FR" sz="2400" b="1" i="1" dirty="0">
                <a:solidFill>
                  <a:srgbClr val="FF0000"/>
                </a:solidFill>
                <a:latin typeface="Calibri" charset="0"/>
                <a:ea typeface="Calibri" charset="0"/>
                <a:cs typeface="Calibri" charset="0"/>
              </a:rPr>
              <a:t>D.2.2 L’</a:t>
            </a:r>
            <a:r>
              <a:rPr lang="fr-FR" sz="2400" b="1" i="1" dirty="0" err="1">
                <a:solidFill>
                  <a:srgbClr val="FF0000"/>
                </a:solidFill>
                <a:latin typeface="Calibri" charset="0"/>
                <a:ea typeface="Calibri" charset="0"/>
                <a:cs typeface="Calibri" charset="0"/>
              </a:rPr>
              <a:t>accès</a:t>
            </a:r>
            <a:r>
              <a:rPr lang="fr-FR" sz="2400" b="1" i="1" dirty="0">
                <a:solidFill>
                  <a:srgbClr val="FF0000"/>
                </a:solidFill>
                <a:latin typeface="Calibri" charset="0"/>
                <a:ea typeface="Calibri" charset="0"/>
                <a:cs typeface="Calibri" charset="0"/>
              </a:rPr>
              <a:t> à la profession d’enseignant dans l’EFP </a:t>
            </a:r>
            <a:endParaRPr lang="fr-FR" sz="2400" dirty="0">
              <a:solidFill>
                <a:srgbClr val="FF0000"/>
              </a:solidFill>
              <a:latin typeface="Calibri" charset="0"/>
              <a:ea typeface="Calibri" charset="0"/>
              <a:cs typeface="Calibri" charset="0"/>
            </a:endParaRPr>
          </a:p>
          <a:p>
            <a:pPr algn="just">
              <a:buFont typeface="Wingdings" charset="2"/>
              <a:buChar char="v"/>
            </a:pPr>
            <a:r>
              <a:rPr lang="fr-FR" sz="2400" dirty="0" smtClean="0">
                <a:latin typeface="Calibri" charset="0"/>
                <a:ea typeface="Calibri" charset="0"/>
                <a:cs typeface="Calibri" charset="0"/>
              </a:rPr>
              <a:t> </a:t>
            </a:r>
            <a:r>
              <a:rPr lang="fr-FR" sz="2400" dirty="0" err="1" smtClean="0">
                <a:latin typeface="Calibri" charset="0"/>
                <a:ea typeface="Calibri" charset="0"/>
                <a:cs typeface="Calibri" charset="0"/>
              </a:rPr>
              <a:t>Décrire</a:t>
            </a:r>
            <a:r>
              <a:rPr lang="fr-FR" sz="2400" dirty="0" smtClean="0">
                <a:latin typeface="Calibri" charset="0"/>
                <a:ea typeface="Calibri" charset="0"/>
                <a:cs typeface="Calibri" charset="0"/>
              </a:rPr>
              <a:t> </a:t>
            </a:r>
            <a:r>
              <a:rPr lang="fr-FR" sz="2400" dirty="0">
                <a:latin typeface="Calibri" charset="0"/>
                <a:ea typeface="Calibri" charset="0"/>
                <a:cs typeface="Calibri" charset="0"/>
              </a:rPr>
              <a:t>les exigences et/ou </a:t>
            </a:r>
            <a:r>
              <a:rPr lang="fr-FR" sz="2400" dirty="0" err="1">
                <a:latin typeface="Calibri" charset="0"/>
                <a:ea typeface="Calibri" charset="0"/>
                <a:cs typeface="Calibri" charset="0"/>
              </a:rPr>
              <a:t>procédures</a:t>
            </a:r>
            <a:r>
              <a:rPr lang="fr-FR" sz="2400" dirty="0">
                <a:latin typeface="Calibri" charset="0"/>
                <a:ea typeface="Calibri" charset="0"/>
                <a:cs typeface="Calibri" charset="0"/>
              </a:rPr>
              <a:t> pour devenir enseignant ou formateur dans une </a:t>
            </a:r>
            <a:r>
              <a:rPr lang="fr-FR" sz="2400" dirty="0" err="1">
                <a:latin typeface="Calibri" charset="0"/>
                <a:ea typeface="Calibri" charset="0"/>
                <a:cs typeface="Calibri" charset="0"/>
              </a:rPr>
              <a:t>école</a:t>
            </a:r>
            <a:r>
              <a:rPr lang="fr-FR" sz="2400" dirty="0">
                <a:latin typeface="Calibri" charset="0"/>
                <a:ea typeface="Calibri" charset="0"/>
                <a:cs typeface="Calibri" charset="0"/>
              </a:rPr>
              <a:t>/ institution d’EFP et pour devenir formateur en entreprise. Ces dispositions et exigences sont-elles </a:t>
            </a:r>
            <a:r>
              <a:rPr lang="fr-FR" sz="2400" dirty="0" err="1">
                <a:latin typeface="Calibri" charset="0"/>
                <a:ea typeface="Calibri" charset="0"/>
                <a:cs typeface="Calibri" charset="0"/>
              </a:rPr>
              <a:t>suf</a:t>
            </a:r>
            <a:r>
              <a:rPr lang="fr-FR" sz="2400" dirty="0">
                <a:latin typeface="Calibri" charset="0"/>
                <a:ea typeface="Calibri" charset="0"/>
                <a:cs typeface="Calibri" charset="0"/>
              </a:rPr>
              <a:t> </a:t>
            </a:r>
            <a:r>
              <a:rPr lang="fr-FR" sz="2400" dirty="0" err="1">
                <a:latin typeface="Calibri" charset="0"/>
                <a:ea typeface="Calibri" charset="0"/>
                <a:cs typeface="Calibri" charset="0"/>
              </a:rPr>
              <a:t>santes</a:t>
            </a:r>
            <a:r>
              <a:rPr lang="fr-FR" sz="2400" dirty="0">
                <a:latin typeface="Calibri" charset="0"/>
                <a:ea typeface="Calibri" charset="0"/>
                <a:cs typeface="Calibri" charset="0"/>
              </a:rPr>
              <a:t> et produisent-elles les </a:t>
            </a:r>
            <a:r>
              <a:rPr lang="fr-FR" sz="2400" dirty="0" err="1">
                <a:latin typeface="Calibri" charset="0"/>
                <a:ea typeface="Calibri" charset="0"/>
                <a:cs typeface="Calibri" charset="0"/>
              </a:rPr>
              <a:t>résultats</a:t>
            </a:r>
            <a:r>
              <a:rPr lang="fr-FR" sz="2400" dirty="0">
                <a:latin typeface="Calibri" charset="0"/>
                <a:ea typeface="Calibri" charset="0"/>
                <a:cs typeface="Calibri" charset="0"/>
              </a:rPr>
              <a:t> </a:t>
            </a:r>
            <a:r>
              <a:rPr lang="fr-FR" sz="2400" dirty="0" err="1">
                <a:latin typeface="Calibri" charset="0"/>
                <a:ea typeface="Calibri" charset="0"/>
                <a:cs typeface="Calibri" charset="0"/>
              </a:rPr>
              <a:t>escomptés</a:t>
            </a:r>
            <a:r>
              <a:rPr lang="fr-FR" sz="2400" dirty="0">
                <a:latin typeface="Calibri" charset="0"/>
                <a:ea typeface="Calibri" charset="0"/>
                <a:cs typeface="Calibri" charset="0"/>
              </a:rPr>
              <a:t>? </a:t>
            </a:r>
            <a:endParaRPr lang="fr-FR" sz="2400" dirty="0" smtClean="0">
              <a:latin typeface="Calibri" charset="0"/>
              <a:ea typeface="Calibri" charset="0"/>
              <a:cs typeface="Calibri" charset="0"/>
            </a:endParaRPr>
          </a:p>
          <a:p>
            <a:pPr marL="0" indent="0" algn="just">
              <a:buNone/>
            </a:pPr>
            <a:endParaRPr lang="fr-FR" sz="2400" dirty="0">
              <a:latin typeface="Calibri" charset="0"/>
              <a:ea typeface="Calibri" charset="0"/>
              <a:cs typeface="Calibri" charset="0"/>
            </a:endParaRPr>
          </a:p>
          <a:p>
            <a:pPr algn="just"/>
            <a:r>
              <a:rPr lang="fr-FR" sz="2400" b="1" i="1" dirty="0">
                <a:solidFill>
                  <a:srgbClr val="FF0000"/>
                </a:solidFill>
                <a:latin typeface="Calibri" charset="0"/>
                <a:ea typeface="Calibri" charset="0"/>
                <a:cs typeface="Calibri" charset="0"/>
              </a:rPr>
              <a:t>D.2.3 Le statut professionnel des enseignants d’EFP </a:t>
            </a:r>
            <a:endParaRPr lang="fr-FR" sz="2400" dirty="0">
              <a:solidFill>
                <a:srgbClr val="FF0000"/>
              </a:solidFill>
              <a:latin typeface="Calibri" charset="0"/>
              <a:ea typeface="Calibri" charset="0"/>
              <a:cs typeface="Calibri" charset="0"/>
            </a:endParaRPr>
          </a:p>
          <a:p>
            <a:pPr algn="just">
              <a:buFont typeface="Wingdings" charset="2"/>
              <a:buChar char="v"/>
            </a:pPr>
            <a:r>
              <a:rPr lang="fr-FR" sz="2400" dirty="0" smtClean="0">
                <a:latin typeface="Calibri" charset="0"/>
                <a:ea typeface="Calibri" charset="0"/>
                <a:cs typeface="Calibri" charset="0"/>
              </a:rPr>
              <a:t> Fournir </a:t>
            </a:r>
            <a:r>
              <a:rPr lang="fr-FR" sz="2400" dirty="0">
                <a:latin typeface="Calibri" charset="0"/>
                <a:ea typeface="Calibri" charset="0"/>
                <a:cs typeface="Calibri" charset="0"/>
              </a:rPr>
              <a:t>des informations sur le statut professionnel de toutes les </a:t>
            </a:r>
            <a:r>
              <a:rPr lang="fr-FR" sz="2400" dirty="0" err="1">
                <a:latin typeface="Calibri" charset="0"/>
                <a:ea typeface="Calibri" charset="0"/>
                <a:cs typeface="Calibri" charset="0"/>
              </a:rPr>
              <a:t>catégories</a:t>
            </a:r>
            <a:r>
              <a:rPr lang="fr-FR" sz="2400" dirty="0">
                <a:latin typeface="Calibri" charset="0"/>
                <a:ea typeface="Calibri" charset="0"/>
                <a:cs typeface="Calibri" charset="0"/>
              </a:rPr>
              <a:t> d’enseignants </a:t>
            </a:r>
            <a:r>
              <a:rPr lang="fr-FR" sz="2400" dirty="0" err="1" smtClean="0">
                <a:latin typeface="Calibri" charset="0"/>
                <a:ea typeface="Calibri" charset="0"/>
                <a:cs typeface="Calibri" charset="0"/>
              </a:rPr>
              <a:t>énumérées</a:t>
            </a:r>
            <a:r>
              <a:rPr lang="fr-FR" sz="2400" dirty="0" smtClean="0">
                <a:latin typeface="Calibri" charset="0"/>
                <a:ea typeface="Calibri" charset="0"/>
                <a:cs typeface="Calibri" charset="0"/>
              </a:rPr>
              <a:t> </a:t>
            </a:r>
            <a:r>
              <a:rPr lang="fr-FR" sz="2400" dirty="0">
                <a:latin typeface="Calibri" charset="0"/>
                <a:ea typeface="Calibri" charset="0"/>
                <a:cs typeface="Calibri" charset="0"/>
              </a:rPr>
              <a:t>à la question D.2.1. Le statut professionnel pourrait inclure des informations telles que l’emploi à temps plein ou à temps partiel, les fonctionnaires, les </a:t>
            </a:r>
            <a:r>
              <a:rPr lang="fr-FR" sz="2400" dirty="0" err="1">
                <a:latin typeface="Calibri" charset="0"/>
                <a:ea typeface="Calibri" charset="0"/>
                <a:cs typeface="Calibri" charset="0"/>
              </a:rPr>
              <a:t>employés</a:t>
            </a:r>
            <a:r>
              <a:rPr lang="fr-FR" sz="2400" dirty="0">
                <a:latin typeface="Calibri" charset="0"/>
                <a:ea typeface="Calibri" charset="0"/>
                <a:cs typeface="Calibri" charset="0"/>
              </a:rPr>
              <a:t> du secteur public ou les </a:t>
            </a:r>
            <a:r>
              <a:rPr lang="fr-FR" sz="2400" dirty="0" err="1">
                <a:latin typeface="Calibri" charset="0"/>
                <a:ea typeface="Calibri" charset="0"/>
                <a:cs typeface="Calibri" charset="0"/>
              </a:rPr>
              <a:t>employés</a:t>
            </a:r>
            <a:r>
              <a:rPr lang="fr-FR" sz="2400" dirty="0">
                <a:latin typeface="Calibri" charset="0"/>
                <a:ea typeface="Calibri" charset="0"/>
                <a:cs typeface="Calibri" charset="0"/>
              </a:rPr>
              <a:t> travaillant dans le secteur privé, les </a:t>
            </a:r>
            <a:r>
              <a:rPr lang="fr-FR" sz="2400" dirty="0" smtClean="0">
                <a:latin typeface="Calibri" charset="0"/>
                <a:ea typeface="Calibri" charset="0"/>
                <a:cs typeface="Calibri" charset="0"/>
              </a:rPr>
              <a:t>travailleurs indé-pendants</a:t>
            </a:r>
            <a:r>
              <a:rPr lang="fr-FR" sz="2400" dirty="0">
                <a:latin typeface="Calibri" charset="0"/>
                <a:ea typeface="Calibri" charset="0"/>
                <a:cs typeface="Calibri" charset="0"/>
              </a:rPr>
              <a:t>, etc. </a:t>
            </a:r>
            <a:endParaRPr lang="fr-FR" sz="2400" dirty="0" smtClean="0">
              <a:latin typeface="Calibri" charset="0"/>
              <a:ea typeface="Calibri" charset="0"/>
              <a:cs typeface="Calibri" charset="0"/>
            </a:endParaRPr>
          </a:p>
          <a:p>
            <a:pPr marL="228600" lvl="1" indent="0" algn="just">
              <a:buNone/>
            </a:pPr>
            <a:r>
              <a:rPr lang="fr-FR" sz="2400" dirty="0" smtClean="0">
                <a:latin typeface="Calibri" charset="0"/>
                <a:ea typeface="Calibri" charset="0"/>
                <a:cs typeface="Calibri" charset="0"/>
              </a:rPr>
              <a:t>Existe-t-il </a:t>
            </a:r>
            <a:r>
              <a:rPr lang="fr-FR" sz="2400" dirty="0">
                <a:latin typeface="Calibri" charset="0"/>
                <a:ea typeface="Calibri" charset="0"/>
                <a:cs typeface="Calibri" charset="0"/>
              </a:rPr>
              <a:t>des </a:t>
            </a:r>
            <a:r>
              <a:rPr lang="fr-FR" sz="2400" dirty="0" err="1">
                <a:latin typeface="Calibri" charset="0"/>
                <a:ea typeface="Calibri" charset="0"/>
                <a:cs typeface="Calibri" charset="0"/>
              </a:rPr>
              <a:t>problèmes</a:t>
            </a:r>
            <a:r>
              <a:rPr lang="fr-FR" sz="2400" dirty="0">
                <a:latin typeface="Calibri" charset="0"/>
                <a:ea typeface="Calibri" charset="0"/>
                <a:cs typeface="Calibri" charset="0"/>
              </a:rPr>
              <a:t> </a:t>
            </a:r>
            <a:r>
              <a:rPr lang="fr-FR" sz="2400" dirty="0" err="1">
                <a:latin typeface="Calibri" charset="0"/>
                <a:ea typeface="Calibri" charset="0"/>
                <a:cs typeface="Calibri" charset="0"/>
              </a:rPr>
              <a:t>liés</a:t>
            </a:r>
            <a:r>
              <a:rPr lang="fr-FR" sz="2400" dirty="0">
                <a:latin typeface="Calibri" charset="0"/>
                <a:ea typeface="Calibri" charset="0"/>
                <a:cs typeface="Calibri" charset="0"/>
              </a:rPr>
              <a:t> au statut professionnel ou au revenu des enseignants? </a:t>
            </a:r>
            <a:r>
              <a:rPr lang="fr-FR" sz="2400" dirty="0" smtClean="0">
                <a:latin typeface="Calibri" charset="0"/>
                <a:ea typeface="Calibri" charset="0"/>
                <a:cs typeface="Calibri" charset="0"/>
              </a:rPr>
              <a:t>           </a:t>
            </a:r>
            <a:r>
              <a:rPr lang="fr-FR" sz="2400" dirty="0" err="1" smtClean="0">
                <a:latin typeface="Calibri" charset="0"/>
                <a:ea typeface="Calibri" charset="0"/>
                <a:cs typeface="Calibri" charset="0"/>
              </a:rPr>
              <a:t>Décrire</a:t>
            </a:r>
            <a:r>
              <a:rPr lang="fr-FR" sz="2400" dirty="0" smtClean="0">
                <a:latin typeface="Calibri" charset="0"/>
                <a:ea typeface="Calibri" charset="0"/>
                <a:cs typeface="Calibri" charset="0"/>
              </a:rPr>
              <a:t> </a:t>
            </a:r>
            <a:r>
              <a:rPr lang="fr-FR" sz="2400" dirty="0">
                <a:latin typeface="Calibri" charset="0"/>
                <a:ea typeface="Calibri" charset="0"/>
                <a:cs typeface="Calibri" charset="0"/>
              </a:rPr>
              <a:t>et expliquer leur pertinence. </a:t>
            </a:r>
          </a:p>
          <a:p>
            <a:pPr algn="just"/>
            <a:endParaRPr lang="fr-FR" sz="2400" dirty="0">
              <a:latin typeface="Calibri" charset="0"/>
              <a:ea typeface="Calibri" charset="0"/>
              <a:cs typeface="Calibri" charset="0"/>
            </a:endParaRPr>
          </a:p>
        </p:txBody>
      </p:sp>
      <p:sp>
        <p:nvSpPr>
          <p:cNvPr id="4" name="Espace réservé du pied de page 3"/>
          <p:cNvSpPr>
            <a:spLocks noGrp="1"/>
          </p:cNvSpPr>
          <p:nvPr>
            <p:ph type="ftr" sz="quarter" idx="11"/>
          </p:nvPr>
        </p:nvSpPr>
        <p:spPr/>
        <p:txBody>
          <a:bodyPr/>
          <a:lstStyle/>
          <a:p>
            <a:r>
              <a:rPr lang="fr-FR" smtClean="0"/>
              <a:t>Abdelouahab Essafi Expert LMI Kafaat Liljami3</a:t>
            </a:r>
            <a:endParaRPr lang="fr-FR" dirty="0"/>
          </a:p>
        </p:txBody>
      </p:sp>
      <p:sp>
        <p:nvSpPr>
          <p:cNvPr id="5" name="Espace réservé du numéro de diapositive 4"/>
          <p:cNvSpPr>
            <a:spLocks noGrp="1"/>
          </p:cNvSpPr>
          <p:nvPr>
            <p:ph type="sldNum" sz="quarter" idx="12"/>
          </p:nvPr>
        </p:nvSpPr>
        <p:spPr/>
        <p:txBody>
          <a:bodyPr/>
          <a:lstStyle/>
          <a:p>
            <a:fld id="{E034F8EF-867A-4144-9C85-6B43D99B8AA5}" type="slidenum">
              <a:rPr lang="fr-FR" smtClean="0"/>
              <a:t>61</a:t>
            </a:fld>
            <a:endParaRPr lang="fr-FR" dirty="0"/>
          </a:p>
        </p:txBody>
      </p:sp>
      <p:pic>
        <p:nvPicPr>
          <p:cNvPr id="6" name="Picture 6"/>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11112"/>
            <a:ext cx="1169581" cy="9255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13969516"/>
      </p:ext>
    </p:extLst>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231136" y="141732"/>
            <a:ext cx="7729728" cy="662940"/>
          </a:xfrm>
        </p:spPr>
        <p:txBody>
          <a:bodyPr>
            <a:normAutofit fontScale="90000"/>
          </a:bodyPr>
          <a:lstStyle/>
          <a:p>
            <a:r>
              <a:rPr lang="fr-FR" cap="none" dirty="0">
                <a:latin typeface="Calibri" charset="0"/>
                <a:ea typeface="Calibri" charset="0"/>
                <a:cs typeface="Calibri" charset="0"/>
              </a:rPr>
              <a:t>Modules et questions thématiques</a:t>
            </a:r>
            <a:endParaRPr lang="fr-FR" dirty="0"/>
          </a:p>
        </p:txBody>
      </p:sp>
      <p:sp>
        <p:nvSpPr>
          <p:cNvPr id="3" name="Espace réservé du contenu 2"/>
          <p:cNvSpPr>
            <a:spLocks noGrp="1"/>
          </p:cNvSpPr>
          <p:nvPr>
            <p:ph idx="1"/>
          </p:nvPr>
        </p:nvSpPr>
        <p:spPr>
          <a:xfrm>
            <a:off x="298704" y="969264"/>
            <a:ext cx="11594592" cy="5888736"/>
          </a:xfrm>
        </p:spPr>
        <p:txBody>
          <a:bodyPr>
            <a:noAutofit/>
          </a:bodyPr>
          <a:lstStyle/>
          <a:p>
            <a:pPr algn="just"/>
            <a:r>
              <a:rPr lang="fr-FR" sz="2400" b="1" i="1" dirty="0">
                <a:latin typeface="Calibri" charset="0"/>
                <a:ea typeface="Calibri" charset="0"/>
                <a:cs typeface="Calibri" charset="0"/>
              </a:rPr>
              <a:t>D.2.4 La </a:t>
            </a:r>
            <a:r>
              <a:rPr lang="fr-FR" sz="2400" b="1" i="1" dirty="0" err="1">
                <a:latin typeface="Calibri" charset="0"/>
                <a:ea typeface="Calibri" charset="0"/>
                <a:cs typeface="Calibri" charset="0"/>
              </a:rPr>
              <a:t>qualite</a:t>
            </a:r>
            <a:r>
              <a:rPr lang="fr-FR" sz="2400" b="1" i="1" dirty="0">
                <a:latin typeface="Calibri" charset="0"/>
                <a:ea typeface="Calibri" charset="0"/>
                <a:cs typeface="Calibri" charset="0"/>
              </a:rPr>
              <a:t>́ des enseignants et des formateurs d’EFP </a:t>
            </a:r>
            <a:endParaRPr lang="fr-FR" sz="2400" dirty="0">
              <a:latin typeface="Calibri" charset="0"/>
              <a:ea typeface="Calibri" charset="0"/>
              <a:cs typeface="Calibri" charset="0"/>
            </a:endParaRPr>
          </a:p>
          <a:p>
            <a:pPr algn="just">
              <a:buFont typeface="Wingdings" charset="2"/>
              <a:buChar char="v"/>
            </a:pPr>
            <a:r>
              <a:rPr lang="fr-FR" sz="2400" dirty="0" smtClean="0">
                <a:latin typeface="Calibri" charset="0"/>
                <a:ea typeface="Calibri" charset="0"/>
                <a:cs typeface="Calibri" charset="0"/>
              </a:rPr>
              <a:t> Quelle </a:t>
            </a:r>
            <a:r>
              <a:rPr lang="fr-FR" sz="2400" dirty="0">
                <a:latin typeface="Calibri" charset="0"/>
                <a:ea typeface="Calibri" charset="0"/>
                <a:cs typeface="Calibri" charset="0"/>
              </a:rPr>
              <a:t>est la </a:t>
            </a:r>
            <a:r>
              <a:rPr lang="fr-FR" sz="2400" dirty="0" err="1">
                <a:latin typeface="Calibri" charset="0"/>
                <a:ea typeface="Calibri" charset="0"/>
                <a:cs typeface="Calibri" charset="0"/>
              </a:rPr>
              <a:t>qualite</a:t>
            </a:r>
            <a:r>
              <a:rPr lang="fr-FR" sz="2400" dirty="0">
                <a:latin typeface="Calibri" charset="0"/>
                <a:ea typeface="Calibri" charset="0"/>
                <a:cs typeface="Calibri" charset="0"/>
              </a:rPr>
              <a:t>́ </a:t>
            </a:r>
            <a:r>
              <a:rPr lang="fr-FR" sz="2400" dirty="0" err="1">
                <a:latin typeface="Calibri" charset="0"/>
                <a:ea typeface="Calibri" charset="0"/>
                <a:cs typeface="Calibri" charset="0"/>
              </a:rPr>
              <a:t>perçue</a:t>
            </a:r>
            <a:r>
              <a:rPr lang="fr-FR" sz="2400" dirty="0">
                <a:latin typeface="Calibri" charset="0"/>
                <a:ea typeface="Calibri" charset="0"/>
                <a:cs typeface="Calibri" charset="0"/>
              </a:rPr>
              <a:t> des enseignants et des formateurs d’EFP? S’il existe des lacunes </a:t>
            </a:r>
            <a:r>
              <a:rPr lang="fr-FR" sz="2400" dirty="0" smtClean="0">
                <a:latin typeface="Calibri" charset="0"/>
                <a:ea typeface="Calibri" charset="0"/>
                <a:cs typeface="Calibri" charset="0"/>
              </a:rPr>
              <a:t>dans ce </a:t>
            </a:r>
            <a:r>
              <a:rPr lang="fr-FR" sz="2400" dirty="0">
                <a:latin typeface="Calibri" charset="0"/>
                <a:ea typeface="Calibri" charset="0"/>
                <a:cs typeface="Calibri" charset="0"/>
              </a:rPr>
              <a:t>domaine, veuillez les </a:t>
            </a:r>
            <a:r>
              <a:rPr lang="fr-FR" sz="2400" dirty="0" err="1">
                <a:latin typeface="Calibri" charset="0"/>
                <a:ea typeface="Calibri" charset="0"/>
                <a:cs typeface="Calibri" charset="0"/>
              </a:rPr>
              <a:t>décrire</a:t>
            </a:r>
            <a:r>
              <a:rPr lang="fr-FR" sz="2400" dirty="0">
                <a:latin typeface="Calibri" charset="0"/>
                <a:ea typeface="Calibri" charset="0"/>
                <a:cs typeface="Calibri" charset="0"/>
              </a:rPr>
              <a:t>. Il peut s’agir par exemple de </a:t>
            </a:r>
            <a:r>
              <a:rPr lang="fr-FR" sz="2400" dirty="0" err="1">
                <a:latin typeface="Calibri" charset="0"/>
                <a:ea typeface="Calibri" charset="0"/>
                <a:cs typeface="Calibri" charset="0"/>
              </a:rPr>
              <a:t>compétences</a:t>
            </a:r>
            <a:r>
              <a:rPr lang="fr-FR" sz="2400" dirty="0">
                <a:latin typeface="Calibri" charset="0"/>
                <a:ea typeface="Calibri" charset="0"/>
                <a:cs typeface="Calibri" charset="0"/>
              </a:rPr>
              <a:t> </a:t>
            </a:r>
            <a:r>
              <a:rPr lang="fr-FR" sz="2400" dirty="0" smtClean="0">
                <a:latin typeface="Calibri" charset="0"/>
                <a:ea typeface="Calibri" charset="0"/>
                <a:cs typeface="Calibri" charset="0"/>
              </a:rPr>
              <a:t>  </a:t>
            </a:r>
            <a:r>
              <a:rPr lang="fr-FR" sz="2400" dirty="0" err="1" smtClean="0">
                <a:latin typeface="Calibri" charset="0"/>
                <a:ea typeface="Calibri" charset="0"/>
                <a:cs typeface="Calibri" charset="0"/>
              </a:rPr>
              <a:t>dépassées</a:t>
            </a:r>
            <a:r>
              <a:rPr lang="fr-FR" sz="2400" dirty="0" smtClean="0">
                <a:latin typeface="Calibri" charset="0"/>
                <a:ea typeface="Calibri" charset="0"/>
                <a:cs typeface="Calibri" charset="0"/>
              </a:rPr>
              <a:t> </a:t>
            </a:r>
            <a:r>
              <a:rPr lang="fr-FR" sz="2400" dirty="0">
                <a:latin typeface="Calibri" charset="0"/>
                <a:ea typeface="Calibri" charset="0"/>
                <a:cs typeface="Calibri" charset="0"/>
              </a:rPr>
              <a:t>et/ou d’une exposition </a:t>
            </a:r>
            <a:r>
              <a:rPr lang="fr-FR" sz="2400" dirty="0" err="1">
                <a:latin typeface="Calibri" charset="0"/>
                <a:ea typeface="Calibri" charset="0"/>
                <a:cs typeface="Calibri" charset="0"/>
              </a:rPr>
              <a:t>limitée</a:t>
            </a:r>
            <a:r>
              <a:rPr lang="fr-FR" sz="2400" dirty="0">
                <a:latin typeface="Calibri" charset="0"/>
                <a:ea typeface="Calibri" charset="0"/>
                <a:cs typeface="Calibri" charset="0"/>
              </a:rPr>
              <a:t> au monde du travail, d’un manque de perfectionnement professionnel, etc. Quels sont les programmes et les types de prestataires </a:t>
            </a:r>
            <a:r>
              <a:rPr lang="fr-FR" sz="2400" dirty="0" err="1">
                <a:latin typeface="Calibri" charset="0"/>
                <a:ea typeface="Calibri" charset="0"/>
                <a:cs typeface="Calibri" charset="0"/>
              </a:rPr>
              <a:t>concernés</a:t>
            </a:r>
            <a:r>
              <a:rPr lang="fr-FR" sz="2400" dirty="0">
                <a:latin typeface="Calibri" charset="0"/>
                <a:ea typeface="Calibri" charset="0"/>
                <a:cs typeface="Calibri" charset="0"/>
              </a:rPr>
              <a:t>? Cela s’inscrit-il dans le cadre d’un </a:t>
            </a:r>
            <a:r>
              <a:rPr lang="fr-FR" sz="2400" dirty="0" err="1">
                <a:latin typeface="Calibri" charset="0"/>
                <a:ea typeface="Calibri" charset="0"/>
                <a:cs typeface="Calibri" charset="0"/>
              </a:rPr>
              <a:t>problème</a:t>
            </a:r>
            <a:r>
              <a:rPr lang="fr-FR" sz="2400" dirty="0">
                <a:latin typeface="Calibri" charset="0"/>
                <a:ea typeface="Calibri" charset="0"/>
                <a:cs typeface="Calibri" charset="0"/>
              </a:rPr>
              <a:t> plus large concernant la </a:t>
            </a:r>
            <a:r>
              <a:rPr lang="fr-FR" sz="2400" dirty="0" err="1">
                <a:latin typeface="Calibri" charset="0"/>
                <a:ea typeface="Calibri" charset="0"/>
                <a:cs typeface="Calibri" charset="0"/>
              </a:rPr>
              <a:t>qualite</a:t>
            </a:r>
            <a:r>
              <a:rPr lang="fr-FR" sz="2400" dirty="0">
                <a:latin typeface="Calibri" charset="0"/>
                <a:ea typeface="Calibri" charset="0"/>
                <a:cs typeface="Calibri" charset="0"/>
              </a:rPr>
              <a:t>́ des enseignants dans votre </a:t>
            </a:r>
            <a:r>
              <a:rPr lang="fr-FR" sz="2400" dirty="0" smtClean="0">
                <a:latin typeface="Calibri" charset="0"/>
                <a:ea typeface="Calibri" charset="0"/>
                <a:cs typeface="Calibri" charset="0"/>
              </a:rPr>
              <a:t>région, </a:t>
            </a:r>
            <a:r>
              <a:rPr lang="fr-FR" sz="2400" dirty="0">
                <a:latin typeface="Calibri" charset="0"/>
                <a:ea typeface="Calibri" charset="0"/>
                <a:cs typeface="Calibri" charset="0"/>
              </a:rPr>
              <a:t>ou est-ce limité à l’EFP? </a:t>
            </a:r>
          </a:p>
          <a:p>
            <a:pPr algn="just">
              <a:buFont typeface="Wingdings" charset="2"/>
              <a:buChar char="v"/>
            </a:pPr>
            <a:r>
              <a:rPr lang="fr-FR" sz="2400" dirty="0" smtClean="0">
                <a:latin typeface="Calibri" charset="0"/>
                <a:ea typeface="Calibri" charset="0"/>
                <a:cs typeface="Calibri" charset="0"/>
              </a:rPr>
              <a:t> Dans </a:t>
            </a:r>
            <a:r>
              <a:rPr lang="fr-FR" sz="2400" dirty="0">
                <a:latin typeface="Calibri" charset="0"/>
                <a:ea typeface="Calibri" charset="0"/>
                <a:cs typeface="Calibri" charset="0"/>
              </a:rPr>
              <a:t>le </a:t>
            </a:r>
            <a:r>
              <a:rPr lang="fr-FR" sz="2400" dirty="0" err="1">
                <a:latin typeface="Calibri" charset="0"/>
                <a:ea typeface="Calibri" charset="0"/>
                <a:cs typeface="Calibri" charset="0"/>
              </a:rPr>
              <a:t>même</a:t>
            </a:r>
            <a:r>
              <a:rPr lang="fr-FR" sz="2400" dirty="0">
                <a:latin typeface="Calibri" charset="0"/>
                <a:ea typeface="Calibri" charset="0"/>
                <a:cs typeface="Calibri" charset="0"/>
              </a:rPr>
              <a:t> ordre d’</a:t>
            </a:r>
            <a:r>
              <a:rPr lang="fr-FR" sz="2400" dirty="0" err="1">
                <a:latin typeface="Calibri" charset="0"/>
                <a:ea typeface="Calibri" charset="0"/>
                <a:cs typeface="Calibri" charset="0"/>
              </a:rPr>
              <a:t>idée</a:t>
            </a:r>
            <a:r>
              <a:rPr lang="fr-FR" sz="2400" dirty="0">
                <a:latin typeface="Calibri" charset="0"/>
                <a:ea typeface="Calibri" charset="0"/>
                <a:cs typeface="Calibri" charset="0"/>
              </a:rPr>
              <a:t>, les enseignants et les formateurs d’EFP de </a:t>
            </a:r>
            <a:r>
              <a:rPr lang="fr-FR" sz="2400" dirty="0" smtClean="0">
                <a:latin typeface="Calibri" charset="0"/>
                <a:ea typeface="Calibri" charset="0"/>
                <a:cs typeface="Calibri" charset="0"/>
              </a:rPr>
              <a:t>la région participent-ils </a:t>
            </a:r>
            <a:r>
              <a:rPr lang="fr-FR" sz="2400" dirty="0" err="1">
                <a:latin typeface="Calibri" charset="0"/>
                <a:ea typeface="Calibri" charset="0"/>
                <a:cs typeface="Calibri" charset="0"/>
              </a:rPr>
              <a:t>régulièrement</a:t>
            </a:r>
            <a:r>
              <a:rPr lang="fr-FR" sz="2400" dirty="0">
                <a:latin typeface="Calibri" charset="0"/>
                <a:ea typeface="Calibri" charset="0"/>
                <a:cs typeface="Calibri" charset="0"/>
              </a:rPr>
              <a:t> à des formations de perfectionnement professionnel? </a:t>
            </a:r>
            <a:r>
              <a:rPr lang="fr-FR" sz="2400" dirty="0" smtClean="0">
                <a:latin typeface="Calibri" charset="0"/>
                <a:ea typeface="Calibri" charset="0"/>
                <a:cs typeface="Calibri" charset="0"/>
              </a:rPr>
              <a:t>         «</a:t>
            </a:r>
            <a:r>
              <a:rPr lang="fr-FR" sz="2400" dirty="0" err="1">
                <a:latin typeface="Calibri" charset="0"/>
                <a:ea typeface="Calibri" charset="0"/>
                <a:cs typeface="Calibri" charset="0"/>
              </a:rPr>
              <a:t>Régulièrement</a:t>
            </a:r>
            <a:r>
              <a:rPr lang="fr-FR" sz="2400" dirty="0">
                <a:latin typeface="Calibri" charset="0"/>
                <a:ea typeface="Calibri" charset="0"/>
                <a:cs typeface="Calibri" charset="0"/>
              </a:rPr>
              <a:t>» </a:t>
            </a:r>
            <a:r>
              <a:rPr lang="fr-FR" sz="2400" dirty="0" smtClean="0">
                <a:latin typeface="Calibri" charset="0"/>
                <a:ea typeface="Calibri" charset="0"/>
                <a:cs typeface="Calibri" charset="0"/>
              </a:rPr>
              <a:t>signifie</a:t>
            </a:r>
            <a:r>
              <a:rPr lang="fr-FR" sz="2400" dirty="0">
                <a:latin typeface="Calibri" charset="0"/>
                <a:ea typeface="Calibri" charset="0"/>
                <a:cs typeface="Calibri" charset="0"/>
              </a:rPr>
              <a:t>, par exemple, au moins une fois tous les cinq ans. La </a:t>
            </a:r>
            <a:r>
              <a:rPr lang="fr-FR" sz="2400" dirty="0" err="1">
                <a:latin typeface="Calibri" charset="0"/>
                <a:ea typeface="Calibri" charset="0"/>
                <a:cs typeface="Calibri" charset="0"/>
              </a:rPr>
              <a:t>qualite</a:t>
            </a:r>
            <a:r>
              <a:rPr lang="fr-FR" sz="2400" dirty="0">
                <a:latin typeface="Calibri" charset="0"/>
                <a:ea typeface="Calibri" charset="0"/>
                <a:cs typeface="Calibri" charset="0"/>
              </a:rPr>
              <a:t>́ de ce perfectionnement professionnel est- elle satisfaisante, et tous les enseignants et formateurs peuvent-ils y assister, ou est-elle au contraire </a:t>
            </a:r>
            <a:r>
              <a:rPr lang="fr-FR" sz="2400" dirty="0" smtClean="0">
                <a:latin typeface="Calibri" charset="0"/>
                <a:ea typeface="Calibri" charset="0"/>
                <a:cs typeface="Calibri" charset="0"/>
              </a:rPr>
              <a:t>insuffisante</a:t>
            </a:r>
            <a:r>
              <a:rPr lang="fr-FR" sz="2400" dirty="0">
                <a:latin typeface="Calibri" charset="0"/>
                <a:ea typeface="Calibri" charset="0"/>
                <a:cs typeface="Calibri" charset="0"/>
              </a:rPr>
              <a:t>? Par exemple, le perfectionnement professionnel comprend-il uniquement des cours </a:t>
            </a:r>
            <a:r>
              <a:rPr lang="fr-FR" sz="2400" dirty="0" err="1">
                <a:latin typeface="Calibri" charset="0"/>
                <a:ea typeface="Calibri" charset="0"/>
                <a:cs typeface="Calibri" charset="0"/>
              </a:rPr>
              <a:t>théoriques</a:t>
            </a:r>
            <a:r>
              <a:rPr lang="fr-FR" sz="2400" dirty="0">
                <a:latin typeface="Calibri" charset="0"/>
                <a:ea typeface="Calibri" charset="0"/>
                <a:cs typeface="Calibri" charset="0"/>
              </a:rPr>
              <a:t> ou inclut-il aussi des modules en milieu de travail? </a:t>
            </a:r>
          </a:p>
        </p:txBody>
      </p:sp>
      <p:sp>
        <p:nvSpPr>
          <p:cNvPr id="4" name="Espace réservé du pied de page 3"/>
          <p:cNvSpPr>
            <a:spLocks noGrp="1"/>
          </p:cNvSpPr>
          <p:nvPr>
            <p:ph type="ftr" sz="quarter" idx="11"/>
          </p:nvPr>
        </p:nvSpPr>
        <p:spPr/>
        <p:txBody>
          <a:bodyPr/>
          <a:lstStyle/>
          <a:p>
            <a:r>
              <a:rPr lang="fr-FR" smtClean="0"/>
              <a:t>Abdelouahab Essafi Expert LMI Kafaat Liljami3</a:t>
            </a:r>
            <a:endParaRPr lang="fr-FR" dirty="0"/>
          </a:p>
        </p:txBody>
      </p:sp>
      <p:sp>
        <p:nvSpPr>
          <p:cNvPr id="5" name="Espace réservé du numéro de diapositive 4"/>
          <p:cNvSpPr>
            <a:spLocks noGrp="1"/>
          </p:cNvSpPr>
          <p:nvPr>
            <p:ph type="sldNum" sz="quarter" idx="12"/>
          </p:nvPr>
        </p:nvSpPr>
        <p:spPr/>
        <p:txBody>
          <a:bodyPr/>
          <a:lstStyle/>
          <a:p>
            <a:fld id="{E034F8EF-867A-4144-9C85-6B43D99B8AA5}" type="slidenum">
              <a:rPr lang="fr-FR" smtClean="0"/>
              <a:t>62</a:t>
            </a:fld>
            <a:endParaRPr lang="fr-FR" dirty="0"/>
          </a:p>
        </p:txBody>
      </p:sp>
      <p:pic>
        <p:nvPicPr>
          <p:cNvPr id="6" name="Picture 6"/>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141732"/>
            <a:ext cx="1190847" cy="8275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107128692"/>
      </p:ext>
    </p:extLst>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170176" y="0"/>
            <a:ext cx="7729728" cy="644652"/>
          </a:xfrm>
        </p:spPr>
        <p:txBody>
          <a:bodyPr>
            <a:normAutofit fontScale="90000"/>
          </a:bodyPr>
          <a:lstStyle/>
          <a:p>
            <a:endParaRPr lang="fr-FR"/>
          </a:p>
        </p:txBody>
      </p:sp>
      <p:sp>
        <p:nvSpPr>
          <p:cNvPr id="3" name="Espace réservé du contenu 2"/>
          <p:cNvSpPr>
            <a:spLocks noGrp="1"/>
          </p:cNvSpPr>
          <p:nvPr>
            <p:ph idx="1"/>
          </p:nvPr>
        </p:nvSpPr>
        <p:spPr>
          <a:xfrm>
            <a:off x="164592" y="841248"/>
            <a:ext cx="11740896" cy="6199632"/>
          </a:xfrm>
        </p:spPr>
        <p:txBody>
          <a:bodyPr>
            <a:noAutofit/>
          </a:bodyPr>
          <a:lstStyle/>
          <a:p>
            <a:pPr marL="0" indent="0" algn="ctr">
              <a:buNone/>
            </a:pPr>
            <a:r>
              <a:rPr lang="fr-FR" sz="2400" b="1" i="1" dirty="0">
                <a:solidFill>
                  <a:srgbClr val="C00000"/>
                </a:solidFill>
                <a:latin typeface="Calibri" charset="0"/>
                <a:ea typeface="Calibri" charset="0"/>
                <a:cs typeface="Calibri" charset="0"/>
              </a:rPr>
              <a:t>Description des politiques </a:t>
            </a:r>
            <a:endParaRPr lang="fr-FR" sz="2400" dirty="0">
              <a:solidFill>
                <a:srgbClr val="C00000"/>
              </a:solidFill>
              <a:latin typeface="Calibri" charset="0"/>
              <a:ea typeface="Calibri" charset="0"/>
              <a:cs typeface="Calibri" charset="0"/>
            </a:endParaRPr>
          </a:p>
          <a:p>
            <a:pPr marL="228600" lvl="1" indent="0" algn="just">
              <a:buNone/>
            </a:pPr>
            <a:r>
              <a:rPr lang="fr-FR" sz="2400" dirty="0">
                <a:latin typeface="Calibri" charset="0"/>
                <a:ea typeface="Calibri" charset="0"/>
                <a:cs typeface="Calibri" charset="0"/>
              </a:rPr>
              <a:t>Veuillez vous reporter aux orientations sur la fourniture d’informations sur les politiques, telles que </a:t>
            </a:r>
            <a:r>
              <a:rPr lang="fr-FR" sz="2400" dirty="0" err="1">
                <a:latin typeface="Calibri" charset="0"/>
                <a:ea typeface="Calibri" charset="0"/>
                <a:cs typeface="Calibri" charset="0"/>
              </a:rPr>
              <a:t>présentées</a:t>
            </a:r>
            <a:r>
              <a:rPr lang="fr-FR" sz="2400" dirty="0">
                <a:latin typeface="Calibri" charset="0"/>
                <a:ea typeface="Calibri" charset="0"/>
                <a:cs typeface="Calibri" charset="0"/>
              </a:rPr>
              <a:t> à la section </a:t>
            </a:r>
            <a:r>
              <a:rPr lang="fr-FR" sz="2400" dirty="0" smtClean="0">
                <a:latin typeface="Calibri" charset="0"/>
                <a:ea typeface="Calibri" charset="0"/>
                <a:cs typeface="Calibri" charset="0"/>
              </a:rPr>
              <a:t>recommandations pour la rédaction. </a:t>
            </a:r>
            <a:endParaRPr lang="fr-FR" sz="2400" dirty="0">
              <a:latin typeface="Calibri" charset="0"/>
              <a:ea typeface="Calibri" charset="0"/>
              <a:cs typeface="Calibri" charset="0"/>
            </a:endParaRPr>
          </a:p>
          <a:p>
            <a:pPr algn="just"/>
            <a:r>
              <a:rPr lang="fr-FR" sz="2400" b="1" i="1" dirty="0">
                <a:solidFill>
                  <a:srgbClr val="FF0000"/>
                </a:solidFill>
                <a:latin typeface="Calibri" charset="0"/>
                <a:ea typeface="Calibri" charset="0"/>
                <a:cs typeface="Calibri" charset="0"/>
              </a:rPr>
              <a:t>D.2.5 Attirer et retenir les enseignants et les formateurs d’EFP </a:t>
            </a:r>
            <a:endParaRPr lang="fr-FR" sz="2400" dirty="0">
              <a:solidFill>
                <a:srgbClr val="FF0000"/>
              </a:solidFill>
              <a:latin typeface="Calibri" charset="0"/>
              <a:ea typeface="Calibri" charset="0"/>
              <a:cs typeface="Calibri" charset="0"/>
            </a:endParaRPr>
          </a:p>
          <a:p>
            <a:pPr algn="just">
              <a:buFont typeface="Wingdings" charset="2"/>
              <a:buChar char="v"/>
            </a:pPr>
            <a:r>
              <a:rPr lang="fr-FR" sz="2400" dirty="0" smtClean="0">
                <a:latin typeface="Calibri" charset="0"/>
                <a:ea typeface="Calibri" charset="0"/>
                <a:cs typeface="Calibri" charset="0"/>
              </a:rPr>
              <a:t> Indiquer </a:t>
            </a:r>
            <a:r>
              <a:rPr lang="fr-FR" sz="2400" dirty="0">
                <a:latin typeface="Calibri" charset="0"/>
                <a:ea typeface="Calibri" charset="0"/>
                <a:cs typeface="Calibri" charset="0"/>
              </a:rPr>
              <a:t>si des mesures ont </a:t>
            </a:r>
            <a:r>
              <a:rPr lang="fr-FR" sz="2400" dirty="0" err="1">
                <a:latin typeface="Calibri" charset="0"/>
                <a:ea typeface="Calibri" charset="0"/>
                <a:cs typeface="Calibri" charset="0"/>
              </a:rPr>
              <a:t>éte</a:t>
            </a:r>
            <a:r>
              <a:rPr lang="fr-FR" sz="2400" dirty="0">
                <a:latin typeface="Calibri" charset="0"/>
                <a:ea typeface="Calibri" charset="0"/>
                <a:cs typeface="Calibri" charset="0"/>
              </a:rPr>
              <a:t>́ prises pour </a:t>
            </a:r>
            <a:r>
              <a:rPr lang="fr-FR" sz="2400" dirty="0" err="1">
                <a:latin typeface="Calibri" charset="0"/>
                <a:ea typeface="Calibri" charset="0"/>
                <a:cs typeface="Calibri" charset="0"/>
              </a:rPr>
              <a:t>résoudre</a:t>
            </a:r>
            <a:r>
              <a:rPr lang="fr-FR" sz="2400" dirty="0">
                <a:latin typeface="Calibri" charset="0"/>
                <a:ea typeface="Calibri" charset="0"/>
                <a:cs typeface="Calibri" charset="0"/>
              </a:rPr>
              <a:t> les </a:t>
            </a:r>
            <a:r>
              <a:rPr lang="fr-FR" sz="2400" dirty="0" err="1">
                <a:latin typeface="Calibri" charset="0"/>
                <a:ea typeface="Calibri" charset="0"/>
                <a:cs typeface="Calibri" charset="0"/>
              </a:rPr>
              <a:t>problèmes</a:t>
            </a:r>
            <a:r>
              <a:rPr lang="fr-FR" sz="2400" dirty="0">
                <a:latin typeface="Calibri" charset="0"/>
                <a:ea typeface="Calibri" charset="0"/>
                <a:cs typeface="Calibri" charset="0"/>
              </a:rPr>
              <a:t> que vous avez </a:t>
            </a:r>
            <a:r>
              <a:rPr lang="fr-FR" sz="2400" dirty="0" smtClean="0">
                <a:latin typeface="Calibri" charset="0"/>
                <a:ea typeface="Calibri" charset="0"/>
                <a:cs typeface="Calibri" charset="0"/>
              </a:rPr>
              <a:t>      </a:t>
            </a:r>
            <a:r>
              <a:rPr lang="fr-FR" sz="2400" dirty="0" err="1" smtClean="0">
                <a:latin typeface="Calibri" charset="0"/>
                <a:ea typeface="Calibri" charset="0"/>
                <a:cs typeface="Calibri" charset="0"/>
              </a:rPr>
              <a:t>identifiés</a:t>
            </a:r>
            <a:r>
              <a:rPr lang="fr-FR" sz="2400" dirty="0" smtClean="0">
                <a:latin typeface="Calibri" charset="0"/>
                <a:ea typeface="Calibri" charset="0"/>
                <a:cs typeface="Calibri" charset="0"/>
              </a:rPr>
              <a:t> </a:t>
            </a:r>
            <a:r>
              <a:rPr lang="fr-FR" sz="2400" dirty="0">
                <a:latin typeface="Calibri" charset="0"/>
                <a:ea typeface="Calibri" charset="0"/>
                <a:cs typeface="Calibri" charset="0"/>
              </a:rPr>
              <a:t>dans les questions D.2.1 à D.2.3 concernant la composition du personnel enseignant dans l’EFP, leur recrutement et leurs conditions d’emploi. </a:t>
            </a:r>
            <a:endParaRPr lang="fr-FR" sz="2400" dirty="0" smtClean="0">
              <a:latin typeface="Calibri" charset="0"/>
              <a:ea typeface="Calibri" charset="0"/>
              <a:cs typeface="Calibri" charset="0"/>
            </a:endParaRPr>
          </a:p>
          <a:p>
            <a:pPr marL="228600" lvl="1" indent="0" algn="just">
              <a:buNone/>
            </a:pPr>
            <a:r>
              <a:rPr lang="fr-FR" sz="2400" dirty="0" smtClean="0">
                <a:latin typeface="Calibri" charset="0"/>
                <a:ea typeface="Calibri" charset="0"/>
                <a:cs typeface="Calibri" charset="0"/>
              </a:rPr>
              <a:t>Par </a:t>
            </a:r>
            <a:r>
              <a:rPr lang="fr-FR" sz="2400" dirty="0">
                <a:latin typeface="Calibri" charset="0"/>
                <a:ea typeface="Calibri" charset="0"/>
                <a:cs typeface="Calibri" charset="0"/>
              </a:rPr>
              <a:t>exemple, en cas de </a:t>
            </a:r>
            <a:r>
              <a:rPr lang="fr-FR" sz="2400" dirty="0" err="1">
                <a:latin typeface="Calibri" charset="0"/>
                <a:ea typeface="Calibri" charset="0"/>
                <a:cs typeface="Calibri" charset="0"/>
              </a:rPr>
              <a:t>pénurie</a:t>
            </a:r>
            <a:r>
              <a:rPr lang="fr-FR" sz="2400" dirty="0">
                <a:latin typeface="Calibri" charset="0"/>
                <a:ea typeface="Calibri" charset="0"/>
                <a:cs typeface="Calibri" charset="0"/>
              </a:rPr>
              <a:t> de personnel enseignant dans l’EFP ou de formateurs en entreprises, ou dans le cadre d’une offre </a:t>
            </a:r>
            <a:r>
              <a:rPr lang="fr-FR" sz="2400" dirty="0" err="1">
                <a:latin typeface="Calibri" charset="0"/>
                <a:ea typeface="Calibri" charset="0"/>
                <a:cs typeface="Calibri" charset="0"/>
              </a:rPr>
              <a:t>excédentaire</a:t>
            </a:r>
            <a:r>
              <a:rPr lang="fr-FR" sz="2400" dirty="0">
                <a:latin typeface="Calibri" charset="0"/>
                <a:ea typeface="Calibri" charset="0"/>
                <a:cs typeface="Calibri" charset="0"/>
              </a:rPr>
              <a:t> d’enseignants dans l’EFP, quelles mesures ont </a:t>
            </a:r>
            <a:r>
              <a:rPr lang="fr-FR" sz="2400" dirty="0" err="1">
                <a:latin typeface="Calibri" charset="0"/>
                <a:ea typeface="Calibri" charset="0"/>
                <a:cs typeface="Calibri" charset="0"/>
              </a:rPr>
              <a:t>éte</a:t>
            </a:r>
            <a:r>
              <a:rPr lang="fr-FR" sz="2400" dirty="0">
                <a:latin typeface="Calibri" charset="0"/>
                <a:ea typeface="Calibri" charset="0"/>
                <a:cs typeface="Calibri" charset="0"/>
              </a:rPr>
              <a:t>́ prises pour attirer de nouveaux enseignants et optimiser le personnel enseignant, ou pour inciter les praticiens du secteur privé à devenir des formateurs (à temps partiel) dans le domaine de l’EFP? Y </a:t>
            </a:r>
            <a:r>
              <a:rPr lang="fr-FR" sz="2400" dirty="0" err="1">
                <a:latin typeface="Calibri" charset="0"/>
                <a:ea typeface="Calibri" charset="0"/>
                <a:cs typeface="Calibri" charset="0"/>
              </a:rPr>
              <a:t>a-t-il</a:t>
            </a:r>
            <a:r>
              <a:rPr lang="fr-FR" sz="2400" dirty="0">
                <a:latin typeface="Calibri" charset="0"/>
                <a:ea typeface="Calibri" charset="0"/>
                <a:cs typeface="Calibri" charset="0"/>
              </a:rPr>
              <a:t> eu des changements dans le statut professionnel des enseignants, dans les </a:t>
            </a:r>
            <a:r>
              <a:rPr lang="fr-FR" sz="2400" dirty="0" smtClean="0">
                <a:latin typeface="Calibri" charset="0"/>
                <a:ea typeface="Calibri" charset="0"/>
                <a:cs typeface="Calibri" charset="0"/>
              </a:rPr>
              <a:t>certifications </a:t>
            </a:r>
            <a:r>
              <a:rPr lang="fr-FR" sz="2400" dirty="0">
                <a:latin typeface="Calibri" charset="0"/>
                <a:ea typeface="Calibri" charset="0"/>
                <a:cs typeface="Calibri" charset="0"/>
              </a:rPr>
              <a:t>minimales requises pour devenir enseignant ou dans la structure du parcours professionnel des enseignants? Veuillez </a:t>
            </a:r>
            <a:r>
              <a:rPr lang="fr-FR" sz="2400" dirty="0" smtClean="0">
                <a:latin typeface="Calibri" charset="0"/>
                <a:ea typeface="Calibri" charset="0"/>
                <a:cs typeface="Calibri" charset="0"/>
              </a:rPr>
              <a:t>          </a:t>
            </a:r>
            <a:r>
              <a:rPr lang="fr-FR" sz="2400" dirty="0" err="1" smtClean="0">
                <a:latin typeface="Calibri" charset="0"/>
                <a:ea typeface="Calibri" charset="0"/>
                <a:cs typeface="Calibri" charset="0"/>
              </a:rPr>
              <a:t>préciser</a:t>
            </a:r>
            <a:r>
              <a:rPr lang="fr-FR" sz="2400" dirty="0">
                <a:latin typeface="Calibri" charset="0"/>
                <a:ea typeface="Calibri" charset="0"/>
                <a:cs typeface="Calibri" charset="0"/>
              </a:rPr>
              <a:t>. </a:t>
            </a:r>
          </a:p>
          <a:p>
            <a:pPr algn="just"/>
            <a:endParaRPr lang="fr-FR" sz="2400" dirty="0">
              <a:latin typeface="Calibri" charset="0"/>
              <a:ea typeface="Calibri" charset="0"/>
              <a:cs typeface="Calibri" charset="0"/>
            </a:endParaRPr>
          </a:p>
        </p:txBody>
      </p:sp>
      <p:sp>
        <p:nvSpPr>
          <p:cNvPr id="4" name="Espace réservé du pied de page 3"/>
          <p:cNvSpPr>
            <a:spLocks noGrp="1"/>
          </p:cNvSpPr>
          <p:nvPr>
            <p:ph type="ftr" sz="quarter" idx="11"/>
          </p:nvPr>
        </p:nvSpPr>
        <p:spPr>
          <a:xfrm>
            <a:off x="1642731" y="6697980"/>
            <a:ext cx="5901189" cy="320040"/>
          </a:xfrm>
        </p:spPr>
        <p:txBody>
          <a:bodyPr/>
          <a:lstStyle/>
          <a:p>
            <a:r>
              <a:rPr lang="fr-FR" dirty="0" smtClean="0"/>
              <a:t>Abdelouahab Essafi Expert LMI </a:t>
            </a:r>
            <a:r>
              <a:rPr lang="fr-FR" dirty="0" err="1" smtClean="0"/>
              <a:t>Kafaat</a:t>
            </a:r>
            <a:r>
              <a:rPr lang="fr-FR" dirty="0" smtClean="0"/>
              <a:t> Liljami3</a:t>
            </a:r>
            <a:endParaRPr lang="fr-FR" dirty="0"/>
          </a:p>
        </p:txBody>
      </p:sp>
      <p:sp>
        <p:nvSpPr>
          <p:cNvPr id="5" name="Espace réservé du numéro de diapositive 4"/>
          <p:cNvSpPr>
            <a:spLocks noGrp="1"/>
          </p:cNvSpPr>
          <p:nvPr>
            <p:ph type="sldNum" sz="quarter" idx="12"/>
          </p:nvPr>
        </p:nvSpPr>
        <p:spPr>
          <a:xfrm>
            <a:off x="10398642" y="6537960"/>
            <a:ext cx="726040" cy="320040"/>
          </a:xfrm>
        </p:spPr>
        <p:txBody>
          <a:bodyPr/>
          <a:lstStyle/>
          <a:p>
            <a:fld id="{E034F8EF-867A-4144-9C85-6B43D99B8AA5}" type="slidenum">
              <a:rPr lang="fr-FR" smtClean="0"/>
              <a:t>63</a:t>
            </a:fld>
            <a:endParaRPr lang="fr-FR" dirty="0"/>
          </a:p>
        </p:txBody>
      </p:sp>
      <p:pic>
        <p:nvPicPr>
          <p:cNvPr id="6" name="Picture 6"/>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18129"/>
            <a:ext cx="1397000" cy="12089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940156745"/>
      </p:ext>
    </p:extLst>
  </p:cSld>
  <p:clrMapOvr>
    <a:masterClrMapping/>
  </p:clrMapOvr>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234184" y="0"/>
            <a:ext cx="7729728" cy="603504"/>
          </a:xfrm>
        </p:spPr>
        <p:txBody>
          <a:bodyPr>
            <a:normAutofit fontScale="90000"/>
          </a:bodyPr>
          <a:lstStyle/>
          <a:p>
            <a:r>
              <a:rPr lang="fr-FR" cap="none" dirty="0">
                <a:latin typeface="Calibri" charset="0"/>
                <a:ea typeface="Calibri" charset="0"/>
                <a:cs typeface="Calibri" charset="0"/>
              </a:rPr>
              <a:t>Modules et questions thématiques</a:t>
            </a:r>
            <a:endParaRPr lang="fr-FR" dirty="0"/>
          </a:p>
        </p:txBody>
      </p:sp>
      <p:sp>
        <p:nvSpPr>
          <p:cNvPr id="3" name="Espace réservé du contenu 2"/>
          <p:cNvSpPr>
            <a:spLocks noGrp="1"/>
          </p:cNvSpPr>
          <p:nvPr>
            <p:ph idx="1"/>
          </p:nvPr>
        </p:nvSpPr>
        <p:spPr>
          <a:xfrm>
            <a:off x="329184" y="804672"/>
            <a:ext cx="11539728" cy="6053328"/>
          </a:xfrm>
        </p:spPr>
        <p:txBody>
          <a:bodyPr>
            <a:normAutofit/>
          </a:bodyPr>
          <a:lstStyle/>
          <a:p>
            <a:pPr algn="just"/>
            <a:endParaRPr lang="fr-FR" sz="2400" b="1" i="1" dirty="0" smtClean="0">
              <a:solidFill>
                <a:srgbClr val="FF0000"/>
              </a:solidFill>
              <a:latin typeface="Calibri" charset="0"/>
              <a:ea typeface="Calibri" charset="0"/>
              <a:cs typeface="Calibri" charset="0"/>
            </a:endParaRPr>
          </a:p>
          <a:p>
            <a:pPr algn="just"/>
            <a:r>
              <a:rPr lang="fr-FR" sz="2400" b="1" i="1" dirty="0" smtClean="0">
                <a:solidFill>
                  <a:srgbClr val="FF0000"/>
                </a:solidFill>
                <a:latin typeface="Calibri" charset="0"/>
                <a:ea typeface="Calibri" charset="0"/>
                <a:cs typeface="Calibri" charset="0"/>
              </a:rPr>
              <a:t>D.2.6 </a:t>
            </a:r>
            <a:r>
              <a:rPr lang="fr-FR" sz="2400" b="1" i="1" dirty="0">
                <a:solidFill>
                  <a:srgbClr val="FF0000"/>
                </a:solidFill>
                <a:latin typeface="Calibri" charset="0"/>
                <a:ea typeface="Calibri" charset="0"/>
                <a:cs typeface="Calibri" charset="0"/>
              </a:rPr>
              <a:t>Piloter, motiver et soutenir le perfectionnement professionnel </a:t>
            </a:r>
            <a:endParaRPr lang="fr-FR" sz="2400" dirty="0">
              <a:solidFill>
                <a:srgbClr val="FF0000"/>
              </a:solidFill>
              <a:latin typeface="Calibri" charset="0"/>
              <a:ea typeface="Calibri" charset="0"/>
              <a:cs typeface="Calibri" charset="0"/>
            </a:endParaRPr>
          </a:p>
          <a:p>
            <a:pPr algn="just">
              <a:buFont typeface="Wingdings" charset="2"/>
              <a:buChar char="v"/>
            </a:pPr>
            <a:r>
              <a:rPr lang="fr-FR" sz="2400" dirty="0" smtClean="0">
                <a:latin typeface="Calibri" charset="0"/>
                <a:ea typeface="Calibri" charset="0"/>
                <a:cs typeface="Calibri" charset="0"/>
              </a:rPr>
              <a:t> Qu’est-ce </a:t>
            </a:r>
            <a:r>
              <a:rPr lang="fr-FR" sz="2400" dirty="0">
                <a:latin typeface="Calibri" charset="0"/>
                <a:ea typeface="Calibri" charset="0"/>
                <a:cs typeface="Calibri" charset="0"/>
              </a:rPr>
              <a:t>qui est fait pour </a:t>
            </a:r>
            <a:r>
              <a:rPr lang="fr-FR" sz="2400" dirty="0" err="1">
                <a:latin typeface="Calibri" charset="0"/>
                <a:ea typeface="Calibri" charset="0"/>
                <a:cs typeface="Calibri" charset="0"/>
              </a:rPr>
              <a:t>améliorer</a:t>
            </a:r>
            <a:r>
              <a:rPr lang="fr-FR" sz="2400" dirty="0">
                <a:latin typeface="Calibri" charset="0"/>
                <a:ea typeface="Calibri" charset="0"/>
                <a:cs typeface="Calibri" charset="0"/>
              </a:rPr>
              <a:t> la </a:t>
            </a:r>
            <a:r>
              <a:rPr lang="fr-FR" sz="2400" dirty="0" err="1">
                <a:latin typeface="Calibri" charset="0"/>
                <a:ea typeface="Calibri" charset="0"/>
                <a:cs typeface="Calibri" charset="0"/>
              </a:rPr>
              <a:t>disponibilite</a:t>
            </a:r>
            <a:r>
              <a:rPr lang="fr-FR" sz="2400" dirty="0">
                <a:latin typeface="Calibri" charset="0"/>
                <a:ea typeface="Calibri" charset="0"/>
                <a:cs typeface="Calibri" charset="0"/>
              </a:rPr>
              <a:t>́ d’enseignants </a:t>
            </a:r>
            <a:r>
              <a:rPr lang="fr-FR" sz="2400" dirty="0" err="1">
                <a:latin typeface="Calibri" charset="0"/>
                <a:ea typeface="Calibri" charset="0"/>
                <a:cs typeface="Calibri" charset="0"/>
              </a:rPr>
              <a:t>quali</a:t>
            </a:r>
            <a:r>
              <a:rPr lang="fr-FR" sz="2400" dirty="0">
                <a:latin typeface="Calibri" charset="0"/>
                <a:ea typeface="Calibri" charset="0"/>
                <a:cs typeface="Calibri" charset="0"/>
              </a:rPr>
              <a:t> </a:t>
            </a:r>
            <a:r>
              <a:rPr lang="fr-FR" sz="2400" dirty="0" err="1">
                <a:latin typeface="Calibri" charset="0"/>
                <a:ea typeface="Calibri" charset="0"/>
                <a:cs typeface="Calibri" charset="0"/>
              </a:rPr>
              <a:t>és</a:t>
            </a:r>
            <a:r>
              <a:rPr lang="fr-FR" sz="2400" dirty="0">
                <a:latin typeface="Calibri" charset="0"/>
                <a:ea typeface="Calibri" charset="0"/>
                <a:cs typeface="Calibri" charset="0"/>
              </a:rPr>
              <a:t> dans </a:t>
            </a:r>
            <a:r>
              <a:rPr lang="fr-FR" sz="2400" dirty="0" smtClean="0">
                <a:latin typeface="Calibri" charset="0"/>
                <a:ea typeface="Calibri" charset="0"/>
                <a:cs typeface="Calibri" charset="0"/>
              </a:rPr>
              <a:t>l’EFP? Expliquer </a:t>
            </a:r>
            <a:r>
              <a:rPr lang="fr-FR" sz="2400" dirty="0">
                <a:latin typeface="Calibri" charset="0"/>
                <a:ea typeface="Calibri" charset="0"/>
                <a:cs typeface="Calibri" charset="0"/>
              </a:rPr>
              <a:t>quelles sont les </a:t>
            </a:r>
            <a:r>
              <a:rPr lang="fr-FR" sz="2400" dirty="0" err="1">
                <a:latin typeface="Calibri" charset="0"/>
                <a:ea typeface="Calibri" charset="0"/>
                <a:cs typeface="Calibri" charset="0"/>
              </a:rPr>
              <a:t>possibilités</a:t>
            </a:r>
            <a:r>
              <a:rPr lang="fr-FR" sz="2400" dirty="0">
                <a:latin typeface="Calibri" charset="0"/>
                <a:ea typeface="Calibri" charset="0"/>
                <a:cs typeface="Calibri" charset="0"/>
              </a:rPr>
              <a:t> de perfectionnement professionnel offertes aux enseignants et qui les paye. </a:t>
            </a:r>
          </a:p>
          <a:p>
            <a:pPr marL="228600" lvl="1" indent="0" algn="just">
              <a:buNone/>
            </a:pPr>
            <a:r>
              <a:rPr lang="fr-FR" sz="2200" dirty="0">
                <a:latin typeface="Calibri" charset="0"/>
                <a:ea typeface="Calibri" charset="0"/>
                <a:cs typeface="Calibri" charset="0"/>
              </a:rPr>
              <a:t>Par exemple, dans certains pays, il est obligatoire de suivre, au moins tous les cinq ans, une formation professionnelle </a:t>
            </a:r>
            <a:r>
              <a:rPr lang="fr-FR" sz="2200" dirty="0" err="1">
                <a:latin typeface="Calibri" charset="0"/>
                <a:ea typeface="Calibri" charset="0"/>
                <a:cs typeface="Calibri" charset="0"/>
              </a:rPr>
              <a:t>payée</a:t>
            </a:r>
            <a:r>
              <a:rPr lang="fr-FR" sz="2200" dirty="0">
                <a:latin typeface="Calibri" charset="0"/>
                <a:ea typeface="Calibri" charset="0"/>
                <a:cs typeface="Calibri" charset="0"/>
              </a:rPr>
              <a:t> par l’</a:t>
            </a:r>
            <a:r>
              <a:rPr lang="fr-FR" sz="2200" dirty="0" err="1">
                <a:latin typeface="Calibri" charset="0"/>
                <a:ea typeface="Calibri" charset="0"/>
                <a:cs typeface="Calibri" charset="0"/>
              </a:rPr>
              <a:t>État</a:t>
            </a:r>
            <a:r>
              <a:rPr lang="fr-FR" sz="2200" dirty="0">
                <a:latin typeface="Calibri" charset="0"/>
                <a:ea typeface="Calibri" charset="0"/>
                <a:cs typeface="Calibri" charset="0"/>
              </a:rPr>
              <a:t>. En outre, les enseignants peuvent suivre des cours de perfectionnement professionnel </a:t>
            </a:r>
            <a:r>
              <a:rPr lang="fr-FR" sz="2200" dirty="0" err="1">
                <a:latin typeface="Calibri" charset="0"/>
                <a:ea typeface="Calibri" charset="0"/>
                <a:cs typeface="Calibri" charset="0"/>
              </a:rPr>
              <a:t>privés</a:t>
            </a:r>
            <a:r>
              <a:rPr lang="fr-FR" sz="2200" dirty="0">
                <a:latin typeface="Calibri" charset="0"/>
                <a:ea typeface="Calibri" charset="0"/>
                <a:cs typeface="Calibri" charset="0"/>
              </a:rPr>
              <a:t> ou </a:t>
            </a:r>
            <a:r>
              <a:rPr lang="fr-FR" sz="2200" dirty="0" err="1">
                <a:latin typeface="Calibri" charset="0"/>
                <a:ea typeface="Calibri" charset="0"/>
                <a:cs typeface="Calibri" charset="0"/>
              </a:rPr>
              <a:t>complémentaires</a:t>
            </a:r>
            <a:r>
              <a:rPr lang="fr-FR" sz="2200" dirty="0">
                <a:latin typeface="Calibri" charset="0"/>
                <a:ea typeface="Calibri" charset="0"/>
                <a:cs typeface="Calibri" charset="0"/>
              </a:rPr>
              <a:t>, qu’ils doivent parfois payer </a:t>
            </a:r>
            <a:r>
              <a:rPr lang="fr-FR" sz="2200" dirty="0" err="1">
                <a:latin typeface="Calibri" charset="0"/>
                <a:ea typeface="Calibri" charset="0"/>
                <a:cs typeface="Calibri" charset="0"/>
              </a:rPr>
              <a:t>eux-mêmes</a:t>
            </a:r>
            <a:r>
              <a:rPr lang="fr-FR" sz="2200" dirty="0">
                <a:latin typeface="Calibri" charset="0"/>
                <a:ea typeface="Calibri" charset="0"/>
                <a:cs typeface="Calibri" charset="0"/>
              </a:rPr>
              <a:t>, au moins partiellement. F</a:t>
            </a:r>
            <a:r>
              <a:rPr lang="fr-FR" sz="2200" dirty="0" smtClean="0">
                <a:latin typeface="Calibri" charset="0"/>
                <a:ea typeface="Calibri" charset="0"/>
                <a:cs typeface="Calibri" charset="0"/>
              </a:rPr>
              <a:t>ournir également des </a:t>
            </a:r>
            <a:r>
              <a:rPr lang="fr-FR" sz="2200" dirty="0">
                <a:latin typeface="Calibri" charset="0"/>
                <a:ea typeface="Calibri" charset="0"/>
                <a:cs typeface="Calibri" charset="0"/>
              </a:rPr>
              <a:t>informations sur les </a:t>
            </a:r>
            <a:r>
              <a:rPr lang="fr-FR" sz="2200" dirty="0" err="1">
                <a:latin typeface="Calibri" charset="0"/>
                <a:ea typeface="Calibri" charset="0"/>
                <a:cs typeface="Calibri" charset="0"/>
              </a:rPr>
              <a:t>possibilités</a:t>
            </a:r>
            <a:r>
              <a:rPr lang="fr-FR" sz="2200" dirty="0">
                <a:latin typeface="Calibri" charset="0"/>
                <a:ea typeface="Calibri" charset="0"/>
                <a:cs typeface="Calibri" charset="0"/>
              </a:rPr>
              <a:t> de perfectionnement professionnel visant à </a:t>
            </a:r>
            <a:r>
              <a:rPr lang="fr-FR" sz="2200" dirty="0" err="1">
                <a:latin typeface="Calibri" charset="0"/>
                <a:ea typeface="Calibri" charset="0"/>
                <a:cs typeface="Calibri" charset="0"/>
              </a:rPr>
              <a:t>améliorer</a:t>
            </a:r>
            <a:r>
              <a:rPr lang="fr-FR" sz="2200" dirty="0">
                <a:latin typeface="Calibri" charset="0"/>
                <a:ea typeface="Calibri" charset="0"/>
                <a:cs typeface="Calibri" charset="0"/>
              </a:rPr>
              <a:t> les </a:t>
            </a:r>
            <a:r>
              <a:rPr lang="fr-FR" sz="2200" dirty="0" err="1">
                <a:latin typeface="Calibri" charset="0"/>
                <a:ea typeface="Calibri" charset="0"/>
                <a:cs typeface="Calibri" charset="0"/>
              </a:rPr>
              <a:t>spécialités</a:t>
            </a:r>
            <a:r>
              <a:rPr lang="fr-FR" sz="2200" dirty="0">
                <a:latin typeface="Calibri" charset="0"/>
                <a:ea typeface="Calibri" charset="0"/>
                <a:cs typeface="Calibri" charset="0"/>
              </a:rPr>
              <a:t> professionnelles des enseignants (par exemple, visites d’enseignants, stages, travail en entreprise et </a:t>
            </a:r>
            <a:r>
              <a:rPr lang="fr-FR" sz="2200" dirty="0" err="1">
                <a:latin typeface="Calibri" charset="0"/>
                <a:ea typeface="Calibri" charset="0"/>
                <a:cs typeface="Calibri" charset="0"/>
              </a:rPr>
              <a:t>coopération</a:t>
            </a:r>
            <a:r>
              <a:rPr lang="fr-FR" sz="2200" dirty="0">
                <a:latin typeface="Calibri" charset="0"/>
                <a:ea typeface="Calibri" charset="0"/>
                <a:cs typeface="Calibri" charset="0"/>
              </a:rPr>
              <a:t> avec des mentors en entreprise). </a:t>
            </a:r>
            <a:endParaRPr lang="fr-FR" sz="2200" dirty="0" smtClean="0">
              <a:latin typeface="Calibri" charset="0"/>
              <a:ea typeface="Calibri" charset="0"/>
              <a:cs typeface="Calibri" charset="0"/>
            </a:endParaRPr>
          </a:p>
          <a:p>
            <a:pPr marL="228600" lvl="1" indent="0" algn="just">
              <a:buNone/>
            </a:pPr>
            <a:endParaRPr lang="fr-FR" sz="2200" dirty="0">
              <a:latin typeface="Calibri" charset="0"/>
              <a:ea typeface="Calibri" charset="0"/>
              <a:cs typeface="Calibri" charset="0"/>
            </a:endParaRPr>
          </a:p>
          <a:p>
            <a:pPr algn="just">
              <a:buFont typeface="Wingdings" charset="2"/>
              <a:buChar char="v"/>
            </a:pPr>
            <a:r>
              <a:rPr lang="fr-FR" sz="2400" dirty="0" smtClean="0">
                <a:latin typeface="Calibri" charset="0"/>
                <a:ea typeface="Calibri" charset="0"/>
                <a:cs typeface="Calibri" charset="0"/>
              </a:rPr>
              <a:t> Existe-t-il </a:t>
            </a:r>
            <a:r>
              <a:rPr lang="fr-FR" sz="2400" dirty="0">
                <a:latin typeface="Calibri" charset="0"/>
                <a:ea typeface="Calibri" charset="0"/>
                <a:cs typeface="Calibri" charset="0"/>
              </a:rPr>
              <a:t>des incitations au perfectionnement professionnel, comme l’avancement </a:t>
            </a:r>
            <a:r>
              <a:rPr lang="fr-FR" sz="2400" dirty="0" smtClean="0">
                <a:latin typeface="Calibri" charset="0"/>
                <a:ea typeface="Calibri" charset="0"/>
                <a:cs typeface="Calibri" charset="0"/>
              </a:rPr>
              <a:t>à.       </a:t>
            </a:r>
            <a:r>
              <a:rPr lang="fr-FR" sz="2400" dirty="0">
                <a:latin typeface="Calibri" charset="0"/>
                <a:ea typeface="Calibri" charset="0"/>
                <a:cs typeface="Calibri" charset="0"/>
              </a:rPr>
              <a:t>l’</a:t>
            </a:r>
            <a:r>
              <a:rPr lang="fr-FR" sz="2400" dirty="0" err="1">
                <a:latin typeface="Calibri" charset="0"/>
                <a:ea typeface="Calibri" charset="0"/>
                <a:cs typeface="Calibri" charset="0"/>
              </a:rPr>
              <a:t>échelon</a:t>
            </a:r>
            <a:r>
              <a:rPr lang="fr-FR" sz="2400" dirty="0">
                <a:latin typeface="Calibri" charset="0"/>
                <a:ea typeface="Calibri" charset="0"/>
                <a:cs typeface="Calibri" charset="0"/>
              </a:rPr>
              <a:t> </a:t>
            </a:r>
            <a:r>
              <a:rPr lang="fr-FR" sz="2400" dirty="0" err="1">
                <a:latin typeface="Calibri" charset="0"/>
                <a:ea typeface="Calibri" charset="0"/>
                <a:cs typeface="Calibri" charset="0"/>
              </a:rPr>
              <a:t>supérieur</a:t>
            </a:r>
            <a:r>
              <a:rPr lang="fr-FR" sz="2400" dirty="0">
                <a:latin typeface="Calibri" charset="0"/>
                <a:ea typeface="Calibri" charset="0"/>
                <a:cs typeface="Calibri" charset="0"/>
              </a:rPr>
              <a:t>, l’octroi d’incitations </a:t>
            </a:r>
            <a:r>
              <a:rPr lang="fr-FR" sz="2400" dirty="0" err="1" smtClean="0">
                <a:latin typeface="Calibri" charset="0"/>
                <a:ea typeface="Calibri" charset="0"/>
                <a:cs typeface="Calibri" charset="0"/>
              </a:rPr>
              <a:t>financières</a:t>
            </a:r>
            <a:r>
              <a:rPr lang="fr-FR" sz="2400" dirty="0" smtClean="0">
                <a:latin typeface="Calibri" charset="0"/>
                <a:ea typeface="Calibri" charset="0"/>
                <a:cs typeface="Calibri" charset="0"/>
              </a:rPr>
              <a:t> </a:t>
            </a:r>
            <a:r>
              <a:rPr lang="fr-FR" sz="2400" dirty="0">
                <a:latin typeface="Calibri" charset="0"/>
                <a:ea typeface="Calibri" charset="0"/>
                <a:cs typeface="Calibri" charset="0"/>
              </a:rPr>
              <a:t>ou autres? </a:t>
            </a:r>
          </a:p>
          <a:p>
            <a:pPr algn="just"/>
            <a:endParaRPr lang="fr-FR" sz="2400" dirty="0">
              <a:latin typeface="Calibri" charset="0"/>
              <a:ea typeface="Calibri" charset="0"/>
              <a:cs typeface="Calibri" charset="0"/>
            </a:endParaRPr>
          </a:p>
        </p:txBody>
      </p:sp>
      <p:sp>
        <p:nvSpPr>
          <p:cNvPr id="4" name="Espace réservé du pied de page 3"/>
          <p:cNvSpPr>
            <a:spLocks noGrp="1"/>
          </p:cNvSpPr>
          <p:nvPr>
            <p:ph type="ftr" sz="quarter" idx="11"/>
          </p:nvPr>
        </p:nvSpPr>
        <p:spPr>
          <a:xfrm>
            <a:off x="1578935" y="6642903"/>
            <a:ext cx="5901189" cy="320040"/>
          </a:xfrm>
        </p:spPr>
        <p:txBody>
          <a:bodyPr/>
          <a:lstStyle/>
          <a:p>
            <a:r>
              <a:rPr lang="fr-FR" smtClean="0"/>
              <a:t>Abdelouahab Essafi Expert LMI </a:t>
            </a:r>
            <a:r>
              <a:rPr lang="fr-FR" dirty="0" err="1" smtClean="0"/>
              <a:t>Kafaat</a:t>
            </a:r>
            <a:r>
              <a:rPr lang="fr-FR" dirty="0" smtClean="0"/>
              <a:t> Liljami3</a:t>
            </a:r>
            <a:endParaRPr lang="fr-FR" dirty="0"/>
          </a:p>
        </p:txBody>
      </p:sp>
      <p:sp>
        <p:nvSpPr>
          <p:cNvPr id="5" name="Espace réservé du numéro de diapositive 4"/>
          <p:cNvSpPr>
            <a:spLocks noGrp="1"/>
          </p:cNvSpPr>
          <p:nvPr>
            <p:ph type="sldNum" sz="quarter" idx="12"/>
          </p:nvPr>
        </p:nvSpPr>
        <p:spPr>
          <a:xfrm>
            <a:off x="10758922" y="6460023"/>
            <a:ext cx="365760" cy="365760"/>
          </a:xfrm>
        </p:spPr>
        <p:txBody>
          <a:bodyPr/>
          <a:lstStyle/>
          <a:p>
            <a:fld id="{E034F8EF-867A-4144-9C85-6B43D99B8AA5}" type="slidenum">
              <a:rPr lang="fr-FR" smtClean="0"/>
              <a:t>64</a:t>
            </a:fld>
            <a:endParaRPr lang="fr-FR" dirty="0"/>
          </a:p>
        </p:txBody>
      </p:sp>
      <p:pic>
        <p:nvPicPr>
          <p:cNvPr id="6" name="Picture 6"/>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0"/>
            <a:ext cx="1041991" cy="8046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8805012"/>
      </p:ext>
    </p:extLst>
  </p:cSld>
  <p:clrMapOvr>
    <a:masterClrMapping/>
  </p:clrMapOvr>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243328" y="233172"/>
            <a:ext cx="7729728" cy="644652"/>
          </a:xfrm>
        </p:spPr>
        <p:txBody>
          <a:bodyPr>
            <a:normAutofit fontScale="90000"/>
          </a:bodyPr>
          <a:lstStyle/>
          <a:p>
            <a:r>
              <a:rPr lang="fr-FR" cap="none" dirty="0">
                <a:latin typeface="Calibri" charset="0"/>
                <a:ea typeface="Calibri" charset="0"/>
                <a:cs typeface="Calibri" charset="0"/>
              </a:rPr>
              <a:t>Modules et questions thématiques</a:t>
            </a:r>
            <a:endParaRPr lang="fr-FR" dirty="0"/>
          </a:p>
        </p:txBody>
      </p:sp>
      <p:sp>
        <p:nvSpPr>
          <p:cNvPr id="3" name="Espace réservé du contenu 2"/>
          <p:cNvSpPr>
            <a:spLocks noGrp="1"/>
          </p:cNvSpPr>
          <p:nvPr>
            <p:ph idx="1"/>
          </p:nvPr>
        </p:nvSpPr>
        <p:spPr>
          <a:xfrm>
            <a:off x="237744" y="1188720"/>
            <a:ext cx="11740896" cy="5486400"/>
          </a:xfrm>
        </p:spPr>
        <p:txBody>
          <a:bodyPr>
            <a:normAutofit/>
          </a:bodyPr>
          <a:lstStyle/>
          <a:p>
            <a:pPr algn="just"/>
            <a:r>
              <a:rPr lang="fr-FR" sz="2400" b="1" i="1" dirty="0">
                <a:solidFill>
                  <a:srgbClr val="FF0000"/>
                </a:solidFill>
                <a:latin typeface="Calibri" charset="0"/>
                <a:ea typeface="Calibri" charset="0"/>
                <a:cs typeface="Calibri" charset="0"/>
              </a:rPr>
              <a:t>D.2.7 Garantir la </a:t>
            </a:r>
            <a:r>
              <a:rPr lang="fr-FR" sz="2400" b="1" i="1" dirty="0" err="1">
                <a:solidFill>
                  <a:srgbClr val="FF0000"/>
                </a:solidFill>
                <a:latin typeface="Calibri" charset="0"/>
                <a:ea typeface="Calibri" charset="0"/>
                <a:cs typeface="Calibri" charset="0"/>
              </a:rPr>
              <a:t>qualite</a:t>
            </a:r>
            <a:r>
              <a:rPr lang="fr-FR" sz="2400" b="1" i="1" dirty="0">
                <a:solidFill>
                  <a:srgbClr val="FF0000"/>
                </a:solidFill>
                <a:latin typeface="Calibri" charset="0"/>
                <a:ea typeface="Calibri" charset="0"/>
                <a:cs typeface="Calibri" charset="0"/>
              </a:rPr>
              <a:t>́ des enseignants d’EFP </a:t>
            </a:r>
            <a:endParaRPr lang="fr-FR" sz="2400" dirty="0">
              <a:solidFill>
                <a:srgbClr val="FF0000"/>
              </a:solidFill>
              <a:latin typeface="Calibri" charset="0"/>
              <a:ea typeface="Calibri" charset="0"/>
              <a:cs typeface="Calibri" charset="0"/>
            </a:endParaRPr>
          </a:p>
          <a:p>
            <a:pPr algn="just"/>
            <a:endParaRPr lang="fr-FR" sz="2400" dirty="0" smtClean="0">
              <a:latin typeface="Calibri" charset="0"/>
              <a:ea typeface="Calibri" charset="0"/>
              <a:cs typeface="Calibri" charset="0"/>
            </a:endParaRPr>
          </a:p>
          <a:p>
            <a:pPr algn="just">
              <a:buFont typeface="Wingdings" charset="2"/>
              <a:buChar char="v"/>
            </a:pPr>
            <a:r>
              <a:rPr lang="fr-FR" sz="2400" dirty="0">
                <a:latin typeface="Calibri" charset="0"/>
                <a:ea typeface="Calibri" charset="0"/>
                <a:cs typeface="Calibri" charset="0"/>
              </a:rPr>
              <a:t> </a:t>
            </a:r>
            <a:r>
              <a:rPr lang="fr-FR" sz="2400" dirty="0" smtClean="0">
                <a:latin typeface="Calibri" charset="0"/>
                <a:ea typeface="Calibri" charset="0"/>
                <a:cs typeface="Calibri" charset="0"/>
              </a:rPr>
              <a:t>Quelles </a:t>
            </a:r>
            <a:r>
              <a:rPr lang="fr-FR" sz="2400" dirty="0">
                <a:latin typeface="Calibri" charset="0"/>
                <a:ea typeface="Calibri" charset="0"/>
                <a:cs typeface="Calibri" charset="0"/>
              </a:rPr>
              <a:t>politiques et mesures d’assurance </a:t>
            </a:r>
            <a:r>
              <a:rPr lang="fr-FR" sz="2400" dirty="0" err="1">
                <a:latin typeface="Calibri" charset="0"/>
                <a:ea typeface="Calibri" charset="0"/>
                <a:cs typeface="Calibri" charset="0"/>
              </a:rPr>
              <a:t>qualite</a:t>
            </a:r>
            <a:r>
              <a:rPr lang="fr-FR" sz="2400" dirty="0">
                <a:latin typeface="Calibri" charset="0"/>
                <a:ea typeface="Calibri" charset="0"/>
                <a:cs typeface="Calibri" charset="0"/>
              </a:rPr>
              <a:t>́ ont </a:t>
            </a:r>
            <a:r>
              <a:rPr lang="fr-FR" sz="2400" dirty="0" err="1">
                <a:latin typeface="Calibri" charset="0"/>
                <a:ea typeface="Calibri" charset="0"/>
                <a:cs typeface="Calibri" charset="0"/>
              </a:rPr>
              <a:t>éte</a:t>
            </a:r>
            <a:r>
              <a:rPr lang="fr-FR" sz="2400" dirty="0">
                <a:latin typeface="Calibri" charset="0"/>
                <a:ea typeface="Calibri" charset="0"/>
                <a:cs typeface="Calibri" charset="0"/>
              </a:rPr>
              <a:t>́ mises en place pour suivre et </a:t>
            </a:r>
            <a:r>
              <a:rPr lang="fr-FR" sz="2400" dirty="0" smtClean="0">
                <a:latin typeface="Calibri" charset="0"/>
                <a:ea typeface="Calibri" charset="0"/>
                <a:cs typeface="Calibri" charset="0"/>
              </a:rPr>
              <a:t>   </a:t>
            </a:r>
            <a:r>
              <a:rPr lang="fr-FR" sz="2400" dirty="0" err="1" smtClean="0">
                <a:latin typeface="Calibri" charset="0"/>
                <a:ea typeface="Calibri" charset="0"/>
                <a:cs typeface="Calibri" charset="0"/>
              </a:rPr>
              <a:t>évaluer</a:t>
            </a:r>
            <a:r>
              <a:rPr lang="fr-FR" sz="2400" dirty="0" smtClean="0">
                <a:latin typeface="Calibri" charset="0"/>
                <a:ea typeface="Calibri" charset="0"/>
                <a:cs typeface="Calibri" charset="0"/>
              </a:rPr>
              <a:t> l’</a:t>
            </a:r>
            <a:r>
              <a:rPr lang="fr-FR" sz="2400" dirty="0" err="1" smtClean="0">
                <a:latin typeface="Calibri" charset="0"/>
                <a:ea typeface="Calibri" charset="0"/>
                <a:cs typeface="Calibri" charset="0"/>
              </a:rPr>
              <a:t>efficacite</a:t>
            </a:r>
            <a:r>
              <a:rPr lang="fr-FR" sz="2400" dirty="0" smtClean="0">
                <a:latin typeface="Calibri" charset="0"/>
                <a:ea typeface="Calibri" charset="0"/>
                <a:cs typeface="Calibri" charset="0"/>
              </a:rPr>
              <a:t>́ </a:t>
            </a:r>
            <a:r>
              <a:rPr lang="fr-FR" sz="2400" dirty="0">
                <a:latin typeface="Calibri" charset="0"/>
                <a:ea typeface="Calibri" charset="0"/>
                <a:cs typeface="Calibri" charset="0"/>
              </a:rPr>
              <a:t>des enseignants et pour </a:t>
            </a:r>
            <a:r>
              <a:rPr lang="fr-FR" sz="2400" dirty="0" err="1">
                <a:latin typeface="Calibri" charset="0"/>
                <a:ea typeface="Calibri" charset="0"/>
                <a:cs typeface="Calibri" charset="0"/>
              </a:rPr>
              <a:t>remédier</a:t>
            </a:r>
            <a:r>
              <a:rPr lang="fr-FR" sz="2400" dirty="0">
                <a:latin typeface="Calibri" charset="0"/>
                <a:ea typeface="Calibri" charset="0"/>
                <a:cs typeface="Calibri" charset="0"/>
              </a:rPr>
              <a:t> à </a:t>
            </a:r>
            <a:r>
              <a:rPr lang="fr-FR" sz="2400" dirty="0" smtClean="0">
                <a:latin typeface="Calibri" charset="0"/>
                <a:ea typeface="Calibri" charset="0"/>
                <a:cs typeface="Calibri" charset="0"/>
              </a:rPr>
              <a:t>l’</a:t>
            </a:r>
            <a:r>
              <a:rPr lang="fr-FR" sz="2400" dirty="0" err="1" smtClean="0">
                <a:latin typeface="Calibri" charset="0"/>
                <a:ea typeface="Calibri" charset="0"/>
                <a:cs typeface="Calibri" charset="0"/>
              </a:rPr>
              <a:t>inefficacite</a:t>
            </a:r>
            <a:r>
              <a:rPr lang="fr-FR" sz="2400" dirty="0" smtClean="0">
                <a:latin typeface="Calibri" charset="0"/>
                <a:ea typeface="Calibri" charset="0"/>
                <a:cs typeface="Calibri" charset="0"/>
              </a:rPr>
              <a:t>́</a:t>
            </a:r>
            <a:r>
              <a:rPr lang="fr-FR" sz="2400" dirty="0">
                <a:latin typeface="Calibri" charset="0"/>
                <a:ea typeface="Calibri" charset="0"/>
                <a:cs typeface="Calibri" charset="0"/>
              </a:rPr>
              <a:t>? Ces politiques et mesures fonctionnent-elles et produisent-elles les </a:t>
            </a:r>
            <a:r>
              <a:rPr lang="fr-FR" sz="2400" dirty="0" err="1">
                <a:latin typeface="Calibri" charset="0"/>
                <a:ea typeface="Calibri" charset="0"/>
                <a:cs typeface="Calibri" charset="0"/>
              </a:rPr>
              <a:t>résultats</a:t>
            </a:r>
            <a:r>
              <a:rPr lang="fr-FR" sz="2400" dirty="0">
                <a:latin typeface="Calibri" charset="0"/>
                <a:ea typeface="Calibri" charset="0"/>
                <a:cs typeface="Calibri" charset="0"/>
              </a:rPr>
              <a:t> attendus? Veuillez </a:t>
            </a:r>
            <a:r>
              <a:rPr lang="fr-FR" sz="2400" dirty="0" err="1">
                <a:latin typeface="Calibri" charset="0"/>
                <a:ea typeface="Calibri" charset="0"/>
                <a:cs typeface="Calibri" charset="0"/>
              </a:rPr>
              <a:t>préciser</a:t>
            </a:r>
            <a:r>
              <a:rPr lang="fr-FR" sz="2400" dirty="0">
                <a:latin typeface="Calibri" charset="0"/>
                <a:ea typeface="Calibri" charset="0"/>
                <a:cs typeface="Calibri" charset="0"/>
              </a:rPr>
              <a:t> et expliquer. </a:t>
            </a:r>
          </a:p>
        </p:txBody>
      </p:sp>
      <p:sp>
        <p:nvSpPr>
          <p:cNvPr id="4" name="Espace réservé du pied de page 3"/>
          <p:cNvSpPr>
            <a:spLocks noGrp="1"/>
          </p:cNvSpPr>
          <p:nvPr>
            <p:ph type="ftr" sz="quarter" idx="11"/>
          </p:nvPr>
        </p:nvSpPr>
        <p:spPr/>
        <p:txBody>
          <a:bodyPr/>
          <a:lstStyle/>
          <a:p>
            <a:r>
              <a:rPr lang="fr-FR" smtClean="0"/>
              <a:t>Abdelouahab Essafi Expert LMI Kafaat Liljami3</a:t>
            </a:r>
            <a:endParaRPr lang="fr-FR" dirty="0"/>
          </a:p>
        </p:txBody>
      </p:sp>
      <p:sp>
        <p:nvSpPr>
          <p:cNvPr id="5" name="Espace réservé du numéro de diapositive 4"/>
          <p:cNvSpPr>
            <a:spLocks noGrp="1"/>
          </p:cNvSpPr>
          <p:nvPr>
            <p:ph type="sldNum" sz="quarter" idx="12"/>
          </p:nvPr>
        </p:nvSpPr>
        <p:spPr/>
        <p:txBody>
          <a:bodyPr/>
          <a:lstStyle/>
          <a:p>
            <a:fld id="{E034F8EF-867A-4144-9C85-6B43D99B8AA5}" type="slidenum">
              <a:rPr lang="fr-FR" smtClean="0"/>
              <a:t>65</a:t>
            </a:fld>
            <a:endParaRPr lang="fr-FR" dirty="0"/>
          </a:p>
        </p:txBody>
      </p:sp>
      <p:pic>
        <p:nvPicPr>
          <p:cNvPr id="6" name="Picture 6"/>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64540"/>
            <a:ext cx="1397000" cy="9423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741071271"/>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243328" y="0"/>
            <a:ext cx="7729728" cy="676656"/>
          </a:xfrm>
        </p:spPr>
        <p:txBody>
          <a:bodyPr>
            <a:normAutofit fontScale="90000"/>
          </a:bodyPr>
          <a:lstStyle/>
          <a:p>
            <a:r>
              <a:rPr lang="fr-FR" cap="none" dirty="0">
                <a:latin typeface="Calibri" charset="0"/>
                <a:ea typeface="Calibri" charset="0"/>
                <a:cs typeface="Calibri" charset="0"/>
              </a:rPr>
              <a:t>Modules et questions thématiques</a:t>
            </a:r>
            <a:endParaRPr lang="fr-FR" dirty="0"/>
          </a:p>
        </p:txBody>
      </p:sp>
      <p:sp>
        <p:nvSpPr>
          <p:cNvPr id="3" name="Espace réservé du contenu 2"/>
          <p:cNvSpPr>
            <a:spLocks noGrp="1"/>
          </p:cNvSpPr>
          <p:nvPr>
            <p:ph idx="1"/>
          </p:nvPr>
        </p:nvSpPr>
        <p:spPr>
          <a:xfrm>
            <a:off x="292608" y="993506"/>
            <a:ext cx="11631168" cy="5760720"/>
          </a:xfrm>
        </p:spPr>
        <p:txBody>
          <a:bodyPr>
            <a:normAutofit/>
          </a:bodyPr>
          <a:lstStyle/>
          <a:p>
            <a:pPr algn="just"/>
            <a:r>
              <a:rPr lang="fr-FR" sz="2400" b="1" dirty="0">
                <a:solidFill>
                  <a:srgbClr val="FF0000"/>
                </a:solidFill>
                <a:latin typeface="Calibri" charset="0"/>
                <a:ea typeface="Calibri" charset="0"/>
                <a:cs typeface="Calibri" charset="0"/>
              </a:rPr>
              <a:t>D.3 </a:t>
            </a:r>
            <a:r>
              <a:rPr lang="fr-FR" sz="2400" b="1" dirty="0" err="1">
                <a:solidFill>
                  <a:srgbClr val="FF0000"/>
                </a:solidFill>
                <a:latin typeface="Calibri" charset="0"/>
                <a:ea typeface="Calibri" charset="0"/>
                <a:cs typeface="Calibri" charset="0"/>
              </a:rPr>
              <a:t>Qualite</a:t>
            </a:r>
            <a:r>
              <a:rPr lang="fr-FR" sz="2400" b="1" dirty="0">
                <a:solidFill>
                  <a:srgbClr val="FF0000"/>
                </a:solidFill>
                <a:latin typeface="Calibri" charset="0"/>
                <a:ea typeface="Calibri" charset="0"/>
                <a:cs typeface="Calibri" charset="0"/>
              </a:rPr>
              <a:t>́ et assurance </a:t>
            </a:r>
            <a:r>
              <a:rPr lang="fr-FR" sz="2400" b="1" dirty="0" err="1">
                <a:solidFill>
                  <a:srgbClr val="FF0000"/>
                </a:solidFill>
                <a:latin typeface="Calibri" charset="0"/>
                <a:ea typeface="Calibri" charset="0"/>
                <a:cs typeface="Calibri" charset="0"/>
              </a:rPr>
              <a:t>qualite</a:t>
            </a:r>
            <a:r>
              <a:rPr lang="fr-FR" sz="2400" b="1" dirty="0">
                <a:solidFill>
                  <a:srgbClr val="FF0000"/>
                </a:solidFill>
                <a:latin typeface="Calibri" charset="0"/>
                <a:ea typeface="Calibri" charset="0"/>
                <a:cs typeface="Calibri" charset="0"/>
              </a:rPr>
              <a:t>́ </a:t>
            </a:r>
            <a:endParaRPr lang="fr-FR" sz="2400" dirty="0">
              <a:solidFill>
                <a:srgbClr val="FF0000"/>
              </a:solidFill>
              <a:latin typeface="Calibri" charset="0"/>
              <a:ea typeface="Calibri" charset="0"/>
              <a:cs typeface="Calibri" charset="0"/>
            </a:endParaRPr>
          </a:p>
          <a:p>
            <a:pPr algn="just"/>
            <a:r>
              <a:rPr lang="fr-FR" sz="2400" b="1" i="1" dirty="0" smtClean="0">
                <a:solidFill>
                  <a:srgbClr val="FF0000"/>
                </a:solidFill>
                <a:latin typeface="Calibri" charset="0"/>
                <a:ea typeface="Calibri" charset="0"/>
                <a:cs typeface="Calibri" charset="0"/>
              </a:rPr>
              <a:t>Identification </a:t>
            </a:r>
            <a:r>
              <a:rPr lang="fr-FR" sz="2400" b="1" i="1" dirty="0">
                <a:solidFill>
                  <a:srgbClr val="FF0000"/>
                </a:solidFill>
                <a:latin typeface="Calibri" charset="0"/>
                <a:ea typeface="Calibri" charset="0"/>
                <a:cs typeface="Calibri" charset="0"/>
              </a:rPr>
              <a:t>des enjeux </a:t>
            </a:r>
            <a:endParaRPr lang="fr-FR" sz="2400" dirty="0" smtClean="0">
              <a:solidFill>
                <a:srgbClr val="FF0000"/>
              </a:solidFill>
              <a:latin typeface="Calibri" charset="0"/>
              <a:ea typeface="Calibri" charset="0"/>
              <a:cs typeface="Calibri" charset="0"/>
            </a:endParaRPr>
          </a:p>
          <a:p>
            <a:pPr marL="228600" lvl="1" indent="0" algn="just">
              <a:buNone/>
            </a:pPr>
            <a:r>
              <a:rPr lang="fr-FR" sz="2400" dirty="0" smtClean="0">
                <a:latin typeface="Calibri" charset="0"/>
                <a:ea typeface="Calibri" charset="0"/>
                <a:cs typeface="Calibri" charset="0"/>
              </a:rPr>
              <a:t>Veuillez </a:t>
            </a:r>
            <a:r>
              <a:rPr lang="fr-FR" sz="2400" dirty="0">
                <a:latin typeface="Calibri" charset="0"/>
                <a:ea typeface="Calibri" charset="0"/>
                <a:cs typeface="Calibri" charset="0"/>
              </a:rPr>
              <a:t>vous reporter aux orientations sur la fourniture d’informations sur les enjeux, telles que </a:t>
            </a:r>
            <a:r>
              <a:rPr lang="fr-FR" sz="2400" dirty="0" err="1">
                <a:latin typeface="Calibri" charset="0"/>
                <a:ea typeface="Calibri" charset="0"/>
                <a:cs typeface="Calibri" charset="0"/>
              </a:rPr>
              <a:t>présentées</a:t>
            </a:r>
            <a:r>
              <a:rPr lang="fr-FR" sz="2400" dirty="0">
                <a:latin typeface="Calibri" charset="0"/>
                <a:ea typeface="Calibri" charset="0"/>
                <a:cs typeface="Calibri" charset="0"/>
              </a:rPr>
              <a:t> à la section </a:t>
            </a:r>
            <a:r>
              <a:rPr lang="fr-FR" sz="2400" dirty="0" smtClean="0">
                <a:latin typeface="Calibri" charset="0"/>
                <a:ea typeface="Calibri" charset="0"/>
                <a:cs typeface="Calibri" charset="0"/>
              </a:rPr>
              <a:t>recommandations pour la rédaction</a:t>
            </a:r>
          </a:p>
          <a:p>
            <a:pPr marL="228600" lvl="1" indent="0" algn="just">
              <a:buNone/>
            </a:pPr>
            <a:endParaRPr lang="fr-FR" sz="2400" dirty="0">
              <a:latin typeface="Calibri" charset="0"/>
              <a:ea typeface="Calibri" charset="0"/>
              <a:cs typeface="Calibri" charset="0"/>
            </a:endParaRPr>
          </a:p>
          <a:p>
            <a:pPr algn="just"/>
            <a:r>
              <a:rPr lang="fr-FR" sz="2400" b="1" i="1" dirty="0">
                <a:solidFill>
                  <a:srgbClr val="FF0000"/>
                </a:solidFill>
                <a:latin typeface="Calibri" charset="0"/>
                <a:ea typeface="Calibri" charset="0"/>
                <a:cs typeface="Calibri" charset="0"/>
              </a:rPr>
              <a:t>D.3.1 </a:t>
            </a:r>
            <a:r>
              <a:rPr lang="fr-FR" sz="2400" b="1" i="1" dirty="0" err="1">
                <a:solidFill>
                  <a:srgbClr val="FF0000"/>
                </a:solidFill>
                <a:latin typeface="Calibri" charset="0"/>
                <a:ea typeface="Calibri" charset="0"/>
                <a:cs typeface="Calibri" charset="0"/>
              </a:rPr>
              <a:t>Qualite</a:t>
            </a:r>
            <a:r>
              <a:rPr lang="fr-FR" sz="2400" b="1" i="1" dirty="0">
                <a:solidFill>
                  <a:srgbClr val="FF0000"/>
                </a:solidFill>
                <a:latin typeface="Calibri" charset="0"/>
                <a:ea typeface="Calibri" charset="0"/>
                <a:cs typeface="Calibri" charset="0"/>
              </a:rPr>
              <a:t>́ et pertinence du contenu de l’</a:t>
            </a:r>
            <a:r>
              <a:rPr lang="fr-FR" sz="2400" b="1" i="1" dirty="0" err="1">
                <a:solidFill>
                  <a:srgbClr val="FF0000"/>
                </a:solidFill>
                <a:latin typeface="Calibri" charset="0"/>
                <a:ea typeface="Calibri" charset="0"/>
                <a:cs typeface="Calibri" charset="0"/>
              </a:rPr>
              <a:t>éducation</a:t>
            </a:r>
            <a:r>
              <a:rPr lang="fr-FR" sz="2400" b="1" i="1" dirty="0">
                <a:solidFill>
                  <a:srgbClr val="FF0000"/>
                </a:solidFill>
                <a:latin typeface="Calibri" charset="0"/>
                <a:ea typeface="Calibri" charset="0"/>
                <a:cs typeface="Calibri" charset="0"/>
              </a:rPr>
              <a:t> et de la formation dans l’EFP </a:t>
            </a:r>
            <a:endParaRPr lang="fr-FR" sz="2400" dirty="0">
              <a:solidFill>
                <a:srgbClr val="FF0000"/>
              </a:solidFill>
              <a:latin typeface="Calibri" charset="0"/>
              <a:ea typeface="Calibri" charset="0"/>
              <a:cs typeface="Calibri" charset="0"/>
            </a:endParaRPr>
          </a:p>
          <a:p>
            <a:pPr algn="just">
              <a:buFont typeface="Wingdings" charset="2"/>
              <a:buChar char="v"/>
            </a:pPr>
            <a:r>
              <a:rPr lang="fr-FR" sz="2400" dirty="0">
                <a:latin typeface="Calibri" charset="0"/>
                <a:ea typeface="Calibri" charset="0"/>
                <a:cs typeface="Calibri" charset="0"/>
              </a:rPr>
              <a:t> </a:t>
            </a:r>
            <a:r>
              <a:rPr lang="fr-FR" sz="2400" dirty="0" smtClean="0">
                <a:latin typeface="Calibri" charset="0"/>
                <a:ea typeface="Calibri" charset="0"/>
                <a:cs typeface="Calibri" charset="0"/>
              </a:rPr>
              <a:t>Evaluer </a:t>
            </a:r>
            <a:r>
              <a:rPr lang="fr-FR" sz="2400" dirty="0">
                <a:latin typeface="Calibri" charset="0"/>
                <a:ea typeface="Calibri" charset="0"/>
                <a:cs typeface="Calibri" charset="0"/>
              </a:rPr>
              <a:t>le contenu de l’apprentissage et de la formation dans l’EFP. Par exemple, est-il </a:t>
            </a:r>
            <a:r>
              <a:rPr lang="fr-FR" sz="2400" dirty="0" err="1">
                <a:latin typeface="Calibri" charset="0"/>
                <a:ea typeface="Calibri" charset="0"/>
                <a:cs typeface="Calibri" charset="0"/>
              </a:rPr>
              <a:t>considére</a:t>
            </a:r>
            <a:r>
              <a:rPr lang="fr-FR" sz="2400" dirty="0">
                <a:latin typeface="Calibri" charset="0"/>
                <a:ea typeface="Calibri" charset="0"/>
                <a:cs typeface="Calibri" charset="0"/>
              </a:rPr>
              <a:t>́ comme pertinent et de bonne </a:t>
            </a:r>
            <a:r>
              <a:rPr lang="fr-FR" sz="2400" dirty="0" err="1" smtClean="0">
                <a:latin typeface="Calibri" charset="0"/>
                <a:ea typeface="Calibri" charset="0"/>
                <a:cs typeface="Calibri" charset="0"/>
              </a:rPr>
              <a:t>qualite</a:t>
            </a:r>
            <a:r>
              <a:rPr lang="fr-FR" sz="2400" dirty="0" smtClean="0">
                <a:latin typeface="Calibri" charset="0"/>
                <a:ea typeface="Calibri" charset="0"/>
                <a:cs typeface="Calibri" charset="0"/>
              </a:rPr>
              <a:t>́? </a:t>
            </a:r>
            <a:r>
              <a:rPr lang="fr-FR" sz="2400" dirty="0">
                <a:latin typeface="Calibri" charset="0"/>
                <a:ea typeface="Calibri" charset="0"/>
                <a:cs typeface="Calibri" charset="0"/>
              </a:rPr>
              <a:t>Dans quelle mesure l’EFP </a:t>
            </a:r>
            <a:r>
              <a:rPr lang="fr-FR" sz="2400" dirty="0" err="1">
                <a:latin typeface="Calibri" charset="0"/>
                <a:ea typeface="Calibri" charset="0"/>
                <a:cs typeface="Calibri" charset="0"/>
              </a:rPr>
              <a:t>répond-il</a:t>
            </a:r>
            <a:r>
              <a:rPr lang="fr-FR" sz="2400" dirty="0">
                <a:latin typeface="Calibri" charset="0"/>
                <a:ea typeface="Calibri" charset="0"/>
                <a:cs typeface="Calibri" charset="0"/>
              </a:rPr>
              <a:t> aux demandes du marché du travail, aux attentes des apprenants de l’EFP, aux exigences des </a:t>
            </a:r>
            <a:r>
              <a:rPr lang="fr-FR" sz="2400" dirty="0" err="1">
                <a:latin typeface="Calibri" charset="0"/>
                <a:ea typeface="Calibri" charset="0"/>
                <a:cs typeface="Calibri" charset="0"/>
              </a:rPr>
              <a:t>autorités</a:t>
            </a:r>
            <a:r>
              <a:rPr lang="fr-FR" sz="2400" dirty="0">
                <a:latin typeface="Calibri" charset="0"/>
                <a:ea typeface="Calibri" charset="0"/>
                <a:cs typeface="Calibri" charset="0"/>
              </a:rPr>
              <a:t> de l’EFP, etc.? </a:t>
            </a:r>
          </a:p>
          <a:p>
            <a:pPr algn="just">
              <a:buFont typeface="Wingdings" charset="2"/>
              <a:buChar char="v"/>
            </a:pPr>
            <a:r>
              <a:rPr lang="fr-FR" sz="2400" dirty="0" smtClean="0">
                <a:latin typeface="Calibri" charset="0"/>
                <a:ea typeface="Calibri" charset="0"/>
                <a:cs typeface="Calibri" charset="0"/>
              </a:rPr>
              <a:t> Si </a:t>
            </a:r>
            <a:r>
              <a:rPr lang="fr-FR" sz="2400" dirty="0">
                <a:latin typeface="Calibri" charset="0"/>
                <a:ea typeface="Calibri" charset="0"/>
                <a:cs typeface="Calibri" charset="0"/>
              </a:rPr>
              <a:t>les attentes ne sont pas satisfaites, quels sont les programmes et les types de prestataires les plus </a:t>
            </a:r>
            <a:r>
              <a:rPr lang="fr-FR" sz="2400" dirty="0" err="1">
                <a:latin typeface="Calibri" charset="0"/>
                <a:ea typeface="Calibri" charset="0"/>
                <a:cs typeface="Calibri" charset="0"/>
              </a:rPr>
              <a:t>affectés</a:t>
            </a:r>
            <a:r>
              <a:rPr lang="fr-FR" sz="2400" dirty="0">
                <a:latin typeface="Calibri" charset="0"/>
                <a:ea typeface="Calibri" charset="0"/>
                <a:cs typeface="Calibri" charset="0"/>
              </a:rPr>
              <a:t>, et comment le sont-ils? Les </a:t>
            </a:r>
            <a:r>
              <a:rPr lang="fr-FR" sz="2400" dirty="0" err="1">
                <a:latin typeface="Calibri" charset="0"/>
                <a:ea typeface="Calibri" charset="0"/>
                <a:cs typeface="Calibri" charset="0"/>
              </a:rPr>
              <a:t>problèmes</a:t>
            </a:r>
            <a:r>
              <a:rPr lang="fr-FR" sz="2400" dirty="0">
                <a:latin typeface="Calibri" charset="0"/>
                <a:ea typeface="Calibri" charset="0"/>
                <a:cs typeface="Calibri" charset="0"/>
              </a:rPr>
              <a:t> sont-ils </a:t>
            </a:r>
            <a:r>
              <a:rPr lang="fr-FR" sz="2400" dirty="0" err="1" smtClean="0">
                <a:latin typeface="Calibri" charset="0"/>
                <a:ea typeface="Calibri" charset="0"/>
                <a:cs typeface="Calibri" charset="0"/>
              </a:rPr>
              <a:t>spécifiques</a:t>
            </a:r>
            <a:r>
              <a:rPr lang="fr-FR" sz="2400" dirty="0" smtClean="0">
                <a:latin typeface="Calibri" charset="0"/>
                <a:ea typeface="Calibri" charset="0"/>
                <a:cs typeface="Calibri" charset="0"/>
              </a:rPr>
              <a:t> </a:t>
            </a:r>
            <a:r>
              <a:rPr lang="fr-FR" sz="2400" dirty="0">
                <a:latin typeface="Calibri" charset="0"/>
                <a:ea typeface="Calibri" charset="0"/>
                <a:cs typeface="Calibri" charset="0"/>
              </a:rPr>
              <a:t>à l’EFP ou concernent-ils </a:t>
            </a:r>
            <a:r>
              <a:rPr lang="fr-FR" sz="2400" dirty="0" err="1">
                <a:latin typeface="Calibri" charset="0"/>
                <a:ea typeface="Calibri" charset="0"/>
                <a:cs typeface="Calibri" charset="0"/>
              </a:rPr>
              <a:t>également</a:t>
            </a:r>
            <a:r>
              <a:rPr lang="fr-FR" sz="2400" dirty="0">
                <a:latin typeface="Calibri" charset="0"/>
                <a:ea typeface="Calibri" charset="0"/>
                <a:cs typeface="Calibri" charset="0"/>
              </a:rPr>
              <a:t> d’autres segments de l’</a:t>
            </a:r>
            <a:r>
              <a:rPr lang="fr-FR" sz="2400" dirty="0" err="1">
                <a:latin typeface="Calibri" charset="0"/>
                <a:ea typeface="Calibri" charset="0"/>
                <a:cs typeface="Calibri" charset="0"/>
              </a:rPr>
              <a:t>éducation</a:t>
            </a:r>
            <a:r>
              <a:rPr lang="fr-FR" sz="2400" dirty="0">
                <a:latin typeface="Calibri" charset="0"/>
                <a:ea typeface="Calibri" charset="0"/>
                <a:cs typeface="Calibri" charset="0"/>
              </a:rPr>
              <a:t> dans </a:t>
            </a:r>
            <a:r>
              <a:rPr lang="fr-FR" sz="2400" dirty="0" smtClean="0">
                <a:latin typeface="Calibri" charset="0"/>
                <a:ea typeface="Calibri" charset="0"/>
                <a:cs typeface="Calibri" charset="0"/>
              </a:rPr>
              <a:t>la région? </a:t>
            </a:r>
            <a:endParaRPr lang="fr-FR" sz="2400" dirty="0">
              <a:latin typeface="Calibri" charset="0"/>
              <a:ea typeface="Calibri" charset="0"/>
              <a:cs typeface="Calibri" charset="0"/>
            </a:endParaRPr>
          </a:p>
          <a:p>
            <a:pPr algn="just"/>
            <a:endParaRPr lang="fr-FR" sz="2400" dirty="0">
              <a:latin typeface="Calibri" charset="0"/>
              <a:ea typeface="Calibri" charset="0"/>
              <a:cs typeface="Calibri" charset="0"/>
            </a:endParaRPr>
          </a:p>
        </p:txBody>
      </p:sp>
      <p:sp>
        <p:nvSpPr>
          <p:cNvPr id="4" name="Espace réservé du pied de page 3"/>
          <p:cNvSpPr>
            <a:spLocks noGrp="1"/>
          </p:cNvSpPr>
          <p:nvPr>
            <p:ph type="ftr" sz="quarter" idx="11"/>
          </p:nvPr>
        </p:nvSpPr>
        <p:spPr>
          <a:xfrm>
            <a:off x="1600200" y="6400800"/>
            <a:ext cx="5901189" cy="320040"/>
          </a:xfrm>
        </p:spPr>
        <p:txBody>
          <a:bodyPr/>
          <a:lstStyle/>
          <a:p>
            <a:r>
              <a:rPr lang="fr-FR" smtClean="0"/>
              <a:t>Abdelouahab Essafi Expert LMI </a:t>
            </a:r>
            <a:r>
              <a:rPr lang="fr-FR" dirty="0" err="1" smtClean="0"/>
              <a:t>Kafaat</a:t>
            </a:r>
            <a:r>
              <a:rPr lang="fr-FR" dirty="0" smtClean="0"/>
              <a:t> Liljami3</a:t>
            </a:r>
            <a:endParaRPr lang="fr-FR" dirty="0"/>
          </a:p>
        </p:txBody>
      </p:sp>
      <p:sp>
        <p:nvSpPr>
          <p:cNvPr id="5" name="Espace réservé du numéro de diapositive 4"/>
          <p:cNvSpPr>
            <a:spLocks noGrp="1"/>
          </p:cNvSpPr>
          <p:nvPr>
            <p:ph type="sldNum" sz="quarter" idx="12"/>
          </p:nvPr>
        </p:nvSpPr>
        <p:spPr/>
        <p:txBody>
          <a:bodyPr/>
          <a:lstStyle/>
          <a:p>
            <a:fld id="{E034F8EF-867A-4144-9C85-6B43D99B8AA5}" type="slidenum">
              <a:rPr lang="fr-FR" smtClean="0"/>
              <a:t>66</a:t>
            </a:fld>
            <a:endParaRPr lang="fr-FR" dirty="0"/>
          </a:p>
        </p:txBody>
      </p:sp>
      <p:pic>
        <p:nvPicPr>
          <p:cNvPr id="6" name="Picture 6"/>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0"/>
            <a:ext cx="1397000" cy="8293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787102470"/>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197608" y="160020"/>
            <a:ext cx="7729728" cy="553212"/>
          </a:xfrm>
        </p:spPr>
        <p:txBody>
          <a:bodyPr>
            <a:normAutofit fontScale="90000"/>
          </a:bodyPr>
          <a:lstStyle/>
          <a:p>
            <a:r>
              <a:rPr lang="fr-FR" cap="none" dirty="0">
                <a:latin typeface="Calibri" charset="0"/>
                <a:ea typeface="Calibri" charset="0"/>
                <a:cs typeface="Calibri" charset="0"/>
              </a:rPr>
              <a:t>Modules et questions thématiques</a:t>
            </a:r>
            <a:endParaRPr lang="fr-FR" dirty="0"/>
          </a:p>
        </p:txBody>
      </p:sp>
      <p:sp>
        <p:nvSpPr>
          <p:cNvPr id="3" name="Espace réservé du contenu 2"/>
          <p:cNvSpPr>
            <a:spLocks noGrp="1"/>
          </p:cNvSpPr>
          <p:nvPr>
            <p:ph idx="1"/>
          </p:nvPr>
        </p:nvSpPr>
        <p:spPr>
          <a:xfrm>
            <a:off x="201168" y="896112"/>
            <a:ext cx="11722608" cy="5961888"/>
          </a:xfrm>
        </p:spPr>
        <p:txBody>
          <a:bodyPr>
            <a:normAutofit lnSpcReduction="10000"/>
          </a:bodyPr>
          <a:lstStyle/>
          <a:p>
            <a:pPr algn="just">
              <a:buFont typeface="Wingdings" charset="2"/>
              <a:buChar char="v"/>
            </a:pPr>
            <a:r>
              <a:rPr lang="fr-FR" sz="2400" dirty="0" smtClean="0">
                <a:latin typeface="Calibri" charset="0"/>
                <a:ea typeface="Calibri" charset="0"/>
                <a:cs typeface="Calibri" charset="0"/>
              </a:rPr>
              <a:t> Si </a:t>
            </a:r>
            <a:r>
              <a:rPr lang="fr-FR" sz="2400" dirty="0">
                <a:latin typeface="Calibri" charset="0"/>
                <a:ea typeface="Calibri" charset="0"/>
                <a:cs typeface="Calibri" charset="0"/>
              </a:rPr>
              <a:t>possible, </a:t>
            </a:r>
            <a:r>
              <a:rPr lang="fr-FR" sz="2400" dirty="0" smtClean="0">
                <a:latin typeface="Calibri" charset="0"/>
                <a:ea typeface="Calibri" charset="0"/>
                <a:cs typeface="Calibri" charset="0"/>
              </a:rPr>
              <a:t>se </a:t>
            </a:r>
            <a:r>
              <a:rPr lang="fr-FR" sz="2400" dirty="0" err="1" smtClean="0">
                <a:latin typeface="Calibri" charset="0"/>
                <a:ea typeface="Calibri" charset="0"/>
                <a:cs typeface="Calibri" charset="0"/>
              </a:rPr>
              <a:t>référer</a:t>
            </a:r>
            <a:r>
              <a:rPr lang="fr-FR" sz="2400" dirty="0" smtClean="0">
                <a:latin typeface="Calibri" charset="0"/>
                <a:ea typeface="Calibri" charset="0"/>
                <a:cs typeface="Calibri" charset="0"/>
              </a:rPr>
              <a:t> </a:t>
            </a:r>
            <a:r>
              <a:rPr lang="fr-FR" sz="2400" dirty="0">
                <a:latin typeface="Calibri" charset="0"/>
                <a:ea typeface="Calibri" charset="0"/>
                <a:cs typeface="Calibri" charset="0"/>
              </a:rPr>
              <a:t>aux </a:t>
            </a:r>
            <a:r>
              <a:rPr lang="fr-FR" sz="2400" dirty="0" err="1">
                <a:latin typeface="Calibri" charset="0"/>
                <a:ea typeface="Calibri" charset="0"/>
                <a:cs typeface="Calibri" charset="0"/>
              </a:rPr>
              <a:t>résultats</a:t>
            </a:r>
            <a:r>
              <a:rPr lang="fr-FR" sz="2400" dirty="0">
                <a:latin typeface="Calibri" charset="0"/>
                <a:ea typeface="Calibri" charset="0"/>
                <a:cs typeface="Calibri" charset="0"/>
              </a:rPr>
              <a:t> de l’</a:t>
            </a:r>
            <a:r>
              <a:rPr lang="fr-FR" sz="2400" dirty="0" err="1">
                <a:latin typeface="Calibri" charset="0"/>
                <a:ea typeface="Calibri" charset="0"/>
                <a:cs typeface="Calibri" charset="0"/>
              </a:rPr>
              <a:t>évaluation</a:t>
            </a:r>
            <a:r>
              <a:rPr lang="fr-FR" sz="2400" dirty="0">
                <a:latin typeface="Calibri" charset="0"/>
                <a:ea typeface="Calibri" charset="0"/>
                <a:cs typeface="Calibri" charset="0"/>
              </a:rPr>
              <a:t> des </a:t>
            </a:r>
            <a:r>
              <a:rPr lang="fr-FR" sz="2400" dirty="0" err="1">
                <a:latin typeface="Calibri" charset="0"/>
                <a:ea typeface="Calibri" charset="0"/>
                <a:cs typeface="Calibri" charset="0"/>
              </a:rPr>
              <a:t>étudiants</a:t>
            </a:r>
            <a:r>
              <a:rPr lang="fr-FR" sz="2400" dirty="0">
                <a:latin typeface="Calibri" charset="0"/>
                <a:ea typeface="Calibri" charset="0"/>
                <a:cs typeface="Calibri" charset="0"/>
              </a:rPr>
              <a:t> et aux </a:t>
            </a:r>
            <a:r>
              <a:rPr lang="fr-FR" sz="2400" dirty="0" err="1">
                <a:latin typeface="Calibri" charset="0"/>
                <a:ea typeface="Calibri" charset="0"/>
                <a:cs typeface="Calibri" charset="0"/>
              </a:rPr>
              <a:t>données</a:t>
            </a:r>
            <a:r>
              <a:rPr lang="fr-FR" sz="2400" dirty="0">
                <a:latin typeface="Calibri" charset="0"/>
                <a:ea typeface="Calibri" charset="0"/>
                <a:cs typeface="Calibri" charset="0"/>
              </a:rPr>
              <a:t> sur l’</a:t>
            </a:r>
            <a:r>
              <a:rPr lang="fr-FR" sz="2400" dirty="0" err="1">
                <a:latin typeface="Calibri" charset="0"/>
                <a:ea typeface="Calibri" charset="0"/>
                <a:cs typeface="Calibri" charset="0"/>
              </a:rPr>
              <a:t>employabilite</a:t>
            </a:r>
            <a:r>
              <a:rPr lang="fr-FR" sz="2400" dirty="0">
                <a:latin typeface="Calibri" charset="0"/>
                <a:ea typeface="Calibri" charset="0"/>
                <a:cs typeface="Calibri" charset="0"/>
              </a:rPr>
              <a:t>́ des </a:t>
            </a:r>
            <a:r>
              <a:rPr lang="fr-FR" sz="2400" dirty="0" err="1">
                <a:latin typeface="Calibri" charset="0"/>
                <a:ea typeface="Calibri" charset="0"/>
                <a:cs typeface="Calibri" charset="0"/>
              </a:rPr>
              <a:t>diplômés</a:t>
            </a:r>
            <a:r>
              <a:rPr lang="fr-FR" sz="2400" dirty="0">
                <a:latin typeface="Calibri" charset="0"/>
                <a:ea typeface="Calibri" charset="0"/>
                <a:cs typeface="Calibri" charset="0"/>
              </a:rPr>
              <a:t> de l’EFP </a:t>
            </a:r>
            <a:r>
              <a:rPr lang="fr-FR" sz="2400" dirty="0" smtClean="0">
                <a:latin typeface="Calibri" charset="0"/>
                <a:ea typeface="Calibri" charset="0"/>
                <a:cs typeface="Calibri" charset="0"/>
              </a:rPr>
              <a:t>afin </a:t>
            </a:r>
            <a:r>
              <a:rPr lang="fr-FR" sz="2400" dirty="0">
                <a:latin typeface="Calibri" charset="0"/>
                <a:ea typeface="Calibri" charset="0"/>
                <a:cs typeface="Calibri" charset="0"/>
              </a:rPr>
              <a:t>de corroborer </a:t>
            </a:r>
            <a:r>
              <a:rPr lang="fr-FR" sz="2400" dirty="0" smtClean="0">
                <a:latin typeface="Calibri" charset="0"/>
                <a:ea typeface="Calibri" charset="0"/>
                <a:cs typeface="Calibri" charset="0"/>
              </a:rPr>
              <a:t>les </a:t>
            </a:r>
            <a:r>
              <a:rPr lang="fr-FR" sz="2400" dirty="0" err="1">
                <a:latin typeface="Calibri" charset="0"/>
                <a:ea typeface="Calibri" charset="0"/>
                <a:cs typeface="Calibri" charset="0"/>
              </a:rPr>
              <a:t>déclarations</a:t>
            </a:r>
            <a:r>
              <a:rPr lang="fr-FR" sz="2400" dirty="0">
                <a:latin typeface="Calibri" charset="0"/>
                <a:ea typeface="Calibri" charset="0"/>
                <a:cs typeface="Calibri" charset="0"/>
              </a:rPr>
              <a:t> sur la </a:t>
            </a:r>
            <a:r>
              <a:rPr lang="fr-FR" sz="2400" dirty="0" err="1">
                <a:latin typeface="Calibri" charset="0"/>
                <a:ea typeface="Calibri" charset="0"/>
                <a:cs typeface="Calibri" charset="0"/>
              </a:rPr>
              <a:t>qualite</a:t>
            </a:r>
            <a:r>
              <a:rPr lang="fr-FR" sz="2400" dirty="0">
                <a:latin typeface="Calibri" charset="0"/>
                <a:ea typeface="Calibri" charset="0"/>
                <a:cs typeface="Calibri" charset="0"/>
              </a:rPr>
              <a:t>́ des </a:t>
            </a:r>
            <a:r>
              <a:rPr lang="fr-FR" sz="2400" dirty="0" smtClean="0">
                <a:latin typeface="Calibri" charset="0"/>
                <a:ea typeface="Calibri" charset="0"/>
                <a:cs typeface="Calibri" charset="0"/>
              </a:rPr>
              <a:t>  </a:t>
            </a:r>
            <a:r>
              <a:rPr lang="fr-FR" sz="2400" dirty="0" err="1" smtClean="0">
                <a:latin typeface="Calibri" charset="0"/>
                <a:ea typeface="Calibri" charset="0"/>
                <a:cs typeface="Calibri" charset="0"/>
              </a:rPr>
              <a:t>résultats</a:t>
            </a:r>
            <a:r>
              <a:rPr lang="fr-FR" sz="2400" dirty="0" smtClean="0">
                <a:latin typeface="Calibri" charset="0"/>
                <a:ea typeface="Calibri" charset="0"/>
                <a:cs typeface="Calibri" charset="0"/>
              </a:rPr>
              <a:t> </a:t>
            </a:r>
            <a:r>
              <a:rPr lang="fr-FR" sz="2400" dirty="0">
                <a:latin typeface="Calibri" charset="0"/>
                <a:ea typeface="Calibri" charset="0"/>
                <a:cs typeface="Calibri" charset="0"/>
              </a:rPr>
              <a:t>actuellement produits par le </a:t>
            </a:r>
            <a:r>
              <a:rPr lang="fr-FR" sz="2400" dirty="0" err="1">
                <a:latin typeface="Calibri" charset="0"/>
                <a:ea typeface="Calibri" charset="0"/>
                <a:cs typeface="Calibri" charset="0"/>
              </a:rPr>
              <a:t>système</a:t>
            </a:r>
            <a:r>
              <a:rPr lang="fr-FR" sz="2400" dirty="0">
                <a:latin typeface="Calibri" charset="0"/>
                <a:ea typeface="Calibri" charset="0"/>
                <a:cs typeface="Calibri" charset="0"/>
              </a:rPr>
              <a:t> d’EFP. </a:t>
            </a:r>
            <a:endParaRPr lang="fr-FR" sz="2400" dirty="0" smtClean="0">
              <a:latin typeface="Calibri" charset="0"/>
              <a:ea typeface="Calibri" charset="0"/>
              <a:cs typeface="Calibri" charset="0"/>
            </a:endParaRPr>
          </a:p>
          <a:p>
            <a:pPr algn="just"/>
            <a:r>
              <a:rPr lang="fr-FR" sz="2400" b="1" i="1" dirty="0">
                <a:solidFill>
                  <a:srgbClr val="FF0000"/>
                </a:solidFill>
                <a:latin typeface="Calibri" charset="0"/>
                <a:ea typeface="Calibri" charset="0"/>
                <a:cs typeface="Calibri" charset="0"/>
              </a:rPr>
              <a:t>D.3.2 </a:t>
            </a:r>
            <a:r>
              <a:rPr lang="fr-FR" sz="2400" b="1" i="1" dirty="0" err="1" smtClean="0">
                <a:solidFill>
                  <a:srgbClr val="FF0000"/>
                </a:solidFill>
                <a:latin typeface="Calibri" charset="0"/>
                <a:ea typeface="Calibri" charset="0"/>
                <a:cs typeface="Calibri" charset="0"/>
              </a:rPr>
              <a:t>Definir</a:t>
            </a:r>
            <a:r>
              <a:rPr lang="fr-FR" sz="2400" b="1" i="1" dirty="0" smtClean="0">
                <a:solidFill>
                  <a:srgbClr val="FF0000"/>
                </a:solidFill>
                <a:latin typeface="Calibri" charset="0"/>
                <a:ea typeface="Calibri" charset="0"/>
                <a:cs typeface="Calibri" charset="0"/>
              </a:rPr>
              <a:t> </a:t>
            </a:r>
            <a:r>
              <a:rPr lang="fr-FR" sz="2400" b="1" i="1" dirty="0">
                <a:solidFill>
                  <a:srgbClr val="FF0000"/>
                </a:solidFill>
                <a:latin typeface="Calibri" charset="0"/>
                <a:ea typeface="Calibri" charset="0"/>
                <a:cs typeface="Calibri" charset="0"/>
              </a:rPr>
              <a:t>la </a:t>
            </a:r>
            <a:r>
              <a:rPr lang="fr-FR" sz="2400" b="1" i="1" dirty="0" err="1">
                <a:solidFill>
                  <a:srgbClr val="FF0000"/>
                </a:solidFill>
                <a:latin typeface="Calibri" charset="0"/>
                <a:ea typeface="Calibri" charset="0"/>
                <a:cs typeface="Calibri" charset="0"/>
              </a:rPr>
              <a:t>qualite</a:t>
            </a:r>
            <a:r>
              <a:rPr lang="fr-FR" sz="2400" b="1" i="1" dirty="0">
                <a:solidFill>
                  <a:srgbClr val="FF0000"/>
                </a:solidFill>
                <a:latin typeface="Calibri" charset="0"/>
                <a:ea typeface="Calibri" charset="0"/>
                <a:cs typeface="Calibri" charset="0"/>
              </a:rPr>
              <a:t>́ des </a:t>
            </a:r>
            <a:r>
              <a:rPr lang="fr-FR" sz="2400" b="1" i="1" dirty="0" err="1">
                <a:solidFill>
                  <a:srgbClr val="FF0000"/>
                </a:solidFill>
                <a:latin typeface="Calibri" charset="0"/>
                <a:ea typeface="Calibri" charset="0"/>
                <a:cs typeface="Calibri" charset="0"/>
              </a:rPr>
              <a:t>résultats</a:t>
            </a:r>
            <a:r>
              <a:rPr lang="fr-FR" sz="2400" b="1" i="1" dirty="0">
                <a:solidFill>
                  <a:srgbClr val="FF0000"/>
                </a:solidFill>
                <a:latin typeface="Calibri" charset="0"/>
                <a:ea typeface="Calibri" charset="0"/>
                <a:cs typeface="Calibri" charset="0"/>
              </a:rPr>
              <a:t> d’apprentissage </a:t>
            </a:r>
            <a:endParaRPr lang="fr-FR" sz="2400" dirty="0">
              <a:solidFill>
                <a:srgbClr val="FF0000"/>
              </a:solidFill>
              <a:latin typeface="Calibri" charset="0"/>
              <a:ea typeface="Calibri" charset="0"/>
              <a:cs typeface="Calibri" charset="0"/>
            </a:endParaRPr>
          </a:p>
          <a:p>
            <a:pPr algn="just">
              <a:buFont typeface="Wingdings" charset="2"/>
              <a:buChar char="v"/>
            </a:pPr>
            <a:r>
              <a:rPr lang="fr-FR" sz="2400" dirty="0" smtClean="0">
                <a:latin typeface="Calibri" charset="0"/>
                <a:ea typeface="Calibri" charset="0"/>
                <a:cs typeface="Calibri" charset="0"/>
              </a:rPr>
              <a:t> Compte </a:t>
            </a:r>
            <a:r>
              <a:rPr lang="fr-FR" sz="2400" dirty="0">
                <a:latin typeface="Calibri" charset="0"/>
                <a:ea typeface="Calibri" charset="0"/>
                <a:cs typeface="Calibri" charset="0"/>
              </a:rPr>
              <a:t>tenu </a:t>
            </a:r>
            <a:r>
              <a:rPr lang="fr-FR" sz="2400" dirty="0" smtClean="0">
                <a:latin typeface="Calibri" charset="0"/>
                <a:ea typeface="Calibri" charset="0"/>
                <a:cs typeface="Calibri" charset="0"/>
              </a:rPr>
              <a:t>des </a:t>
            </a:r>
            <a:r>
              <a:rPr lang="fr-FR" sz="2400" dirty="0" err="1" smtClean="0">
                <a:latin typeface="Calibri" charset="0"/>
                <a:ea typeface="Calibri" charset="0"/>
                <a:cs typeface="Calibri" charset="0"/>
              </a:rPr>
              <a:t>réponses</a:t>
            </a:r>
            <a:r>
              <a:rPr lang="fr-FR" sz="2400" dirty="0" smtClean="0">
                <a:latin typeface="Calibri" charset="0"/>
                <a:ea typeface="Calibri" charset="0"/>
                <a:cs typeface="Calibri" charset="0"/>
              </a:rPr>
              <a:t> </a:t>
            </a:r>
            <a:r>
              <a:rPr lang="fr-FR" sz="2400" dirty="0">
                <a:latin typeface="Calibri" charset="0"/>
                <a:ea typeface="Calibri" charset="0"/>
                <a:cs typeface="Calibri" charset="0"/>
              </a:rPr>
              <a:t>à la question </a:t>
            </a:r>
            <a:r>
              <a:rPr lang="fr-FR" sz="2400" dirty="0" err="1">
                <a:latin typeface="Calibri" charset="0"/>
                <a:ea typeface="Calibri" charset="0"/>
                <a:cs typeface="Calibri" charset="0"/>
              </a:rPr>
              <a:t>précédente</a:t>
            </a:r>
            <a:r>
              <a:rPr lang="fr-FR" sz="2400" dirty="0">
                <a:latin typeface="Calibri" charset="0"/>
                <a:ea typeface="Calibri" charset="0"/>
                <a:cs typeface="Calibri" charset="0"/>
              </a:rPr>
              <a:t>, veuillez indiquer s’il existe une </a:t>
            </a:r>
            <a:r>
              <a:rPr lang="fr-FR" sz="2400" dirty="0" smtClean="0">
                <a:latin typeface="Calibri" charset="0"/>
                <a:ea typeface="Calibri" charset="0"/>
                <a:cs typeface="Calibri" charset="0"/>
              </a:rPr>
              <a:t>        </a:t>
            </a:r>
            <a:r>
              <a:rPr lang="fr-FR" sz="2400" dirty="0" err="1" smtClean="0">
                <a:latin typeface="Calibri" charset="0"/>
                <a:ea typeface="Calibri" charset="0"/>
                <a:cs typeface="Calibri" charset="0"/>
              </a:rPr>
              <a:t>définition</a:t>
            </a:r>
            <a:r>
              <a:rPr lang="fr-FR" sz="2400" dirty="0" smtClean="0">
                <a:latin typeface="Calibri" charset="0"/>
                <a:ea typeface="Calibri" charset="0"/>
                <a:cs typeface="Calibri" charset="0"/>
              </a:rPr>
              <a:t> </a:t>
            </a:r>
            <a:r>
              <a:rPr lang="fr-FR" sz="2400" dirty="0">
                <a:latin typeface="Calibri" charset="0"/>
                <a:ea typeface="Calibri" charset="0"/>
                <a:cs typeface="Calibri" charset="0"/>
              </a:rPr>
              <a:t>formelle et commune de la </a:t>
            </a:r>
            <a:r>
              <a:rPr lang="fr-FR" sz="2400" dirty="0" err="1">
                <a:latin typeface="Calibri" charset="0"/>
                <a:ea typeface="Calibri" charset="0"/>
                <a:cs typeface="Calibri" charset="0"/>
              </a:rPr>
              <a:t>qualite</a:t>
            </a:r>
            <a:r>
              <a:rPr lang="fr-FR" sz="2400" dirty="0">
                <a:latin typeface="Calibri" charset="0"/>
                <a:ea typeface="Calibri" charset="0"/>
                <a:cs typeface="Calibri" charset="0"/>
              </a:rPr>
              <a:t>́ de l’EFP dans </a:t>
            </a:r>
            <a:r>
              <a:rPr lang="fr-FR" sz="2400" dirty="0" smtClean="0">
                <a:latin typeface="Calibri" charset="0"/>
                <a:ea typeface="Calibri" charset="0"/>
                <a:cs typeface="Calibri" charset="0"/>
              </a:rPr>
              <a:t>la région, </a:t>
            </a:r>
            <a:r>
              <a:rPr lang="fr-FR" sz="2400" dirty="0">
                <a:latin typeface="Calibri" charset="0"/>
                <a:ea typeface="Calibri" charset="0"/>
                <a:cs typeface="Calibri" charset="0"/>
              </a:rPr>
              <a:t>qui </a:t>
            </a:r>
            <a:r>
              <a:rPr lang="fr-FR" sz="2400" dirty="0" err="1" smtClean="0">
                <a:latin typeface="Calibri" charset="0"/>
                <a:ea typeface="Calibri" charset="0"/>
                <a:cs typeface="Calibri" charset="0"/>
              </a:rPr>
              <a:t>definit</a:t>
            </a:r>
            <a:r>
              <a:rPr lang="fr-FR" sz="2400" dirty="0" smtClean="0">
                <a:latin typeface="Calibri" charset="0"/>
                <a:ea typeface="Calibri" charset="0"/>
                <a:cs typeface="Calibri" charset="0"/>
              </a:rPr>
              <a:t> </a:t>
            </a:r>
            <a:r>
              <a:rPr lang="fr-FR" sz="2400" dirty="0">
                <a:latin typeface="Calibri" charset="0"/>
                <a:ea typeface="Calibri" charset="0"/>
                <a:cs typeface="Calibri" charset="0"/>
              </a:rPr>
              <a:t>et </a:t>
            </a:r>
            <a:r>
              <a:rPr lang="fr-FR" sz="2400" dirty="0" err="1">
                <a:latin typeface="Calibri" charset="0"/>
                <a:ea typeface="Calibri" charset="0"/>
                <a:cs typeface="Calibri" charset="0"/>
              </a:rPr>
              <a:t>révise</a:t>
            </a:r>
            <a:r>
              <a:rPr lang="fr-FR" sz="2400" dirty="0">
                <a:latin typeface="Calibri" charset="0"/>
                <a:ea typeface="Calibri" charset="0"/>
                <a:cs typeface="Calibri" charset="0"/>
              </a:rPr>
              <a:t> la notion de </a:t>
            </a:r>
            <a:r>
              <a:rPr lang="fr-FR" sz="2400" dirty="0" err="1">
                <a:latin typeface="Calibri" charset="0"/>
                <a:ea typeface="Calibri" charset="0"/>
                <a:cs typeface="Calibri" charset="0"/>
              </a:rPr>
              <a:t>qualite</a:t>
            </a:r>
            <a:r>
              <a:rPr lang="fr-FR" sz="2400" dirty="0">
                <a:latin typeface="Calibri" charset="0"/>
                <a:ea typeface="Calibri" charset="0"/>
                <a:cs typeface="Calibri" charset="0"/>
              </a:rPr>
              <a:t>́, et </a:t>
            </a:r>
            <a:r>
              <a:rPr lang="fr-FR" sz="2400" dirty="0" smtClean="0">
                <a:latin typeface="Calibri" charset="0"/>
                <a:ea typeface="Calibri" charset="0"/>
                <a:cs typeface="Calibri" charset="0"/>
              </a:rPr>
              <a:t>enfin </a:t>
            </a:r>
            <a:r>
              <a:rPr lang="fr-FR" sz="2400" dirty="0">
                <a:latin typeface="Calibri" charset="0"/>
                <a:ea typeface="Calibri" charset="0"/>
                <a:cs typeface="Calibri" charset="0"/>
              </a:rPr>
              <a:t>ce qu’elle englobe (par exemple, la pertinence sur le marché du travail, l’inclusion sociale, la </a:t>
            </a:r>
            <a:r>
              <a:rPr lang="fr-FR" sz="2400" dirty="0" err="1">
                <a:latin typeface="Calibri" charset="0"/>
                <a:ea typeface="Calibri" charset="0"/>
                <a:cs typeface="Calibri" charset="0"/>
              </a:rPr>
              <a:t>réactivite</a:t>
            </a:r>
            <a:r>
              <a:rPr lang="fr-FR" sz="2400" dirty="0">
                <a:latin typeface="Calibri" charset="0"/>
                <a:ea typeface="Calibri" charset="0"/>
                <a:cs typeface="Calibri" charset="0"/>
              </a:rPr>
              <a:t>́ aux facteurs externes, les </a:t>
            </a:r>
            <a:r>
              <a:rPr lang="fr-FR" sz="2400" dirty="0" err="1">
                <a:latin typeface="Calibri" charset="0"/>
                <a:ea typeface="Calibri" charset="0"/>
                <a:cs typeface="Calibri" charset="0"/>
              </a:rPr>
              <a:t>résultats</a:t>
            </a:r>
            <a:r>
              <a:rPr lang="fr-FR" sz="2400" dirty="0">
                <a:latin typeface="Calibri" charset="0"/>
                <a:ea typeface="Calibri" charset="0"/>
                <a:cs typeface="Calibri" charset="0"/>
              </a:rPr>
              <a:t> scolaires, l’innovation, la </a:t>
            </a:r>
            <a:r>
              <a:rPr lang="fr-FR" sz="2400" dirty="0" err="1">
                <a:latin typeface="Calibri" charset="0"/>
                <a:ea typeface="Calibri" charset="0"/>
                <a:cs typeface="Calibri" charset="0"/>
              </a:rPr>
              <a:t>créativite</a:t>
            </a:r>
            <a:r>
              <a:rPr lang="fr-FR" sz="2400" dirty="0">
                <a:latin typeface="Calibri" charset="0"/>
                <a:ea typeface="Calibri" charset="0"/>
                <a:cs typeface="Calibri" charset="0"/>
              </a:rPr>
              <a:t>́ ou d’autres </a:t>
            </a:r>
            <a:r>
              <a:rPr lang="fr-FR" sz="2400" dirty="0" err="1">
                <a:latin typeface="Calibri" charset="0"/>
                <a:ea typeface="Calibri" charset="0"/>
                <a:cs typeface="Calibri" charset="0"/>
              </a:rPr>
              <a:t>éléments</a:t>
            </a:r>
            <a:r>
              <a:rPr lang="fr-FR" sz="2400" dirty="0">
                <a:latin typeface="Calibri" charset="0"/>
                <a:ea typeface="Calibri" charset="0"/>
                <a:cs typeface="Calibri" charset="0"/>
              </a:rPr>
              <a:t>). </a:t>
            </a:r>
            <a:r>
              <a:rPr lang="fr-FR" sz="2400" dirty="0" err="1">
                <a:latin typeface="Calibri" charset="0"/>
                <a:ea typeface="Calibri" charset="0"/>
                <a:cs typeface="Calibri" charset="0"/>
              </a:rPr>
              <a:t>P</a:t>
            </a:r>
            <a:r>
              <a:rPr lang="fr-FR" sz="2400" dirty="0" err="1" smtClean="0">
                <a:latin typeface="Calibri" charset="0"/>
                <a:ea typeface="Calibri" charset="0"/>
                <a:cs typeface="Calibri" charset="0"/>
              </a:rPr>
              <a:t>réciser</a:t>
            </a:r>
            <a:r>
              <a:rPr lang="fr-FR" sz="2400" dirty="0" smtClean="0">
                <a:latin typeface="Calibri" charset="0"/>
                <a:ea typeface="Calibri" charset="0"/>
                <a:cs typeface="Calibri" charset="0"/>
              </a:rPr>
              <a:t> </a:t>
            </a:r>
            <a:r>
              <a:rPr lang="fr-FR" sz="2400" dirty="0">
                <a:latin typeface="Calibri" charset="0"/>
                <a:ea typeface="Calibri" charset="0"/>
                <a:cs typeface="Calibri" charset="0"/>
              </a:rPr>
              <a:t>dans quelle mesure et en quoi la notion de «</a:t>
            </a:r>
            <a:r>
              <a:rPr lang="fr-FR" sz="2400" dirty="0" err="1">
                <a:latin typeface="Calibri" charset="0"/>
                <a:ea typeface="Calibri" charset="0"/>
                <a:cs typeface="Calibri" charset="0"/>
              </a:rPr>
              <a:t>qualite</a:t>
            </a:r>
            <a:r>
              <a:rPr lang="fr-FR" sz="2400" dirty="0">
                <a:latin typeface="Calibri" charset="0"/>
                <a:ea typeface="Calibri" charset="0"/>
                <a:cs typeface="Calibri" charset="0"/>
              </a:rPr>
              <a:t>́» </a:t>
            </a:r>
            <a:r>
              <a:rPr lang="fr-FR" sz="2400" dirty="0" err="1">
                <a:latin typeface="Calibri" charset="0"/>
                <a:ea typeface="Calibri" charset="0"/>
                <a:cs typeface="Calibri" charset="0"/>
              </a:rPr>
              <a:t>diffère</a:t>
            </a:r>
            <a:r>
              <a:rPr lang="fr-FR" sz="2400" dirty="0">
                <a:latin typeface="Calibri" charset="0"/>
                <a:ea typeface="Calibri" charset="0"/>
                <a:cs typeface="Calibri" charset="0"/>
              </a:rPr>
              <a:t> entre l’EFPI et la FPC. </a:t>
            </a:r>
          </a:p>
          <a:p>
            <a:pPr algn="just">
              <a:buFont typeface="Wingdings" charset="2"/>
              <a:buChar char="v"/>
            </a:pPr>
            <a:r>
              <a:rPr lang="fr-FR" sz="2400" dirty="0" smtClean="0">
                <a:latin typeface="Calibri" charset="0"/>
                <a:ea typeface="Calibri" charset="0"/>
                <a:cs typeface="Calibri" charset="0"/>
              </a:rPr>
              <a:t> Comment </a:t>
            </a:r>
            <a:r>
              <a:rPr lang="fr-FR" sz="2400" dirty="0">
                <a:latin typeface="Calibri" charset="0"/>
                <a:ea typeface="Calibri" charset="0"/>
                <a:cs typeface="Calibri" charset="0"/>
              </a:rPr>
              <a:t>sont </a:t>
            </a:r>
            <a:r>
              <a:rPr lang="fr-FR" sz="2400" dirty="0" err="1" smtClean="0">
                <a:latin typeface="Calibri" charset="0"/>
                <a:ea typeface="Calibri" charset="0"/>
                <a:cs typeface="Calibri" charset="0"/>
              </a:rPr>
              <a:t>fixées</a:t>
            </a:r>
            <a:r>
              <a:rPr lang="fr-FR" sz="2400" dirty="0" smtClean="0">
                <a:latin typeface="Calibri" charset="0"/>
                <a:ea typeface="Calibri" charset="0"/>
                <a:cs typeface="Calibri" charset="0"/>
              </a:rPr>
              <a:t> </a:t>
            </a:r>
            <a:r>
              <a:rPr lang="fr-FR" sz="2400" dirty="0">
                <a:latin typeface="Calibri" charset="0"/>
                <a:ea typeface="Calibri" charset="0"/>
                <a:cs typeface="Calibri" charset="0"/>
              </a:rPr>
              <a:t>les normes d’assurance </a:t>
            </a:r>
            <a:r>
              <a:rPr lang="fr-FR" sz="2400" dirty="0" err="1">
                <a:latin typeface="Calibri" charset="0"/>
                <a:ea typeface="Calibri" charset="0"/>
                <a:cs typeface="Calibri" charset="0"/>
              </a:rPr>
              <a:t>qualite</a:t>
            </a:r>
            <a:r>
              <a:rPr lang="fr-FR" sz="2400" dirty="0">
                <a:latin typeface="Calibri" charset="0"/>
                <a:ea typeface="Calibri" charset="0"/>
                <a:cs typeface="Calibri" charset="0"/>
              </a:rPr>
              <a:t>́ et quel est le cadre de </a:t>
            </a:r>
            <a:r>
              <a:rPr lang="fr-FR" sz="2400" dirty="0" err="1">
                <a:latin typeface="Calibri" charset="0"/>
                <a:ea typeface="Calibri" charset="0"/>
                <a:cs typeface="Calibri" charset="0"/>
              </a:rPr>
              <a:t>référence</a:t>
            </a:r>
            <a:r>
              <a:rPr lang="fr-FR" sz="2400" dirty="0">
                <a:latin typeface="Calibri" charset="0"/>
                <a:ea typeface="Calibri" charset="0"/>
                <a:cs typeface="Calibri" charset="0"/>
              </a:rPr>
              <a:t> </a:t>
            </a:r>
            <a:r>
              <a:rPr lang="fr-FR" sz="2400" dirty="0" smtClean="0">
                <a:latin typeface="Calibri" charset="0"/>
                <a:ea typeface="Calibri" charset="0"/>
                <a:cs typeface="Calibri" charset="0"/>
              </a:rPr>
              <a:t>       (</a:t>
            </a:r>
            <a:r>
              <a:rPr lang="fr-FR" sz="2400" dirty="0" err="1">
                <a:latin typeface="Calibri" charset="0"/>
                <a:ea typeface="Calibri" charset="0"/>
                <a:cs typeface="Calibri" charset="0"/>
              </a:rPr>
              <a:t>législation</a:t>
            </a:r>
            <a:r>
              <a:rPr lang="fr-FR" sz="2400" dirty="0">
                <a:latin typeface="Calibri" charset="0"/>
                <a:ea typeface="Calibri" charset="0"/>
                <a:cs typeface="Calibri" charset="0"/>
              </a:rPr>
              <a:t>, </a:t>
            </a:r>
            <a:r>
              <a:rPr lang="fr-FR" sz="2400" dirty="0" err="1">
                <a:latin typeface="Calibri" charset="0"/>
                <a:ea typeface="Calibri" charset="0"/>
                <a:cs typeface="Calibri" charset="0"/>
              </a:rPr>
              <a:t>réglementation</a:t>
            </a:r>
            <a:r>
              <a:rPr lang="fr-FR" sz="2400" dirty="0">
                <a:latin typeface="Calibri" charset="0"/>
                <a:ea typeface="Calibri" charset="0"/>
                <a:cs typeface="Calibri" charset="0"/>
              </a:rPr>
              <a:t>, plans </a:t>
            </a:r>
            <a:r>
              <a:rPr lang="fr-FR" sz="2400" dirty="0" err="1">
                <a:latin typeface="Calibri" charset="0"/>
                <a:ea typeface="Calibri" charset="0"/>
                <a:cs typeface="Calibri" charset="0"/>
              </a:rPr>
              <a:t>stratégiques</a:t>
            </a:r>
            <a:r>
              <a:rPr lang="fr-FR" sz="2400" dirty="0">
                <a:latin typeface="Calibri" charset="0"/>
                <a:ea typeface="Calibri" charset="0"/>
                <a:cs typeface="Calibri" charset="0"/>
              </a:rPr>
              <a:t> </a:t>
            </a:r>
            <a:r>
              <a:rPr lang="fr-FR" sz="2400" dirty="0" err="1">
                <a:latin typeface="Calibri" charset="0"/>
                <a:ea typeface="Calibri" charset="0"/>
                <a:cs typeface="Calibri" charset="0"/>
              </a:rPr>
              <a:t>détaillant</a:t>
            </a:r>
            <a:r>
              <a:rPr lang="fr-FR" sz="2400" dirty="0">
                <a:latin typeface="Calibri" charset="0"/>
                <a:ea typeface="Calibri" charset="0"/>
                <a:cs typeface="Calibri" charset="0"/>
              </a:rPr>
              <a:t> les mesures/</a:t>
            </a:r>
            <a:r>
              <a:rPr lang="fr-FR" sz="2400" dirty="0" err="1">
                <a:latin typeface="Calibri" charset="0"/>
                <a:ea typeface="Calibri" charset="0"/>
                <a:cs typeface="Calibri" charset="0"/>
              </a:rPr>
              <a:t>mécanismes</a:t>
            </a:r>
            <a:r>
              <a:rPr lang="fr-FR" sz="2400" dirty="0">
                <a:latin typeface="Calibri" charset="0"/>
                <a:ea typeface="Calibri" charset="0"/>
                <a:cs typeface="Calibri" charset="0"/>
              </a:rPr>
              <a:t> </a:t>
            </a:r>
            <a:r>
              <a:rPr lang="fr-FR" sz="2400" dirty="0" smtClean="0">
                <a:latin typeface="Calibri" charset="0"/>
                <a:ea typeface="Calibri" charset="0"/>
                <a:cs typeface="Calibri" charset="0"/>
              </a:rPr>
              <a:t>              </a:t>
            </a:r>
            <a:r>
              <a:rPr lang="fr-FR" sz="2400" dirty="0" err="1" smtClean="0">
                <a:latin typeface="Calibri" charset="0"/>
                <a:ea typeface="Calibri" charset="0"/>
                <a:cs typeface="Calibri" charset="0"/>
              </a:rPr>
              <a:t>spécfiques</a:t>
            </a:r>
            <a:r>
              <a:rPr lang="fr-FR" sz="2400" dirty="0">
                <a:latin typeface="Calibri" charset="0"/>
                <a:ea typeface="Calibri" charset="0"/>
                <a:cs typeface="Calibri" charset="0"/>
              </a:rPr>
              <a:t>)? </a:t>
            </a:r>
          </a:p>
          <a:p>
            <a:pPr algn="just">
              <a:buFont typeface="Wingdings" charset="2"/>
              <a:buChar char="v"/>
            </a:pPr>
            <a:r>
              <a:rPr lang="fr-FR" sz="2400" dirty="0" smtClean="0">
                <a:latin typeface="Calibri" charset="0"/>
                <a:ea typeface="Calibri" charset="0"/>
                <a:cs typeface="Calibri" charset="0"/>
              </a:rPr>
              <a:t> Existe-t-il </a:t>
            </a:r>
            <a:r>
              <a:rPr lang="fr-FR" sz="2400" dirty="0">
                <a:latin typeface="Calibri" charset="0"/>
                <a:ea typeface="Calibri" charset="0"/>
                <a:cs typeface="Calibri" charset="0"/>
              </a:rPr>
              <a:t>des </a:t>
            </a:r>
            <a:r>
              <a:rPr lang="fr-FR" sz="2400" dirty="0" err="1">
                <a:latin typeface="Calibri" charset="0"/>
                <a:ea typeface="Calibri" charset="0"/>
                <a:cs typeface="Calibri" charset="0"/>
              </a:rPr>
              <a:t>problèmes</a:t>
            </a:r>
            <a:r>
              <a:rPr lang="fr-FR" sz="2400" dirty="0">
                <a:latin typeface="Calibri" charset="0"/>
                <a:ea typeface="Calibri" charset="0"/>
                <a:cs typeface="Calibri" charset="0"/>
              </a:rPr>
              <a:t> dans le secteur que vous avez </a:t>
            </a:r>
            <a:r>
              <a:rPr lang="fr-FR" sz="2400" dirty="0" err="1">
                <a:latin typeface="Calibri" charset="0"/>
                <a:ea typeface="Calibri" charset="0"/>
                <a:cs typeface="Calibri" charset="0"/>
              </a:rPr>
              <a:t>décrit</a:t>
            </a:r>
            <a:r>
              <a:rPr lang="fr-FR" sz="2400" dirty="0">
                <a:latin typeface="Calibri" charset="0"/>
                <a:ea typeface="Calibri" charset="0"/>
                <a:cs typeface="Calibri" charset="0"/>
              </a:rPr>
              <a:t> en </a:t>
            </a:r>
            <a:r>
              <a:rPr lang="fr-FR" sz="2400" dirty="0" err="1">
                <a:latin typeface="Calibri" charset="0"/>
                <a:ea typeface="Calibri" charset="0"/>
                <a:cs typeface="Calibri" charset="0"/>
              </a:rPr>
              <a:t>réponse</a:t>
            </a:r>
            <a:r>
              <a:rPr lang="fr-FR" sz="2400" dirty="0">
                <a:latin typeface="Calibri" charset="0"/>
                <a:ea typeface="Calibri" charset="0"/>
                <a:cs typeface="Calibri" charset="0"/>
              </a:rPr>
              <a:t> à cette question? </a:t>
            </a:r>
          </a:p>
          <a:p>
            <a:pPr algn="just"/>
            <a:endParaRPr lang="fr-FR" sz="2400" dirty="0">
              <a:latin typeface="Calibri" charset="0"/>
              <a:ea typeface="Calibri" charset="0"/>
              <a:cs typeface="Calibri" charset="0"/>
            </a:endParaRPr>
          </a:p>
        </p:txBody>
      </p:sp>
      <p:sp>
        <p:nvSpPr>
          <p:cNvPr id="4" name="Espace réservé du pied de page 3"/>
          <p:cNvSpPr>
            <a:spLocks noGrp="1"/>
          </p:cNvSpPr>
          <p:nvPr>
            <p:ph type="ftr" sz="quarter" idx="11"/>
          </p:nvPr>
        </p:nvSpPr>
        <p:spPr/>
        <p:txBody>
          <a:bodyPr/>
          <a:lstStyle/>
          <a:p>
            <a:r>
              <a:rPr lang="fr-FR" smtClean="0"/>
              <a:t>Abdelouahab Essafi Expert LMI Kafaat Liljami3</a:t>
            </a:r>
            <a:endParaRPr lang="fr-FR" dirty="0"/>
          </a:p>
        </p:txBody>
      </p:sp>
      <p:sp>
        <p:nvSpPr>
          <p:cNvPr id="5" name="Espace réservé du numéro de diapositive 4"/>
          <p:cNvSpPr>
            <a:spLocks noGrp="1"/>
          </p:cNvSpPr>
          <p:nvPr>
            <p:ph type="sldNum" sz="quarter" idx="12"/>
          </p:nvPr>
        </p:nvSpPr>
        <p:spPr/>
        <p:txBody>
          <a:bodyPr/>
          <a:lstStyle/>
          <a:p>
            <a:fld id="{E034F8EF-867A-4144-9C85-6B43D99B8AA5}" type="slidenum">
              <a:rPr lang="fr-FR" smtClean="0"/>
              <a:t>67</a:t>
            </a:fld>
            <a:endParaRPr lang="fr-FR" dirty="0"/>
          </a:p>
        </p:txBody>
      </p:sp>
      <p:pic>
        <p:nvPicPr>
          <p:cNvPr id="6" name="Picture 6"/>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50451"/>
            <a:ext cx="1084521" cy="84566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954034221"/>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161032" y="0"/>
            <a:ext cx="7729728" cy="662940"/>
          </a:xfrm>
        </p:spPr>
        <p:txBody>
          <a:bodyPr>
            <a:normAutofit fontScale="90000"/>
          </a:bodyPr>
          <a:lstStyle/>
          <a:p>
            <a:r>
              <a:rPr lang="fr-FR" cap="none" dirty="0">
                <a:latin typeface="Calibri" charset="0"/>
                <a:ea typeface="Calibri" charset="0"/>
                <a:cs typeface="Calibri" charset="0"/>
              </a:rPr>
              <a:t>Modules et questions thématiques</a:t>
            </a:r>
            <a:endParaRPr lang="fr-FR" dirty="0"/>
          </a:p>
        </p:txBody>
      </p:sp>
      <p:sp>
        <p:nvSpPr>
          <p:cNvPr id="3" name="Espace réservé du contenu 2"/>
          <p:cNvSpPr>
            <a:spLocks noGrp="1"/>
          </p:cNvSpPr>
          <p:nvPr>
            <p:ph idx="1"/>
          </p:nvPr>
        </p:nvSpPr>
        <p:spPr>
          <a:xfrm>
            <a:off x="310896" y="1097280"/>
            <a:ext cx="11430000" cy="5632704"/>
          </a:xfrm>
        </p:spPr>
        <p:txBody>
          <a:bodyPr>
            <a:normAutofit/>
          </a:bodyPr>
          <a:lstStyle/>
          <a:p>
            <a:pPr algn="just"/>
            <a:r>
              <a:rPr lang="fr-FR" sz="2400" b="1" i="1" dirty="0">
                <a:solidFill>
                  <a:srgbClr val="FF0000"/>
                </a:solidFill>
              </a:rPr>
              <a:t>D.3.3 Processus d’assurance </a:t>
            </a:r>
            <a:r>
              <a:rPr lang="fr-FR" sz="2400" b="1" i="1" dirty="0" err="1">
                <a:solidFill>
                  <a:srgbClr val="FF0000"/>
                </a:solidFill>
              </a:rPr>
              <a:t>qualite</a:t>
            </a:r>
            <a:r>
              <a:rPr lang="fr-FR" sz="2400" b="1" i="1" dirty="0">
                <a:solidFill>
                  <a:srgbClr val="FF0000"/>
                </a:solidFill>
              </a:rPr>
              <a:t>́ en </a:t>
            </a:r>
            <a:r>
              <a:rPr lang="fr-FR" sz="2400" b="1" i="1" dirty="0" err="1">
                <a:solidFill>
                  <a:srgbClr val="FF0000"/>
                </a:solidFill>
              </a:rPr>
              <a:t>matière</a:t>
            </a:r>
            <a:r>
              <a:rPr lang="fr-FR" sz="2400" b="1" i="1" dirty="0">
                <a:solidFill>
                  <a:srgbClr val="FF0000"/>
                </a:solidFill>
              </a:rPr>
              <a:t> d’EFP </a:t>
            </a:r>
            <a:endParaRPr lang="fr-FR" sz="2400" dirty="0">
              <a:solidFill>
                <a:srgbClr val="FF0000"/>
              </a:solidFill>
            </a:endParaRPr>
          </a:p>
          <a:p>
            <a:pPr algn="just">
              <a:buFont typeface="Wingdings" charset="2"/>
              <a:buChar char="v"/>
            </a:pPr>
            <a:r>
              <a:rPr lang="fr-FR" sz="2400" dirty="0" smtClean="0"/>
              <a:t> </a:t>
            </a:r>
            <a:r>
              <a:rPr lang="fr-FR" sz="2400" dirty="0" err="1" smtClean="0"/>
              <a:t>Décrire</a:t>
            </a:r>
            <a:r>
              <a:rPr lang="fr-FR" sz="2400" dirty="0" smtClean="0"/>
              <a:t> </a:t>
            </a:r>
            <a:r>
              <a:rPr lang="fr-FR" sz="2400" dirty="0"/>
              <a:t>comment l’assurance </a:t>
            </a:r>
            <a:r>
              <a:rPr lang="fr-FR" sz="2400" dirty="0" err="1"/>
              <a:t>qualite</a:t>
            </a:r>
            <a:r>
              <a:rPr lang="fr-FR" sz="2400" dirty="0"/>
              <a:t>́ de l’EFP est mise en place et fonctionne dans </a:t>
            </a:r>
            <a:r>
              <a:rPr lang="fr-FR" sz="2400" dirty="0" smtClean="0"/>
              <a:t>la région. </a:t>
            </a:r>
            <a:r>
              <a:rPr lang="fr-FR" sz="2400" dirty="0"/>
              <a:t>Fonctionne-t-elle au niveau du </a:t>
            </a:r>
            <a:r>
              <a:rPr lang="fr-FR" sz="2400" dirty="0" err="1"/>
              <a:t>système</a:t>
            </a:r>
            <a:r>
              <a:rPr lang="fr-FR" sz="2400" dirty="0"/>
              <a:t>, du prestataire ou des deux? Qui est responsable de quoi? Il peut s’agir de </a:t>
            </a:r>
            <a:r>
              <a:rPr lang="fr-FR" sz="2400" dirty="0" err="1"/>
              <a:t>procédures</a:t>
            </a:r>
            <a:r>
              <a:rPr lang="fr-FR" sz="2400" dirty="0"/>
              <a:t> d’</a:t>
            </a:r>
            <a:r>
              <a:rPr lang="fr-FR" sz="2400" dirty="0" err="1"/>
              <a:t>accréditation</a:t>
            </a:r>
            <a:r>
              <a:rPr lang="fr-FR" sz="2400" dirty="0"/>
              <a:t> des prestataires d’EFP, de programmes et de </a:t>
            </a:r>
            <a:r>
              <a:rPr lang="fr-FR" sz="2400" dirty="0" err="1" smtClean="0"/>
              <a:t>certfications</a:t>
            </a:r>
            <a:r>
              <a:rPr lang="fr-FR" sz="2400" dirty="0"/>
              <a:t>, de processus d’</a:t>
            </a:r>
            <a:r>
              <a:rPr lang="fr-FR" sz="2400" dirty="0" err="1"/>
              <a:t>évaluation</a:t>
            </a:r>
            <a:r>
              <a:rPr lang="fr-FR" sz="2400" dirty="0"/>
              <a:t> externe des prestataires d’EFP et de </a:t>
            </a:r>
            <a:r>
              <a:rPr lang="fr-FR" sz="2400" dirty="0" err="1"/>
              <a:t>procédures</a:t>
            </a:r>
            <a:r>
              <a:rPr lang="fr-FR" sz="2400" dirty="0"/>
              <a:t> d’</a:t>
            </a:r>
            <a:r>
              <a:rPr lang="fr-FR" sz="2400" dirty="0" err="1"/>
              <a:t>auto-évaluation</a:t>
            </a:r>
            <a:r>
              <a:rPr lang="fr-FR" sz="2400" dirty="0"/>
              <a:t> (par exemple, processus obligatoire ou facultatif, acteurs </a:t>
            </a:r>
            <a:r>
              <a:rPr lang="fr-FR" sz="2400" dirty="0" err="1"/>
              <a:t>clés</a:t>
            </a:r>
            <a:r>
              <a:rPr lang="fr-FR" sz="2400" dirty="0"/>
              <a:t>, outils et lignes directrices </a:t>
            </a:r>
            <a:r>
              <a:rPr lang="fr-FR" sz="2400" dirty="0" err="1"/>
              <a:t>élaborés</a:t>
            </a:r>
            <a:r>
              <a:rPr lang="fr-FR" sz="2400" dirty="0"/>
              <a:t>, formation, utilisation des </a:t>
            </a:r>
            <a:r>
              <a:rPr lang="fr-FR" sz="2400" dirty="0" smtClean="0"/>
              <a:t>      </a:t>
            </a:r>
            <a:r>
              <a:rPr lang="fr-FR" sz="2400" dirty="0" err="1" smtClean="0"/>
              <a:t>résultats</a:t>
            </a:r>
            <a:r>
              <a:rPr lang="fr-FR" sz="2400" dirty="0"/>
              <a:t>, etc.), ou encore de </a:t>
            </a:r>
            <a:r>
              <a:rPr lang="fr-FR" sz="2400" dirty="0" err="1"/>
              <a:t>mécanismes</a:t>
            </a:r>
            <a:r>
              <a:rPr lang="fr-FR" sz="2400" dirty="0"/>
              <a:t> d’</a:t>
            </a:r>
            <a:r>
              <a:rPr lang="fr-FR" sz="2400" dirty="0" err="1"/>
              <a:t>évaluation</a:t>
            </a:r>
            <a:r>
              <a:rPr lang="fr-FR" sz="2400" dirty="0"/>
              <a:t> des </a:t>
            </a:r>
            <a:r>
              <a:rPr lang="fr-FR" sz="2400" dirty="0" err="1"/>
              <a:t>étudiants</a:t>
            </a:r>
            <a:r>
              <a:rPr lang="fr-FR" sz="2400" dirty="0"/>
              <a:t>. </a:t>
            </a:r>
          </a:p>
          <a:p>
            <a:pPr algn="just">
              <a:buFont typeface="Wingdings" charset="2"/>
              <a:buChar char="v"/>
            </a:pPr>
            <a:r>
              <a:rPr lang="fr-FR" sz="2400" dirty="0" smtClean="0"/>
              <a:t> Dans la description faite, exposer également </a:t>
            </a:r>
            <a:r>
              <a:rPr lang="fr-FR" sz="2400" dirty="0"/>
              <a:t>le processus d’assurance </a:t>
            </a:r>
            <a:r>
              <a:rPr lang="fr-FR" sz="2400" dirty="0" err="1"/>
              <a:t>qualite</a:t>
            </a:r>
            <a:r>
              <a:rPr lang="fr-FR" sz="2400" dirty="0"/>
              <a:t>́ lié aux </a:t>
            </a:r>
            <a:r>
              <a:rPr lang="fr-FR" sz="2400" dirty="0" smtClean="0"/>
              <a:t>certifications </a:t>
            </a:r>
            <a:r>
              <a:rPr lang="fr-FR" sz="2400" dirty="0"/>
              <a:t>(par exemple la conception/le </a:t>
            </a:r>
            <a:r>
              <a:rPr lang="fr-FR" sz="2400" dirty="0" err="1"/>
              <a:t>réexamen</a:t>
            </a:r>
            <a:r>
              <a:rPr lang="fr-FR" sz="2400" dirty="0"/>
              <a:t> des </a:t>
            </a:r>
            <a:r>
              <a:rPr lang="fr-FR" sz="2400" dirty="0" smtClean="0"/>
              <a:t>certifications</a:t>
            </a:r>
            <a:r>
              <a:rPr lang="fr-FR" sz="2400" dirty="0"/>
              <a:t>, le processus d’</a:t>
            </a:r>
            <a:r>
              <a:rPr lang="fr-FR" sz="2400" dirty="0" err="1"/>
              <a:t>évaluation</a:t>
            </a:r>
            <a:r>
              <a:rPr lang="fr-FR" sz="2400" dirty="0"/>
              <a:t>/d’examen, le processus d’attribution des </a:t>
            </a:r>
            <a:r>
              <a:rPr lang="fr-FR" sz="2400" dirty="0" smtClean="0"/>
              <a:t>certifications</a:t>
            </a:r>
            <a:r>
              <a:rPr lang="fr-FR" sz="2400" dirty="0"/>
              <a:t>, l’utilisation de normes dans ces processus, la participation des parties prenantes à ces processus). </a:t>
            </a:r>
            <a:endParaRPr lang="fr-FR" sz="2400" dirty="0" smtClean="0"/>
          </a:p>
          <a:p>
            <a:pPr algn="just">
              <a:buFont typeface="Wingdings" charset="2"/>
              <a:buChar char="v"/>
            </a:pPr>
            <a:r>
              <a:rPr lang="fr-FR" sz="2400" dirty="0"/>
              <a:t> </a:t>
            </a:r>
            <a:r>
              <a:rPr lang="fr-FR" sz="2400" dirty="0" smtClean="0"/>
              <a:t>Evaluer </a:t>
            </a:r>
            <a:r>
              <a:rPr lang="fr-FR" sz="2400" dirty="0"/>
              <a:t>le fonctionnement de ces dispositifs et pratiques. S’il existe </a:t>
            </a:r>
            <a:r>
              <a:rPr lang="fr-FR" sz="2400" dirty="0" smtClean="0"/>
              <a:t>des </a:t>
            </a:r>
            <a:r>
              <a:rPr lang="fr-FR" sz="2400" dirty="0" err="1" smtClean="0"/>
              <a:t>problèmes</a:t>
            </a:r>
            <a:r>
              <a:rPr lang="fr-FR" sz="2400" dirty="0" smtClean="0"/>
              <a:t> </a:t>
            </a:r>
            <a:r>
              <a:rPr lang="fr-FR" sz="2400" dirty="0"/>
              <a:t>et des points faibles, </a:t>
            </a:r>
            <a:r>
              <a:rPr lang="fr-FR" sz="2400" dirty="0" smtClean="0"/>
              <a:t>les </a:t>
            </a:r>
            <a:r>
              <a:rPr lang="fr-FR" sz="2400" dirty="0" err="1" smtClean="0"/>
              <a:t>décrire</a:t>
            </a:r>
            <a:r>
              <a:rPr lang="fr-FR" sz="2400" dirty="0" smtClean="0"/>
              <a:t>.</a:t>
            </a:r>
            <a:endParaRPr lang="fr-FR" sz="2400" dirty="0"/>
          </a:p>
          <a:p>
            <a:pPr algn="just"/>
            <a:endParaRPr lang="fr-FR" sz="2400" dirty="0">
              <a:latin typeface="Calibri" charset="0"/>
              <a:ea typeface="Calibri" charset="0"/>
              <a:cs typeface="Calibri" charset="0"/>
            </a:endParaRPr>
          </a:p>
        </p:txBody>
      </p:sp>
      <p:sp>
        <p:nvSpPr>
          <p:cNvPr id="4" name="Espace réservé du pied de page 3"/>
          <p:cNvSpPr>
            <a:spLocks noGrp="1"/>
          </p:cNvSpPr>
          <p:nvPr>
            <p:ph type="ftr" sz="quarter" idx="11"/>
          </p:nvPr>
        </p:nvSpPr>
        <p:spPr/>
        <p:txBody>
          <a:bodyPr/>
          <a:lstStyle/>
          <a:p>
            <a:r>
              <a:rPr lang="fr-FR" smtClean="0"/>
              <a:t>Abdelouahab Essafi Expert LMI Kafaat Liljami3</a:t>
            </a:r>
            <a:endParaRPr lang="fr-FR" dirty="0"/>
          </a:p>
        </p:txBody>
      </p:sp>
      <p:sp>
        <p:nvSpPr>
          <p:cNvPr id="5" name="Espace réservé du numéro de diapositive 4"/>
          <p:cNvSpPr>
            <a:spLocks noGrp="1"/>
          </p:cNvSpPr>
          <p:nvPr>
            <p:ph type="sldNum" sz="quarter" idx="12"/>
          </p:nvPr>
        </p:nvSpPr>
        <p:spPr/>
        <p:txBody>
          <a:bodyPr/>
          <a:lstStyle/>
          <a:p>
            <a:fld id="{E034F8EF-867A-4144-9C85-6B43D99B8AA5}" type="slidenum">
              <a:rPr lang="fr-FR" smtClean="0"/>
              <a:t>68</a:t>
            </a:fld>
            <a:endParaRPr lang="fr-FR" dirty="0"/>
          </a:p>
        </p:txBody>
      </p:sp>
      <p:pic>
        <p:nvPicPr>
          <p:cNvPr id="6" name="Picture 6"/>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0"/>
            <a:ext cx="1169581" cy="914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436294812"/>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188464" y="0"/>
            <a:ext cx="7729728" cy="640080"/>
          </a:xfrm>
        </p:spPr>
        <p:txBody>
          <a:bodyPr>
            <a:normAutofit fontScale="90000"/>
          </a:bodyPr>
          <a:lstStyle/>
          <a:p>
            <a:r>
              <a:rPr lang="fr-FR" cap="none" dirty="0">
                <a:latin typeface="Calibri" charset="0"/>
                <a:ea typeface="Calibri" charset="0"/>
                <a:cs typeface="Calibri" charset="0"/>
              </a:rPr>
              <a:t>Modules et questions thématiques</a:t>
            </a:r>
            <a:endParaRPr lang="fr-FR" dirty="0"/>
          </a:p>
        </p:txBody>
      </p:sp>
      <p:sp>
        <p:nvSpPr>
          <p:cNvPr id="3" name="Espace réservé du contenu 2"/>
          <p:cNvSpPr>
            <a:spLocks noGrp="1"/>
          </p:cNvSpPr>
          <p:nvPr>
            <p:ph idx="1"/>
          </p:nvPr>
        </p:nvSpPr>
        <p:spPr>
          <a:xfrm>
            <a:off x="182880" y="822960"/>
            <a:ext cx="11740896" cy="6291072"/>
          </a:xfrm>
        </p:spPr>
        <p:txBody>
          <a:bodyPr>
            <a:normAutofit/>
          </a:bodyPr>
          <a:lstStyle/>
          <a:p>
            <a:pPr marL="0" indent="0" algn="ctr">
              <a:buNone/>
            </a:pPr>
            <a:r>
              <a:rPr lang="fr-FR" sz="2400" b="1" i="1" dirty="0">
                <a:solidFill>
                  <a:srgbClr val="C00000"/>
                </a:solidFill>
                <a:latin typeface="Calibri" charset="0"/>
                <a:ea typeface="Calibri" charset="0"/>
                <a:cs typeface="Calibri" charset="0"/>
              </a:rPr>
              <a:t>Description des politiques </a:t>
            </a:r>
            <a:endParaRPr lang="fr-FR" sz="2400" dirty="0" smtClean="0">
              <a:solidFill>
                <a:srgbClr val="C00000"/>
              </a:solidFill>
              <a:latin typeface="Calibri" charset="0"/>
              <a:ea typeface="Calibri" charset="0"/>
              <a:cs typeface="Calibri" charset="0"/>
            </a:endParaRPr>
          </a:p>
          <a:p>
            <a:pPr marL="228600" lvl="1" indent="0" algn="just">
              <a:buNone/>
            </a:pPr>
            <a:r>
              <a:rPr lang="fr-FR" sz="2200" dirty="0" smtClean="0">
                <a:latin typeface="Calibri" charset="0"/>
                <a:ea typeface="Calibri" charset="0"/>
                <a:cs typeface="Calibri" charset="0"/>
              </a:rPr>
              <a:t>Se reporter </a:t>
            </a:r>
            <a:r>
              <a:rPr lang="fr-FR" sz="2200" dirty="0">
                <a:latin typeface="Calibri" charset="0"/>
                <a:ea typeface="Calibri" charset="0"/>
                <a:cs typeface="Calibri" charset="0"/>
              </a:rPr>
              <a:t>aux orientations sur la fourniture d’informations sur les politiques, telles que </a:t>
            </a:r>
            <a:r>
              <a:rPr lang="fr-FR" sz="2200" dirty="0" smtClean="0">
                <a:latin typeface="Calibri" charset="0"/>
                <a:ea typeface="Calibri" charset="0"/>
                <a:cs typeface="Calibri" charset="0"/>
              </a:rPr>
              <a:t>             </a:t>
            </a:r>
            <a:r>
              <a:rPr lang="fr-FR" sz="2200" dirty="0" err="1" smtClean="0">
                <a:latin typeface="Calibri" charset="0"/>
                <a:ea typeface="Calibri" charset="0"/>
                <a:cs typeface="Calibri" charset="0"/>
              </a:rPr>
              <a:t>présentées</a:t>
            </a:r>
            <a:r>
              <a:rPr lang="fr-FR" sz="2200" dirty="0" smtClean="0">
                <a:latin typeface="Calibri" charset="0"/>
                <a:ea typeface="Calibri" charset="0"/>
                <a:cs typeface="Calibri" charset="0"/>
              </a:rPr>
              <a:t> </a:t>
            </a:r>
            <a:r>
              <a:rPr lang="fr-FR" sz="2200" dirty="0">
                <a:latin typeface="Calibri" charset="0"/>
                <a:ea typeface="Calibri" charset="0"/>
                <a:cs typeface="Calibri" charset="0"/>
              </a:rPr>
              <a:t>à la section </a:t>
            </a:r>
            <a:r>
              <a:rPr lang="fr-FR" sz="2200" dirty="0" smtClean="0">
                <a:latin typeface="Calibri" charset="0"/>
                <a:ea typeface="Calibri" charset="0"/>
                <a:cs typeface="Calibri" charset="0"/>
              </a:rPr>
              <a:t>citée ci-dessus</a:t>
            </a:r>
            <a:endParaRPr lang="fr-FR" sz="2200" dirty="0">
              <a:latin typeface="Calibri" charset="0"/>
              <a:ea typeface="Calibri" charset="0"/>
              <a:cs typeface="Calibri" charset="0"/>
            </a:endParaRPr>
          </a:p>
          <a:p>
            <a:pPr algn="just"/>
            <a:r>
              <a:rPr lang="fr-FR" sz="2400" b="1" i="1" dirty="0">
                <a:solidFill>
                  <a:srgbClr val="FF0000"/>
                </a:solidFill>
                <a:latin typeface="Calibri" charset="0"/>
                <a:ea typeface="Calibri" charset="0"/>
                <a:cs typeface="Calibri" charset="0"/>
              </a:rPr>
              <a:t>D.3.4 </a:t>
            </a:r>
            <a:r>
              <a:rPr lang="fr-FR" sz="2400" b="1" i="1" dirty="0" err="1">
                <a:solidFill>
                  <a:srgbClr val="FF0000"/>
                </a:solidFill>
                <a:latin typeface="Calibri" charset="0"/>
                <a:ea typeface="Calibri" charset="0"/>
                <a:cs typeface="Calibri" charset="0"/>
              </a:rPr>
              <a:t>Création</a:t>
            </a:r>
            <a:r>
              <a:rPr lang="fr-FR" sz="2400" b="1" i="1" dirty="0">
                <a:solidFill>
                  <a:srgbClr val="FF0000"/>
                </a:solidFill>
                <a:latin typeface="Calibri" charset="0"/>
                <a:ea typeface="Calibri" charset="0"/>
                <a:cs typeface="Calibri" charset="0"/>
              </a:rPr>
              <a:t> et mise à jour du contenu de l’EFP </a:t>
            </a:r>
            <a:endParaRPr lang="fr-FR" sz="2400" dirty="0">
              <a:solidFill>
                <a:srgbClr val="FF0000"/>
              </a:solidFill>
              <a:latin typeface="Calibri" charset="0"/>
              <a:ea typeface="Calibri" charset="0"/>
              <a:cs typeface="Calibri" charset="0"/>
            </a:endParaRPr>
          </a:p>
          <a:p>
            <a:pPr algn="just">
              <a:buFont typeface="Wingdings" charset="2"/>
              <a:buChar char="v"/>
            </a:pPr>
            <a:r>
              <a:rPr lang="fr-FR" sz="2400" dirty="0" smtClean="0">
                <a:latin typeface="Calibri" charset="0"/>
                <a:ea typeface="Calibri" charset="0"/>
                <a:cs typeface="Calibri" charset="0"/>
              </a:rPr>
              <a:t> </a:t>
            </a:r>
            <a:r>
              <a:rPr lang="fr-FR" sz="2400" dirty="0" err="1" smtClean="0">
                <a:latin typeface="Calibri" charset="0"/>
                <a:ea typeface="Calibri" charset="0"/>
                <a:cs typeface="Calibri" charset="0"/>
              </a:rPr>
              <a:t>Décrire</a:t>
            </a:r>
            <a:r>
              <a:rPr lang="fr-FR" sz="2400" dirty="0" smtClean="0">
                <a:latin typeface="Calibri" charset="0"/>
                <a:ea typeface="Calibri" charset="0"/>
                <a:cs typeface="Calibri" charset="0"/>
              </a:rPr>
              <a:t> </a:t>
            </a:r>
            <a:r>
              <a:rPr lang="fr-FR" sz="2400" dirty="0">
                <a:latin typeface="Calibri" charset="0"/>
                <a:ea typeface="Calibri" charset="0"/>
                <a:cs typeface="Calibri" charset="0"/>
              </a:rPr>
              <a:t>le processus de conception et de mise à jour des programmes d’EFP. Par exemple, qui est chargé de mettre en œuvre les changements et de proposer de nouveaux programmes d’EFP, et qui participe aux consultations et à la recherche de consensus? Comment ces </a:t>
            </a:r>
            <a:r>
              <a:rPr lang="fr-FR" sz="2400" dirty="0" err="1">
                <a:latin typeface="Calibri" charset="0"/>
                <a:ea typeface="Calibri" charset="0"/>
                <a:cs typeface="Calibri" charset="0"/>
              </a:rPr>
              <a:t>mécanismes</a:t>
            </a:r>
            <a:r>
              <a:rPr lang="fr-FR" sz="2400" dirty="0">
                <a:latin typeface="Calibri" charset="0"/>
                <a:ea typeface="Calibri" charset="0"/>
                <a:cs typeface="Calibri" charset="0"/>
              </a:rPr>
              <a:t> tiennent-ils compte de l’</a:t>
            </a:r>
            <a:r>
              <a:rPr lang="fr-FR" sz="2400" dirty="0" err="1">
                <a:latin typeface="Calibri" charset="0"/>
                <a:ea typeface="Calibri" charset="0"/>
                <a:cs typeface="Calibri" charset="0"/>
              </a:rPr>
              <a:t>évolution</a:t>
            </a:r>
            <a:r>
              <a:rPr lang="fr-FR" sz="2400" dirty="0">
                <a:latin typeface="Calibri" charset="0"/>
                <a:ea typeface="Calibri" charset="0"/>
                <a:cs typeface="Calibri" charset="0"/>
              </a:rPr>
              <a:t> du marché du travail et de la demande de </a:t>
            </a:r>
            <a:r>
              <a:rPr lang="fr-FR" sz="2400" dirty="0" err="1">
                <a:latin typeface="Calibri" charset="0"/>
                <a:ea typeface="Calibri" charset="0"/>
                <a:cs typeface="Calibri" charset="0"/>
              </a:rPr>
              <a:t>compétences</a:t>
            </a:r>
            <a:r>
              <a:rPr lang="fr-FR" sz="2400" dirty="0">
                <a:latin typeface="Calibri" charset="0"/>
                <a:ea typeface="Calibri" charset="0"/>
                <a:cs typeface="Calibri" charset="0"/>
              </a:rPr>
              <a:t>? Quelles </a:t>
            </a:r>
            <a:r>
              <a:rPr lang="fr-FR" sz="2400" dirty="0" err="1">
                <a:latin typeface="Calibri" charset="0"/>
                <a:ea typeface="Calibri" charset="0"/>
                <a:cs typeface="Calibri" charset="0"/>
              </a:rPr>
              <a:t>procédures</a:t>
            </a:r>
            <a:r>
              <a:rPr lang="fr-FR" sz="2400" dirty="0">
                <a:latin typeface="Calibri" charset="0"/>
                <a:ea typeface="Calibri" charset="0"/>
                <a:cs typeface="Calibri" charset="0"/>
              </a:rPr>
              <a:t> ont </a:t>
            </a:r>
            <a:r>
              <a:rPr lang="fr-FR" sz="2400" dirty="0" err="1">
                <a:latin typeface="Calibri" charset="0"/>
                <a:ea typeface="Calibri" charset="0"/>
                <a:cs typeface="Calibri" charset="0"/>
              </a:rPr>
              <a:t>éte</a:t>
            </a:r>
            <a:r>
              <a:rPr lang="fr-FR" sz="2400" dirty="0">
                <a:latin typeface="Calibri" charset="0"/>
                <a:ea typeface="Calibri" charset="0"/>
                <a:cs typeface="Calibri" charset="0"/>
              </a:rPr>
              <a:t>́ mises en place ou sont </a:t>
            </a:r>
            <a:r>
              <a:rPr lang="fr-FR" sz="2400" dirty="0" err="1">
                <a:latin typeface="Calibri" charset="0"/>
                <a:ea typeface="Calibri" charset="0"/>
                <a:cs typeface="Calibri" charset="0"/>
              </a:rPr>
              <a:t>prévues</a:t>
            </a:r>
            <a:r>
              <a:rPr lang="fr-FR" sz="2400" dirty="0">
                <a:latin typeface="Calibri" charset="0"/>
                <a:ea typeface="Calibri" charset="0"/>
                <a:cs typeface="Calibri" charset="0"/>
              </a:rPr>
              <a:t> pour aligner les programmes d’EFP sur cette demande? </a:t>
            </a:r>
          </a:p>
          <a:p>
            <a:pPr algn="just">
              <a:buFont typeface="Wingdings" charset="2"/>
              <a:buChar char="v"/>
            </a:pPr>
            <a:r>
              <a:rPr lang="fr-FR" sz="2400" dirty="0" smtClean="0">
                <a:latin typeface="Calibri" charset="0"/>
                <a:ea typeface="Calibri" charset="0"/>
                <a:cs typeface="Calibri" charset="0"/>
              </a:rPr>
              <a:t> Dans les </a:t>
            </a:r>
            <a:r>
              <a:rPr lang="fr-FR" sz="2400" dirty="0" err="1" smtClean="0">
                <a:latin typeface="Calibri" charset="0"/>
                <a:ea typeface="Calibri" charset="0"/>
                <a:cs typeface="Calibri" charset="0"/>
              </a:rPr>
              <a:t>réponses</a:t>
            </a:r>
            <a:r>
              <a:rPr lang="fr-FR" sz="2400" dirty="0" smtClean="0">
                <a:latin typeface="Calibri" charset="0"/>
                <a:ea typeface="Calibri" charset="0"/>
                <a:cs typeface="Calibri" charset="0"/>
              </a:rPr>
              <a:t> présentées , fournir </a:t>
            </a:r>
            <a:r>
              <a:rPr lang="fr-FR" sz="2400" dirty="0">
                <a:latin typeface="Calibri" charset="0"/>
                <a:ea typeface="Calibri" charset="0"/>
                <a:cs typeface="Calibri" charset="0"/>
              </a:rPr>
              <a:t>des informations sur les actions politiques actuelles visant à moderniser le contenu de l’EFP. Par exemple, les </a:t>
            </a:r>
            <a:r>
              <a:rPr lang="fr-FR" sz="2400" dirty="0" err="1" smtClean="0">
                <a:latin typeface="Calibri" charset="0"/>
                <a:ea typeface="Calibri" charset="0"/>
                <a:cs typeface="Calibri" charset="0"/>
              </a:rPr>
              <a:t>certfications</a:t>
            </a:r>
            <a:r>
              <a:rPr lang="fr-FR" sz="2400" dirty="0" smtClean="0">
                <a:latin typeface="Calibri" charset="0"/>
                <a:ea typeface="Calibri" charset="0"/>
                <a:cs typeface="Calibri" charset="0"/>
              </a:rPr>
              <a:t> </a:t>
            </a:r>
            <a:r>
              <a:rPr lang="fr-FR" sz="2400" dirty="0" err="1">
                <a:latin typeface="Calibri" charset="0"/>
                <a:ea typeface="Calibri" charset="0"/>
                <a:cs typeface="Calibri" charset="0"/>
              </a:rPr>
              <a:t>fondées</a:t>
            </a:r>
            <a:r>
              <a:rPr lang="fr-FR" sz="2400" dirty="0">
                <a:latin typeface="Calibri" charset="0"/>
                <a:ea typeface="Calibri" charset="0"/>
                <a:cs typeface="Calibri" charset="0"/>
              </a:rPr>
              <a:t> sur </a:t>
            </a:r>
            <a:r>
              <a:rPr lang="fr-FR" sz="2400" dirty="0" smtClean="0">
                <a:latin typeface="Calibri" charset="0"/>
                <a:ea typeface="Calibri" charset="0"/>
                <a:cs typeface="Calibri" charset="0"/>
              </a:rPr>
              <a:t>les.       </a:t>
            </a:r>
            <a:r>
              <a:rPr lang="fr-FR" sz="2400" dirty="0" err="1">
                <a:latin typeface="Calibri" charset="0"/>
                <a:ea typeface="Calibri" charset="0"/>
                <a:cs typeface="Calibri" charset="0"/>
              </a:rPr>
              <a:t>résultats</a:t>
            </a:r>
            <a:r>
              <a:rPr lang="fr-FR" sz="2400" dirty="0">
                <a:latin typeface="Calibri" charset="0"/>
                <a:ea typeface="Calibri" charset="0"/>
                <a:cs typeface="Calibri" charset="0"/>
              </a:rPr>
              <a:t> d’apprentissage sont-elles prises en compte dans la conception et l’</a:t>
            </a:r>
            <a:r>
              <a:rPr lang="fr-FR" sz="2400" dirty="0" err="1">
                <a:latin typeface="Calibri" charset="0"/>
                <a:ea typeface="Calibri" charset="0"/>
                <a:cs typeface="Calibri" charset="0"/>
              </a:rPr>
              <a:t>exécution</a:t>
            </a:r>
            <a:r>
              <a:rPr lang="fr-FR" sz="2400" dirty="0">
                <a:latin typeface="Calibri" charset="0"/>
                <a:ea typeface="Calibri" charset="0"/>
                <a:cs typeface="Calibri" charset="0"/>
              </a:rPr>
              <a:t> des programmes? Dans </a:t>
            </a:r>
            <a:r>
              <a:rPr lang="fr-FR" sz="2400" dirty="0" smtClean="0">
                <a:latin typeface="Calibri" charset="0"/>
                <a:ea typeface="Calibri" charset="0"/>
                <a:cs typeface="Calibri" charset="0"/>
              </a:rPr>
              <a:t>l’affirmative</a:t>
            </a:r>
            <a:r>
              <a:rPr lang="fr-FR" sz="2400" dirty="0">
                <a:latin typeface="Calibri" charset="0"/>
                <a:ea typeface="Calibri" charset="0"/>
                <a:cs typeface="Calibri" charset="0"/>
              </a:rPr>
              <a:t>, quels sont les </a:t>
            </a:r>
            <a:r>
              <a:rPr lang="fr-FR" sz="2400" dirty="0" err="1" smtClean="0">
                <a:latin typeface="Calibri" charset="0"/>
                <a:ea typeface="Calibri" charset="0"/>
                <a:cs typeface="Calibri" charset="0"/>
              </a:rPr>
              <a:t>défis</a:t>
            </a:r>
            <a:r>
              <a:rPr lang="fr-FR" sz="2400" dirty="0" smtClean="0">
                <a:latin typeface="Calibri" charset="0"/>
                <a:ea typeface="Calibri" charset="0"/>
                <a:cs typeface="Calibri" charset="0"/>
              </a:rPr>
              <a:t> </a:t>
            </a:r>
            <a:r>
              <a:rPr lang="fr-FR" sz="2400" dirty="0">
                <a:latin typeface="Calibri" charset="0"/>
                <a:ea typeface="Calibri" charset="0"/>
                <a:cs typeface="Calibri" charset="0"/>
              </a:rPr>
              <a:t>(s’il y a lieu) que pose le passage à un contenu fondé sur les </a:t>
            </a:r>
            <a:r>
              <a:rPr lang="fr-FR" sz="2400" dirty="0" err="1">
                <a:latin typeface="Calibri" charset="0"/>
                <a:ea typeface="Calibri" charset="0"/>
                <a:cs typeface="Calibri" charset="0"/>
              </a:rPr>
              <a:t>résultats</a:t>
            </a:r>
            <a:r>
              <a:rPr lang="fr-FR" sz="2400" dirty="0">
                <a:latin typeface="Calibri" charset="0"/>
                <a:ea typeface="Calibri" charset="0"/>
                <a:cs typeface="Calibri" charset="0"/>
              </a:rPr>
              <a:t> d’apprentissage? </a:t>
            </a:r>
          </a:p>
        </p:txBody>
      </p:sp>
      <p:sp>
        <p:nvSpPr>
          <p:cNvPr id="4" name="Espace réservé du pied de page 3"/>
          <p:cNvSpPr>
            <a:spLocks noGrp="1"/>
          </p:cNvSpPr>
          <p:nvPr>
            <p:ph type="ftr" sz="quarter" idx="11"/>
          </p:nvPr>
        </p:nvSpPr>
        <p:spPr/>
        <p:txBody>
          <a:bodyPr/>
          <a:lstStyle/>
          <a:p>
            <a:r>
              <a:rPr lang="fr-FR" smtClean="0"/>
              <a:t>Abdelouahab Essafi Expert LMI Kafaat Liljami3</a:t>
            </a:r>
            <a:endParaRPr lang="fr-FR" dirty="0"/>
          </a:p>
        </p:txBody>
      </p:sp>
      <p:sp>
        <p:nvSpPr>
          <p:cNvPr id="5" name="Espace réservé du numéro de diapositive 4"/>
          <p:cNvSpPr>
            <a:spLocks noGrp="1"/>
          </p:cNvSpPr>
          <p:nvPr>
            <p:ph type="sldNum" sz="quarter" idx="12"/>
          </p:nvPr>
        </p:nvSpPr>
        <p:spPr>
          <a:xfrm>
            <a:off x="10737657" y="6417493"/>
            <a:ext cx="365760" cy="365760"/>
          </a:xfrm>
        </p:spPr>
        <p:txBody>
          <a:bodyPr/>
          <a:lstStyle/>
          <a:p>
            <a:fld id="{E034F8EF-867A-4144-9C85-6B43D99B8AA5}" type="slidenum">
              <a:rPr lang="fr-FR" smtClean="0"/>
              <a:t>69</a:t>
            </a:fld>
            <a:endParaRPr lang="fr-FR" dirty="0"/>
          </a:p>
        </p:txBody>
      </p:sp>
      <p:pic>
        <p:nvPicPr>
          <p:cNvPr id="6" name="Picture 6"/>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0"/>
            <a:ext cx="1169581" cy="11483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1951105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600200" y="269282"/>
            <a:ext cx="10537247" cy="695410"/>
          </a:xfrm>
        </p:spPr>
        <p:txBody>
          <a:bodyPr>
            <a:normAutofit fontScale="90000"/>
          </a:bodyPr>
          <a:lstStyle/>
          <a:p>
            <a:r>
              <a:rPr lang="fr-FR" cap="none" dirty="0" smtClean="0"/>
              <a:t>Exigences par rapport au contenu à fournir dans le rapport</a:t>
            </a:r>
            <a:endParaRPr lang="fr-FR" cap="none" dirty="0"/>
          </a:p>
        </p:txBody>
      </p:sp>
      <p:sp>
        <p:nvSpPr>
          <p:cNvPr id="3" name="Espace réservé du contenu 2"/>
          <p:cNvSpPr>
            <a:spLocks noGrp="1"/>
          </p:cNvSpPr>
          <p:nvPr>
            <p:ph idx="1"/>
          </p:nvPr>
        </p:nvSpPr>
        <p:spPr>
          <a:xfrm>
            <a:off x="746449" y="1225296"/>
            <a:ext cx="11010122" cy="5791324"/>
          </a:xfrm>
        </p:spPr>
        <p:txBody>
          <a:bodyPr>
            <a:noAutofit/>
          </a:bodyPr>
          <a:lstStyle/>
          <a:p>
            <a:pPr algn="just"/>
            <a:r>
              <a:rPr lang="fr-FR" sz="2400" dirty="0" smtClean="0">
                <a:latin typeface="Calibri" charset="0"/>
                <a:ea typeface="Calibri" charset="0"/>
                <a:cs typeface="Calibri" charset="0"/>
              </a:rPr>
              <a:t>Trois </a:t>
            </a:r>
            <a:r>
              <a:rPr lang="fr-FR" sz="2400" dirty="0">
                <a:latin typeface="Calibri" charset="0"/>
                <a:ea typeface="Calibri" charset="0"/>
                <a:cs typeface="Calibri" charset="0"/>
              </a:rPr>
              <a:t>exigences </a:t>
            </a:r>
            <a:r>
              <a:rPr lang="fr-FR" sz="2400" dirty="0" err="1" smtClean="0">
                <a:latin typeface="Calibri" charset="0"/>
                <a:ea typeface="Calibri" charset="0"/>
                <a:cs typeface="Calibri" charset="0"/>
              </a:rPr>
              <a:t>considérées</a:t>
            </a:r>
            <a:r>
              <a:rPr lang="fr-FR" sz="2400" dirty="0" smtClean="0">
                <a:latin typeface="Calibri" charset="0"/>
                <a:ea typeface="Calibri" charset="0"/>
                <a:cs typeface="Calibri" charset="0"/>
              </a:rPr>
              <a:t> </a:t>
            </a:r>
            <a:r>
              <a:rPr lang="fr-FR" sz="2400" dirty="0">
                <a:latin typeface="Calibri" charset="0"/>
                <a:ea typeface="Calibri" charset="0"/>
                <a:cs typeface="Calibri" charset="0"/>
              </a:rPr>
              <a:t>comme des points de </a:t>
            </a:r>
            <a:r>
              <a:rPr lang="fr-FR" sz="2400" dirty="0" err="1">
                <a:latin typeface="Calibri" charset="0"/>
                <a:ea typeface="Calibri" charset="0"/>
                <a:cs typeface="Calibri" charset="0"/>
              </a:rPr>
              <a:t>contrôle</a:t>
            </a:r>
            <a:r>
              <a:rPr lang="fr-FR" sz="2400" dirty="0">
                <a:latin typeface="Calibri" charset="0"/>
                <a:ea typeface="Calibri" charset="0"/>
                <a:cs typeface="Calibri" charset="0"/>
              </a:rPr>
              <a:t> de l’assurance </a:t>
            </a:r>
            <a:r>
              <a:rPr lang="fr-FR" sz="2400" dirty="0" err="1">
                <a:latin typeface="Calibri" charset="0"/>
                <a:ea typeface="Calibri" charset="0"/>
                <a:cs typeface="Calibri" charset="0"/>
              </a:rPr>
              <a:t>qualite</a:t>
            </a:r>
            <a:r>
              <a:rPr lang="fr-FR" sz="2400" dirty="0">
                <a:latin typeface="Calibri" charset="0"/>
                <a:ea typeface="Calibri" charset="0"/>
                <a:cs typeface="Calibri" charset="0"/>
              </a:rPr>
              <a:t>́ </a:t>
            </a:r>
            <a:r>
              <a:rPr lang="fr-FR" sz="2400" dirty="0" smtClean="0">
                <a:latin typeface="Calibri" charset="0"/>
                <a:ea typeface="Calibri" charset="0"/>
                <a:cs typeface="Calibri" charset="0"/>
              </a:rPr>
              <a:t>afin </a:t>
            </a:r>
            <a:r>
              <a:rPr lang="fr-FR" sz="2400" dirty="0">
                <a:latin typeface="Calibri" charset="0"/>
                <a:ea typeface="Calibri" charset="0"/>
                <a:cs typeface="Calibri" charset="0"/>
              </a:rPr>
              <a:t>de garantir la </a:t>
            </a:r>
            <a:r>
              <a:rPr lang="fr-FR" sz="2400" dirty="0" err="1" smtClean="0">
                <a:latin typeface="Calibri" charset="0"/>
                <a:ea typeface="Calibri" charset="0"/>
                <a:cs typeface="Calibri" charset="0"/>
              </a:rPr>
              <a:t>cohérence</a:t>
            </a:r>
            <a:r>
              <a:rPr lang="fr-FR" sz="2400" dirty="0" smtClean="0">
                <a:latin typeface="Calibri" charset="0"/>
                <a:ea typeface="Calibri" charset="0"/>
                <a:cs typeface="Calibri" charset="0"/>
              </a:rPr>
              <a:t> </a:t>
            </a:r>
            <a:r>
              <a:rPr lang="fr-FR" sz="2400" dirty="0">
                <a:latin typeface="Calibri" charset="0"/>
                <a:ea typeface="Calibri" charset="0"/>
                <a:cs typeface="Calibri" charset="0"/>
              </a:rPr>
              <a:t>des rapports et l’harmonisation de l’approche de compte rendu entre tous les pays partenaires</a:t>
            </a:r>
            <a:r>
              <a:rPr lang="fr-FR" sz="2400" dirty="0" smtClean="0">
                <a:latin typeface="Calibri" charset="0"/>
                <a:ea typeface="Calibri" charset="0"/>
                <a:cs typeface="Calibri" charset="0"/>
              </a:rPr>
              <a:t>.:</a:t>
            </a:r>
          </a:p>
          <a:p>
            <a:pPr lvl="2" algn="just">
              <a:buFont typeface="Wingdings" charset="2"/>
              <a:buChar char="ü"/>
            </a:pPr>
            <a:r>
              <a:rPr lang="fr-FR" sz="2400" dirty="0">
                <a:latin typeface="Calibri" charset="0"/>
                <a:ea typeface="Calibri" charset="0"/>
                <a:cs typeface="Calibri" charset="0"/>
              </a:rPr>
              <a:t>toutes les </a:t>
            </a:r>
            <a:r>
              <a:rPr lang="fr-FR" sz="2400" dirty="0" err="1">
                <a:latin typeface="Calibri" charset="0"/>
                <a:ea typeface="Calibri" charset="0"/>
                <a:cs typeface="Calibri" charset="0"/>
              </a:rPr>
              <a:t>réponses</a:t>
            </a:r>
            <a:r>
              <a:rPr lang="fr-FR" sz="2400" dirty="0">
                <a:latin typeface="Calibri" charset="0"/>
                <a:ea typeface="Calibri" charset="0"/>
                <a:cs typeface="Calibri" charset="0"/>
              </a:rPr>
              <a:t> aux questions du NRF doivent s’appuyer sur des </a:t>
            </a:r>
            <a:r>
              <a:rPr lang="fr-FR" sz="2400" dirty="0" err="1">
                <a:latin typeface="Calibri" charset="0"/>
                <a:ea typeface="Calibri" charset="0"/>
                <a:cs typeface="Calibri" charset="0"/>
              </a:rPr>
              <a:t>données</a:t>
            </a:r>
            <a:r>
              <a:rPr lang="fr-FR" sz="2400" dirty="0">
                <a:latin typeface="Calibri" charset="0"/>
                <a:ea typeface="Calibri" charset="0"/>
                <a:cs typeface="Calibri" charset="0"/>
              </a:rPr>
              <a:t> probantes. Cela </a:t>
            </a:r>
            <a:r>
              <a:rPr lang="fr-FR" sz="2400" dirty="0" smtClean="0">
                <a:latin typeface="Calibri" charset="0"/>
                <a:ea typeface="Calibri" charset="0"/>
                <a:cs typeface="Calibri" charset="0"/>
              </a:rPr>
              <a:t>signifie </a:t>
            </a:r>
            <a:r>
              <a:rPr lang="fr-FR" sz="2400" dirty="0">
                <a:latin typeface="Calibri" charset="0"/>
                <a:ea typeface="Calibri" charset="0"/>
                <a:cs typeface="Calibri" charset="0"/>
              </a:rPr>
              <a:t>que toutes les </a:t>
            </a:r>
            <a:r>
              <a:rPr lang="fr-FR" sz="2400" dirty="0" err="1">
                <a:latin typeface="Calibri" charset="0"/>
                <a:ea typeface="Calibri" charset="0"/>
                <a:cs typeface="Calibri" charset="0"/>
              </a:rPr>
              <a:t>déclarations</a:t>
            </a:r>
            <a:r>
              <a:rPr lang="fr-FR" sz="2400" dirty="0">
                <a:latin typeface="Calibri" charset="0"/>
                <a:ea typeface="Calibri" charset="0"/>
                <a:cs typeface="Calibri" charset="0"/>
              </a:rPr>
              <a:t> factuelles doivent </a:t>
            </a:r>
            <a:r>
              <a:rPr lang="fr-FR" sz="2400" dirty="0" err="1">
                <a:latin typeface="Calibri" charset="0"/>
                <a:ea typeface="Calibri" charset="0"/>
                <a:cs typeface="Calibri" charset="0"/>
              </a:rPr>
              <a:t>être</a:t>
            </a:r>
            <a:r>
              <a:rPr lang="fr-FR" sz="2400" dirty="0">
                <a:latin typeface="Calibri" charset="0"/>
                <a:ea typeface="Calibri" charset="0"/>
                <a:cs typeface="Calibri" charset="0"/>
              </a:rPr>
              <a:t> </a:t>
            </a:r>
            <a:r>
              <a:rPr lang="fr-FR" sz="2400" dirty="0" err="1">
                <a:latin typeface="Calibri" charset="0"/>
                <a:ea typeface="Calibri" charset="0"/>
                <a:cs typeface="Calibri" charset="0"/>
              </a:rPr>
              <a:t>corroborées</a:t>
            </a:r>
            <a:r>
              <a:rPr lang="fr-FR" sz="2400" dirty="0">
                <a:latin typeface="Calibri" charset="0"/>
                <a:ea typeface="Calibri" charset="0"/>
                <a:cs typeface="Calibri" charset="0"/>
              </a:rPr>
              <a:t> par </a:t>
            </a:r>
            <a:r>
              <a:rPr lang="fr-FR" sz="2400" dirty="0" smtClean="0">
                <a:latin typeface="Calibri" charset="0"/>
                <a:ea typeface="Calibri" charset="0"/>
                <a:cs typeface="Calibri" charset="0"/>
              </a:rPr>
              <a:t>l’indication d’une </a:t>
            </a:r>
            <a:r>
              <a:rPr lang="fr-FR" sz="2400" dirty="0">
                <a:latin typeface="Calibri" charset="0"/>
                <a:ea typeface="Calibri" charset="0"/>
                <a:cs typeface="Calibri" charset="0"/>
              </a:rPr>
              <a:t>source </a:t>
            </a:r>
            <a:r>
              <a:rPr lang="fr-FR" sz="2400" dirty="0" smtClean="0">
                <a:latin typeface="Calibri" charset="0"/>
                <a:ea typeface="Calibri" charset="0"/>
                <a:cs typeface="Calibri" charset="0"/>
              </a:rPr>
              <a:t>(sans limitation quant au choix des sources)</a:t>
            </a:r>
          </a:p>
          <a:p>
            <a:pPr marL="457200" lvl="2" indent="0" algn="just">
              <a:buNone/>
            </a:pPr>
            <a:endParaRPr lang="fr-FR" sz="2400" dirty="0" smtClean="0">
              <a:latin typeface="Calibri" charset="0"/>
              <a:ea typeface="Calibri" charset="0"/>
              <a:cs typeface="Calibri" charset="0"/>
            </a:endParaRPr>
          </a:p>
          <a:p>
            <a:pPr lvl="2" algn="just">
              <a:buFont typeface="Wingdings" charset="2"/>
              <a:buChar char="ü"/>
            </a:pPr>
            <a:r>
              <a:rPr lang="fr-FR" sz="2400" dirty="0">
                <a:latin typeface="Calibri" charset="0"/>
                <a:ea typeface="Calibri" charset="0"/>
                <a:cs typeface="Calibri" charset="0"/>
              </a:rPr>
              <a:t>La </a:t>
            </a:r>
            <a:r>
              <a:rPr lang="fr-FR" sz="2400" dirty="0" err="1">
                <a:latin typeface="Calibri" charset="0"/>
                <a:ea typeface="Calibri" charset="0"/>
                <a:cs typeface="Calibri" charset="0"/>
              </a:rPr>
              <a:t>deuxième</a:t>
            </a:r>
            <a:r>
              <a:rPr lang="fr-FR" sz="2400" dirty="0">
                <a:latin typeface="Calibri" charset="0"/>
                <a:ea typeface="Calibri" charset="0"/>
                <a:cs typeface="Calibri" charset="0"/>
              </a:rPr>
              <a:t> exigence est que l’information fournie doit </a:t>
            </a:r>
            <a:r>
              <a:rPr lang="fr-FR" sz="2400" dirty="0" err="1">
                <a:latin typeface="Calibri" charset="0"/>
                <a:ea typeface="Calibri" charset="0"/>
                <a:cs typeface="Calibri" charset="0"/>
              </a:rPr>
              <a:t>répondre</a:t>
            </a:r>
            <a:r>
              <a:rPr lang="fr-FR" sz="2400" dirty="0">
                <a:latin typeface="Calibri" charset="0"/>
                <a:ea typeface="Calibri" charset="0"/>
                <a:cs typeface="Calibri" charset="0"/>
              </a:rPr>
              <a:t> directement à la question, ce qui </a:t>
            </a:r>
            <a:r>
              <a:rPr lang="fr-FR" sz="2400" dirty="0" smtClean="0">
                <a:latin typeface="Calibri" charset="0"/>
                <a:ea typeface="Calibri" charset="0"/>
                <a:cs typeface="Calibri" charset="0"/>
              </a:rPr>
              <a:t>signifie </a:t>
            </a:r>
            <a:r>
              <a:rPr lang="fr-FR" sz="2400" dirty="0">
                <a:latin typeface="Calibri" charset="0"/>
                <a:ea typeface="Calibri" charset="0"/>
                <a:cs typeface="Calibri" charset="0"/>
              </a:rPr>
              <a:t>qu’elle doit </a:t>
            </a:r>
            <a:r>
              <a:rPr lang="fr-FR" sz="2400" dirty="0" err="1">
                <a:latin typeface="Calibri" charset="0"/>
                <a:ea typeface="Calibri" charset="0"/>
                <a:cs typeface="Calibri" charset="0"/>
              </a:rPr>
              <a:t>être</a:t>
            </a:r>
            <a:r>
              <a:rPr lang="fr-FR" sz="2400" dirty="0">
                <a:latin typeface="Calibri" charset="0"/>
                <a:ea typeface="Calibri" charset="0"/>
                <a:cs typeface="Calibri" charset="0"/>
              </a:rPr>
              <a:t> aussi pertinente que possible. </a:t>
            </a:r>
            <a:endParaRPr lang="fr-FR" sz="2400" dirty="0" smtClean="0">
              <a:latin typeface="Calibri" charset="0"/>
              <a:ea typeface="Calibri" charset="0"/>
              <a:cs typeface="Calibri" charset="0"/>
            </a:endParaRPr>
          </a:p>
          <a:p>
            <a:pPr marL="457200" lvl="2" indent="0" algn="just">
              <a:buNone/>
            </a:pPr>
            <a:endParaRPr lang="fr-FR" sz="2400" dirty="0" smtClean="0">
              <a:latin typeface="Calibri" charset="0"/>
              <a:ea typeface="Calibri" charset="0"/>
              <a:cs typeface="Calibri" charset="0"/>
            </a:endParaRPr>
          </a:p>
          <a:p>
            <a:pPr lvl="2" algn="just">
              <a:buFont typeface="Wingdings" charset="2"/>
              <a:buChar char="ü"/>
            </a:pPr>
            <a:r>
              <a:rPr lang="fr-FR" sz="2400" dirty="0" smtClean="0">
                <a:latin typeface="Calibri" charset="0"/>
                <a:ea typeface="Calibri" charset="0"/>
                <a:cs typeface="Calibri" charset="0"/>
              </a:rPr>
              <a:t>La </a:t>
            </a:r>
            <a:r>
              <a:rPr lang="fr-FR" sz="2400" dirty="0" err="1">
                <a:latin typeface="Calibri" charset="0"/>
                <a:ea typeface="Calibri" charset="0"/>
                <a:cs typeface="Calibri" charset="0"/>
              </a:rPr>
              <a:t>troisième</a:t>
            </a:r>
            <a:r>
              <a:rPr lang="fr-FR" sz="2400" dirty="0">
                <a:latin typeface="Calibri" charset="0"/>
                <a:ea typeface="Calibri" charset="0"/>
                <a:cs typeface="Calibri" charset="0"/>
              </a:rPr>
              <a:t> et </a:t>
            </a:r>
            <a:r>
              <a:rPr lang="fr-FR" sz="2400" dirty="0" err="1">
                <a:latin typeface="Calibri" charset="0"/>
                <a:ea typeface="Calibri" charset="0"/>
                <a:cs typeface="Calibri" charset="0"/>
              </a:rPr>
              <a:t>dernière</a:t>
            </a:r>
            <a:r>
              <a:rPr lang="fr-FR" sz="2400" dirty="0">
                <a:latin typeface="Calibri" charset="0"/>
                <a:ea typeface="Calibri" charset="0"/>
                <a:cs typeface="Calibri" charset="0"/>
              </a:rPr>
              <a:t> exigence est que les </a:t>
            </a:r>
            <a:r>
              <a:rPr lang="fr-FR" sz="2400" dirty="0" err="1">
                <a:latin typeface="Calibri" charset="0"/>
                <a:ea typeface="Calibri" charset="0"/>
                <a:cs typeface="Calibri" charset="0"/>
              </a:rPr>
              <a:t>réponses</a:t>
            </a:r>
            <a:r>
              <a:rPr lang="fr-FR" sz="2400" dirty="0">
                <a:latin typeface="Calibri" charset="0"/>
                <a:ea typeface="Calibri" charset="0"/>
                <a:cs typeface="Calibri" charset="0"/>
              </a:rPr>
              <a:t> aux questions du NRF doivent </a:t>
            </a:r>
            <a:r>
              <a:rPr lang="fr-FR" sz="2400" dirty="0" err="1">
                <a:latin typeface="Calibri" charset="0"/>
                <a:ea typeface="Calibri" charset="0"/>
                <a:cs typeface="Calibri" charset="0"/>
              </a:rPr>
              <a:t>être</a:t>
            </a:r>
            <a:r>
              <a:rPr lang="fr-FR" sz="2400" dirty="0">
                <a:latin typeface="Calibri" charset="0"/>
                <a:ea typeface="Calibri" charset="0"/>
                <a:cs typeface="Calibri" charset="0"/>
              </a:rPr>
              <a:t> concises. Le NRF n’impose pas de limite de mots dans les </a:t>
            </a:r>
            <a:r>
              <a:rPr lang="fr-FR" sz="2400" dirty="0" err="1">
                <a:latin typeface="Calibri" charset="0"/>
                <a:ea typeface="Calibri" charset="0"/>
                <a:cs typeface="Calibri" charset="0"/>
              </a:rPr>
              <a:t>réponses</a:t>
            </a:r>
            <a:r>
              <a:rPr lang="fr-FR" sz="2400" dirty="0">
                <a:latin typeface="Calibri" charset="0"/>
                <a:ea typeface="Calibri" charset="0"/>
                <a:cs typeface="Calibri" charset="0"/>
              </a:rPr>
              <a:t>, mais recommande que chaque </a:t>
            </a:r>
            <a:r>
              <a:rPr lang="fr-FR" sz="2400" dirty="0" err="1">
                <a:latin typeface="Calibri" charset="0"/>
                <a:ea typeface="Calibri" charset="0"/>
                <a:cs typeface="Calibri" charset="0"/>
              </a:rPr>
              <a:t>réponse</a:t>
            </a:r>
            <a:r>
              <a:rPr lang="fr-FR" sz="2400" dirty="0">
                <a:latin typeface="Calibri" charset="0"/>
                <a:ea typeface="Calibri" charset="0"/>
                <a:cs typeface="Calibri" charset="0"/>
              </a:rPr>
              <a:t> fasse entre 100 et 500 mots </a:t>
            </a:r>
          </a:p>
          <a:p>
            <a:pPr lvl="2" algn="just">
              <a:buFont typeface="Wingdings" charset="2"/>
              <a:buChar char="ü"/>
            </a:pPr>
            <a:endParaRPr lang="fr-FR" sz="2400" dirty="0">
              <a:latin typeface="Calibri" charset="0"/>
              <a:ea typeface="Calibri" charset="0"/>
              <a:cs typeface="Calibri" charset="0"/>
            </a:endParaRPr>
          </a:p>
          <a:p>
            <a:pPr lvl="1" algn="just"/>
            <a:endParaRPr lang="fr-FR" sz="2400" dirty="0">
              <a:latin typeface="Calibri" charset="0"/>
              <a:ea typeface="Calibri" charset="0"/>
              <a:cs typeface="Calibri" charset="0"/>
            </a:endParaRPr>
          </a:p>
          <a:p>
            <a:pPr algn="just"/>
            <a:endParaRPr lang="fr-FR" sz="2400" dirty="0">
              <a:latin typeface="Calibri" charset="0"/>
              <a:ea typeface="Calibri" charset="0"/>
              <a:cs typeface="Calibri" charset="0"/>
            </a:endParaRPr>
          </a:p>
        </p:txBody>
      </p:sp>
      <p:sp>
        <p:nvSpPr>
          <p:cNvPr id="4" name="Espace réservé du pied de page 3"/>
          <p:cNvSpPr>
            <a:spLocks noGrp="1"/>
          </p:cNvSpPr>
          <p:nvPr>
            <p:ph type="ftr" sz="quarter" idx="11"/>
          </p:nvPr>
        </p:nvSpPr>
        <p:spPr/>
        <p:txBody>
          <a:bodyPr/>
          <a:lstStyle/>
          <a:p>
            <a:r>
              <a:rPr lang="fr-FR" smtClean="0"/>
              <a:t>Abdelouahab Essafi Expert LMI Kafaat Liljami3</a:t>
            </a:r>
            <a:endParaRPr lang="fr-FR" dirty="0"/>
          </a:p>
        </p:txBody>
      </p:sp>
      <p:sp>
        <p:nvSpPr>
          <p:cNvPr id="5" name="Espace réservé du numéro de diapositive 4"/>
          <p:cNvSpPr>
            <a:spLocks noGrp="1"/>
          </p:cNvSpPr>
          <p:nvPr>
            <p:ph type="sldNum" sz="quarter" idx="12"/>
          </p:nvPr>
        </p:nvSpPr>
        <p:spPr/>
        <p:txBody>
          <a:bodyPr/>
          <a:lstStyle/>
          <a:p>
            <a:fld id="{E034F8EF-867A-4144-9C85-6B43D99B8AA5}" type="slidenum">
              <a:rPr lang="fr-FR" smtClean="0"/>
              <a:t>7</a:t>
            </a:fld>
            <a:endParaRPr lang="fr-FR" dirty="0"/>
          </a:p>
        </p:txBody>
      </p:sp>
      <p:pic>
        <p:nvPicPr>
          <p:cNvPr id="6" name="Picture 6"/>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7949" y="-14354"/>
            <a:ext cx="1397000" cy="1325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40667154"/>
      </p:ext>
    </p:extLst>
  </p:cSld>
  <p:clrMapOvr>
    <a:masterClrMapping/>
  </p:clrMapOvr>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087880" y="178308"/>
            <a:ext cx="7729728" cy="388620"/>
          </a:xfrm>
        </p:spPr>
        <p:txBody>
          <a:bodyPr>
            <a:normAutofit fontScale="90000"/>
          </a:bodyPr>
          <a:lstStyle/>
          <a:p>
            <a:r>
              <a:rPr lang="fr-FR" cap="none" dirty="0">
                <a:latin typeface="Calibri" charset="0"/>
                <a:ea typeface="Calibri" charset="0"/>
                <a:cs typeface="Calibri" charset="0"/>
              </a:rPr>
              <a:t>Modules et questions thématiques</a:t>
            </a:r>
            <a:endParaRPr lang="fr-FR" dirty="0"/>
          </a:p>
        </p:txBody>
      </p:sp>
      <p:sp>
        <p:nvSpPr>
          <p:cNvPr id="3" name="Espace réservé du contenu 2"/>
          <p:cNvSpPr>
            <a:spLocks noGrp="1"/>
          </p:cNvSpPr>
          <p:nvPr>
            <p:ph idx="1"/>
          </p:nvPr>
        </p:nvSpPr>
        <p:spPr>
          <a:xfrm>
            <a:off x="0" y="822960"/>
            <a:ext cx="11905488" cy="6181344"/>
          </a:xfrm>
        </p:spPr>
        <p:txBody>
          <a:bodyPr>
            <a:normAutofit/>
          </a:bodyPr>
          <a:lstStyle/>
          <a:p>
            <a:pPr algn="just"/>
            <a:r>
              <a:rPr lang="fr-FR" sz="2400" b="1" i="1" dirty="0">
                <a:solidFill>
                  <a:srgbClr val="FF0000"/>
                </a:solidFill>
                <a:latin typeface="Calibri" charset="0"/>
                <a:ea typeface="Calibri" charset="0"/>
                <a:cs typeface="Calibri" charset="0"/>
              </a:rPr>
              <a:t>D.3.5 </a:t>
            </a:r>
            <a:r>
              <a:rPr lang="fr-FR" sz="2400" b="1" i="1" dirty="0" err="1">
                <a:solidFill>
                  <a:srgbClr val="FF0000"/>
                </a:solidFill>
                <a:latin typeface="Calibri" charset="0"/>
                <a:ea typeface="Calibri" charset="0"/>
                <a:cs typeface="Calibri" charset="0"/>
              </a:rPr>
              <a:t>Compétences</a:t>
            </a:r>
            <a:r>
              <a:rPr lang="fr-FR" sz="2400" b="1" i="1" dirty="0">
                <a:solidFill>
                  <a:srgbClr val="FF0000"/>
                </a:solidFill>
                <a:latin typeface="Calibri" charset="0"/>
                <a:ea typeface="Calibri" charset="0"/>
                <a:cs typeface="Calibri" charset="0"/>
              </a:rPr>
              <a:t> </a:t>
            </a:r>
            <a:r>
              <a:rPr lang="fr-FR" sz="2400" b="1" i="1" dirty="0" err="1">
                <a:solidFill>
                  <a:srgbClr val="FF0000"/>
                </a:solidFill>
                <a:latin typeface="Calibri" charset="0"/>
                <a:ea typeface="Calibri" charset="0"/>
                <a:cs typeface="Calibri" charset="0"/>
              </a:rPr>
              <a:t>clés</a:t>
            </a:r>
            <a:r>
              <a:rPr lang="fr-FR" sz="2400" b="1" i="1" dirty="0">
                <a:solidFill>
                  <a:srgbClr val="FF0000"/>
                </a:solidFill>
                <a:latin typeface="Calibri" charset="0"/>
                <a:ea typeface="Calibri" charset="0"/>
                <a:cs typeface="Calibri" charset="0"/>
              </a:rPr>
              <a:t> de l’UE </a:t>
            </a:r>
            <a:endParaRPr lang="fr-FR" sz="2400" dirty="0">
              <a:solidFill>
                <a:srgbClr val="FF0000"/>
              </a:solidFill>
              <a:latin typeface="Calibri" charset="0"/>
              <a:ea typeface="Calibri" charset="0"/>
              <a:cs typeface="Calibri" charset="0"/>
            </a:endParaRPr>
          </a:p>
          <a:p>
            <a:pPr algn="just">
              <a:buFont typeface="Wingdings" charset="2"/>
              <a:buChar char="v"/>
            </a:pPr>
            <a:r>
              <a:rPr lang="fr-FR" sz="2400" dirty="0" smtClean="0">
                <a:latin typeface="Calibri" charset="0"/>
                <a:ea typeface="Calibri" charset="0"/>
                <a:cs typeface="Calibri" charset="0"/>
              </a:rPr>
              <a:t> Certaines </a:t>
            </a:r>
            <a:r>
              <a:rPr lang="fr-FR" sz="2400" dirty="0">
                <a:latin typeface="Calibri" charset="0"/>
                <a:ea typeface="Calibri" charset="0"/>
                <a:cs typeface="Calibri" charset="0"/>
              </a:rPr>
              <a:t>des «</a:t>
            </a:r>
            <a:r>
              <a:rPr lang="fr-FR" sz="2400" dirty="0" err="1">
                <a:latin typeface="Calibri" charset="0"/>
                <a:ea typeface="Calibri" charset="0"/>
                <a:cs typeface="Calibri" charset="0"/>
              </a:rPr>
              <a:t>compétences</a:t>
            </a:r>
            <a:r>
              <a:rPr lang="fr-FR" sz="2400" dirty="0">
                <a:latin typeface="Calibri" charset="0"/>
                <a:ea typeface="Calibri" charset="0"/>
                <a:cs typeface="Calibri" charset="0"/>
              </a:rPr>
              <a:t> </a:t>
            </a:r>
            <a:r>
              <a:rPr lang="fr-FR" sz="2400" dirty="0" err="1">
                <a:latin typeface="Calibri" charset="0"/>
                <a:ea typeface="Calibri" charset="0"/>
                <a:cs typeface="Calibri" charset="0"/>
              </a:rPr>
              <a:t>clés</a:t>
            </a:r>
            <a:r>
              <a:rPr lang="fr-FR" sz="2400" dirty="0">
                <a:latin typeface="Calibri" charset="0"/>
                <a:ea typeface="Calibri" charset="0"/>
                <a:cs typeface="Calibri" charset="0"/>
              </a:rPr>
              <a:t> de l’UE» (la lecture, l’</a:t>
            </a:r>
            <a:r>
              <a:rPr lang="fr-FR" sz="2400" dirty="0" err="1">
                <a:latin typeface="Calibri" charset="0"/>
                <a:ea typeface="Calibri" charset="0"/>
                <a:cs typeface="Calibri" charset="0"/>
              </a:rPr>
              <a:t>écriture</a:t>
            </a:r>
            <a:r>
              <a:rPr lang="fr-FR" sz="2400" dirty="0">
                <a:latin typeface="Calibri" charset="0"/>
                <a:ea typeface="Calibri" charset="0"/>
                <a:cs typeface="Calibri" charset="0"/>
              </a:rPr>
              <a:t> et les langues; les </a:t>
            </a:r>
            <a:r>
              <a:rPr lang="fr-FR" sz="2400" dirty="0" smtClean="0">
                <a:latin typeface="Calibri" charset="0"/>
                <a:ea typeface="Calibri" charset="0"/>
                <a:cs typeface="Calibri" charset="0"/>
              </a:rPr>
              <a:t>           </a:t>
            </a:r>
            <a:r>
              <a:rPr lang="fr-FR" sz="2400" dirty="0" err="1" smtClean="0">
                <a:latin typeface="Calibri" charset="0"/>
                <a:ea typeface="Calibri" charset="0"/>
                <a:cs typeface="Calibri" charset="0"/>
              </a:rPr>
              <a:t>mathématiques</a:t>
            </a:r>
            <a:r>
              <a:rPr lang="fr-FR" sz="2400" dirty="0">
                <a:latin typeface="Calibri" charset="0"/>
                <a:ea typeface="Calibri" charset="0"/>
                <a:cs typeface="Calibri" charset="0"/>
              </a:rPr>
              <a:t>; les sciences et l’</a:t>
            </a:r>
            <a:r>
              <a:rPr lang="fr-FR" sz="2400" dirty="0" err="1">
                <a:latin typeface="Calibri" charset="0"/>
                <a:ea typeface="Calibri" charset="0"/>
                <a:cs typeface="Calibri" charset="0"/>
              </a:rPr>
              <a:t>ingénierie</a:t>
            </a:r>
            <a:r>
              <a:rPr lang="fr-FR" sz="2400" dirty="0">
                <a:latin typeface="Calibri" charset="0"/>
                <a:ea typeface="Calibri" charset="0"/>
                <a:cs typeface="Calibri" charset="0"/>
              </a:rPr>
              <a:t>; les </a:t>
            </a:r>
            <a:r>
              <a:rPr lang="fr-FR" sz="2400" dirty="0" err="1">
                <a:latin typeface="Calibri" charset="0"/>
                <a:ea typeface="Calibri" charset="0"/>
                <a:cs typeface="Calibri" charset="0"/>
              </a:rPr>
              <a:t>compétences</a:t>
            </a:r>
            <a:r>
              <a:rPr lang="fr-FR" sz="2400" dirty="0">
                <a:latin typeface="Calibri" charset="0"/>
                <a:ea typeface="Calibri" charset="0"/>
                <a:cs typeface="Calibri" charset="0"/>
              </a:rPr>
              <a:t> </a:t>
            </a:r>
            <a:r>
              <a:rPr lang="fr-FR" sz="2400" dirty="0" err="1">
                <a:latin typeface="Calibri" charset="0"/>
                <a:ea typeface="Calibri" charset="0"/>
                <a:cs typeface="Calibri" charset="0"/>
              </a:rPr>
              <a:t>numériques</a:t>
            </a:r>
            <a:r>
              <a:rPr lang="fr-FR" sz="2400" dirty="0">
                <a:latin typeface="Calibri" charset="0"/>
                <a:ea typeface="Calibri" charset="0"/>
                <a:cs typeface="Calibri" charset="0"/>
              </a:rPr>
              <a:t>; les </a:t>
            </a:r>
            <a:r>
              <a:rPr lang="fr-FR" sz="2400" dirty="0" err="1">
                <a:latin typeface="Calibri" charset="0"/>
                <a:ea typeface="Calibri" charset="0"/>
                <a:cs typeface="Calibri" charset="0"/>
              </a:rPr>
              <a:t>compétences</a:t>
            </a:r>
            <a:r>
              <a:rPr lang="fr-FR" sz="2400" dirty="0">
                <a:latin typeface="Calibri" charset="0"/>
                <a:ea typeface="Calibri" charset="0"/>
                <a:cs typeface="Calibri" charset="0"/>
              </a:rPr>
              <a:t> personnelles, sociales et en </a:t>
            </a:r>
            <a:r>
              <a:rPr lang="fr-FR" sz="2400" dirty="0" err="1">
                <a:latin typeface="Calibri" charset="0"/>
                <a:ea typeface="Calibri" charset="0"/>
                <a:cs typeface="Calibri" charset="0"/>
              </a:rPr>
              <a:t>matière</a:t>
            </a:r>
            <a:r>
              <a:rPr lang="fr-FR" sz="2400" dirty="0">
                <a:latin typeface="Calibri" charset="0"/>
                <a:ea typeface="Calibri" charset="0"/>
                <a:cs typeface="Calibri" charset="0"/>
              </a:rPr>
              <a:t> d’apprentissage; les </a:t>
            </a:r>
            <a:r>
              <a:rPr lang="fr-FR" sz="2400" dirty="0" err="1">
                <a:latin typeface="Calibri" charset="0"/>
                <a:ea typeface="Calibri" charset="0"/>
                <a:cs typeface="Calibri" charset="0"/>
              </a:rPr>
              <a:t>compétences</a:t>
            </a:r>
            <a:r>
              <a:rPr lang="fr-FR" sz="2400" dirty="0">
                <a:latin typeface="Calibri" charset="0"/>
                <a:ea typeface="Calibri" charset="0"/>
                <a:cs typeface="Calibri" charset="0"/>
              </a:rPr>
              <a:t> civiques; l’entrepreneuriat; la </a:t>
            </a:r>
            <a:r>
              <a:rPr lang="fr-FR" sz="2400" dirty="0" err="1">
                <a:latin typeface="Calibri" charset="0"/>
                <a:ea typeface="Calibri" charset="0"/>
                <a:cs typeface="Calibri" charset="0"/>
              </a:rPr>
              <a:t>sensibilite</a:t>
            </a:r>
            <a:r>
              <a:rPr lang="fr-FR" sz="2400" dirty="0">
                <a:latin typeface="Calibri" charset="0"/>
                <a:ea typeface="Calibri" charset="0"/>
                <a:cs typeface="Calibri" charset="0"/>
              </a:rPr>
              <a:t>́ et l’expression </a:t>
            </a:r>
            <a:r>
              <a:rPr lang="fr-FR" sz="2400" dirty="0" smtClean="0">
                <a:latin typeface="Calibri" charset="0"/>
                <a:ea typeface="Calibri" charset="0"/>
                <a:cs typeface="Calibri" charset="0"/>
              </a:rPr>
              <a:t>culturelles) ou </a:t>
            </a:r>
            <a:r>
              <a:rPr lang="fr-FR" sz="2400" dirty="0">
                <a:latin typeface="Calibri" charset="0"/>
                <a:ea typeface="Calibri" charset="0"/>
                <a:cs typeface="Calibri" charset="0"/>
              </a:rPr>
              <a:t>des </a:t>
            </a:r>
            <a:r>
              <a:rPr lang="fr-FR" sz="2400" dirty="0" err="1">
                <a:latin typeface="Calibri" charset="0"/>
                <a:ea typeface="Calibri" charset="0"/>
                <a:cs typeface="Calibri" charset="0"/>
              </a:rPr>
              <a:t>compétences</a:t>
            </a:r>
            <a:r>
              <a:rPr lang="fr-FR" sz="2400" dirty="0">
                <a:latin typeface="Calibri" charset="0"/>
                <a:ea typeface="Calibri" charset="0"/>
                <a:cs typeface="Calibri" charset="0"/>
              </a:rPr>
              <a:t> comparables sont-elles prises en compte dans les programmes </a:t>
            </a:r>
            <a:r>
              <a:rPr lang="fr-FR" sz="2400" dirty="0" smtClean="0">
                <a:latin typeface="Calibri" charset="0"/>
                <a:ea typeface="Calibri" charset="0"/>
                <a:cs typeface="Calibri" charset="0"/>
              </a:rPr>
              <a:t>d’EFP? </a:t>
            </a:r>
            <a:r>
              <a:rPr lang="fr-FR" sz="2400" dirty="0" err="1">
                <a:latin typeface="Calibri" charset="0"/>
                <a:ea typeface="Calibri" charset="0"/>
                <a:cs typeface="Calibri" charset="0"/>
              </a:rPr>
              <a:t>P</a:t>
            </a:r>
            <a:r>
              <a:rPr lang="fr-FR" sz="2400" dirty="0" err="1" smtClean="0">
                <a:latin typeface="Calibri" charset="0"/>
                <a:ea typeface="Calibri" charset="0"/>
                <a:cs typeface="Calibri" charset="0"/>
              </a:rPr>
              <a:t>réciser</a:t>
            </a:r>
            <a:r>
              <a:rPr lang="fr-FR" sz="2400" dirty="0">
                <a:latin typeface="Calibri" charset="0"/>
                <a:ea typeface="Calibri" charset="0"/>
                <a:cs typeface="Calibri" charset="0"/>
              </a:rPr>
              <a:t>. </a:t>
            </a:r>
            <a:endParaRPr lang="fr-FR" sz="2400" dirty="0" smtClean="0">
              <a:latin typeface="Calibri" charset="0"/>
              <a:ea typeface="Calibri" charset="0"/>
              <a:cs typeface="Calibri" charset="0"/>
            </a:endParaRPr>
          </a:p>
          <a:p>
            <a:pPr algn="just">
              <a:buFont typeface="Wingdings" charset="2"/>
              <a:buChar char="v"/>
            </a:pPr>
            <a:endParaRPr lang="fr-FR" sz="2400" dirty="0">
              <a:latin typeface="Calibri" charset="0"/>
              <a:ea typeface="Calibri" charset="0"/>
              <a:cs typeface="Calibri" charset="0"/>
            </a:endParaRPr>
          </a:p>
          <a:p>
            <a:pPr algn="just"/>
            <a:r>
              <a:rPr lang="fr-FR" sz="2400" b="1" i="1" dirty="0">
                <a:solidFill>
                  <a:srgbClr val="FF0000"/>
                </a:solidFill>
                <a:latin typeface="Calibri" charset="0"/>
                <a:ea typeface="Calibri" charset="0"/>
                <a:cs typeface="Calibri" charset="0"/>
              </a:rPr>
              <a:t>D.3.6 Politiques visant à renforcer l’assurance </a:t>
            </a:r>
            <a:r>
              <a:rPr lang="fr-FR" sz="2400" b="1" i="1" dirty="0" err="1">
                <a:solidFill>
                  <a:srgbClr val="FF0000"/>
                </a:solidFill>
                <a:latin typeface="Calibri" charset="0"/>
                <a:ea typeface="Calibri" charset="0"/>
                <a:cs typeface="Calibri" charset="0"/>
              </a:rPr>
              <a:t>qualite</a:t>
            </a:r>
            <a:r>
              <a:rPr lang="fr-FR" sz="2400" b="1" i="1" dirty="0">
                <a:solidFill>
                  <a:srgbClr val="FF0000"/>
                </a:solidFill>
                <a:latin typeface="Calibri" charset="0"/>
                <a:ea typeface="Calibri" charset="0"/>
                <a:cs typeface="Calibri" charset="0"/>
              </a:rPr>
              <a:t>́ </a:t>
            </a:r>
            <a:endParaRPr lang="fr-FR" sz="2400" dirty="0">
              <a:solidFill>
                <a:srgbClr val="FF0000"/>
              </a:solidFill>
              <a:latin typeface="Calibri" charset="0"/>
              <a:ea typeface="Calibri" charset="0"/>
              <a:cs typeface="Calibri" charset="0"/>
            </a:endParaRPr>
          </a:p>
          <a:p>
            <a:pPr algn="just">
              <a:buFont typeface="Wingdings" charset="2"/>
              <a:buChar char="v"/>
            </a:pPr>
            <a:r>
              <a:rPr lang="fr-FR" sz="2400" dirty="0" smtClean="0">
                <a:latin typeface="Calibri" charset="0"/>
                <a:ea typeface="Calibri" charset="0"/>
                <a:cs typeface="Calibri" charset="0"/>
              </a:rPr>
              <a:t> Des </a:t>
            </a:r>
            <a:r>
              <a:rPr lang="fr-FR" sz="2400" dirty="0">
                <a:latin typeface="Calibri" charset="0"/>
                <a:ea typeface="Calibri" charset="0"/>
                <a:cs typeface="Calibri" charset="0"/>
              </a:rPr>
              <a:t>mesures </a:t>
            </a:r>
            <a:r>
              <a:rPr lang="fr-FR" sz="2400" dirty="0" err="1">
                <a:latin typeface="Calibri" charset="0"/>
                <a:ea typeface="Calibri" charset="0"/>
                <a:cs typeface="Calibri" charset="0"/>
              </a:rPr>
              <a:t>ont-elles</a:t>
            </a:r>
            <a:r>
              <a:rPr lang="fr-FR" sz="2400" dirty="0">
                <a:latin typeface="Calibri" charset="0"/>
                <a:ea typeface="Calibri" charset="0"/>
                <a:cs typeface="Calibri" charset="0"/>
              </a:rPr>
              <a:t> </a:t>
            </a:r>
            <a:r>
              <a:rPr lang="fr-FR" sz="2400" dirty="0" err="1">
                <a:latin typeface="Calibri" charset="0"/>
                <a:ea typeface="Calibri" charset="0"/>
                <a:cs typeface="Calibri" charset="0"/>
              </a:rPr>
              <a:t>éte</a:t>
            </a:r>
            <a:r>
              <a:rPr lang="fr-FR" sz="2400" dirty="0">
                <a:latin typeface="Calibri" charset="0"/>
                <a:ea typeface="Calibri" charset="0"/>
                <a:cs typeface="Calibri" charset="0"/>
              </a:rPr>
              <a:t>́ mises en place pour </a:t>
            </a:r>
            <a:r>
              <a:rPr lang="fr-FR" sz="2400" dirty="0" err="1">
                <a:latin typeface="Calibri" charset="0"/>
                <a:ea typeface="Calibri" charset="0"/>
                <a:cs typeface="Calibri" charset="0"/>
              </a:rPr>
              <a:t>remédier</a:t>
            </a:r>
            <a:r>
              <a:rPr lang="fr-FR" sz="2400" dirty="0">
                <a:latin typeface="Calibri" charset="0"/>
                <a:ea typeface="Calibri" charset="0"/>
                <a:cs typeface="Calibri" charset="0"/>
              </a:rPr>
              <a:t> aux </a:t>
            </a:r>
            <a:r>
              <a:rPr lang="fr-FR" sz="2400" dirty="0" smtClean="0">
                <a:latin typeface="Calibri" charset="0"/>
                <a:ea typeface="Calibri" charset="0"/>
                <a:cs typeface="Calibri" charset="0"/>
              </a:rPr>
              <a:t>lacunes   </a:t>
            </a:r>
            <a:r>
              <a:rPr lang="fr-FR" sz="2400" dirty="0" err="1" smtClean="0">
                <a:latin typeface="Calibri" charset="0"/>
                <a:ea typeface="Calibri" charset="0"/>
                <a:cs typeface="Calibri" charset="0"/>
              </a:rPr>
              <a:t>indiquées</a:t>
            </a:r>
            <a:r>
              <a:rPr lang="fr-FR" sz="2400" dirty="0" smtClean="0">
                <a:latin typeface="Calibri" charset="0"/>
                <a:ea typeface="Calibri" charset="0"/>
                <a:cs typeface="Calibri" charset="0"/>
              </a:rPr>
              <a:t> </a:t>
            </a:r>
            <a:r>
              <a:rPr lang="fr-FR" sz="2400" dirty="0">
                <a:latin typeface="Calibri" charset="0"/>
                <a:ea typeface="Calibri" charset="0"/>
                <a:cs typeface="Calibri" charset="0"/>
              </a:rPr>
              <a:t>en </a:t>
            </a:r>
            <a:r>
              <a:rPr lang="fr-FR" sz="2400" dirty="0" err="1">
                <a:latin typeface="Calibri" charset="0"/>
                <a:ea typeface="Calibri" charset="0"/>
                <a:cs typeface="Calibri" charset="0"/>
              </a:rPr>
              <a:t>réponse</a:t>
            </a:r>
            <a:r>
              <a:rPr lang="fr-FR" sz="2400" dirty="0">
                <a:latin typeface="Calibri" charset="0"/>
                <a:ea typeface="Calibri" charset="0"/>
                <a:cs typeface="Calibri" charset="0"/>
              </a:rPr>
              <a:t> aux questions </a:t>
            </a:r>
            <a:r>
              <a:rPr lang="fr-FR" sz="2400" dirty="0" err="1">
                <a:latin typeface="Calibri" charset="0"/>
                <a:ea typeface="Calibri" charset="0"/>
                <a:cs typeface="Calibri" charset="0"/>
              </a:rPr>
              <a:t>précédentes</a:t>
            </a:r>
            <a:r>
              <a:rPr lang="fr-FR" sz="2400" dirty="0">
                <a:latin typeface="Calibri" charset="0"/>
                <a:ea typeface="Calibri" charset="0"/>
                <a:cs typeface="Calibri" charset="0"/>
              </a:rPr>
              <a:t> sur la </a:t>
            </a:r>
            <a:r>
              <a:rPr lang="fr-FR" sz="2400" dirty="0" err="1">
                <a:latin typeface="Calibri" charset="0"/>
                <a:ea typeface="Calibri" charset="0"/>
                <a:cs typeface="Calibri" charset="0"/>
              </a:rPr>
              <a:t>qualite</a:t>
            </a:r>
            <a:r>
              <a:rPr lang="fr-FR" sz="2400" dirty="0">
                <a:latin typeface="Calibri" charset="0"/>
                <a:ea typeface="Calibri" charset="0"/>
                <a:cs typeface="Calibri" charset="0"/>
              </a:rPr>
              <a:t>́ des </a:t>
            </a:r>
            <a:r>
              <a:rPr lang="fr-FR" sz="2400" dirty="0" err="1">
                <a:latin typeface="Calibri" charset="0"/>
                <a:ea typeface="Calibri" charset="0"/>
                <a:cs typeface="Calibri" charset="0"/>
              </a:rPr>
              <a:t>résultats</a:t>
            </a:r>
            <a:r>
              <a:rPr lang="fr-FR" sz="2400" dirty="0">
                <a:latin typeface="Calibri" charset="0"/>
                <a:ea typeface="Calibri" charset="0"/>
                <a:cs typeface="Calibri" charset="0"/>
              </a:rPr>
              <a:t> d’apprentissage et l’assurance </a:t>
            </a:r>
            <a:r>
              <a:rPr lang="fr-FR" sz="2400" dirty="0" err="1">
                <a:latin typeface="Calibri" charset="0"/>
                <a:ea typeface="Calibri" charset="0"/>
                <a:cs typeface="Calibri" charset="0"/>
              </a:rPr>
              <a:t>qualite</a:t>
            </a:r>
            <a:r>
              <a:rPr lang="fr-FR" sz="2400" dirty="0">
                <a:latin typeface="Calibri" charset="0"/>
                <a:ea typeface="Calibri" charset="0"/>
                <a:cs typeface="Calibri" charset="0"/>
              </a:rPr>
              <a:t>́? Qui suit et </a:t>
            </a:r>
            <a:r>
              <a:rPr lang="fr-FR" sz="2400" dirty="0" err="1">
                <a:latin typeface="Calibri" charset="0"/>
                <a:ea typeface="Calibri" charset="0"/>
                <a:cs typeface="Calibri" charset="0"/>
              </a:rPr>
              <a:t>évalue</a:t>
            </a:r>
            <a:r>
              <a:rPr lang="fr-FR" sz="2400" dirty="0">
                <a:latin typeface="Calibri" charset="0"/>
                <a:ea typeface="Calibri" charset="0"/>
                <a:cs typeface="Calibri" charset="0"/>
              </a:rPr>
              <a:t> ces mesures, qui formule des suggestions </a:t>
            </a:r>
            <a:r>
              <a:rPr lang="fr-FR" sz="2400" dirty="0" smtClean="0">
                <a:latin typeface="Calibri" charset="0"/>
                <a:ea typeface="Calibri" charset="0"/>
                <a:cs typeface="Calibri" charset="0"/>
              </a:rPr>
              <a:t>d’</a:t>
            </a:r>
            <a:r>
              <a:rPr lang="fr-FR" sz="2400" dirty="0" err="1" smtClean="0">
                <a:latin typeface="Calibri" charset="0"/>
                <a:ea typeface="Calibri" charset="0"/>
                <a:cs typeface="Calibri" charset="0"/>
              </a:rPr>
              <a:t>amélioration</a:t>
            </a:r>
            <a:r>
              <a:rPr lang="fr-FR" sz="2400" dirty="0" smtClean="0">
                <a:latin typeface="Calibri" charset="0"/>
                <a:ea typeface="Calibri" charset="0"/>
                <a:cs typeface="Calibri" charset="0"/>
              </a:rPr>
              <a:t> </a:t>
            </a:r>
            <a:r>
              <a:rPr lang="fr-FR" sz="2400" dirty="0">
                <a:latin typeface="Calibri" charset="0"/>
                <a:ea typeface="Calibri" charset="0"/>
                <a:cs typeface="Calibri" charset="0"/>
              </a:rPr>
              <a:t>dans ce domaine, et comment? </a:t>
            </a:r>
            <a:r>
              <a:rPr lang="fr-FR" sz="2400" dirty="0" smtClean="0">
                <a:latin typeface="Calibri" charset="0"/>
                <a:ea typeface="Calibri" charset="0"/>
                <a:cs typeface="Calibri" charset="0"/>
              </a:rPr>
              <a:t>On </a:t>
            </a:r>
            <a:r>
              <a:rPr lang="fr-FR" sz="2400" dirty="0" err="1" smtClean="0">
                <a:latin typeface="Calibri" charset="0"/>
                <a:ea typeface="Calibri" charset="0"/>
                <a:cs typeface="Calibri" charset="0"/>
              </a:rPr>
              <a:t>précisera</a:t>
            </a:r>
            <a:r>
              <a:rPr lang="fr-FR" sz="2400" dirty="0" smtClean="0">
                <a:latin typeface="Calibri" charset="0"/>
                <a:ea typeface="Calibri" charset="0"/>
                <a:cs typeface="Calibri" charset="0"/>
              </a:rPr>
              <a:t>. </a:t>
            </a:r>
            <a:endParaRPr lang="fr-FR" sz="2400" dirty="0">
              <a:latin typeface="Calibri" charset="0"/>
              <a:ea typeface="Calibri" charset="0"/>
              <a:cs typeface="Calibri" charset="0"/>
            </a:endParaRPr>
          </a:p>
          <a:p>
            <a:pPr algn="just"/>
            <a:endParaRPr lang="fr-FR" sz="2400" dirty="0">
              <a:latin typeface="Calibri" charset="0"/>
              <a:ea typeface="Calibri" charset="0"/>
              <a:cs typeface="Calibri" charset="0"/>
            </a:endParaRPr>
          </a:p>
        </p:txBody>
      </p:sp>
      <p:sp>
        <p:nvSpPr>
          <p:cNvPr id="4" name="Espace réservé du pied de page 3"/>
          <p:cNvSpPr>
            <a:spLocks noGrp="1"/>
          </p:cNvSpPr>
          <p:nvPr>
            <p:ph type="ftr" sz="quarter" idx="11"/>
          </p:nvPr>
        </p:nvSpPr>
        <p:spPr/>
        <p:txBody>
          <a:bodyPr/>
          <a:lstStyle/>
          <a:p>
            <a:r>
              <a:rPr lang="fr-FR" smtClean="0"/>
              <a:t>Abdelouahab Essafi Expert LMI Kafaat Liljami3</a:t>
            </a:r>
            <a:endParaRPr lang="fr-FR" dirty="0"/>
          </a:p>
        </p:txBody>
      </p:sp>
      <p:sp>
        <p:nvSpPr>
          <p:cNvPr id="5" name="Espace réservé du numéro de diapositive 4"/>
          <p:cNvSpPr>
            <a:spLocks noGrp="1"/>
          </p:cNvSpPr>
          <p:nvPr>
            <p:ph type="sldNum" sz="quarter" idx="12"/>
          </p:nvPr>
        </p:nvSpPr>
        <p:spPr/>
        <p:txBody>
          <a:bodyPr/>
          <a:lstStyle/>
          <a:p>
            <a:fld id="{E034F8EF-867A-4144-9C85-6B43D99B8AA5}" type="slidenum">
              <a:rPr lang="fr-FR" smtClean="0"/>
              <a:t>70</a:t>
            </a:fld>
            <a:endParaRPr lang="fr-FR" dirty="0"/>
          </a:p>
        </p:txBody>
      </p:sp>
      <p:pic>
        <p:nvPicPr>
          <p:cNvPr id="6" name="Picture 6"/>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65976"/>
            <a:ext cx="1063256" cy="8889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14187188"/>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206752" y="0"/>
            <a:ext cx="7729728" cy="571500"/>
          </a:xfrm>
        </p:spPr>
        <p:txBody>
          <a:bodyPr>
            <a:normAutofit fontScale="90000"/>
          </a:bodyPr>
          <a:lstStyle/>
          <a:p>
            <a:r>
              <a:rPr lang="fr-FR" cap="none" dirty="0">
                <a:latin typeface="Calibri" charset="0"/>
                <a:ea typeface="Calibri" charset="0"/>
                <a:cs typeface="Calibri" charset="0"/>
              </a:rPr>
              <a:t>Modules et questions thématiques</a:t>
            </a:r>
            <a:endParaRPr lang="fr-FR" dirty="0"/>
          </a:p>
        </p:txBody>
      </p:sp>
      <p:sp>
        <p:nvSpPr>
          <p:cNvPr id="3" name="Espace réservé du contenu 2"/>
          <p:cNvSpPr>
            <a:spLocks noGrp="1"/>
          </p:cNvSpPr>
          <p:nvPr>
            <p:ph idx="1"/>
          </p:nvPr>
        </p:nvSpPr>
        <p:spPr>
          <a:xfrm>
            <a:off x="237744" y="987552"/>
            <a:ext cx="11667744" cy="5742432"/>
          </a:xfrm>
        </p:spPr>
        <p:txBody>
          <a:bodyPr>
            <a:normAutofit/>
          </a:bodyPr>
          <a:lstStyle/>
          <a:p>
            <a:pPr marL="0" indent="0" algn="ctr">
              <a:buNone/>
            </a:pPr>
            <a:r>
              <a:rPr lang="fr-FR" sz="2400" b="1" dirty="0">
                <a:solidFill>
                  <a:srgbClr val="C00000"/>
                </a:solidFill>
              </a:rPr>
              <a:t>Espace libre </a:t>
            </a:r>
            <a:endParaRPr lang="fr-FR" sz="2400" dirty="0">
              <a:solidFill>
                <a:srgbClr val="C00000"/>
              </a:solidFill>
            </a:endParaRPr>
          </a:p>
          <a:p>
            <a:pPr marL="0" indent="0" algn="just">
              <a:buNone/>
            </a:pPr>
            <a:r>
              <a:rPr lang="fr-FR" sz="2400" dirty="0" err="1"/>
              <a:t>C</a:t>
            </a:r>
            <a:r>
              <a:rPr lang="fr-FR" sz="2400" dirty="0" err="1" smtClean="0"/>
              <a:t>ompléter</a:t>
            </a:r>
            <a:r>
              <a:rPr lang="fr-FR" sz="2400" dirty="0" smtClean="0"/>
              <a:t> </a:t>
            </a:r>
            <a:r>
              <a:rPr lang="fr-FR" sz="2400" dirty="0"/>
              <a:t>vos </a:t>
            </a:r>
            <a:r>
              <a:rPr lang="fr-FR" sz="2400" dirty="0" err="1"/>
              <a:t>réponses</a:t>
            </a:r>
            <a:r>
              <a:rPr lang="fr-FR" sz="2400" dirty="0"/>
              <a:t> par des questions et des enjeux qui ne sont pas </a:t>
            </a:r>
            <a:r>
              <a:rPr lang="fr-FR" sz="2400" dirty="0" err="1"/>
              <a:t>abordés</a:t>
            </a:r>
            <a:r>
              <a:rPr lang="fr-FR" sz="2400" dirty="0"/>
              <a:t> dans ce module. Veuillez indiquer clairement l’enjeu </a:t>
            </a:r>
            <a:r>
              <a:rPr lang="fr-FR" sz="2400" dirty="0" err="1"/>
              <a:t>spéci</a:t>
            </a:r>
            <a:r>
              <a:rPr lang="fr-FR" sz="2400" dirty="0"/>
              <a:t> que qui est traité et suivre les </a:t>
            </a:r>
            <a:r>
              <a:rPr lang="fr-FR" sz="2400" dirty="0" err="1"/>
              <a:t>mêmes</a:t>
            </a:r>
            <a:r>
              <a:rPr lang="fr-FR" sz="2400" dirty="0"/>
              <a:t> directives que pour les autres </a:t>
            </a:r>
            <a:r>
              <a:rPr lang="fr-FR" sz="2400" dirty="0" smtClean="0"/>
              <a:t>modules.</a:t>
            </a:r>
          </a:p>
          <a:p>
            <a:pPr marL="0" indent="0" algn="just">
              <a:buNone/>
            </a:pPr>
            <a:endParaRPr lang="fr-FR" sz="2400" dirty="0" smtClean="0"/>
          </a:p>
          <a:p>
            <a:pPr marL="0" indent="0" algn="ctr">
              <a:buNone/>
            </a:pPr>
            <a:r>
              <a:rPr lang="fr-FR" sz="2400" b="1" dirty="0" err="1" smtClean="0">
                <a:solidFill>
                  <a:srgbClr val="C00000"/>
                </a:solidFill>
              </a:rPr>
              <a:t>Résume</a:t>
            </a:r>
            <a:r>
              <a:rPr lang="fr-FR" sz="2400" b="1" dirty="0" smtClean="0">
                <a:solidFill>
                  <a:srgbClr val="C00000"/>
                </a:solidFill>
              </a:rPr>
              <a:t>́ </a:t>
            </a:r>
            <a:r>
              <a:rPr lang="fr-FR" sz="2400" b="1" dirty="0">
                <a:solidFill>
                  <a:srgbClr val="C00000"/>
                </a:solidFill>
              </a:rPr>
              <a:t>et conclusions analytiques </a:t>
            </a:r>
            <a:endParaRPr lang="fr-FR" sz="2400" dirty="0">
              <a:solidFill>
                <a:srgbClr val="C00000"/>
              </a:solidFill>
            </a:endParaRPr>
          </a:p>
          <a:p>
            <a:pPr marL="0" indent="0" algn="just">
              <a:buNone/>
            </a:pPr>
            <a:r>
              <a:rPr lang="fr-FR" sz="2400" dirty="0" smtClean="0"/>
              <a:t>Utiliser cette </a:t>
            </a:r>
            <a:r>
              <a:rPr lang="fr-FR" sz="2400" dirty="0"/>
              <a:t>section pour </a:t>
            </a:r>
            <a:r>
              <a:rPr lang="fr-FR" sz="2400" dirty="0" err="1"/>
              <a:t>résumer</a:t>
            </a:r>
            <a:r>
              <a:rPr lang="fr-FR" sz="2400" dirty="0"/>
              <a:t> ce q</a:t>
            </a:r>
            <a:r>
              <a:rPr lang="fr-FR" sz="2400" dirty="0" smtClean="0"/>
              <a:t>ui est </a:t>
            </a:r>
            <a:r>
              <a:rPr lang="fr-FR" sz="2400" dirty="0" err="1" smtClean="0"/>
              <a:t>considéré</a:t>
            </a:r>
            <a:r>
              <a:rPr lang="fr-FR" sz="2400" dirty="0" smtClean="0"/>
              <a:t> </a:t>
            </a:r>
            <a:r>
              <a:rPr lang="fr-FR" sz="2400" dirty="0"/>
              <a:t>comme les principaux points de ce module. Suivez les orientations </a:t>
            </a:r>
            <a:r>
              <a:rPr lang="fr-FR" sz="2400" dirty="0" err="1"/>
              <a:t>indiquées</a:t>
            </a:r>
            <a:r>
              <a:rPr lang="fr-FR" sz="2400" dirty="0"/>
              <a:t> à la section </a:t>
            </a:r>
            <a:r>
              <a:rPr lang="fr-FR" sz="2400" dirty="0" smtClean="0"/>
              <a:t>recommandations pour la rédaction. </a:t>
            </a:r>
            <a:endParaRPr lang="fr-FR" sz="2400" dirty="0"/>
          </a:p>
        </p:txBody>
      </p:sp>
      <p:sp>
        <p:nvSpPr>
          <p:cNvPr id="4" name="Espace réservé du pied de page 3"/>
          <p:cNvSpPr>
            <a:spLocks noGrp="1"/>
          </p:cNvSpPr>
          <p:nvPr>
            <p:ph type="ftr" sz="quarter" idx="11"/>
          </p:nvPr>
        </p:nvSpPr>
        <p:spPr/>
        <p:txBody>
          <a:bodyPr/>
          <a:lstStyle/>
          <a:p>
            <a:r>
              <a:rPr lang="fr-FR" smtClean="0"/>
              <a:t>Abdelouahab Essafi Expert LMI Kafaat Liljami3</a:t>
            </a:r>
            <a:endParaRPr lang="fr-FR" dirty="0"/>
          </a:p>
        </p:txBody>
      </p:sp>
      <p:sp>
        <p:nvSpPr>
          <p:cNvPr id="5" name="Espace réservé du numéro de diapositive 4"/>
          <p:cNvSpPr>
            <a:spLocks noGrp="1"/>
          </p:cNvSpPr>
          <p:nvPr>
            <p:ph type="sldNum" sz="quarter" idx="12"/>
          </p:nvPr>
        </p:nvSpPr>
        <p:spPr/>
        <p:txBody>
          <a:bodyPr/>
          <a:lstStyle/>
          <a:p>
            <a:fld id="{E034F8EF-867A-4144-9C85-6B43D99B8AA5}" type="slidenum">
              <a:rPr lang="fr-FR" smtClean="0"/>
              <a:t>71</a:t>
            </a:fld>
            <a:endParaRPr lang="fr-FR" dirty="0"/>
          </a:p>
        </p:txBody>
      </p:sp>
      <p:pic>
        <p:nvPicPr>
          <p:cNvPr id="6" name="Picture 6"/>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0"/>
            <a:ext cx="1397000" cy="9875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294991463"/>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231136" y="214884"/>
            <a:ext cx="7729728" cy="571500"/>
          </a:xfrm>
        </p:spPr>
        <p:txBody>
          <a:bodyPr>
            <a:normAutofit fontScale="90000"/>
          </a:bodyPr>
          <a:lstStyle/>
          <a:p>
            <a:r>
              <a:rPr lang="fr-FR" cap="none" dirty="0">
                <a:latin typeface="Calibri" charset="0"/>
                <a:ea typeface="Calibri" charset="0"/>
                <a:cs typeface="Calibri" charset="0"/>
              </a:rPr>
              <a:t>Modules et questions thématiques</a:t>
            </a:r>
            <a:endParaRPr lang="fr-FR" dirty="0"/>
          </a:p>
        </p:txBody>
      </p:sp>
      <p:sp>
        <p:nvSpPr>
          <p:cNvPr id="3" name="Espace réservé du contenu 2"/>
          <p:cNvSpPr>
            <a:spLocks noGrp="1"/>
          </p:cNvSpPr>
          <p:nvPr>
            <p:ph idx="1"/>
          </p:nvPr>
        </p:nvSpPr>
        <p:spPr>
          <a:xfrm>
            <a:off x="256032" y="1115568"/>
            <a:ext cx="11667744" cy="5742432"/>
          </a:xfrm>
        </p:spPr>
        <p:txBody>
          <a:bodyPr>
            <a:normAutofit/>
          </a:bodyPr>
          <a:lstStyle/>
          <a:p>
            <a:pPr marL="0" indent="0" algn="just">
              <a:buNone/>
            </a:pPr>
            <a:r>
              <a:rPr lang="fr-FR" sz="2400" b="1" dirty="0">
                <a:solidFill>
                  <a:srgbClr val="C00000"/>
                </a:solidFill>
                <a:latin typeface="Calibri" charset="0"/>
                <a:ea typeface="Calibri" charset="0"/>
                <a:cs typeface="Calibri" charset="0"/>
              </a:rPr>
              <a:t>E. GOUVERNANCE ET FINANCEMENT DE L’EFP </a:t>
            </a:r>
            <a:endParaRPr lang="fr-FR" sz="2400" dirty="0">
              <a:solidFill>
                <a:srgbClr val="C00000"/>
              </a:solidFill>
              <a:latin typeface="Calibri" charset="0"/>
              <a:ea typeface="Calibri" charset="0"/>
              <a:cs typeface="Calibri" charset="0"/>
            </a:endParaRPr>
          </a:p>
          <a:p>
            <a:pPr algn="just"/>
            <a:endParaRPr lang="fr-FR" sz="2400" dirty="0" smtClean="0">
              <a:latin typeface="Calibri" charset="0"/>
              <a:ea typeface="Calibri" charset="0"/>
              <a:cs typeface="Calibri" charset="0"/>
            </a:endParaRPr>
          </a:p>
          <a:p>
            <a:pPr marL="228600" lvl="1" indent="0" algn="just">
              <a:buNone/>
            </a:pPr>
            <a:r>
              <a:rPr lang="fr-FR" sz="2400" dirty="0" smtClean="0">
                <a:latin typeface="Calibri" charset="0"/>
                <a:ea typeface="Calibri" charset="0"/>
                <a:cs typeface="Calibri" charset="0"/>
              </a:rPr>
              <a:t>Le </a:t>
            </a:r>
            <a:r>
              <a:rPr lang="fr-FR" sz="2400" dirty="0">
                <a:latin typeface="Calibri" charset="0"/>
                <a:ea typeface="Calibri" charset="0"/>
                <a:cs typeface="Calibri" charset="0"/>
              </a:rPr>
              <a:t>module E recueille des informations sur la gouvernance et le </a:t>
            </a:r>
            <a:r>
              <a:rPr lang="fr-FR" sz="2400" dirty="0" smtClean="0">
                <a:latin typeface="Calibri" charset="0"/>
                <a:ea typeface="Calibri" charset="0"/>
                <a:cs typeface="Calibri" charset="0"/>
              </a:rPr>
              <a:t>financement </a:t>
            </a:r>
            <a:r>
              <a:rPr lang="fr-FR" sz="2400" dirty="0">
                <a:latin typeface="Calibri" charset="0"/>
                <a:ea typeface="Calibri" charset="0"/>
                <a:cs typeface="Calibri" charset="0"/>
              </a:rPr>
              <a:t>de </a:t>
            </a:r>
            <a:r>
              <a:rPr lang="fr-FR" sz="2400" dirty="0" smtClean="0">
                <a:latin typeface="Calibri" charset="0"/>
                <a:ea typeface="Calibri" charset="0"/>
                <a:cs typeface="Calibri" charset="0"/>
              </a:rPr>
              <a:t>l’EFP</a:t>
            </a:r>
            <a:r>
              <a:rPr lang="fr-FR" sz="2400" dirty="0">
                <a:latin typeface="Calibri" charset="0"/>
                <a:ea typeface="Calibri" charset="0"/>
                <a:cs typeface="Calibri" charset="0"/>
              </a:rPr>
              <a:t>:</a:t>
            </a:r>
            <a:endParaRPr lang="fr-FR" sz="2400" dirty="0" smtClean="0">
              <a:latin typeface="Calibri" charset="0"/>
              <a:ea typeface="Calibri" charset="0"/>
              <a:cs typeface="Calibri" charset="0"/>
            </a:endParaRPr>
          </a:p>
          <a:p>
            <a:pPr marL="228600" lvl="1" indent="0" algn="just">
              <a:buNone/>
            </a:pPr>
            <a:r>
              <a:rPr lang="fr-FR" sz="2400" dirty="0" smtClean="0">
                <a:latin typeface="Calibri" charset="0"/>
                <a:ea typeface="Calibri" charset="0"/>
                <a:cs typeface="Calibri" charset="0"/>
              </a:rPr>
              <a:t> </a:t>
            </a:r>
            <a:r>
              <a:rPr lang="fr-FR" sz="2400" dirty="0">
                <a:latin typeface="Calibri" charset="0"/>
                <a:ea typeface="Calibri" charset="0"/>
                <a:cs typeface="Calibri" charset="0"/>
              </a:rPr>
              <a:t>«Gouvernance» s’entend de toute participation </a:t>
            </a:r>
            <a:r>
              <a:rPr lang="fr-FR" sz="2400" dirty="0" err="1">
                <a:latin typeface="Calibri" charset="0"/>
                <a:ea typeface="Calibri" charset="0"/>
                <a:cs typeface="Calibri" charset="0"/>
              </a:rPr>
              <a:t>institutionnalisée</a:t>
            </a:r>
            <a:r>
              <a:rPr lang="fr-FR" sz="2400" dirty="0">
                <a:latin typeface="Calibri" charset="0"/>
                <a:ea typeface="Calibri" charset="0"/>
                <a:cs typeface="Calibri" charset="0"/>
              </a:rPr>
              <a:t>, à plusieurs niveaux, à l’</a:t>
            </a:r>
            <a:r>
              <a:rPr lang="fr-FR" sz="2400" dirty="0" err="1">
                <a:latin typeface="Calibri" charset="0"/>
                <a:ea typeface="Calibri" charset="0"/>
                <a:cs typeface="Calibri" charset="0"/>
              </a:rPr>
              <a:t>élaboration</a:t>
            </a:r>
            <a:r>
              <a:rPr lang="fr-FR" sz="2400" dirty="0">
                <a:latin typeface="Calibri" charset="0"/>
                <a:ea typeface="Calibri" charset="0"/>
                <a:cs typeface="Calibri" charset="0"/>
              </a:rPr>
              <a:t> et à la </a:t>
            </a:r>
            <a:r>
              <a:rPr lang="fr-FR" sz="2400" dirty="0" smtClean="0">
                <a:latin typeface="Calibri" charset="0"/>
                <a:ea typeface="Calibri" charset="0"/>
                <a:cs typeface="Calibri" charset="0"/>
              </a:rPr>
              <a:t>gestion des </a:t>
            </a:r>
            <a:r>
              <a:rPr lang="fr-FR" sz="2400" dirty="0">
                <a:latin typeface="Calibri" charset="0"/>
                <a:ea typeface="Calibri" charset="0"/>
                <a:cs typeface="Calibri" charset="0"/>
              </a:rPr>
              <a:t>politiques d’EFP, y compris la </a:t>
            </a:r>
            <a:r>
              <a:rPr lang="fr-FR" sz="2400" dirty="0" err="1">
                <a:latin typeface="Calibri" charset="0"/>
                <a:ea typeface="Calibri" charset="0"/>
                <a:cs typeface="Calibri" charset="0"/>
              </a:rPr>
              <a:t>xation</a:t>
            </a:r>
            <a:r>
              <a:rPr lang="fr-FR" sz="2400" dirty="0">
                <a:latin typeface="Calibri" charset="0"/>
                <a:ea typeface="Calibri" charset="0"/>
                <a:cs typeface="Calibri" charset="0"/>
              </a:rPr>
              <a:t> d’objectifs ainsi que leur mise en œuvre et leur suivi dans un domaine donné de la politique d’EFP et à un niveau de gouvernance donné (gouvernance multi-niveaux</a:t>
            </a:r>
            <a:r>
              <a:rPr lang="fr-FR" sz="2400" dirty="0" smtClean="0">
                <a:latin typeface="Calibri" charset="0"/>
                <a:ea typeface="Calibri" charset="0"/>
                <a:cs typeface="Calibri" charset="0"/>
              </a:rPr>
              <a:t>).</a:t>
            </a:r>
          </a:p>
          <a:p>
            <a:pPr marL="228600" lvl="1" indent="0" algn="just">
              <a:buNone/>
            </a:pPr>
            <a:endParaRPr lang="fr-FR" sz="2400" dirty="0">
              <a:latin typeface="Calibri" charset="0"/>
              <a:ea typeface="Calibri" charset="0"/>
              <a:cs typeface="Calibri" charset="0"/>
            </a:endParaRPr>
          </a:p>
          <a:p>
            <a:pPr marL="228600" lvl="1" indent="0" algn="just">
              <a:buNone/>
            </a:pPr>
            <a:r>
              <a:rPr lang="fr-FR" sz="2400" dirty="0" smtClean="0">
                <a:latin typeface="Calibri" charset="0"/>
                <a:ea typeface="Calibri" charset="0"/>
                <a:cs typeface="Calibri" charset="0"/>
              </a:rPr>
              <a:t> «</a:t>
            </a:r>
            <a:r>
              <a:rPr lang="fr-FR" sz="2400" dirty="0">
                <a:latin typeface="Calibri" charset="0"/>
                <a:ea typeface="Calibri" charset="0"/>
                <a:cs typeface="Calibri" charset="0"/>
              </a:rPr>
              <a:t>Financement de l’EFP» s’entend de la </a:t>
            </a:r>
            <a:r>
              <a:rPr lang="fr-FR" sz="2400" dirty="0" err="1">
                <a:latin typeface="Calibri" charset="0"/>
                <a:ea typeface="Calibri" charset="0"/>
                <a:cs typeface="Calibri" charset="0"/>
              </a:rPr>
              <a:t>cohérence</a:t>
            </a:r>
            <a:r>
              <a:rPr lang="fr-FR" sz="2400" dirty="0">
                <a:latin typeface="Calibri" charset="0"/>
                <a:ea typeface="Calibri" charset="0"/>
                <a:cs typeface="Calibri" charset="0"/>
              </a:rPr>
              <a:t> entre </a:t>
            </a:r>
            <a:r>
              <a:rPr lang="fr-FR" sz="2400" dirty="0" smtClean="0">
                <a:latin typeface="Calibri" charset="0"/>
                <a:ea typeface="Calibri" charset="0"/>
                <a:cs typeface="Calibri" charset="0"/>
              </a:rPr>
              <a:t>le </a:t>
            </a:r>
            <a:r>
              <a:rPr lang="fr-FR" sz="2400" dirty="0">
                <a:latin typeface="Calibri" charset="0"/>
                <a:ea typeface="Calibri" charset="0"/>
                <a:cs typeface="Calibri" charset="0"/>
              </a:rPr>
              <a:t>cadre politique et les </a:t>
            </a:r>
            <a:r>
              <a:rPr lang="fr-FR" sz="2400" dirty="0" smtClean="0">
                <a:latin typeface="Calibri" charset="0"/>
                <a:ea typeface="Calibri" charset="0"/>
                <a:cs typeface="Calibri" charset="0"/>
              </a:rPr>
              <a:t>                 </a:t>
            </a:r>
            <a:r>
              <a:rPr lang="fr-FR" sz="2400" dirty="0" err="1" smtClean="0">
                <a:latin typeface="Calibri" charset="0"/>
                <a:ea typeface="Calibri" charset="0"/>
                <a:cs typeface="Calibri" charset="0"/>
              </a:rPr>
              <a:t>mécanismes</a:t>
            </a:r>
            <a:r>
              <a:rPr lang="fr-FR" sz="2400" dirty="0" smtClean="0">
                <a:latin typeface="Calibri" charset="0"/>
                <a:ea typeface="Calibri" charset="0"/>
                <a:cs typeface="Calibri" charset="0"/>
              </a:rPr>
              <a:t> </a:t>
            </a:r>
            <a:r>
              <a:rPr lang="fr-FR" sz="2400" dirty="0" err="1">
                <a:latin typeface="Calibri" charset="0"/>
                <a:ea typeface="Calibri" charset="0"/>
                <a:cs typeface="Calibri" charset="0"/>
              </a:rPr>
              <a:t>budgétaires</a:t>
            </a:r>
            <a:r>
              <a:rPr lang="fr-FR" sz="2400" dirty="0">
                <a:latin typeface="Calibri" charset="0"/>
                <a:ea typeface="Calibri" charset="0"/>
                <a:cs typeface="Calibri" charset="0"/>
              </a:rPr>
              <a:t> mis en place pour canaliser les ressources vers la </a:t>
            </a:r>
            <a:r>
              <a:rPr lang="fr-FR" sz="2400" dirty="0" err="1">
                <a:latin typeface="Calibri" charset="0"/>
                <a:ea typeface="Calibri" charset="0"/>
                <a:cs typeface="Calibri" charset="0"/>
              </a:rPr>
              <a:t>réalisation</a:t>
            </a:r>
            <a:r>
              <a:rPr lang="fr-FR" sz="2400" dirty="0">
                <a:latin typeface="Calibri" charset="0"/>
                <a:ea typeface="Calibri" charset="0"/>
                <a:cs typeface="Calibri" charset="0"/>
              </a:rPr>
              <a:t> des objectifs politiques. Trois </a:t>
            </a:r>
            <a:r>
              <a:rPr lang="fr-FR" sz="2400" dirty="0" err="1">
                <a:latin typeface="Calibri" charset="0"/>
                <a:ea typeface="Calibri" charset="0"/>
                <a:cs typeface="Calibri" charset="0"/>
              </a:rPr>
              <a:t>éléments</a:t>
            </a:r>
            <a:r>
              <a:rPr lang="fr-FR" sz="2400" dirty="0">
                <a:latin typeface="Calibri" charset="0"/>
                <a:ea typeface="Calibri" charset="0"/>
                <a:cs typeface="Calibri" charset="0"/>
              </a:rPr>
              <a:t> sont </a:t>
            </a:r>
            <a:r>
              <a:rPr lang="fr-FR" sz="2400" dirty="0" err="1">
                <a:latin typeface="Calibri" charset="0"/>
                <a:ea typeface="Calibri" charset="0"/>
                <a:cs typeface="Calibri" charset="0"/>
              </a:rPr>
              <a:t>analysés</a:t>
            </a:r>
            <a:r>
              <a:rPr lang="fr-FR" sz="2400" dirty="0">
                <a:latin typeface="Calibri" charset="0"/>
                <a:ea typeface="Calibri" charset="0"/>
                <a:cs typeface="Calibri" charset="0"/>
              </a:rPr>
              <a:t>: la </a:t>
            </a:r>
            <a:r>
              <a:rPr lang="fr-FR" sz="2400" dirty="0" err="1">
                <a:latin typeface="Calibri" charset="0"/>
                <a:ea typeface="Calibri" charset="0"/>
                <a:cs typeface="Calibri" charset="0"/>
              </a:rPr>
              <a:t>budgétisation</a:t>
            </a:r>
            <a:r>
              <a:rPr lang="fr-FR" sz="2400" dirty="0">
                <a:latin typeface="Calibri" charset="0"/>
                <a:ea typeface="Calibri" charset="0"/>
                <a:cs typeface="Calibri" charset="0"/>
              </a:rPr>
              <a:t> de l’EFP, la mobilisation des ressources pour l’EFP et l’allocation et l’utilisation des ressources dans l’EFP. </a:t>
            </a:r>
          </a:p>
          <a:p>
            <a:pPr algn="just"/>
            <a:endParaRPr lang="fr-FR" sz="2400" dirty="0">
              <a:latin typeface="Calibri" charset="0"/>
              <a:ea typeface="Calibri" charset="0"/>
              <a:cs typeface="Calibri" charset="0"/>
            </a:endParaRPr>
          </a:p>
        </p:txBody>
      </p:sp>
      <p:sp>
        <p:nvSpPr>
          <p:cNvPr id="4" name="Espace réservé du pied de page 3"/>
          <p:cNvSpPr>
            <a:spLocks noGrp="1"/>
          </p:cNvSpPr>
          <p:nvPr>
            <p:ph type="ftr" sz="quarter" idx="11"/>
          </p:nvPr>
        </p:nvSpPr>
        <p:spPr/>
        <p:txBody>
          <a:bodyPr/>
          <a:lstStyle/>
          <a:p>
            <a:r>
              <a:rPr lang="fr-FR" smtClean="0"/>
              <a:t>Abdelouahab Essafi Expert LMI Kafaat Liljami3</a:t>
            </a:r>
            <a:endParaRPr lang="fr-FR" dirty="0"/>
          </a:p>
        </p:txBody>
      </p:sp>
      <p:sp>
        <p:nvSpPr>
          <p:cNvPr id="5" name="Espace réservé du numéro de diapositive 4"/>
          <p:cNvSpPr>
            <a:spLocks noGrp="1"/>
          </p:cNvSpPr>
          <p:nvPr>
            <p:ph type="sldNum" sz="quarter" idx="12"/>
          </p:nvPr>
        </p:nvSpPr>
        <p:spPr/>
        <p:txBody>
          <a:bodyPr/>
          <a:lstStyle/>
          <a:p>
            <a:fld id="{E034F8EF-867A-4144-9C85-6B43D99B8AA5}" type="slidenum">
              <a:rPr lang="fr-FR" smtClean="0"/>
              <a:t>72</a:t>
            </a:fld>
            <a:endParaRPr lang="fr-FR" dirty="0"/>
          </a:p>
        </p:txBody>
      </p:sp>
      <p:pic>
        <p:nvPicPr>
          <p:cNvPr id="6" name="Picture 6"/>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110791"/>
            <a:ext cx="1397000" cy="1004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675961486"/>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225040" y="0"/>
            <a:ext cx="7729728" cy="694944"/>
          </a:xfrm>
        </p:spPr>
        <p:txBody>
          <a:bodyPr>
            <a:normAutofit fontScale="90000"/>
          </a:bodyPr>
          <a:lstStyle/>
          <a:p>
            <a:r>
              <a:rPr lang="fr-FR" cap="none" dirty="0">
                <a:latin typeface="Calibri" charset="0"/>
                <a:ea typeface="Calibri" charset="0"/>
                <a:cs typeface="Calibri" charset="0"/>
              </a:rPr>
              <a:t>Modules et questions thématiques</a:t>
            </a:r>
            <a:endParaRPr lang="fr-FR" dirty="0"/>
          </a:p>
        </p:txBody>
      </p:sp>
      <p:sp>
        <p:nvSpPr>
          <p:cNvPr id="3" name="Espace réservé du contenu 2"/>
          <p:cNvSpPr>
            <a:spLocks noGrp="1"/>
          </p:cNvSpPr>
          <p:nvPr>
            <p:ph idx="1"/>
          </p:nvPr>
        </p:nvSpPr>
        <p:spPr>
          <a:xfrm>
            <a:off x="164592" y="1353312"/>
            <a:ext cx="11887200" cy="5376672"/>
          </a:xfrm>
        </p:spPr>
        <p:txBody>
          <a:bodyPr>
            <a:normAutofit/>
          </a:bodyPr>
          <a:lstStyle/>
          <a:p>
            <a:pPr marL="0" indent="0" algn="just">
              <a:buNone/>
            </a:pPr>
            <a:r>
              <a:rPr lang="fr-FR" sz="2400" b="1" dirty="0">
                <a:solidFill>
                  <a:srgbClr val="FF0000"/>
                </a:solidFill>
                <a:latin typeface="Calibri" charset="0"/>
                <a:ea typeface="Calibri" charset="0"/>
                <a:cs typeface="Calibri" charset="0"/>
              </a:rPr>
              <a:t>E.1 Accords institutionnels </a:t>
            </a:r>
            <a:endParaRPr lang="fr-FR" sz="2400" dirty="0">
              <a:solidFill>
                <a:srgbClr val="FF0000"/>
              </a:solidFill>
              <a:latin typeface="Calibri" charset="0"/>
              <a:ea typeface="Calibri" charset="0"/>
              <a:cs typeface="Calibri" charset="0"/>
            </a:endParaRPr>
          </a:p>
          <a:p>
            <a:pPr marL="0" indent="0" algn="ctr">
              <a:buNone/>
            </a:pPr>
            <a:r>
              <a:rPr lang="fr-FR" sz="2400" b="1" i="1" dirty="0" smtClean="0">
                <a:solidFill>
                  <a:srgbClr val="FF0000"/>
                </a:solidFill>
                <a:latin typeface="Calibri" charset="0"/>
                <a:ea typeface="Calibri" charset="0"/>
                <a:cs typeface="Calibri" charset="0"/>
              </a:rPr>
              <a:t>Identification </a:t>
            </a:r>
            <a:r>
              <a:rPr lang="fr-FR" sz="2400" b="1" i="1" dirty="0">
                <a:solidFill>
                  <a:srgbClr val="FF0000"/>
                </a:solidFill>
                <a:latin typeface="Calibri" charset="0"/>
                <a:ea typeface="Calibri" charset="0"/>
                <a:cs typeface="Calibri" charset="0"/>
              </a:rPr>
              <a:t>des enjeux </a:t>
            </a:r>
            <a:endParaRPr lang="fr-FR" sz="2400" dirty="0">
              <a:solidFill>
                <a:srgbClr val="FF0000"/>
              </a:solidFill>
              <a:latin typeface="Calibri" charset="0"/>
              <a:ea typeface="Calibri" charset="0"/>
              <a:cs typeface="Calibri" charset="0"/>
            </a:endParaRPr>
          </a:p>
          <a:p>
            <a:pPr marL="228600" lvl="1" indent="0" algn="just">
              <a:buNone/>
            </a:pPr>
            <a:r>
              <a:rPr lang="fr-FR" sz="2200" dirty="0" smtClean="0">
                <a:latin typeface="Calibri" charset="0"/>
                <a:ea typeface="Calibri" charset="0"/>
                <a:cs typeface="Calibri" charset="0"/>
              </a:rPr>
              <a:t>Se reporter </a:t>
            </a:r>
            <a:r>
              <a:rPr lang="fr-FR" sz="2200" dirty="0">
                <a:latin typeface="Calibri" charset="0"/>
                <a:ea typeface="Calibri" charset="0"/>
                <a:cs typeface="Calibri" charset="0"/>
              </a:rPr>
              <a:t>aux orientations sur la fourniture d’informations sur les enjeux, telles que </a:t>
            </a:r>
            <a:r>
              <a:rPr lang="fr-FR" sz="2200" dirty="0" err="1">
                <a:latin typeface="Calibri" charset="0"/>
                <a:ea typeface="Calibri" charset="0"/>
                <a:cs typeface="Calibri" charset="0"/>
              </a:rPr>
              <a:t>présentées</a:t>
            </a:r>
            <a:r>
              <a:rPr lang="fr-FR" sz="2200" dirty="0">
                <a:latin typeface="Calibri" charset="0"/>
                <a:ea typeface="Calibri" charset="0"/>
                <a:cs typeface="Calibri" charset="0"/>
              </a:rPr>
              <a:t> à la section </a:t>
            </a:r>
            <a:r>
              <a:rPr lang="fr-FR" sz="2200" dirty="0" smtClean="0">
                <a:latin typeface="Calibri" charset="0"/>
                <a:ea typeface="Calibri" charset="0"/>
                <a:cs typeface="Calibri" charset="0"/>
              </a:rPr>
              <a:t>recommandation pour la rédaction. </a:t>
            </a:r>
            <a:endParaRPr lang="fr-FR" sz="2200" dirty="0">
              <a:latin typeface="Calibri" charset="0"/>
              <a:ea typeface="Calibri" charset="0"/>
              <a:cs typeface="Calibri" charset="0"/>
            </a:endParaRPr>
          </a:p>
          <a:p>
            <a:pPr algn="just"/>
            <a:r>
              <a:rPr lang="fr-FR" sz="2400" b="1" i="1" dirty="0">
                <a:solidFill>
                  <a:srgbClr val="FF0000"/>
                </a:solidFill>
                <a:latin typeface="Calibri" charset="0"/>
                <a:ea typeface="Calibri" charset="0"/>
                <a:cs typeface="Calibri" charset="0"/>
              </a:rPr>
              <a:t>E.1.1 </a:t>
            </a:r>
            <a:r>
              <a:rPr lang="fr-FR" sz="2400" b="1" i="1" dirty="0" err="1" smtClean="0">
                <a:solidFill>
                  <a:srgbClr val="FF0000"/>
                </a:solidFill>
                <a:latin typeface="Calibri" charset="0"/>
                <a:ea typeface="Calibri" charset="0"/>
                <a:cs typeface="Calibri" charset="0"/>
              </a:rPr>
              <a:t>Efficacite</a:t>
            </a:r>
            <a:r>
              <a:rPr lang="fr-FR" sz="2400" b="1" i="1" dirty="0" smtClean="0">
                <a:solidFill>
                  <a:srgbClr val="FF0000"/>
                </a:solidFill>
                <a:latin typeface="Calibri" charset="0"/>
                <a:ea typeface="Calibri" charset="0"/>
                <a:cs typeface="Calibri" charset="0"/>
              </a:rPr>
              <a:t>́ </a:t>
            </a:r>
            <a:r>
              <a:rPr lang="fr-FR" sz="2400" b="1" i="1" dirty="0">
                <a:solidFill>
                  <a:srgbClr val="FF0000"/>
                </a:solidFill>
                <a:latin typeface="Calibri" charset="0"/>
                <a:ea typeface="Calibri" charset="0"/>
                <a:cs typeface="Calibri" charset="0"/>
              </a:rPr>
              <a:t>des dispositifs institutionnels et de gouvernance </a:t>
            </a:r>
            <a:endParaRPr lang="fr-FR" sz="2400" dirty="0">
              <a:solidFill>
                <a:srgbClr val="FF0000"/>
              </a:solidFill>
              <a:latin typeface="Calibri" charset="0"/>
              <a:ea typeface="Calibri" charset="0"/>
              <a:cs typeface="Calibri" charset="0"/>
            </a:endParaRPr>
          </a:p>
          <a:p>
            <a:pPr algn="just">
              <a:buFont typeface="Wingdings" charset="2"/>
              <a:buChar char="v"/>
            </a:pPr>
            <a:r>
              <a:rPr lang="fr-FR" sz="2400" dirty="0" smtClean="0">
                <a:latin typeface="Calibri" charset="0"/>
                <a:ea typeface="Calibri" charset="0"/>
                <a:cs typeface="Calibri" charset="0"/>
              </a:rPr>
              <a:t> Comment </a:t>
            </a:r>
            <a:r>
              <a:rPr lang="fr-FR" sz="2400" dirty="0" err="1" smtClean="0">
                <a:latin typeface="Calibri" charset="0"/>
                <a:ea typeface="Calibri" charset="0"/>
                <a:cs typeface="Calibri" charset="0"/>
              </a:rPr>
              <a:t>évalue-t-on</a:t>
            </a:r>
            <a:r>
              <a:rPr lang="fr-FR" sz="2400" dirty="0" smtClean="0">
                <a:latin typeface="Calibri" charset="0"/>
                <a:ea typeface="Calibri" charset="0"/>
                <a:cs typeface="Calibri" charset="0"/>
              </a:rPr>
              <a:t> l’</a:t>
            </a:r>
            <a:r>
              <a:rPr lang="fr-FR" sz="2400" dirty="0" err="1" smtClean="0">
                <a:latin typeface="Calibri" charset="0"/>
                <a:ea typeface="Calibri" charset="0"/>
                <a:cs typeface="Calibri" charset="0"/>
              </a:rPr>
              <a:t>efficacite</a:t>
            </a:r>
            <a:r>
              <a:rPr lang="fr-FR" sz="2400" dirty="0" smtClean="0">
                <a:latin typeface="Calibri" charset="0"/>
                <a:ea typeface="Calibri" charset="0"/>
                <a:cs typeface="Calibri" charset="0"/>
              </a:rPr>
              <a:t>́ </a:t>
            </a:r>
            <a:r>
              <a:rPr lang="fr-FR" sz="2400" dirty="0">
                <a:latin typeface="Calibri" charset="0"/>
                <a:ea typeface="Calibri" charset="0"/>
                <a:cs typeface="Calibri" charset="0"/>
              </a:rPr>
              <a:t>des dispositifs institutionnels et de gouvernance </a:t>
            </a:r>
            <a:r>
              <a:rPr lang="fr-FR" sz="2400" dirty="0" smtClean="0">
                <a:latin typeface="Calibri" charset="0"/>
                <a:ea typeface="Calibri" charset="0"/>
                <a:cs typeface="Calibri" charset="0"/>
              </a:rPr>
              <a:t>décrite dans </a:t>
            </a:r>
            <a:r>
              <a:rPr lang="fr-FR" sz="2400" dirty="0">
                <a:latin typeface="Calibri" charset="0"/>
                <a:ea typeface="Calibri" charset="0"/>
                <a:cs typeface="Calibri" charset="0"/>
              </a:rPr>
              <a:t>le module A? E</a:t>
            </a:r>
            <a:r>
              <a:rPr lang="fr-FR" sz="2400" dirty="0" smtClean="0">
                <a:latin typeface="Calibri" charset="0"/>
                <a:ea typeface="Calibri" charset="0"/>
                <a:cs typeface="Calibri" charset="0"/>
              </a:rPr>
              <a:t>xpliquer l’avis émis, </a:t>
            </a:r>
            <a:r>
              <a:rPr lang="fr-FR" sz="2400" dirty="0">
                <a:latin typeface="Calibri" charset="0"/>
                <a:ea typeface="Calibri" charset="0"/>
                <a:cs typeface="Calibri" charset="0"/>
              </a:rPr>
              <a:t>et en particulier les </a:t>
            </a:r>
            <a:r>
              <a:rPr lang="fr-FR" sz="2400" dirty="0" err="1">
                <a:latin typeface="Calibri" charset="0"/>
                <a:ea typeface="Calibri" charset="0"/>
                <a:cs typeface="Calibri" charset="0"/>
              </a:rPr>
              <a:t>considérations</a:t>
            </a:r>
            <a:r>
              <a:rPr lang="fr-FR" sz="2400" dirty="0">
                <a:latin typeface="Calibri" charset="0"/>
                <a:ea typeface="Calibri" charset="0"/>
                <a:cs typeface="Calibri" charset="0"/>
              </a:rPr>
              <a:t>/</a:t>
            </a:r>
            <a:r>
              <a:rPr lang="fr-FR" sz="2400" dirty="0" err="1">
                <a:latin typeface="Calibri" charset="0"/>
                <a:ea typeface="Calibri" charset="0"/>
                <a:cs typeface="Calibri" charset="0"/>
              </a:rPr>
              <a:t>critères</a:t>
            </a:r>
            <a:r>
              <a:rPr lang="fr-FR" sz="2400" dirty="0">
                <a:latin typeface="Calibri" charset="0"/>
                <a:ea typeface="Calibri" charset="0"/>
                <a:cs typeface="Calibri" charset="0"/>
              </a:rPr>
              <a:t> sur lesquels </a:t>
            </a:r>
            <a:r>
              <a:rPr lang="fr-FR" sz="2400" dirty="0" smtClean="0">
                <a:latin typeface="Calibri" charset="0"/>
                <a:ea typeface="Calibri" charset="0"/>
                <a:cs typeface="Calibri" charset="0"/>
              </a:rPr>
              <a:t>cela a été fondé. </a:t>
            </a:r>
            <a:r>
              <a:rPr lang="fr-FR" sz="2400" dirty="0">
                <a:latin typeface="Calibri" charset="0"/>
                <a:ea typeface="Calibri" charset="0"/>
                <a:cs typeface="Calibri" charset="0"/>
              </a:rPr>
              <a:t>Parmi les </a:t>
            </a:r>
            <a:r>
              <a:rPr lang="fr-FR" sz="2400" dirty="0" err="1" smtClean="0">
                <a:latin typeface="Calibri" charset="0"/>
                <a:ea typeface="Calibri" charset="0"/>
                <a:cs typeface="Calibri" charset="0"/>
              </a:rPr>
              <a:t>considérations</a:t>
            </a:r>
            <a:r>
              <a:rPr lang="fr-FR" sz="2400" dirty="0" smtClean="0">
                <a:latin typeface="Calibri" charset="0"/>
                <a:ea typeface="Calibri" charset="0"/>
                <a:cs typeface="Calibri" charset="0"/>
              </a:rPr>
              <a:t> </a:t>
            </a:r>
            <a:r>
              <a:rPr lang="fr-FR" sz="2400" dirty="0">
                <a:latin typeface="Calibri" charset="0"/>
                <a:ea typeface="Calibri" charset="0"/>
                <a:cs typeface="Calibri" charset="0"/>
              </a:rPr>
              <a:t>possibles </a:t>
            </a:r>
            <a:r>
              <a:rPr lang="fr-FR" sz="2400" dirty="0" smtClean="0">
                <a:latin typeface="Calibri" charset="0"/>
                <a:ea typeface="Calibri" charset="0"/>
                <a:cs typeface="Calibri" charset="0"/>
              </a:rPr>
              <a:t>figurent l’</a:t>
            </a:r>
            <a:r>
              <a:rPr lang="fr-FR" sz="2400" dirty="0" err="1" smtClean="0">
                <a:latin typeface="Calibri" charset="0"/>
                <a:ea typeface="Calibri" charset="0"/>
                <a:cs typeface="Calibri" charset="0"/>
              </a:rPr>
              <a:t>efficacite</a:t>
            </a:r>
            <a:r>
              <a:rPr lang="fr-FR" sz="2400" dirty="0" smtClean="0">
                <a:latin typeface="Calibri" charset="0"/>
                <a:ea typeface="Calibri" charset="0"/>
                <a:cs typeface="Calibri" charset="0"/>
              </a:rPr>
              <a:t>́ </a:t>
            </a:r>
            <a:r>
              <a:rPr lang="fr-FR" sz="2400" dirty="0">
                <a:latin typeface="Calibri" charset="0"/>
                <a:ea typeface="Calibri" charset="0"/>
                <a:cs typeface="Calibri" charset="0"/>
              </a:rPr>
              <a:t>de ces dispositifs (par exemple, </a:t>
            </a:r>
            <a:r>
              <a:rPr lang="fr-FR" sz="2400" dirty="0" err="1">
                <a:latin typeface="Calibri" charset="0"/>
                <a:ea typeface="Calibri" charset="0"/>
                <a:cs typeface="Calibri" charset="0"/>
              </a:rPr>
              <a:t>décentralisation</a:t>
            </a:r>
            <a:r>
              <a:rPr lang="fr-FR" sz="2400" dirty="0">
                <a:latin typeface="Calibri" charset="0"/>
                <a:ea typeface="Calibri" charset="0"/>
                <a:cs typeface="Calibri" charset="0"/>
              </a:rPr>
              <a:t>, autonomie, etc.) pour aider (ou au contraire </a:t>
            </a:r>
            <a:r>
              <a:rPr lang="fr-FR" sz="2400" dirty="0" err="1">
                <a:latin typeface="Calibri" charset="0"/>
                <a:ea typeface="Calibri" charset="0"/>
                <a:cs typeface="Calibri" charset="0"/>
              </a:rPr>
              <a:t>empêcher</a:t>
            </a:r>
            <a:r>
              <a:rPr lang="fr-FR" sz="2400" dirty="0">
                <a:latin typeface="Calibri" charset="0"/>
                <a:ea typeface="Calibri" charset="0"/>
                <a:cs typeface="Calibri" charset="0"/>
              </a:rPr>
              <a:t>) les prestataires d’EFP à produire les </a:t>
            </a:r>
            <a:r>
              <a:rPr lang="fr-FR" sz="2400" dirty="0" err="1">
                <a:latin typeface="Calibri" charset="0"/>
                <a:ea typeface="Calibri" charset="0"/>
                <a:cs typeface="Calibri" charset="0"/>
              </a:rPr>
              <a:t>résultats</a:t>
            </a:r>
            <a:r>
              <a:rPr lang="fr-FR" sz="2400" dirty="0">
                <a:latin typeface="Calibri" charset="0"/>
                <a:ea typeface="Calibri" charset="0"/>
                <a:cs typeface="Calibri" charset="0"/>
              </a:rPr>
              <a:t> attendus, l’</a:t>
            </a:r>
            <a:r>
              <a:rPr lang="fr-FR" sz="2400" dirty="0" err="1">
                <a:latin typeface="Calibri" charset="0"/>
                <a:ea typeface="Calibri" charset="0"/>
                <a:cs typeface="Calibri" charset="0"/>
              </a:rPr>
              <a:t>adéquation</a:t>
            </a:r>
            <a:r>
              <a:rPr lang="fr-FR" sz="2400" dirty="0">
                <a:latin typeface="Calibri" charset="0"/>
                <a:ea typeface="Calibri" charset="0"/>
                <a:cs typeface="Calibri" charset="0"/>
              </a:rPr>
              <a:t> des dispositifs pour la mise en œuvre des </a:t>
            </a:r>
            <a:r>
              <a:rPr lang="fr-FR" sz="2400" dirty="0" err="1">
                <a:latin typeface="Calibri" charset="0"/>
                <a:ea typeface="Calibri" charset="0"/>
                <a:cs typeface="Calibri" charset="0"/>
              </a:rPr>
              <a:t>réformes</a:t>
            </a:r>
            <a:r>
              <a:rPr lang="fr-FR" sz="2400" dirty="0">
                <a:latin typeface="Calibri" charset="0"/>
                <a:ea typeface="Calibri" charset="0"/>
                <a:cs typeface="Calibri" charset="0"/>
              </a:rPr>
              <a:t> </a:t>
            </a:r>
            <a:r>
              <a:rPr lang="fr-FR" sz="2400" dirty="0" err="1">
                <a:latin typeface="Calibri" charset="0"/>
                <a:ea typeface="Calibri" charset="0"/>
                <a:cs typeface="Calibri" charset="0"/>
              </a:rPr>
              <a:t>prévues</a:t>
            </a:r>
            <a:r>
              <a:rPr lang="fr-FR" sz="2400" dirty="0">
                <a:latin typeface="Calibri" charset="0"/>
                <a:ea typeface="Calibri" charset="0"/>
                <a:cs typeface="Calibri" charset="0"/>
              </a:rPr>
              <a:t> de l’EFP, l’implication des parties prenantes de l’EFP, etc. </a:t>
            </a:r>
          </a:p>
          <a:p>
            <a:pPr algn="just"/>
            <a:endParaRPr lang="fr-FR" sz="2400" dirty="0">
              <a:latin typeface="Calibri" charset="0"/>
              <a:ea typeface="Calibri" charset="0"/>
              <a:cs typeface="Calibri" charset="0"/>
            </a:endParaRPr>
          </a:p>
        </p:txBody>
      </p:sp>
      <p:sp>
        <p:nvSpPr>
          <p:cNvPr id="4" name="Espace réservé du pied de page 3"/>
          <p:cNvSpPr>
            <a:spLocks noGrp="1"/>
          </p:cNvSpPr>
          <p:nvPr>
            <p:ph type="ftr" sz="quarter" idx="11"/>
          </p:nvPr>
        </p:nvSpPr>
        <p:spPr/>
        <p:txBody>
          <a:bodyPr/>
          <a:lstStyle/>
          <a:p>
            <a:r>
              <a:rPr lang="fr-FR" smtClean="0"/>
              <a:t>Abdelouahab Essafi Expert LMI Kafaat Liljami3</a:t>
            </a:r>
            <a:endParaRPr lang="fr-FR" dirty="0"/>
          </a:p>
        </p:txBody>
      </p:sp>
      <p:sp>
        <p:nvSpPr>
          <p:cNvPr id="5" name="Espace réservé du numéro de diapositive 4"/>
          <p:cNvSpPr>
            <a:spLocks noGrp="1"/>
          </p:cNvSpPr>
          <p:nvPr>
            <p:ph type="sldNum" sz="quarter" idx="12"/>
          </p:nvPr>
        </p:nvSpPr>
        <p:spPr/>
        <p:txBody>
          <a:bodyPr/>
          <a:lstStyle/>
          <a:p>
            <a:fld id="{E034F8EF-867A-4144-9C85-6B43D99B8AA5}" type="slidenum">
              <a:rPr lang="fr-FR" smtClean="0"/>
              <a:t>73</a:t>
            </a:fld>
            <a:endParaRPr lang="fr-FR" dirty="0"/>
          </a:p>
        </p:txBody>
      </p:sp>
      <p:pic>
        <p:nvPicPr>
          <p:cNvPr id="6" name="Picture 6"/>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0"/>
            <a:ext cx="1397000" cy="11057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123153622"/>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231136" y="0"/>
            <a:ext cx="7729728" cy="701749"/>
          </a:xfrm>
        </p:spPr>
        <p:txBody>
          <a:bodyPr>
            <a:normAutofit fontScale="90000"/>
          </a:bodyPr>
          <a:lstStyle/>
          <a:p>
            <a:r>
              <a:rPr lang="fr-FR" cap="none">
                <a:latin typeface="Calibri" charset="0"/>
                <a:ea typeface="Calibri" charset="0"/>
                <a:cs typeface="Calibri" charset="0"/>
              </a:rPr>
              <a:t>Modules et questions thématiques</a:t>
            </a:r>
            <a:endParaRPr lang="fr-FR"/>
          </a:p>
        </p:txBody>
      </p:sp>
      <p:sp>
        <p:nvSpPr>
          <p:cNvPr id="3" name="Espace réservé du contenu 2"/>
          <p:cNvSpPr>
            <a:spLocks noGrp="1"/>
          </p:cNvSpPr>
          <p:nvPr>
            <p:ph idx="1"/>
          </p:nvPr>
        </p:nvSpPr>
        <p:spPr>
          <a:xfrm>
            <a:off x="0" y="1041991"/>
            <a:ext cx="12033504" cy="5816009"/>
          </a:xfrm>
        </p:spPr>
        <p:txBody>
          <a:bodyPr>
            <a:normAutofit/>
          </a:bodyPr>
          <a:lstStyle/>
          <a:p>
            <a:pPr algn="just"/>
            <a:r>
              <a:rPr lang="fr-FR" sz="2400" b="1" i="1" dirty="0">
                <a:solidFill>
                  <a:srgbClr val="FF0000"/>
                </a:solidFill>
                <a:latin typeface="Calibri" charset="0"/>
                <a:ea typeface="Calibri" charset="0"/>
                <a:cs typeface="Calibri" charset="0"/>
              </a:rPr>
              <a:t>E.1.2 Responsabilisation, leadership et </a:t>
            </a:r>
            <a:r>
              <a:rPr lang="fr-FR" sz="2400" b="1" i="1" dirty="0" err="1">
                <a:solidFill>
                  <a:srgbClr val="FF0000"/>
                </a:solidFill>
                <a:latin typeface="Calibri" charset="0"/>
                <a:ea typeface="Calibri" charset="0"/>
                <a:cs typeface="Calibri" charset="0"/>
              </a:rPr>
              <a:t>contrôle</a:t>
            </a:r>
            <a:r>
              <a:rPr lang="fr-FR" sz="2400" b="1" i="1" dirty="0">
                <a:solidFill>
                  <a:srgbClr val="FF0000"/>
                </a:solidFill>
                <a:latin typeface="Calibri" charset="0"/>
                <a:ea typeface="Calibri" charset="0"/>
                <a:cs typeface="Calibri" charset="0"/>
              </a:rPr>
              <a:t> </a:t>
            </a:r>
            <a:endParaRPr lang="fr-FR" sz="2400" b="1" i="1" dirty="0" smtClean="0">
              <a:solidFill>
                <a:srgbClr val="FF0000"/>
              </a:solidFill>
              <a:latin typeface="Calibri" charset="0"/>
              <a:ea typeface="Calibri" charset="0"/>
              <a:cs typeface="Calibri" charset="0"/>
            </a:endParaRPr>
          </a:p>
          <a:p>
            <a:pPr marL="0" indent="0" algn="just">
              <a:buNone/>
            </a:pPr>
            <a:endParaRPr lang="fr-FR" sz="2400" dirty="0">
              <a:solidFill>
                <a:srgbClr val="FF0000"/>
              </a:solidFill>
              <a:latin typeface="Calibri" charset="0"/>
              <a:ea typeface="Calibri" charset="0"/>
              <a:cs typeface="Calibri" charset="0"/>
            </a:endParaRPr>
          </a:p>
          <a:p>
            <a:pPr algn="just">
              <a:buFont typeface="Wingdings" charset="2"/>
              <a:buChar char="v"/>
            </a:pPr>
            <a:r>
              <a:rPr lang="fr-FR" sz="2400" dirty="0" smtClean="0">
                <a:latin typeface="Calibri" charset="0"/>
                <a:ea typeface="Calibri" charset="0"/>
                <a:cs typeface="Calibri" charset="0"/>
              </a:rPr>
              <a:t> </a:t>
            </a:r>
            <a:r>
              <a:rPr lang="fr-FR" sz="2400" dirty="0" err="1" smtClean="0">
                <a:latin typeface="Calibri" charset="0"/>
                <a:ea typeface="Calibri" charset="0"/>
                <a:cs typeface="Calibri" charset="0"/>
              </a:rPr>
              <a:t>Décrire</a:t>
            </a:r>
            <a:r>
              <a:rPr lang="fr-FR" sz="2400" dirty="0" smtClean="0">
                <a:latin typeface="Calibri" charset="0"/>
                <a:ea typeface="Calibri" charset="0"/>
                <a:cs typeface="Calibri" charset="0"/>
              </a:rPr>
              <a:t> </a:t>
            </a:r>
            <a:r>
              <a:rPr lang="fr-FR" sz="2400" dirty="0">
                <a:latin typeface="Calibri" charset="0"/>
                <a:ea typeface="Calibri" charset="0"/>
                <a:cs typeface="Calibri" charset="0"/>
              </a:rPr>
              <a:t>les </a:t>
            </a:r>
            <a:r>
              <a:rPr lang="fr-FR" sz="2400" dirty="0" err="1">
                <a:latin typeface="Calibri" charset="0"/>
                <a:ea typeface="Calibri" charset="0"/>
                <a:cs typeface="Calibri" charset="0"/>
              </a:rPr>
              <a:t>mécanismes</a:t>
            </a:r>
            <a:r>
              <a:rPr lang="fr-FR" sz="2400" dirty="0">
                <a:latin typeface="Calibri" charset="0"/>
                <a:ea typeface="Calibri" charset="0"/>
                <a:cs typeface="Calibri" charset="0"/>
              </a:rPr>
              <a:t> de responsabilisation, de leadership et de </a:t>
            </a:r>
            <a:r>
              <a:rPr lang="fr-FR" sz="2400" dirty="0" err="1">
                <a:latin typeface="Calibri" charset="0"/>
                <a:ea typeface="Calibri" charset="0"/>
                <a:cs typeface="Calibri" charset="0"/>
              </a:rPr>
              <a:t>contrôle</a:t>
            </a:r>
            <a:r>
              <a:rPr lang="fr-FR" sz="2400" dirty="0">
                <a:latin typeface="Calibri" charset="0"/>
                <a:ea typeface="Calibri" charset="0"/>
                <a:cs typeface="Calibri" charset="0"/>
              </a:rPr>
              <a:t> de l’EFP. Qui est responsable devant qui, et de quoi? Par exemple, qui est responsable de la mise en </a:t>
            </a:r>
            <a:r>
              <a:rPr lang="fr-FR" sz="2400" dirty="0" err="1">
                <a:latin typeface="Calibri" charset="0"/>
                <a:ea typeface="Calibri" charset="0"/>
                <a:cs typeface="Calibri" charset="0"/>
              </a:rPr>
              <a:t>oeuvre</a:t>
            </a:r>
            <a:r>
              <a:rPr lang="fr-FR" sz="2400" dirty="0">
                <a:latin typeface="Calibri" charset="0"/>
                <a:ea typeface="Calibri" charset="0"/>
                <a:cs typeface="Calibri" charset="0"/>
              </a:rPr>
              <a:t> des nouvelles politiques? La </a:t>
            </a:r>
            <a:r>
              <a:rPr lang="fr-FR" sz="2400" dirty="0" err="1">
                <a:latin typeface="Calibri" charset="0"/>
                <a:ea typeface="Calibri" charset="0"/>
                <a:cs typeface="Calibri" charset="0"/>
              </a:rPr>
              <a:t>responsabilite</a:t>
            </a:r>
            <a:r>
              <a:rPr lang="fr-FR" sz="2400" dirty="0">
                <a:latin typeface="Calibri" charset="0"/>
                <a:ea typeface="Calibri" charset="0"/>
                <a:cs typeface="Calibri" charset="0"/>
              </a:rPr>
              <a:t>́ et le leadership sont-ils </a:t>
            </a:r>
            <a:r>
              <a:rPr lang="fr-FR" sz="2400" dirty="0" err="1">
                <a:latin typeface="Calibri" charset="0"/>
                <a:ea typeface="Calibri" charset="0"/>
                <a:cs typeface="Calibri" charset="0"/>
              </a:rPr>
              <a:t>partagés</a:t>
            </a:r>
            <a:r>
              <a:rPr lang="fr-FR" sz="2400" dirty="0">
                <a:latin typeface="Calibri" charset="0"/>
                <a:ea typeface="Calibri" charset="0"/>
                <a:cs typeface="Calibri" charset="0"/>
              </a:rPr>
              <a:t> ou </a:t>
            </a:r>
            <a:r>
              <a:rPr lang="fr-FR" sz="2400" dirty="0" err="1">
                <a:latin typeface="Calibri" charset="0"/>
                <a:ea typeface="Calibri" charset="0"/>
                <a:cs typeface="Calibri" charset="0"/>
              </a:rPr>
              <a:t>centralisés</a:t>
            </a:r>
            <a:r>
              <a:rPr lang="fr-FR" sz="2400" dirty="0">
                <a:latin typeface="Calibri" charset="0"/>
                <a:ea typeface="Calibri" charset="0"/>
                <a:cs typeface="Calibri" charset="0"/>
              </a:rPr>
              <a:t>? À qui les prestataires d’EFP et leur personnel doivent-ils rendre compte de la </a:t>
            </a:r>
            <a:r>
              <a:rPr lang="fr-FR" sz="2400" dirty="0" err="1">
                <a:latin typeface="Calibri" charset="0"/>
                <a:ea typeface="Calibri" charset="0"/>
                <a:cs typeface="Calibri" charset="0"/>
              </a:rPr>
              <a:t>qualite</a:t>
            </a:r>
            <a:r>
              <a:rPr lang="fr-FR" sz="2400" dirty="0">
                <a:latin typeface="Calibri" charset="0"/>
                <a:ea typeface="Calibri" charset="0"/>
                <a:cs typeface="Calibri" charset="0"/>
              </a:rPr>
              <a:t>́ de leur travail, et comment? À qui les </a:t>
            </a:r>
            <a:r>
              <a:rPr lang="fr-FR" sz="2400" dirty="0" err="1">
                <a:latin typeface="Calibri" charset="0"/>
                <a:ea typeface="Calibri" charset="0"/>
                <a:cs typeface="Calibri" charset="0"/>
              </a:rPr>
              <a:t>autorités</a:t>
            </a:r>
            <a:r>
              <a:rPr lang="fr-FR" sz="2400" dirty="0">
                <a:latin typeface="Calibri" charset="0"/>
                <a:ea typeface="Calibri" charset="0"/>
                <a:cs typeface="Calibri" charset="0"/>
              </a:rPr>
              <a:t> </a:t>
            </a:r>
            <a:r>
              <a:rPr lang="fr-FR" sz="2400" dirty="0" err="1">
                <a:latin typeface="Calibri" charset="0"/>
                <a:ea typeface="Calibri" charset="0"/>
                <a:cs typeface="Calibri" charset="0"/>
              </a:rPr>
              <a:t>régionales</a:t>
            </a:r>
            <a:r>
              <a:rPr lang="fr-FR" sz="2400" dirty="0">
                <a:latin typeface="Calibri" charset="0"/>
                <a:ea typeface="Calibri" charset="0"/>
                <a:cs typeface="Calibri" charset="0"/>
              </a:rPr>
              <a:t> de formation professionnelle doivent-elles rendre compte, et de quoi? Comment l’EFP rend-il des comptes, en tant que secteur, à ses parties prenantes externes? </a:t>
            </a:r>
          </a:p>
          <a:p>
            <a:pPr algn="just">
              <a:buFont typeface="Wingdings" charset="2"/>
              <a:buChar char="v"/>
            </a:pPr>
            <a:endParaRPr lang="fr-FR" sz="2400" dirty="0" smtClean="0">
              <a:latin typeface="Calibri" charset="0"/>
              <a:ea typeface="Calibri" charset="0"/>
              <a:cs typeface="Calibri" charset="0"/>
            </a:endParaRPr>
          </a:p>
          <a:p>
            <a:pPr algn="just">
              <a:buFont typeface="Wingdings" charset="2"/>
              <a:buChar char="v"/>
            </a:pPr>
            <a:r>
              <a:rPr lang="fr-FR" sz="2400" dirty="0" smtClean="0">
                <a:latin typeface="Calibri" charset="0"/>
                <a:ea typeface="Calibri" charset="0"/>
                <a:cs typeface="Calibri" charset="0"/>
              </a:rPr>
              <a:t>Existe-t-il </a:t>
            </a:r>
            <a:r>
              <a:rPr lang="fr-FR" sz="2400" dirty="0">
                <a:latin typeface="Calibri" charset="0"/>
                <a:ea typeface="Calibri" charset="0"/>
                <a:cs typeface="Calibri" charset="0"/>
              </a:rPr>
              <a:t>des </a:t>
            </a:r>
            <a:r>
              <a:rPr lang="fr-FR" sz="2400" dirty="0" err="1">
                <a:latin typeface="Calibri" charset="0"/>
                <a:ea typeface="Calibri" charset="0"/>
                <a:cs typeface="Calibri" charset="0"/>
              </a:rPr>
              <a:t>problèmes</a:t>
            </a:r>
            <a:r>
              <a:rPr lang="fr-FR" sz="2400" dirty="0">
                <a:latin typeface="Calibri" charset="0"/>
                <a:ea typeface="Calibri" charset="0"/>
                <a:cs typeface="Calibri" charset="0"/>
              </a:rPr>
              <a:t> </a:t>
            </a:r>
            <a:r>
              <a:rPr lang="fr-FR" sz="2400" dirty="0" err="1">
                <a:latin typeface="Calibri" charset="0"/>
                <a:ea typeface="Calibri" charset="0"/>
                <a:cs typeface="Calibri" charset="0"/>
              </a:rPr>
              <a:t>liés</a:t>
            </a:r>
            <a:r>
              <a:rPr lang="fr-FR" sz="2400" dirty="0">
                <a:latin typeface="Calibri" charset="0"/>
                <a:ea typeface="Calibri" charset="0"/>
                <a:cs typeface="Calibri" charset="0"/>
              </a:rPr>
              <a:t> aux </a:t>
            </a:r>
            <a:r>
              <a:rPr lang="fr-FR" sz="2400" dirty="0" err="1">
                <a:latin typeface="Calibri" charset="0"/>
                <a:ea typeface="Calibri" charset="0"/>
                <a:cs typeface="Calibri" charset="0"/>
              </a:rPr>
              <a:t>mécanismes</a:t>
            </a:r>
            <a:r>
              <a:rPr lang="fr-FR" sz="2400" dirty="0">
                <a:latin typeface="Calibri" charset="0"/>
                <a:ea typeface="Calibri" charset="0"/>
                <a:cs typeface="Calibri" charset="0"/>
              </a:rPr>
              <a:t> de reddition de comptes, de leadership et de </a:t>
            </a:r>
            <a:r>
              <a:rPr lang="fr-FR" sz="2400" dirty="0" err="1">
                <a:latin typeface="Calibri" charset="0"/>
                <a:ea typeface="Calibri" charset="0"/>
                <a:cs typeface="Calibri" charset="0"/>
              </a:rPr>
              <a:t>contrôle</a:t>
            </a:r>
            <a:r>
              <a:rPr lang="fr-FR" sz="2400" dirty="0">
                <a:latin typeface="Calibri" charset="0"/>
                <a:ea typeface="Calibri" charset="0"/>
                <a:cs typeface="Calibri" charset="0"/>
              </a:rPr>
              <a:t> </a:t>
            </a:r>
            <a:r>
              <a:rPr lang="fr-FR" sz="2400" dirty="0" err="1" smtClean="0">
                <a:latin typeface="Calibri" charset="0"/>
                <a:ea typeface="Calibri" charset="0"/>
                <a:cs typeface="Calibri" charset="0"/>
              </a:rPr>
              <a:t>dqns</a:t>
            </a:r>
            <a:r>
              <a:rPr lang="fr-FR" sz="2400" dirty="0" smtClean="0">
                <a:latin typeface="Calibri" charset="0"/>
                <a:ea typeface="Calibri" charset="0"/>
                <a:cs typeface="Calibri" charset="0"/>
              </a:rPr>
              <a:t> ce qui à été </a:t>
            </a:r>
            <a:r>
              <a:rPr lang="fr-FR" sz="2400" dirty="0" err="1" smtClean="0">
                <a:latin typeface="Calibri" charset="0"/>
                <a:ea typeface="Calibri" charset="0"/>
                <a:cs typeface="Calibri" charset="0"/>
              </a:rPr>
              <a:t>décrit</a:t>
            </a:r>
            <a:r>
              <a:rPr lang="fr-FR" sz="2400" dirty="0" smtClean="0">
                <a:latin typeface="Calibri" charset="0"/>
                <a:ea typeface="Calibri" charset="0"/>
                <a:cs typeface="Calibri" charset="0"/>
              </a:rPr>
              <a:t>? </a:t>
            </a:r>
            <a:r>
              <a:rPr lang="fr-FR" sz="2400" dirty="0">
                <a:latin typeface="Calibri" charset="0"/>
                <a:ea typeface="Calibri" charset="0"/>
                <a:cs typeface="Calibri" charset="0"/>
              </a:rPr>
              <a:t>Dans </a:t>
            </a:r>
            <a:r>
              <a:rPr lang="fr-FR" sz="2400" dirty="0" smtClean="0">
                <a:latin typeface="Calibri" charset="0"/>
                <a:ea typeface="Calibri" charset="0"/>
                <a:cs typeface="Calibri" charset="0"/>
              </a:rPr>
              <a:t>l’affirmative</a:t>
            </a:r>
            <a:r>
              <a:rPr lang="fr-FR" sz="2400" dirty="0">
                <a:latin typeface="Calibri" charset="0"/>
                <a:ea typeface="Calibri" charset="0"/>
                <a:cs typeface="Calibri" charset="0"/>
              </a:rPr>
              <a:t>, </a:t>
            </a:r>
            <a:r>
              <a:rPr lang="fr-FR" sz="2400" dirty="0" smtClean="0">
                <a:latin typeface="Calibri" charset="0"/>
                <a:ea typeface="Calibri" charset="0"/>
                <a:cs typeface="Calibri" charset="0"/>
              </a:rPr>
              <a:t>on </a:t>
            </a:r>
            <a:r>
              <a:rPr lang="fr-FR" sz="2400" dirty="0" err="1" smtClean="0">
                <a:latin typeface="Calibri" charset="0"/>
                <a:ea typeface="Calibri" charset="0"/>
                <a:cs typeface="Calibri" charset="0"/>
              </a:rPr>
              <a:t>précisera</a:t>
            </a:r>
            <a:r>
              <a:rPr lang="fr-FR" sz="2400" dirty="0" smtClean="0">
                <a:latin typeface="Calibri" charset="0"/>
                <a:ea typeface="Calibri" charset="0"/>
                <a:cs typeface="Calibri" charset="0"/>
              </a:rPr>
              <a:t>. </a:t>
            </a:r>
            <a:endParaRPr lang="fr-FR" sz="2400" dirty="0">
              <a:latin typeface="Calibri" charset="0"/>
              <a:ea typeface="Calibri" charset="0"/>
              <a:cs typeface="Calibri" charset="0"/>
            </a:endParaRPr>
          </a:p>
          <a:p>
            <a:pPr algn="just"/>
            <a:endParaRPr lang="fr-FR" sz="2400" dirty="0">
              <a:latin typeface="Calibri" charset="0"/>
              <a:ea typeface="Calibri" charset="0"/>
              <a:cs typeface="Calibri" charset="0"/>
            </a:endParaRPr>
          </a:p>
        </p:txBody>
      </p:sp>
      <p:sp>
        <p:nvSpPr>
          <p:cNvPr id="4" name="Espace réservé du pied de page 3"/>
          <p:cNvSpPr>
            <a:spLocks noGrp="1"/>
          </p:cNvSpPr>
          <p:nvPr>
            <p:ph type="ftr" sz="quarter" idx="11"/>
          </p:nvPr>
        </p:nvSpPr>
        <p:spPr/>
        <p:txBody>
          <a:bodyPr/>
          <a:lstStyle/>
          <a:p>
            <a:r>
              <a:rPr lang="fr-FR" smtClean="0"/>
              <a:t>Abdelouahab Essafi Expert LMI Kafaat Liljami3</a:t>
            </a:r>
            <a:endParaRPr lang="fr-FR" dirty="0"/>
          </a:p>
        </p:txBody>
      </p:sp>
      <p:sp>
        <p:nvSpPr>
          <p:cNvPr id="5" name="Espace réservé du numéro de diapositive 4"/>
          <p:cNvSpPr>
            <a:spLocks noGrp="1"/>
          </p:cNvSpPr>
          <p:nvPr>
            <p:ph type="sldNum" sz="quarter" idx="12"/>
          </p:nvPr>
        </p:nvSpPr>
        <p:spPr/>
        <p:txBody>
          <a:bodyPr/>
          <a:lstStyle/>
          <a:p>
            <a:fld id="{E034F8EF-867A-4144-9C85-6B43D99B8AA5}" type="slidenum">
              <a:rPr lang="fr-FR" smtClean="0"/>
              <a:t>74</a:t>
            </a:fld>
            <a:endParaRPr lang="fr-FR" dirty="0"/>
          </a:p>
        </p:txBody>
      </p:sp>
      <p:pic>
        <p:nvPicPr>
          <p:cNvPr id="6" name="Picture 6"/>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38968"/>
            <a:ext cx="1397000" cy="100302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254646402"/>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142744" y="196596"/>
            <a:ext cx="7729728" cy="824130"/>
          </a:xfrm>
        </p:spPr>
        <p:txBody>
          <a:bodyPr/>
          <a:lstStyle/>
          <a:p>
            <a:r>
              <a:rPr lang="fr-FR" cap="none">
                <a:latin typeface="Calibri" charset="0"/>
                <a:ea typeface="Calibri" charset="0"/>
                <a:cs typeface="Calibri" charset="0"/>
              </a:rPr>
              <a:t>Modules et questions thématiques</a:t>
            </a:r>
            <a:endParaRPr lang="fr-FR"/>
          </a:p>
        </p:txBody>
      </p:sp>
      <p:sp>
        <p:nvSpPr>
          <p:cNvPr id="3" name="Espace réservé du contenu 2"/>
          <p:cNvSpPr>
            <a:spLocks noGrp="1"/>
          </p:cNvSpPr>
          <p:nvPr>
            <p:ph idx="1"/>
          </p:nvPr>
        </p:nvSpPr>
        <p:spPr>
          <a:xfrm>
            <a:off x="146304" y="1254642"/>
            <a:ext cx="11722608" cy="4926702"/>
          </a:xfrm>
        </p:spPr>
        <p:txBody>
          <a:bodyPr>
            <a:noAutofit/>
          </a:bodyPr>
          <a:lstStyle/>
          <a:p>
            <a:pPr marL="0" indent="0" algn="ctr">
              <a:buNone/>
            </a:pPr>
            <a:r>
              <a:rPr lang="fr-FR" sz="2400" b="1" i="1" dirty="0">
                <a:solidFill>
                  <a:srgbClr val="C00000"/>
                </a:solidFill>
                <a:latin typeface="Calibri" charset="0"/>
                <a:ea typeface="Calibri" charset="0"/>
                <a:cs typeface="Calibri" charset="0"/>
              </a:rPr>
              <a:t>Description des politiques </a:t>
            </a:r>
            <a:endParaRPr lang="fr-FR" sz="2400" dirty="0">
              <a:solidFill>
                <a:srgbClr val="C00000"/>
              </a:solidFill>
              <a:latin typeface="Calibri" charset="0"/>
              <a:ea typeface="Calibri" charset="0"/>
              <a:cs typeface="Calibri" charset="0"/>
            </a:endParaRPr>
          </a:p>
          <a:p>
            <a:r>
              <a:rPr lang="fr-FR" sz="2400" dirty="0" smtClean="0">
                <a:latin typeface="Calibri" charset="0"/>
                <a:ea typeface="Calibri" charset="0"/>
                <a:cs typeface="Calibri" charset="0"/>
              </a:rPr>
              <a:t>Se reporter </a:t>
            </a:r>
            <a:r>
              <a:rPr lang="fr-FR" sz="2400" dirty="0">
                <a:latin typeface="Calibri" charset="0"/>
                <a:ea typeface="Calibri" charset="0"/>
                <a:cs typeface="Calibri" charset="0"/>
              </a:rPr>
              <a:t>aux orientations sur la fourniture d’informations sur les politiques, telles que </a:t>
            </a:r>
            <a:r>
              <a:rPr lang="fr-FR" sz="2400" dirty="0" err="1">
                <a:latin typeface="Calibri" charset="0"/>
                <a:ea typeface="Calibri" charset="0"/>
                <a:cs typeface="Calibri" charset="0"/>
              </a:rPr>
              <a:t>présentées</a:t>
            </a:r>
            <a:r>
              <a:rPr lang="fr-FR" sz="2400" dirty="0">
                <a:latin typeface="Calibri" charset="0"/>
                <a:ea typeface="Calibri" charset="0"/>
                <a:cs typeface="Calibri" charset="0"/>
              </a:rPr>
              <a:t> à la section </a:t>
            </a:r>
            <a:r>
              <a:rPr lang="fr-FR" sz="2400" dirty="0" smtClean="0">
                <a:latin typeface="Calibri" charset="0"/>
                <a:ea typeface="Calibri" charset="0"/>
                <a:cs typeface="Calibri" charset="0"/>
              </a:rPr>
              <a:t>recommandations pour la rédaction</a:t>
            </a:r>
          </a:p>
          <a:p>
            <a:pPr marL="0" indent="0">
              <a:buNone/>
            </a:pPr>
            <a:endParaRPr lang="fr-FR" sz="2400" dirty="0">
              <a:latin typeface="Calibri" charset="0"/>
              <a:ea typeface="Calibri" charset="0"/>
              <a:cs typeface="Calibri" charset="0"/>
            </a:endParaRPr>
          </a:p>
          <a:p>
            <a:r>
              <a:rPr lang="fr-FR" sz="2400" b="1" i="1" dirty="0">
                <a:solidFill>
                  <a:srgbClr val="FF0000"/>
                </a:solidFill>
                <a:latin typeface="Calibri" charset="0"/>
                <a:ea typeface="Calibri" charset="0"/>
                <a:cs typeface="Calibri" charset="0"/>
              </a:rPr>
              <a:t>E.1.3 </a:t>
            </a:r>
            <a:r>
              <a:rPr lang="fr-FR" sz="2400" b="1" i="1" dirty="0" err="1">
                <a:solidFill>
                  <a:srgbClr val="FF0000"/>
                </a:solidFill>
                <a:latin typeface="Calibri" charset="0"/>
                <a:ea typeface="Calibri" charset="0"/>
                <a:cs typeface="Calibri" charset="0"/>
              </a:rPr>
              <a:t>Réformes</a:t>
            </a:r>
            <a:r>
              <a:rPr lang="fr-FR" sz="2400" b="1" i="1" dirty="0">
                <a:solidFill>
                  <a:srgbClr val="FF0000"/>
                </a:solidFill>
                <a:latin typeface="Calibri" charset="0"/>
                <a:ea typeface="Calibri" charset="0"/>
                <a:cs typeface="Calibri" charset="0"/>
              </a:rPr>
              <a:t> en </a:t>
            </a:r>
            <a:r>
              <a:rPr lang="fr-FR" sz="2400" b="1" i="1" dirty="0" err="1">
                <a:solidFill>
                  <a:srgbClr val="FF0000"/>
                </a:solidFill>
                <a:latin typeface="Calibri" charset="0"/>
                <a:ea typeface="Calibri" charset="0"/>
                <a:cs typeface="Calibri" charset="0"/>
              </a:rPr>
              <a:t>matière</a:t>
            </a:r>
            <a:r>
              <a:rPr lang="fr-FR" sz="2400" b="1" i="1" dirty="0">
                <a:solidFill>
                  <a:srgbClr val="FF0000"/>
                </a:solidFill>
                <a:latin typeface="Calibri" charset="0"/>
                <a:ea typeface="Calibri" charset="0"/>
                <a:cs typeface="Calibri" charset="0"/>
              </a:rPr>
              <a:t> de </a:t>
            </a:r>
            <a:r>
              <a:rPr lang="fr-FR" sz="2400" b="1" i="1" dirty="0" smtClean="0">
                <a:solidFill>
                  <a:srgbClr val="FF0000"/>
                </a:solidFill>
                <a:latin typeface="Calibri" charset="0"/>
                <a:ea typeface="Calibri" charset="0"/>
                <a:cs typeface="Calibri" charset="0"/>
              </a:rPr>
              <a:t>gouvernance</a:t>
            </a:r>
          </a:p>
          <a:p>
            <a:pPr marL="0" indent="0">
              <a:buNone/>
            </a:pPr>
            <a:r>
              <a:rPr lang="fr-FR" sz="2400" b="1" i="1" dirty="0" smtClean="0">
                <a:solidFill>
                  <a:srgbClr val="FF0000"/>
                </a:solidFill>
                <a:latin typeface="Calibri" charset="0"/>
                <a:ea typeface="Calibri" charset="0"/>
                <a:cs typeface="Calibri" charset="0"/>
              </a:rPr>
              <a:t> </a:t>
            </a:r>
            <a:endParaRPr lang="fr-FR" sz="2400" dirty="0">
              <a:solidFill>
                <a:srgbClr val="FF0000"/>
              </a:solidFill>
              <a:latin typeface="Calibri" charset="0"/>
              <a:ea typeface="Calibri" charset="0"/>
              <a:cs typeface="Calibri" charset="0"/>
            </a:endParaRPr>
          </a:p>
          <a:p>
            <a:pPr>
              <a:buFont typeface="Wingdings" charset="2"/>
              <a:buChar char="v"/>
            </a:pPr>
            <a:r>
              <a:rPr lang="fr-FR" sz="2400" dirty="0" smtClean="0">
                <a:latin typeface="Calibri" charset="0"/>
                <a:ea typeface="Calibri" charset="0"/>
                <a:cs typeface="Calibri" charset="0"/>
              </a:rPr>
              <a:t> Existe-t-il </a:t>
            </a:r>
            <a:r>
              <a:rPr lang="fr-FR" sz="2400" dirty="0">
                <a:latin typeface="Calibri" charset="0"/>
                <a:ea typeface="Calibri" charset="0"/>
                <a:cs typeface="Calibri" charset="0"/>
              </a:rPr>
              <a:t>des politiques visant à </a:t>
            </a:r>
            <a:r>
              <a:rPr lang="fr-FR" sz="2400" dirty="0" err="1">
                <a:latin typeface="Calibri" charset="0"/>
                <a:ea typeface="Calibri" charset="0"/>
                <a:cs typeface="Calibri" charset="0"/>
              </a:rPr>
              <a:t>améliorer</a:t>
            </a:r>
            <a:r>
              <a:rPr lang="fr-FR" sz="2400" dirty="0">
                <a:latin typeface="Calibri" charset="0"/>
                <a:ea typeface="Calibri" charset="0"/>
                <a:cs typeface="Calibri" charset="0"/>
              </a:rPr>
              <a:t> les dispositifs institutionnels et de gouvernance de l’EFP? Dans </a:t>
            </a:r>
            <a:r>
              <a:rPr lang="fr-FR" sz="2400" dirty="0" smtClean="0">
                <a:latin typeface="Calibri" charset="0"/>
                <a:ea typeface="Calibri" charset="0"/>
                <a:cs typeface="Calibri" charset="0"/>
              </a:rPr>
              <a:t>l’affirmative</a:t>
            </a:r>
            <a:r>
              <a:rPr lang="fr-FR" sz="2400" dirty="0">
                <a:latin typeface="Calibri" charset="0"/>
                <a:ea typeface="Calibri" charset="0"/>
                <a:cs typeface="Calibri" charset="0"/>
              </a:rPr>
              <a:t>, </a:t>
            </a:r>
            <a:r>
              <a:rPr lang="fr-FR" sz="2400" dirty="0" smtClean="0">
                <a:latin typeface="Calibri" charset="0"/>
                <a:ea typeface="Calibri" charset="0"/>
                <a:cs typeface="Calibri" charset="0"/>
              </a:rPr>
              <a:t>on </a:t>
            </a:r>
            <a:r>
              <a:rPr lang="fr-FR" sz="2400" dirty="0" err="1" smtClean="0">
                <a:latin typeface="Calibri" charset="0"/>
                <a:ea typeface="Calibri" charset="0"/>
                <a:cs typeface="Calibri" charset="0"/>
              </a:rPr>
              <a:t>décrirq</a:t>
            </a:r>
            <a:r>
              <a:rPr lang="fr-FR" sz="2400" dirty="0" smtClean="0">
                <a:latin typeface="Calibri" charset="0"/>
                <a:ea typeface="Calibri" charset="0"/>
                <a:cs typeface="Calibri" charset="0"/>
              </a:rPr>
              <a:t> </a:t>
            </a:r>
            <a:r>
              <a:rPr lang="fr-FR" sz="2400" dirty="0">
                <a:latin typeface="Calibri" charset="0"/>
                <a:ea typeface="Calibri" charset="0"/>
                <a:cs typeface="Calibri" charset="0"/>
              </a:rPr>
              <a:t>leur mise en œuvre et expliquer leurs objectifs. </a:t>
            </a:r>
          </a:p>
          <a:p>
            <a:endParaRPr lang="fr-FR" sz="2400" dirty="0">
              <a:latin typeface="Calibri" charset="0"/>
              <a:ea typeface="Calibri" charset="0"/>
              <a:cs typeface="Calibri" charset="0"/>
            </a:endParaRPr>
          </a:p>
        </p:txBody>
      </p:sp>
      <p:sp>
        <p:nvSpPr>
          <p:cNvPr id="4" name="Espace réservé du pied de page 3"/>
          <p:cNvSpPr>
            <a:spLocks noGrp="1"/>
          </p:cNvSpPr>
          <p:nvPr>
            <p:ph type="ftr" sz="quarter" idx="11"/>
          </p:nvPr>
        </p:nvSpPr>
        <p:spPr/>
        <p:txBody>
          <a:bodyPr/>
          <a:lstStyle/>
          <a:p>
            <a:r>
              <a:rPr lang="fr-FR" smtClean="0"/>
              <a:t>Abdelouahab Essafi Expert LMI Kafaat Liljami3</a:t>
            </a:r>
            <a:endParaRPr lang="fr-FR" dirty="0"/>
          </a:p>
        </p:txBody>
      </p:sp>
      <p:sp>
        <p:nvSpPr>
          <p:cNvPr id="5" name="Espace réservé du numéro de diapositive 4"/>
          <p:cNvSpPr>
            <a:spLocks noGrp="1"/>
          </p:cNvSpPr>
          <p:nvPr>
            <p:ph type="sldNum" sz="quarter" idx="12"/>
          </p:nvPr>
        </p:nvSpPr>
        <p:spPr/>
        <p:txBody>
          <a:bodyPr/>
          <a:lstStyle/>
          <a:p>
            <a:fld id="{E034F8EF-867A-4144-9C85-6B43D99B8AA5}" type="slidenum">
              <a:rPr lang="fr-FR" smtClean="0"/>
              <a:t>75</a:t>
            </a:fld>
            <a:endParaRPr lang="fr-FR" dirty="0"/>
          </a:p>
        </p:txBody>
      </p:sp>
      <p:pic>
        <p:nvPicPr>
          <p:cNvPr id="6" name="Picture 6"/>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0"/>
            <a:ext cx="1397000" cy="125464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700148521"/>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231136" y="0"/>
            <a:ext cx="7729728" cy="621792"/>
          </a:xfrm>
        </p:spPr>
        <p:txBody>
          <a:bodyPr>
            <a:normAutofit fontScale="90000"/>
          </a:bodyPr>
          <a:lstStyle/>
          <a:p>
            <a:r>
              <a:rPr lang="fr-FR" cap="none" dirty="0">
                <a:latin typeface="Calibri" charset="0"/>
                <a:ea typeface="Calibri" charset="0"/>
                <a:cs typeface="Calibri" charset="0"/>
              </a:rPr>
              <a:t>Modules et questions thématiques</a:t>
            </a:r>
            <a:endParaRPr lang="fr-FR" dirty="0"/>
          </a:p>
        </p:txBody>
      </p:sp>
      <p:sp>
        <p:nvSpPr>
          <p:cNvPr id="3" name="Espace réservé du contenu 2"/>
          <p:cNvSpPr>
            <a:spLocks noGrp="1"/>
          </p:cNvSpPr>
          <p:nvPr>
            <p:ph idx="1"/>
          </p:nvPr>
        </p:nvSpPr>
        <p:spPr>
          <a:xfrm>
            <a:off x="292608" y="859536"/>
            <a:ext cx="11649456" cy="6400800"/>
          </a:xfrm>
        </p:spPr>
        <p:txBody>
          <a:bodyPr>
            <a:normAutofit fontScale="92500" lnSpcReduction="10000"/>
          </a:bodyPr>
          <a:lstStyle/>
          <a:p>
            <a:pPr marL="0" indent="0">
              <a:buNone/>
            </a:pPr>
            <a:r>
              <a:rPr lang="fr-FR" sz="2400" b="1" dirty="0">
                <a:solidFill>
                  <a:srgbClr val="C00000"/>
                </a:solidFill>
                <a:latin typeface="Calibri" charset="0"/>
                <a:ea typeface="Calibri" charset="0"/>
                <a:cs typeface="Calibri" charset="0"/>
              </a:rPr>
              <a:t>E.2 Implication des acteurs non </a:t>
            </a:r>
            <a:r>
              <a:rPr lang="fr-FR" sz="2400" b="1" dirty="0" err="1">
                <a:solidFill>
                  <a:srgbClr val="C00000"/>
                </a:solidFill>
                <a:latin typeface="Calibri" charset="0"/>
                <a:ea typeface="Calibri" charset="0"/>
                <a:cs typeface="Calibri" charset="0"/>
              </a:rPr>
              <a:t>étatiques</a:t>
            </a:r>
            <a:r>
              <a:rPr lang="fr-FR" sz="2400" b="1" dirty="0">
                <a:solidFill>
                  <a:srgbClr val="C00000"/>
                </a:solidFill>
                <a:latin typeface="Calibri" charset="0"/>
                <a:ea typeface="Calibri" charset="0"/>
                <a:cs typeface="Calibri" charset="0"/>
              </a:rPr>
              <a:t> </a:t>
            </a:r>
            <a:endParaRPr lang="fr-FR" sz="2400" dirty="0">
              <a:solidFill>
                <a:srgbClr val="C00000"/>
              </a:solidFill>
              <a:latin typeface="Calibri" charset="0"/>
              <a:ea typeface="Calibri" charset="0"/>
              <a:cs typeface="Calibri" charset="0"/>
            </a:endParaRPr>
          </a:p>
          <a:p>
            <a:r>
              <a:rPr lang="fr-FR" sz="2400" b="1" i="1" dirty="0" smtClean="0">
                <a:solidFill>
                  <a:srgbClr val="FF0000"/>
                </a:solidFill>
                <a:latin typeface="Calibri" charset="0"/>
                <a:ea typeface="Calibri" charset="0"/>
                <a:cs typeface="Calibri" charset="0"/>
              </a:rPr>
              <a:t>Identification </a:t>
            </a:r>
            <a:r>
              <a:rPr lang="fr-FR" sz="2400" b="1" i="1" dirty="0">
                <a:solidFill>
                  <a:srgbClr val="FF0000"/>
                </a:solidFill>
                <a:latin typeface="Calibri" charset="0"/>
                <a:ea typeface="Calibri" charset="0"/>
                <a:cs typeface="Calibri" charset="0"/>
              </a:rPr>
              <a:t>des enjeux </a:t>
            </a:r>
            <a:endParaRPr lang="fr-FR" sz="2400" dirty="0">
              <a:solidFill>
                <a:srgbClr val="FF0000"/>
              </a:solidFill>
              <a:latin typeface="Calibri" charset="0"/>
              <a:ea typeface="Calibri" charset="0"/>
              <a:cs typeface="Calibri" charset="0"/>
            </a:endParaRPr>
          </a:p>
          <a:p>
            <a:r>
              <a:rPr lang="fr-FR" sz="2400" b="1" i="1" dirty="0" smtClean="0">
                <a:solidFill>
                  <a:srgbClr val="FF0000"/>
                </a:solidFill>
                <a:latin typeface="Calibri" charset="0"/>
                <a:ea typeface="Calibri" charset="0"/>
                <a:cs typeface="Calibri" charset="0"/>
              </a:rPr>
              <a:t>E.2.1 </a:t>
            </a:r>
            <a:r>
              <a:rPr lang="fr-FR" sz="2400" b="1" i="1" dirty="0" err="1">
                <a:solidFill>
                  <a:srgbClr val="FF0000"/>
                </a:solidFill>
                <a:latin typeface="Calibri" charset="0"/>
                <a:ea typeface="Calibri" charset="0"/>
                <a:cs typeface="Calibri" charset="0"/>
              </a:rPr>
              <a:t>Répartition</a:t>
            </a:r>
            <a:r>
              <a:rPr lang="fr-FR" sz="2400" b="1" i="1" dirty="0">
                <a:solidFill>
                  <a:srgbClr val="FF0000"/>
                </a:solidFill>
                <a:latin typeface="Calibri" charset="0"/>
                <a:ea typeface="Calibri" charset="0"/>
                <a:cs typeface="Calibri" charset="0"/>
              </a:rPr>
              <a:t> des </a:t>
            </a:r>
            <a:r>
              <a:rPr lang="fr-FR" sz="2400" b="1" i="1" dirty="0" err="1">
                <a:solidFill>
                  <a:srgbClr val="FF0000"/>
                </a:solidFill>
                <a:latin typeface="Calibri" charset="0"/>
                <a:ea typeface="Calibri" charset="0"/>
                <a:cs typeface="Calibri" charset="0"/>
              </a:rPr>
              <a:t>responsabilités</a:t>
            </a:r>
            <a:r>
              <a:rPr lang="fr-FR" sz="2400" b="1" i="1" dirty="0">
                <a:solidFill>
                  <a:srgbClr val="FF0000"/>
                </a:solidFill>
                <a:latin typeface="Calibri" charset="0"/>
                <a:ea typeface="Calibri" charset="0"/>
                <a:cs typeface="Calibri" charset="0"/>
              </a:rPr>
              <a:t> entre acteurs </a:t>
            </a:r>
            <a:r>
              <a:rPr lang="fr-FR" sz="2400" b="1" i="1" dirty="0" err="1">
                <a:solidFill>
                  <a:srgbClr val="FF0000"/>
                </a:solidFill>
                <a:latin typeface="Calibri" charset="0"/>
                <a:ea typeface="Calibri" charset="0"/>
                <a:cs typeface="Calibri" charset="0"/>
              </a:rPr>
              <a:t>étatiques</a:t>
            </a:r>
            <a:r>
              <a:rPr lang="fr-FR" sz="2400" b="1" i="1" dirty="0">
                <a:solidFill>
                  <a:srgbClr val="FF0000"/>
                </a:solidFill>
                <a:latin typeface="Calibri" charset="0"/>
                <a:ea typeface="Calibri" charset="0"/>
                <a:cs typeface="Calibri" charset="0"/>
              </a:rPr>
              <a:t> et non </a:t>
            </a:r>
            <a:r>
              <a:rPr lang="fr-FR" sz="2400" b="1" i="1" dirty="0" err="1">
                <a:solidFill>
                  <a:srgbClr val="FF0000"/>
                </a:solidFill>
                <a:latin typeface="Calibri" charset="0"/>
                <a:ea typeface="Calibri" charset="0"/>
                <a:cs typeface="Calibri" charset="0"/>
              </a:rPr>
              <a:t>étatiques</a:t>
            </a:r>
            <a:r>
              <a:rPr lang="fr-FR" sz="2400" b="1" i="1" dirty="0">
                <a:solidFill>
                  <a:srgbClr val="FF0000"/>
                </a:solidFill>
                <a:latin typeface="Calibri" charset="0"/>
                <a:ea typeface="Calibri" charset="0"/>
                <a:cs typeface="Calibri" charset="0"/>
              </a:rPr>
              <a:t> dans l’EFP </a:t>
            </a:r>
            <a:endParaRPr lang="fr-FR" sz="2400" dirty="0">
              <a:solidFill>
                <a:srgbClr val="FF0000"/>
              </a:solidFill>
              <a:latin typeface="Calibri" charset="0"/>
              <a:ea typeface="Calibri" charset="0"/>
              <a:cs typeface="Calibri" charset="0"/>
            </a:endParaRPr>
          </a:p>
          <a:p>
            <a:pPr>
              <a:buFont typeface="Wingdings" charset="2"/>
              <a:buChar char="v"/>
            </a:pPr>
            <a:r>
              <a:rPr lang="fr-FR" sz="2400" dirty="0" smtClean="0">
                <a:latin typeface="Calibri" charset="0"/>
                <a:ea typeface="Calibri" charset="0"/>
                <a:cs typeface="Calibri" charset="0"/>
              </a:rPr>
              <a:t> </a:t>
            </a:r>
            <a:r>
              <a:rPr lang="fr-FR" sz="2400" dirty="0" err="1" smtClean="0">
                <a:latin typeface="Calibri" charset="0"/>
                <a:ea typeface="Calibri" charset="0"/>
                <a:cs typeface="Calibri" charset="0"/>
              </a:rPr>
              <a:t>Décrire</a:t>
            </a:r>
            <a:r>
              <a:rPr lang="fr-FR" sz="2400" dirty="0" smtClean="0">
                <a:latin typeface="Calibri" charset="0"/>
                <a:ea typeface="Calibri" charset="0"/>
                <a:cs typeface="Calibri" charset="0"/>
              </a:rPr>
              <a:t> </a:t>
            </a:r>
            <a:r>
              <a:rPr lang="fr-FR" sz="2400" dirty="0">
                <a:latin typeface="Calibri" charset="0"/>
                <a:ea typeface="Calibri" charset="0"/>
                <a:cs typeface="Calibri" charset="0"/>
              </a:rPr>
              <a:t>la participation et la contribution des acteurs non </a:t>
            </a:r>
            <a:r>
              <a:rPr lang="fr-FR" sz="2400" dirty="0" err="1">
                <a:latin typeface="Calibri" charset="0"/>
                <a:ea typeface="Calibri" charset="0"/>
                <a:cs typeface="Calibri" charset="0"/>
              </a:rPr>
              <a:t>étatiques</a:t>
            </a:r>
            <a:r>
              <a:rPr lang="fr-FR" sz="2400" dirty="0">
                <a:latin typeface="Calibri" charset="0"/>
                <a:ea typeface="Calibri" charset="0"/>
                <a:cs typeface="Calibri" charset="0"/>
              </a:rPr>
              <a:t> (partenaires sociaux, employeurs, </a:t>
            </a:r>
            <a:r>
              <a:rPr lang="fr-FR" sz="2400" dirty="0" err="1">
                <a:latin typeface="Calibri" charset="0"/>
                <a:ea typeface="Calibri" charset="0"/>
                <a:cs typeface="Calibri" charset="0"/>
              </a:rPr>
              <a:t>sociéte</a:t>
            </a:r>
            <a:r>
              <a:rPr lang="fr-FR" sz="2400" dirty="0">
                <a:latin typeface="Calibri" charset="0"/>
                <a:ea typeface="Calibri" charset="0"/>
                <a:cs typeface="Calibri" charset="0"/>
              </a:rPr>
              <a:t>́ civile, organisations d’enseignants et d’</a:t>
            </a:r>
            <a:r>
              <a:rPr lang="fr-FR" sz="2400" dirty="0" err="1">
                <a:latin typeface="Calibri" charset="0"/>
                <a:ea typeface="Calibri" charset="0"/>
                <a:cs typeface="Calibri" charset="0"/>
              </a:rPr>
              <a:t>étudiants</a:t>
            </a:r>
            <a:r>
              <a:rPr lang="fr-FR" sz="2400" dirty="0">
                <a:latin typeface="Calibri" charset="0"/>
                <a:ea typeface="Calibri" charset="0"/>
                <a:cs typeface="Calibri" charset="0"/>
              </a:rPr>
              <a:t>) à la gouvernance de l’EFP et</a:t>
            </a:r>
            <a:br>
              <a:rPr lang="fr-FR" sz="2400" dirty="0">
                <a:latin typeface="Calibri" charset="0"/>
                <a:ea typeface="Calibri" charset="0"/>
                <a:cs typeface="Calibri" charset="0"/>
              </a:rPr>
            </a:br>
            <a:r>
              <a:rPr lang="fr-FR" sz="2400" dirty="0">
                <a:latin typeface="Calibri" charset="0"/>
                <a:ea typeface="Calibri" charset="0"/>
                <a:cs typeface="Calibri" charset="0"/>
              </a:rPr>
              <a:t>à l’</a:t>
            </a:r>
            <a:r>
              <a:rPr lang="fr-FR" sz="2400" dirty="0" err="1">
                <a:latin typeface="Calibri" charset="0"/>
                <a:ea typeface="Calibri" charset="0"/>
                <a:cs typeface="Calibri" charset="0"/>
              </a:rPr>
              <a:t>élaboration</a:t>
            </a:r>
            <a:r>
              <a:rPr lang="fr-FR" sz="2400" dirty="0">
                <a:latin typeface="Calibri" charset="0"/>
                <a:ea typeface="Calibri" charset="0"/>
                <a:cs typeface="Calibri" charset="0"/>
              </a:rPr>
              <a:t> des politiques en </a:t>
            </a:r>
            <a:r>
              <a:rPr lang="fr-FR" sz="2400" dirty="0" err="1">
                <a:latin typeface="Calibri" charset="0"/>
                <a:ea typeface="Calibri" charset="0"/>
                <a:cs typeface="Calibri" charset="0"/>
              </a:rPr>
              <a:t>matière</a:t>
            </a:r>
            <a:r>
              <a:rPr lang="fr-FR" sz="2400" dirty="0">
                <a:latin typeface="Calibri" charset="0"/>
                <a:ea typeface="Calibri" charset="0"/>
                <a:cs typeface="Calibri" charset="0"/>
              </a:rPr>
              <a:t> d’EFP. Par exemple, existe-t-il un partenariat social formel</a:t>
            </a:r>
            <a:br>
              <a:rPr lang="fr-FR" sz="2400" dirty="0">
                <a:latin typeface="Calibri" charset="0"/>
                <a:ea typeface="Calibri" charset="0"/>
                <a:cs typeface="Calibri" charset="0"/>
              </a:rPr>
            </a:br>
            <a:r>
              <a:rPr lang="fr-FR" sz="2400" dirty="0">
                <a:latin typeface="Calibri" charset="0"/>
                <a:ea typeface="Calibri" charset="0"/>
                <a:cs typeface="Calibri" charset="0"/>
              </a:rPr>
              <a:t>au travers, notamment, d’un accord tripartite national, de conseils sectoriels ou </a:t>
            </a:r>
            <a:r>
              <a:rPr lang="fr-FR" sz="2400" dirty="0" err="1">
                <a:latin typeface="Calibri" charset="0"/>
                <a:ea typeface="Calibri" charset="0"/>
                <a:cs typeface="Calibri" charset="0"/>
              </a:rPr>
              <a:t>régionaux</a:t>
            </a:r>
            <a:r>
              <a:rPr lang="fr-FR" sz="2400" dirty="0">
                <a:latin typeface="Calibri" charset="0"/>
                <a:ea typeface="Calibri" charset="0"/>
                <a:cs typeface="Calibri" charset="0"/>
              </a:rPr>
              <a:t> sur les </a:t>
            </a:r>
            <a:r>
              <a:rPr lang="fr-FR" sz="2400" dirty="0" err="1">
                <a:latin typeface="Calibri" charset="0"/>
                <a:ea typeface="Calibri" charset="0"/>
                <a:cs typeface="Calibri" charset="0"/>
              </a:rPr>
              <a:t>compétences</a:t>
            </a:r>
            <a:r>
              <a:rPr lang="fr-FR" sz="2400" dirty="0">
                <a:latin typeface="Calibri" charset="0"/>
                <a:ea typeface="Calibri" charset="0"/>
                <a:cs typeface="Calibri" charset="0"/>
              </a:rPr>
              <a:t> ou d’autres dispositifs? S’il n’existe pas de partenariat formel, existe-t-il des partenariats informels ou ad hoc, par exemple dans des domaines </a:t>
            </a:r>
            <a:r>
              <a:rPr lang="fr-FR" sz="2400" dirty="0" err="1">
                <a:latin typeface="Calibri" charset="0"/>
                <a:ea typeface="Calibri" charset="0"/>
                <a:cs typeface="Calibri" charset="0"/>
              </a:rPr>
              <a:t>thématiques</a:t>
            </a:r>
            <a:r>
              <a:rPr lang="fr-FR" sz="2400" dirty="0">
                <a:latin typeface="Calibri" charset="0"/>
                <a:ea typeface="Calibri" charset="0"/>
                <a:cs typeface="Calibri" charset="0"/>
              </a:rPr>
              <a:t>/projets </a:t>
            </a:r>
            <a:r>
              <a:rPr lang="fr-FR" sz="2400" dirty="0" err="1" smtClean="0">
                <a:latin typeface="Calibri" charset="0"/>
                <a:ea typeface="Calibri" charset="0"/>
                <a:cs typeface="Calibri" charset="0"/>
              </a:rPr>
              <a:t>spécifiques</a:t>
            </a:r>
            <a:r>
              <a:rPr lang="fr-FR" sz="2400" dirty="0" smtClean="0">
                <a:latin typeface="Calibri" charset="0"/>
                <a:ea typeface="Calibri" charset="0"/>
                <a:cs typeface="Calibri" charset="0"/>
              </a:rPr>
              <a:t>?</a:t>
            </a:r>
          </a:p>
          <a:p>
            <a:pPr marL="0" indent="0">
              <a:buNone/>
            </a:pPr>
            <a:r>
              <a:rPr lang="fr-FR" sz="2400" dirty="0" smtClean="0">
                <a:latin typeface="Calibri" charset="0"/>
                <a:ea typeface="Calibri" charset="0"/>
                <a:cs typeface="Calibri" charset="0"/>
              </a:rPr>
              <a:t> </a:t>
            </a:r>
            <a:endParaRPr lang="fr-FR" sz="2400" dirty="0">
              <a:latin typeface="Calibri" charset="0"/>
              <a:ea typeface="Calibri" charset="0"/>
              <a:cs typeface="Calibri" charset="0"/>
            </a:endParaRPr>
          </a:p>
          <a:p>
            <a:pPr>
              <a:buFont typeface="Wingdings" charset="2"/>
              <a:buChar char="v"/>
            </a:pPr>
            <a:r>
              <a:rPr lang="fr-FR" sz="2400" dirty="0" smtClean="0">
                <a:latin typeface="Calibri" charset="0"/>
                <a:ea typeface="Calibri" charset="0"/>
                <a:cs typeface="Calibri" charset="0"/>
              </a:rPr>
              <a:t> Dans </a:t>
            </a:r>
            <a:r>
              <a:rPr lang="fr-FR" sz="2400" dirty="0">
                <a:latin typeface="Calibri" charset="0"/>
                <a:ea typeface="Calibri" charset="0"/>
                <a:cs typeface="Calibri" charset="0"/>
              </a:rPr>
              <a:t>l’ensemble, comment </a:t>
            </a:r>
            <a:r>
              <a:rPr lang="fr-FR" sz="2400" dirty="0" err="1" smtClean="0">
                <a:latin typeface="Calibri" charset="0"/>
                <a:ea typeface="Calibri" charset="0"/>
                <a:cs typeface="Calibri" charset="0"/>
              </a:rPr>
              <a:t>évalue-t-on</a:t>
            </a:r>
            <a:r>
              <a:rPr lang="fr-FR" sz="2400" dirty="0" smtClean="0">
                <a:latin typeface="Calibri" charset="0"/>
                <a:ea typeface="Calibri" charset="0"/>
                <a:cs typeface="Calibri" charset="0"/>
              </a:rPr>
              <a:t> </a:t>
            </a:r>
            <a:r>
              <a:rPr lang="fr-FR" sz="2400" dirty="0">
                <a:latin typeface="Calibri" charset="0"/>
                <a:ea typeface="Calibri" charset="0"/>
                <a:cs typeface="Calibri" charset="0"/>
              </a:rPr>
              <a:t>la </a:t>
            </a:r>
            <a:r>
              <a:rPr lang="fr-FR" sz="2400" dirty="0" err="1">
                <a:latin typeface="Calibri" charset="0"/>
                <a:ea typeface="Calibri" charset="0"/>
                <a:cs typeface="Calibri" charset="0"/>
              </a:rPr>
              <a:t>répartition</a:t>
            </a:r>
            <a:r>
              <a:rPr lang="fr-FR" sz="2400" dirty="0">
                <a:latin typeface="Calibri" charset="0"/>
                <a:ea typeface="Calibri" charset="0"/>
                <a:cs typeface="Calibri" charset="0"/>
              </a:rPr>
              <a:t> des fonctions et </a:t>
            </a:r>
            <a:r>
              <a:rPr lang="fr-FR" sz="2400" dirty="0" err="1">
                <a:latin typeface="Calibri" charset="0"/>
                <a:ea typeface="Calibri" charset="0"/>
                <a:cs typeface="Calibri" charset="0"/>
              </a:rPr>
              <a:t>responsabilités</a:t>
            </a:r>
            <a:r>
              <a:rPr lang="fr-FR" sz="2400" dirty="0">
                <a:latin typeface="Calibri" charset="0"/>
                <a:ea typeface="Calibri" charset="0"/>
                <a:cs typeface="Calibri" charset="0"/>
              </a:rPr>
              <a:t> en </a:t>
            </a:r>
            <a:r>
              <a:rPr lang="fr-FR" sz="2400" dirty="0" err="1">
                <a:latin typeface="Calibri" charset="0"/>
                <a:ea typeface="Calibri" charset="0"/>
                <a:cs typeface="Calibri" charset="0"/>
              </a:rPr>
              <a:t>matière</a:t>
            </a:r>
            <a:r>
              <a:rPr lang="fr-FR" sz="2400" dirty="0">
                <a:latin typeface="Calibri" charset="0"/>
                <a:ea typeface="Calibri" charset="0"/>
                <a:cs typeface="Calibri" charset="0"/>
              </a:rPr>
              <a:t> </a:t>
            </a:r>
            <a:r>
              <a:rPr lang="fr-FR" sz="2400" dirty="0" smtClean="0">
                <a:latin typeface="Calibri" charset="0"/>
                <a:ea typeface="Calibri" charset="0"/>
                <a:cs typeface="Calibri" charset="0"/>
              </a:rPr>
              <a:t> d’</a:t>
            </a:r>
            <a:r>
              <a:rPr lang="fr-FR" sz="2400" dirty="0" err="1" smtClean="0">
                <a:latin typeface="Calibri" charset="0"/>
                <a:ea typeface="Calibri" charset="0"/>
                <a:cs typeface="Calibri" charset="0"/>
              </a:rPr>
              <a:t>élaboration</a:t>
            </a:r>
            <a:r>
              <a:rPr lang="fr-FR" sz="2400" dirty="0" smtClean="0">
                <a:latin typeface="Calibri" charset="0"/>
                <a:ea typeface="Calibri" charset="0"/>
                <a:cs typeface="Calibri" charset="0"/>
              </a:rPr>
              <a:t> </a:t>
            </a:r>
            <a:r>
              <a:rPr lang="fr-FR" sz="2400" dirty="0">
                <a:latin typeface="Calibri" charset="0"/>
                <a:ea typeface="Calibri" charset="0"/>
                <a:cs typeface="Calibri" charset="0"/>
              </a:rPr>
              <a:t>et de mise en œuvre de l’EFP entre acteurs </a:t>
            </a:r>
            <a:r>
              <a:rPr lang="fr-FR" sz="2400" dirty="0" err="1">
                <a:latin typeface="Calibri" charset="0"/>
                <a:ea typeface="Calibri" charset="0"/>
                <a:cs typeface="Calibri" charset="0"/>
              </a:rPr>
              <a:t>étatiques</a:t>
            </a:r>
            <a:r>
              <a:rPr lang="fr-FR" sz="2400" dirty="0">
                <a:latin typeface="Calibri" charset="0"/>
                <a:ea typeface="Calibri" charset="0"/>
                <a:cs typeface="Calibri" charset="0"/>
              </a:rPr>
              <a:t> et non </a:t>
            </a:r>
            <a:r>
              <a:rPr lang="fr-FR" sz="2400" dirty="0" err="1">
                <a:latin typeface="Calibri" charset="0"/>
                <a:ea typeface="Calibri" charset="0"/>
                <a:cs typeface="Calibri" charset="0"/>
              </a:rPr>
              <a:t>étatiques</a:t>
            </a:r>
            <a:r>
              <a:rPr lang="fr-FR" sz="2400" dirty="0">
                <a:latin typeface="Calibri" charset="0"/>
                <a:ea typeface="Calibri" charset="0"/>
                <a:cs typeface="Calibri" charset="0"/>
              </a:rPr>
              <a:t>? Est-elle </a:t>
            </a:r>
            <a:r>
              <a:rPr lang="fr-FR" sz="2400" dirty="0" err="1">
                <a:latin typeface="Calibri" charset="0"/>
                <a:ea typeface="Calibri" charset="0"/>
                <a:cs typeface="Calibri" charset="0"/>
              </a:rPr>
              <a:t>appropriée</a:t>
            </a:r>
            <a:r>
              <a:rPr lang="fr-FR" sz="2400" dirty="0">
                <a:latin typeface="Calibri" charset="0"/>
                <a:ea typeface="Calibri" charset="0"/>
                <a:cs typeface="Calibri" charset="0"/>
              </a:rPr>
              <a:t>, transparente et claire pour toutes les parties </a:t>
            </a:r>
            <a:r>
              <a:rPr lang="fr-FR" sz="2400" dirty="0" err="1">
                <a:latin typeface="Calibri" charset="0"/>
                <a:ea typeface="Calibri" charset="0"/>
                <a:cs typeface="Calibri" charset="0"/>
              </a:rPr>
              <a:t>impliquées</a:t>
            </a:r>
            <a:r>
              <a:rPr lang="fr-FR" sz="2400" dirty="0">
                <a:latin typeface="Calibri" charset="0"/>
                <a:ea typeface="Calibri" charset="0"/>
                <a:cs typeface="Calibri" charset="0"/>
              </a:rPr>
              <a:t>, sans aucun chevauchement ni lacune sur le plan des </a:t>
            </a:r>
            <a:r>
              <a:rPr lang="fr-FR" sz="2400" dirty="0" err="1">
                <a:latin typeface="Calibri" charset="0"/>
                <a:ea typeface="Calibri" charset="0"/>
                <a:cs typeface="Calibri" charset="0"/>
              </a:rPr>
              <a:t>responsabilités</a:t>
            </a:r>
            <a:r>
              <a:rPr lang="fr-FR" sz="2400" dirty="0">
                <a:latin typeface="Calibri" charset="0"/>
                <a:ea typeface="Calibri" charset="0"/>
                <a:cs typeface="Calibri" charset="0"/>
              </a:rPr>
              <a:t>? Les lignes de supervision et de </a:t>
            </a:r>
            <a:r>
              <a:rPr lang="fr-FR" sz="2400" dirty="0" err="1">
                <a:latin typeface="Calibri" charset="0"/>
                <a:ea typeface="Calibri" charset="0"/>
                <a:cs typeface="Calibri" charset="0"/>
              </a:rPr>
              <a:t>responsabilite</a:t>
            </a:r>
            <a:r>
              <a:rPr lang="fr-FR" sz="2400" dirty="0">
                <a:latin typeface="Calibri" charset="0"/>
                <a:ea typeface="Calibri" charset="0"/>
                <a:cs typeface="Calibri" charset="0"/>
              </a:rPr>
              <a:t>́ sont-elles clairement </a:t>
            </a:r>
            <a:r>
              <a:rPr lang="fr-FR" sz="2400" dirty="0" err="1">
                <a:latin typeface="Calibri" charset="0"/>
                <a:ea typeface="Calibri" charset="0"/>
                <a:cs typeface="Calibri" charset="0"/>
              </a:rPr>
              <a:t>tracées</a:t>
            </a:r>
            <a:r>
              <a:rPr lang="fr-FR" sz="2400" dirty="0">
                <a:latin typeface="Calibri" charset="0"/>
                <a:ea typeface="Calibri" charset="0"/>
                <a:cs typeface="Calibri" charset="0"/>
              </a:rPr>
              <a:t>, de sorte que les </a:t>
            </a:r>
            <a:r>
              <a:rPr lang="fr-FR" sz="2400" dirty="0" err="1">
                <a:latin typeface="Calibri" charset="0"/>
                <a:ea typeface="Calibri" charset="0"/>
                <a:cs typeface="Calibri" charset="0"/>
              </a:rPr>
              <a:t>différentes</a:t>
            </a:r>
            <a:r>
              <a:rPr lang="fr-FR" sz="2400" dirty="0">
                <a:latin typeface="Calibri" charset="0"/>
                <a:ea typeface="Calibri" charset="0"/>
                <a:cs typeface="Calibri" charset="0"/>
              </a:rPr>
              <a:t> parties prenantes savent ce qui est attendu d’elles? </a:t>
            </a:r>
            <a:r>
              <a:rPr lang="fr-FR" sz="2400" dirty="0" smtClean="0">
                <a:latin typeface="Calibri" charset="0"/>
                <a:ea typeface="Calibri" charset="0"/>
                <a:cs typeface="Calibri" charset="0"/>
              </a:rPr>
              <a:t>On devra justifier ses affirmations. </a:t>
            </a:r>
            <a:endParaRPr lang="fr-FR" sz="2400" dirty="0">
              <a:latin typeface="Calibri" charset="0"/>
              <a:ea typeface="Calibri" charset="0"/>
              <a:cs typeface="Calibri" charset="0"/>
            </a:endParaRPr>
          </a:p>
          <a:p>
            <a:endParaRPr lang="fr-FR" sz="2200" dirty="0">
              <a:latin typeface="Calibri" charset="0"/>
              <a:ea typeface="Calibri" charset="0"/>
              <a:cs typeface="Calibri" charset="0"/>
            </a:endParaRPr>
          </a:p>
        </p:txBody>
      </p:sp>
      <p:sp>
        <p:nvSpPr>
          <p:cNvPr id="4" name="Espace réservé du pied de page 3"/>
          <p:cNvSpPr>
            <a:spLocks noGrp="1"/>
          </p:cNvSpPr>
          <p:nvPr>
            <p:ph type="ftr" sz="quarter" idx="11"/>
          </p:nvPr>
        </p:nvSpPr>
        <p:spPr/>
        <p:txBody>
          <a:bodyPr/>
          <a:lstStyle/>
          <a:p>
            <a:r>
              <a:rPr lang="fr-FR" smtClean="0"/>
              <a:t>Abdelouahab Essafi Expert LMI Kafaat Liljami3</a:t>
            </a:r>
            <a:endParaRPr lang="fr-FR" dirty="0"/>
          </a:p>
        </p:txBody>
      </p:sp>
      <p:sp>
        <p:nvSpPr>
          <p:cNvPr id="5" name="Espace réservé du numéro de diapositive 4"/>
          <p:cNvSpPr>
            <a:spLocks noGrp="1"/>
          </p:cNvSpPr>
          <p:nvPr>
            <p:ph type="sldNum" sz="quarter" idx="12"/>
          </p:nvPr>
        </p:nvSpPr>
        <p:spPr>
          <a:xfrm>
            <a:off x="10758922" y="6374963"/>
            <a:ext cx="365760" cy="365760"/>
          </a:xfrm>
        </p:spPr>
        <p:txBody>
          <a:bodyPr/>
          <a:lstStyle/>
          <a:p>
            <a:fld id="{E034F8EF-867A-4144-9C85-6B43D99B8AA5}" type="slidenum">
              <a:rPr lang="fr-FR" smtClean="0"/>
              <a:t>76</a:t>
            </a:fld>
            <a:endParaRPr lang="fr-FR" dirty="0"/>
          </a:p>
        </p:txBody>
      </p:sp>
      <p:pic>
        <p:nvPicPr>
          <p:cNvPr id="6" name="Picture 6"/>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40989"/>
            <a:ext cx="1041991" cy="900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19941246"/>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231136" y="141732"/>
            <a:ext cx="7729728" cy="553212"/>
          </a:xfrm>
        </p:spPr>
        <p:txBody>
          <a:bodyPr>
            <a:normAutofit fontScale="90000"/>
          </a:bodyPr>
          <a:lstStyle/>
          <a:p>
            <a:r>
              <a:rPr lang="fr-FR" cap="none" dirty="0">
                <a:latin typeface="Calibri" charset="0"/>
                <a:ea typeface="Calibri" charset="0"/>
                <a:cs typeface="Calibri" charset="0"/>
              </a:rPr>
              <a:t>Modules et questions thématiques</a:t>
            </a:r>
            <a:endParaRPr lang="fr-FR" dirty="0"/>
          </a:p>
        </p:txBody>
      </p:sp>
      <p:sp>
        <p:nvSpPr>
          <p:cNvPr id="3" name="Espace réservé du contenu 2"/>
          <p:cNvSpPr>
            <a:spLocks noGrp="1"/>
          </p:cNvSpPr>
          <p:nvPr>
            <p:ph idx="1"/>
          </p:nvPr>
        </p:nvSpPr>
        <p:spPr>
          <a:xfrm>
            <a:off x="292608" y="987552"/>
            <a:ext cx="11612880" cy="5632704"/>
          </a:xfrm>
        </p:spPr>
        <p:txBody>
          <a:bodyPr>
            <a:normAutofit/>
          </a:bodyPr>
          <a:lstStyle/>
          <a:p>
            <a:pPr marL="0" indent="0" algn="ctr">
              <a:buNone/>
            </a:pPr>
            <a:r>
              <a:rPr lang="fr-FR" sz="2400" b="1" i="1" dirty="0">
                <a:solidFill>
                  <a:srgbClr val="C00000"/>
                </a:solidFill>
                <a:latin typeface="Calibri" charset="0"/>
                <a:ea typeface="Calibri" charset="0"/>
                <a:cs typeface="Calibri" charset="0"/>
              </a:rPr>
              <a:t>Description des politiques </a:t>
            </a:r>
            <a:endParaRPr lang="fr-FR" sz="2400" dirty="0">
              <a:solidFill>
                <a:srgbClr val="C00000"/>
              </a:solidFill>
              <a:latin typeface="Calibri" charset="0"/>
              <a:ea typeface="Calibri" charset="0"/>
              <a:cs typeface="Calibri" charset="0"/>
            </a:endParaRPr>
          </a:p>
          <a:p>
            <a:pPr algn="just"/>
            <a:endParaRPr lang="fr-FR" sz="2400" b="1" i="1" dirty="0" smtClean="0">
              <a:solidFill>
                <a:srgbClr val="FF0000"/>
              </a:solidFill>
              <a:latin typeface="Calibri" charset="0"/>
              <a:ea typeface="Calibri" charset="0"/>
              <a:cs typeface="Calibri" charset="0"/>
            </a:endParaRPr>
          </a:p>
          <a:p>
            <a:pPr algn="just"/>
            <a:r>
              <a:rPr lang="fr-FR" sz="2400" b="1" i="1" dirty="0" smtClean="0">
                <a:solidFill>
                  <a:srgbClr val="FF0000"/>
                </a:solidFill>
                <a:latin typeface="Calibri" charset="0"/>
                <a:ea typeface="Calibri" charset="0"/>
                <a:cs typeface="Calibri" charset="0"/>
              </a:rPr>
              <a:t>E.2.2 </a:t>
            </a:r>
            <a:r>
              <a:rPr lang="fr-FR" sz="2400" b="1" i="1" dirty="0">
                <a:solidFill>
                  <a:srgbClr val="FF0000"/>
                </a:solidFill>
                <a:latin typeface="Calibri" charset="0"/>
                <a:ea typeface="Calibri" charset="0"/>
                <a:cs typeface="Calibri" charset="0"/>
              </a:rPr>
              <a:t>Politiques de soutien à la participation des acteurs non </a:t>
            </a:r>
            <a:r>
              <a:rPr lang="fr-FR" sz="2400" b="1" i="1" dirty="0" err="1">
                <a:solidFill>
                  <a:srgbClr val="FF0000"/>
                </a:solidFill>
                <a:latin typeface="Calibri" charset="0"/>
                <a:ea typeface="Calibri" charset="0"/>
                <a:cs typeface="Calibri" charset="0"/>
              </a:rPr>
              <a:t>étatiques</a:t>
            </a:r>
            <a:r>
              <a:rPr lang="fr-FR" sz="2400" b="1" i="1" dirty="0">
                <a:solidFill>
                  <a:srgbClr val="FF0000"/>
                </a:solidFill>
                <a:latin typeface="Calibri" charset="0"/>
                <a:ea typeface="Calibri" charset="0"/>
                <a:cs typeface="Calibri" charset="0"/>
              </a:rPr>
              <a:t> </a:t>
            </a:r>
            <a:endParaRPr lang="fr-FR" sz="2400" dirty="0">
              <a:solidFill>
                <a:srgbClr val="FF0000"/>
              </a:solidFill>
              <a:latin typeface="Calibri" charset="0"/>
              <a:ea typeface="Calibri" charset="0"/>
              <a:cs typeface="Calibri" charset="0"/>
            </a:endParaRPr>
          </a:p>
          <a:p>
            <a:pPr algn="just"/>
            <a:r>
              <a:rPr lang="fr-FR" sz="2400" dirty="0">
                <a:latin typeface="Calibri" charset="0"/>
                <a:ea typeface="Calibri" charset="0"/>
                <a:cs typeface="Calibri" charset="0"/>
              </a:rPr>
              <a:t>Quelles politiques ont </a:t>
            </a:r>
            <a:r>
              <a:rPr lang="fr-FR" sz="2400" dirty="0" err="1">
                <a:latin typeface="Calibri" charset="0"/>
                <a:ea typeface="Calibri" charset="0"/>
                <a:cs typeface="Calibri" charset="0"/>
              </a:rPr>
              <a:t>éte</a:t>
            </a:r>
            <a:r>
              <a:rPr lang="fr-FR" sz="2400" dirty="0">
                <a:latin typeface="Calibri" charset="0"/>
                <a:ea typeface="Calibri" charset="0"/>
                <a:cs typeface="Calibri" charset="0"/>
              </a:rPr>
              <a:t>́ mises en place, le cas </a:t>
            </a:r>
            <a:r>
              <a:rPr lang="fr-FR" sz="2400" dirty="0" err="1">
                <a:latin typeface="Calibri" charset="0"/>
                <a:ea typeface="Calibri" charset="0"/>
                <a:cs typeface="Calibri" charset="0"/>
              </a:rPr>
              <a:t>échéant</a:t>
            </a:r>
            <a:r>
              <a:rPr lang="fr-FR" sz="2400" dirty="0">
                <a:latin typeface="Calibri" charset="0"/>
                <a:ea typeface="Calibri" charset="0"/>
                <a:cs typeface="Calibri" charset="0"/>
              </a:rPr>
              <a:t>, pour mobiliser la participation des acteurs non </a:t>
            </a:r>
            <a:r>
              <a:rPr lang="fr-FR" sz="2400" dirty="0" err="1">
                <a:latin typeface="Calibri" charset="0"/>
                <a:ea typeface="Calibri" charset="0"/>
                <a:cs typeface="Calibri" charset="0"/>
              </a:rPr>
              <a:t>étatiques</a:t>
            </a:r>
            <a:r>
              <a:rPr lang="fr-FR" sz="2400" dirty="0">
                <a:latin typeface="Calibri" charset="0"/>
                <a:ea typeface="Calibri" charset="0"/>
                <a:cs typeface="Calibri" charset="0"/>
              </a:rPr>
              <a:t>? Par exemple, existe-t-il des incitations, </a:t>
            </a:r>
            <a:r>
              <a:rPr lang="fr-FR" sz="2400" dirty="0" err="1" smtClean="0">
                <a:latin typeface="Calibri" charset="0"/>
                <a:ea typeface="Calibri" charset="0"/>
                <a:cs typeface="Calibri" charset="0"/>
              </a:rPr>
              <a:t>financières</a:t>
            </a:r>
            <a:r>
              <a:rPr lang="fr-FR" sz="2400" dirty="0" smtClean="0">
                <a:latin typeface="Calibri" charset="0"/>
                <a:ea typeface="Calibri" charset="0"/>
                <a:cs typeface="Calibri" charset="0"/>
              </a:rPr>
              <a:t> </a:t>
            </a:r>
            <a:r>
              <a:rPr lang="fr-FR" sz="2400" dirty="0">
                <a:latin typeface="Calibri" charset="0"/>
                <a:ea typeface="Calibri" charset="0"/>
                <a:cs typeface="Calibri" charset="0"/>
              </a:rPr>
              <a:t>ou autres, à la participation d’acteurs non </a:t>
            </a:r>
            <a:r>
              <a:rPr lang="fr-FR" sz="2400" dirty="0" err="1">
                <a:latin typeface="Calibri" charset="0"/>
                <a:ea typeface="Calibri" charset="0"/>
                <a:cs typeface="Calibri" charset="0"/>
              </a:rPr>
              <a:t>étatiques</a:t>
            </a:r>
            <a:r>
              <a:rPr lang="fr-FR" sz="2400" dirty="0">
                <a:latin typeface="Calibri" charset="0"/>
                <a:ea typeface="Calibri" charset="0"/>
                <a:cs typeface="Calibri" charset="0"/>
              </a:rPr>
              <a:t>, et des cadres institutionnels ont-ils </a:t>
            </a:r>
            <a:r>
              <a:rPr lang="fr-FR" sz="2400" dirty="0" err="1">
                <a:latin typeface="Calibri" charset="0"/>
                <a:ea typeface="Calibri" charset="0"/>
                <a:cs typeface="Calibri" charset="0"/>
              </a:rPr>
              <a:t>éte</a:t>
            </a:r>
            <a:r>
              <a:rPr lang="fr-FR" sz="2400" dirty="0">
                <a:latin typeface="Calibri" charset="0"/>
                <a:ea typeface="Calibri" charset="0"/>
                <a:cs typeface="Calibri" charset="0"/>
              </a:rPr>
              <a:t>́ mis en place (par exemple, accord tripartite national, conseils nationaux ou sectoriels sur les </a:t>
            </a:r>
            <a:r>
              <a:rPr lang="fr-FR" sz="2400" dirty="0" err="1">
                <a:latin typeface="Calibri" charset="0"/>
                <a:ea typeface="Calibri" charset="0"/>
                <a:cs typeface="Calibri" charset="0"/>
              </a:rPr>
              <a:t>compétences</a:t>
            </a:r>
            <a:r>
              <a:rPr lang="fr-FR" sz="2400" dirty="0">
                <a:latin typeface="Calibri" charset="0"/>
                <a:ea typeface="Calibri" charset="0"/>
                <a:cs typeface="Calibri" charset="0"/>
              </a:rPr>
              <a:t>, conseils de centres de formation, CNC)? La promotion des partenariats public-privé est-elle une </a:t>
            </a:r>
            <a:r>
              <a:rPr lang="fr-FR" sz="2400" dirty="0" err="1">
                <a:latin typeface="Calibri" charset="0"/>
                <a:ea typeface="Calibri" charset="0"/>
                <a:cs typeface="Calibri" charset="0"/>
              </a:rPr>
              <a:t>priorite</a:t>
            </a:r>
            <a:r>
              <a:rPr lang="fr-FR" sz="2400" dirty="0">
                <a:latin typeface="Calibri" charset="0"/>
                <a:ea typeface="Calibri" charset="0"/>
                <a:cs typeface="Calibri" charset="0"/>
              </a:rPr>
              <a:t>́ politique et comment est-elle mise en œuvre? </a:t>
            </a:r>
          </a:p>
        </p:txBody>
      </p:sp>
      <p:sp>
        <p:nvSpPr>
          <p:cNvPr id="4" name="Espace réservé du pied de page 3"/>
          <p:cNvSpPr>
            <a:spLocks noGrp="1"/>
          </p:cNvSpPr>
          <p:nvPr>
            <p:ph type="ftr" sz="quarter" idx="11"/>
          </p:nvPr>
        </p:nvSpPr>
        <p:spPr/>
        <p:txBody>
          <a:bodyPr/>
          <a:lstStyle/>
          <a:p>
            <a:r>
              <a:rPr lang="fr-FR" smtClean="0"/>
              <a:t>Abdelouahab Essafi Expert LMI Kafaat Liljami3</a:t>
            </a:r>
            <a:endParaRPr lang="fr-FR" dirty="0"/>
          </a:p>
        </p:txBody>
      </p:sp>
      <p:sp>
        <p:nvSpPr>
          <p:cNvPr id="5" name="Espace réservé du numéro de diapositive 4"/>
          <p:cNvSpPr>
            <a:spLocks noGrp="1"/>
          </p:cNvSpPr>
          <p:nvPr>
            <p:ph type="sldNum" sz="quarter" idx="12"/>
          </p:nvPr>
        </p:nvSpPr>
        <p:spPr/>
        <p:txBody>
          <a:bodyPr/>
          <a:lstStyle/>
          <a:p>
            <a:fld id="{E034F8EF-867A-4144-9C85-6B43D99B8AA5}" type="slidenum">
              <a:rPr lang="fr-FR" smtClean="0"/>
              <a:t>77</a:t>
            </a:fld>
            <a:endParaRPr lang="fr-FR" dirty="0"/>
          </a:p>
        </p:txBody>
      </p:sp>
      <p:pic>
        <p:nvPicPr>
          <p:cNvPr id="6" name="Picture 6"/>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43752"/>
            <a:ext cx="1397000" cy="943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26228579"/>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115312" y="0"/>
            <a:ext cx="7729728" cy="640080"/>
          </a:xfrm>
        </p:spPr>
        <p:txBody>
          <a:bodyPr>
            <a:normAutofit fontScale="90000"/>
          </a:bodyPr>
          <a:lstStyle/>
          <a:p>
            <a:r>
              <a:rPr lang="fr-FR" cap="none" dirty="0">
                <a:latin typeface="Calibri" charset="0"/>
                <a:ea typeface="Calibri" charset="0"/>
                <a:cs typeface="Calibri" charset="0"/>
              </a:rPr>
              <a:t>Modules et questions thématiques</a:t>
            </a:r>
            <a:endParaRPr lang="fr-FR" dirty="0"/>
          </a:p>
        </p:txBody>
      </p:sp>
      <p:sp>
        <p:nvSpPr>
          <p:cNvPr id="3" name="Espace réservé du contenu 2"/>
          <p:cNvSpPr>
            <a:spLocks noGrp="1"/>
          </p:cNvSpPr>
          <p:nvPr>
            <p:ph idx="1"/>
          </p:nvPr>
        </p:nvSpPr>
        <p:spPr>
          <a:xfrm>
            <a:off x="146304" y="822960"/>
            <a:ext cx="11850624" cy="6035040"/>
          </a:xfrm>
        </p:spPr>
        <p:txBody>
          <a:bodyPr>
            <a:normAutofit/>
          </a:bodyPr>
          <a:lstStyle/>
          <a:p>
            <a:pPr marL="0" indent="0" algn="just">
              <a:buNone/>
            </a:pPr>
            <a:r>
              <a:rPr lang="fr-FR" sz="2400" b="1" dirty="0">
                <a:solidFill>
                  <a:srgbClr val="C00000"/>
                </a:solidFill>
                <a:latin typeface="Calibri" charset="0"/>
                <a:ea typeface="Calibri" charset="0"/>
                <a:cs typeface="Calibri" charset="0"/>
              </a:rPr>
              <a:t>E.3 Budget de l’EFP </a:t>
            </a:r>
            <a:endParaRPr lang="fr-FR" sz="2400" dirty="0">
              <a:solidFill>
                <a:srgbClr val="C00000"/>
              </a:solidFill>
              <a:latin typeface="Calibri" charset="0"/>
              <a:ea typeface="Calibri" charset="0"/>
              <a:cs typeface="Calibri" charset="0"/>
            </a:endParaRPr>
          </a:p>
          <a:p>
            <a:pPr marL="0" indent="0" algn="ctr">
              <a:buNone/>
            </a:pPr>
            <a:r>
              <a:rPr lang="fr-FR" sz="2400" b="1" i="1" dirty="0" smtClean="0">
                <a:solidFill>
                  <a:srgbClr val="FF0000"/>
                </a:solidFill>
                <a:latin typeface="Calibri" charset="0"/>
                <a:ea typeface="Calibri" charset="0"/>
                <a:cs typeface="Calibri" charset="0"/>
              </a:rPr>
              <a:t>Identification </a:t>
            </a:r>
            <a:r>
              <a:rPr lang="fr-FR" sz="2400" b="1" i="1" dirty="0">
                <a:solidFill>
                  <a:srgbClr val="FF0000"/>
                </a:solidFill>
                <a:latin typeface="Calibri" charset="0"/>
                <a:ea typeface="Calibri" charset="0"/>
                <a:cs typeface="Calibri" charset="0"/>
              </a:rPr>
              <a:t>des enjeux </a:t>
            </a:r>
            <a:endParaRPr lang="fr-FR" sz="2400" dirty="0">
              <a:solidFill>
                <a:srgbClr val="FF0000"/>
              </a:solidFill>
              <a:latin typeface="Calibri" charset="0"/>
              <a:ea typeface="Calibri" charset="0"/>
              <a:cs typeface="Calibri" charset="0"/>
            </a:endParaRPr>
          </a:p>
          <a:p>
            <a:pPr algn="just"/>
            <a:r>
              <a:rPr lang="fr-FR" sz="2400" b="1" i="1" dirty="0" smtClean="0">
                <a:solidFill>
                  <a:srgbClr val="FF0000"/>
                </a:solidFill>
                <a:latin typeface="Calibri" charset="0"/>
                <a:ea typeface="Calibri" charset="0"/>
                <a:cs typeface="Calibri" charset="0"/>
              </a:rPr>
              <a:t>E.3.1 Planification </a:t>
            </a:r>
            <a:r>
              <a:rPr lang="fr-FR" sz="2400" b="1" i="1" dirty="0">
                <a:solidFill>
                  <a:srgbClr val="FF0000"/>
                </a:solidFill>
                <a:latin typeface="Calibri" charset="0"/>
                <a:ea typeface="Calibri" charset="0"/>
                <a:cs typeface="Calibri" charset="0"/>
              </a:rPr>
              <a:t>des </a:t>
            </a:r>
            <a:r>
              <a:rPr lang="fr-FR" sz="2400" b="1" i="1" dirty="0" err="1">
                <a:solidFill>
                  <a:srgbClr val="FF0000"/>
                </a:solidFill>
                <a:latin typeface="Calibri" charset="0"/>
                <a:ea typeface="Calibri" charset="0"/>
                <a:cs typeface="Calibri" charset="0"/>
              </a:rPr>
              <a:t>dépenses</a:t>
            </a:r>
            <a:r>
              <a:rPr lang="fr-FR" sz="2400" b="1" i="1" dirty="0">
                <a:solidFill>
                  <a:srgbClr val="FF0000"/>
                </a:solidFill>
                <a:latin typeface="Calibri" charset="0"/>
                <a:ea typeface="Calibri" charset="0"/>
                <a:cs typeface="Calibri" charset="0"/>
              </a:rPr>
              <a:t>, </a:t>
            </a:r>
            <a:r>
              <a:rPr lang="fr-FR" sz="2400" b="1" i="1" dirty="0" err="1">
                <a:solidFill>
                  <a:srgbClr val="FF0000"/>
                </a:solidFill>
                <a:latin typeface="Calibri" charset="0"/>
                <a:ea typeface="Calibri" charset="0"/>
                <a:cs typeface="Calibri" charset="0"/>
              </a:rPr>
              <a:t>établissement</a:t>
            </a:r>
            <a:r>
              <a:rPr lang="fr-FR" sz="2400" b="1" i="1" dirty="0">
                <a:solidFill>
                  <a:srgbClr val="FF0000"/>
                </a:solidFill>
                <a:latin typeface="Calibri" charset="0"/>
                <a:ea typeface="Calibri" charset="0"/>
                <a:cs typeface="Calibri" charset="0"/>
              </a:rPr>
              <a:t> et </a:t>
            </a:r>
            <a:r>
              <a:rPr lang="fr-FR" sz="2400" b="1" i="1" dirty="0" err="1">
                <a:solidFill>
                  <a:srgbClr val="FF0000"/>
                </a:solidFill>
                <a:latin typeface="Calibri" charset="0"/>
                <a:ea typeface="Calibri" charset="0"/>
                <a:cs typeface="Calibri" charset="0"/>
              </a:rPr>
              <a:t>exécution</a:t>
            </a:r>
            <a:r>
              <a:rPr lang="fr-FR" sz="2400" b="1" i="1" dirty="0">
                <a:solidFill>
                  <a:srgbClr val="FF0000"/>
                </a:solidFill>
                <a:latin typeface="Calibri" charset="0"/>
                <a:ea typeface="Calibri" charset="0"/>
                <a:cs typeface="Calibri" charset="0"/>
              </a:rPr>
              <a:t> du budget de l’EFP </a:t>
            </a:r>
            <a:endParaRPr lang="fr-FR" sz="2400" dirty="0" smtClean="0">
              <a:solidFill>
                <a:srgbClr val="FF0000"/>
              </a:solidFill>
              <a:latin typeface="Calibri" charset="0"/>
              <a:ea typeface="Calibri" charset="0"/>
              <a:cs typeface="Calibri" charset="0"/>
            </a:endParaRPr>
          </a:p>
          <a:p>
            <a:pPr algn="just">
              <a:buFont typeface="Wingdings" charset="2"/>
              <a:buChar char="v"/>
            </a:pPr>
            <a:r>
              <a:rPr lang="fr-FR" sz="2400" dirty="0" smtClean="0">
                <a:latin typeface="Calibri" charset="0"/>
                <a:ea typeface="Calibri" charset="0"/>
                <a:cs typeface="Calibri" charset="0"/>
              </a:rPr>
              <a:t> </a:t>
            </a:r>
            <a:r>
              <a:rPr lang="fr-FR" sz="2400" dirty="0" err="1" smtClean="0">
                <a:latin typeface="Calibri" charset="0"/>
                <a:ea typeface="Calibri" charset="0"/>
                <a:cs typeface="Calibri" charset="0"/>
              </a:rPr>
              <a:t>Décrire</a:t>
            </a:r>
            <a:r>
              <a:rPr lang="fr-FR" sz="2400" dirty="0" smtClean="0">
                <a:latin typeface="Calibri" charset="0"/>
                <a:ea typeface="Calibri" charset="0"/>
                <a:cs typeface="Calibri" charset="0"/>
              </a:rPr>
              <a:t> </a:t>
            </a:r>
            <a:r>
              <a:rPr lang="fr-FR" sz="2400" dirty="0">
                <a:latin typeface="Calibri" charset="0"/>
                <a:ea typeface="Calibri" charset="0"/>
                <a:cs typeface="Calibri" charset="0"/>
              </a:rPr>
              <a:t>comment sont </a:t>
            </a:r>
            <a:r>
              <a:rPr lang="fr-FR" sz="2400" dirty="0" err="1">
                <a:latin typeface="Calibri" charset="0"/>
                <a:ea typeface="Calibri" charset="0"/>
                <a:cs typeface="Calibri" charset="0"/>
              </a:rPr>
              <a:t>estimées</a:t>
            </a:r>
            <a:r>
              <a:rPr lang="fr-FR" sz="2400" dirty="0">
                <a:latin typeface="Calibri" charset="0"/>
                <a:ea typeface="Calibri" charset="0"/>
                <a:cs typeface="Calibri" charset="0"/>
              </a:rPr>
              <a:t> les </a:t>
            </a:r>
            <a:r>
              <a:rPr lang="fr-FR" sz="2400" dirty="0" err="1">
                <a:latin typeface="Calibri" charset="0"/>
                <a:ea typeface="Calibri" charset="0"/>
                <a:cs typeface="Calibri" charset="0"/>
              </a:rPr>
              <a:t>dépenses</a:t>
            </a:r>
            <a:r>
              <a:rPr lang="fr-FR" sz="2400" dirty="0">
                <a:latin typeface="Calibri" charset="0"/>
                <a:ea typeface="Calibri" charset="0"/>
                <a:cs typeface="Calibri" charset="0"/>
              </a:rPr>
              <a:t> </a:t>
            </a:r>
            <a:r>
              <a:rPr lang="fr-FR" sz="2400" dirty="0" err="1">
                <a:latin typeface="Calibri" charset="0"/>
                <a:ea typeface="Calibri" charset="0"/>
                <a:cs typeface="Calibri" charset="0"/>
              </a:rPr>
              <a:t>prévues</a:t>
            </a:r>
            <a:r>
              <a:rPr lang="fr-FR" sz="2400" dirty="0">
                <a:latin typeface="Calibri" charset="0"/>
                <a:ea typeface="Calibri" charset="0"/>
                <a:cs typeface="Calibri" charset="0"/>
              </a:rPr>
              <a:t> pour la mise en œuvre des </a:t>
            </a:r>
            <a:r>
              <a:rPr lang="fr-FR" sz="2400" dirty="0" smtClean="0">
                <a:latin typeface="Calibri" charset="0"/>
                <a:ea typeface="Calibri" charset="0"/>
                <a:cs typeface="Calibri" charset="0"/>
              </a:rPr>
              <a:t>straté-</a:t>
            </a:r>
            <a:r>
              <a:rPr lang="fr-FR" sz="2400" dirty="0" err="1" smtClean="0">
                <a:latin typeface="Calibri" charset="0"/>
                <a:ea typeface="Calibri" charset="0"/>
                <a:cs typeface="Calibri" charset="0"/>
              </a:rPr>
              <a:t>gies</a:t>
            </a:r>
            <a:r>
              <a:rPr lang="fr-FR" sz="2400" dirty="0">
                <a:latin typeface="Calibri" charset="0"/>
                <a:ea typeface="Calibri" charset="0"/>
                <a:cs typeface="Calibri" charset="0"/>
              </a:rPr>
              <a:t>/ plans d’action de </a:t>
            </a:r>
            <a:r>
              <a:rPr lang="fr-FR" sz="2400" dirty="0" err="1">
                <a:latin typeface="Calibri" charset="0"/>
                <a:ea typeface="Calibri" charset="0"/>
                <a:cs typeface="Calibri" charset="0"/>
              </a:rPr>
              <a:t>développement</a:t>
            </a:r>
            <a:r>
              <a:rPr lang="fr-FR" sz="2400" dirty="0">
                <a:latin typeface="Calibri" charset="0"/>
                <a:ea typeface="Calibri" charset="0"/>
                <a:cs typeface="Calibri" charset="0"/>
              </a:rPr>
              <a:t> des ressources humaines (par habitant, sur la base des </a:t>
            </a:r>
            <a:r>
              <a:rPr lang="fr-FR" sz="2400" dirty="0" err="1">
                <a:latin typeface="Calibri" charset="0"/>
                <a:ea typeface="Calibri" charset="0"/>
                <a:cs typeface="Calibri" charset="0"/>
              </a:rPr>
              <a:t>années</a:t>
            </a:r>
            <a:r>
              <a:rPr lang="fr-FR" sz="2400" dirty="0">
                <a:latin typeface="Calibri" charset="0"/>
                <a:ea typeface="Calibri" charset="0"/>
                <a:cs typeface="Calibri" charset="0"/>
              </a:rPr>
              <a:t> </a:t>
            </a:r>
            <a:r>
              <a:rPr lang="fr-FR" sz="2400" dirty="0" err="1">
                <a:latin typeface="Calibri" charset="0"/>
                <a:ea typeface="Calibri" charset="0"/>
                <a:cs typeface="Calibri" charset="0"/>
              </a:rPr>
              <a:t>précédentes</a:t>
            </a:r>
            <a:r>
              <a:rPr lang="fr-FR" sz="2400" dirty="0">
                <a:latin typeface="Calibri" charset="0"/>
                <a:ea typeface="Calibri" charset="0"/>
                <a:cs typeface="Calibri" charset="0"/>
              </a:rPr>
              <a:t>, par </a:t>
            </a:r>
            <a:r>
              <a:rPr lang="fr-FR" sz="2400" dirty="0" err="1">
                <a:latin typeface="Calibri" charset="0"/>
                <a:ea typeface="Calibri" charset="0"/>
                <a:cs typeface="Calibri" charset="0"/>
              </a:rPr>
              <a:t>spécialite</a:t>
            </a:r>
            <a:r>
              <a:rPr lang="fr-FR" sz="2400" dirty="0">
                <a:latin typeface="Calibri" charset="0"/>
                <a:ea typeface="Calibri" charset="0"/>
                <a:cs typeface="Calibri" charset="0"/>
              </a:rPr>
              <a:t>́, par zone </a:t>
            </a:r>
            <a:r>
              <a:rPr lang="fr-FR" sz="2400" dirty="0" err="1">
                <a:latin typeface="Calibri" charset="0"/>
                <a:ea typeface="Calibri" charset="0"/>
                <a:cs typeface="Calibri" charset="0"/>
              </a:rPr>
              <a:t>géographique</a:t>
            </a:r>
            <a:r>
              <a:rPr lang="fr-FR" sz="2400" dirty="0">
                <a:latin typeface="Calibri" charset="0"/>
                <a:ea typeface="Calibri" charset="0"/>
                <a:cs typeface="Calibri" charset="0"/>
              </a:rPr>
              <a:t> ou sur la base des </a:t>
            </a:r>
            <a:r>
              <a:rPr lang="fr-FR" sz="2400" dirty="0" err="1">
                <a:latin typeface="Calibri" charset="0"/>
                <a:ea typeface="Calibri" charset="0"/>
                <a:cs typeface="Calibri" charset="0"/>
              </a:rPr>
              <a:t>résultats</a:t>
            </a:r>
            <a:r>
              <a:rPr lang="fr-FR" sz="2400" dirty="0">
                <a:latin typeface="Calibri" charset="0"/>
                <a:ea typeface="Calibri" charset="0"/>
                <a:cs typeface="Calibri" charset="0"/>
              </a:rPr>
              <a:t> ou programmes, etc.). </a:t>
            </a:r>
          </a:p>
          <a:p>
            <a:pPr algn="just">
              <a:buFont typeface="Wingdings" charset="2"/>
              <a:buChar char="v"/>
            </a:pPr>
            <a:r>
              <a:rPr lang="fr-FR" sz="2400" dirty="0" smtClean="0">
                <a:latin typeface="Calibri" charset="0"/>
                <a:ea typeface="Calibri" charset="0"/>
                <a:cs typeface="Calibri" charset="0"/>
              </a:rPr>
              <a:t> </a:t>
            </a:r>
            <a:r>
              <a:rPr lang="fr-FR" sz="2400" dirty="0" err="1" smtClean="0">
                <a:latin typeface="Calibri" charset="0"/>
                <a:ea typeface="Calibri" charset="0"/>
                <a:cs typeface="Calibri" charset="0"/>
              </a:rPr>
              <a:t>Décrire</a:t>
            </a:r>
            <a:r>
              <a:rPr lang="fr-FR" sz="2400" dirty="0" smtClean="0">
                <a:latin typeface="Calibri" charset="0"/>
                <a:ea typeface="Calibri" charset="0"/>
                <a:cs typeface="Calibri" charset="0"/>
              </a:rPr>
              <a:t> </a:t>
            </a:r>
            <a:r>
              <a:rPr lang="fr-FR" sz="2400" dirty="0" err="1">
                <a:latin typeface="Calibri" charset="0"/>
                <a:ea typeface="Calibri" charset="0"/>
                <a:cs typeface="Calibri" charset="0"/>
              </a:rPr>
              <a:t>brièvement</a:t>
            </a:r>
            <a:r>
              <a:rPr lang="fr-FR" sz="2400" dirty="0">
                <a:latin typeface="Calibri" charset="0"/>
                <a:ea typeface="Calibri" charset="0"/>
                <a:cs typeface="Calibri" charset="0"/>
              </a:rPr>
              <a:t> les principales </a:t>
            </a:r>
            <a:r>
              <a:rPr lang="fr-FR" sz="2400" dirty="0" err="1">
                <a:latin typeface="Calibri" charset="0"/>
                <a:ea typeface="Calibri" charset="0"/>
                <a:cs typeface="Calibri" charset="0"/>
              </a:rPr>
              <a:t>étapes</a:t>
            </a:r>
            <a:r>
              <a:rPr lang="fr-FR" sz="2400" dirty="0">
                <a:latin typeface="Calibri" charset="0"/>
                <a:ea typeface="Calibri" charset="0"/>
                <a:cs typeface="Calibri" charset="0"/>
              </a:rPr>
              <a:t> du processus de formation, d’</a:t>
            </a:r>
            <a:r>
              <a:rPr lang="fr-FR" sz="2400" dirty="0" err="1">
                <a:latin typeface="Calibri" charset="0"/>
                <a:ea typeface="Calibri" charset="0"/>
                <a:cs typeface="Calibri" charset="0"/>
              </a:rPr>
              <a:t>exécution</a:t>
            </a:r>
            <a:r>
              <a:rPr lang="fr-FR" sz="2400" dirty="0">
                <a:latin typeface="Calibri" charset="0"/>
                <a:ea typeface="Calibri" charset="0"/>
                <a:cs typeface="Calibri" charset="0"/>
              </a:rPr>
              <a:t> et de suivi en cours d’</a:t>
            </a:r>
            <a:r>
              <a:rPr lang="fr-FR" sz="2400" dirty="0" err="1">
                <a:latin typeface="Calibri" charset="0"/>
                <a:ea typeface="Calibri" charset="0"/>
                <a:cs typeface="Calibri" charset="0"/>
              </a:rPr>
              <a:t>année</a:t>
            </a:r>
            <a:r>
              <a:rPr lang="fr-FR" sz="2400" dirty="0">
                <a:latin typeface="Calibri" charset="0"/>
                <a:ea typeface="Calibri" charset="0"/>
                <a:cs typeface="Calibri" charset="0"/>
              </a:rPr>
              <a:t> et de correction du budget annuel de l’EFP. </a:t>
            </a:r>
            <a:r>
              <a:rPr lang="fr-FR" sz="2400" dirty="0" smtClean="0">
                <a:latin typeface="Calibri" charset="0"/>
                <a:ea typeface="Calibri" charset="0"/>
                <a:cs typeface="Calibri" charset="0"/>
              </a:rPr>
              <a:t>Cette </a:t>
            </a:r>
            <a:r>
              <a:rPr lang="fr-FR" sz="2400" dirty="0">
                <a:latin typeface="Calibri" charset="0"/>
                <a:ea typeface="Calibri" charset="0"/>
                <a:cs typeface="Calibri" charset="0"/>
              </a:rPr>
              <a:t>description devrait inclure une indication des </a:t>
            </a:r>
            <a:r>
              <a:rPr lang="fr-FR" sz="2400" dirty="0" err="1">
                <a:latin typeface="Calibri" charset="0"/>
                <a:ea typeface="Calibri" charset="0"/>
                <a:cs typeface="Calibri" charset="0"/>
              </a:rPr>
              <a:t>entités</a:t>
            </a:r>
            <a:r>
              <a:rPr lang="fr-FR" sz="2400" dirty="0">
                <a:latin typeface="Calibri" charset="0"/>
                <a:ea typeface="Calibri" charset="0"/>
                <a:cs typeface="Calibri" charset="0"/>
              </a:rPr>
              <a:t> </a:t>
            </a:r>
            <a:r>
              <a:rPr lang="fr-FR" sz="2400" dirty="0" err="1">
                <a:latin typeface="Calibri" charset="0"/>
                <a:ea typeface="Calibri" charset="0"/>
                <a:cs typeface="Calibri" charset="0"/>
              </a:rPr>
              <a:t>impliquées</a:t>
            </a:r>
            <a:r>
              <a:rPr lang="fr-FR" sz="2400" dirty="0">
                <a:latin typeface="Calibri" charset="0"/>
                <a:ea typeface="Calibri" charset="0"/>
                <a:cs typeface="Calibri" charset="0"/>
              </a:rPr>
              <a:t> au niveau national et infranational (prestataires d’EFP, </a:t>
            </a:r>
            <a:r>
              <a:rPr lang="fr-FR" sz="2400" dirty="0" err="1">
                <a:latin typeface="Calibri" charset="0"/>
                <a:ea typeface="Calibri" charset="0"/>
                <a:cs typeface="Calibri" charset="0"/>
              </a:rPr>
              <a:t>autorités</a:t>
            </a:r>
            <a:r>
              <a:rPr lang="fr-FR" sz="2400" dirty="0">
                <a:latin typeface="Calibri" charset="0"/>
                <a:ea typeface="Calibri" charset="0"/>
                <a:cs typeface="Calibri" charset="0"/>
              </a:rPr>
              <a:t> </a:t>
            </a:r>
            <a:r>
              <a:rPr lang="fr-FR" sz="2400" dirty="0" err="1">
                <a:latin typeface="Calibri" charset="0"/>
                <a:ea typeface="Calibri" charset="0"/>
                <a:cs typeface="Calibri" charset="0"/>
              </a:rPr>
              <a:t>compétentes</a:t>
            </a:r>
            <a:r>
              <a:rPr lang="fr-FR" sz="2400" dirty="0">
                <a:latin typeface="Calibri" charset="0"/>
                <a:ea typeface="Calibri" charset="0"/>
                <a:cs typeface="Calibri" charset="0"/>
              </a:rPr>
              <a:t> en </a:t>
            </a:r>
            <a:r>
              <a:rPr lang="fr-FR" sz="2400" dirty="0" err="1">
                <a:latin typeface="Calibri" charset="0"/>
                <a:ea typeface="Calibri" charset="0"/>
                <a:cs typeface="Calibri" charset="0"/>
              </a:rPr>
              <a:t>matière</a:t>
            </a:r>
            <a:r>
              <a:rPr lang="fr-FR" sz="2400" dirty="0">
                <a:latin typeface="Calibri" charset="0"/>
                <a:ea typeface="Calibri" charset="0"/>
                <a:cs typeface="Calibri" charset="0"/>
              </a:rPr>
              <a:t> d’EFP, autres), ainsi que leurs </a:t>
            </a:r>
            <a:r>
              <a:rPr lang="fr-FR" sz="2400" dirty="0" err="1">
                <a:latin typeface="Calibri" charset="0"/>
                <a:ea typeface="Calibri" charset="0"/>
                <a:cs typeface="Calibri" charset="0"/>
              </a:rPr>
              <a:t>rôles</a:t>
            </a:r>
            <a:r>
              <a:rPr lang="fr-FR" sz="2400" dirty="0">
                <a:latin typeface="Calibri" charset="0"/>
                <a:ea typeface="Calibri" charset="0"/>
                <a:cs typeface="Calibri" charset="0"/>
              </a:rPr>
              <a:t> et </a:t>
            </a:r>
            <a:r>
              <a:rPr lang="fr-FR" sz="2400" dirty="0" smtClean="0">
                <a:latin typeface="Calibri" charset="0"/>
                <a:ea typeface="Calibri" charset="0"/>
                <a:cs typeface="Calibri" charset="0"/>
              </a:rPr>
              <a:t>    </a:t>
            </a:r>
            <a:r>
              <a:rPr lang="fr-FR" sz="2400" dirty="0" err="1" smtClean="0">
                <a:latin typeface="Calibri" charset="0"/>
                <a:ea typeface="Calibri" charset="0"/>
                <a:cs typeface="Calibri" charset="0"/>
              </a:rPr>
              <a:t>responsabilités</a:t>
            </a:r>
            <a:r>
              <a:rPr lang="fr-FR" sz="2400" dirty="0" smtClean="0">
                <a:latin typeface="Calibri" charset="0"/>
                <a:ea typeface="Calibri" charset="0"/>
                <a:cs typeface="Calibri" charset="0"/>
              </a:rPr>
              <a:t> </a:t>
            </a:r>
            <a:r>
              <a:rPr lang="fr-FR" sz="2400" dirty="0">
                <a:latin typeface="Calibri" charset="0"/>
                <a:ea typeface="Calibri" charset="0"/>
                <a:cs typeface="Calibri" charset="0"/>
              </a:rPr>
              <a:t>à chaque </a:t>
            </a:r>
            <a:r>
              <a:rPr lang="fr-FR" sz="2400" dirty="0" err="1">
                <a:latin typeface="Calibri" charset="0"/>
                <a:ea typeface="Calibri" charset="0"/>
                <a:cs typeface="Calibri" charset="0"/>
              </a:rPr>
              <a:t>étape</a:t>
            </a:r>
            <a:r>
              <a:rPr lang="fr-FR" sz="2400" dirty="0">
                <a:latin typeface="Calibri" charset="0"/>
                <a:ea typeface="Calibri" charset="0"/>
                <a:cs typeface="Calibri" charset="0"/>
              </a:rPr>
              <a:t>. </a:t>
            </a:r>
          </a:p>
          <a:p>
            <a:pPr algn="just">
              <a:buFont typeface="Wingdings" charset="2"/>
              <a:buChar char="v"/>
            </a:pPr>
            <a:r>
              <a:rPr lang="fr-FR" sz="2400" dirty="0" smtClean="0">
                <a:latin typeface="Calibri" charset="0"/>
                <a:ea typeface="Calibri" charset="0"/>
                <a:cs typeface="Calibri" charset="0"/>
              </a:rPr>
              <a:t> Existe-t-il </a:t>
            </a:r>
            <a:r>
              <a:rPr lang="fr-FR" sz="2400" dirty="0">
                <a:latin typeface="Calibri" charset="0"/>
                <a:ea typeface="Calibri" charset="0"/>
                <a:cs typeface="Calibri" charset="0"/>
              </a:rPr>
              <a:t>des lacunes dans les processus que vous avez </a:t>
            </a:r>
            <a:r>
              <a:rPr lang="fr-FR" sz="2400" dirty="0" err="1">
                <a:latin typeface="Calibri" charset="0"/>
                <a:ea typeface="Calibri" charset="0"/>
                <a:cs typeface="Calibri" charset="0"/>
              </a:rPr>
              <a:t>décrits</a:t>
            </a:r>
            <a:r>
              <a:rPr lang="fr-FR" sz="2400" dirty="0">
                <a:latin typeface="Calibri" charset="0"/>
                <a:ea typeface="Calibri" charset="0"/>
                <a:cs typeface="Calibri" charset="0"/>
              </a:rPr>
              <a:t>? Dans </a:t>
            </a:r>
            <a:r>
              <a:rPr lang="fr-FR" sz="2400" dirty="0" smtClean="0">
                <a:latin typeface="Calibri" charset="0"/>
                <a:ea typeface="Calibri" charset="0"/>
                <a:cs typeface="Calibri" charset="0"/>
              </a:rPr>
              <a:t>l’affirmative</a:t>
            </a:r>
            <a:r>
              <a:rPr lang="fr-FR" sz="2400" dirty="0">
                <a:latin typeface="Calibri" charset="0"/>
                <a:ea typeface="Calibri" charset="0"/>
                <a:cs typeface="Calibri" charset="0"/>
              </a:rPr>
              <a:t>, </a:t>
            </a:r>
            <a:r>
              <a:rPr lang="fr-FR" sz="2400" dirty="0" smtClean="0">
                <a:latin typeface="Calibri" charset="0"/>
                <a:ea typeface="Calibri" charset="0"/>
                <a:cs typeface="Calibri" charset="0"/>
              </a:rPr>
              <a:t>on       </a:t>
            </a:r>
            <a:r>
              <a:rPr lang="fr-FR" sz="2400" dirty="0" err="1" smtClean="0">
                <a:latin typeface="Calibri" charset="0"/>
                <a:ea typeface="Calibri" charset="0"/>
                <a:cs typeface="Calibri" charset="0"/>
              </a:rPr>
              <a:t>précisera</a:t>
            </a:r>
            <a:r>
              <a:rPr lang="fr-FR" sz="2400" dirty="0" smtClean="0">
                <a:latin typeface="Calibri" charset="0"/>
                <a:ea typeface="Calibri" charset="0"/>
                <a:cs typeface="Calibri" charset="0"/>
              </a:rPr>
              <a:t>. </a:t>
            </a:r>
            <a:endParaRPr lang="fr-FR" sz="2400" dirty="0">
              <a:latin typeface="Calibri" charset="0"/>
              <a:ea typeface="Calibri" charset="0"/>
              <a:cs typeface="Calibri" charset="0"/>
            </a:endParaRPr>
          </a:p>
        </p:txBody>
      </p:sp>
      <p:sp>
        <p:nvSpPr>
          <p:cNvPr id="4" name="Espace réservé du pied de page 3"/>
          <p:cNvSpPr>
            <a:spLocks noGrp="1"/>
          </p:cNvSpPr>
          <p:nvPr>
            <p:ph type="ftr" sz="quarter" idx="11"/>
          </p:nvPr>
        </p:nvSpPr>
        <p:spPr/>
        <p:txBody>
          <a:bodyPr/>
          <a:lstStyle/>
          <a:p>
            <a:r>
              <a:rPr lang="fr-FR" smtClean="0"/>
              <a:t>Abdelouahab Essafi Expert LMI Kafaat Liljami3</a:t>
            </a:r>
            <a:endParaRPr lang="fr-FR" dirty="0"/>
          </a:p>
        </p:txBody>
      </p:sp>
      <p:sp>
        <p:nvSpPr>
          <p:cNvPr id="5" name="Espace réservé du numéro de diapositive 4"/>
          <p:cNvSpPr>
            <a:spLocks noGrp="1"/>
          </p:cNvSpPr>
          <p:nvPr>
            <p:ph type="sldNum" sz="quarter" idx="12"/>
          </p:nvPr>
        </p:nvSpPr>
        <p:spPr/>
        <p:txBody>
          <a:bodyPr/>
          <a:lstStyle/>
          <a:p>
            <a:fld id="{E034F8EF-867A-4144-9C85-6B43D99B8AA5}" type="slidenum">
              <a:rPr lang="fr-FR" smtClean="0"/>
              <a:t>78</a:t>
            </a:fld>
            <a:endParaRPr lang="fr-FR" dirty="0"/>
          </a:p>
        </p:txBody>
      </p:sp>
      <p:pic>
        <p:nvPicPr>
          <p:cNvPr id="6" name="Picture 6"/>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68739"/>
            <a:ext cx="1403498" cy="754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638344170"/>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231136" y="0"/>
            <a:ext cx="7729728" cy="786809"/>
          </a:xfrm>
        </p:spPr>
        <p:txBody>
          <a:bodyPr/>
          <a:lstStyle/>
          <a:p>
            <a:r>
              <a:rPr lang="fr-FR" cap="none">
                <a:latin typeface="Calibri" charset="0"/>
                <a:ea typeface="Calibri" charset="0"/>
                <a:cs typeface="Calibri" charset="0"/>
              </a:rPr>
              <a:t>Modules et questions thématiques</a:t>
            </a:r>
            <a:endParaRPr lang="fr-FR"/>
          </a:p>
        </p:txBody>
      </p:sp>
      <p:sp>
        <p:nvSpPr>
          <p:cNvPr id="3" name="Espace réservé du contenu 2"/>
          <p:cNvSpPr>
            <a:spLocks noGrp="1"/>
          </p:cNvSpPr>
          <p:nvPr>
            <p:ph idx="1"/>
          </p:nvPr>
        </p:nvSpPr>
        <p:spPr>
          <a:xfrm>
            <a:off x="347472" y="978195"/>
            <a:ext cx="11576304" cy="5879805"/>
          </a:xfrm>
        </p:spPr>
        <p:txBody>
          <a:bodyPr>
            <a:normAutofit/>
          </a:bodyPr>
          <a:lstStyle/>
          <a:p>
            <a:pPr marL="0" indent="0" algn="ctr">
              <a:buNone/>
            </a:pPr>
            <a:r>
              <a:rPr lang="fr-FR" sz="2400" b="1" i="1" dirty="0">
                <a:solidFill>
                  <a:srgbClr val="C00000"/>
                </a:solidFill>
                <a:latin typeface="Calibri" charset="0"/>
                <a:ea typeface="Calibri" charset="0"/>
                <a:cs typeface="Calibri" charset="0"/>
              </a:rPr>
              <a:t>Description des politiques </a:t>
            </a:r>
            <a:endParaRPr lang="fr-FR" sz="2400" dirty="0">
              <a:solidFill>
                <a:srgbClr val="C00000"/>
              </a:solidFill>
              <a:latin typeface="Calibri" charset="0"/>
              <a:ea typeface="Calibri" charset="0"/>
              <a:cs typeface="Calibri" charset="0"/>
            </a:endParaRPr>
          </a:p>
          <a:p>
            <a:pPr marL="0" indent="0">
              <a:buNone/>
            </a:pPr>
            <a:r>
              <a:rPr lang="fr-FR" sz="2400" b="1" i="1" dirty="0" smtClean="0">
                <a:solidFill>
                  <a:srgbClr val="FF0000"/>
                </a:solidFill>
                <a:latin typeface="Calibri" charset="0"/>
                <a:ea typeface="Calibri" charset="0"/>
                <a:cs typeface="Calibri" charset="0"/>
              </a:rPr>
              <a:t>E.3.2 </a:t>
            </a:r>
            <a:r>
              <a:rPr lang="fr-FR" sz="2400" b="1" i="1" dirty="0">
                <a:solidFill>
                  <a:srgbClr val="FF0000"/>
                </a:solidFill>
                <a:latin typeface="Calibri" charset="0"/>
                <a:ea typeface="Calibri" charset="0"/>
                <a:cs typeface="Calibri" charset="0"/>
              </a:rPr>
              <a:t>Politiques visant à </a:t>
            </a:r>
            <a:r>
              <a:rPr lang="fr-FR" sz="2400" b="1" i="1" dirty="0" err="1">
                <a:solidFill>
                  <a:srgbClr val="FF0000"/>
                </a:solidFill>
                <a:latin typeface="Calibri" charset="0"/>
                <a:ea typeface="Calibri" charset="0"/>
                <a:cs typeface="Calibri" charset="0"/>
              </a:rPr>
              <a:t>améliorer</a:t>
            </a:r>
            <a:r>
              <a:rPr lang="fr-FR" sz="2400" b="1" i="1" dirty="0">
                <a:solidFill>
                  <a:srgbClr val="FF0000"/>
                </a:solidFill>
                <a:latin typeface="Calibri" charset="0"/>
                <a:ea typeface="Calibri" charset="0"/>
                <a:cs typeface="Calibri" charset="0"/>
              </a:rPr>
              <a:t> la </a:t>
            </a:r>
            <a:r>
              <a:rPr lang="fr-FR" sz="2400" b="1" i="1" dirty="0" smtClean="0">
                <a:solidFill>
                  <a:srgbClr val="FF0000"/>
                </a:solidFill>
                <a:latin typeface="Calibri" charset="0"/>
                <a:ea typeface="Calibri" charset="0"/>
                <a:cs typeface="Calibri" charset="0"/>
              </a:rPr>
              <a:t>planification </a:t>
            </a:r>
            <a:r>
              <a:rPr lang="fr-FR" sz="2400" b="1" i="1" dirty="0">
                <a:solidFill>
                  <a:srgbClr val="FF0000"/>
                </a:solidFill>
                <a:latin typeface="Calibri" charset="0"/>
                <a:ea typeface="Calibri" charset="0"/>
                <a:cs typeface="Calibri" charset="0"/>
              </a:rPr>
              <a:t>des </a:t>
            </a:r>
            <a:r>
              <a:rPr lang="fr-FR" sz="2400" b="1" i="1" dirty="0" err="1">
                <a:solidFill>
                  <a:srgbClr val="FF0000"/>
                </a:solidFill>
                <a:latin typeface="Calibri" charset="0"/>
                <a:ea typeface="Calibri" charset="0"/>
                <a:cs typeface="Calibri" charset="0"/>
              </a:rPr>
              <a:t>dépenses</a:t>
            </a:r>
            <a:r>
              <a:rPr lang="fr-FR" sz="2400" b="1" i="1" dirty="0">
                <a:solidFill>
                  <a:srgbClr val="FF0000"/>
                </a:solidFill>
                <a:latin typeface="Calibri" charset="0"/>
                <a:ea typeface="Calibri" charset="0"/>
                <a:cs typeface="Calibri" charset="0"/>
              </a:rPr>
              <a:t> et la </a:t>
            </a:r>
            <a:r>
              <a:rPr lang="fr-FR" sz="2400" b="1" i="1" dirty="0" err="1">
                <a:solidFill>
                  <a:srgbClr val="FF0000"/>
                </a:solidFill>
                <a:latin typeface="Calibri" charset="0"/>
                <a:ea typeface="Calibri" charset="0"/>
                <a:cs typeface="Calibri" charset="0"/>
              </a:rPr>
              <a:t>budgétisation</a:t>
            </a:r>
            <a:r>
              <a:rPr lang="fr-FR" sz="2400" b="1" i="1" dirty="0">
                <a:solidFill>
                  <a:srgbClr val="FF0000"/>
                </a:solidFill>
                <a:latin typeface="Calibri" charset="0"/>
                <a:ea typeface="Calibri" charset="0"/>
                <a:cs typeface="Calibri" charset="0"/>
              </a:rPr>
              <a:t> de l’EFP </a:t>
            </a:r>
            <a:endParaRPr lang="fr-FR" sz="2400" dirty="0">
              <a:solidFill>
                <a:srgbClr val="FF0000"/>
              </a:solidFill>
              <a:latin typeface="Calibri" charset="0"/>
              <a:ea typeface="Calibri" charset="0"/>
              <a:cs typeface="Calibri" charset="0"/>
            </a:endParaRPr>
          </a:p>
          <a:p>
            <a:pPr>
              <a:buFont typeface="Wingdings" charset="2"/>
              <a:buChar char="v"/>
            </a:pPr>
            <a:r>
              <a:rPr lang="fr-FR" sz="2400" dirty="0" smtClean="0">
                <a:latin typeface="Calibri" charset="0"/>
                <a:ea typeface="Calibri" charset="0"/>
                <a:cs typeface="Calibri" charset="0"/>
              </a:rPr>
              <a:t> Quelles </a:t>
            </a:r>
            <a:r>
              <a:rPr lang="fr-FR" sz="2400" dirty="0">
                <a:latin typeface="Calibri" charset="0"/>
                <a:ea typeface="Calibri" charset="0"/>
                <a:cs typeface="Calibri" charset="0"/>
              </a:rPr>
              <a:t>politiques ont </a:t>
            </a:r>
            <a:r>
              <a:rPr lang="fr-FR" sz="2400" dirty="0" err="1">
                <a:latin typeface="Calibri" charset="0"/>
                <a:ea typeface="Calibri" charset="0"/>
                <a:cs typeface="Calibri" charset="0"/>
              </a:rPr>
              <a:t>éte</a:t>
            </a:r>
            <a:r>
              <a:rPr lang="fr-FR" sz="2400" dirty="0">
                <a:latin typeface="Calibri" charset="0"/>
                <a:ea typeface="Calibri" charset="0"/>
                <a:cs typeface="Calibri" charset="0"/>
              </a:rPr>
              <a:t>́ mises en place, le cas </a:t>
            </a:r>
            <a:r>
              <a:rPr lang="fr-FR" sz="2400" dirty="0" err="1">
                <a:latin typeface="Calibri" charset="0"/>
                <a:ea typeface="Calibri" charset="0"/>
                <a:cs typeface="Calibri" charset="0"/>
              </a:rPr>
              <a:t>échéant</a:t>
            </a:r>
            <a:r>
              <a:rPr lang="fr-FR" sz="2400" dirty="0">
                <a:latin typeface="Calibri" charset="0"/>
                <a:ea typeface="Calibri" charset="0"/>
                <a:cs typeface="Calibri" charset="0"/>
              </a:rPr>
              <a:t>, pour </a:t>
            </a:r>
            <a:r>
              <a:rPr lang="fr-FR" sz="2400" dirty="0" err="1">
                <a:latin typeface="Calibri" charset="0"/>
                <a:ea typeface="Calibri" charset="0"/>
                <a:cs typeface="Calibri" charset="0"/>
              </a:rPr>
              <a:t>améliorer</a:t>
            </a:r>
            <a:r>
              <a:rPr lang="fr-FR" sz="2400" dirty="0">
                <a:latin typeface="Calibri" charset="0"/>
                <a:ea typeface="Calibri" charset="0"/>
                <a:cs typeface="Calibri" charset="0"/>
              </a:rPr>
              <a:t> les processus de </a:t>
            </a:r>
            <a:r>
              <a:rPr lang="fr-FR" sz="2400" dirty="0" smtClean="0">
                <a:latin typeface="Calibri" charset="0"/>
                <a:ea typeface="Calibri" charset="0"/>
                <a:cs typeface="Calibri" charset="0"/>
              </a:rPr>
              <a:t>planification </a:t>
            </a:r>
            <a:r>
              <a:rPr lang="fr-FR" sz="2400" dirty="0">
                <a:latin typeface="Calibri" charset="0"/>
                <a:ea typeface="Calibri" charset="0"/>
                <a:cs typeface="Calibri" charset="0"/>
              </a:rPr>
              <a:t>des </a:t>
            </a:r>
            <a:r>
              <a:rPr lang="fr-FR" sz="2400" dirty="0" err="1">
                <a:latin typeface="Calibri" charset="0"/>
                <a:ea typeface="Calibri" charset="0"/>
                <a:cs typeface="Calibri" charset="0"/>
              </a:rPr>
              <a:t>dépenses</a:t>
            </a:r>
            <a:r>
              <a:rPr lang="fr-FR" sz="2400" dirty="0">
                <a:latin typeface="Calibri" charset="0"/>
                <a:ea typeface="Calibri" charset="0"/>
                <a:cs typeface="Calibri" charset="0"/>
              </a:rPr>
              <a:t> et d’</a:t>
            </a:r>
            <a:r>
              <a:rPr lang="fr-FR" sz="2400" dirty="0" err="1">
                <a:latin typeface="Calibri" charset="0"/>
                <a:ea typeface="Calibri" charset="0"/>
                <a:cs typeface="Calibri" charset="0"/>
              </a:rPr>
              <a:t>établissement</a:t>
            </a:r>
            <a:r>
              <a:rPr lang="fr-FR" sz="2400" dirty="0">
                <a:latin typeface="Calibri" charset="0"/>
                <a:ea typeface="Calibri" charset="0"/>
                <a:cs typeface="Calibri" charset="0"/>
              </a:rPr>
              <a:t> et d’</a:t>
            </a:r>
            <a:r>
              <a:rPr lang="fr-FR" sz="2400" dirty="0" err="1">
                <a:latin typeface="Calibri" charset="0"/>
                <a:ea typeface="Calibri" charset="0"/>
                <a:cs typeface="Calibri" charset="0"/>
              </a:rPr>
              <a:t>exécution</a:t>
            </a:r>
            <a:r>
              <a:rPr lang="fr-FR" sz="2400" dirty="0">
                <a:latin typeface="Calibri" charset="0"/>
                <a:ea typeface="Calibri" charset="0"/>
                <a:cs typeface="Calibri" charset="0"/>
              </a:rPr>
              <a:t> du budget </a:t>
            </a:r>
            <a:r>
              <a:rPr lang="fr-FR" sz="2400" dirty="0" err="1" smtClean="0">
                <a:latin typeface="Calibri" charset="0"/>
                <a:ea typeface="Calibri" charset="0"/>
                <a:cs typeface="Calibri" charset="0"/>
              </a:rPr>
              <a:t>décrites</a:t>
            </a:r>
            <a:r>
              <a:rPr lang="fr-FR" sz="2400" dirty="0" smtClean="0">
                <a:latin typeface="Calibri" charset="0"/>
                <a:ea typeface="Calibri" charset="0"/>
                <a:cs typeface="Calibri" charset="0"/>
              </a:rPr>
              <a:t> </a:t>
            </a:r>
            <a:r>
              <a:rPr lang="fr-FR" sz="2400" dirty="0">
                <a:latin typeface="Calibri" charset="0"/>
                <a:ea typeface="Calibri" charset="0"/>
                <a:cs typeface="Calibri" charset="0"/>
              </a:rPr>
              <a:t>en </a:t>
            </a:r>
            <a:r>
              <a:rPr lang="fr-FR" sz="2400" dirty="0" err="1">
                <a:latin typeface="Calibri" charset="0"/>
                <a:ea typeface="Calibri" charset="0"/>
                <a:cs typeface="Calibri" charset="0"/>
              </a:rPr>
              <a:t>réponse</a:t>
            </a:r>
            <a:r>
              <a:rPr lang="fr-FR" sz="2400" dirty="0">
                <a:latin typeface="Calibri" charset="0"/>
                <a:ea typeface="Calibri" charset="0"/>
                <a:cs typeface="Calibri" charset="0"/>
              </a:rPr>
              <a:t> à la question E.3.1? Veuillez </a:t>
            </a:r>
            <a:r>
              <a:rPr lang="fr-FR" sz="2400" dirty="0" err="1">
                <a:latin typeface="Calibri" charset="0"/>
                <a:ea typeface="Calibri" charset="0"/>
                <a:cs typeface="Calibri" charset="0"/>
              </a:rPr>
              <a:t>préciser</a:t>
            </a:r>
            <a:r>
              <a:rPr lang="fr-FR" sz="2400" dirty="0">
                <a:latin typeface="Calibri" charset="0"/>
                <a:ea typeface="Calibri" charset="0"/>
                <a:cs typeface="Calibri" charset="0"/>
              </a:rPr>
              <a:t>. </a:t>
            </a:r>
            <a:endParaRPr lang="fr-FR" sz="2400" dirty="0" smtClean="0">
              <a:latin typeface="Calibri" charset="0"/>
              <a:ea typeface="Calibri" charset="0"/>
              <a:cs typeface="Calibri" charset="0"/>
            </a:endParaRPr>
          </a:p>
          <a:p>
            <a:pPr marL="0" indent="0">
              <a:buNone/>
            </a:pPr>
            <a:endParaRPr lang="fr-FR" sz="2400" b="1" dirty="0" smtClean="0">
              <a:solidFill>
                <a:srgbClr val="C00000"/>
              </a:solidFill>
              <a:latin typeface="Calibri" charset="0"/>
              <a:ea typeface="Calibri" charset="0"/>
              <a:cs typeface="Calibri" charset="0"/>
            </a:endParaRPr>
          </a:p>
          <a:p>
            <a:pPr marL="0" indent="0">
              <a:buNone/>
            </a:pPr>
            <a:r>
              <a:rPr lang="fr-FR" sz="2400" b="1" dirty="0" smtClean="0">
                <a:solidFill>
                  <a:srgbClr val="C00000"/>
                </a:solidFill>
                <a:latin typeface="Calibri" charset="0"/>
                <a:ea typeface="Calibri" charset="0"/>
                <a:cs typeface="Calibri" charset="0"/>
              </a:rPr>
              <a:t>E.4 </a:t>
            </a:r>
            <a:r>
              <a:rPr lang="fr-FR" sz="2400" b="1" dirty="0">
                <a:solidFill>
                  <a:srgbClr val="C00000"/>
                </a:solidFill>
                <a:latin typeface="Calibri" charset="0"/>
                <a:ea typeface="Calibri" charset="0"/>
                <a:cs typeface="Calibri" charset="0"/>
              </a:rPr>
              <a:t>Mobilisation de ressources pour l’EFP </a:t>
            </a:r>
            <a:endParaRPr lang="fr-FR" sz="2400" b="1" dirty="0" smtClean="0">
              <a:solidFill>
                <a:srgbClr val="C00000"/>
              </a:solidFill>
              <a:latin typeface="Calibri" charset="0"/>
              <a:ea typeface="Calibri" charset="0"/>
              <a:cs typeface="Calibri" charset="0"/>
            </a:endParaRPr>
          </a:p>
          <a:p>
            <a:pPr marL="0" indent="0">
              <a:buNone/>
            </a:pPr>
            <a:endParaRPr lang="fr-FR" sz="2400" dirty="0">
              <a:solidFill>
                <a:srgbClr val="C00000"/>
              </a:solidFill>
              <a:latin typeface="Calibri" charset="0"/>
              <a:ea typeface="Calibri" charset="0"/>
              <a:cs typeface="Calibri" charset="0"/>
            </a:endParaRPr>
          </a:p>
          <a:p>
            <a:pPr marL="0" indent="0" algn="ctr">
              <a:buNone/>
            </a:pPr>
            <a:r>
              <a:rPr lang="fr-FR" sz="2400" b="1" i="1" dirty="0" smtClean="0">
                <a:solidFill>
                  <a:srgbClr val="C00000"/>
                </a:solidFill>
                <a:latin typeface="Calibri" charset="0"/>
                <a:ea typeface="Calibri" charset="0"/>
                <a:cs typeface="Calibri" charset="0"/>
              </a:rPr>
              <a:t>Identification </a:t>
            </a:r>
            <a:r>
              <a:rPr lang="fr-FR" sz="2400" b="1" i="1" dirty="0">
                <a:solidFill>
                  <a:srgbClr val="C00000"/>
                </a:solidFill>
                <a:latin typeface="Calibri" charset="0"/>
                <a:ea typeface="Calibri" charset="0"/>
                <a:cs typeface="Calibri" charset="0"/>
              </a:rPr>
              <a:t>des enjeux </a:t>
            </a:r>
            <a:endParaRPr lang="fr-FR" sz="2400" dirty="0">
              <a:solidFill>
                <a:srgbClr val="C00000"/>
              </a:solidFill>
              <a:latin typeface="Calibri" charset="0"/>
              <a:ea typeface="Calibri" charset="0"/>
              <a:cs typeface="Calibri" charset="0"/>
            </a:endParaRPr>
          </a:p>
          <a:p>
            <a:pPr>
              <a:buFont typeface="Wingdings" charset="2"/>
              <a:buChar char="v"/>
            </a:pPr>
            <a:r>
              <a:rPr lang="fr-FR" sz="2400" dirty="0" smtClean="0">
                <a:latin typeface="Calibri" charset="0"/>
                <a:ea typeface="Calibri" charset="0"/>
                <a:cs typeface="Calibri" charset="0"/>
              </a:rPr>
              <a:t> Se reporter </a:t>
            </a:r>
            <a:r>
              <a:rPr lang="fr-FR" sz="2400" dirty="0">
                <a:latin typeface="Calibri" charset="0"/>
                <a:ea typeface="Calibri" charset="0"/>
                <a:cs typeface="Calibri" charset="0"/>
              </a:rPr>
              <a:t>aux orientations sur la fourniture d’informations sur les enjeux, telles que </a:t>
            </a:r>
            <a:r>
              <a:rPr lang="fr-FR" sz="2400" dirty="0" smtClean="0">
                <a:latin typeface="Calibri" charset="0"/>
                <a:ea typeface="Calibri" charset="0"/>
                <a:cs typeface="Calibri" charset="0"/>
              </a:rPr>
              <a:t>   </a:t>
            </a:r>
            <a:r>
              <a:rPr lang="fr-FR" sz="2400" dirty="0" err="1" smtClean="0">
                <a:latin typeface="Calibri" charset="0"/>
                <a:ea typeface="Calibri" charset="0"/>
                <a:cs typeface="Calibri" charset="0"/>
              </a:rPr>
              <a:t>présentées</a:t>
            </a:r>
            <a:r>
              <a:rPr lang="fr-FR" sz="2400" dirty="0" smtClean="0">
                <a:latin typeface="Calibri" charset="0"/>
                <a:ea typeface="Calibri" charset="0"/>
                <a:cs typeface="Calibri" charset="0"/>
              </a:rPr>
              <a:t> </a:t>
            </a:r>
            <a:r>
              <a:rPr lang="fr-FR" sz="2400" dirty="0">
                <a:latin typeface="Calibri" charset="0"/>
                <a:ea typeface="Calibri" charset="0"/>
                <a:cs typeface="Calibri" charset="0"/>
              </a:rPr>
              <a:t>à la section </a:t>
            </a:r>
            <a:r>
              <a:rPr lang="fr-FR" sz="2400" dirty="0" smtClean="0">
                <a:latin typeface="Calibri" charset="0"/>
                <a:ea typeface="Calibri" charset="0"/>
                <a:cs typeface="Calibri" charset="0"/>
              </a:rPr>
              <a:t>recommandations pour la rédaction.</a:t>
            </a:r>
            <a:endParaRPr lang="fr-FR" sz="2400" dirty="0">
              <a:latin typeface="Calibri" charset="0"/>
              <a:ea typeface="Calibri" charset="0"/>
              <a:cs typeface="Calibri" charset="0"/>
            </a:endParaRPr>
          </a:p>
          <a:p>
            <a:pPr marL="0" indent="0">
              <a:buNone/>
            </a:pPr>
            <a:endParaRPr lang="fr-FR" sz="2400" dirty="0" smtClean="0">
              <a:latin typeface="Calibri" charset="0"/>
              <a:ea typeface="Calibri" charset="0"/>
              <a:cs typeface="Calibri" charset="0"/>
            </a:endParaRPr>
          </a:p>
        </p:txBody>
      </p:sp>
      <p:sp>
        <p:nvSpPr>
          <p:cNvPr id="4" name="Espace réservé du pied de page 3"/>
          <p:cNvSpPr>
            <a:spLocks noGrp="1"/>
          </p:cNvSpPr>
          <p:nvPr>
            <p:ph type="ftr" sz="quarter" idx="11"/>
          </p:nvPr>
        </p:nvSpPr>
        <p:spPr/>
        <p:txBody>
          <a:bodyPr/>
          <a:lstStyle/>
          <a:p>
            <a:r>
              <a:rPr lang="fr-FR" smtClean="0"/>
              <a:t>Abdelouahab Essafi Expert LMI Kafaat Liljami3</a:t>
            </a:r>
            <a:endParaRPr lang="fr-FR" dirty="0"/>
          </a:p>
        </p:txBody>
      </p:sp>
      <p:sp>
        <p:nvSpPr>
          <p:cNvPr id="5" name="Espace réservé du numéro de diapositive 4"/>
          <p:cNvSpPr>
            <a:spLocks noGrp="1"/>
          </p:cNvSpPr>
          <p:nvPr>
            <p:ph type="sldNum" sz="quarter" idx="12"/>
          </p:nvPr>
        </p:nvSpPr>
        <p:spPr/>
        <p:txBody>
          <a:bodyPr/>
          <a:lstStyle/>
          <a:p>
            <a:fld id="{E034F8EF-867A-4144-9C85-6B43D99B8AA5}" type="slidenum">
              <a:rPr lang="fr-FR" smtClean="0"/>
              <a:t>79</a:t>
            </a:fld>
            <a:endParaRPr lang="fr-FR" dirty="0"/>
          </a:p>
        </p:txBody>
      </p:sp>
      <p:pic>
        <p:nvPicPr>
          <p:cNvPr id="6" name="Picture 6"/>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0"/>
            <a:ext cx="1397000" cy="1325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20956137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231136" y="180921"/>
            <a:ext cx="7729728" cy="602851"/>
          </a:xfrm>
        </p:spPr>
        <p:txBody>
          <a:bodyPr>
            <a:normAutofit fontScale="90000"/>
          </a:bodyPr>
          <a:lstStyle/>
          <a:p>
            <a:r>
              <a:rPr lang="fr-FR" cap="none" dirty="0" smtClean="0">
                <a:latin typeface="Calibri" charset="0"/>
                <a:ea typeface="Calibri" charset="0"/>
                <a:cs typeface="Calibri" charset="0"/>
              </a:rPr>
              <a:t>Recommandations pour </a:t>
            </a:r>
            <a:r>
              <a:rPr lang="fr-FR" cap="none" smtClean="0">
                <a:latin typeface="Calibri" charset="0"/>
                <a:ea typeface="Calibri" charset="0"/>
                <a:cs typeface="Calibri" charset="0"/>
              </a:rPr>
              <a:t>la rédaction</a:t>
            </a:r>
            <a:endParaRPr lang="fr-FR" cap="none" dirty="0">
              <a:latin typeface="Calibri" charset="0"/>
              <a:ea typeface="Calibri" charset="0"/>
              <a:cs typeface="Calibri" charset="0"/>
            </a:endParaRPr>
          </a:p>
        </p:txBody>
      </p:sp>
      <p:sp>
        <p:nvSpPr>
          <p:cNvPr id="3" name="Espace réservé du contenu 2"/>
          <p:cNvSpPr>
            <a:spLocks noGrp="1"/>
          </p:cNvSpPr>
          <p:nvPr>
            <p:ph idx="1"/>
          </p:nvPr>
        </p:nvSpPr>
        <p:spPr>
          <a:xfrm>
            <a:off x="149290" y="1231642"/>
            <a:ext cx="11831216" cy="4508386"/>
          </a:xfrm>
        </p:spPr>
        <p:txBody>
          <a:bodyPr>
            <a:normAutofit/>
          </a:bodyPr>
          <a:lstStyle/>
          <a:p>
            <a:pPr marL="0" indent="0" algn="ctr">
              <a:buNone/>
            </a:pPr>
            <a:r>
              <a:rPr lang="fr-FR" sz="2400" b="1" dirty="0" smtClean="0">
                <a:solidFill>
                  <a:srgbClr val="C00000"/>
                </a:solidFill>
                <a:latin typeface="Calibri" charset="0"/>
                <a:ea typeface="Calibri" charset="0"/>
                <a:cs typeface="Calibri" charset="0"/>
              </a:rPr>
              <a:t>Réponses aux question du module A:</a:t>
            </a:r>
          </a:p>
          <a:p>
            <a:pPr marL="0" indent="0" algn="just">
              <a:buNone/>
            </a:pPr>
            <a:endParaRPr lang="fr-FR" sz="2400" b="1" dirty="0" smtClean="0">
              <a:latin typeface="Calibri" charset="0"/>
              <a:ea typeface="Calibri" charset="0"/>
              <a:cs typeface="Calibri" charset="0"/>
            </a:endParaRPr>
          </a:p>
          <a:p>
            <a:pPr lvl="1" algn="just"/>
            <a:r>
              <a:rPr lang="fr-FR" sz="2400" dirty="0" smtClean="0">
                <a:latin typeface="Calibri" charset="0"/>
                <a:ea typeface="Calibri" charset="0"/>
                <a:cs typeface="Calibri" charset="0"/>
              </a:rPr>
              <a:t>Ce module est introductif et doit présenter une vue d’ensemble de la région. Il s’agit de fournir des informations ciblées et concises, mais toutes les affirmations doivent être corroborées par des preuves. Certains hèmes de ce module peuvent recouper des thèmes abordés par les autres modules.</a:t>
            </a:r>
          </a:p>
          <a:p>
            <a:pPr lvl="1" algn="just"/>
            <a:endParaRPr lang="fr-FR" sz="2400" dirty="0">
              <a:latin typeface="Calibri" charset="0"/>
              <a:ea typeface="Calibri" charset="0"/>
              <a:cs typeface="Calibri" charset="0"/>
            </a:endParaRPr>
          </a:p>
          <a:p>
            <a:pPr lvl="1" algn="just"/>
            <a:endParaRPr lang="fr-FR" sz="2400" dirty="0">
              <a:latin typeface="Calibri" charset="0"/>
              <a:ea typeface="Calibri" charset="0"/>
              <a:cs typeface="Calibri" charset="0"/>
            </a:endParaRPr>
          </a:p>
        </p:txBody>
      </p:sp>
      <p:sp>
        <p:nvSpPr>
          <p:cNvPr id="4" name="Espace réservé du pied de page 3"/>
          <p:cNvSpPr>
            <a:spLocks noGrp="1"/>
          </p:cNvSpPr>
          <p:nvPr>
            <p:ph type="ftr" sz="quarter" idx="11"/>
          </p:nvPr>
        </p:nvSpPr>
        <p:spPr/>
        <p:txBody>
          <a:bodyPr/>
          <a:lstStyle/>
          <a:p>
            <a:r>
              <a:rPr lang="fr-FR" smtClean="0"/>
              <a:t>Abdelouahab Essafi Expert LMI Kafaat Liljami3</a:t>
            </a:r>
            <a:endParaRPr lang="fr-FR" dirty="0"/>
          </a:p>
        </p:txBody>
      </p:sp>
      <p:sp>
        <p:nvSpPr>
          <p:cNvPr id="5" name="Espace réservé du numéro de diapositive 4"/>
          <p:cNvSpPr>
            <a:spLocks noGrp="1"/>
          </p:cNvSpPr>
          <p:nvPr>
            <p:ph type="sldNum" sz="quarter" idx="12"/>
          </p:nvPr>
        </p:nvSpPr>
        <p:spPr/>
        <p:txBody>
          <a:bodyPr/>
          <a:lstStyle/>
          <a:p>
            <a:fld id="{E034F8EF-867A-4144-9C85-6B43D99B8AA5}" type="slidenum">
              <a:rPr lang="fr-FR" smtClean="0"/>
              <a:t>8</a:t>
            </a:fld>
            <a:endParaRPr lang="fr-FR" dirty="0"/>
          </a:p>
        </p:txBody>
      </p:sp>
      <p:pic>
        <p:nvPicPr>
          <p:cNvPr id="6" name="Picture 6"/>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49290" y="120991"/>
            <a:ext cx="1397000" cy="1325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146280034"/>
      </p:ext>
    </p:extLst>
  </p:cSld>
  <p:clrMapOvr>
    <a:masterClrMapping/>
  </p:clrMapOvr>
  <p:timing>
    <p:tnLst>
      <p:par>
        <p:cTn id="1" dur="indefinite" restart="never" nodeType="tmRoot"/>
      </p:par>
    </p:tnLst>
  </p:timing>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377440" y="0"/>
            <a:ext cx="7729728" cy="603504"/>
          </a:xfrm>
        </p:spPr>
        <p:txBody>
          <a:bodyPr>
            <a:normAutofit fontScale="90000"/>
          </a:bodyPr>
          <a:lstStyle/>
          <a:p>
            <a:r>
              <a:rPr lang="fr-FR" cap="none" dirty="0">
                <a:latin typeface="Calibri" charset="0"/>
                <a:ea typeface="Calibri" charset="0"/>
                <a:cs typeface="Calibri" charset="0"/>
              </a:rPr>
              <a:t>Modules et questions thématiques</a:t>
            </a:r>
            <a:endParaRPr lang="fr-FR" dirty="0"/>
          </a:p>
        </p:txBody>
      </p:sp>
      <p:sp>
        <p:nvSpPr>
          <p:cNvPr id="3" name="Espace réservé du contenu 2"/>
          <p:cNvSpPr>
            <a:spLocks noGrp="1"/>
          </p:cNvSpPr>
          <p:nvPr>
            <p:ph idx="1"/>
          </p:nvPr>
        </p:nvSpPr>
        <p:spPr>
          <a:xfrm>
            <a:off x="146304" y="786384"/>
            <a:ext cx="11759184" cy="6071616"/>
          </a:xfrm>
        </p:spPr>
        <p:txBody>
          <a:bodyPr>
            <a:normAutofit/>
          </a:bodyPr>
          <a:lstStyle/>
          <a:p>
            <a:pPr algn="just"/>
            <a:r>
              <a:rPr lang="fr-FR" sz="2400" b="1" i="1" dirty="0">
                <a:solidFill>
                  <a:srgbClr val="FF0000"/>
                </a:solidFill>
                <a:latin typeface="Calibri" charset="0"/>
                <a:ea typeface="Calibri" charset="0"/>
                <a:cs typeface="Calibri" charset="0"/>
              </a:rPr>
              <a:t>E.4.1 Sources et </a:t>
            </a:r>
            <a:r>
              <a:rPr lang="fr-FR" sz="2400" b="1" i="1" dirty="0" err="1">
                <a:solidFill>
                  <a:srgbClr val="FF0000"/>
                </a:solidFill>
                <a:latin typeface="Calibri" charset="0"/>
                <a:ea typeface="Calibri" charset="0"/>
                <a:cs typeface="Calibri" charset="0"/>
              </a:rPr>
              <a:t>mécanismes</a:t>
            </a:r>
            <a:r>
              <a:rPr lang="fr-FR" sz="2400" b="1" i="1" dirty="0">
                <a:solidFill>
                  <a:srgbClr val="FF0000"/>
                </a:solidFill>
                <a:latin typeface="Calibri" charset="0"/>
                <a:ea typeface="Calibri" charset="0"/>
                <a:cs typeface="Calibri" charset="0"/>
              </a:rPr>
              <a:t> de </a:t>
            </a:r>
            <a:r>
              <a:rPr lang="fr-FR" sz="2400" b="1" i="1" dirty="0" smtClean="0">
                <a:solidFill>
                  <a:srgbClr val="FF0000"/>
                </a:solidFill>
                <a:latin typeface="Calibri" charset="0"/>
                <a:ea typeface="Calibri" charset="0"/>
                <a:cs typeface="Calibri" charset="0"/>
              </a:rPr>
              <a:t>financement </a:t>
            </a:r>
            <a:r>
              <a:rPr lang="fr-FR" sz="2400" b="1" i="1" dirty="0">
                <a:solidFill>
                  <a:srgbClr val="FF0000"/>
                </a:solidFill>
                <a:latin typeface="Calibri" charset="0"/>
                <a:ea typeface="Calibri" charset="0"/>
                <a:cs typeface="Calibri" charset="0"/>
              </a:rPr>
              <a:t>de l’EFP </a:t>
            </a:r>
            <a:endParaRPr lang="fr-FR" sz="2400" dirty="0">
              <a:solidFill>
                <a:srgbClr val="FF0000"/>
              </a:solidFill>
              <a:latin typeface="Calibri" charset="0"/>
              <a:ea typeface="Calibri" charset="0"/>
              <a:cs typeface="Calibri" charset="0"/>
            </a:endParaRPr>
          </a:p>
          <a:p>
            <a:pPr algn="just">
              <a:buFont typeface="Wingdings" charset="2"/>
              <a:buChar char="v"/>
            </a:pPr>
            <a:r>
              <a:rPr lang="fr-FR" sz="2400" dirty="0" smtClean="0">
                <a:latin typeface="Calibri" charset="0"/>
                <a:ea typeface="Calibri" charset="0"/>
                <a:cs typeface="Calibri" charset="0"/>
              </a:rPr>
              <a:t> Veuillez </a:t>
            </a:r>
            <a:r>
              <a:rPr lang="fr-FR" sz="2400" dirty="0">
                <a:latin typeface="Calibri" charset="0"/>
                <a:ea typeface="Calibri" charset="0"/>
                <a:cs typeface="Calibri" charset="0"/>
              </a:rPr>
              <a:t>donner un bref </a:t>
            </a:r>
            <a:r>
              <a:rPr lang="fr-FR" sz="2400" dirty="0" err="1">
                <a:latin typeface="Calibri" charset="0"/>
                <a:ea typeface="Calibri" charset="0"/>
                <a:cs typeface="Calibri" charset="0"/>
              </a:rPr>
              <a:t>aperçu</a:t>
            </a:r>
            <a:r>
              <a:rPr lang="fr-FR" sz="2400" dirty="0">
                <a:latin typeface="Calibri" charset="0"/>
                <a:ea typeface="Calibri" charset="0"/>
                <a:cs typeface="Calibri" charset="0"/>
              </a:rPr>
              <a:t> des sources de </a:t>
            </a:r>
            <a:r>
              <a:rPr lang="fr-FR" sz="2400" dirty="0" smtClean="0">
                <a:latin typeface="Calibri" charset="0"/>
                <a:ea typeface="Calibri" charset="0"/>
                <a:cs typeface="Calibri" charset="0"/>
              </a:rPr>
              <a:t>financement </a:t>
            </a:r>
            <a:r>
              <a:rPr lang="fr-FR" sz="2400" dirty="0">
                <a:latin typeface="Calibri" charset="0"/>
                <a:ea typeface="Calibri" charset="0"/>
                <a:cs typeface="Calibri" charset="0"/>
              </a:rPr>
              <a:t>de l’EFP (budgets national et local, secteur privé, revenus propres des prestataires d’EFP, </a:t>
            </a:r>
            <a:r>
              <a:rPr lang="fr-FR" sz="2400" dirty="0" err="1">
                <a:latin typeface="Calibri" charset="0"/>
                <a:ea typeface="Calibri" charset="0"/>
                <a:cs typeface="Calibri" charset="0"/>
              </a:rPr>
              <a:t>ménages</a:t>
            </a:r>
            <a:r>
              <a:rPr lang="fr-FR" sz="2400" dirty="0">
                <a:latin typeface="Calibri" charset="0"/>
                <a:ea typeface="Calibri" charset="0"/>
                <a:cs typeface="Calibri" charset="0"/>
              </a:rPr>
              <a:t>, bailleurs externes, ONG, etc.) et indiquer la part qu’elles </a:t>
            </a:r>
            <a:r>
              <a:rPr lang="fr-FR" sz="2400" dirty="0" err="1">
                <a:latin typeface="Calibri" charset="0"/>
                <a:ea typeface="Calibri" charset="0"/>
                <a:cs typeface="Calibri" charset="0"/>
              </a:rPr>
              <a:t>représentent</a:t>
            </a:r>
            <a:r>
              <a:rPr lang="fr-FR" sz="2400" dirty="0">
                <a:latin typeface="Calibri" charset="0"/>
                <a:ea typeface="Calibri" charset="0"/>
                <a:cs typeface="Calibri" charset="0"/>
              </a:rPr>
              <a:t> dans le budget de l’EFP au niveau national et/ou </a:t>
            </a:r>
            <a:r>
              <a:rPr lang="fr-FR" sz="2400" dirty="0" err="1">
                <a:latin typeface="Calibri" charset="0"/>
                <a:ea typeface="Calibri" charset="0"/>
                <a:cs typeface="Calibri" charset="0"/>
              </a:rPr>
              <a:t>régional</a:t>
            </a:r>
            <a:r>
              <a:rPr lang="fr-FR" sz="2400" dirty="0">
                <a:latin typeface="Calibri" charset="0"/>
                <a:ea typeface="Calibri" charset="0"/>
                <a:cs typeface="Calibri" charset="0"/>
              </a:rPr>
              <a:t>. </a:t>
            </a:r>
            <a:endParaRPr lang="fr-FR" sz="2400" dirty="0" smtClean="0">
              <a:latin typeface="Calibri" charset="0"/>
              <a:ea typeface="Calibri" charset="0"/>
              <a:cs typeface="Calibri" charset="0"/>
            </a:endParaRPr>
          </a:p>
          <a:p>
            <a:pPr marL="0" indent="0" algn="just">
              <a:buNone/>
            </a:pPr>
            <a:endParaRPr lang="fr-FR" sz="2400" dirty="0">
              <a:latin typeface="Calibri" charset="0"/>
              <a:ea typeface="Calibri" charset="0"/>
              <a:cs typeface="Calibri" charset="0"/>
            </a:endParaRPr>
          </a:p>
          <a:p>
            <a:pPr algn="just">
              <a:buFont typeface="Wingdings" charset="2"/>
              <a:buChar char="v"/>
            </a:pPr>
            <a:r>
              <a:rPr lang="fr-FR" sz="2400" dirty="0" smtClean="0">
                <a:latin typeface="Calibri" charset="0"/>
                <a:ea typeface="Calibri" charset="0"/>
                <a:cs typeface="Calibri" charset="0"/>
              </a:rPr>
              <a:t> Quels </a:t>
            </a:r>
            <a:r>
              <a:rPr lang="fr-FR" sz="2400" dirty="0">
                <a:latin typeface="Calibri" charset="0"/>
                <a:ea typeface="Calibri" charset="0"/>
                <a:cs typeface="Calibri" charset="0"/>
              </a:rPr>
              <a:t>sont les </a:t>
            </a:r>
            <a:r>
              <a:rPr lang="fr-FR" sz="2400" dirty="0" err="1">
                <a:latin typeface="Calibri" charset="0"/>
                <a:ea typeface="Calibri" charset="0"/>
                <a:cs typeface="Calibri" charset="0"/>
              </a:rPr>
              <a:t>mécanismes</a:t>
            </a:r>
            <a:r>
              <a:rPr lang="fr-FR" sz="2400" dirty="0">
                <a:latin typeface="Calibri" charset="0"/>
                <a:ea typeface="Calibri" charset="0"/>
                <a:cs typeface="Calibri" charset="0"/>
              </a:rPr>
              <a:t> de mobilisation des </a:t>
            </a:r>
            <a:r>
              <a:rPr lang="fr-FR" sz="2400" dirty="0" smtClean="0">
                <a:latin typeface="Calibri" charset="0"/>
                <a:ea typeface="Calibri" charset="0"/>
                <a:cs typeface="Calibri" charset="0"/>
              </a:rPr>
              <a:t>financements </a:t>
            </a:r>
            <a:r>
              <a:rPr lang="fr-FR" sz="2400" dirty="0" err="1">
                <a:latin typeface="Calibri" charset="0"/>
                <a:ea typeface="Calibri" charset="0"/>
                <a:cs typeface="Calibri" charset="0"/>
              </a:rPr>
              <a:t>privés</a:t>
            </a:r>
            <a:r>
              <a:rPr lang="fr-FR" sz="2400" dirty="0">
                <a:latin typeface="Calibri" charset="0"/>
                <a:ea typeface="Calibri" charset="0"/>
                <a:cs typeface="Calibri" charset="0"/>
              </a:rPr>
              <a:t>? Par exemple, comment les entreprises contribuent-elles au </a:t>
            </a:r>
            <a:r>
              <a:rPr lang="fr-FR" sz="2400" dirty="0" smtClean="0">
                <a:latin typeface="Calibri" charset="0"/>
                <a:ea typeface="Calibri" charset="0"/>
                <a:cs typeface="Calibri" charset="0"/>
              </a:rPr>
              <a:t>financement </a:t>
            </a:r>
            <a:r>
              <a:rPr lang="fr-FR" sz="2400" dirty="0">
                <a:latin typeface="Calibri" charset="0"/>
                <a:ea typeface="Calibri" charset="0"/>
                <a:cs typeface="Calibri" charset="0"/>
              </a:rPr>
              <a:t>de l’EFP (par exemple, par le biais de </a:t>
            </a:r>
            <a:r>
              <a:rPr lang="fr-FR" sz="2400" dirty="0" err="1">
                <a:latin typeface="Calibri" charset="0"/>
                <a:ea typeface="Calibri" charset="0"/>
                <a:cs typeface="Calibri" charset="0"/>
              </a:rPr>
              <a:t>prélèvements</a:t>
            </a:r>
            <a:r>
              <a:rPr lang="fr-FR" sz="2400" dirty="0">
                <a:latin typeface="Calibri" charset="0"/>
                <a:ea typeface="Calibri" charset="0"/>
                <a:cs typeface="Calibri" charset="0"/>
              </a:rPr>
              <a:t> au titre de la formation)? Comment les </a:t>
            </a:r>
            <a:r>
              <a:rPr lang="fr-FR" sz="2400" dirty="0" err="1">
                <a:latin typeface="Calibri" charset="0"/>
                <a:ea typeface="Calibri" charset="0"/>
                <a:cs typeface="Calibri" charset="0"/>
              </a:rPr>
              <a:t>ménages</a:t>
            </a:r>
            <a:r>
              <a:rPr lang="fr-FR" sz="2400" dirty="0">
                <a:latin typeface="Calibri" charset="0"/>
                <a:ea typeface="Calibri" charset="0"/>
                <a:cs typeface="Calibri" charset="0"/>
              </a:rPr>
              <a:t> et les bailleurs contribuent-ils au </a:t>
            </a:r>
            <a:r>
              <a:rPr lang="fr-FR" sz="2400" dirty="0" smtClean="0">
                <a:latin typeface="Calibri" charset="0"/>
                <a:ea typeface="Calibri" charset="0"/>
                <a:cs typeface="Calibri" charset="0"/>
              </a:rPr>
              <a:t>financement </a:t>
            </a:r>
            <a:r>
              <a:rPr lang="fr-FR" sz="2400" dirty="0">
                <a:latin typeface="Calibri" charset="0"/>
                <a:ea typeface="Calibri" charset="0"/>
                <a:cs typeface="Calibri" charset="0"/>
              </a:rPr>
              <a:t>de l’EFP (par exemple, sous la forme de frais de </a:t>
            </a:r>
            <a:r>
              <a:rPr lang="fr-FR" sz="2400" dirty="0" err="1">
                <a:latin typeface="Calibri" charset="0"/>
                <a:ea typeface="Calibri" charset="0"/>
                <a:cs typeface="Calibri" charset="0"/>
              </a:rPr>
              <a:t>scolarite</a:t>
            </a:r>
            <a:r>
              <a:rPr lang="fr-FR" sz="2400" dirty="0">
                <a:latin typeface="Calibri" charset="0"/>
                <a:ea typeface="Calibri" charset="0"/>
                <a:cs typeface="Calibri" charset="0"/>
              </a:rPr>
              <a:t>́, de dons volontaires à des prestataires d’EFP ou d’autres </a:t>
            </a:r>
            <a:r>
              <a:rPr lang="fr-FR" sz="2400" dirty="0" err="1">
                <a:latin typeface="Calibri" charset="0"/>
                <a:ea typeface="Calibri" charset="0"/>
                <a:cs typeface="Calibri" charset="0"/>
              </a:rPr>
              <a:t>mécanismes</a:t>
            </a:r>
            <a:r>
              <a:rPr lang="fr-FR" sz="2400" dirty="0">
                <a:latin typeface="Calibri" charset="0"/>
                <a:ea typeface="Calibri" charset="0"/>
                <a:cs typeface="Calibri" charset="0"/>
              </a:rPr>
              <a:t>)? </a:t>
            </a:r>
            <a:r>
              <a:rPr lang="fr-FR" sz="2400" dirty="0" smtClean="0">
                <a:latin typeface="Calibri" charset="0"/>
                <a:ea typeface="Calibri" charset="0"/>
                <a:cs typeface="Calibri" charset="0"/>
              </a:rPr>
              <a:t>Enfin</a:t>
            </a:r>
            <a:r>
              <a:rPr lang="fr-FR" sz="2400" dirty="0">
                <a:latin typeface="Calibri" charset="0"/>
                <a:ea typeface="Calibri" charset="0"/>
                <a:cs typeface="Calibri" charset="0"/>
              </a:rPr>
              <a:t>, les prestataires publics d’EFP peuvent-ils </a:t>
            </a:r>
            <a:r>
              <a:rPr lang="fr-FR" sz="2400" dirty="0" err="1">
                <a:latin typeface="Calibri" charset="0"/>
                <a:ea typeface="Calibri" charset="0"/>
                <a:cs typeface="Calibri" charset="0"/>
              </a:rPr>
              <a:t>générer</a:t>
            </a:r>
            <a:r>
              <a:rPr lang="fr-FR" sz="2400" dirty="0">
                <a:latin typeface="Calibri" charset="0"/>
                <a:ea typeface="Calibri" charset="0"/>
                <a:cs typeface="Calibri" charset="0"/>
              </a:rPr>
              <a:t> leurs propres revenus </a:t>
            </a:r>
            <a:r>
              <a:rPr lang="fr-FR" sz="2400" dirty="0" err="1">
                <a:latin typeface="Calibri" charset="0"/>
                <a:ea typeface="Calibri" charset="0"/>
                <a:cs typeface="Calibri" charset="0"/>
              </a:rPr>
              <a:t>grâce</a:t>
            </a:r>
            <a:r>
              <a:rPr lang="fr-FR" sz="2400" dirty="0">
                <a:latin typeface="Calibri" charset="0"/>
                <a:ea typeface="Calibri" charset="0"/>
                <a:cs typeface="Calibri" charset="0"/>
              </a:rPr>
              <a:t> à la fourniture de services</a:t>
            </a:r>
            <a:r>
              <a:rPr lang="fr-FR" sz="2400" dirty="0" smtClean="0">
                <a:latin typeface="Calibri" charset="0"/>
                <a:ea typeface="Calibri" charset="0"/>
                <a:cs typeface="Calibri" charset="0"/>
              </a:rPr>
              <a:t>?</a:t>
            </a:r>
          </a:p>
          <a:p>
            <a:pPr algn="just">
              <a:buFont typeface="Wingdings" charset="2"/>
              <a:buChar char="v"/>
            </a:pPr>
            <a:endParaRPr lang="fr-FR" sz="2400" dirty="0" smtClean="0">
              <a:latin typeface="Calibri" charset="0"/>
              <a:ea typeface="Calibri" charset="0"/>
              <a:cs typeface="Calibri" charset="0"/>
            </a:endParaRPr>
          </a:p>
          <a:p>
            <a:pPr algn="just">
              <a:buFont typeface="Wingdings" charset="2"/>
              <a:buChar char="v"/>
            </a:pPr>
            <a:r>
              <a:rPr lang="fr-FR" sz="2400" dirty="0" smtClean="0">
                <a:latin typeface="Calibri" charset="0"/>
                <a:ea typeface="Calibri" charset="0"/>
                <a:cs typeface="Calibri" charset="0"/>
              </a:rPr>
              <a:t> </a:t>
            </a:r>
            <a:r>
              <a:rPr lang="fr-FR" sz="2400" dirty="0">
                <a:latin typeface="Calibri" charset="0"/>
                <a:ea typeface="Calibri" charset="0"/>
                <a:cs typeface="Calibri" charset="0"/>
              </a:rPr>
              <a:t>I</a:t>
            </a:r>
            <a:r>
              <a:rPr lang="fr-FR" sz="2400" dirty="0" smtClean="0">
                <a:latin typeface="Calibri" charset="0"/>
                <a:ea typeface="Calibri" charset="0"/>
                <a:cs typeface="Calibri" charset="0"/>
              </a:rPr>
              <a:t>ndiquer </a:t>
            </a:r>
            <a:r>
              <a:rPr lang="fr-FR" sz="2400" dirty="0">
                <a:latin typeface="Calibri" charset="0"/>
                <a:ea typeface="Calibri" charset="0"/>
                <a:cs typeface="Calibri" charset="0"/>
              </a:rPr>
              <a:t>s’il existe des </a:t>
            </a:r>
            <a:r>
              <a:rPr lang="fr-FR" sz="2400" dirty="0" err="1">
                <a:latin typeface="Calibri" charset="0"/>
                <a:ea typeface="Calibri" charset="0"/>
                <a:cs typeface="Calibri" charset="0"/>
              </a:rPr>
              <a:t>problèmes</a:t>
            </a:r>
            <a:r>
              <a:rPr lang="fr-FR" sz="2400" dirty="0">
                <a:latin typeface="Calibri" charset="0"/>
                <a:ea typeface="Calibri" charset="0"/>
                <a:cs typeface="Calibri" charset="0"/>
              </a:rPr>
              <a:t> dans les domaines </a:t>
            </a:r>
            <a:r>
              <a:rPr lang="fr-FR" sz="2400" dirty="0" err="1" smtClean="0">
                <a:latin typeface="Calibri" charset="0"/>
                <a:ea typeface="Calibri" charset="0"/>
                <a:cs typeface="Calibri" charset="0"/>
              </a:rPr>
              <a:t>décrits</a:t>
            </a:r>
            <a:r>
              <a:rPr lang="fr-FR" sz="2400" dirty="0" smtClean="0">
                <a:latin typeface="Calibri" charset="0"/>
                <a:ea typeface="Calibri" charset="0"/>
                <a:cs typeface="Calibri" charset="0"/>
              </a:rPr>
              <a:t> </a:t>
            </a:r>
            <a:r>
              <a:rPr lang="fr-FR" sz="2400" dirty="0">
                <a:latin typeface="Calibri" charset="0"/>
                <a:ea typeface="Calibri" charset="0"/>
                <a:cs typeface="Calibri" charset="0"/>
              </a:rPr>
              <a:t>en </a:t>
            </a:r>
            <a:r>
              <a:rPr lang="fr-FR" sz="2400" dirty="0" err="1">
                <a:latin typeface="Calibri" charset="0"/>
                <a:ea typeface="Calibri" charset="0"/>
                <a:cs typeface="Calibri" charset="0"/>
              </a:rPr>
              <a:t>réponse</a:t>
            </a:r>
            <a:r>
              <a:rPr lang="fr-FR" sz="2400" dirty="0">
                <a:latin typeface="Calibri" charset="0"/>
                <a:ea typeface="Calibri" charset="0"/>
                <a:cs typeface="Calibri" charset="0"/>
              </a:rPr>
              <a:t> à cette question. </a:t>
            </a:r>
          </a:p>
        </p:txBody>
      </p:sp>
      <p:sp>
        <p:nvSpPr>
          <p:cNvPr id="4" name="Espace réservé du pied de page 3"/>
          <p:cNvSpPr>
            <a:spLocks noGrp="1"/>
          </p:cNvSpPr>
          <p:nvPr>
            <p:ph type="ftr" sz="quarter" idx="11"/>
          </p:nvPr>
        </p:nvSpPr>
        <p:spPr/>
        <p:txBody>
          <a:bodyPr/>
          <a:lstStyle/>
          <a:p>
            <a:r>
              <a:rPr lang="fr-FR" smtClean="0"/>
              <a:t>Abdelouahab Essafi Expert LMI Kafaat Liljami3</a:t>
            </a:r>
            <a:endParaRPr lang="fr-FR" dirty="0"/>
          </a:p>
        </p:txBody>
      </p:sp>
      <p:sp>
        <p:nvSpPr>
          <p:cNvPr id="5" name="Espace réservé du numéro de diapositive 4"/>
          <p:cNvSpPr>
            <a:spLocks noGrp="1"/>
          </p:cNvSpPr>
          <p:nvPr>
            <p:ph type="sldNum" sz="quarter" idx="12"/>
          </p:nvPr>
        </p:nvSpPr>
        <p:spPr>
          <a:xfrm>
            <a:off x="10780187" y="6497769"/>
            <a:ext cx="365760" cy="365760"/>
          </a:xfrm>
        </p:spPr>
        <p:txBody>
          <a:bodyPr/>
          <a:lstStyle/>
          <a:p>
            <a:fld id="{E034F8EF-867A-4144-9C85-6B43D99B8AA5}" type="slidenum">
              <a:rPr lang="fr-FR" smtClean="0"/>
              <a:t>80</a:t>
            </a:fld>
            <a:endParaRPr lang="fr-FR" dirty="0"/>
          </a:p>
        </p:txBody>
      </p:sp>
      <p:pic>
        <p:nvPicPr>
          <p:cNvPr id="6" name="Picture 6"/>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59277"/>
            <a:ext cx="1233377" cy="8401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18032548"/>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161032" y="0"/>
            <a:ext cx="7729728" cy="829340"/>
          </a:xfrm>
        </p:spPr>
        <p:txBody>
          <a:bodyPr/>
          <a:lstStyle/>
          <a:p>
            <a:r>
              <a:rPr lang="fr-FR" cap="none">
                <a:latin typeface="Calibri" charset="0"/>
                <a:ea typeface="Calibri" charset="0"/>
                <a:cs typeface="Calibri" charset="0"/>
              </a:rPr>
              <a:t>Modules et questions thématiques</a:t>
            </a:r>
            <a:endParaRPr lang="fr-FR"/>
          </a:p>
        </p:txBody>
      </p:sp>
      <p:sp>
        <p:nvSpPr>
          <p:cNvPr id="3" name="Espace réservé du contenu 2"/>
          <p:cNvSpPr>
            <a:spLocks noGrp="1"/>
          </p:cNvSpPr>
          <p:nvPr>
            <p:ph idx="1"/>
          </p:nvPr>
        </p:nvSpPr>
        <p:spPr>
          <a:xfrm>
            <a:off x="128016" y="1063256"/>
            <a:ext cx="11795760" cy="5666728"/>
          </a:xfrm>
        </p:spPr>
        <p:txBody>
          <a:bodyPr>
            <a:normAutofit/>
          </a:bodyPr>
          <a:lstStyle/>
          <a:p>
            <a:pPr marL="0" indent="0" algn="ctr">
              <a:buNone/>
            </a:pPr>
            <a:r>
              <a:rPr lang="fr-FR" sz="2400" b="1" i="1" dirty="0">
                <a:solidFill>
                  <a:srgbClr val="C00000"/>
                </a:solidFill>
                <a:latin typeface="Calibri" charset="0"/>
                <a:ea typeface="Calibri" charset="0"/>
                <a:cs typeface="Calibri" charset="0"/>
              </a:rPr>
              <a:t>Description des politiques </a:t>
            </a:r>
            <a:endParaRPr lang="fr-FR" sz="2400" dirty="0">
              <a:solidFill>
                <a:srgbClr val="C00000"/>
              </a:solidFill>
              <a:latin typeface="Calibri" charset="0"/>
              <a:ea typeface="Calibri" charset="0"/>
              <a:cs typeface="Calibri" charset="0"/>
            </a:endParaRPr>
          </a:p>
          <a:p>
            <a:pPr algn="just"/>
            <a:r>
              <a:rPr lang="fr-FR" sz="2400" dirty="0">
                <a:latin typeface="Calibri" charset="0"/>
                <a:ea typeface="Calibri" charset="0"/>
                <a:cs typeface="Calibri" charset="0"/>
              </a:rPr>
              <a:t>Se reporter aux orientations sur la fourniture d’informations sur les enjeux, telles que </a:t>
            </a:r>
            <a:r>
              <a:rPr lang="fr-FR" sz="2400" dirty="0" smtClean="0">
                <a:latin typeface="Calibri" charset="0"/>
                <a:ea typeface="Calibri" charset="0"/>
                <a:cs typeface="Calibri" charset="0"/>
              </a:rPr>
              <a:t>        </a:t>
            </a:r>
            <a:r>
              <a:rPr lang="fr-FR" sz="2400" dirty="0" err="1" smtClean="0">
                <a:latin typeface="Calibri" charset="0"/>
                <a:ea typeface="Calibri" charset="0"/>
                <a:cs typeface="Calibri" charset="0"/>
              </a:rPr>
              <a:t>présentées</a:t>
            </a:r>
            <a:r>
              <a:rPr lang="fr-FR" sz="2400" dirty="0" smtClean="0">
                <a:latin typeface="Calibri" charset="0"/>
                <a:ea typeface="Calibri" charset="0"/>
                <a:cs typeface="Calibri" charset="0"/>
              </a:rPr>
              <a:t> </a:t>
            </a:r>
            <a:r>
              <a:rPr lang="fr-FR" sz="2400" dirty="0">
                <a:latin typeface="Calibri" charset="0"/>
                <a:ea typeface="Calibri" charset="0"/>
                <a:cs typeface="Calibri" charset="0"/>
              </a:rPr>
              <a:t>à la section recommandations pour la rédaction.</a:t>
            </a:r>
          </a:p>
          <a:p>
            <a:pPr marL="0" indent="0" algn="just">
              <a:buNone/>
            </a:pPr>
            <a:endParaRPr lang="fr-FR" sz="2400" dirty="0">
              <a:latin typeface="Calibri" charset="0"/>
              <a:ea typeface="Calibri" charset="0"/>
              <a:cs typeface="Calibri" charset="0"/>
            </a:endParaRPr>
          </a:p>
          <a:p>
            <a:pPr algn="just"/>
            <a:r>
              <a:rPr lang="fr-FR" sz="2400" b="1" i="1" dirty="0">
                <a:solidFill>
                  <a:srgbClr val="FF0000"/>
                </a:solidFill>
                <a:latin typeface="Calibri" charset="0"/>
                <a:ea typeface="Calibri" charset="0"/>
                <a:cs typeface="Calibri" charset="0"/>
              </a:rPr>
              <a:t>E.4.2 </a:t>
            </a:r>
            <a:r>
              <a:rPr lang="fr-FR" sz="2400" b="1" i="1" dirty="0" smtClean="0">
                <a:solidFill>
                  <a:srgbClr val="FF0000"/>
                </a:solidFill>
                <a:latin typeface="Calibri" charset="0"/>
                <a:ea typeface="Calibri" charset="0"/>
                <a:cs typeface="Calibri" charset="0"/>
              </a:rPr>
              <a:t>Diversification </a:t>
            </a:r>
            <a:r>
              <a:rPr lang="fr-FR" sz="2400" b="1" i="1" dirty="0">
                <a:solidFill>
                  <a:srgbClr val="FF0000"/>
                </a:solidFill>
                <a:latin typeface="Calibri" charset="0"/>
                <a:ea typeface="Calibri" charset="0"/>
                <a:cs typeface="Calibri" charset="0"/>
              </a:rPr>
              <a:t>et mobilisation des </a:t>
            </a:r>
            <a:r>
              <a:rPr lang="fr-FR" sz="2400" b="1" i="1" dirty="0" smtClean="0">
                <a:solidFill>
                  <a:srgbClr val="FF0000"/>
                </a:solidFill>
                <a:latin typeface="Calibri" charset="0"/>
                <a:ea typeface="Calibri" charset="0"/>
                <a:cs typeface="Calibri" charset="0"/>
              </a:rPr>
              <a:t>financements </a:t>
            </a:r>
            <a:r>
              <a:rPr lang="fr-FR" sz="2400" b="1" i="1" dirty="0">
                <a:solidFill>
                  <a:srgbClr val="FF0000"/>
                </a:solidFill>
                <a:latin typeface="Calibri" charset="0"/>
                <a:ea typeface="Calibri" charset="0"/>
                <a:cs typeface="Calibri" charset="0"/>
              </a:rPr>
              <a:t>pour l’EFP </a:t>
            </a:r>
            <a:endParaRPr lang="fr-FR" sz="2400" dirty="0">
              <a:solidFill>
                <a:srgbClr val="FF0000"/>
              </a:solidFill>
              <a:latin typeface="Calibri" charset="0"/>
              <a:ea typeface="Calibri" charset="0"/>
              <a:cs typeface="Calibri" charset="0"/>
            </a:endParaRPr>
          </a:p>
          <a:p>
            <a:pPr algn="just">
              <a:buFont typeface="Wingdings" charset="2"/>
              <a:buChar char="v"/>
            </a:pPr>
            <a:r>
              <a:rPr lang="fr-FR" sz="2400" dirty="0" smtClean="0">
                <a:latin typeface="Calibri" charset="0"/>
                <a:ea typeface="Calibri" charset="0"/>
                <a:cs typeface="Calibri" charset="0"/>
              </a:rPr>
              <a:t> Existe-t-il </a:t>
            </a:r>
            <a:r>
              <a:rPr lang="fr-FR" sz="2400" dirty="0">
                <a:latin typeface="Calibri" charset="0"/>
                <a:ea typeface="Calibri" charset="0"/>
                <a:cs typeface="Calibri" charset="0"/>
              </a:rPr>
              <a:t>des politiques et des mesures visant à </a:t>
            </a:r>
            <a:r>
              <a:rPr lang="fr-FR" sz="2400" dirty="0" smtClean="0">
                <a:latin typeface="Calibri" charset="0"/>
                <a:ea typeface="Calibri" charset="0"/>
                <a:cs typeface="Calibri" charset="0"/>
              </a:rPr>
              <a:t>influencer </a:t>
            </a:r>
            <a:r>
              <a:rPr lang="fr-FR" sz="2400" dirty="0">
                <a:latin typeface="Calibri" charset="0"/>
                <a:ea typeface="Calibri" charset="0"/>
                <a:cs typeface="Calibri" charset="0"/>
              </a:rPr>
              <a:t>la combinaison actuelle de sources de </a:t>
            </a:r>
            <a:r>
              <a:rPr lang="fr-FR" sz="2400" dirty="0" smtClean="0">
                <a:latin typeface="Calibri" charset="0"/>
                <a:ea typeface="Calibri" charset="0"/>
                <a:cs typeface="Calibri" charset="0"/>
              </a:rPr>
              <a:t>financement </a:t>
            </a:r>
            <a:r>
              <a:rPr lang="fr-FR" sz="2400" dirty="0">
                <a:latin typeface="Calibri" charset="0"/>
                <a:ea typeface="Calibri" charset="0"/>
                <a:cs typeface="Calibri" charset="0"/>
              </a:rPr>
              <a:t>de l’EFP, par exemple en attirant une plus grande part de </a:t>
            </a:r>
            <a:r>
              <a:rPr lang="fr-FR" sz="2400" dirty="0" smtClean="0">
                <a:latin typeface="Calibri" charset="0"/>
                <a:ea typeface="Calibri" charset="0"/>
                <a:cs typeface="Calibri" charset="0"/>
              </a:rPr>
              <a:t>financement </a:t>
            </a:r>
            <a:r>
              <a:rPr lang="fr-FR" sz="2400" dirty="0">
                <a:latin typeface="Calibri" charset="0"/>
                <a:ea typeface="Calibri" charset="0"/>
                <a:cs typeface="Calibri" charset="0"/>
              </a:rPr>
              <a:t>de sources </a:t>
            </a:r>
            <a:r>
              <a:rPr lang="fr-FR" sz="2400" dirty="0" err="1">
                <a:latin typeface="Calibri" charset="0"/>
                <a:ea typeface="Calibri" charset="0"/>
                <a:cs typeface="Calibri" charset="0"/>
              </a:rPr>
              <a:t>privées</a:t>
            </a:r>
            <a:r>
              <a:rPr lang="fr-FR" sz="2400" dirty="0">
                <a:latin typeface="Calibri" charset="0"/>
                <a:ea typeface="Calibri" charset="0"/>
                <a:cs typeface="Calibri" charset="0"/>
              </a:rPr>
              <a:t> (par exemple, en incitant les entreprises à abriter des formation en milieu de travail ou en permettant aux prestataires publics d’EFP de </a:t>
            </a:r>
            <a:r>
              <a:rPr lang="fr-FR" sz="2400" dirty="0" err="1">
                <a:latin typeface="Calibri" charset="0"/>
                <a:ea typeface="Calibri" charset="0"/>
                <a:cs typeface="Calibri" charset="0"/>
              </a:rPr>
              <a:t>générer</a:t>
            </a:r>
            <a:r>
              <a:rPr lang="fr-FR" sz="2400" dirty="0">
                <a:latin typeface="Calibri" charset="0"/>
                <a:ea typeface="Calibri" charset="0"/>
                <a:cs typeface="Calibri" charset="0"/>
              </a:rPr>
              <a:t> des revenus et de collecter des fonds) ou en </a:t>
            </a:r>
            <a:r>
              <a:rPr lang="fr-FR" sz="2400" dirty="0" err="1">
                <a:latin typeface="Calibri" charset="0"/>
                <a:ea typeface="Calibri" charset="0"/>
                <a:cs typeface="Calibri" charset="0"/>
              </a:rPr>
              <a:t>déléguant</a:t>
            </a:r>
            <a:r>
              <a:rPr lang="fr-FR" sz="2400" dirty="0">
                <a:latin typeface="Calibri" charset="0"/>
                <a:ea typeface="Calibri" charset="0"/>
                <a:cs typeface="Calibri" charset="0"/>
              </a:rPr>
              <a:t> la charge </a:t>
            </a:r>
            <a:r>
              <a:rPr lang="fr-FR" sz="2400" dirty="0" err="1" smtClean="0">
                <a:latin typeface="Calibri" charset="0"/>
                <a:ea typeface="Calibri" charset="0"/>
                <a:cs typeface="Calibri" charset="0"/>
              </a:rPr>
              <a:t>dufi</a:t>
            </a:r>
            <a:r>
              <a:rPr lang="fr-FR" sz="2400" dirty="0" smtClean="0">
                <a:latin typeface="Calibri" charset="0"/>
                <a:ea typeface="Calibri" charset="0"/>
                <a:cs typeface="Calibri" charset="0"/>
              </a:rPr>
              <a:t> </a:t>
            </a:r>
            <a:r>
              <a:rPr lang="fr-FR" sz="2400" dirty="0" err="1">
                <a:latin typeface="Calibri" charset="0"/>
                <a:ea typeface="Calibri" charset="0"/>
                <a:cs typeface="Calibri" charset="0"/>
              </a:rPr>
              <a:t>nancement</a:t>
            </a:r>
            <a:r>
              <a:rPr lang="fr-FR" sz="2400" dirty="0">
                <a:latin typeface="Calibri" charset="0"/>
                <a:ea typeface="Calibri" charset="0"/>
                <a:cs typeface="Calibri" charset="0"/>
              </a:rPr>
              <a:t> aux budgets locaux, etc.? Si oui, </a:t>
            </a:r>
            <a:r>
              <a:rPr lang="fr-FR" sz="2400" dirty="0" smtClean="0">
                <a:latin typeface="Calibri" charset="0"/>
                <a:ea typeface="Calibri" charset="0"/>
                <a:cs typeface="Calibri" charset="0"/>
              </a:rPr>
              <a:t>on </a:t>
            </a:r>
            <a:r>
              <a:rPr lang="fr-FR" sz="2400" dirty="0" err="1" smtClean="0">
                <a:latin typeface="Calibri" charset="0"/>
                <a:ea typeface="Calibri" charset="0"/>
                <a:cs typeface="Calibri" charset="0"/>
              </a:rPr>
              <a:t>précisera</a:t>
            </a:r>
            <a:r>
              <a:rPr lang="fr-FR" sz="2400" dirty="0" smtClean="0">
                <a:latin typeface="Calibri" charset="0"/>
                <a:ea typeface="Calibri" charset="0"/>
                <a:cs typeface="Calibri" charset="0"/>
              </a:rPr>
              <a:t>. </a:t>
            </a:r>
            <a:endParaRPr lang="fr-FR" sz="2400" dirty="0">
              <a:latin typeface="Calibri" charset="0"/>
              <a:ea typeface="Calibri" charset="0"/>
              <a:cs typeface="Calibri" charset="0"/>
            </a:endParaRPr>
          </a:p>
        </p:txBody>
      </p:sp>
      <p:sp>
        <p:nvSpPr>
          <p:cNvPr id="4" name="Espace réservé du pied de page 3"/>
          <p:cNvSpPr>
            <a:spLocks noGrp="1"/>
          </p:cNvSpPr>
          <p:nvPr>
            <p:ph type="ftr" sz="quarter" idx="11"/>
          </p:nvPr>
        </p:nvSpPr>
        <p:spPr/>
        <p:txBody>
          <a:bodyPr/>
          <a:lstStyle/>
          <a:p>
            <a:r>
              <a:rPr lang="fr-FR" smtClean="0"/>
              <a:t>Abdelouahab Essafi Expert LMI Kafaat Liljami3</a:t>
            </a:r>
            <a:endParaRPr lang="fr-FR" dirty="0"/>
          </a:p>
        </p:txBody>
      </p:sp>
      <p:sp>
        <p:nvSpPr>
          <p:cNvPr id="5" name="Espace réservé du numéro de diapositive 4"/>
          <p:cNvSpPr>
            <a:spLocks noGrp="1"/>
          </p:cNvSpPr>
          <p:nvPr>
            <p:ph type="sldNum" sz="quarter" idx="12"/>
          </p:nvPr>
        </p:nvSpPr>
        <p:spPr/>
        <p:txBody>
          <a:bodyPr/>
          <a:lstStyle/>
          <a:p>
            <a:fld id="{E034F8EF-867A-4144-9C85-6B43D99B8AA5}" type="slidenum">
              <a:rPr lang="fr-FR" smtClean="0"/>
              <a:t>81</a:t>
            </a:fld>
            <a:endParaRPr lang="fr-FR" dirty="0"/>
          </a:p>
        </p:txBody>
      </p:sp>
      <p:pic>
        <p:nvPicPr>
          <p:cNvPr id="6" name="Picture 6"/>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0"/>
            <a:ext cx="1318437" cy="10632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567891682"/>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133600" y="0"/>
            <a:ext cx="7729728" cy="676656"/>
          </a:xfrm>
        </p:spPr>
        <p:txBody>
          <a:bodyPr>
            <a:normAutofit fontScale="90000"/>
          </a:bodyPr>
          <a:lstStyle/>
          <a:p>
            <a:r>
              <a:rPr lang="fr-FR" cap="none" dirty="0">
                <a:latin typeface="Calibri" charset="0"/>
                <a:ea typeface="Calibri" charset="0"/>
                <a:cs typeface="Calibri" charset="0"/>
              </a:rPr>
              <a:t>Modules et questions thématiques</a:t>
            </a:r>
            <a:endParaRPr lang="fr-FR" dirty="0"/>
          </a:p>
        </p:txBody>
      </p:sp>
      <p:sp>
        <p:nvSpPr>
          <p:cNvPr id="3" name="Espace réservé du contenu 2"/>
          <p:cNvSpPr>
            <a:spLocks noGrp="1"/>
          </p:cNvSpPr>
          <p:nvPr>
            <p:ph idx="1"/>
          </p:nvPr>
        </p:nvSpPr>
        <p:spPr>
          <a:xfrm>
            <a:off x="0" y="822960"/>
            <a:ext cx="11996928" cy="6035040"/>
          </a:xfrm>
        </p:spPr>
        <p:txBody>
          <a:bodyPr>
            <a:normAutofit/>
          </a:bodyPr>
          <a:lstStyle/>
          <a:p>
            <a:pPr marL="0" indent="0" algn="just">
              <a:buNone/>
            </a:pPr>
            <a:r>
              <a:rPr lang="fr-FR" sz="2400" b="1" dirty="0">
                <a:solidFill>
                  <a:srgbClr val="C00000"/>
                </a:solidFill>
                <a:latin typeface="Calibri" charset="0"/>
                <a:ea typeface="Calibri" charset="0"/>
                <a:cs typeface="Calibri" charset="0"/>
              </a:rPr>
              <a:t>E.5 Affectation et utilisation des ressources dans l’EFP </a:t>
            </a:r>
            <a:endParaRPr lang="fr-FR" sz="2400" dirty="0">
              <a:solidFill>
                <a:srgbClr val="C00000"/>
              </a:solidFill>
              <a:latin typeface="Calibri" charset="0"/>
              <a:ea typeface="Calibri" charset="0"/>
              <a:cs typeface="Calibri" charset="0"/>
            </a:endParaRPr>
          </a:p>
          <a:p>
            <a:pPr algn="just"/>
            <a:r>
              <a:rPr lang="fr-FR" sz="2400" b="1" i="1" dirty="0" smtClean="0">
                <a:solidFill>
                  <a:srgbClr val="FF0000"/>
                </a:solidFill>
                <a:latin typeface="Calibri" charset="0"/>
                <a:ea typeface="Calibri" charset="0"/>
                <a:cs typeface="Calibri" charset="0"/>
              </a:rPr>
              <a:t>Identification </a:t>
            </a:r>
            <a:r>
              <a:rPr lang="fr-FR" sz="2400" b="1" i="1" dirty="0">
                <a:solidFill>
                  <a:srgbClr val="FF0000"/>
                </a:solidFill>
                <a:latin typeface="Calibri" charset="0"/>
                <a:ea typeface="Calibri" charset="0"/>
                <a:cs typeface="Calibri" charset="0"/>
              </a:rPr>
              <a:t>des enjeux </a:t>
            </a:r>
            <a:endParaRPr lang="fr-FR" sz="2400" dirty="0">
              <a:solidFill>
                <a:srgbClr val="FF0000"/>
              </a:solidFill>
              <a:latin typeface="Calibri" charset="0"/>
              <a:ea typeface="Calibri" charset="0"/>
              <a:cs typeface="Calibri" charset="0"/>
            </a:endParaRPr>
          </a:p>
          <a:p>
            <a:pPr algn="just"/>
            <a:r>
              <a:rPr lang="fr-FR" sz="2400" b="1" i="1" dirty="0" smtClean="0">
                <a:solidFill>
                  <a:srgbClr val="FF0000"/>
                </a:solidFill>
                <a:latin typeface="Calibri" charset="0"/>
                <a:ea typeface="Calibri" charset="0"/>
                <a:cs typeface="Calibri" charset="0"/>
              </a:rPr>
              <a:t>E.5.1 </a:t>
            </a:r>
            <a:r>
              <a:rPr lang="fr-FR" sz="2400" b="1" i="1" dirty="0" err="1">
                <a:solidFill>
                  <a:srgbClr val="FF0000"/>
                </a:solidFill>
                <a:latin typeface="Calibri" charset="0"/>
                <a:ea typeface="Calibri" charset="0"/>
                <a:cs typeface="Calibri" charset="0"/>
              </a:rPr>
              <a:t>Modèles</a:t>
            </a:r>
            <a:r>
              <a:rPr lang="fr-FR" sz="2400" b="1" i="1" dirty="0">
                <a:solidFill>
                  <a:srgbClr val="FF0000"/>
                </a:solidFill>
                <a:latin typeface="Calibri" charset="0"/>
                <a:ea typeface="Calibri" charset="0"/>
                <a:cs typeface="Calibri" charset="0"/>
              </a:rPr>
              <a:t> d’allocation des ressources </a:t>
            </a:r>
            <a:endParaRPr lang="fr-FR" sz="2400" dirty="0" smtClean="0">
              <a:solidFill>
                <a:srgbClr val="FF0000"/>
              </a:solidFill>
              <a:latin typeface="Calibri" charset="0"/>
              <a:ea typeface="Calibri" charset="0"/>
              <a:cs typeface="Calibri" charset="0"/>
            </a:endParaRPr>
          </a:p>
          <a:p>
            <a:pPr algn="just">
              <a:buFont typeface="Wingdings" charset="2"/>
              <a:buChar char="v"/>
            </a:pPr>
            <a:r>
              <a:rPr lang="fr-FR" sz="2400" dirty="0" smtClean="0">
                <a:latin typeface="Calibri" charset="0"/>
                <a:ea typeface="Calibri" charset="0"/>
                <a:cs typeface="Calibri" charset="0"/>
              </a:rPr>
              <a:t> </a:t>
            </a:r>
            <a:r>
              <a:rPr lang="fr-FR" sz="2400" dirty="0" err="1" smtClean="0">
                <a:latin typeface="Calibri" charset="0"/>
                <a:ea typeface="Calibri" charset="0"/>
                <a:cs typeface="Calibri" charset="0"/>
              </a:rPr>
              <a:t>Décrire</a:t>
            </a:r>
            <a:r>
              <a:rPr lang="fr-FR" sz="2400" dirty="0" smtClean="0">
                <a:latin typeface="Calibri" charset="0"/>
                <a:ea typeface="Calibri" charset="0"/>
                <a:cs typeface="Calibri" charset="0"/>
              </a:rPr>
              <a:t> </a:t>
            </a:r>
            <a:r>
              <a:rPr lang="fr-FR" sz="2400" dirty="0">
                <a:latin typeface="Calibri" charset="0"/>
                <a:ea typeface="Calibri" charset="0"/>
                <a:cs typeface="Calibri" charset="0"/>
              </a:rPr>
              <a:t>comment les ressources d’EFP sont </a:t>
            </a:r>
            <a:r>
              <a:rPr lang="fr-FR" sz="2400" dirty="0" err="1">
                <a:latin typeface="Calibri" charset="0"/>
                <a:ea typeface="Calibri" charset="0"/>
                <a:cs typeface="Calibri" charset="0"/>
              </a:rPr>
              <a:t>généralement</a:t>
            </a:r>
            <a:r>
              <a:rPr lang="fr-FR" sz="2400" dirty="0">
                <a:latin typeface="Calibri" charset="0"/>
                <a:ea typeface="Calibri" charset="0"/>
                <a:cs typeface="Calibri" charset="0"/>
              </a:rPr>
              <a:t> </a:t>
            </a:r>
            <a:r>
              <a:rPr lang="fr-FR" sz="2400" dirty="0" err="1">
                <a:latin typeface="Calibri" charset="0"/>
                <a:ea typeface="Calibri" charset="0"/>
                <a:cs typeface="Calibri" charset="0"/>
              </a:rPr>
              <a:t>réparties</a:t>
            </a:r>
            <a:r>
              <a:rPr lang="fr-FR" sz="2400" dirty="0">
                <a:latin typeface="Calibri" charset="0"/>
                <a:ea typeface="Calibri" charset="0"/>
                <a:cs typeface="Calibri" charset="0"/>
              </a:rPr>
              <a:t> entre les </a:t>
            </a:r>
            <a:r>
              <a:rPr lang="fr-FR" sz="2400" dirty="0" err="1">
                <a:latin typeface="Calibri" charset="0"/>
                <a:ea typeface="Calibri" charset="0"/>
                <a:cs typeface="Calibri" charset="0"/>
              </a:rPr>
              <a:t>différents</a:t>
            </a:r>
            <a:r>
              <a:rPr lang="fr-FR" sz="2400" dirty="0">
                <a:latin typeface="Calibri" charset="0"/>
                <a:ea typeface="Calibri" charset="0"/>
                <a:cs typeface="Calibri" charset="0"/>
              </a:rPr>
              <a:t> types de prestataires d’EFP, les types de </a:t>
            </a:r>
            <a:r>
              <a:rPr lang="fr-FR" sz="2400" dirty="0" err="1">
                <a:latin typeface="Calibri" charset="0"/>
                <a:ea typeface="Calibri" charset="0"/>
                <a:cs typeface="Calibri" charset="0"/>
              </a:rPr>
              <a:t>dépenses</a:t>
            </a:r>
            <a:r>
              <a:rPr lang="fr-FR" sz="2400" dirty="0">
                <a:latin typeface="Calibri" charset="0"/>
                <a:ea typeface="Calibri" charset="0"/>
                <a:cs typeface="Calibri" charset="0"/>
              </a:rPr>
              <a:t> (</a:t>
            </a:r>
            <a:r>
              <a:rPr lang="fr-FR" sz="2400" dirty="0" err="1">
                <a:latin typeface="Calibri" charset="0"/>
                <a:ea typeface="Calibri" charset="0"/>
                <a:cs typeface="Calibri" charset="0"/>
              </a:rPr>
              <a:t>dépenses</a:t>
            </a:r>
            <a:r>
              <a:rPr lang="fr-FR" sz="2400" dirty="0">
                <a:latin typeface="Calibri" charset="0"/>
                <a:ea typeface="Calibri" charset="0"/>
                <a:cs typeface="Calibri" charset="0"/>
              </a:rPr>
              <a:t> courantes et en capital, </a:t>
            </a:r>
            <a:r>
              <a:rPr lang="fr-FR" sz="2400" dirty="0" err="1">
                <a:latin typeface="Calibri" charset="0"/>
                <a:ea typeface="Calibri" charset="0"/>
                <a:cs typeface="Calibri" charset="0"/>
              </a:rPr>
              <a:t>dépenses</a:t>
            </a:r>
            <a:r>
              <a:rPr lang="fr-FR" sz="2400" dirty="0">
                <a:latin typeface="Calibri" charset="0"/>
                <a:ea typeface="Calibri" charset="0"/>
                <a:cs typeface="Calibri" charset="0"/>
              </a:rPr>
              <a:t> salariales et non salariales), les </a:t>
            </a:r>
            <a:r>
              <a:rPr lang="fr-FR" sz="2400" dirty="0" smtClean="0">
                <a:latin typeface="Calibri" charset="0"/>
                <a:ea typeface="Calibri" charset="0"/>
                <a:cs typeface="Calibri" charset="0"/>
              </a:rPr>
              <a:t>localités, </a:t>
            </a:r>
            <a:r>
              <a:rPr lang="fr-FR" sz="2400" dirty="0">
                <a:latin typeface="Calibri" charset="0"/>
                <a:ea typeface="Calibri" charset="0"/>
                <a:cs typeface="Calibri" charset="0"/>
              </a:rPr>
              <a:t>etc., ainsi que </a:t>
            </a:r>
            <a:r>
              <a:rPr lang="fr-FR" sz="2400" dirty="0" smtClean="0">
                <a:latin typeface="Calibri" charset="0"/>
                <a:ea typeface="Calibri" charset="0"/>
                <a:cs typeface="Calibri" charset="0"/>
              </a:rPr>
              <a:t>les </a:t>
            </a:r>
            <a:r>
              <a:rPr lang="fr-FR" sz="2400" dirty="0" err="1" smtClean="0">
                <a:latin typeface="Calibri" charset="0"/>
                <a:ea typeface="Calibri" charset="0"/>
                <a:cs typeface="Calibri" charset="0"/>
              </a:rPr>
              <a:t>mécanismes</a:t>
            </a:r>
            <a:r>
              <a:rPr lang="fr-FR" sz="2400" dirty="0" smtClean="0">
                <a:latin typeface="Calibri" charset="0"/>
                <a:ea typeface="Calibri" charset="0"/>
                <a:cs typeface="Calibri" charset="0"/>
              </a:rPr>
              <a:t> </a:t>
            </a:r>
            <a:r>
              <a:rPr lang="fr-FR" sz="2400" dirty="0">
                <a:latin typeface="Calibri" charset="0"/>
                <a:ea typeface="Calibri" charset="0"/>
                <a:cs typeface="Calibri" charset="0"/>
              </a:rPr>
              <a:t>d’allocation des ressources. </a:t>
            </a:r>
            <a:r>
              <a:rPr lang="fr-FR" sz="2400" dirty="0" smtClean="0">
                <a:latin typeface="Calibri" charset="0"/>
                <a:ea typeface="Calibri" charset="0"/>
                <a:cs typeface="Calibri" charset="0"/>
              </a:rPr>
              <a:t>Ne pas </a:t>
            </a:r>
            <a:r>
              <a:rPr lang="fr-FR" sz="2400" dirty="0" err="1" smtClean="0">
                <a:latin typeface="Calibri" charset="0"/>
                <a:ea typeface="Calibri" charset="0"/>
                <a:cs typeface="Calibri" charset="0"/>
              </a:rPr>
              <a:t>hésiter</a:t>
            </a:r>
            <a:r>
              <a:rPr lang="fr-FR" sz="2400" dirty="0" smtClean="0">
                <a:latin typeface="Calibri" charset="0"/>
                <a:ea typeface="Calibri" charset="0"/>
                <a:cs typeface="Calibri" charset="0"/>
              </a:rPr>
              <a:t> à </a:t>
            </a:r>
            <a:r>
              <a:rPr lang="fr-FR" sz="2400" dirty="0">
                <a:latin typeface="Calibri" charset="0"/>
                <a:ea typeface="Calibri" charset="0"/>
                <a:cs typeface="Calibri" charset="0"/>
              </a:rPr>
              <a:t>consulter les informations fournies sous la rubrique </a:t>
            </a:r>
            <a:r>
              <a:rPr lang="fr-FR" sz="2400" dirty="0" smtClean="0">
                <a:latin typeface="Calibri" charset="0"/>
                <a:ea typeface="Calibri" charset="0"/>
                <a:cs typeface="Calibri" charset="0"/>
              </a:rPr>
              <a:t>planification </a:t>
            </a:r>
            <a:r>
              <a:rPr lang="fr-FR" sz="2400" dirty="0">
                <a:latin typeface="Calibri" charset="0"/>
                <a:ea typeface="Calibri" charset="0"/>
                <a:cs typeface="Calibri" charset="0"/>
              </a:rPr>
              <a:t>des </a:t>
            </a:r>
            <a:r>
              <a:rPr lang="fr-FR" sz="2400" dirty="0" err="1">
                <a:latin typeface="Calibri" charset="0"/>
                <a:ea typeface="Calibri" charset="0"/>
                <a:cs typeface="Calibri" charset="0"/>
              </a:rPr>
              <a:t>dépenses</a:t>
            </a:r>
            <a:r>
              <a:rPr lang="fr-FR" sz="2400" dirty="0">
                <a:latin typeface="Calibri" charset="0"/>
                <a:ea typeface="Calibri" charset="0"/>
                <a:cs typeface="Calibri" charset="0"/>
              </a:rPr>
              <a:t> et </a:t>
            </a:r>
            <a:r>
              <a:rPr lang="fr-FR" sz="2400" dirty="0" err="1">
                <a:latin typeface="Calibri" charset="0"/>
                <a:ea typeface="Calibri" charset="0"/>
                <a:cs typeface="Calibri" charset="0"/>
              </a:rPr>
              <a:t>budgétisation</a:t>
            </a:r>
            <a:r>
              <a:rPr lang="fr-FR" sz="2400" dirty="0">
                <a:latin typeface="Calibri" charset="0"/>
                <a:ea typeface="Calibri" charset="0"/>
                <a:cs typeface="Calibri" charset="0"/>
              </a:rPr>
              <a:t> (E.3.1 et E.3.2). </a:t>
            </a:r>
            <a:endParaRPr lang="fr-FR" sz="2400" dirty="0" smtClean="0">
              <a:latin typeface="Calibri" charset="0"/>
              <a:ea typeface="Calibri" charset="0"/>
              <a:cs typeface="Calibri" charset="0"/>
            </a:endParaRPr>
          </a:p>
          <a:p>
            <a:pPr marL="0" indent="0" algn="just">
              <a:buNone/>
            </a:pPr>
            <a:endParaRPr lang="fr-FR" sz="2400" dirty="0">
              <a:latin typeface="Calibri" charset="0"/>
              <a:ea typeface="Calibri" charset="0"/>
              <a:cs typeface="Calibri" charset="0"/>
            </a:endParaRPr>
          </a:p>
          <a:p>
            <a:pPr algn="just">
              <a:buFont typeface="Wingdings" charset="2"/>
              <a:buChar char="v"/>
            </a:pPr>
            <a:r>
              <a:rPr lang="fr-FR" sz="2400" dirty="0" smtClean="0">
                <a:latin typeface="Calibri" charset="0"/>
                <a:ea typeface="Calibri" charset="0"/>
                <a:cs typeface="Calibri" charset="0"/>
              </a:rPr>
              <a:t> Existe-t-il </a:t>
            </a:r>
            <a:r>
              <a:rPr lang="fr-FR" sz="2400" dirty="0">
                <a:latin typeface="Calibri" charset="0"/>
                <a:ea typeface="Calibri" charset="0"/>
                <a:cs typeface="Calibri" charset="0"/>
              </a:rPr>
              <a:t>des </a:t>
            </a:r>
            <a:r>
              <a:rPr lang="fr-FR" sz="2400" dirty="0" err="1">
                <a:latin typeface="Calibri" charset="0"/>
                <a:ea typeface="Calibri" charset="0"/>
                <a:cs typeface="Calibri" charset="0"/>
              </a:rPr>
              <a:t>problèmes</a:t>
            </a:r>
            <a:r>
              <a:rPr lang="fr-FR" sz="2400" dirty="0">
                <a:latin typeface="Calibri" charset="0"/>
                <a:ea typeface="Calibri" charset="0"/>
                <a:cs typeface="Calibri" charset="0"/>
              </a:rPr>
              <a:t> </a:t>
            </a:r>
            <a:r>
              <a:rPr lang="fr-FR" sz="2400" dirty="0" err="1">
                <a:latin typeface="Calibri" charset="0"/>
                <a:ea typeface="Calibri" charset="0"/>
                <a:cs typeface="Calibri" charset="0"/>
              </a:rPr>
              <a:t>liés</a:t>
            </a:r>
            <a:r>
              <a:rPr lang="fr-FR" sz="2400" dirty="0">
                <a:latin typeface="Calibri" charset="0"/>
                <a:ea typeface="Calibri" charset="0"/>
                <a:cs typeface="Calibri" charset="0"/>
              </a:rPr>
              <a:t> à l’allocation des ressources? Par exemple, existe-t-il des </a:t>
            </a:r>
            <a:r>
              <a:rPr lang="fr-FR" sz="2400" dirty="0" err="1">
                <a:latin typeface="Calibri" charset="0"/>
                <a:ea typeface="Calibri" charset="0"/>
                <a:cs typeface="Calibri" charset="0"/>
              </a:rPr>
              <a:t>pénuries</a:t>
            </a:r>
            <a:r>
              <a:rPr lang="fr-FR" sz="2400" dirty="0">
                <a:latin typeface="Calibri" charset="0"/>
                <a:ea typeface="Calibri" charset="0"/>
                <a:cs typeface="Calibri" charset="0"/>
              </a:rPr>
              <a:t> de </a:t>
            </a:r>
            <a:r>
              <a:rPr lang="fr-FR" sz="2400" dirty="0" smtClean="0">
                <a:latin typeface="Calibri" charset="0"/>
                <a:ea typeface="Calibri" charset="0"/>
                <a:cs typeface="Calibri" charset="0"/>
              </a:rPr>
              <a:t>financement </a:t>
            </a:r>
            <a:r>
              <a:rPr lang="fr-FR" sz="2400" dirty="0">
                <a:latin typeface="Calibri" charset="0"/>
                <a:ea typeface="Calibri" charset="0"/>
                <a:cs typeface="Calibri" charset="0"/>
              </a:rPr>
              <a:t>pour certains types de </a:t>
            </a:r>
            <a:r>
              <a:rPr lang="fr-FR" sz="2400" dirty="0" err="1">
                <a:latin typeface="Calibri" charset="0"/>
                <a:ea typeface="Calibri" charset="0"/>
                <a:cs typeface="Calibri" charset="0"/>
              </a:rPr>
              <a:t>dépenses</a:t>
            </a:r>
            <a:r>
              <a:rPr lang="fr-FR" sz="2400" dirty="0">
                <a:latin typeface="Calibri" charset="0"/>
                <a:ea typeface="Calibri" charset="0"/>
                <a:cs typeface="Calibri" charset="0"/>
              </a:rPr>
              <a:t>, de prestataires et/ou de </a:t>
            </a:r>
            <a:r>
              <a:rPr lang="fr-FR" sz="2400" dirty="0" smtClean="0">
                <a:latin typeface="Calibri" charset="0"/>
                <a:ea typeface="Calibri" charset="0"/>
                <a:cs typeface="Calibri" charset="0"/>
              </a:rPr>
              <a:t>localités? </a:t>
            </a:r>
            <a:r>
              <a:rPr lang="fr-FR" sz="2400" dirty="0">
                <a:latin typeface="Calibri" charset="0"/>
                <a:ea typeface="Calibri" charset="0"/>
                <a:cs typeface="Calibri" charset="0"/>
              </a:rPr>
              <a:t>Si oui, pourquoi? L’allocation des ressources est-elle </a:t>
            </a:r>
            <a:r>
              <a:rPr lang="fr-FR" sz="2400" dirty="0" err="1">
                <a:latin typeface="Calibri" charset="0"/>
                <a:ea typeface="Calibri" charset="0"/>
                <a:cs typeface="Calibri" charset="0"/>
              </a:rPr>
              <a:t>équitable</a:t>
            </a:r>
            <a:r>
              <a:rPr lang="fr-FR" sz="2400" dirty="0">
                <a:latin typeface="Calibri" charset="0"/>
                <a:ea typeface="Calibri" charset="0"/>
                <a:cs typeface="Calibri" charset="0"/>
              </a:rPr>
              <a:t> et/ou </a:t>
            </a:r>
            <a:r>
              <a:rPr lang="fr-FR" sz="2400" dirty="0" err="1">
                <a:latin typeface="Calibri" charset="0"/>
                <a:ea typeface="Calibri" charset="0"/>
                <a:cs typeface="Calibri" charset="0"/>
              </a:rPr>
              <a:t>fondée</a:t>
            </a:r>
            <a:r>
              <a:rPr lang="fr-FR" sz="2400" dirty="0">
                <a:latin typeface="Calibri" charset="0"/>
                <a:ea typeface="Calibri" charset="0"/>
                <a:cs typeface="Calibri" charset="0"/>
              </a:rPr>
              <a:t> sur les </a:t>
            </a:r>
            <a:r>
              <a:rPr lang="fr-FR" sz="2400" dirty="0" err="1">
                <a:latin typeface="Calibri" charset="0"/>
                <a:ea typeface="Calibri" charset="0"/>
                <a:cs typeface="Calibri" charset="0"/>
              </a:rPr>
              <a:t>résultats</a:t>
            </a:r>
            <a:r>
              <a:rPr lang="fr-FR" sz="2400" dirty="0">
                <a:latin typeface="Calibri" charset="0"/>
                <a:ea typeface="Calibri" charset="0"/>
                <a:cs typeface="Calibri" charset="0"/>
              </a:rPr>
              <a:t>/la performance, ou certaines </a:t>
            </a:r>
            <a:r>
              <a:rPr lang="fr-FR" sz="2400" dirty="0" smtClean="0">
                <a:latin typeface="Calibri" charset="0"/>
                <a:ea typeface="Calibri" charset="0"/>
                <a:cs typeface="Calibri" charset="0"/>
              </a:rPr>
              <a:t>localités </a:t>
            </a:r>
            <a:r>
              <a:rPr lang="fr-FR" sz="2400" dirty="0">
                <a:latin typeface="Calibri" charset="0"/>
                <a:ea typeface="Calibri" charset="0"/>
                <a:cs typeface="Calibri" charset="0"/>
              </a:rPr>
              <a:t>ou certains prestataires en </a:t>
            </a:r>
            <a:r>
              <a:rPr lang="fr-FR" sz="2400" dirty="0" err="1" smtClean="0">
                <a:latin typeface="Calibri" charset="0"/>
                <a:ea typeface="Calibri" charset="0"/>
                <a:cs typeface="Calibri" charset="0"/>
              </a:rPr>
              <a:t>bénéficient-ils</a:t>
            </a:r>
            <a:r>
              <a:rPr lang="fr-FR" sz="2400" dirty="0" smtClean="0">
                <a:latin typeface="Calibri" charset="0"/>
                <a:ea typeface="Calibri" charset="0"/>
                <a:cs typeface="Calibri" charset="0"/>
              </a:rPr>
              <a:t> </a:t>
            </a:r>
            <a:r>
              <a:rPr lang="fr-FR" sz="2400" dirty="0">
                <a:latin typeface="Calibri" charset="0"/>
                <a:ea typeface="Calibri" charset="0"/>
                <a:cs typeface="Calibri" charset="0"/>
              </a:rPr>
              <a:t>plus que d’autres? Si oui, </a:t>
            </a:r>
            <a:r>
              <a:rPr lang="fr-FR" sz="2400" dirty="0" smtClean="0">
                <a:latin typeface="Calibri" charset="0"/>
                <a:ea typeface="Calibri" charset="0"/>
                <a:cs typeface="Calibri" charset="0"/>
              </a:rPr>
              <a:t>on </a:t>
            </a:r>
            <a:r>
              <a:rPr lang="fr-FR" sz="2400" dirty="0" err="1" smtClean="0">
                <a:latin typeface="Calibri" charset="0"/>
                <a:ea typeface="Calibri" charset="0"/>
                <a:cs typeface="Calibri" charset="0"/>
              </a:rPr>
              <a:t>précisera</a:t>
            </a:r>
            <a:r>
              <a:rPr lang="fr-FR" sz="2400" dirty="0" smtClean="0">
                <a:latin typeface="Calibri" charset="0"/>
                <a:ea typeface="Calibri" charset="0"/>
                <a:cs typeface="Calibri" charset="0"/>
              </a:rPr>
              <a:t> </a:t>
            </a:r>
            <a:r>
              <a:rPr lang="fr-FR" sz="2400" dirty="0">
                <a:latin typeface="Calibri" charset="0"/>
                <a:ea typeface="Calibri" charset="0"/>
                <a:cs typeface="Calibri" charset="0"/>
              </a:rPr>
              <a:t>et </a:t>
            </a:r>
            <a:r>
              <a:rPr lang="fr-FR" sz="2400" dirty="0" smtClean="0">
                <a:latin typeface="Calibri" charset="0"/>
                <a:ea typeface="Calibri" charset="0"/>
                <a:cs typeface="Calibri" charset="0"/>
              </a:rPr>
              <a:t>expliquera </a:t>
            </a:r>
            <a:r>
              <a:rPr lang="fr-FR" sz="2400" dirty="0">
                <a:latin typeface="Calibri" charset="0"/>
                <a:ea typeface="Calibri" charset="0"/>
                <a:cs typeface="Calibri" charset="0"/>
              </a:rPr>
              <a:t>pourquoi. </a:t>
            </a:r>
          </a:p>
        </p:txBody>
      </p:sp>
      <p:sp>
        <p:nvSpPr>
          <p:cNvPr id="4" name="Espace réservé du pied de page 3"/>
          <p:cNvSpPr>
            <a:spLocks noGrp="1"/>
          </p:cNvSpPr>
          <p:nvPr>
            <p:ph type="ftr" sz="quarter" idx="11"/>
          </p:nvPr>
        </p:nvSpPr>
        <p:spPr/>
        <p:txBody>
          <a:bodyPr/>
          <a:lstStyle/>
          <a:p>
            <a:r>
              <a:rPr lang="fr-FR" smtClean="0"/>
              <a:t>Abdelouahab Essafi Expert LMI Kafaat Liljami3</a:t>
            </a:r>
            <a:endParaRPr lang="fr-FR" dirty="0"/>
          </a:p>
        </p:txBody>
      </p:sp>
      <p:sp>
        <p:nvSpPr>
          <p:cNvPr id="5" name="Espace réservé du numéro de diapositive 4"/>
          <p:cNvSpPr>
            <a:spLocks noGrp="1"/>
          </p:cNvSpPr>
          <p:nvPr>
            <p:ph type="sldNum" sz="quarter" idx="12"/>
          </p:nvPr>
        </p:nvSpPr>
        <p:spPr/>
        <p:txBody>
          <a:bodyPr/>
          <a:lstStyle/>
          <a:p>
            <a:fld id="{E034F8EF-867A-4144-9C85-6B43D99B8AA5}" type="slidenum">
              <a:rPr lang="fr-FR" smtClean="0"/>
              <a:t>82</a:t>
            </a:fld>
            <a:endParaRPr lang="fr-FR" dirty="0"/>
          </a:p>
        </p:txBody>
      </p:sp>
      <p:pic>
        <p:nvPicPr>
          <p:cNvPr id="6" name="Picture 6"/>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0"/>
            <a:ext cx="1063256" cy="8229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588468713"/>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151888" y="0"/>
            <a:ext cx="7729728" cy="603504"/>
          </a:xfrm>
        </p:spPr>
        <p:txBody>
          <a:bodyPr>
            <a:normAutofit fontScale="90000"/>
          </a:bodyPr>
          <a:lstStyle/>
          <a:p>
            <a:r>
              <a:rPr lang="fr-FR" cap="none" dirty="0">
                <a:latin typeface="Calibri" charset="0"/>
                <a:ea typeface="Calibri" charset="0"/>
                <a:cs typeface="Calibri" charset="0"/>
              </a:rPr>
              <a:t>Modules et questions thématiques</a:t>
            </a:r>
            <a:endParaRPr lang="fr-FR" dirty="0"/>
          </a:p>
        </p:txBody>
      </p:sp>
      <p:sp>
        <p:nvSpPr>
          <p:cNvPr id="3" name="Espace réservé du contenu 2"/>
          <p:cNvSpPr>
            <a:spLocks noGrp="1"/>
          </p:cNvSpPr>
          <p:nvPr>
            <p:ph idx="1"/>
          </p:nvPr>
        </p:nvSpPr>
        <p:spPr>
          <a:xfrm>
            <a:off x="164592" y="768096"/>
            <a:ext cx="11704320" cy="5907024"/>
          </a:xfrm>
        </p:spPr>
        <p:txBody>
          <a:bodyPr>
            <a:normAutofit/>
          </a:bodyPr>
          <a:lstStyle/>
          <a:p>
            <a:pPr marL="0" indent="0" algn="ctr">
              <a:buNone/>
            </a:pPr>
            <a:r>
              <a:rPr lang="fr-FR" sz="2400" b="1" i="1" dirty="0">
                <a:solidFill>
                  <a:srgbClr val="C00000"/>
                </a:solidFill>
                <a:latin typeface="Calibri" charset="0"/>
                <a:ea typeface="Calibri" charset="0"/>
                <a:cs typeface="Calibri" charset="0"/>
              </a:rPr>
              <a:t>Description des politiques </a:t>
            </a:r>
            <a:endParaRPr lang="fr-FR" sz="2400" dirty="0">
              <a:solidFill>
                <a:srgbClr val="C00000"/>
              </a:solidFill>
              <a:latin typeface="Calibri" charset="0"/>
              <a:ea typeface="Calibri" charset="0"/>
              <a:cs typeface="Calibri" charset="0"/>
            </a:endParaRPr>
          </a:p>
          <a:p>
            <a:pPr marL="228600" lvl="1" indent="0" algn="just">
              <a:buNone/>
            </a:pPr>
            <a:r>
              <a:rPr lang="fr-FR" sz="2400" dirty="0">
                <a:latin typeface="Calibri" charset="0"/>
                <a:ea typeface="Calibri" charset="0"/>
                <a:cs typeface="Calibri" charset="0"/>
              </a:rPr>
              <a:t>Se reporter aux orientations sur la fourniture d’informations sur les enjeux, telles que </a:t>
            </a:r>
            <a:r>
              <a:rPr lang="fr-FR" sz="2400" dirty="0" smtClean="0">
                <a:latin typeface="Calibri" charset="0"/>
                <a:ea typeface="Calibri" charset="0"/>
                <a:cs typeface="Calibri" charset="0"/>
              </a:rPr>
              <a:t>       </a:t>
            </a:r>
            <a:r>
              <a:rPr lang="fr-FR" sz="2400" dirty="0" err="1" smtClean="0">
                <a:latin typeface="Calibri" charset="0"/>
                <a:ea typeface="Calibri" charset="0"/>
                <a:cs typeface="Calibri" charset="0"/>
              </a:rPr>
              <a:t>présentées</a:t>
            </a:r>
            <a:r>
              <a:rPr lang="fr-FR" sz="2400" dirty="0" smtClean="0">
                <a:latin typeface="Calibri" charset="0"/>
                <a:ea typeface="Calibri" charset="0"/>
                <a:cs typeface="Calibri" charset="0"/>
              </a:rPr>
              <a:t> </a:t>
            </a:r>
            <a:r>
              <a:rPr lang="fr-FR" sz="2400" dirty="0">
                <a:latin typeface="Calibri" charset="0"/>
                <a:ea typeface="Calibri" charset="0"/>
                <a:cs typeface="Calibri" charset="0"/>
              </a:rPr>
              <a:t>à la section recommandations pour la rédaction</a:t>
            </a:r>
            <a:r>
              <a:rPr lang="fr-FR" sz="2200" dirty="0">
                <a:latin typeface="Calibri" charset="0"/>
                <a:ea typeface="Calibri" charset="0"/>
                <a:cs typeface="Calibri" charset="0"/>
              </a:rPr>
              <a:t>.</a:t>
            </a:r>
          </a:p>
          <a:p>
            <a:pPr marL="0" indent="0" algn="just">
              <a:buNone/>
            </a:pPr>
            <a:endParaRPr lang="fr-FR" sz="2400" dirty="0">
              <a:latin typeface="Calibri" charset="0"/>
              <a:ea typeface="Calibri" charset="0"/>
              <a:cs typeface="Calibri" charset="0"/>
            </a:endParaRPr>
          </a:p>
          <a:p>
            <a:pPr marL="0" indent="0" algn="just">
              <a:buNone/>
            </a:pPr>
            <a:r>
              <a:rPr lang="fr-FR" sz="2400" b="1" i="1" dirty="0">
                <a:solidFill>
                  <a:srgbClr val="C00000"/>
                </a:solidFill>
                <a:latin typeface="Calibri" charset="0"/>
                <a:ea typeface="Calibri" charset="0"/>
                <a:cs typeface="Calibri" charset="0"/>
              </a:rPr>
              <a:t>E.5.2 Politiques visant à garantir l’</a:t>
            </a:r>
            <a:r>
              <a:rPr lang="fr-FR" sz="2400" b="1" i="1" dirty="0" err="1">
                <a:solidFill>
                  <a:srgbClr val="C00000"/>
                </a:solidFill>
                <a:latin typeface="Calibri" charset="0"/>
                <a:ea typeface="Calibri" charset="0"/>
                <a:cs typeface="Calibri" charset="0"/>
              </a:rPr>
              <a:t>adéquation</a:t>
            </a:r>
            <a:r>
              <a:rPr lang="fr-FR" sz="2400" b="1" i="1" dirty="0">
                <a:solidFill>
                  <a:srgbClr val="C00000"/>
                </a:solidFill>
                <a:latin typeface="Calibri" charset="0"/>
                <a:ea typeface="Calibri" charset="0"/>
                <a:cs typeface="Calibri" charset="0"/>
              </a:rPr>
              <a:t> des ressources pour l’EFP et l’</a:t>
            </a:r>
            <a:r>
              <a:rPr lang="fr-FR" sz="2400" b="1" i="1" dirty="0" err="1">
                <a:solidFill>
                  <a:srgbClr val="C00000"/>
                </a:solidFill>
                <a:latin typeface="Calibri" charset="0"/>
                <a:ea typeface="Calibri" charset="0"/>
                <a:cs typeface="Calibri" charset="0"/>
              </a:rPr>
              <a:t>équite</a:t>
            </a:r>
            <a:r>
              <a:rPr lang="fr-FR" sz="2400" b="1" i="1" dirty="0">
                <a:solidFill>
                  <a:srgbClr val="C00000"/>
                </a:solidFill>
                <a:latin typeface="Calibri" charset="0"/>
                <a:ea typeface="Calibri" charset="0"/>
                <a:cs typeface="Calibri" charset="0"/>
              </a:rPr>
              <a:t>́ dans leur allocation </a:t>
            </a:r>
            <a:endParaRPr lang="fr-FR" sz="2400" b="1" i="1" dirty="0" smtClean="0">
              <a:solidFill>
                <a:srgbClr val="C00000"/>
              </a:solidFill>
              <a:latin typeface="Calibri" charset="0"/>
              <a:ea typeface="Calibri" charset="0"/>
              <a:cs typeface="Calibri" charset="0"/>
            </a:endParaRPr>
          </a:p>
          <a:p>
            <a:pPr marL="0" indent="0" algn="just">
              <a:buNone/>
            </a:pPr>
            <a:endParaRPr lang="fr-FR" sz="2400" dirty="0">
              <a:solidFill>
                <a:srgbClr val="C00000"/>
              </a:solidFill>
              <a:latin typeface="Calibri" charset="0"/>
              <a:ea typeface="Calibri" charset="0"/>
              <a:cs typeface="Calibri" charset="0"/>
            </a:endParaRPr>
          </a:p>
          <a:p>
            <a:pPr algn="just"/>
            <a:r>
              <a:rPr lang="fr-FR" sz="2400" dirty="0">
                <a:latin typeface="Calibri" charset="0"/>
                <a:ea typeface="Calibri" charset="0"/>
                <a:cs typeface="Calibri" charset="0"/>
              </a:rPr>
              <a:t>Existe-t-il des politiques visant à </a:t>
            </a:r>
            <a:r>
              <a:rPr lang="fr-FR" sz="2400" dirty="0" err="1">
                <a:latin typeface="Calibri" charset="0"/>
                <a:ea typeface="Calibri" charset="0"/>
                <a:cs typeface="Calibri" charset="0"/>
              </a:rPr>
              <a:t>améliorer</a:t>
            </a:r>
            <a:r>
              <a:rPr lang="fr-FR" sz="2400" dirty="0">
                <a:latin typeface="Calibri" charset="0"/>
                <a:ea typeface="Calibri" charset="0"/>
                <a:cs typeface="Calibri" charset="0"/>
              </a:rPr>
              <a:t> l’</a:t>
            </a:r>
            <a:r>
              <a:rPr lang="fr-FR" sz="2400" dirty="0" err="1">
                <a:latin typeface="Calibri" charset="0"/>
                <a:ea typeface="Calibri" charset="0"/>
                <a:cs typeface="Calibri" charset="0"/>
              </a:rPr>
              <a:t>équite</a:t>
            </a:r>
            <a:r>
              <a:rPr lang="fr-FR" sz="2400" dirty="0">
                <a:latin typeface="Calibri" charset="0"/>
                <a:ea typeface="Calibri" charset="0"/>
                <a:cs typeface="Calibri" charset="0"/>
              </a:rPr>
              <a:t>́ de l’allocation des ressources </a:t>
            </a:r>
            <a:r>
              <a:rPr lang="fr-FR" sz="2400" dirty="0" smtClean="0">
                <a:latin typeface="Calibri" charset="0"/>
                <a:ea typeface="Calibri" charset="0"/>
                <a:cs typeface="Calibri" charset="0"/>
              </a:rPr>
              <a:t>          </a:t>
            </a:r>
            <a:r>
              <a:rPr lang="fr-FR" sz="2400" dirty="0" err="1" smtClean="0">
                <a:latin typeface="Calibri" charset="0"/>
                <a:ea typeface="Calibri" charset="0"/>
                <a:cs typeface="Calibri" charset="0"/>
              </a:rPr>
              <a:t>financières</a:t>
            </a:r>
            <a:r>
              <a:rPr lang="fr-FR" sz="2400" dirty="0" smtClean="0">
                <a:latin typeface="Calibri" charset="0"/>
                <a:ea typeface="Calibri" charset="0"/>
                <a:cs typeface="Calibri" charset="0"/>
              </a:rPr>
              <a:t> </a:t>
            </a:r>
            <a:r>
              <a:rPr lang="fr-FR" sz="2400" dirty="0">
                <a:latin typeface="Calibri" charset="0"/>
                <a:ea typeface="Calibri" charset="0"/>
                <a:cs typeface="Calibri" charset="0"/>
              </a:rPr>
              <a:t>(par exemple, subventions visant l’</a:t>
            </a:r>
            <a:r>
              <a:rPr lang="fr-FR" sz="2400" dirty="0" err="1">
                <a:latin typeface="Calibri" charset="0"/>
                <a:ea typeface="Calibri" charset="0"/>
                <a:cs typeface="Calibri" charset="0"/>
              </a:rPr>
              <a:t>égalite</a:t>
            </a:r>
            <a:r>
              <a:rPr lang="fr-FR" sz="2400" dirty="0">
                <a:latin typeface="Calibri" charset="0"/>
                <a:ea typeface="Calibri" charset="0"/>
                <a:cs typeface="Calibri" charset="0"/>
              </a:rPr>
              <a:t>́ des chances, </a:t>
            </a:r>
            <a:r>
              <a:rPr lang="fr-FR" sz="2400" dirty="0" smtClean="0">
                <a:latin typeface="Calibri" charset="0"/>
                <a:ea typeface="Calibri" charset="0"/>
                <a:cs typeface="Calibri" charset="0"/>
              </a:rPr>
              <a:t>financement </a:t>
            </a:r>
            <a:r>
              <a:rPr lang="fr-FR" sz="2400" dirty="0" err="1">
                <a:latin typeface="Calibri" charset="0"/>
                <a:ea typeface="Calibri" charset="0"/>
                <a:cs typeface="Calibri" charset="0"/>
              </a:rPr>
              <a:t>spécial</a:t>
            </a:r>
            <a:r>
              <a:rPr lang="fr-FR" sz="2400" dirty="0">
                <a:latin typeface="Calibri" charset="0"/>
                <a:ea typeface="Calibri" charset="0"/>
                <a:cs typeface="Calibri" charset="0"/>
              </a:rPr>
              <a:t> et programmes/initiatives de soutien, etc.) et à garantir que les allocations sont </a:t>
            </a:r>
            <a:r>
              <a:rPr lang="fr-FR" sz="2400" dirty="0" smtClean="0">
                <a:latin typeface="Calibri" charset="0"/>
                <a:ea typeface="Calibri" charset="0"/>
                <a:cs typeface="Calibri" charset="0"/>
              </a:rPr>
              <a:t>suffisantes </a:t>
            </a:r>
            <a:r>
              <a:rPr lang="fr-FR" sz="2400" dirty="0">
                <a:latin typeface="Calibri" charset="0"/>
                <a:ea typeface="Calibri" charset="0"/>
                <a:cs typeface="Calibri" charset="0"/>
              </a:rPr>
              <a:t>pour </a:t>
            </a:r>
            <a:r>
              <a:rPr lang="fr-FR" sz="2400" dirty="0" err="1">
                <a:latin typeface="Calibri" charset="0"/>
                <a:ea typeface="Calibri" charset="0"/>
                <a:cs typeface="Calibri" charset="0"/>
              </a:rPr>
              <a:t>répondre</a:t>
            </a:r>
            <a:r>
              <a:rPr lang="fr-FR" sz="2400" dirty="0">
                <a:latin typeface="Calibri" charset="0"/>
                <a:ea typeface="Calibri" charset="0"/>
                <a:cs typeface="Calibri" charset="0"/>
              </a:rPr>
              <a:t> aux besoins </a:t>
            </a:r>
            <a:r>
              <a:rPr lang="fr-FR" sz="2400" dirty="0" smtClean="0">
                <a:latin typeface="Calibri" charset="0"/>
                <a:ea typeface="Calibri" charset="0"/>
                <a:cs typeface="Calibri" charset="0"/>
              </a:rPr>
              <a:t>financiers </a:t>
            </a:r>
            <a:r>
              <a:rPr lang="fr-FR" sz="2400" dirty="0">
                <a:latin typeface="Calibri" charset="0"/>
                <a:ea typeface="Calibri" charset="0"/>
                <a:cs typeface="Calibri" charset="0"/>
              </a:rPr>
              <a:t>du </a:t>
            </a:r>
            <a:r>
              <a:rPr lang="fr-FR" sz="2400" dirty="0" err="1">
                <a:latin typeface="Calibri" charset="0"/>
                <a:ea typeface="Calibri" charset="0"/>
                <a:cs typeface="Calibri" charset="0"/>
              </a:rPr>
              <a:t>système</a:t>
            </a:r>
            <a:r>
              <a:rPr lang="fr-FR" sz="2400" dirty="0">
                <a:latin typeface="Calibri" charset="0"/>
                <a:ea typeface="Calibri" charset="0"/>
                <a:cs typeface="Calibri" charset="0"/>
              </a:rPr>
              <a:t> d’EFP ? </a:t>
            </a:r>
            <a:r>
              <a:rPr lang="fr-FR" sz="2400" dirty="0" smtClean="0">
                <a:latin typeface="Calibri" charset="0"/>
                <a:ea typeface="Calibri" charset="0"/>
                <a:cs typeface="Calibri" charset="0"/>
              </a:rPr>
              <a:t>On </a:t>
            </a:r>
            <a:r>
              <a:rPr lang="fr-FR" sz="2400" dirty="0" err="1" smtClean="0">
                <a:latin typeface="Calibri" charset="0"/>
                <a:ea typeface="Calibri" charset="0"/>
                <a:cs typeface="Calibri" charset="0"/>
              </a:rPr>
              <a:t>précisera</a:t>
            </a:r>
            <a:r>
              <a:rPr lang="fr-FR" sz="2400" dirty="0" smtClean="0">
                <a:latin typeface="Calibri" charset="0"/>
                <a:ea typeface="Calibri" charset="0"/>
                <a:cs typeface="Calibri" charset="0"/>
              </a:rPr>
              <a:t>. </a:t>
            </a:r>
            <a:endParaRPr lang="fr-FR" sz="2400" dirty="0">
              <a:latin typeface="Calibri" charset="0"/>
              <a:ea typeface="Calibri" charset="0"/>
              <a:cs typeface="Calibri" charset="0"/>
            </a:endParaRPr>
          </a:p>
        </p:txBody>
      </p:sp>
      <p:sp>
        <p:nvSpPr>
          <p:cNvPr id="4" name="Espace réservé du pied de page 3"/>
          <p:cNvSpPr>
            <a:spLocks noGrp="1"/>
          </p:cNvSpPr>
          <p:nvPr>
            <p:ph type="ftr" sz="quarter" idx="11"/>
          </p:nvPr>
        </p:nvSpPr>
        <p:spPr/>
        <p:txBody>
          <a:bodyPr/>
          <a:lstStyle/>
          <a:p>
            <a:r>
              <a:rPr lang="fr-FR" smtClean="0"/>
              <a:t>Abdelouahab Essafi Expert LMI Kafaat Liljami3</a:t>
            </a:r>
            <a:endParaRPr lang="fr-FR" dirty="0"/>
          </a:p>
        </p:txBody>
      </p:sp>
      <p:sp>
        <p:nvSpPr>
          <p:cNvPr id="5" name="Espace réservé du numéro de diapositive 4"/>
          <p:cNvSpPr>
            <a:spLocks noGrp="1"/>
          </p:cNvSpPr>
          <p:nvPr>
            <p:ph type="sldNum" sz="quarter" idx="12"/>
          </p:nvPr>
        </p:nvSpPr>
        <p:spPr/>
        <p:txBody>
          <a:bodyPr/>
          <a:lstStyle/>
          <a:p>
            <a:fld id="{E034F8EF-867A-4144-9C85-6B43D99B8AA5}" type="slidenum">
              <a:rPr lang="fr-FR" smtClean="0"/>
              <a:t>83</a:t>
            </a:fld>
            <a:endParaRPr lang="fr-FR" dirty="0"/>
          </a:p>
        </p:txBody>
      </p:sp>
      <p:pic>
        <p:nvPicPr>
          <p:cNvPr id="6" name="Picture 6"/>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62785"/>
            <a:ext cx="1148316" cy="8941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561342803"/>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234184" y="0"/>
            <a:ext cx="7729728" cy="694944"/>
          </a:xfrm>
        </p:spPr>
        <p:txBody>
          <a:bodyPr>
            <a:normAutofit fontScale="90000"/>
          </a:bodyPr>
          <a:lstStyle/>
          <a:p>
            <a:r>
              <a:rPr lang="fr-FR" cap="none" dirty="0">
                <a:latin typeface="Calibri" charset="0"/>
                <a:ea typeface="Calibri" charset="0"/>
                <a:cs typeface="Calibri" charset="0"/>
              </a:rPr>
              <a:t>Modules et questions thématiques</a:t>
            </a:r>
            <a:endParaRPr lang="fr-FR" dirty="0"/>
          </a:p>
        </p:txBody>
      </p:sp>
      <p:sp>
        <p:nvSpPr>
          <p:cNvPr id="3" name="Espace réservé du contenu 2"/>
          <p:cNvSpPr>
            <a:spLocks noGrp="1"/>
          </p:cNvSpPr>
          <p:nvPr>
            <p:ph idx="1"/>
          </p:nvPr>
        </p:nvSpPr>
        <p:spPr>
          <a:xfrm>
            <a:off x="182880" y="1133856"/>
            <a:ext cx="11832336" cy="5522976"/>
          </a:xfrm>
        </p:spPr>
        <p:txBody>
          <a:bodyPr>
            <a:normAutofit/>
          </a:bodyPr>
          <a:lstStyle/>
          <a:p>
            <a:pPr marL="0" indent="0" algn="ctr">
              <a:buNone/>
            </a:pPr>
            <a:r>
              <a:rPr lang="fr-FR" sz="2400" b="1" dirty="0">
                <a:solidFill>
                  <a:srgbClr val="C00000"/>
                </a:solidFill>
                <a:latin typeface="Calibri" charset="0"/>
                <a:ea typeface="Calibri" charset="0"/>
                <a:cs typeface="Calibri" charset="0"/>
              </a:rPr>
              <a:t>Espace libre </a:t>
            </a:r>
            <a:endParaRPr lang="fr-FR" sz="2400" dirty="0">
              <a:solidFill>
                <a:srgbClr val="C00000"/>
              </a:solidFill>
              <a:latin typeface="Calibri" charset="0"/>
              <a:ea typeface="Calibri" charset="0"/>
              <a:cs typeface="Calibri" charset="0"/>
            </a:endParaRPr>
          </a:p>
          <a:p>
            <a:r>
              <a:rPr lang="fr-FR" sz="2400" dirty="0" err="1">
                <a:latin typeface="Calibri" charset="0"/>
                <a:ea typeface="Calibri" charset="0"/>
                <a:cs typeface="Calibri" charset="0"/>
              </a:rPr>
              <a:t>C</a:t>
            </a:r>
            <a:r>
              <a:rPr lang="fr-FR" sz="2400" dirty="0" err="1" smtClean="0">
                <a:latin typeface="Calibri" charset="0"/>
                <a:ea typeface="Calibri" charset="0"/>
                <a:cs typeface="Calibri" charset="0"/>
              </a:rPr>
              <a:t>ompléter</a:t>
            </a:r>
            <a:r>
              <a:rPr lang="fr-FR" sz="2400" dirty="0" smtClean="0">
                <a:latin typeface="Calibri" charset="0"/>
                <a:ea typeface="Calibri" charset="0"/>
                <a:cs typeface="Calibri" charset="0"/>
              </a:rPr>
              <a:t> les </a:t>
            </a:r>
            <a:r>
              <a:rPr lang="fr-FR" sz="2400" dirty="0" err="1" smtClean="0">
                <a:latin typeface="Calibri" charset="0"/>
                <a:ea typeface="Calibri" charset="0"/>
                <a:cs typeface="Calibri" charset="0"/>
              </a:rPr>
              <a:t>réponses</a:t>
            </a:r>
            <a:r>
              <a:rPr lang="fr-FR" sz="2400" dirty="0" smtClean="0">
                <a:latin typeface="Calibri" charset="0"/>
                <a:ea typeface="Calibri" charset="0"/>
                <a:cs typeface="Calibri" charset="0"/>
              </a:rPr>
              <a:t> présentées </a:t>
            </a:r>
            <a:r>
              <a:rPr lang="fr-FR" sz="2400" dirty="0">
                <a:latin typeface="Calibri" charset="0"/>
                <a:ea typeface="Calibri" charset="0"/>
                <a:cs typeface="Calibri" charset="0"/>
              </a:rPr>
              <a:t>par des questions et des enjeux qui ne sont pas </a:t>
            </a:r>
            <a:r>
              <a:rPr lang="fr-FR" sz="2400" dirty="0" err="1">
                <a:latin typeface="Calibri" charset="0"/>
                <a:ea typeface="Calibri" charset="0"/>
                <a:cs typeface="Calibri" charset="0"/>
              </a:rPr>
              <a:t>abordés</a:t>
            </a:r>
            <a:r>
              <a:rPr lang="fr-FR" sz="2400" dirty="0">
                <a:latin typeface="Calibri" charset="0"/>
                <a:ea typeface="Calibri" charset="0"/>
                <a:cs typeface="Calibri" charset="0"/>
              </a:rPr>
              <a:t> dans ce module. </a:t>
            </a:r>
            <a:r>
              <a:rPr lang="fr-FR" sz="2400" dirty="0" smtClean="0">
                <a:latin typeface="Calibri" charset="0"/>
                <a:ea typeface="Calibri" charset="0"/>
                <a:cs typeface="Calibri" charset="0"/>
              </a:rPr>
              <a:t>Identifier </a:t>
            </a:r>
            <a:r>
              <a:rPr lang="fr-FR" sz="2400" dirty="0">
                <a:latin typeface="Calibri" charset="0"/>
                <a:ea typeface="Calibri" charset="0"/>
                <a:cs typeface="Calibri" charset="0"/>
              </a:rPr>
              <a:t>clairement l’enjeu </a:t>
            </a:r>
            <a:r>
              <a:rPr lang="fr-FR" sz="2400" dirty="0" err="1" smtClean="0">
                <a:latin typeface="Calibri" charset="0"/>
                <a:ea typeface="Calibri" charset="0"/>
                <a:cs typeface="Calibri" charset="0"/>
              </a:rPr>
              <a:t>spécifique</a:t>
            </a:r>
            <a:r>
              <a:rPr lang="fr-FR" sz="2400" dirty="0" smtClean="0">
                <a:latin typeface="Calibri" charset="0"/>
                <a:ea typeface="Calibri" charset="0"/>
                <a:cs typeface="Calibri" charset="0"/>
              </a:rPr>
              <a:t> </a:t>
            </a:r>
            <a:r>
              <a:rPr lang="fr-FR" sz="2400" dirty="0">
                <a:latin typeface="Calibri" charset="0"/>
                <a:ea typeface="Calibri" charset="0"/>
                <a:cs typeface="Calibri" charset="0"/>
              </a:rPr>
              <a:t>qui est traité et suivre les </a:t>
            </a:r>
            <a:r>
              <a:rPr lang="fr-FR" sz="2400" dirty="0" err="1">
                <a:latin typeface="Calibri" charset="0"/>
                <a:ea typeface="Calibri" charset="0"/>
                <a:cs typeface="Calibri" charset="0"/>
              </a:rPr>
              <a:t>mêmes</a:t>
            </a:r>
            <a:r>
              <a:rPr lang="fr-FR" sz="2400" dirty="0">
                <a:latin typeface="Calibri" charset="0"/>
                <a:ea typeface="Calibri" charset="0"/>
                <a:cs typeface="Calibri" charset="0"/>
              </a:rPr>
              <a:t> directives que pour les autres modules (voir la section recommandations pour la rédaction</a:t>
            </a:r>
            <a:r>
              <a:rPr lang="fr-FR" sz="2400" dirty="0" smtClean="0">
                <a:latin typeface="Calibri" charset="0"/>
                <a:ea typeface="Calibri" charset="0"/>
                <a:cs typeface="Calibri" charset="0"/>
              </a:rPr>
              <a:t>). </a:t>
            </a:r>
          </a:p>
          <a:p>
            <a:endParaRPr lang="fr-FR" sz="2400" dirty="0">
              <a:latin typeface="Calibri" charset="0"/>
              <a:ea typeface="Calibri" charset="0"/>
              <a:cs typeface="Calibri" charset="0"/>
            </a:endParaRPr>
          </a:p>
          <a:p>
            <a:pPr marL="0" indent="0" algn="ctr">
              <a:buNone/>
            </a:pPr>
            <a:r>
              <a:rPr lang="fr-FR" sz="2400" b="1" dirty="0" err="1">
                <a:solidFill>
                  <a:srgbClr val="C00000"/>
                </a:solidFill>
                <a:latin typeface="Calibri" charset="0"/>
                <a:ea typeface="Calibri" charset="0"/>
                <a:cs typeface="Calibri" charset="0"/>
              </a:rPr>
              <a:t>Résume</a:t>
            </a:r>
            <a:r>
              <a:rPr lang="fr-FR" sz="2400" b="1" dirty="0">
                <a:solidFill>
                  <a:srgbClr val="C00000"/>
                </a:solidFill>
                <a:latin typeface="Calibri" charset="0"/>
                <a:ea typeface="Calibri" charset="0"/>
                <a:cs typeface="Calibri" charset="0"/>
              </a:rPr>
              <a:t>́ et conclusions analytiques </a:t>
            </a:r>
            <a:endParaRPr lang="fr-FR" sz="2400" dirty="0">
              <a:solidFill>
                <a:srgbClr val="C00000"/>
              </a:solidFill>
              <a:latin typeface="Calibri" charset="0"/>
              <a:ea typeface="Calibri" charset="0"/>
              <a:cs typeface="Calibri" charset="0"/>
            </a:endParaRPr>
          </a:p>
          <a:p>
            <a:r>
              <a:rPr lang="fr-FR" sz="2400" dirty="0">
                <a:latin typeface="Calibri" charset="0"/>
                <a:ea typeface="Calibri" charset="0"/>
                <a:cs typeface="Calibri" charset="0"/>
              </a:rPr>
              <a:t>U</a:t>
            </a:r>
            <a:r>
              <a:rPr lang="fr-FR" sz="2400" dirty="0" smtClean="0">
                <a:latin typeface="Calibri" charset="0"/>
                <a:ea typeface="Calibri" charset="0"/>
                <a:cs typeface="Calibri" charset="0"/>
              </a:rPr>
              <a:t>tiliser </a:t>
            </a:r>
            <a:r>
              <a:rPr lang="fr-FR" sz="2400" dirty="0">
                <a:latin typeface="Calibri" charset="0"/>
                <a:ea typeface="Calibri" charset="0"/>
                <a:cs typeface="Calibri" charset="0"/>
              </a:rPr>
              <a:t>cette section pour </a:t>
            </a:r>
            <a:r>
              <a:rPr lang="fr-FR" sz="2400" dirty="0" err="1">
                <a:latin typeface="Calibri" charset="0"/>
                <a:ea typeface="Calibri" charset="0"/>
                <a:cs typeface="Calibri" charset="0"/>
              </a:rPr>
              <a:t>résumer</a:t>
            </a:r>
            <a:r>
              <a:rPr lang="fr-FR" sz="2400" dirty="0">
                <a:latin typeface="Calibri" charset="0"/>
                <a:ea typeface="Calibri" charset="0"/>
                <a:cs typeface="Calibri" charset="0"/>
              </a:rPr>
              <a:t> ce </a:t>
            </a:r>
            <a:r>
              <a:rPr lang="fr-FR" sz="2400" dirty="0" smtClean="0">
                <a:latin typeface="Calibri" charset="0"/>
                <a:ea typeface="Calibri" charset="0"/>
                <a:cs typeface="Calibri" charset="0"/>
              </a:rPr>
              <a:t>qui est </a:t>
            </a:r>
            <a:r>
              <a:rPr lang="fr-FR" sz="2400" dirty="0" err="1" smtClean="0">
                <a:latin typeface="Calibri" charset="0"/>
                <a:ea typeface="Calibri" charset="0"/>
                <a:cs typeface="Calibri" charset="0"/>
              </a:rPr>
              <a:t>considéré</a:t>
            </a:r>
            <a:r>
              <a:rPr lang="fr-FR" sz="2400" dirty="0" smtClean="0">
                <a:latin typeface="Calibri" charset="0"/>
                <a:ea typeface="Calibri" charset="0"/>
                <a:cs typeface="Calibri" charset="0"/>
              </a:rPr>
              <a:t> </a:t>
            </a:r>
            <a:r>
              <a:rPr lang="fr-FR" sz="2400" dirty="0">
                <a:latin typeface="Calibri" charset="0"/>
                <a:ea typeface="Calibri" charset="0"/>
                <a:cs typeface="Calibri" charset="0"/>
              </a:rPr>
              <a:t>comme les principaux points de ce module. </a:t>
            </a:r>
            <a:r>
              <a:rPr lang="fr-FR" sz="2400" dirty="0" smtClean="0">
                <a:latin typeface="Calibri" charset="0"/>
                <a:ea typeface="Calibri" charset="0"/>
                <a:cs typeface="Calibri" charset="0"/>
              </a:rPr>
              <a:t>Suivre </a:t>
            </a:r>
            <a:r>
              <a:rPr lang="fr-FR" sz="2400" dirty="0">
                <a:latin typeface="Calibri" charset="0"/>
                <a:ea typeface="Calibri" charset="0"/>
                <a:cs typeface="Calibri" charset="0"/>
              </a:rPr>
              <a:t>les directives </a:t>
            </a:r>
            <a:r>
              <a:rPr lang="fr-FR" sz="2400" dirty="0" err="1">
                <a:latin typeface="Calibri" charset="0"/>
                <a:ea typeface="Calibri" charset="0"/>
                <a:cs typeface="Calibri" charset="0"/>
              </a:rPr>
              <a:t>indiquées</a:t>
            </a:r>
            <a:r>
              <a:rPr lang="fr-FR" sz="2400" dirty="0">
                <a:latin typeface="Calibri" charset="0"/>
                <a:ea typeface="Calibri" charset="0"/>
                <a:cs typeface="Calibri" charset="0"/>
              </a:rPr>
              <a:t> à la section </a:t>
            </a:r>
            <a:r>
              <a:rPr lang="fr-FR" sz="2400" dirty="0" smtClean="0">
                <a:latin typeface="Calibri" charset="0"/>
                <a:ea typeface="Calibri" charset="0"/>
                <a:cs typeface="Calibri" charset="0"/>
              </a:rPr>
              <a:t>recommandations pour la rédaction. </a:t>
            </a:r>
            <a:endParaRPr lang="fr-FR" sz="2400" dirty="0">
              <a:latin typeface="Calibri" charset="0"/>
              <a:ea typeface="Calibri" charset="0"/>
              <a:cs typeface="Calibri" charset="0"/>
            </a:endParaRPr>
          </a:p>
          <a:p>
            <a:endParaRPr lang="fr-FR" sz="2400" dirty="0">
              <a:latin typeface="Calibri" charset="0"/>
              <a:ea typeface="Calibri" charset="0"/>
              <a:cs typeface="Calibri" charset="0"/>
            </a:endParaRPr>
          </a:p>
        </p:txBody>
      </p:sp>
      <p:sp>
        <p:nvSpPr>
          <p:cNvPr id="4" name="Espace réservé du pied de page 3"/>
          <p:cNvSpPr>
            <a:spLocks noGrp="1"/>
          </p:cNvSpPr>
          <p:nvPr>
            <p:ph type="ftr" sz="quarter" idx="11"/>
          </p:nvPr>
        </p:nvSpPr>
        <p:spPr/>
        <p:txBody>
          <a:bodyPr/>
          <a:lstStyle/>
          <a:p>
            <a:r>
              <a:rPr lang="fr-FR" smtClean="0"/>
              <a:t>Abdelouahab Essafi Expert LMI Kafaat Liljami3</a:t>
            </a:r>
            <a:endParaRPr lang="fr-FR" dirty="0"/>
          </a:p>
        </p:txBody>
      </p:sp>
      <p:sp>
        <p:nvSpPr>
          <p:cNvPr id="5" name="Espace réservé du numéro de diapositive 4"/>
          <p:cNvSpPr>
            <a:spLocks noGrp="1"/>
          </p:cNvSpPr>
          <p:nvPr>
            <p:ph type="sldNum" sz="quarter" idx="12"/>
          </p:nvPr>
        </p:nvSpPr>
        <p:spPr/>
        <p:txBody>
          <a:bodyPr/>
          <a:lstStyle/>
          <a:p>
            <a:fld id="{E034F8EF-867A-4144-9C85-6B43D99B8AA5}" type="slidenum">
              <a:rPr lang="fr-FR" smtClean="0"/>
              <a:t>84</a:t>
            </a:fld>
            <a:endParaRPr lang="fr-FR" dirty="0"/>
          </a:p>
        </p:txBody>
      </p:sp>
      <p:pic>
        <p:nvPicPr>
          <p:cNvPr id="6" name="Picture 6"/>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53428"/>
            <a:ext cx="1397000" cy="1325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058569001"/>
      </p:ext>
    </p:extLst>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p:cNvSpPr>
            <a:spLocks noGrp="1"/>
          </p:cNvSpPr>
          <p:nvPr>
            <p:ph type="ftr" sz="quarter" idx="11"/>
          </p:nvPr>
        </p:nvSpPr>
        <p:spPr/>
        <p:txBody>
          <a:bodyPr/>
          <a:lstStyle/>
          <a:p>
            <a:r>
              <a:rPr lang="fr-FR" smtClean="0"/>
              <a:t>Abdelouahab Essafi Expert LMI Kafaat Liljami3</a:t>
            </a:r>
            <a:endParaRPr lang="fr-FR" dirty="0"/>
          </a:p>
        </p:txBody>
      </p:sp>
      <p:sp>
        <p:nvSpPr>
          <p:cNvPr id="3" name="Espace réservé du numéro de diapositive 2"/>
          <p:cNvSpPr>
            <a:spLocks noGrp="1"/>
          </p:cNvSpPr>
          <p:nvPr>
            <p:ph type="sldNum" sz="quarter" idx="12"/>
          </p:nvPr>
        </p:nvSpPr>
        <p:spPr/>
        <p:txBody>
          <a:bodyPr/>
          <a:lstStyle/>
          <a:p>
            <a:fld id="{E034F8EF-867A-4144-9C85-6B43D99B8AA5}" type="slidenum">
              <a:rPr lang="fr-FR" smtClean="0"/>
              <a:t>85</a:t>
            </a:fld>
            <a:endParaRPr lang="fr-FR" dirty="0"/>
          </a:p>
        </p:txBody>
      </p:sp>
      <p:graphicFrame>
        <p:nvGraphicFramePr>
          <p:cNvPr id="4" name="Tableau 3"/>
          <p:cNvGraphicFramePr>
            <a:graphicFrameLocks noGrp="1"/>
          </p:cNvGraphicFramePr>
          <p:nvPr>
            <p:extLst>
              <p:ext uri="{D42A27DB-BD31-4B8C-83A1-F6EECF244321}">
                <p14:modId xmlns:p14="http://schemas.microsoft.com/office/powerpoint/2010/main" val="501525651"/>
              </p:ext>
            </p:extLst>
          </p:nvPr>
        </p:nvGraphicFramePr>
        <p:xfrm>
          <a:off x="233916" y="297711"/>
          <a:ext cx="11738344" cy="5938496"/>
        </p:xfrm>
        <a:graphic>
          <a:graphicData uri="http://schemas.openxmlformats.org/drawingml/2006/table">
            <a:tbl>
              <a:tblPr firstRow="1" bandRow="1">
                <a:tableStyleId>{5C22544A-7EE6-4342-B048-85BDC9FD1C3A}</a:tableStyleId>
              </a:tblPr>
              <a:tblGrid>
                <a:gridCol w="8766222"/>
                <a:gridCol w="2972122"/>
              </a:tblGrid>
              <a:tr h="490467">
                <a:tc>
                  <a:txBody>
                    <a:bodyPr/>
                    <a:lstStyle/>
                    <a:p>
                      <a:pPr algn="ctr"/>
                      <a:r>
                        <a:rPr lang="fr-FR" sz="2000" b="0" i="0">
                          <a:solidFill>
                            <a:srgbClr val="FFFFFF"/>
                          </a:solidFill>
                          <a:effectLst/>
                          <a:latin typeface="Calibri Light" charset="0"/>
                          <a:ea typeface="Calibri Light" charset="0"/>
                          <a:cs typeface="Calibri Light" charset="0"/>
                        </a:rPr>
                        <a:t>Indicateur </a:t>
                      </a:r>
                      <a:endParaRPr lang="fr-FR" sz="2000" b="0" i="0">
                        <a:effectLst/>
                        <a:latin typeface="Calibri Light" charset="0"/>
                        <a:ea typeface="Calibri Light" charset="0"/>
                        <a:cs typeface="Calibri Light" charset="0"/>
                      </a:endParaRPr>
                    </a:p>
                  </a:txBody>
                  <a:tcPr anchor="ctr"/>
                </a:tc>
                <a:tc>
                  <a:txBody>
                    <a:bodyPr/>
                    <a:lstStyle/>
                    <a:p>
                      <a:pPr algn="ctr"/>
                      <a:r>
                        <a:rPr lang="fr-FR" sz="2000" b="0" i="0" dirty="0">
                          <a:solidFill>
                            <a:srgbClr val="FFFFFF"/>
                          </a:solidFill>
                          <a:effectLst/>
                          <a:latin typeface="Calibri Light" charset="0"/>
                          <a:ea typeface="Calibri Light" charset="0"/>
                          <a:cs typeface="Calibri Light" charset="0"/>
                        </a:rPr>
                        <a:t>Domaine </a:t>
                      </a:r>
                      <a:r>
                        <a:rPr lang="fr-FR" sz="2000" b="0" i="0" dirty="0" err="1">
                          <a:solidFill>
                            <a:srgbClr val="FFFFFF"/>
                          </a:solidFill>
                          <a:effectLst/>
                          <a:latin typeface="Calibri Light" charset="0"/>
                          <a:ea typeface="Calibri Light" charset="0"/>
                          <a:cs typeface="Calibri Light" charset="0"/>
                        </a:rPr>
                        <a:t>thématique</a:t>
                      </a:r>
                      <a:r>
                        <a:rPr lang="fr-FR" sz="2000" b="0" i="0" dirty="0">
                          <a:solidFill>
                            <a:srgbClr val="FFFFFF"/>
                          </a:solidFill>
                          <a:effectLst/>
                          <a:latin typeface="Calibri Light" charset="0"/>
                          <a:ea typeface="Calibri Light" charset="0"/>
                          <a:cs typeface="Calibri Light" charset="0"/>
                        </a:rPr>
                        <a:t> </a:t>
                      </a:r>
                      <a:endParaRPr lang="fr-FR" sz="2000" b="0" i="0" dirty="0">
                        <a:effectLst/>
                        <a:latin typeface="Calibri Light" charset="0"/>
                        <a:ea typeface="Calibri Light" charset="0"/>
                        <a:cs typeface="Calibri Light" charset="0"/>
                      </a:endParaRPr>
                    </a:p>
                  </a:txBody>
                  <a:tcPr anchor="ctr"/>
                </a:tc>
              </a:tr>
              <a:tr h="490467">
                <a:tc>
                  <a:txBody>
                    <a:bodyPr/>
                    <a:lstStyle/>
                    <a:p>
                      <a:r>
                        <a:rPr lang="fr-FR" sz="2000" b="0" i="0">
                          <a:effectLst/>
                          <a:latin typeface="Calibri Light" charset="0"/>
                          <a:ea typeface="Calibri Light" charset="0"/>
                          <a:cs typeface="Calibri Light" charset="0"/>
                        </a:rPr>
                        <a:t>Produit intérieur brut (taux de croissance, par habitant, par employé) </a:t>
                      </a:r>
                    </a:p>
                  </a:txBody>
                  <a:tcPr anchor="ctr"/>
                </a:tc>
                <a:tc>
                  <a:txBody>
                    <a:bodyPr/>
                    <a:lstStyle/>
                    <a:p>
                      <a:r>
                        <a:rPr lang="hr-HR" sz="2000" b="0" i="0" dirty="0">
                          <a:effectLst/>
                          <a:latin typeface="Calibri Light" charset="0"/>
                          <a:ea typeface="Calibri Light" charset="0"/>
                          <a:cs typeface="Calibri Light" charset="0"/>
                        </a:rPr>
                        <a:t>A.3.1 </a:t>
                      </a:r>
                    </a:p>
                  </a:txBody>
                  <a:tcPr anchor="ctr"/>
                </a:tc>
              </a:tr>
              <a:tr h="811733">
                <a:tc>
                  <a:txBody>
                    <a:bodyPr/>
                    <a:lstStyle/>
                    <a:p>
                      <a:r>
                        <a:rPr lang="fr-FR" sz="2000" b="0" i="0">
                          <a:effectLst/>
                          <a:latin typeface="Calibri Light" charset="0"/>
                          <a:ea typeface="Calibri Light" charset="0"/>
                          <a:cs typeface="Calibri Light" charset="0"/>
                        </a:rPr>
                        <a:t>Valeur ajoutée brute par principaux secteurs économiques (agriculture/industrie/ services) </a:t>
                      </a:r>
                    </a:p>
                  </a:txBody>
                  <a:tcPr anchor="ctr"/>
                </a:tc>
                <a:tc>
                  <a:txBody>
                    <a:bodyPr/>
                    <a:lstStyle/>
                    <a:p>
                      <a:r>
                        <a:rPr lang="hr-HR" sz="2000" b="0" i="0" dirty="0">
                          <a:effectLst/>
                          <a:latin typeface="Calibri Light" charset="0"/>
                          <a:ea typeface="Calibri Light" charset="0"/>
                          <a:cs typeface="Calibri Light" charset="0"/>
                        </a:rPr>
                        <a:t>A.3.1 </a:t>
                      </a:r>
                    </a:p>
                  </a:txBody>
                  <a:tcPr anchor="ctr"/>
                </a:tc>
              </a:tr>
              <a:tr h="490467">
                <a:tc>
                  <a:txBody>
                    <a:bodyPr/>
                    <a:lstStyle/>
                    <a:p>
                      <a:r>
                        <a:rPr lang="fr-FR" sz="2000" b="0" i="0">
                          <a:effectLst/>
                          <a:latin typeface="Calibri Light" charset="0"/>
                          <a:ea typeface="Calibri Light" charset="0"/>
                          <a:cs typeface="Calibri Light" charset="0"/>
                        </a:rPr>
                        <a:t>Emploi par grands secteurs économiques (agriculture/industrie/services) </a:t>
                      </a:r>
                    </a:p>
                  </a:txBody>
                  <a:tcPr anchor="ctr"/>
                </a:tc>
                <a:tc>
                  <a:txBody>
                    <a:bodyPr/>
                    <a:lstStyle/>
                    <a:p>
                      <a:r>
                        <a:rPr lang="nb-NO" sz="2000" b="0" i="0" dirty="0">
                          <a:effectLst/>
                          <a:latin typeface="Calibri Light" charset="0"/>
                          <a:ea typeface="Calibri Light" charset="0"/>
                          <a:cs typeface="Calibri Light" charset="0"/>
                        </a:rPr>
                        <a:t>B.1.1 </a:t>
                      </a:r>
                    </a:p>
                  </a:txBody>
                  <a:tcPr anchor="ctr"/>
                </a:tc>
              </a:tr>
              <a:tr h="490467">
                <a:tc>
                  <a:txBody>
                    <a:bodyPr/>
                    <a:lstStyle/>
                    <a:p>
                      <a:r>
                        <a:rPr lang="fr-FR" sz="2000" b="0" i="0">
                          <a:effectLst/>
                          <a:latin typeface="Calibri Light" charset="0"/>
                          <a:ea typeface="Calibri Light" charset="0"/>
                          <a:cs typeface="Calibri Light" charset="0"/>
                        </a:rPr>
                        <a:t>Population active selon le niveau d’éducation et le sexe </a:t>
                      </a:r>
                    </a:p>
                  </a:txBody>
                  <a:tcPr anchor="ctr"/>
                </a:tc>
                <a:tc>
                  <a:txBody>
                    <a:bodyPr/>
                    <a:lstStyle/>
                    <a:p>
                      <a:r>
                        <a:rPr lang="hr-HR" sz="2000" b="0" i="0">
                          <a:effectLst/>
                          <a:latin typeface="Calibri Light" charset="0"/>
                          <a:ea typeface="Calibri Light" charset="0"/>
                          <a:cs typeface="Calibri Light" charset="0"/>
                        </a:rPr>
                        <a:t>A.3.1 </a:t>
                      </a:r>
                    </a:p>
                  </a:txBody>
                  <a:tcPr anchor="ctr"/>
                </a:tc>
              </a:tr>
              <a:tr h="490467">
                <a:tc>
                  <a:txBody>
                    <a:bodyPr/>
                    <a:lstStyle/>
                    <a:p>
                      <a:r>
                        <a:rPr lang="fr-FR" sz="2000" b="0" i="0">
                          <a:effectLst/>
                          <a:latin typeface="Calibri Light" charset="0"/>
                          <a:ea typeface="Calibri Light" charset="0"/>
                          <a:cs typeface="Calibri Light" charset="0"/>
                        </a:rPr>
                        <a:t>Taux d’activité par sexe </a:t>
                      </a:r>
                    </a:p>
                  </a:txBody>
                  <a:tcPr anchor="ctr"/>
                </a:tc>
                <a:tc>
                  <a:txBody>
                    <a:bodyPr/>
                    <a:lstStyle/>
                    <a:p>
                      <a:r>
                        <a:rPr lang="nb-NO" sz="2000" b="0" i="0">
                          <a:effectLst/>
                          <a:latin typeface="Calibri Light" charset="0"/>
                          <a:ea typeface="Calibri Light" charset="0"/>
                          <a:cs typeface="Calibri Light" charset="0"/>
                        </a:rPr>
                        <a:t>B.1.1 </a:t>
                      </a:r>
                    </a:p>
                  </a:txBody>
                  <a:tcPr anchor="ctr"/>
                </a:tc>
              </a:tr>
              <a:tr h="490467">
                <a:tc>
                  <a:txBody>
                    <a:bodyPr/>
                    <a:lstStyle/>
                    <a:p>
                      <a:r>
                        <a:rPr lang="fr-FR" sz="2000" b="0" i="0" dirty="0">
                          <a:effectLst/>
                          <a:latin typeface="Calibri Light" charset="0"/>
                          <a:ea typeface="Calibri Light" charset="0"/>
                          <a:cs typeface="Calibri Light" charset="0"/>
                        </a:rPr>
                        <a:t>Taux d’emploi par sexe </a:t>
                      </a:r>
                    </a:p>
                  </a:txBody>
                  <a:tcPr anchor="ctr"/>
                </a:tc>
                <a:tc>
                  <a:txBody>
                    <a:bodyPr/>
                    <a:lstStyle/>
                    <a:p>
                      <a:r>
                        <a:rPr lang="nb-NO" sz="2000" b="0" i="0">
                          <a:effectLst/>
                          <a:latin typeface="Calibri Light" charset="0"/>
                          <a:ea typeface="Calibri Light" charset="0"/>
                          <a:cs typeface="Calibri Light" charset="0"/>
                        </a:rPr>
                        <a:t>B.1.1 </a:t>
                      </a:r>
                    </a:p>
                  </a:txBody>
                  <a:tcPr anchor="ctr"/>
                </a:tc>
              </a:tr>
              <a:tr h="727987">
                <a:tc>
                  <a:txBody>
                    <a:bodyPr/>
                    <a:lstStyle/>
                    <a:p>
                      <a:r>
                        <a:rPr lang="fr-FR" sz="2000" b="0" i="0" dirty="0">
                          <a:effectLst/>
                          <a:latin typeface="Calibri Light" charset="0"/>
                          <a:ea typeface="Calibri Light" charset="0"/>
                          <a:cs typeface="Calibri Light" charset="0"/>
                        </a:rPr>
                        <a:t>Taux de </a:t>
                      </a:r>
                      <a:r>
                        <a:rPr lang="fr-FR" sz="2000" b="0" i="0" dirty="0" err="1">
                          <a:effectLst/>
                          <a:latin typeface="Calibri Light" charset="0"/>
                          <a:ea typeface="Calibri Light" charset="0"/>
                          <a:cs typeface="Calibri Light" charset="0"/>
                        </a:rPr>
                        <a:t>chômage</a:t>
                      </a:r>
                      <a:r>
                        <a:rPr lang="fr-FR" sz="2000" b="0" i="0" dirty="0">
                          <a:effectLst/>
                          <a:latin typeface="Calibri Light" charset="0"/>
                          <a:ea typeface="Calibri Light" charset="0"/>
                          <a:cs typeface="Calibri Light" charset="0"/>
                        </a:rPr>
                        <a:t> par sexe </a:t>
                      </a:r>
                    </a:p>
                  </a:txBody>
                  <a:tcPr anchor="ctr"/>
                </a:tc>
                <a:tc>
                  <a:txBody>
                    <a:bodyPr/>
                    <a:lstStyle/>
                    <a:p>
                      <a:r>
                        <a:rPr lang="nb-NO" sz="2000" b="0" i="0" dirty="0">
                          <a:effectLst/>
                          <a:latin typeface="Calibri Light" charset="0"/>
                          <a:ea typeface="Calibri Light" charset="0"/>
                          <a:cs typeface="Calibri Light" charset="0"/>
                        </a:rPr>
                        <a:t>B.1.1 </a:t>
                      </a:r>
                    </a:p>
                  </a:txBody>
                  <a:tcPr anchor="ctr"/>
                </a:tc>
              </a:tr>
              <a:tr h="727987">
                <a:tc>
                  <a:txBody>
                    <a:bodyPr/>
                    <a:lstStyle/>
                    <a:p>
                      <a:r>
                        <a:rPr lang="fr-FR" sz="2000" b="0" i="0" dirty="0">
                          <a:effectLst/>
                          <a:latin typeface="Calibri Light" charset="0"/>
                          <a:ea typeface="Calibri Light" charset="0"/>
                          <a:cs typeface="Calibri Light" charset="0"/>
                        </a:rPr>
                        <a:t>Taux de croissance de la population </a:t>
                      </a:r>
                    </a:p>
                  </a:txBody>
                  <a:tcPr anchor="ctr"/>
                </a:tc>
                <a:tc>
                  <a:txBody>
                    <a:bodyPr/>
                    <a:lstStyle/>
                    <a:p>
                      <a:r>
                        <a:rPr lang="fr-FR" sz="2000" b="0" i="0" dirty="0" smtClean="0">
                          <a:effectLst/>
                          <a:latin typeface="Calibri Light" charset="0"/>
                          <a:ea typeface="Calibri Light" charset="0"/>
                          <a:cs typeface="Calibri Light" charset="0"/>
                        </a:rPr>
                        <a:t>A.3.1</a:t>
                      </a:r>
                      <a:endParaRPr lang="fr-FR" sz="2000" b="0" i="0" dirty="0">
                        <a:effectLst/>
                        <a:latin typeface="Calibri Light" charset="0"/>
                        <a:ea typeface="Calibri Light" charset="0"/>
                        <a:cs typeface="Calibri Light" charset="0"/>
                      </a:endParaRPr>
                    </a:p>
                  </a:txBody>
                  <a:tcPr anchor="ctr"/>
                </a:tc>
              </a:tr>
              <a:tr h="727987">
                <a:tc>
                  <a:txBody>
                    <a:bodyPr/>
                    <a:lstStyle/>
                    <a:p>
                      <a:r>
                        <a:rPr lang="fr-FR" sz="2000" b="0" i="0" dirty="0">
                          <a:effectLst/>
                          <a:latin typeface="Calibri Light" charset="0"/>
                          <a:ea typeface="Calibri Light" charset="0"/>
                          <a:cs typeface="Calibri Light" charset="0"/>
                        </a:rPr>
                        <a:t>Ratios de </a:t>
                      </a:r>
                      <a:r>
                        <a:rPr lang="fr-FR" sz="2000" b="0" i="0" dirty="0" err="1">
                          <a:effectLst/>
                          <a:latin typeface="Calibri Light" charset="0"/>
                          <a:ea typeface="Calibri Light" charset="0"/>
                          <a:cs typeface="Calibri Light" charset="0"/>
                        </a:rPr>
                        <a:t>dépendance</a:t>
                      </a:r>
                      <a:r>
                        <a:rPr lang="fr-FR" sz="2000" b="0" i="0" dirty="0">
                          <a:effectLst/>
                          <a:latin typeface="Calibri Light" charset="0"/>
                          <a:ea typeface="Calibri Light" charset="0"/>
                          <a:cs typeface="Calibri Light" charset="0"/>
                        </a:rPr>
                        <a:t> (total/jeunes/personnes </a:t>
                      </a:r>
                      <a:r>
                        <a:rPr lang="fr-FR" sz="2000" b="0" i="0" dirty="0" err="1">
                          <a:effectLst/>
                          <a:latin typeface="Calibri Light" charset="0"/>
                          <a:ea typeface="Calibri Light" charset="0"/>
                          <a:cs typeface="Calibri Light" charset="0"/>
                        </a:rPr>
                        <a:t>âgées</a:t>
                      </a:r>
                      <a:r>
                        <a:rPr lang="fr-FR" sz="2000" b="0" i="0" dirty="0">
                          <a:effectLst/>
                          <a:latin typeface="Calibri Light" charset="0"/>
                          <a:ea typeface="Calibri Light" charset="0"/>
                          <a:cs typeface="Calibri Light" charset="0"/>
                        </a:rPr>
                        <a:t>) </a:t>
                      </a:r>
                    </a:p>
                  </a:txBody>
                  <a:tcPr anchor="ctr"/>
                </a:tc>
                <a:tc>
                  <a:txBody>
                    <a:bodyPr/>
                    <a:lstStyle/>
                    <a:p>
                      <a:r>
                        <a:rPr lang="fr-FR" sz="2000" b="0" i="0" dirty="0" smtClean="0">
                          <a:effectLst/>
                          <a:latin typeface="Calibri Light" charset="0"/>
                          <a:ea typeface="Calibri Light" charset="0"/>
                          <a:cs typeface="Calibri Light" charset="0"/>
                        </a:rPr>
                        <a:t>A.3.1</a:t>
                      </a:r>
                      <a:endParaRPr lang="fr-FR" sz="2000" b="0" i="0" dirty="0">
                        <a:effectLst/>
                        <a:latin typeface="Calibri Light" charset="0"/>
                        <a:ea typeface="Calibri Light" charset="0"/>
                        <a:cs typeface="Calibri Light" charset="0"/>
                      </a:endParaRPr>
                    </a:p>
                  </a:txBody>
                  <a:tcPr anchor="ctr"/>
                </a:tc>
              </a:tr>
            </a:tbl>
          </a:graphicData>
        </a:graphic>
      </p:graphicFrame>
    </p:spTree>
    <p:extLst>
      <p:ext uri="{BB962C8B-B14F-4D97-AF65-F5344CB8AC3E}">
        <p14:creationId xmlns:p14="http://schemas.microsoft.com/office/powerpoint/2010/main" val="2033547011"/>
      </p:ext>
    </p:extLst>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p:cNvSpPr>
            <a:spLocks noGrp="1"/>
          </p:cNvSpPr>
          <p:nvPr>
            <p:ph type="ftr" sz="quarter" idx="11"/>
          </p:nvPr>
        </p:nvSpPr>
        <p:spPr/>
        <p:txBody>
          <a:bodyPr/>
          <a:lstStyle/>
          <a:p>
            <a:r>
              <a:rPr lang="fr-FR" smtClean="0"/>
              <a:t>Abdelouahab Essafi Expert LMI Kafaat Liljami3</a:t>
            </a:r>
            <a:endParaRPr lang="fr-FR" dirty="0"/>
          </a:p>
        </p:txBody>
      </p:sp>
      <p:sp>
        <p:nvSpPr>
          <p:cNvPr id="3" name="Espace réservé du numéro de diapositive 2"/>
          <p:cNvSpPr>
            <a:spLocks noGrp="1"/>
          </p:cNvSpPr>
          <p:nvPr>
            <p:ph type="sldNum" sz="quarter" idx="12"/>
          </p:nvPr>
        </p:nvSpPr>
        <p:spPr/>
        <p:txBody>
          <a:bodyPr/>
          <a:lstStyle/>
          <a:p>
            <a:fld id="{E034F8EF-867A-4144-9C85-6B43D99B8AA5}" type="slidenum">
              <a:rPr lang="fr-FR" smtClean="0"/>
              <a:t>86</a:t>
            </a:fld>
            <a:endParaRPr lang="fr-FR" dirty="0"/>
          </a:p>
        </p:txBody>
      </p:sp>
      <p:graphicFrame>
        <p:nvGraphicFramePr>
          <p:cNvPr id="5" name="Tableau 4"/>
          <p:cNvGraphicFramePr>
            <a:graphicFrameLocks noGrp="1"/>
          </p:cNvGraphicFramePr>
          <p:nvPr>
            <p:extLst>
              <p:ext uri="{D42A27DB-BD31-4B8C-83A1-F6EECF244321}">
                <p14:modId xmlns:p14="http://schemas.microsoft.com/office/powerpoint/2010/main" val="985558259"/>
              </p:ext>
            </p:extLst>
          </p:nvPr>
        </p:nvGraphicFramePr>
        <p:xfrm>
          <a:off x="0" y="3"/>
          <a:ext cx="12192000" cy="6236204"/>
        </p:xfrm>
        <a:graphic>
          <a:graphicData uri="http://schemas.openxmlformats.org/drawingml/2006/table">
            <a:tbl>
              <a:tblPr firstRow="1" bandRow="1">
                <a:tableStyleId>{5C22544A-7EE6-4342-B048-85BDC9FD1C3A}</a:tableStyleId>
              </a:tblPr>
              <a:tblGrid>
                <a:gridCol w="9694843"/>
                <a:gridCol w="2497157"/>
              </a:tblGrid>
              <a:tr h="653795">
                <a:tc>
                  <a:txBody>
                    <a:bodyPr/>
                    <a:lstStyle/>
                    <a:p>
                      <a:r>
                        <a:rPr lang="fr-FR" sz="2000" b="1" i="0" dirty="0" smtClean="0">
                          <a:effectLst/>
                          <a:latin typeface="Calibri Light" charset="0"/>
                          <a:ea typeface="Calibri Light" charset="0"/>
                          <a:cs typeface="Calibri Light" charset="0"/>
                        </a:rPr>
                        <a:t>Taille </a:t>
                      </a:r>
                      <a:r>
                        <a:rPr lang="fr-FR" sz="2000" b="1" i="0" dirty="0">
                          <a:effectLst/>
                          <a:latin typeface="Calibri Light" charset="0"/>
                          <a:ea typeface="Calibri Light" charset="0"/>
                          <a:cs typeface="Calibri Light" charset="0"/>
                        </a:rPr>
                        <a:t>relative de la population des jeunes </a:t>
                      </a:r>
                    </a:p>
                  </a:txBody>
                  <a:tcPr anchor="ctr"/>
                </a:tc>
                <a:tc>
                  <a:txBody>
                    <a:bodyPr/>
                    <a:lstStyle/>
                    <a:p>
                      <a:r>
                        <a:rPr lang="hr-HR" sz="2000" b="0" i="0">
                          <a:effectLst/>
                          <a:latin typeface="Calibri Light" charset="0"/>
                          <a:ea typeface="Calibri Light" charset="0"/>
                          <a:cs typeface="Calibri Light" charset="0"/>
                        </a:rPr>
                        <a:t>A.3.1 </a:t>
                      </a:r>
                    </a:p>
                  </a:txBody>
                  <a:tcPr anchor="ctr"/>
                </a:tc>
              </a:tr>
              <a:tr h="653795">
                <a:tc>
                  <a:txBody>
                    <a:bodyPr/>
                    <a:lstStyle/>
                    <a:p>
                      <a:r>
                        <a:rPr lang="fr-FR" sz="2000" b="1" i="0" dirty="0">
                          <a:effectLst/>
                          <a:latin typeface="Calibri Light" charset="0"/>
                          <a:ea typeface="Calibri Light" charset="0"/>
                          <a:cs typeface="Calibri Light" charset="0"/>
                        </a:rPr>
                        <a:t>Population internationale de migrants en milieu d’</a:t>
                      </a:r>
                      <a:r>
                        <a:rPr lang="fr-FR" sz="2000" b="1" i="0" dirty="0" err="1">
                          <a:effectLst/>
                          <a:latin typeface="Calibri Light" charset="0"/>
                          <a:ea typeface="Calibri Light" charset="0"/>
                          <a:cs typeface="Calibri Light" charset="0"/>
                        </a:rPr>
                        <a:t>année</a:t>
                      </a:r>
                      <a:r>
                        <a:rPr lang="fr-FR" sz="2000" b="1" i="0" dirty="0">
                          <a:effectLst/>
                          <a:latin typeface="Calibri Light" charset="0"/>
                          <a:ea typeface="Calibri Light" charset="0"/>
                          <a:cs typeface="Calibri Light" charset="0"/>
                        </a:rPr>
                        <a:t>, par groupe d’</a:t>
                      </a:r>
                      <a:r>
                        <a:rPr lang="fr-FR" sz="2000" b="1" i="0" dirty="0" err="1">
                          <a:effectLst/>
                          <a:latin typeface="Calibri Light" charset="0"/>
                          <a:ea typeface="Calibri Light" charset="0"/>
                          <a:cs typeface="Calibri Light" charset="0"/>
                        </a:rPr>
                        <a:t>âge</a:t>
                      </a:r>
                      <a:r>
                        <a:rPr lang="fr-FR" sz="2000" b="1" i="0" dirty="0">
                          <a:effectLst/>
                          <a:latin typeface="Calibri Light" charset="0"/>
                          <a:ea typeface="Calibri Light" charset="0"/>
                          <a:cs typeface="Calibri Light" charset="0"/>
                        </a:rPr>
                        <a:t> et par sexe </a:t>
                      </a:r>
                    </a:p>
                  </a:txBody>
                  <a:tcPr anchor="ctr"/>
                </a:tc>
                <a:tc>
                  <a:txBody>
                    <a:bodyPr/>
                    <a:lstStyle/>
                    <a:p>
                      <a:r>
                        <a:rPr lang="hr-HR" sz="2000" b="0" i="0">
                          <a:effectLst/>
                          <a:latin typeface="Calibri Light" charset="0"/>
                          <a:ea typeface="Calibri Light" charset="0"/>
                          <a:cs typeface="Calibri Light" charset="0"/>
                        </a:rPr>
                        <a:t>A.3.2 </a:t>
                      </a:r>
                    </a:p>
                  </a:txBody>
                  <a:tcPr anchor="ctr"/>
                </a:tc>
              </a:tr>
              <a:tr h="653795">
                <a:tc>
                  <a:txBody>
                    <a:bodyPr/>
                    <a:lstStyle/>
                    <a:p>
                      <a:r>
                        <a:rPr lang="fr-FR" sz="2000" b="1" i="0" dirty="0">
                          <a:effectLst/>
                          <a:latin typeface="Calibri Light" charset="0"/>
                          <a:ea typeface="Calibri Light" charset="0"/>
                          <a:cs typeface="Calibri Light" charset="0"/>
                        </a:rPr>
                        <a:t>Nombre de </a:t>
                      </a:r>
                      <a:r>
                        <a:rPr lang="fr-FR" sz="2000" b="1" i="0" dirty="0" err="1">
                          <a:effectLst/>
                          <a:latin typeface="Calibri Light" charset="0"/>
                          <a:ea typeface="Calibri Light" charset="0"/>
                          <a:cs typeface="Calibri Light" charset="0"/>
                        </a:rPr>
                        <a:t>réfugiés</a:t>
                      </a:r>
                      <a:r>
                        <a:rPr lang="fr-FR" sz="2000" b="1" i="0" dirty="0">
                          <a:effectLst/>
                          <a:latin typeface="Calibri Light" charset="0"/>
                          <a:ea typeface="Calibri Light" charset="0"/>
                          <a:cs typeface="Calibri Light" charset="0"/>
                        </a:rPr>
                        <a:t> par pays/territoire d’asile/</a:t>
                      </a:r>
                      <a:r>
                        <a:rPr lang="fr-FR" sz="2000" b="1" i="0" dirty="0" err="1">
                          <a:effectLst/>
                          <a:latin typeface="Calibri Light" charset="0"/>
                          <a:ea typeface="Calibri Light" charset="0"/>
                          <a:cs typeface="Calibri Light" charset="0"/>
                        </a:rPr>
                        <a:t>résidence</a:t>
                      </a:r>
                      <a:r>
                        <a:rPr lang="fr-FR" sz="2000" b="1" i="0" dirty="0">
                          <a:effectLst/>
                          <a:latin typeface="Calibri Light" charset="0"/>
                          <a:ea typeface="Calibri Light" charset="0"/>
                          <a:cs typeface="Calibri Light" charset="0"/>
                        </a:rPr>
                        <a:t> </a:t>
                      </a:r>
                    </a:p>
                  </a:txBody>
                  <a:tcPr anchor="ctr"/>
                </a:tc>
                <a:tc>
                  <a:txBody>
                    <a:bodyPr/>
                    <a:lstStyle/>
                    <a:p>
                      <a:r>
                        <a:rPr lang="hr-HR" sz="2000" b="0" i="0">
                          <a:effectLst/>
                          <a:latin typeface="Calibri Light" charset="0"/>
                          <a:ea typeface="Calibri Light" charset="0"/>
                          <a:cs typeface="Calibri Light" charset="0"/>
                        </a:rPr>
                        <a:t>A.3.2 </a:t>
                      </a:r>
                    </a:p>
                  </a:txBody>
                  <a:tcPr anchor="ctr"/>
                </a:tc>
              </a:tr>
              <a:tr h="653795">
                <a:tc>
                  <a:txBody>
                    <a:bodyPr/>
                    <a:lstStyle/>
                    <a:p>
                      <a:r>
                        <a:rPr lang="fr-FR" sz="2000" b="1" i="0" dirty="0">
                          <a:effectLst/>
                          <a:latin typeface="Calibri Light" charset="0"/>
                          <a:ea typeface="Calibri Light" charset="0"/>
                          <a:cs typeface="Calibri Light" charset="0"/>
                        </a:rPr>
                        <a:t>Nombre d’</a:t>
                      </a:r>
                      <a:r>
                        <a:rPr lang="fr-FR" sz="2000" b="1" i="0" dirty="0" err="1">
                          <a:effectLst/>
                          <a:latin typeface="Calibri Light" charset="0"/>
                          <a:ea typeface="Calibri Light" charset="0"/>
                          <a:cs typeface="Calibri Light" charset="0"/>
                        </a:rPr>
                        <a:t>écoles</a:t>
                      </a:r>
                      <a:r>
                        <a:rPr lang="fr-FR" sz="2000" b="1" i="0" dirty="0">
                          <a:effectLst/>
                          <a:latin typeface="Calibri Light" charset="0"/>
                          <a:ea typeface="Calibri Light" charset="0"/>
                          <a:cs typeface="Calibri Light" charset="0"/>
                        </a:rPr>
                        <a:t> d’EFP </a:t>
                      </a:r>
                    </a:p>
                  </a:txBody>
                  <a:tcPr anchor="ctr"/>
                </a:tc>
                <a:tc>
                  <a:txBody>
                    <a:bodyPr/>
                    <a:lstStyle/>
                    <a:p>
                      <a:r>
                        <a:rPr lang="hr-HR" sz="2000" b="0" i="0">
                          <a:effectLst/>
                          <a:latin typeface="Calibri Light" charset="0"/>
                          <a:ea typeface="Calibri Light" charset="0"/>
                          <a:cs typeface="Calibri Light" charset="0"/>
                        </a:rPr>
                        <a:t>A.2.3 </a:t>
                      </a:r>
                    </a:p>
                  </a:txBody>
                  <a:tcPr anchor="ctr"/>
                </a:tc>
              </a:tr>
              <a:tr h="653795">
                <a:tc>
                  <a:txBody>
                    <a:bodyPr/>
                    <a:lstStyle/>
                    <a:p>
                      <a:r>
                        <a:rPr lang="fr-FR" sz="2000" b="1" i="0" dirty="0">
                          <a:effectLst/>
                          <a:latin typeface="Calibri Light" charset="0"/>
                          <a:ea typeface="Calibri Light" charset="0"/>
                          <a:cs typeface="Calibri Light" charset="0"/>
                        </a:rPr>
                        <a:t>Inscriptions dans l’enseignement professionnel secondaire par programme et par sexe </a:t>
                      </a:r>
                    </a:p>
                  </a:txBody>
                  <a:tcPr anchor="ctr"/>
                </a:tc>
                <a:tc>
                  <a:txBody>
                    <a:bodyPr/>
                    <a:lstStyle/>
                    <a:p>
                      <a:r>
                        <a:rPr lang="nb-NO" sz="2000" b="0" i="0">
                          <a:effectLst/>
                          <a:latin typeface="Calibri Light" charset="0"/>
                          <a:ea typeface="Calibri Light" charset="0"/>
                          <a:cs typeface="Calibri Light" charset="0"/>
                        </a:rPr>
                        <a:t>A.2.3, C.1.1 </a:t>
                      </a:r>
                    </a:p>
                  </a:txBody>
                  <a:tcPr anchor="ctr"/>
                </a:tc>
              </a:tr>
              <a:tr h="1156717">
                <a:tc>
                  <a:txBody>
                    <a:bodyPr/>
                    <a:lstStyle/>
                    <a:p>
                      <a:r>
                        <a:rPr lang="fr-FR" sz="2000" b="1" i="0" dirty="0" err="1">
                          <a:effectLst/>
                          <a:latin typeface="Calibri Light" charset="0"/>
                          <a:ea typeface="Calibri Light" charset="0"/>
                          <a:cs typeface="Calibri Light" charset="0"/>
                        </a:rPr>
                        <a:t>Étudiants</a:t>
                      </a:r>
                      <a:r>
                        <a:rPr lang="fr-FR" sz="2000" b="1" i="0" dirty="0">
                          <a:effectLst/>
                          <a:latin typeface="Calibri Light" charset="0"/>
                          <a:ea typeface="Calibri Light" charset="0"/>
                          <a:cs typeface="Calibri Light" charset="0"/>
                        </a:rPr>
                        <a:t> des programmes professionnels de l’enseignement secondaire </a:t>
                      </a:r>
                      <a:r>
                        <a:rPr lang="fr-FR" sz="2000" b="1" i="0" dirty="0" err="1">
                          <a:effectLst/>
                          <a:latin typeface="Calibri Light" charset="0"/>
                          <a:ea typeface="Calibri Light" charset="0"/>
                          <a:cs typeface="Calibri Light" charset="0"/>
                        </a:rPr>
                        <a:t>supérieur</a:t>
                      </a:r>
                      <a:r>
                        <a:rPr lang="fr-FR" sz="2000" b="1" i="0" dirty="0">
                          <a:effectLst/>
                          <a:latin typeface="Calibri Light" charset="0"/>
                          <a:ea typeface="Calibri Light" charset="0"/>
                          <a:cs typeface="Calibri Light" charset="0"/>
                        </a:rPr>
                        <a:t> par sexe (nombre et part du total des </a:t>
                      </a:r>
                      <a:r>
                        <a:rPr lang="fr-FR" sz="2000" b="1" i="0" dirty="0" err="1">
                          <a:effectLst/>
                          <a:latin typeface="Calibri Light" charset="0"/>
                          <a:ea typeface="Calibri Light" charset="0"/>
                          <a:cs typeface="Calibri Light" charset="0"/>
                        </a:rPr>
                        <a:t>étudiants</a:t>
                      </a:r>
                      <a:r>
                        <a:rPr lang="fr-FR" sz="2000" b="1" i="0" dirty="0">
                          <a:effectLst/>
                          <a:latin typeface="Calibri Light" charset="0"/>
                          <a:ea typeface="Calibri Light" charset="0"/>
                          <a:cs typeface="Calibri Light" charset="0"/>
                        </a:rPr>
                        <a:t> de l’enseignement secondaire </a:t>
                      </a:r>
                      <a:r>
                        <a:rPr lang="fr-FR" sz="2000" b="1" i="0" dirty="0" err="1">
                          <a:effectLst/>
                          <a:latin typeface="Calibri Light" charset="0"/>
                          <a:ea typeface="Calibri Light" charset="0"/>
                          <a:cs typeface="Calibri Light" charset="0"/>
                        </a:rPr>
                        <a:t>supérieur</a:t>
                      </a:r>
                      <a:r>
                        <a:rPr lang="fr-FR" sz="2000" b="1" i="0" dirty="0">
                          <a:effectLst/>
                          <a:latin typeface="Calibri Light" charset="0"/>
                          <a:ea typeface="Calibri Light" charset="0"/>
                          <a:cs typeface="Calibri Light" charset="0"/>
                        </a:rPr>
                        <a:t>) </a:t>
                      </a:r>
                    </a:p>
                  </a:txBody>
                  <a:tcPr anchor="ctr"/>
                </a:tc>
                <a:tc>
                  <a:txBody>
                    <a:bodyPr/>
                    <a:lstStyle/>
                    <a:p>
                      <a:r>
                        <a:rPr lang="it-IT" sz="2000" b="0" i="0" dirty="0">
                          <a:effectLst/>
                          <a:latin typeface="Calibri Light" charset="0"/>
                          <a:ea typeface="Calibri Light" charset="0"/>
                          <a:cs typeface="Calibri Light" charset="0"/>
                        </a:rPr>
                        <a:t>C.1.1 </a:t>
                      </a:r>
                    </a:p>
                  </a:txBody>
                  <a:tcPr anchor="ctr"/>
                </a:tc>
              </a:tr>
              <a:tr h="1156717">
                <a:tc>
                  <a:txBody>
                    <a:bodyPr/>
                    <a:lstStyle/>
                    <a:p>
                      <a:r>
                        <a:rPr lang="fr-FR" sz="2000" b="1" i="0" dirty="0" err="1">
                          <a:effectLst/>
                          <a:latin typeface="Calibri Light" charset="0"/>
                          <a:ea typeface="Calibri Light" charset="0"/>
                          <a:cs typeface="Calibri Light" charset="0"/>
                        </a:rPr>
                        <a:t>Étudiants</a:t>
                      </a:r>
                      <a:r>
                        <a:rPr lang="fr-FR" sz="2000" b="1" i="0" dirty="0">
                          <a:effectLst/>
                          <a:latin typeface="Calibri Light" charset="0"/>
                          <a:ea typeface="Calibri Light" charset="0"/>
                          <a:cs typeface="Calibri Light" charset="0"/>
                        </a:rPr>
                        <a:t>/apprentis dans les programmes scolaires et professionnels </a:t>
                      </a:r>
                      <a:r>
                        <a:rPr lang="fr-FR" sz="2000" b="1" i="0" dirty="0" err="1">
                          <a:effectLst/>
                          <a:latin typeface="Calibri Light" charset="0"/>
                          <a:ea typeface="Calibri Light" charset="0"/>
                          <a:cs typeface="Calibri Light" charset="0"/>
                        </a:rPr>
                        <a:t>combinés</a:t>
                      </a:r>
                      <a:r>
                        <a:rPr lang="fr-FR" sz="2000" b="1" i="0" dirty="0">
                          <a:effectLst/>
                          <a:latin typeface="Calibri Light" charset="0"/>
                          <a:ea typeface="Calibri Light" charset="0"/>
                          <a:cs typeface="Calibri Light" charset="0"/>
                        </a:rPr>
                        <a:t>, par programme et par sexe </a:t>
                      </a:r>
                    </a:p>
                  </a:txBody>
                  <a:tcPr anchor="ctr"/>
                </a:tc>
                <a:tc>
                  <a:txBody>
                    <a:bodyPr/>
                    <a:lstStyle/>
                    <a:p>
                      <a:r>
                        <a:rPr lang="it-IT" sz="2000" b="0" i="0">
                          <a:effectLst/>
                          <a:latin typeface="Calibri Light" charset="0"/>
                          <a:ea typeface="Calibri Light" charset="0"/>
                          <a:cs typeface="Calibri Light" charset="0"/>
                        </a:rPr>
                        <a:t>C.1.1 </a:t>
                      </a:r>
                    </a:p>
                  </a:txBody>
                  <a:tcPr anchor="ctr"/>
                </a:tc>
              </a:tr>
              <a:tr h="653795">
                <a:tc>
                  <a:txBody>
                    <a:bodyPr/>
                    <a:lstStyle/>
                    <a:p>
                      <a:r>
                        <a:rPr lang="fr-FR" sz="2000" b="1" i="0" dirty="0">
                          <a:effectLst/>
                          <a:latin typeface="Calibri Light" charset="0"/>
                          <a:ea typeface="Calibri Light" charset="0"/>
                          <a:cs typeface="Calibri Light" charset="0"/>
                        </a:rPr>
                        <a:t>Taux d’</a:t>
                      </a:r>
                      <a:r>
                        <a:rPr lang="fr-FR" sz="2000" b="1" i="0" dirty="0" err="1">
                          <a:effectLst/>
                          <a:latin typeface="Calibri Light" charset="0"/>
                          <a:ea typeface="Calibri Light" charset="0"/>
                          <a:cs typeface="Calibri Light" charset="0"/>
                        </a:rPr>
                        <a:t>inactivite</a:t>
                      </a:r>
                      <a:r>
                        <a:rPr lang="fr-FR" sz="2000" b="1" i="0" dirty="0">
                          <a:effectLst/>
                          <a:latin typeface="Calibri Light" charset="0"/>
                          <a:ea typeface="Calibri Light" charset="0"/>
                          <a:cs typeface="Calibri Light" charset="0"/>
                        </a:rPr>
                        <a:t>́ par sexe et par groupe d’</a:t>
                      </a:r>
                      <a:r>
                        <a:rPr lang="fr-FR" sz="2000" b="1" i="0" dirty="0" err="1">
                          <a:effectLst/>
                          <a:latin typeface="Calibri Light" charset="0"/>
                          <a:ea typeface="Calibri Light" charset="0"/>
                          <a:cs typeface="Calibri Light" charset="0"/>
                        </a:rPr>
                        <a:t>âge</a:t>
                      </a:r>
                      <a:r>
                        <a:rPr lang="fr-FR" sz="2000" b="1" i="0" dirty="0">
                          <a:effectLst/>
                          <a:latin typeface="Calibri Light" charset="0"/>
                          <a:ea typeface="Calibri Light" charset="0"/>
                          <a:cs typeface="Calibri Light" charset="0"/>
                        </a:rPr>
                        <a:t> (15-24/25-49/50-64) </a:t>
                      </a:r>
                    </a:p>
                  </a:txBody>
                  <a:tcPr anchor="ctr"/>
                </a:tc>
                <a:tc>
                  <a:txBody>
                    <a:bodyPr/>
                    <a:lstStyle/>
                    <a:p>
                      <a:r>
                        <a:rPr lang="nb-NO" sz="2000" b="0" i="0" dirty="0">
                          <a:effectLst/>
                          <a:latin typeface="Calibri Light" charset="0"/>
                          <a:ea typeface="Calibri Light" charset="0"/>
                          <a:cs typeface="Calibri Light" charset="0"/>
                        </a:rPr>
                        <a:t>B.1.1 </a:t>
                      </a:r>
                    </a:p>
                  </a:txBody>
                  <a:tcPr anchor="ctr"/>
                </a:tc>
              </a:tr>
            </a:tbl>
          </a:graphicData>
        </a:graphic>
      </p:graphicFrame>
    </p:spTree>
    <p:extLst>
      <p:ext uri="{BB962C8B-B14F-4D97-AF65-F5344CB8AC3E}">
        <p14:creationId xmlns:p14="http://schemas.microsoft.com/office/powerpoint/2010/main" val="85026985"/>
      </p:ext>
    </p:extLst>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p:cNvSpPr>
            <a:spLocks noGrp="1"/>
          </p:cNvSpPr>
          <p:nvPr>
            <p:ph type="ftr" sz="quarter" idx="11"/>
          </p:nvPr>
        </p:nvSpPr>
        <p:spPr/>
        <p:txBody>
          <a:bodyPr/>
          <a:lstStyle/>
          <a:p>
            <a:r>
              <a:rPr lang="fr-FR" smtClean="0"/>
              <a:t>Abdelouahab Essafi Expert LMI Kafaat Liljami3</a:t>
            </a:r>
            <a:endParaRPr lang="fr-FR" dirty="0"/>
          </a:p>
        </p:txBody>
      </p:sp>
      <p:sp>
        <p:nvSpPr>
          <p:cNvPr id="3" name="Espace réservé du numéro de diapositive 2"/>
          <p:cNvSpPr>
            <a:spLocks noGrp="1"/>
          </p:cNvSpPr>
          <p:nvPr>
            <p:ph type="sldNum" sz="quarter" idx="12"/>
          </p:nvPr>
        </p:nvSpPr>
        <p:spPr/>
        <p:txBody>
          <a:bodyPr/>
          <a:lstStyle/>
          <a:p>
            <a:fld id="{E034F8EF-867A-4144-9C85-6B43D99B8AA5}" type="slidenum">
              <a:rPr lang="fr-FR" smtClean="0"/>
              <a:t>87</a:t>
            </a:fld>
            <a:endParaRPr lang="fr-FR" dirty="0"/>
          </a:p>
        </p:txBody>
      </p:sp>
      <p:graphicFrame>
        <p:nvGraphicFramePr>
          <p:cNvPr id="4" name="Tableau 3"/>
          <p:cNvGraphicFramePr>
            <a:graphicFrameLocks noGrp="1"/>
          </p:cNvGraphicFramePr>
          <p:nvPr>
            <p:extLst>
              <p:ext uri="{D42A27DB-BD31-4B8C-83A1-F6EECF244321}">
                <p14:modId xmlns:p14="http://schemas.microsoft.com/office/powerpoint/2010/main" val="760011442"/>
              </p:ext>
            </p:extLst>
          </p:nvPr>
        </p:nvGraphicFramePr>
        <p:xfrm>
          <a:off x="0" y="315631"/>
          <a:ext cx="12192000" cy="5902288"/>
        </p:xfrm>
        <a:graphic>
          <a:graphicData uri="http://schemas.openxmlformats.org/drawingml/2006/table">
            <a:tbl>
              <a:tblPr firstRow="1" bandRow="1">
                <a:tableStyleId>{5C22544A-7EE6-4342-B048-85BDC9FD1C3A}</a:tableStyleId>
              </a:tblPr>
              <a:tblGrid>
                <a:gridCol w="8910084"/>
                <a:gridCol w="3281916"/>
              </a:tblGrid>
              <a:tr h="716859">
                <a:tc>
                  <a:txBody>
                    <a:bodyPr/>
                    <a:lstStyle/>
                    <a:p>
                      <a:r>
                        <a:rPr lang="fr-FR" sz="2000" b="1" i="0" dirty="0">
                          <a:effectLst/>
                          <a:latin typeface="Calibri Light" charset="0"/>
                          <a:ea typeface="Calibri Light" charset="0"/>
                          <a:cs typeface="Calibri Light" charset="0"/>
                        </a:rPr>
                        <a:t>Emploi informel par sexe </a:t>
                      </a:r>
                    </a:p>
                  </a:txBody>
                  <a:tcPr anchor="ctr"/>
                </a:tc>
                <a:tc>
                  <a:txBody>
                    <a:bodyPr/>
                    <a:lstStyle/>
                    <a:p>
                      <a:r>
                        <a:rPr lang="nb-NO" sz="2000" b="0" i="0" dirty="0">
                          <a:effectLst/>
                          <a:latin typeface="Calibri Light" charset="0"/>
                          <a:ea typeface="Calibri Light" charset="0"/>
                          <a:cs typeface="Calibri Light" charset="0"/>
                        </a:rPr>
                        <a:t>B.1.1 </a:t>
                      </a:r>
                    </a:p>
                  </a:txBody>
                  <a:tcPr anchor="ctr"/>
                </a:tc>
              </a:tr>
              <a:tr h="716859">
                <a:tc>
                  <a:txBody>
                    <a:bodyPr/>
                    <a:lstStyle/>
                    <a:p>
                      <a:r>
                        <a:rPr lang="fr-FR" sz="2000" b="1" i="0" dirty="0">
                          <a:effectLst/>
                          <a:latin typeface="Calibri Light" charset="0"/>
                          <a:ea typeface="Calibri Light" charset="0"/>
                          <a:cs typeface="Calibri Light" charset="0"/>
                        </a:rPr>
                        <a:t>Incidence du travail </a:t>
                      </a:r>
                      <a:r>
                        <a:rPr lang="fr-FR" sz="2000" b="1" i="0" dirty="0" err="1">
                          <a:effectLst/>
                          <a:latin typeface="Calibri Light" charset="0"/>
                          <a:ea typeface="Calibri Light" charset="0"/>
                          <a:cs typeface="Calibri Light" charset="0"/>
                        </a:rPr>
                        <a:t>indépendant</a:t>
                      </a:r>
                      <a:r>
                        <a:rPr lang="fr-FR" sz="2000" b="1" i="0" dirty="0">
                          <a:effectLst/>
                          <a:latin typeface="Calibri Light" charset="0"/>
                          <a:ea typeface="Calibri Light" charset="0"/>
                          <a:cs typeface="Calibri Light" charset="0"/>
                        </a:rPr>
                        <a:t> par sexe </a:t>
                      </a:r>
                    </a:p>
                  </a:txBody>
                  <a:tcPr anchor="ctr"/>
                </a:tc>
                <a:tc>
                  <a:txBody>
                    <a:bodyPr/>
                    <a:lstStyle/>
                    <a:p>
                      <a:r>
                        <a:rPr lang="nb-NO" sz="2000" b="0" i="0" dirty="0">
                          <a:effectLst/>
                          <a:latin typeface="Calibri Light" charset="0"/>
                          <a:ea typeface="Calibri Light" charset="0"/>
                          <a:cs typeface="Calibri Light" charset="0"/>
                        </a:rPr>
                        <a:t>B.1.1 </a:t>
                      </a:r>
                    </a:p>
                  </a:txBody>
                  <a:tcPr anchor="ctr"/>
                </a:tc>
              </a:tr>
              <a:tr h="800567">
                <a:tc>
                  <a:txBody>
                    <a:bodyPr/>
                    <a:lstStyle/>
                    <a:p>
                      <a:r>
                        <a:rPr lang="fr-FR" sz="2000" b="1" i="0" dirty="0">
                          <a:effectLst/>
                          <a:latin typeface="Calibri Light" charset="0"/>
                          <a:ea typeface="Calibri Light" charset="0"/>
                          <a:cs typeface="Calibri Light" charset="0"/>
                        </a:rPr>
                        <a:t>Jeunes sans emploi et ne participant ni à l’</a:t>
                      </a:r>
                      <a:r>
                        <a:rPr lang="fr-FR" sz="2000" b="1" i="0" dirty="0" err="1">
                          <a:effectLst/>
                          <a:latin typeface="Calibri Light" charset="0"/>
                          <a:ea typeface="Calibri Light" charset="0"/>
                          <a:cs typeface="Calibri Light" charset="0"/>
                        </a:rPr>
                        <a:t>éducation</a:t>
                      </a:r>
                      <a:r>
                        <a:rPr lang="fr-FR" sz="2000" b="1" i="0" dirty="0">
                          <a:effectLst/>
                          <a:latin typeface="Calibri Light" charset="0"/>
                          <a:ea typeface="Calibri Light" charset="0"/>
                          <a:cs typeface="Calibri Light" charset="0"/>
                        </a:rPr>
                        <a:t> ni à la formation (NEET) </a:t>
                      </a:r>
                    </a:p>
                  </a:txBody>
                  <a:tcPr anchor="ctr"/>
                </a:tc>
                <a:tc>
                  <a:txBody>
                    <a:bodyPr/>
                    <a:lstStyle/>
                    <a:p>
                      <a:r>
                        <a:rPr lang="nb-NO" sz="2000" b="0" i="0" dirty="0">
                          <a:effectLst/>
                          <a:latin typeface="Calibri Light" charset="0"/>
                          <a:ea typeface="Calibri Light" charset="0"/>
                          <a:cs typeface="Calibri Light" charset="0"/>
                        </a:rPr>
                        <a:t>B.1.1 </a:t>
                      </a:r>
                    </a:p>
                  </a:txBody>
                  <a:tcPr anchor="ctr"/>
                </a:tc>
              </a:tr>
              <a:tr h="716859">
                <a:tc>
                  <a:txBody>
                    <a:bodyPr/>
                    <a:lstStyle/>
                    <a:p>
                      <a:r>
                        <a:rPr lang="fr-FR" sz="2000" b="1" i="0" dirty="0">
                          <a:effectLst/>
                          <a:latin typeface="Calibri Light" charset="0"/>
                          <a:ea typeface="Calibri Light" charset="0"/>
                          <a:cs typeface="Calibri Light" charset="0"/>
                        </a:rPr>
                        <a:t>Taux d’emploi selon le sexe et le niveau d’instruction </a:t>
                      </a:r>
                    </a:p>
                  </a:txBody>
                  <a:tcPr anchor="ctr"/>
                </a:tc>
                <a:tc>
                  <a:txBody>
                    <a:bodyPr/>
                    <a:lstStyle/>
                    <a:p>
                      <a:r>
                        <a:rPr lang="nb-NO" sz="2000" b="0" i="0">
                          <a:effectLst/>
                          <a:latin typeface="Calibri Light" charset="0"/>
                          <a:ea typeface="Calibri Light" charset="0"/>
                          <a:cs typeface="Calibri Light" charset="0"/>
                        </a:rPr>
                        <a:t>B.1.1 </a:t>
                      </a:r>
                    </a:p>
                  </a:txBody>
                  <a:tcPr anchor="ctr"/>
                </a:tc>
              </a:tr>
              <a:tr h="716859">
                <a:tc>
                  <a:txBody>
                    <a:bodyPr/>
                    <a:lstStyle/>
                    <a:p>
                      <a:r>
                        <a:rPr lang="fr-FR" sz="2000" b="1" i="0" dirty="0">
                          <a:effectLst/>
                          <a:latin typeface="Calibri Light" charset="0"/>
                          <a:ea typeface="Calibri Light" charset="0"/>
                          <a:cs typeface="Calibri Light" charset="0"/>
                        </a:rPr>
                        <a:t>Taux d’emploi des jeunes par sexe </a:t>
                      </a:r>
                    </a:p>
                  </a:txBody>
                  <a:tcPr anchor="ctr"/>
                </a:tc>
                <a:tc>
                  <a:txBody>
                    <a:bodyPr/>
                    <a:lstStyle/>
                    <a:p>
                      <a:r>
                        <a:rPr lang="nb-NO" sz="2000" b="0" i="0" dirty="0">
                          <a:effectLst/>
                          <a:latin typeface="Calibri Light" charset="0"/>
                          <a:ea typeface="Calibri Light" charset="0"/>
                          <a:cs typeface="Calibri Light" charset="0"/>
                        </a:rPr>
                        <a:t>B.1.1 </a:t>
                      </a:r>
                    </a:p>
                  </a:txBody>
                  <a:tcPr anchor="ctr"/>
                </a:tc>
              </a:tr>
              <a:tr h="800567">
                <a:tc>
                  <a:txBody>
                    <a:bodyPr/>
                    <a:lstStyle/>
                    <a:p>
                      <a:r>
                        <a:rPr lang="fr-FR" sz="2000" b="1" i="0" dirty="0">
                          <a:effectLst/>
                          <a:latin typeface="Calibri Light" charset="0"/>
                          <a:ea typeface="Calibri Light" charset="0"/>
                          <a:cs typeface="Calibri Light" charset="0"/>
                        </a:rPr>
                        <a:t>Taux de </a:t>
                      </a:r>
                      <a:r>
                        <a:rPr lang="fr-FR" sz="2000" b="1" i="0" dirty="0" err="1">
                          <a:effectLst/>
                          <a:latin typeface="Calibri Light" charset="0"/>
                          <a:ea typeface="Calibri Light" charset="0"/>
                          <a:cs typeface="Calibri Light" charset="0"/>
                        </a:rPr>
                        <a:t>chômage</a:t>
                      </a:r>
                      <a:r>
                        <a:rPr lang="fr-FR" sz="2000" b="1" i="0" dirty="0">
                          <a:effectLst/>
                          <a:latin typeface="Calibri Light" charset="0"/>
                          <a:ea typeface="Calibri Light" charset="0"/>
                          <a:cs typeface="Calibri Light" charset="0"/>
                        </a:rPr>
                        <a:t> selon le niveau d’instruction et le sexe </a:t>
                      </a:r>
                    </a:p>
                  </a:txBody>
                  <a:tcPr anchor="ctr"/>
                </a:tc>
                <a:tc>
                  <a:txBody>
                    <a:bodyPr/>
                    <a:lstStyle/>
                    <a:p>
                      <a:r>
                        <a:rPr lang="nb-NO" sz="2000" b="0" i="0" dirty="0">
                          <a:effectLst/>
                          <a:latin typeface="Calibri Light" charset="0"/>
                          <a:ea typeface="Calibri Light" charset="0"/>
                          <a:cs typeface="Calibri Light" charset="0"/>
                        </a:rPr>
                        <a:t>B.1.1 </a:t>
                      </a:r>
                    </a:p>
                  </a:txBody>
                  <a:tcPr anchor="ctr"/>
                </a:tc>
              </a:tr>
              <a:tr h="716859">
                <a:tc>
                  <a:txBody>
                    <a:bodyPr/>
                    <a:lstStyle/>
                    <a:p>
                      <a:r>
                        <a:rPr lang="fr-FR" sz="2000" b="1" i="0" dirty="0">
                          <a:effectLst/>
                          <a:latin typeface="Calibri Light" charset="0"/>
                          <a:ea typeface="Calibri Light" charset="0"/>
                          <a:cs typeface="Calibri Light" charset="0"/>
                        </a:rPr>
                        <a:t>Taux de </a:t>
                      </a:r>
                      <a:r>
                        <a:rPr lang="fr-FR" sz="2000" b="1" i="0" dirty="0" err="1">
                          <a:effectLst/>
                          <a:latin typeface="Calibri Light" charset="0"/>
                          <a:ea typeface="Calibri Light" charset="0"/>
                          <a:cs typeface="Calibri Light" charset="0"/>
                        </a:rPr>
                        <a:t>chômage</a:t>
                      </a:r>
                      <a:r>
                        <a:rPr lang="fr-FR" sz="2000" b="1" i="0" dirty="0">
                          <a:effectLst/>
                          <a:latin typeface="Calibri Light" charset="0"/>
                          <a:ea typeface="Calibri Light" charset="0"/>
                          <a:cs typeface="Calibri Light" charset="0"/>
                        </a:rPr>
                        <a:t> des jeunes (taux et ratio) par sexe </a:t>
                      </a:r>
                    </a:p>
                  </a:txBody>
                  <a:tcPr anchor="ctr"/>
                </a:tc>
                <a:tc>
                  <a:txBody>
                    <a:bodyPr/>
                    <a:lstStyle/>
                    <a:p>
                      <a:r>
                        <a:rPr lang="nb-NO" sz="2000" b="0" i="0" dirty="0">
                          <a:effectLst/>
                          <a:latin typeface="Calibri Light" charset="0"/>
                          <a:ea typeface="Calibri Light" charset="0"/>
                          <a:cs typeface="Calibri Light" charset="0"/>
                        </a:rPr>
                        <a:t>B.1.1 </a:t>
                      </a:r>
                    </a:p>
                  </a:txBody>
                  <a:tcPr anchor="ctr"/>
                </a:tc>
              </a:tr>
              <a:tr h="716859">
                <a:tc>
                  <a:txBody>
                    <a:bodyPr/>
                    <a:lstStyle/>
                    <a:p>
                      <a:r>
                        <a:rPr lang="fr-FR" sz="2000" b="1" i="0" dirty="0">
                          <a:effectLst/>
                          <a:latin typeface="Calibri Light" charset="0"/>
                          <a:ea typeface="Calibri Light" charset="0"/>
                          <a:cs typeface="Calibri Light" charset="0"/>
                        </a:rPr>
                        <a:t>Incidence de l’emploi </a:t>
                      </a:r>
                      <a:r>
                        <a:rPr lang="fr-FR" sz="2000" b="1" i="0" dirty="0" err="1">
                          <a:effectLst/>
                          <a:latin typeface="Calibri Light" charset="0"/>
                          <a:ea typeface="Calibri Light" charset="0"/>
                          <a:cs typeface="Calibri Light" charset="0"/>
                        </a:rPr>
                        <a:t>vulnérable</a:t>
                      </a:r>
                      <a:r>
                        <a:rPr lang="fr-FR" sz="2000" b="1" i="0" dirty="0">
                          <a:effectLst/>
                          <a:latin typeface="Calibri Light" charset="0"/>
                          <a:ea typeface="Calibri Light" charset="0"/>
                          <a:cs typeface="Calibri Light" charset="0"/>
                        </a:rPr>
                        <a:t> selon le sexe </a:t>
                      </a:r>
                    </a:p>
                  </a:txBody>
                  <a:tcPr anchor="ctr"/>
                </a:tc>
                <a:tc>
                  <a:txBody>
                    <a:bodyPr/>
                    <a:lstStyle/>
                    <a:p>
                      <a:r>
                        <a:rPr lang="nb-NO" sz="2000" b="0" i="0" dirty="0">
                          <a:effectLst/>
                          <a:latin typeface="Calibri Light" charset="0"/>
                          <a:ea typeface="Calibri Light" charset="0"/>
                          <a:cs typeface="Calibri Light" charset="0"/>
                        </a:rPr>
                        <a:t>B.1.1 </a:t>
                      </a:r>
                    </a:p>
                  </a:txBody>
                  <a:tcPr anchor="ctr"/>
                </a:tc>
              </a:tr>
            </a:tbl>
          </a:graphicData>
        </a:graphic>
      </p:graphicFrame>
    </p:spTree>
    <p:extLst>
      <p:ext uri="{BB962C8B-B14F-4D97-AF65-F5344CB8AC3E}">
        <p14:creationId xmlns:p14="http://schemas.microsoft.com/office/powerpoint/2010/main" val="1210112274"/>
      </p:ext>
    </p:extLst>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p:cNvSpPr>
            <a:spLocks noGrp="1"/>
          </p:cNvSpPr>
          <p:nvPr>
            <p:ph type="ftr" sz="quarter" idx="11"/>
          </p:nvPr>
        </p:nvSpPr>
        <p:spPr/>
        <p:txBody>
          <a:bodyPr/>
          <a:lstStyle/>
          <a:p>
            <a:r>
              <a:rPr lang="fr-FR" smtClean="0"/>
              <a:t>Abdelouahab Essafi Expert LMI Kafaat Liljami3</a:t>
            </a:r>
            <a:endParaRPr lang="fr-FR" dirty="0"/>
          </a:p>
        </p:txBody>
      </p:sp>
      <p:sp>
        <p:nvSpPr>
          <p:cNvPr id="3" name="Espace réservé du numéro de diapositive 2"/>
          <p:cNvSpPr>
            <a:spLocks noGrp="1"/>
          </p:cNvSpPr>
          <p:nvPr>
            <p:ph type="sldNum" sz="quarter" idx="12"/>
          </p:nvPr>
        </p:nvSpPr>
        <p:spPr/>
        <p:txBody>
          <a:bodyPr/>
          <a:lstStyle/>
          <a:p>
            <a:fld id="{E034F8EF-867A-4144-9C85-6B43D99B8AA5}" type="slidenum">
              <a:rPr lang="fr-FR" smtClean="0"/>
              <a:t>88</a:t>
            </a:fld>
            <a:endParaRPr lang="fr-FR" dirty="0"/>
          </a:p>
        </p:txBody>
      </p:sp>
      <p:graphicFrame>
        <p:nvGraphicFramePr>
          <p:cNvPr id="4" name="Tableau 3"/>
          <p:cNvGraphicFramePr>
            <a:graphicFrameLocks noGrp="1"/>
          </p:cNvGraphicFramePr>
          <p:nvPr>
            <p:extLst>
              <p:ext uri="{D42A27DB-BD31-4B8C-83A1-F6EECF244321}">
                <p14:modId xmlns:p14="http://schemas.microsoft.com/office/powerpoint/2010/main" val="1324906760"/>
              </p:ext>
            </p:extLst>
          </p:nvPr>
        </p:nvGraphicFramePr>
        <p:xfrm>
          <a:off x="233915" y="191381"/>
          <a:ext cx="11249247" cy="5826651"/>
        </p:xfrm>
        <a:graphic>
          <a:graphicData uri="http://schemas.openxmlformats.org/drawingml/2006/table">
            <a:tbl>
              <a:tblPr firstRow="1" bandRow="1">
                <a:tableStyleId>{5C22544A-7EE6-4342-B048-85BDC9FD1C3A}</a:tableStyleId>
              </a:tblPr>
              <a:tblGrid>
                <a:gridCol w="8825025"/>
                <a:gridCol w="2424222"/>
              </a:tblGrid>
              <a:tr h="495075">
                <a:tc>
                  <a:txBody>
                    <a:bodyPr/>
                    <a:lstStyle/>
                    <a:p>
                      <a:r>
                        <a:rPr lang="fr-FR" sz="2000" b="1" i="0" dirty="0" err="1">
                          <a:effectLst/>
                          <a:latin typeface="Calibri Light" charset="0"/>
                          <a:ea typeface="Calibri Light" charset="0"/>
                          <a:cs typeface="Calibri Light" charset="0"/>
                        </a:rPr>
                        <a:t>Chômage</a:t>
                      </a:r>
                      <a:r>
                        <a:rPr lang="fr-FR" sz="2000" b="1" i="0" dirty="0">
                          <a:effectLst/>
                          <a:latin typeface="Calibri Light" charset="0"/>
                          <a:ea typeface="Calibri Light" charset="0"/>
                          <a:cs typeface="Calibri Light" charset="0"/>
                        </a:rPr>
                        <a:t> de longue </a:t>
                      </a:r>
                      <a:r>
                        <a:rPr lang="fr-FR" sz="2000" b="1" i="0" dirty="0" err="1">
                          <a:effectLst/>
                          <a:latin typeface="Calibri Light" charset="0"/>
                          <a:ea typeface="Calibri Light" charset="0"/>
                          <a:cs typeface="Calibri Light" charset="0"/>
                        </a:rPr>
                        <a:t>durée</a:t>
                      </a:r>
                      <a:r>
                        <a:rPr lang="fr-FR" sz="2000" b="1" i="0" dirty="0">
                          <a:effectLst/>
                          <a:latin typeface="Calibri Light" charset="0"/>
                          <a:ea typeface="Calibri Light" charset="0"/>
                          <a:cs typeface="Calibri Light" charset="0"/>
                        </a:rPr>
                        <a:t> (taux et ratio) par sexe </a:t>
                      </a:r>
                    </a:p>
                  </a:txBody>
                  <a:tcPr anchor="ctr"/>
                </a:tc>
                <a:tc>
                  <a:txBody>
                    <a:bodyPr/>
                    <a:lstStyle/>
                    <a:p>
                      <a:r>
                        <a:rPr lang="nb-NO" sz="2000" b="0" i="0">
                          <a:effectLst/>
                          <a:latin typeface="Calibri Light" charset="0"/>
                          <a:ea typeface="Calibri Light" charset="0"/>
                          <a:cs typeface="Calibri Light" charset="0"/>
                        </a:rPr>
                        <a:t>B.1.1 </a:t>
                      </a:r>
                    </a:p>
                  </a:txBody>
                  <a:tcPr anchor="ctr"/>
                </a:tc>
              </a:tr>
              <a:tr h="495075">
                <a:tc>
                  <a:txBody>
                    <a:bodyPr/>
                    <a:lstStyle/>
                    <a:p>
                      <a:r>
                        <a:rPr lang="fr-FR" sz="2000" b="1" i="0">
                          <a:effectLst/>
                          <a:latin typeface="Calibri Light" charset="0"/>
                          <a:ea typeface="Calibri Light" charset="0"/>
                          <a:cs typeface="Calibri Light" charset="0"/>
                        </a:rPr>
                        <a:t>Flux d’envois de fonds des migrants </a:t>
                      </a:r>
                    </a:p>
                  </a:txBody>
                  <a:tcPr anchor="ctr"/>
                </a:tc>
                <a:tc>
                  <a:txBody>
                    <a:bodyPr/>
                    <a:lstStyle/>
                    <a:p>
                      <a:r>
                        <a:rPr lang="nb-NO" sz="2000" b="0" i="0">
                          <a:effectLst/>
                          <a:latin typeface="Calibri Light" charset="0"/>
                          <a:ea typeface="Calibri Light" charset="0"/>
                          <a:cs typeface="Calibri Light" charset="0"/>
                        </a:rPr>
                        <a:t>B.1.3 </a:t>
                      </a:r>
                    </a:p>
                  </a:txBody>
                  <a:tcPr anchor="ctr"/>
                </a:tc>
              </a:tr>
              <a:tr h="495075">
                <a:tc>
                  <a:txBody>
                    <a:bodyPr/>
                    <a:lstStyle/>
                    <a:p>
                      <a:r>
                        <a:rPr lang="fr-FR" sz="2000" b="1" i="0" dirty="0">
                          <a:effectLst/>
                          <a:latin typeface="Calibri Light" charset="0"/>
                          <a:ea typeface="Calibri Light" charset="0"/>
                          <a:cs typeface="Calibri Light" charset="0"/>
                        </a:rPr>
                        <a:t>Nombre de demandeurs d’emploi inscrits/</a:t>
                      </a:r>
                      <a:r>
                        <a:rPr lang="fr-FR" sz="2000" b="1" i="0" dirty="0" err="1">
                          <a:effectLst/>
                          <a:latin typeface="Calibri Light" charset="0"/>
                          <a:ea typeface="Calibri Light" charset="0"/>
                          <a:cs typeface="Calibri Light" charset="0"/>
                        </a:rPr>
                        <a:t>chômeurs</a:t>
                      </a:r>
                      <a:r>
                        <a:rPr lang="fr-FR" sz="2000" b="1" i="0" dirty="0">
                          <a:effectLst/>
                          <a:latin typeface="Calibri Light" charset="0"/>
                          <a:ea typeface="Calibri Light" charset="0"/>
                          <a:cs typeface="Calibri Light" charset="0"/>
                        </a:rPr>
                        <a:t> inscrits par sexe </a:t>
                      </a:r>
                    </a:p>
                  </a:txBody>
                  <a:tcPr anchor="ctr"/>
                </a:tc>
                <a:tc>
                  <a:txBody>
                    <a:bodyPr/>
                    <a:lstStyle/>
                    <a:p>
                      <a:r>
                        <a:rPr lang="nb-NO" sz="2000" b="0" i="0">
                          <a:effectLst/>
                          <a:latin typeface="Calibri Light" charset="0"/>
                          <a:ea typeface="Calibri Light" charset="0"/>
                          <a:cs typeface="Calibri Light" charset="0"/>
                        </a:rPr>
                        <a:t>B.1.6 </a:t>
                      </a:r>
                    </a:p>
                  </a:txBody>
                  <a:tcPr anchor="ctr"/>
                </a:tc>
              </a:tr>
              <a:tr h="495075">
                <a:tc>
                  <a:txBody>
                    <a:bodyPr/>
                    <a:lstStyle/>
                    <a:p>
                      <a:r>
                        <a:rPr lang="fr-FR" sz="2000" b="1" i="0">
                          <a:effectLst/>
                          <a:latin typeface="Calibri Light" charset="0"/>
                          <a:ea typeface="Calibri Light" charset="0"/>
                          <a:cs typeface="Calibri Light" charset="0"/>
                        </a:rPr>
                        <a:t>Participants aux services du marché du travail par sexe </a:t>
                      </a:r>
                    </a:p>
                  </a:txBody>
                  <a:tcPr anchor="ctr"/>
                </a:tc>
                <a:tc>
                  <a:txBody>
                    <a:bodyPr/>
                    <a:lstStyle/>
                    <a:p>
                      <a:r>
                        <a:rPr lang="nb-NO" sz="2000" b="0" i="0">
                          <a:effectLst/>
                          <a:latin typeface="Calibri Light" charset="0"/>
                          <a:ea typeface="Calibri Light" charset="0"/>
                          <a:cs typeface="Calibri Light" charset="0"/>
                        </a:rPr>
                        <a:t>B.1.6 </a:t>
                      </a:r>
                    </a:p>
                  </a:txBody>
                  <a:tcPr anchor="ctr"/>
                </a:tc>
              </a:tr>
              <a:tr h="495075">
                <a:tc>
                  <a:txBody>
                    <a:bodyPr/>
                    <a:lstStyle/>
                    <a:p>
                      <a:r>
                        <a:rPr lang="fr-FR" sz="2000" b="1" i="0" dirty="0">
                          <a:effectLst/>
                          <a:latin typeface="Calibri Light" charset="0"/>
                          <a:ea typeface="Calibri Light" charset="0"/>
                          <a:cs typeface="Calibri Light" charset="0"/>
                        </a:rPr>
                        <a:t>Participants aux mesures du marché du travail par sexe </a:t>
                      </a:r>
                    </a:p>
                  </a:txBody>
                  <a:tcPr anchor="ctr"/>
                </a:tc>
                <a:tc>
                  <a:txBody>
                    <a:bodyPr/>
                    <a:lstStyle/>
                    <a:p>
                      <a:r>
                        <a:rPr lang="nb-NO" sz="2000" b="0" i="0">
                          <a:effectLst/>
                          <a:latin typeface="Calibri Light" charset="0"/>
                          <a:ea typeface="Calibri Light" charset="0"/>
                          <a:cs typeface="Calibri Light" charset="0"/>
                        </a:rPr>
                        <a:t>B.1.6 </a:t>
                      </a:r>
                    </a:p>
                  </a:txBody>
                  <a:tcPr anchor="ctr"/>
                </a:tc>
              </a:tr>
              <a:tr h="495075">
                <a:tc>
                  <a:txBody>
                    <a:bodyPr/>
                    <a:lstStyle/>
                    <a:p>
                      <a:r>
                        <a:rPr lang="fr-FR" sz="2000" b="1" i="0" dirty="0" err="1">
                          <a:effectLst/>
                          <a:latin typeface="Calibri Light" charset="0"/>
                          <a:ea typeface="Calibri Light" charset="0"/>
                          <a:cs typeface="Calibri Light" charset="0"/>
                        </a:rPr>
                        <a:t>Dépenses</a:t>
                      </a:r>
                      <a:r>
                        <a:rPr lang="fr-FR" sz="2000" b="1" i="0" dirty="0">
                          <a:effectLst/>
                          <a:latin typeface="Calibri Light" charset="0"/>
                          <a:ea typeface="Calibri Light" charset="0"/>
                          <a:cs typeface="Calibri Light" charset="0"/>
                        </a:rPr>
                        <a:t> </a:t>
                      </a:r>
                      <a:r>
                        <a:rPr lang="fr-FR" sz="2000" b="1" i="0" dirty="0" err="1">
                          <a:effectLst/>
                          <a:latin typeface="Calibri Light" charset="0"/>
                          <a:ea typeface="Calibri Light" charset="0"/>
                          <a:cs typeface="Calibri Light" charset="0"/>
                        </a:rPr>
                        <a:t>consacrées</a:t>
                      </a:r>
                      <a:r>
                        <a:rPr lang="fr-FR" sz="2000" b="1" i="0" dirty="0">
                          <a:effectLst/>
                          <a:latin typeface="Calibri Light" charset="0"/>
                          <a:ea typeface="Calibri Light" charset="0"/>
                          <a:cs typeface="Calibri Light" charset="0"/>
                        </a:rPr>
                        <a:t> aux politiques du marché du travail </a:t>
                      </a:r>
                    </a:p>
                  </a:txBody>
                  <a:tcPr anchor="ctr"/>
                </a:tc>
                <a:tc>
                  <a:txBody>
                    <a:bodyPr/>
                    <a:lstStyle/>
                    <a:p>
                      <a:r>
                        <a:rPr lang="nb-NO" sz="2000" b="0" i="0">
                          <a:effectLst/>
                          <a:latin typeface="Calibri Light" charset="0"/>
                          <a:ea typeface="Calibri Light" charset="0"/>
                          <a:cs typeface="Calibri Light" charset="0"/>
                        </a:rPr>
                        <a:t>B.1.6 </a:t>
                      </a:r>
                    </a:p>
                  </a:txBody>
                  <a:tcPr anchor="ctr"/>
                </a:tc>
              </a:tr>
              <a:tr h="495075">
                <a:tc>
                  <a:txBody>
                    <a:bodyPr/>
                    <a:lstStyle/>
                    <a:p>
                      <a:r>
                        <a:rPr lang="fr-FR" sz="2000" b="1" i="0" dirty="0">
                          <a:effectLst/>
                          <a:latin typeface="Calibri Light" charset="0"/>
                          <a:ea typeface="Calibri Light" charset="0"/>
                          <a:cs typeface="Calibri Light" charset="0"/>
                        </a:rPr>
                        <a:t>Transition du </a:t>
                      </a:r>
                      <a:r>
                        <a:rPr lang="fr-FR" sz="2000" b="1" i="0" dirty="0" err="1">
                          <a:effectLst/>
                          <a:latin typeface="Calibri Light" charset="0"/>
                          <a:ea typeface="Calibri Light" charset="0"/>
                          <a:cs typeface="Calibri Light" charset="0"/>
                        </a:rPr>
                        <a:t>chômage</a:t>
                      </a:r>
                      <a:r>
                        <a:rPr lang="fr-FR" sz="2000" b="1" i="0" dirty="0">
                          <a:effectLst/>
                          <a:latin typeface="Calibri Light" charset="0"/>
                          <a:ea typeface="Calibri Light" charset="0"/>
                          <a:cs typeface="Calibri Light" charset="0"/>
                        </a:rPr>
                        <a:t> à l’emploi (placement professionnel) par sexe </a:t>
                      </a:r>
                    </a:p>
                  </a:txBody>
                  <a:tcPr anchor="ctr"/>
                </a:tc>
                <a:tc>
                  <a:txBody>
                    <a:bodyPr/>
                    <a:lstStyle/>
                    <a:p>
                      <a:r>
                        <a:rPr lang="nb-NO" sz="2000" b="0" i="0">
                          <a:effectLst/>
                          <a:latin typeface="Calibri Light" charset="0"/>
                          <a:ea typeface="Calibri Light" charset="0"/>
                          <a:cs typeface="Calibri Light" charset="0"/>
                        </a:rPr>
                        <a:t>B.1.6 </a:t>
                      </a:r>
                    </a:p>
                  </a:txBody>
                  <a:tcPr anchor="ctr"/>
                </a:tc>
              </a:tr>
              <a:tr h="495075">
                <a:tc>
                  <a:txBody>
                    <a:bodyPr/>
                    <a:lstStyle/>
                    <a:p>
                      <a:r>
                        <a:rPr lang="fr-FR" sz="2000" b="1" i="0" dirty="0">
                          <a:effectLst/>
                          <a:latin typeface="Calibri Light" charset="0"/>
                          <a:ea typeface="Calibri Light" charset="0"/>
                          <a:cs typeface="Calibri Light" charset="0"/>
                        </a:rPr>
                        <a:t>Nombre de vacances d’emploi </a:t>
                      </a:r>
                    </a:p>
                  </a:txBody>
                  <a:tcPr anchor="ctr"/>
                </a:tc>
                <a:tc>
                  <a:txBody>
                    <a:bodyPr/>
                    <a:lstStyle/>
                    <a:p>
                      <a:r>
                        <a:rPr lang="nb-NO" sz="2000" b="0" i="0">
                          <a:effectLst/>
                          <a:latin typeface="Calibri Light" charset="0"/>
                          <a:ea typeface="Calibri Light" charset="0"/>
                          <a:cs typeface="Calibri Light" charset="0"/>
                        </a:rPr>
                        <a:t>B.1.6 </a:t>
                      </a:r>
                    </a:p>
                  </a:txBody>
                  <a:tcPr anchor="ctr"/>
                </a:tc>
              </a:tr>
              <a:tr h="495075">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r-FR" sz="2000" b="1" i="0" kern="1200" dirty="0" err="1" smtClean="0">
                          <a:solidFill>
                            <a:schemeClr val="dk1"/>
                          </a:solidFill>
                          <a:effectLst/>
                          <a:latin typeface="Calibri Light" charset="0"/>
                          <a:ea typeface="Calibri Light" charset="0"/>
                          <a:cs typeface="Calibri Light" charset="0"/>
                        </a:rPr>
                        <a:t>Suréducation</a:t>
                      </a:r>
                      <a:r>
                        <a:rPr lang="fr-FR" sz="2000" b="1" i="0" kern="1200" dirty="0" smtClean="0">
                          <a:solidFill>
                            <a:schemeClr val="dk1"/>
                          </a:solidFill>
                          <a:effectLst/>
                          <a:latin typeface="Calibri Light" charset="0"/>
                          <a:ea typeface="Calibri Light" charset="0"/>
                          <a:cs typeface="Calibri Light" charset="0"/>
                        </a:rPr>
                        <a:t> par sexe et par profession (</a:t>
                      </a:r>
                      <a:r>
                        <a:rPr lang="fr-FR" sz="2000" b="1" i="0" kern="1200" dirty="0" err="1" smtClean="0">
                          <a:solidFill>
                            <a:schemeClr val="dk1"/>
                          </a:solidFill>
                          <a:effectLst/>
                          <a:latin typeface="Calibri Light" charset="0"/>
                          <a:ea typeface="Calibri Light" charset="0"/>
                          <a:cs typeface="Calibri Light" charset="0"/>
                        </a:rPr>
                        <a:t>méthode</a:t>
                      </a:r>
                      <a:r>
                        <a:rPr lang="fr-FR" sz="2000" b="1" i="0" kern="1200" dirty="0" smtClean="0">
                          <a:solidFill>
                            <a:schemeClr val="dk1"/>
                          </a:solidFill>
                          <a:effectLst/>
                          <a:latin typeface="Calibri Light" charset="0"/>
                          <a:ea typeface="Calibri Light" charset="0"/>
                          <a:cs typeface="Calibri Light" charset="0"/>
                        </a:rPr>
                        <a:t> empirique) </a:t>
                      </a:r>
                      <a:endParaRPr lang="fr-FR" sz="2000" b="1" i="0" dirty="0" smtClean="0">
                        <a:latin typeface="Calibri Light" charset="0"/>
                        <a:ea typeface="Calibri Light" charset="0"/>
                        <a:cs typeface="Calibri Light" charset="0"/>
                      </a:endParaRPr>
                    </a:p>
                  </a:txBody>
                  <a:tcPr anchor="ctr"/>
                </a:tc>
                <a:tc>
                  <a:txBody>
                    <a:bodyPr/>
                    <a:lstStyle/>
                    <a:p>
                      <a:r>
                        <a:rPr lang="fr-FR" sz="2000" b="0" i="0" dirty="0" smtClean="0">
                          <a:effectLst/>
                          <a:latin typeface="Calibri Light" charset="0"/>
                          <a:ea typeface="Calibri Light" charset="0"/>
                          <a:cs typeface="Calibri Light" charset="0"/>
                        </a:rPr>
                        <a:t>B.1.2</a:t>
                      </a:r>
                      <a:endParaRPr lang="fr-FR" sz="2000" b="0" i="0" dirty="0">
                        <a:effectLst/>
                        <a:latin typeface="Calibri Light" charset="0"/>
                        <a:ea typeface="Calibri Light" charset="0"/>
                        <a:cs typeface="Calibri Light" charset="0"/>
                      </a:endParaRPr>
                    </a:p>
                  </a:txBody>
                  <a:tcPr anchor="ctr"/>
                </a:tc>
              </a:tr>
              <a:tr h="495075">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r-FR" sz="2000" b="1" i="0" kern="1200" dirty="0" smtClean="0">
                          <a:solidFill>
                            <a:schemeClr val="dk1"/>
                          </a:solidFill>
                          <a:effectLst/>
                          <a:latin typeface="Calibri Light" charset="0"/>
                          <a:ea typeface="Calibri Light" charset="0"/>
                          <a:cs typeface="Calibri Light" charset="0"/>
                        </a:rPr>
                        <a:t>Taux d’emploi des jeunes </a:t>
                      </a:r>
                      <a:r>
                        <a:rPr lang="fr-FR" sz="2000" b="1" i="0" kern="1200" dirty="0" err="1" smtClean="0">
                          <a:solidFill>
                            <a:schemeClr val="dk1"/>
                          </a:solidFill>
                          <a:effectLst/>
                          <a:latin typeface="Calibri Light" charset="0"/>
                          <a:ea typeface="Calibri Light" charset="0"/>
                          <a:cs typeface="Calibri Light" charset="0"/>
                        </a:rPr>
                        <a:t>diplômés</a:t>
                      </a:r>
                      <a:r>
                        <a:rPr lang="fr-FR" sz="2000" b="1" i="0" kern="1200" dirty="0" smtClean="0">
                          <a:solidFill>
                            <a:schemeClr val="dk1"/>
                          </a:solidFill>
                          <a:effectLst/>
                          <a:latin typeface="Calibri Light" charset="0"/>
                          <a:ea typeface="Calibri Light" charset="0"/>
                          <a:cs typeface="Calibri Light" charset="0"/>
                        </a:rPr>
                        <a:t> par sexe et par orientation des programmes </a:t>
                      </a:r>
                      <a:endParaRPr lang="fr-FR" sz="2000" b="1" i="0" dirty="0" smtClean="0">
                        <a:latin typeface="Calibri Light" charset="0"/>
                        <a:ea typeface="Calibri Light" charset="0"/>
                        <a:cs typeface="Calibri Light" charset="0"/>
                      </a:endParaRPr>
                    </a:p>
                  </a:txBody>
                  <a:tcPr anchor="ctr"/>
                </a:tc>
                <a:tc>
                  <a:txBody>
                    <a:bodyPr/>
                    <a:lstStyle/>
                    <a:p>
                      <a:r>
                        <a:rPr lang="fr-FR" sz="2000" b="0" i="0" dirty="0" smtClean="0">
                          <a:effectLst/>
                          <a:latin typeface="Calibri Light" charset="0"/>
                          <a:ea typeface="Calibri Light" charset="0"/>
                          <a:cs typeface="Calibri Light" charset="0"/>
                        </a:rPr>
                        <a:t>C.3.1</a:t>
                      </a:r>
                      <a:endParaRPr lang="fr-FR" sz="2000" b="0" i="0" dirty="0">
                        <a:effectLst/>
                        <a:latin typeface="Calibri Light" charset="0"/>
                        <a:ea typeface="Calibri Light" charset="0"/>
                        <a:cs typeface="Calibri Light" charset="0"/>
                      </a:endParaRPr>
                    </a:p>
                  </a:txBody>
                  <a:tcPr anchor="ctr"/>
                </a:tc>
              </a:tr>
              <a:tr h="875901">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r-FR" sz="2000" b="1" i="0" kern="1200" dirty="0" smtClean="0">
                          <a:solidFill>
                            <a:schemeClr val="dk1"/>
                          </a:solidFill>
                          <a:effectLst/>
                          <a:latin typeface="Calibri Light" charset="0"/>
                          <a:ea typeface="Calibri Light" charset="0"/>
                          <a:cs typeface="Calibri Light" charset="0"/>
                        </a:rPr>
                        <a:t>Participation des adultes à la formation/l’apprentissage tout au long de la vie par sexe </a:t>
                      </a:r>
                      <a:endParaRPr lang="fr-FR" sz="2000" b="1" i="0" dirty="0" smtClean="0">
                        <a:latin typeface="Calibri Light" charset="0"/>
                        <a:ea typeface="Calibri Light" charset="0"/>
                        <a:cs typeface="Calibri Light" charset="0"/>
                      </a:endParaRPr>
                    </a:p>
                  </a:txBody>
                  <a:tcPr anchor="ctr"/>
                </a:tc>
                <a:tc>
                  <a:txBody>
                    <a:bodyPr/>
                    <a:lstStyle/>
                    <a:p>
                      <a:r>
                        <a:rPr lang="fr-FR" sz="2000" b="0" i="0" dirty="0" smtClean="0">
                          <a:effectLst/>
                          <a:latin typeface="Calibri Light" charset="0"/>
                          <a:ea typeface="Calibri Light" charset="0"/>
                          <a:cs typeface="Calibri Light" charset="0"/>
                        </a:rPr>
                        <a:t>C.3.4</a:t>
                      </a:r>
                      <a:endParaRPr lang="fr-FR" sz="2000" b="0" i="0" dirty="0">
                        <a:effectLst/>
                        <a:latin typeface="Calibri Light" charset="0"/>
                        <a:ea typeface="Calibri Light" charset="0"/>
                        <a:cs typeface="Calibri Light" charset="0"/>
                      </a:endParaRPr>
                    </a:p>
                  </a:txBody>
                  <a:tcPr anchor="ctr"/>
                </a:tc>
              </a:tr>
            </a:tbl>
          </a:graphicData>
        </a:graphic>
      </p:graphicFrame>
    </p:spTree>
    <p:extLst>
      <p:ext uri="{BB962C8B-B14F-4D97-AF65-F5344CB8AC3E}">
        <p14:creationId xmlns:p14="http://schemas.microsoft.com/office/powerpoint/2010/main" val="1963321075"/>
      </p:ext>
    </p:extLst>
  </p:cSld>
  <p:clrMapOvr>
    <a:masterClrMapping/>
  </p:clrMapOvr>
  <p:timing>
    <p:tnLst>
      <p:par>
        <p:cTn id="1" dur="indefinite" restart="never" nodeType="tmRoot"/>
      </p:par>
    </p:tnLst>
  </p:timing>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p:cNvSpPr>
            <a:spLocks noGrp="1"/>
          </p:cNvSpPr>
          <p:nvPr>
            <p:ph type="ftr" sz="quarter" idx="11"/>
          </p:nvPr>
        </p:nvSpPr>
        <p:spPr/>
        <p:txBody>
          <a:bodyPr/>
          <a:lstStyle/>
          <a:p>
            <a:r>
              <a:rPr lang="fr-FR" smtClean="0"/>
              <a:t>Abdelouahab Essafi Expert LMI Kafaat Liljami3</a:t>
            </a:r>
            <a:endParaRPr lang="fr-FR" dirty="0"/>
          </a:p>
        </p:txBody>
      </p:sp>
      <p:sp>
        <p:nvSpPr>
          <p:cNvPr id="3" name="Espace réservé du numéro de diapositive 2"/>
          <p:cNvSpPr>
            <a:spLocks noGrp="1"/>
          </p:cNvSpPr>
          <p:nvPr>
            <p:ph type="sldNum" sz="quarter" idx="12"/>
          </p:nvPr>
        </p:nvSpPr>
        <p:spPr/>
        <p:txBody>
          <a:bodyPr/>
          <a:lstStyle/>
          <a:p>
            <a:fld id="{E034F8EF-867A-4144-9C85-6B43D99B8AA5}" type="slidenum">
              <a:rPr lang="fr-FR" smtClean="0"/>
              <a:t>89</a:t>
            </a:fld>
            <a:endParaRPr lang="fr-FR" dirty="0"/>
          </a:p>
        </p:txBody>
      </p:sp>
      <p:graphicFrame>
        <p:nvGraphicFramePr>
          <p:cNvPr id="4" name="Tableau 3"/>
          <p:cNvGraphicFramePr>
            <a:graphicFrameLocks noGrp="1"/>
          </p:cNvGraphicFramePr>
          <p:nvPr>
            <p:extLst>
              <p:ext uri="{D42A27DB-BD31-4B8C-83A1-F6EECF244321}">
                <p14:modId xmlns:p14="http://schemas.microsoft.com/office/powerpoint/2010/main" val="499431141"/>
              </p:ext>
            </p:extLst>
          </p:nvPr>
        </p:nvGraphicFramePr>
        <p:xfrm>
          <a:off x="0" y="21265"/>
          <a:ext cx="11767052" cy="6888480"/>
        </p:xfrm>
        <a:graphic>
          <a:graphicData uri="http://schemas.openxmlformats.org/drawingml/2006/table">
            <a:tbl>
              <a:tblPr firstRow="1" bandRow="1">
                <a:tableStyleId>{5C22544A-7EE6-4342-B048-85BDC9FD1C3A}</a:tableStyleId>
              </a:tblPr>
              <a:tblGrid>
                <a:gridCol w="9493527"/>
                <a:gridCol w="2273525"/>
              </a:tblGrid>
              <a:tr h="370840">
                <a:tc>
                  <a:txBody>
                    <a:bodyPr/>
                    <a:lstStyle/>
                    <a:p>
                      <a:endParaRPr lang="fr-FR" sz="2000" b="0" i="0" dirty="0">
                        <a:effectLst/>
                        <a:latin typeface="Calibri Light" charset="0"/>
                        <a:ea typeface="Calibri Light" charset="0"/>
                        <a:cs typeface="Calibri Light" charset="0"/>
                      </a:endParaRPr>
                    </a:p>
                  </a:txBody>
                  <a:tcPr anchor="ctr"/>
                </a:tc>
                <a:tc>
                  <a:txBody>
                    <a:bodyPr/>
                    <a:lstStyle/>
                    <a:p>
                      <a:endParaRPr lang="fr-FR" sz="2000" b="0" i="0">
                        <a:effectLst/>
                        <a:latin typeface="Calibri Light" charset="0"/>
                        <a:ea typeface="Calibri Light" charset="0"/>
                        <a:cs typeface="Calibri Light" charset="0"/>
                      </a:endParaRPr>
                    </a:p>
                  </a:txBody>
                  <a:tcPr anchor="ctr"/>
                </a:tc>
              </a:tr>
              <a:tr h="370840">
                <a:tc>
                  <a:txBody>
                    <a:bodyPr/>
                    <a:lstStyle/>
                    <a:p>
                      <a:r>
                        <a:rPr lang="fr-FR" sz="2000" b="1" i="0" dirty="0">
                          <a:effectLst/>
                          <a:latin typeface="Calibri Light" charset="0"/>
                          <a:ea typeface="Calibri Light" charset="0"/>
                          <a:cs typeface="Calibri Light" charset="0"/>
                        </a:rPr>
                        <a:t>Inscriptions en EFP par zones rurales/urbaines, </a:t>
                      </a:r>
                      <a:r>
                        <a:rPr lang="fr-FR" sz="2000" b="1" i="0" dirty="0" err="1">
                          <a:effectLst/>
                          <a:latin typeface="Calibri Light" charset="0"/>
                          <a:ea typeface="Calibri Light" charset="0"/>
                          <a:cs typeface="Calibri Light" charset="0"/>
                        </a:rPr>
                        <a:t>éducation</a:t>
                      </a:r>
                      <a:r>
                        <a:rPr lang="fr-FR" sz="2000" b="1" i="0" dirty="0">
                          <a:effectLst/>
                          <a:latin typeface="Calibri Light" charset="0"/>
                          <a:ea typeface="Calibri Light" charset="0"/>
                          <a:cs typeface="Calibri Light" charset="0"/>
                        </a:rPr>
                        <a:t> </a:t>
                      </a:r>
                      <a:r>
                        <a:rPr lang="fr-FR" sz="2000" b="1" i="0" dirty="0" err="1">
                          <a:effectLst/>
                          <a:latin typeface="Calibri Light" charset="0"/>
                          <a:ea typeface="Calibri Light" charset="0"/>
                          <a:cs typeface="Calibri Light" charset="0"/>
                        </a:rPr>
                        <a:t>spécialisée</a:t>
                      </a:r>
                      <a:r>
                        <a:rPr lang="fr-FR" sz="2000" b="1" i="0" dirty="0">
                          <a:effectLst/>
                          <a:latin typeface="Calibri Light" charset="0"/>
                          <a:ea typeface="Calibri Light" charset="0"/>
                          <a:cs typeface="Calibri Light" charset="0"/>
                        </a:rPr>
                        <a:t> et autres groupes </a:t>
                      </a:r>
                      <a:r>
                        <a:rPr lang="fr-FR" sz="2000" b="1" i="0" dirty="0" err="1">
                          <a:effectLst/>
                          <a:latin typeface="Calibri Light" charset="0"/>
                          <a:ea typeface="Calibri Light" charset="0"/>
                          <a:cs typeface="Calibri Light" charset="0"/>
                        </a:rPr>
                        <a:t>vulnérables</a:t>
                      </a:r>
                      <a:r>
                        <a:rPr lang="fr-FR" sz="2000" b="1" i="0" dirty="0">
                          <a:effectLst/>
                          <a:latin typeface="Calibri Light" charset="0"/>
                          <a:ea typeface="Calibri Light" charset="0"/>
                          <a:cs typeface="Calibri Light" charset="0"/>
                        </a:rPr>
                        <a:t>/</a:t>
                      </a:r>
                      <a:r>
                        <a:rPr lang="fr-FR" sz="2000" b="1" i="0" dirty="0" err="1">
                          <a:effectLst/>
                          <a:latin typeface="Calibri Light" charset="0"/>
                          <a:ea typeface="Calibri Light" charset="0"/>
                          <a:cs typeface="Calibri Light" charset="0"/>
                        </a:rPr>
                        <a:t>défavorisés</a:t>
                      </a:r>
                      <a:r>
                        <a:rPr lang="fr-FR" sz="2000" b="1" i="0" dirty="0">
                          <a:effectLst/>
                          <a:latin typeface="Calibri Light" charset="0"/>
                          <a:ea typeface="Calibri Light" charset="0"/>
                          <a:cs typeface="Calibri Light" charset="0"/>
                        </a:rPr>
                        <a:t> </a:t>
                      </a:r>
                    </a:p>
                  </a:txBody>
                  <a:tcPr anchor="ctr"/>
                </a:tc>
                <a:tc>
                  <a:txBody>
                    <a:bodyPr/>
                    <a:lstStyle/>
                    <a:p>
                      <a:r>
                        <a:rPr lang="it-IT" sz="2000" b="0" i="0">
                          <a:effectLst/>
                          <a:latin typeface="Calibri Light" charset="0"/>
                          <a:ea typeface="Calibri Light" charset="0"/>
                          <a:cs typeface="Calibri Light" charset="0"/>
                        </a:rPr>
                        <a:t>C.1.2 </a:t>
                      </a:r>
                    </a:p>
                  </a:txBody>
                  <a:tcPr anchor="ctr"/>
                </a:tc>
              </a:tr>
              <a:tr h="370840">
                <a:tc>
                  <a:txBody>
                    <a:bodyPr/>
                    <a:lstStyle/>
                    <a:p>
                      <a:r>
                        <a:rPr lang="fr-FR" sz="2000" b="1" i="0">
                          <a:effectLst/>
                          <a:latin typeface="Calibri Light" charset="0"/>
                          <a:ea typeface="Calibri Light" charset="0"/>
                          <a:cs typeface="Calibri Light" charset="0"/>
                        </a:rPr>
                        <a:t>Nombre d’écoles d’EFP accessibles en fauteuil roulant </a:t>
                      </a:r>
                    </a:p>
                  </a:txBody>
                  <a:tcPr anchor="ctr"/>
                </a:tc>
                <a:tc>
                  <a:txBody>
                    <a:bodyPr/>
                    <a:lstStyle/>
                    <a:p>
                      <a:r>
                        <a:rPr lang="it-IT" sz="2000" b="0" i="0">
                          <a:effectLst/>
                          <a:latin typeface="Calibri Light" charset="0"/>
                          <a:ea typeface="Calibri Light" charset="0"/>
                          <a:cs typeface="Calibri Light" charset="0"/>
                        </a:rPr>
                        <a:t>C.1.2 </a:t>
                      </a:r>
                    </a:p>
                  </a:txBody>
                  <a:tcPr anchor="ctr"/>
                </a:tc>
              </a:tr>
              <a:tr h="370840">
                <a:tc>
                  <a:txBody>
                    <a:bodyPr/>
                    <a:lstStyle/>
                    <a:p>
                      <a:r>
                        <a:rPr lang="fr-FR" sz="2000" b="1" i="0" dirty="0">
                          <a:effectLst/>
                          <a:latin typeface="Calibri Light" charset="0"/>
                          <a:ea typeface="Calibri Light" charset="0"/>
                          <a:cs typeface="Calibri Light" charset="0"/>
                        </a:rPr>
                        <a:t>Nombre d’enseignants d’EFP qui ont </a:t>
                      </a:r>
                      <a:r>
                        <a:rPr lang="fr-FR" sz="2000" b="1" i="0" dirty="0" err="1">
                          <a:effectLst/>
                          <a:latin typeface="Calibri Light" charset="0"/>
                          <a:ea typeface="Calibri Light" charset="0"/>
                          <a:cs typeface="Calibri Light" charset="0"/>
                        </a:rPr>
                        <a:t>éte</a:t>
                      </a:r>
                      <a:r>
                        <a:rPr lang="fr-FR" sz="2000" b="1" i="0" dirty="0">
                          <a:effectLst/>
                          <a:latin typeface="Calibri Light" charset="0"/>
                          <a:ea typeface="Calibri Light" charset="0"/>
                          <a:cs typeface="Calibri Light" charset="0"/>
                        </a:rPr>
                        <a:t>́ </a:t>
                      </a:r>
                      <a:r>
                        <a:rPr lang="fr-FR" sz="2000" b="1" i="0" dirty="0" err="1">
                          <a:effectLst/>
                          <a:latin typeface="Calibri Light" charset="0"/>
                          <a:ea typeface="Calibri Light" charset="0"/>
                          <a:cs typeface="Calibri Light" charset="0"/>
                        </a:rPr>
                        <a:t>formés</a:t>
                      </a:r>
                      <a:r>
                        <a:rPr lang="fr-FR" sz="2000" b="1" i="0" dirty="0">
                          <a:effectLst/>
                          <a:latin typeface="Calibri Light" charset="0"/>
                          <a:ea typeface="Calibri Light" charset="0"/>
                          <a:cs typeface="Calibri Light" charset="0"/>
                        </a:rPr>
                        <a:t> pour travailler avec des </a:t>
                      </a:r>
                      <a:r>
                        <a:rPr lang="fr-FR" sz="2000" b="1" i="0" dirty="0" err="1">
                          <a:effectLst/>
                          <a:latin typeface="Calibri Light" charset="0"/>
                          <a:ea typeface="Calibri Light" charset="0"/>
                          <a:cs typeface="Calibri Light" charset="0"/>
                        </a:rPr>
                        <a:t>élèves</a:t>
                      </a:r>
                      <a:r>
                        <a:rPr lang="fr-FR" sz="2000" b="1" i="0" dirty="0">
                          <a:effectLst/>
                          <a:latin typeface="Calibri Light" charset="0"/>
                          <a:ea typeface="Calibri Light" charset="0"/>
                          <a:cs typeface="Calibri Light" charset="0"/>
                        </a:rPr>
                        <a:t> ayant des besoins </a:t>
                      </a:r>
                      <a:r>
                        <a:rPr lang="fr-FR" sz="2000" b="1" i="0" dirty="0" err="1">
                          <a:effectLst/>
                          <a:latin typeface="Calibri Light" charset="0"/>
                          <a:ea typeface="Calibri Light" charset="0"/>
                          <a:cs typeface="Calibri Light" charset="0"/>
                        </a:rPr>
                        <a:t>éducatifs</a:t>
                      </a:r>
                      <a:r>
                        <a:rPr lang="fr-FR" sz="2000" b="1" i="0" dirty="0">
                          <a:effectLst/>
                          <a:latin typeface="Calibri Light" charset="0"/>
                          <a:ea typeface="Calibri Light" charset="0"/>
                          <a:cs typeface="Calibri Light" charset="0"/>
                        </a:rPr>
                        <a:t> </a:t>
                      </a:r>
                      <a:r>
                        <a:rPr lang="fr-FR" sz="2000" b="1" i="0" dirty="0" err="1">
                          <a:effectLst/>
                          <a:latin typeface="Calibri Light" charset="0"/>
                          <a:ea typeface="Calibri Light" charset="0"/>
                          <a:cs typeface="Calibri Light" charset="0"/>
                        </a:rPr>
                        <a:t>spéciaux</a:t>
                      </a:r>
                      <a:r>
                        <a:rPr lang="fr-FR" sz="2000" b="1" i="0" dirty="0">
                          <a:effectLst/>
                          <a:latin typeface="Calibri Light" charset="0"/>
                          <a:ea typeface="Calibri Light" charset="0"/>
                          <a:cs typeface="Calibri Light" charset="0"/>
                        </a:rPr>
                        <a:t> </a:t>
                      </a:r>
                    </a:p>
                  </a:txBody>
                  <a:tcPr anchor="ctr"/>
                </a:tc>
                <a:tc>
                  <a:txBody>
                    <a:bodyPr/>
                    <a:lstStyle/>
                    <a:p>
                      <a:r>
                        <a:rPr lang="it-IT" sz="2000" b="0" i="0">
                          <a:effectLst/>
                          <a:latin typeface="Calibri Light" charset="0"/>
                          <a:ea typeface="Calibri Light" charset="0"/>
                          <a:cs typeface="Calibri Light" charset="0"/>
                        </a:rPr>
                        <a:t>C.1.2 </a:t>
                      </a:r>
                    </a:p>
                  </a:txBody>
                  <a:tcPr anchor="ctr"/>
                </a:tc>
              </a:tr>
              <a:tr h="370840">
                <a:tc>
                  <a:txBody>
                    <a:bodyPr/>
                    <a:lstStyle/>
                    <a:p>
                      <a:r>
                        <a:rPr lang="fr-FR" sz="2000" b="1" i="0">
                          <a:effectLst/>
                          <a:latin typeface="Calibri Light" charset="0"/>
                          <a:ea typeface="Calibri Light" charset="0"/>
                          <a:cs typeface="Calibri Light" charset="0"/>
                        </a:rPr>
                        <a:t>Jeunes en décrochage scolaire dans le cadre de l’éducation et de la formation </a:t>
                      </a:r>
                    </a:p>
                  </a:txBody>
                  <a:tcPr anchor="ctr"/>
                </a:tc>
                <a:tc>
                  <a:txBody>
                    <a:bodyPr/>
                    <a:lstStyle/>
                    <a:p>
                      <a:r>
                        <a:rPr lang="it-IT" sz="2000" b="0" i="0">
                          <a:effectLst/>
                          <a:latin typeface="Calibri Light" charset="0"/>
                          <a:ea typeface="Calibri Light" charset="0"/>
                          <a:cs typeface="Calibri Light" charset="0"/>
                        </a:rPr>
                        <a:t>C.2.1 </a:t>
                      </a:r>
                    </a:p>
                  </a:txBody>
                  <a:tcPr anchor="ctr"/>
                </a:tc>
              </a:tr>
              <a:tr h="370840">
                <a:tc>
                  <a:txBody>
                    <a:bodyPr/>
                    <a:lstStyle/>
                    <a:p>
                      <a:r>
                        <a:rPr lang="fr-FR" sz="2000" b="1" i="0">
                          <a:effectLst/>
                          <a:latin typeface="Calibri Light" charset="0"/>
                          <a:ea typeface="Calibri Light" charset="0"/>
                          <a:cs typeface="Calibri Light" charset="0"/>
                        </a:rPr>
                        <a:t>Diplômés de l’enseignement professionnel secondaire par programme et par sexe </a:t>
                      </a:r>
                    </a:p>
                  </a:txBody>
                  <a:tcPr anchor="ctr"/>
                </a:tc>
                <a:tc>
                  <a:txBody>
                    <a:bodyPr/>
                    <a:lstStyle/>
                    <a:p>
                      <a:r>
                        <a:rPr lang="it-IT" sz="2000" b="0" i="0">
                          <a:effectLst/>
                          <a:latin typeface="Calibri Light" charset="0"/>
                          <a:ea typeface="Calibri Light" charset="0"/>
                          <a:cs typeface="Calibri Light" charset="0"/>
                        </a:rPr>
                        <a:t>C.2.1 </a:t>
                      </a:r>
                    </a:p>
                  </a:txBody>
                  <a:tcPr anchor="ctr"/>
                </a:tc>
              </a:tr>
              <a:tr h="370840">
                <a:tc>
                  <a:txBody>
                    <a:bodyPr/>
                    <a:lstStyle/>
                    <a:p>
                      <a:r>
                        <a:rPr lang="fr-FR" sz="2000" b="1" i="0" dirty="0">
                          <a:effectLst/>
                          <a:latin typeface="Calibri Light" charset="0"/>
                          <a:ea typeface="Calibri Light" charset="0"/>
                          <a:cs typeface="Calibri Light" charset="0"/>
                        </a:rPr>
                        <a:t>Taux d’obtention du </a:t>
                      </a:r>
                      <a:r>
                        <a:rPr lang="fr-FR" sz="2000" b="1" i="0" dirty="0" err="1">
                          <a:effectLst/>
                          <a:latin typeface="Calibri Light" charset="0"/>
                          <a:ea typeface="Calibri Light" charset="0"/>
                          <a:cs typeface="Calibri Light" charset="0"/>
                        </a:rPr>
                        <a:t>diplôme</a:t>
                      </a:r>
                      <a:r>
                        <a:rPr lang="fr-FR" sz="2000" b="1" i="0" dirty="0">
                          <a:effectLst/>
                          <a:latin typeface="Calibri Light" charset="0"/>
                          <a:ea typeface="Calibri Light" charset="0"/>
                          <a:cs typeface="Calibri Light" charset="0"/>
                        </a:rPr>
                        <a:t> (brut) dans l’enseignement professionnel secondaire par programme et par sexe </a:t>
                      </a:r>
                    </a:p>
                  </a:txBody>
                  <a:tcPr anchor="ctr"/>
                </a:tc>
                <a:tc>
                  <a:txBody>
                    <a:bodyPr/>
                    <a:lstStyle/>
                    <a:p>
                      <a:r>
                        <a:rPr lang="it-IT" sz="2000" b="0" i="0">
                          <a:effectLst/>
                          <a:latin typeface="Calibri Light" charset="0"/>
                          <a:ea typeface="Calibri Light" charset="0"/>
                          <a:cs typeface="Calibri Light" charset="0"/>
                        </a:rPr>
                        <a:t>C.2.1 </a:t>
                      </a:r>
                    </a:p>
                  </a:txBody>
                  <a:tcPr anchor="ctr"/>
                </a:tc>
              </a:tr>
              <a:tr h="370840">
                <a:tc>
                  <a:txBody>
                    <a:bodyPr/>
                    <a:lstStyle/>
                    <a:p>
                      <a:r>
                        <a:rPr lang="fr-FR" sz="2000" b="1" i="0" dirty="0">
                          <a:effectLst/>
                          <a:latin typeface="Calibri Light" charset="0"/>
                          <a:ea typeface="Calibri Light" charset="0"/>
                          <a:cs typeface="Calibri Light" charset="0"/>
                        </a:rPr>
                        <a:t>Taux d’</a:t>
                      </a:r>
                      <a:r>
                        <a:rPr lang="fr-FR" sz="2000" b="1" i="0" dirty="0" err="1">
                          <a:effectLst/>
                          <a:latin typeface="Calibri Light" charset="0"/>
                          <a:ea typeface="Calibri Light" charset="0"/>
                          <a:cs typeface="Calibri Light" charset="0"/>
                        </a:rPr>
                        <a:t>achèvement</a:t>
                      </a:r>
                      <a:r>
                        <a:rPr lang="fr-FR" sz="2000" b="1" i="0" dirty="0">
                          <a:effectLst/>
                          <a:latin typeface="Calibri Light" charset="0"/>
                          <a:ea typeface="Calibri Light" charset="0"/>
                          <a:cs typeface="Calibri Light" charset="0"/>
                        </a:rPr>
                        <a:t> dans l’enseignement professionnel secondaire par programme et par sexe </a:t>
                      </a:r>
                    </a:p>
                  </a:txBody>
                  <a:tcPr anchor="ctr"/>
                </a:tc>
                <a:tc>
                  <a:txBody>
                    <a:bodyPr/>
                    <a:lstStyle/>
                    <a:p>
                      <a:r>
                        <a:rPr lang="it-IT" sz="2000" b="0" i="0">
                          <a:effectLst/>
                          <a:latin typeface="Calibri Light" charset="0"/>
                          <a:ea typeface="Calibri Light" charset="0"/>
                          <a:cs typeface="Calibri Light" charset="0"/>
                        </a:rPr>
                        <a:t>C.2.1 </a:t>
                      </a:r>
                    </a:p>
                  </a:txBody>
                  <a:tcPr anchor="ctr"/>
                </a:tc>
              </a:tr>
              <a:tr h="370840">
                <a:tc>
                  <a:txBody>
                    <a:bodyPr/>
                    <a:lstStyle/>
                    <a:p>
                      <a:r>
                        <a:rPr lang="fr-FR" sz="2000" b="1" i="0" dirty="0">
                          <a:effectLst/>
                          <a:latin typeface="Calibri Light" charset="0"/>
                          <a:ea typeface="Calibri Light" charset="0"/>
                          <a:cs typeface="Calibri Light" charset="0"/>
                        </a:rPr>
                        <a:t>Ratio </a:t>
                      </a:r>
                      <a:r>
                        <a:rPr lang="fr-FR" sz="2000" b="1" i="0" dirty="0" err="1">
                          <a:effectLst/>
                          <a:latin typeface="Calibri Light" charset="0"/>
                          <a:ea typeface="Calibri Light" charset="0"/>
                          <a:cs typeface="Calibri Light" charset="0"/>
                        </a:rPr>
                        <a:t>élèves-enseignant</a:t>
                      </a:r>
                      <a:r>
                        <a:rPr lang="fr-FR" sz="2000" b="1" i="0" dirty="0">
                          <a:effectLst/>
                          <a:latin typeface="Calibri Light" charset="0"/>
                          <a:ea typeface="Calibri Light" charset="0"/>
                          <a:cs typeface="Calibri Light" charset="0"/>
                        </a:rPr>
                        <a:t> dans l’enseignement secondaire professionnel (sur la base de l’effectif) </a:t>
                      </a:r>
                    </a:p>
                  </a:txBody>
                  <a:tcPr anchor="ctr"/>
                </a:tc>
                <a:tc>
                  <a:txBody>
                    <a:bodyPr/>
                    <a:lstStyle/>
                    <a:p>
                      <a:r>
                        <a:rPr lang="nb-NO" sz="2000" b="0" i="0">
                          <a:effectLst/>
                          <a:latin typeface="Calibri Light" charset="0"/>
                          <a:ea typeface="Calibri Light" charset="0"/>
                          <a:cs typeface="Calibri Light" charset="0"/>
                        </a:rPr>
                        <a:t>D.1.4 </a:t>
                      </a:r>
                    </a:p>
                  </a:txBody>
                  <a:tcPr anchor="ctr"/>
                </a:tc>
              </a:tr>
              <a:tr h="370840">
                <a:tc>
                  <a:txBody>
                    <a:bodyPr/>
                    <a:lstStyle/>
                    <a:p>
                      <a:r>
                        <a:rPr lang="fr-FR" sz="2000" b="1" i="0" dirty="0">
                          <a:effectLst/>
                          <a:latin typeface="Calibri Light" charset="0"/>
                          <a:ea typeface="Calibri Light" charset="0"/>
                          <a:cs typeface="Calibri Light" charset="0"/>
                        </a:rPr>
                        <a:t>Nombre d’enseignants et de formateurs d’EFP par sexe </a:t>
                      </a:r>
                    </a:p>
                  </a:txBody>
                  <a:tcPr anchor="ctr"/>
                </a:tc>
                <a:tc>
                  <a:txBody>
                    <a:bodyPr/>
                    <a:lstStyle/>
                    <a:p>
                      <a:r>
                        <a:rPr lang="pt-BR" sz="2000" b="0" i="0">
                          <a:effectLst/>
                          <a:latin typeface="Calibri Light" charset="0"/>
                          <a:ea typeface="Calibri Light" charset="0"/>
                          <a:cs typeface="Calibri Light" charset="0"/>
                        </a:rPr>
                        <a:t>D.2.1, A.2.3 </a:t>
                      </a:r>
                    </a:p>
                  </a:txBody>
                  <a:tcPr anchor="ctr"/>
                </a:tc>
              </a:tr>
              <a:tr h="370840">
                <a:tc>
                  <a:txBody>
                    <a:bodyPr/>
                    <a:lstStyle/>
                    <a:p>
                      <a:r>
                        <a:rPr lang="fr-FR" sz="2000" b="1" i="0" dirty="0">
                          <a:effectLst/>
                          <a:latin typeface="Calibri Light" charset="0"/>
                          <a:ea typeface="Calibri Light" charset="0"/>
                          <a:cs typeface="Calibri Light" charset="0"/>
                        </a:rPr>
                        <a:t>Nombre et pourcentage d’enseignants de l’enseignement secondaire ayant </a:t>
                      </a:r>
                      <a:r>
                        <a:rPr lang="fr-FR" sz="2000" b="1" i="0" dirty="0" err="1">
                          <a:effectLst/>
                          <a:latin typeface="Calibri Light" charset="0"/>
                          <a:ea typeface="Calibri Light" charset="0"/>
                          <a:cs typeface="Calibri Light" charset="0"/>
                        </a:rPr>
                        <a:t>reçu</a:t>
                      </a:r>
                      <a:r>
                        <a:rPr lang="fr-FR" sz="2000" b="1" i="0" dirty="0">
                          <a:effectLst/>
                          <a:latin typeface="Calibri Light" charset="0"/>
                          <a:ea typeface="Calibri Light" charset="0"/>
                          <a:cs typeface="Calibri Light" charset="0"/>
                        </a:rPr>
                        <a:t> au moins la formation minimale </a:t>
                      </a:r>
                      <a:r>
                        <a:rPr lang="fr-FR" sz="2000" b="1" i="0" dirty="0" err="1">
                          <a:effectLst/>
                          <a:latin typeface="Calibri Light" charset="0"/>
                          <a:ea typeface="Calibri Light" charset="0"/>
                          <a:cs typeface="Calibri Light" charset="0"/>
                        </a:rPr>
                        <a:t>organisée</a:t>
                      </a:r>
                      <a:r>
                        <a:rPr lang="fr-FR" sz="2000" b="1" i="0" dirty="0">
                          <a:effectLst/>
                          <a:latin typeface="Calibri Light" charset="0"/>
                          <a:ea typeface="Calibri Light" charset="0"/>
                          <a:cs typeface="Calibri Light" charset="0"/>
                        </a:rPr>
                        <a:t> pour les enseignants </a:t>
                      </a:r>
                    </a:p>
                  </a:txBody>
                  <a:tcPr anchor="ctr"/>
                </a:tc>
                <a:tc>
                  <a:txBody>
                    <a:bodyPr/>
                    <a:lstStyle/>
                    <a:p>
                      <a:r>
                        <a:rPr lang="hr-HR" sz="2000" b="0" i="0">
                          <a:effectLst/>
                          <a:latin typeface="Calibri Light" charset="0"/>
                          <a:ea typeface="Calibri Light" charset="0"/>
                          <a:cs typeface="Calibri Light" charset="0"/>
                        </a:rPr>
                        <a:t>D.2.1 </a:t>
                      </a:r>
                    </a:p>
                  </a:txBody>
                  <a:tcPr anchor="ctr"/>
                </a:tc>
              </a:tr>
              <a:tr h="370840">
                <a:tc>
                  <a:txBody>
                    <a:bodyPr/>
                    <a:lstStyle/>
                    <a:p>
                      <a:r>
                        <a:rPr lang="fr-FR" sz="2000" b="1" i="0" dirty="0">
                          <a:effectLst/>
                          <a:latin typeface="Calibri Light" charset="0"/>
                          <a:ea typeface="Calibri Light" charset="0"/>
                          <a:cs typeface="Calibri Light" charset="0"/>
                        </a:rPr>
                        <a:t>Nombre et pourcentage d’enseignants d’EFP ayant participé au perfectionnement professionnel continu au cours des 12 derniers mois </a:t>
                      </a:r>
                    </a:p>
                  </a:txBody>
                  <a:tcPr anchor="ctr"/>
                </a:tc>
                <a:tc>
                  <a:txBody>
                    <a:bodyPr/>
                    <a:lstStyle/>
                    <a:p>
                      <a:r>
                        <a:rPr lang="hr-HR" sz="2000" b="0" i="0" dirty="0">
                          <a:effectLst/>
                          <a:latin typeface="Calibri Light" charset="0"/>
                          <a:ea typeface="Calibri Light" charset="0"/>
                          <a:cs typeface="Calibri Light" charset="0"/>
                        </a:rPr>
                        <a:t>D.2.4 </a:t>
                      </a:r>
                    </a:p>
                  </a:txBody>
                  <a:tcPr anchor="ctr"/>
                </a:tc>
              </a:tr>
            </a:tbl>
          </a:graphicData>
        </a:graphic>
      </p:graphicFrame>
    </p:spTree>
    <p:extLst>
      <p:ext uri="{BB962C8B-B14F-4D97-AF65-F5344CB8AC3E}">
        <p14:creationId xmlns:p14="http://schemas.microsoft.com/office/powerpoint/2010/main" val="1561203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553616" y="877078"/>
            <a:ext cx="11084768" cy="5980922"/>
          </a:xfrm>
        </p:spPr>
        <p:txBody>
          <a:bodyPr>
            <a:noAutofit/>
          </a:bodyPr>
          <a:lstStyle/>
          <a:p>
            <a:pPr algn="just"/>
            <a:endParaRPr lang="fr-FR" sz="2400" dirty="0" smtClean="0">
              <a:latin typeface="Calibri" charset="0"/>
              <a:ea typeface="Calibri" charset="0"/>
              <a:cs typeface="Calibri" charset="0"/>
            </a:endParaRPr>
          </a:p>
          <a:p>
            <a:pPr algn="just"/>
            <a:endParaRPr lang="fr-FR" sz="2400" dirty="0">
              <a:latin typeface="Calibri" charset="0"/>
              <a:ea typeface="Calibri" charset="0"/>
              <a:cs typeface="Calibri" charset="0"/>
            </a:endParaRPr>
          </a:p>
          <a:p>
            <a:pPr algn="just"/>
            <a:r>
              <a:rPr lang="fr-FR" sz="2400" dirty="0" smtClean="0">
                <a:latin typeface="Calibri" charset="0"/>
                <a:ea typeface="Calibri" charset="0"/>
                <a:cs typeface="Calibri" charset="0"/>
              </a:rPr>
              <a:t>Pour </a:t>
            </a:r>
            <a:r>
              <a:rPr lang="fr-FR" sz="2400" dirty="0">
                <a:latin typeface="Calibri" charset="0"/>
                <a:ea typeface="Calibri" charset="0"/>
                <a:cs typeface="Calibri" charset="0"/>
              </a:rPr>
              <a:t>les </a:t>
            </a:r>
            <a:r>
              <a:rPr lang="fr-FR" sz="2400" b="1" dirty="0">
                <a:latin typeface="Calibri" charset="0"/>
                <a:ea typeface="Calibri" charset="0"/>
                <a:cs typeface="Calibri" charset="0"/>
              </a:rPr>
              <a:t>questions portant sur les enjeux</a:t>
            </a:r>
            <a:r>
              <a:rPr lang="fr-FR" sz="2400" dirty="0">
                <a:latin typeface="Calibri" charset="0"/>
                <a:ea typeface="Calibri" charset="0"/>
                <a:cs typeface="Calibri" charset="0"/>
              </a:rPr>
              <a:t>, il est essentiel de corroborer </a:t>
            </a:r>
            <a:r>
              <a:rPr lang="fr-FR" sz="2400" dirty="0" smtClean="0">
                <a:latin typeface="Calibri" charset="0"/>
                <a:ea typeface="Calibri" charset="0"/>
                <a:cs typeface="Calibri" charset="0"/>
              </a:rPr>
              <a:t>chaque.          affirmation </a:t>
            </a:r>
            <a:r>
              <a:rPr lang="fr-FR" sz="2400" dirty="0">
                <a:latin typeface="Calibri" charset="0"/>
                <a:ea typeface="Calibri" charset="0"/>
                <a:cs typeface="Calibri" charset="0"/>
              </a:rPr>
              <a:t>par des preuves, et ce de la </a:t>
            </a:r>
            <a:r>
              <a:rPr lang="fr-FR" sz="2400" dirty="0" err="1">
                <a:latin typeface="Calibri" charset="0"/>
                <a:ea typeface="Calibri" charset="0"/>
                <a:cs typeface="Calibri" charset="0"/>
              </a:rPr>
              <a:t>manière</a:t>
            </a:r>
            <a:r>
              <a:rPr lang="fr-FR" sz="2400" dirty="0">
                <a:latin typeface="Calibri" charset="0"/>
                <a:ea typeface="Calibri" charset="0"/>
                <a:cs typeface="Calibri" charset="0"/>
              </a:rPr>
              <a:t> suivante. </a:t>
            </a:r>
          </a:p>
          <a:p>
            <a:pPr marL="571500" lvl="1" indent="-342900" algn="just">
              <a:buFont typeface="+mj-lt"/>
              <a:buAutoNum type="arabicPeriod"/>
            </a:pPr>
            <a:r>
              <a:rPr lang="fr-FR" sz="2400" dirty="0">
                <a:latin typeface="Calibri" charset="0"/>
                <a:ea typeface="Calibri" charset="0"/>
                <a:cs typeface="Calibri" charset="0"/>
              </a:rPr>
              <a:t>Formuler une </a:t>
            </a:r>
            <a:r>
              <a:rPr lang="fr-FR" sz="2400" dirty="0" err="1">
                <a:latin typeface="Calibri" charset="0"/>
                <a:ea typeface="Calibri" charset="0"/>
                <a:cs typeface="Calibri" charset="0"/>
              </a:rPr>
              <a:t>déclaration</a:t>
            </a:r>
            <a:r>
              <a:rPr lang="fr-FR" sz="2400" dirty="0">
                <a:latin typeface="Calibri" charset="0"/>
                <a:ea typeface="Calibri" charset="0"/>
                <a:cs typeface="Calibri" charset="0"/>
              </a:rPr>
              <a:t> ou une observation en </a:t>
            </a:r>
            <a:r>
              <a:rPr lang="fr-FR" sz="2400" dirty="0" err="1">
                <a:latin typeface="Calibri" charset="0"/>
                <a:ea typeface="Calibri" charset="0"/>
                <a:cs typeface="Calibri" charset="0"/>
              </a:rPr>
              <a:t>réponse</a:t>
            </a:r>
            <a:r>
              <a:rPr lang="fr-FR" sz="2400" dirty="0">
                <a:latin typeface="Calibri" charset="0"/>
                <a:ea typeface="Calibri" charset="0"/>
                <a:cs typeface="Calibri" charset="0"/>
              </a:rPr>
              <a:t> à chaque question, en traitant un </a:t>
            </a:r>
            <a:r>
              <a:rPr lang="fr-FR" sz="2400" dirty="0" err="1">
                <a:latin typeface="Calibri" charset="0"/>
                <a:ea typeface="Calibri" charset="0"/>
                <a:cs typeface="Calibri" charset="0"/>
              </a:rPr>
              <a:t>problème</a:t>
            </a:r>
            <a:r>
              <a:rPr lang="fr-FR" sz="2400" dirty="0">
                <a:latin typeface="Calibri" charset="0"/>
                <a:ea typeface="Calibri" charset="0"/>
                <a:cs typeface="Calibri" charset="0"/>
              </a:rPr>
              <a:t> à la fois. </a:t>
            </a:r>
          </a:p>
          <a:p>
            <a:pPr marL="571500" lvl="1" indent="-342900" algn="just">
              <a:buFont typeface="+mj-lt"/>
              <a:buAutoNum type="arabicPeriod"/>
            </a:pPr>
            <a:r>
              <a:rPr lang="fr-FR" sz="2400" dirty="0" smtClean="0">
                <a:latin typeface="Calibri" charset="0"/>
                <a:ea typeface="Calibri" charset="0"/>
                <a:cs typeface="Calibri" charset="0"/>
              </a:rPr>
              <a:t>Corroborer chaque </a:t>
            </a:r>
            <a:r>
              <a:rPr lang="fr-FR" sz="2400" dirty="0" err="1" smtClean="0">
                <a:latin typeface="Calibri" charset="0"/>
                <a:ea typeface="Calibri" charset="0"/>
                <a:cs typeface="Calibri" charset="0"/>
              </a:rPr>
              <a:t>af</a:t>
            </a:r>
            <a:r>
              <a:rPr lang="fr-FR" sz="2400" dirty="0" smtClean="0">
                <a:latin typeface="Calibri" charset="0"/>
                <a:ea typeface="Calibri" charset="0"/>
                <a:cs typeface="Calibri" charset="0"/>
              </a:rPr>
              <a:t> </a:t>
            </a:r>
            <a:r>
              <a:rPr lang="fr-FR" sz="2400" dirty="0" err="1" smtClean="0">
                <a:latin typeface="Calibri" charset="0"/>
                <a:ea typeface="Calibri" charset="0"/>
                <a:cs typeface="Calibri" charset="0"/>
              </a:rPr>
              <a:t>rmation</a:t>
            </a:r>
            <a:r>
              <a:rPr lang="fr-FR" sz="2400" dirty="0" smtClean="0">
                <a:latin typeface="Calibri" charset="0"/>
                <a:ea typeface="Calibri" charset="0"/>
                <a:cs typeface="Calibri" charset="0"/>
              </a:rPr>
              <a:t> ou observation par des preuves, soit qualitatives soit quantitatives ou, par une </a:t>
            </a:r>
            <a:r>
              <a:rPr lang="fr-FR" sz="2400" dirty="0" err="1" smtClean="0">
                <a:latin typeface="Calibri" charset="0"/>
                <a:ea typeface="Calibri" charset="0"/>
                <a:cs typeface="Calibri" charset="0"/>
              </a:rPr>
              <a:t>référence</a:t>
            </a:r>
            <a:r>
              <a:rPr lang="fr-FR" sz="2400" dirty="0" smtClean="0">
                <a:latin typeface="Calibri" charset="0"/>
                <a:ea typeface="Calibri" charset="0"/>
                <a:cs typeface="Calibri" charset="0"/>
              </a:rPr>
              <a:t> à une source, comme un rapport de tiers. </a:t>
            </a:r>
          </a:p>
          <a:p>
            <a:pPr marL="571500" lvl="1" indent="-342900" algn="just">
              <a:buFont typeface="+mj-lt"/>
              <a:buAutoNum type="arabicPeriod"/>
            </a:pPr>
            <a:r>
              <a:rPr lang="fr-FR" sz="2400" dirty="0" smtClean="0">
                <a:latin typeface="Calibri" charset="0"/>
                <a:ea typeface="Calibri" charset="0"/>
                <a:cs typeface="Calibri" charset="0"/>
              </a:rPr>
              <a:t>Ne </a:t>
            </a:r>
            <a:r>
              <a:rPr lang="fr-FR" sz="2400" dirty="0">
                <a:latin typeface="Calibri" charset="0"/>
                <a:ea typeface="Calibri" charset="0"/>
                <a:cs typeface="Calibri" charset="0"/>
              </a:rPr>
              <a:t>pas fournir d’informations sur les politiques </a:t>
            </a:r>
            <a:r>
              <a:rPr lang="fr-FR" sz="2400" dirty="0" err="1">
                <a:latin typeface="Calibri" charset="0"/>
                <a:ea typeface="Calibri" charset="0"/>
                <a:cs typeface="Calibri" charset="0"/>
              </a:rPr>
              <a:t>envisagées</a:t>
            </a:r>
            <a:r>
              <a:rPr lang="fr-FR" sz="2400" dirty="0">
                <a:latin typeface="Calibri" charset="0"/>
                <a:ea typeface="Calibri" charset="0"/>
                <a:cs typeface="Calibri" charset="0"/>
              </a:rPr>
              <a:t> pour s’attaquer aux </a:t>
            </a:r>
            <a:r>
              <a:rPr lang="fr-FR" sz="2400" dirty="0" err="1">
                <a:latin typeface="Calibri" charset="0"/>
                <a:ea typeface="Calibri" charset="0"/>
                <a:cs typeface="Calibri" charset="0"/>
              </a:rPr>
              <a:t>problèmes</a:t>
            </a:r>
            <a:r>
              <a:rPr lang="fr-FR" sz="2400" dirty="0">
                <a:latin typeface="Calibri" charset="0"/>
                <a:ea typeface="Calibri" charset="0"/>
                <a:cs typeface="Calibri" charset="0"/>
              </a:rPr>
              <a:t>. Cette question devrait </a:t>
            </a:r>
            <a:r>
              <a:rPr lang="fr-FR" sz="2400" dirty="0" err="1">
                <a:latin typeface="Calibri" charset="0"/>
                <a:ea typeface="Calibri" charset="0"/>
                <a:cs typeface="Calibri" charset="0"/>
              </a:rPr>
              <a:t>être</a:t>
            </a:r>
            <a:r>
              <a:rPr lang="fr-FR" sz="2400" dirty="0">
                <a:latin typeface="Calibri" charset="0"/>
                <a:ea typeface="Calibri" charset="0"/>
                <a:cs typeface="Calibri" charset="0"/>
              </a:rPr>
              <a:t> </a:t>
            </a:r>
            <a:r>
              <a:rPr lang="fr-FR" sz="2400" dirty="0" err="1">
                <a:latin typeface="Calibri" charset="0"/>
                <a:ea typeface="Calibri" charset="0"/>
                <a:cs typeface="Calibri" charset="0"/>
              </a:rPr>
              <a:t>abordée</a:t>
            </a:r>
            <a:r>
              <a:rPr lang="fr-FR" sz="2400" dirty="0">
                <a:latin typeface="Calibri" charset="0"/>
                <a:ea typeface="Calibri" charset="0"/>
                <a:cs typeface="Calibri" charset="0"/>
              </a:rPr>
              <a:t> dans la section relative aux politiques. </a:t>
            </a:r>
          </a:p>
        </p:txBody>
      </p:sp>
      <p:sp>
        <p:nvSpPr>
          <p:cNvPr id="4" name="Titre 1"/>
          <p:cNvSpPr>
            <a:spLocks noGrp="1"/>
          </p:cNvSpPr>
          <p:nvPr>
            <p:ph type="title"/>
          </p:nvPr>
        </p:nvSpPr>
        <p:spPr>
          <a:xfrm>
            <a:off x="2231136" y="0"/>
            <a:ext cx="7729728" cy="565529"/>
          </a:xfrm>
        </p:spPr>
        <p:txBody>
          <a:bodyPr>
            <a:normAutofit fontScale="90000"/>
          </a:bodyPr>
          <a:lstStyle/>
          <a:p>
            <a:r>
              <a:rPr lang="fr-FR" cap="none" dirty="0" smtClean="0">
                <a:latin typeface="Calibri" charset="0"/>
                <a:ea typeface="Calibri" charset="0"/>
                <a:cs typeface="Calibri" charset="0"/>
              </a:rPr>
              <a:t>Recommandations pour la rédaction du rapport</a:t>
            </a:r>
            <a:endParaRPr lang="fr-FR" cap="none" dirty="0">
              <a:latin typeface="Calibri" charset="0"/>
              <a:ea typeface="Calibri" charset="0"/>
              <a:cs typeface="Calibri" charset="0"/>
            </a:endParaRPr>
          </a:p>
        </p:txBody>
      </p:sp>
      <p:sp>
        <p:nvSpPr>
          <p:cNvPr id="2" name="Espace réservé du pied de page 1"/>
          <p:cNvSpPr>
            <a:spLocks noGrp="1"/>
          </p:cNvSpPr>
          <p:nvPr>
            <p:ph type="ftr" sz="quarter" idx="11"/>
          </p:nvPr>
        </p:nvSpPr>
        <p:spPr/>
        <p:txBody>
          <a:bodyPr/>
          <a:lstStyle/>
          <a:p>
            <a:r>
              <a:rPr lang="fr-FR" smtClean="0"/>
              <a:t>Abdelouahab Essafi Expert LMI Kafaat Liljami3</a:t>
            </a:r>
            <a:endParaRPr lang="fr-FR" dirty="0"/>
          </a:p>
        </p:txBody>
      </p:sp>
      <p:sp>
        <p:nvSpPr>
          <p:cNvPr id="5" name="Espace réservé du numéro de diapositive 4"/>
          <p:cNvSpPr>
            <a:spLocks noGrp="1"/>
          </p:cNvSpPr>
          <p:nvPr>
            <p:ph type="sldNum" sz="quarter" idx="12"/>
          </p:nvPr>
        </p:nvSpPr>
        <p:spPr/>
        <p:txBody>
          <a:bodyPr/>
          <a:lstStyle/>
          <a:p>
            <a:fld id="{E034F8EF-867A-4144-9C85-6B43D99B8AA5}" type="slidenum">
              <a:rPr lang="fr-FR" smtClean="0"/>
              <a:t>9</a:t>
            </a:fld>
            <a:endParaRPr lang="fr-FR" dirty="0"/>
          </a:p>
        </p:txBody>
      </p:sp>
      <p:pic>
        <p:nvPicPr>
          <p:cNvPr id="6" name="Picture 6"/>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58523"/>
            <a:ext cx="1397000" cy="1325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362833985"/>
      </p:ext>
    </p:extLst>
  </p:cSld>
  <p:clrMapOvr>
    <a:masterClrMapping/>
  </p:clrMapOvr>
  <p:timing>
    <p:tnLst>
      <p:par>
        <p:cTn id="1" dur="indefinite" restart="never" nodeType="tmRoot"/>
      </p:par>
    </p:tnLst>
  </p:timing>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p:cNvSpPr>
            <a:spLocks noGrp="1"/>
          </p:cNvSpPr>
          <p:nvPr>
            <p:ph type="ftr" sz="quarter" idx="11"/>
          </p:nvPr>
        </p:nvSpPr>
        <p:spPr/>
        <p:txBody>
          <a:bodyPr/>
          <a:lstStyle/>
          <a:p>
            <a:r>
              <a:rPr lang="fr-FR" smtClean="0"/>
              <a:t>Abdelouahab Essafi Expert LMI Kafaat Liljami3</a:t>
            </a:r>
            <a:endParaRPr lang="fr-FR" dirty="0"/>
          </a:p>
        </p:txBody>
      </p:sp>
      <p:sp>
        <p:nvSpPr>
          <p:cNvPr id="3" name="Espace réservé du numéro de diapositive 2"/>
          <p:cNvSpPr>
            <a:spLocks noGrp="1"/>
          </p:cNvSpPr>
          <p:nvPr>
            <p:ph type="sldNum" sz="quarter" idx="12"/>
          </p:nvPr>
        </p:nvSpPr>
        <p:spPr/>
        <p:txBody>
          <a:bodyPr/>
          <a:lstStyle/>
          <a:p>
            <a:fld id="{E034F8EF-867A-4144-9C85-6B43D99B8AA5}" type="slidenum">
              <a:rPr lang="fr-FR" smtClean="0"/>
              <a:t>90</a:t>
            </a:fld>
            <a:endParaRPr lang="fr-FR" dirty="0"/>
          </a:p>
        </p:txBody>
      </p:sp>
      <p:graphicFrame>
        <p:nvGraphicFramePr>
          <p:cNvPr id="4" name="Tableau 3"/>
          <p:cNvGraphicFramePr>
            <a:graphicFrameLocks noGrp="1"/>
          </p:cNvGraphicFramePr>
          <p:nvPr>
            <p:extLst>
              <p:ext uri="{D42A27DB-BD31-4B8C-83A1-F6EECF244321}">
                <p14:modId xmlns:p14="http://schemas.microsoft.com/office/powerpoint/2010/main" val="1244210371"/>
              </p:ext>
            </p:extLst>
          </p:nvPr>
        </p:nvGraphicFramePr>
        <p:xfrm>
          <a:off x="0" y="719666"/>
          <a:ext cx="12192000" cy="4150045"/>
        </p:xfrm>
        <a:graphic>
          <a:graphicData uri="http://schemas.openxmlformats.org/drawingml/2006/table">
            <a:tbl>
              <a:tblPr firstRow="1" bandRow="1">
                <a:tableStyleId>{5C22544A-7EE6-4342-B048-85BDC9FD1C3A}</a:tableStyleId>
              </a:tblPr>
              <a:tblGrid>
                <a:gridCol w="9016409"/>
                <a:gridCol w="3175591"/>
              </a:tblGrid>
              <a:tr h="657934">
                <a:tc>
                  <a:txBody>
                    <a:bodyPr/>
                    <a:lstStyle/>
                    <a:p>
                      <a:r>
                        <a:rPr lang="fr-FR" sz="2000" b="0" i="0" dirty="0" err="1">
                          <a:effectLst/>
                          <a:latin typeface="Calibri Light" charset="0"/>
                          <a:ea typeface="Calibri Light" charset="0"/>
                          <a:cs typeface="Calibri Light" charset="0"/>
                        </a:rPr>
                        <a:t>Maîtrise</a:t>
                      </a:r>
                      <a:r>
                        <a:rPr lang="fr-FR" sz="2000" b="0" i="0" dirty="0">
                          <a:effectLst/>
                          <a:latin typeface="Calibri Light" charset="0"/>
                          <a:ea typeface="Calibri Light" charset="0"/>
                          <a:cs typeface="Calibri Light" charset="0"/>
                        </a:rPr>
                        <a:t> </a:t>
                      </a:r>
                      <a:r>
                        <a:rPr lang="fr-FR" sz="2000" b="0" i="0" dirty="0" smtClean="0">
                          <a:effectLst/>
                          <a:latin typeface="Calibri Light" charset="0"/>
                          <a:ea typeface="Calibri Light" charset="0"/>
                          <a:cs typeface="Calibri Light" charset="0"/>
                        </a:rPr>
                        <a:t>insuffisante </a:t>
                      </a:r>
                      <a:r>
                        <a:rPr lang="fr-FR" sz="2000" b="0" i="0" dirty="0">
                          <a:effectLst/>
                          <a:latin typeface="Calibri Light" charset="0"/>
                          <a:ea typeface="Calibri Light" charset="0"/>
                          <a:cs typeface="Calibri Light" charset="0"/>
                        </a:rPr>
                        <a:t>des </a:t>
                      </a:r>
                      <a:r>
                        <a:rPr lang="fr-FR" sz="2000" b="0" i="0" dirty="0" err="1">
                          <a:effectLst/>
                          <a:latin typeface="Calibri Light" charset="0"/>
                          <a:ea typeface="Calibri Light" charset="0"/>
                          <a:cs typeface="Calibri Light" charset="0"/>
                        </a:rPr>
                        <a:t>compétences</a:t>
                      </a:r>
                      <a:r>
                        <a:rPr lang="fr-FR" sz="2000" b="0" i="0" dirty="0">
                          <a:effectLst/>
                          <a:latin typeface="Calibri Light" charset="0"/>
                          <a:ea typeface="Calibri Light" charset="0"/>
                          <a:cs typeface="Calibri Light" charset="0"/>
                        </a:rPr>
                        <a:t> de base </a:t>
                      </a:r>
                    </a:p>
                  </a:txBody>
                  <a:tcPr anchor="ctr"/>
                </a:tc>
                <a:tc>
                  <a:txBody>
                    <a:bodyPr/>
                    <a:lstStyle/>
                    <a:p>
                      <a:r>
                        <a:rPr lang="hr-HR" sz="2000" b="0" i="0">
                          <a:effectLst/>
                          <a:latin typeface="Calibri Light" charset="0"/>
                          <a:ea typeface="Calibri Light" charset="0"/>
                          <a:cs typeface="Calibri Light" charset="0"/>
                        </a:rPr>
                        <a:t>D.3.5 </a:t>
                      </a:r>
                    </a:p>
                  </a:txBody>
                  <a:tcPr anchor="ctr"/>
                </a:tc>
              </a:tr>
              <a:tr h="1164037">
                <a:tc>
                  <a:txBody>
                    <a:bodyPr/>
                    <a:lstStyle/>
                    <a:p>
                      <a:r>
                        <a:rPr lang="fr-FR" sz="2000" b="0" i="0">
                          <a:effectLst/>
                          <a:latin typeface="Calibri Light" charset="0"/>
                          <a:ea typeface="Calibri Light" charset="0"/>
                          <a:cs typeface="Calibri Light" charset="0"/>
                        </a:rPr>
                        <a:t>Dépenses par étudiant dans les établissements secondaires (sur la base de l’effectif) selon l’orientation du programme (générale/professionnelle) en monnaie locale </a:t>
                      </a:r>
                    </a:p>
                  </a:txBody>
                  <a:tcPr anchor="ctr"/>
                </a:tc>
                <a:tc>
                  <a:txBody>
                    <a:bodyPr/>
                    <a:lstStyle/>
                    <a:p>
                      <a:r>
                        <a:rPr lang="hr-HR" sz="2000" b="0" i="0">
                          <a:effectLst/>
                          <a:latin typeface="Calibri Light" charset="0"/>
                          <a:ea typeface="Calibri Light" charset="0"/>
                          <a:cs typeface="Calibri Light" charset="0"/>
                        </a:rPr>
                        <a:t>E.3.1 </a:t>
                      </a:r>
                    </a:p>
                  </a:txBody>
                  <a:tcPr anchor="ctr"/>
                </a:tc>
              </a:tr>
              <a:tr h="1164037">
                <a:tc>
                  <a:txBody>
                    <a:bodyPr/>
                    <a:lstStyle/>
                    <a:p>
                      <a:r>
                        <a:rPr lang="fr-FR" sz="2000" b="0" i="0">
                          <a:effectLst/>
                          <a:latin typeface="Calibri Light" charset="0"/>
                          <a:ea typeface="Calibri Light" charset="0"/>
                          <a:cs typeface="Calibri Light" charset="0"/>
                        </a:rPr>
                        <a:t>Dépenses publiques consacrées à l’éducation professionnelle (en % du PIB et des dépenses publiques totales) </a:t>
                      </a:r>
                    </a:p>
                  </a:txBody>
                  <a:tcPr anchor="ctr"/>
                </a:tc>
                <a:tc>
                  <a:txBody>
                    <a:bodyPr/>
                    <a:lstStyle/>
                    <a:p>
                      <a:r>
                        <a:rPr lang="hr-HR" sz="2000" b="0" i="0">
                          <a:effectLst/>
                          <a:latin typeface="Calibri Light" charset="0"/>
                          <a:ea typeface="Calibri Light" charset="0"/>
                          <a:cs typeface="Calibri Light" charset="0"/>
                        </a:rPr>
                        <a:t>E.4.1, A.2.3 </a:t>
                      </a:r>
                    </a:p>
                  </a:txBody>
                  <a:tcPr anchor="ctr"/>
                </a:tc>
              </a:tr>
              <a:tr h="1164037">
                <a:tc>
                  <a:txBody>
                    <a:bodyPr/>
                    <a:lstStyle/>
                    <a:p>
                      <a:r>
                        <a:rPr lang="fr-FR" sz="2000" b="0" i="0">
                          <a:effectLst/>
                          <a:latin typeface="Calibri Light" charset="0"/>
                          <a:ea typeface="Calibri Light" charset="0"/>
                          <a:cs typeface="Calibri Light" charset="0"/>
                        </a:rPr>
                        <a:t>Dépenses publiques consacrées aux établissements d’enseignement secondaire professionnel par catégorie de dépenses (courantes/capital) en monnaie locale </a:t>
                      </a:r>
                    </a:p>
                  </a:txBody>
                  <a:tcPr anchor="ctr"/>
                </a:tc>
                <a:tc>
                  <a:txBody>
                    <a:bodyPr/>
                    <a:lstStyle/>
                    <a:p>
                      <a:r>
                        <a:rPr lang="nb-NO" sz="2000" b="0" i="0" dirty="0">
                          <a:effectLst/>
                          <a:latin typeface="Calibri Light" charset="0"/>
                          <a:ea typeface="Calibri Light" charset="0"/>
                          <a:cs typeface="Calibri Light" charset="0"/>
                        </a:rPr>
                        <a:t>E.5.1 </a:t>
                      </a:r>
                    </a:p>
                  </a:txBody>
                  <a:tcPr anchor="ctr"/>
                </a:tc>
              </a:tr>
            </a:tbl>
          </a:graphicData>
        </a:graphic>
      </p:graphicFrame>
    </p:spTree>
    <p:extLst>
      <p:ext uri="{BB962C8B-B14F-4D97-AF65-F5344CB8AC3E}">
        <p14:creationId xmlns:p14="http://schemas.microsoft.com/office/powerpoint/2010/main" val="1836393978"/>
      </p:ext>
    </p:extLst>
  </p:cSld>
  <p:clrMapOvr>
    <a:masterClrMapping/>
  </p:clrMapOvr>
  <p:timing>
    <p:tnLst>
      <p:par>
        <p:cTn id="1" dur="indefinite" restart="never" nodeType="tmRoot"/>
      </p:par>
    </p:tnLst>
  </p:timing>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847528" y="188640"/>
            <a:ext cx="8229600" cy="922114"/>
          </a:xfrm>
        </p:spPr>
        <p:txBody>
          <a:bodyPr>
            <a:normAutofit/>
          </a:bodyPr>
          <a:lstStyle/>
          <a:p>
            <a:r>
              <a:rPr lang="fr-FR" sz="2400" dirty="0"/>
              <a:t>Plan d’accompagnement</a:t>
            </a:r>
          </a:p>
        </p:txBody>
      </p:sp>
      <p:sp>
        <p:nvSpPr>
          <p:cNvPr id="3" name="Espace réservé du contenu 2"/>
          <p:cNvSpPr>
            <a:spLocks noGrp="1"/>
          </p:cNvSpPr>
          <p:nvPr>
            <p:ph idx="1"/>
          </p:nvPr>
        </p:nvSpPr>
        <p:spPr>
          <a:xfrm>
            <a:off x="1631504" y="1124745"/>
            <a:ext cx="8856984" cy="5001419"/>
          </a:xfrm>
        </p:spPr>
        <p:txBody>
          <a:bodyPr>
            <a:normAutofit fontScale="92500" lnSpcReduction="10000"/>
          </a:bodyPr>
          <a:lstStyle/>
          <a:p>
            <a:pPr marL="457200" indent="-457200" algn="just">
              <a:buFont typeface="+mj-lt"/>
              <a:buAutoNum type="arabicPeriod"/>
            </a:pPr>
            <a:r>
              <a:rPr lang="fr-FR" sz="2400" dirty="0">
                <a:ea typeface="Calibri"/>
                <a:cs typeface="Arial"/>
              </a:rPr>
              <a:t>« Rencontre de préparation » </a:t>
            </a:r>
          </a:p>
          <a:p>
            <a:pPr lvl="1" algn="just"/>
            <a:r>
              <a:rPr lang="fr-FR" sz="2000" dirty="0"/>
              <a:t>repréciser et mieux clarifier l’objectif commun : Présenter un rapport régional d’évaluation de l’adéquation formation-emploi dans un délai raisonnable (mois de septembre 2019) validé par les autorités compétentes.</a:t>
            </a:r>
          </a:p>
          <a:p>
            <a:pPr lvl="1" indent="0" algn="just">
              <a:buNone/>
            </a:pPr>
            <a:endParaRPr lang="fr-FR" sz="2000" dirty="0"/>
          </a:p>
          <a:p>
            <a:pPr lvl="1" algn="just"/>
            <a:r>
              <a:rPr lang="fr-FR" sz="2000" dirty="0"/>
              <a:t>Clarifier les tâches attendues (La rédaction des 5 modules constituant le modèle du rapport selon le processus de Turin) et les répartir entre les membres en fonction des compétences de chacun et sa prédisposition à le faire.</a:t>
            </a:r>
          </a:p>
          <a:p>
            <a:pPr lvl="1" indent="0" algn="just">
              <a:buNone/>
            </a:pPr>
            <a:r>
              <a:rPr lang="fr-FR" sz="2000" dirty="0"/>
              <a:t> </a:t>
            </a:r>
          </a:p>
          <a:p>
            <a:pPr lvl="1" algn="just"/>
            <a:r>
              <a:rPr lang="fr-FR" sz="2000" dirty="0"/>
              <a:t>Préciser l’agenda de la réalisation des tâches répartie.</a:t>
            </a:r>
          </a:p>
          <a:p>
            <a:pPr lvl="1" indent="0" algn="just">
              <a:buNone/>
            </a:pPr>
            <a:endParaRPr lang="fr-FR" sz="2000" dirty="0"/>
          </a:p>
          <a:p>
            <a:pPr lvl="1" algn="just"/>
            <a:r>
              <a:rPr lang="fr-FR" sz="2000" dirty="0"/>
              <a:t>Préciser le rôle de l’accompagnateur (le consultant) et les champs de compétences de chacun des membres et annoncer le mode d’accompagnement individuel et collectif.</a:t>
            </a:r>
          </a:p>
          <a:p>
            <a:pPr lvl="1" indent="0" algn="just">
              <a:buNone/>
            </a:pPr>
            <a:endParaRPr lang="fr-FR" sz="2000" dirty="0"/>
          </a:p>
        </p:txBody>
      </p:sp>
      <p:sp>
        <p:nvSpPr>
          <p:cNvPr id="4" name="Espace réservé du pied de page 3"/>
          <p:cNvSpPr>
            <a:spLocks noGrp="1"/>
          </p:cNvSpPr>
          <p:nvPr>
            <p:ph type="ftr" sz="quarter" idx="11"/>
          </p:nvPr>
        </p:nvSpPr>
        <p:spPr/>
        <p:txBody>
          <a:bodyPr/>
          <a:lstStyle/>
          <a:p>
            <a:r>
              <a:rPr lang="fr-BE" smtClean="0"/>
              <a:t>Abdelouahab Essafi Expert LMI Kafaat Liljami3</a:t>
            </a:r>
            <a:endParaRPr lang="fr-BE"/>
          </a:p>
        </p:txBody>
      </p:sp>
      <p:sp>
        <p:nvSpPr>
          <p:cNvPr id="5" name="Espace réservé du numéro de diapositive 4"/>
          <p:cNvSpPr>
            <a:spLocks noGrp="1"/>
          </p:cNvSpPr>
          <p:nvPr>
            <p:ph type="sldNum" sz="quarter" idx="12"/>
          </p:nvPr>
        </p:nvSpPr>
        <p:spPr/>
        <p:txBody>
          <a:bodyPr/>
          <a:lstStyle/>
          <a:p>
            <a:fld id="{CF4668DC-857F-487D-BFFA-8C0CA5037977}" type="slidenum">
              <a:rPr lang="fr-BE" smtClean="0"/>
              <a:t>91</a:t>
            </a:fld>
            <a:endParaRPr lang="fr-BE"/>
          </a:p>
        </p:txBody>
      </p:sp>
      <p:pic>
        <p:nvPicPr>
          <p:cNvPr id="6" name="Picture 6"/>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58018"/>
            <a:ext cx="1397000" cy="10527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832037247"/>
      </p:ext>
    </p:extLst>
  </p:cSld>
  <p:clrMapOvr>
    <a:masterClrMapping/>
  </p:clrMapOvr>
  <p:timing>
    <p:tnLst>
      <p:par>
        <p:cTn id="1" dur="indefinite" restart="never" nodeType="tmRoot"/>
      </p:par>
    </p:tnLst>
  </p:timing>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981200" y="1268761"/>
            <a:ext cx="8229600" cy="4857403"/>
          </a:xfrm>
        </p:spPr>
        <p:txBody>
          <a:bodyPr>
            <a:noAutofit/>
          </a:bodyPr>
          <a:lstStyle/>
          <a:p>
            <a:pPr marL="457200" indent="-457200">
              <a:buFont typeface="+mj-lt"/>
              <a:buAutoNum type="arabicPeriod" startAt="2"/>
            </a:pPr>
            <a:r>
              <a:rPr lang="fr-FR" sz="2400" dirty="0"/>
              <a:t>« Travail de consolidation de l’initiation de la rédaction des premières ébauches des modules du rapport»:</a:t>
            </a:r>
          </a:p>
          <a:p>
            <a:pPr lvl="1"/>
            <a:r>
              <a:rPr lang="fr-FR" sz="2400" dirty="0"/>
              <a:t>Exposés et discussions des premières ébauches des 5 modules:</a:t>
            </a:r>
          </a:p>
          <a:p>
            <a:pPr lvl="1"/>
            <a:r>
              <a:rPr lang="fr-FR" sz="2400" dirty="0"/>
              <a:t>Cette rencontre devra être placée dans une optique de partage des informations recueillies et de collaboration des membres à l’amélioration de l’initiation des travaux entamés :</a:t>
            </a:r>
          </a:p>
          <a:p>
            <a:pPr lvl="1"/>
            <a:r>
              <a:rPr lang="fr-FR" sz="2400" dirty="0"/>
              <a:t>Identification des données recueillies et leur confrontation aux conditions de qualité des réponses (selon le modèle de Turin) :</a:t>
            </a:r>
          </a:p>
          <a:p>
            <a:pPr lvl="2"/>
            <a:endParaRPr lang="fr-FR" dirty="0"/>
          </a:p>
        </p:txBody>
      </p:sp>
      <p:sp>
        <p:nvSpPr>
          <p:cNvPr id="4" name="Titre 1"/>
          <p:cNvSpPr>
            <a:spLocks noGrp="1"/>
          </p:cNvSpPr>
          <p:nvPr>
            <p:ph type="title"/>
          </p:nvPr>
        </p:nvSpPr>
        <p:spPr>
          <a:xfrm>
            <a:off x="2741499" y="86291"/>
            <a:ext cx="7729728" cy="1188720"/>
          </a:xfrm>
        </p:spPr>
        <p:txBody>
          <a:bodyPr>
            <a:normAutofit/>
          </a:bodyPr>
          <a:lstStyle/>
          <a:p>
            <a:r>
              <a:rPr lang="fr-FR" sz="2400" dirty="0"/>
              <a:t>Plan d’accompagnement</a:t>
            </a:r>
          </a:p>
        </p:txBody>
      </p:sp>
      <p:sp>
        <p:nvSpPr>
          <p:cNvPr id="2" name="Espace réservé du pied de page 1"/>
          <p:cNvSpPr>
            <a:spLocks noGrp="1"/>
          </p:cNvSpPr>
          <p:nvPr>
            <p:ph type="ftr" sz="quarter" idx="11"/>
          </p:nvPr>
        </p:nvSpPr>
        <p:spPr/>
        <p:txBody>
          <a:bodyPr/>
          <a:lstStyle/>
          <a:p>
            <a:r>
              <a:rPr lang="fr-BE" smtClean="0"/>
              <a:t>Abdelouahab Essafi Expert LMI Kafaat Liljami3</a:t>
            </a:r>
            <a:endParaRPr lang="fr-BE"/>
          </a:p>
        </p:txBody>
      </p:sp>
      <p:sp>
        <p:nvSpPr>
          <p:cNvPr id="5" name="Espace réservé du numéro de diapositive 4"/>
          <p:cNvSpPr>
            <a:spLocks noGrp="1"/>
          </p:cNvSpPr>
          <p:nvPr>
            <p:ph type="sldNum" sz="quarter" idx="12"/>
          </p:nvPr>
        </p:nvSpPr>
        <p:spPr/>
        <p:txBody>
          <a:bodyPr/>
          <a:lstStyle/>
          <a:p>
            <a:fld id="{CF4668DC-857F-487D-BFFA-8C0CA5037977}" type="slidenum">
              <a:rPr lang="fr-BE" smtClean="0"/>
              <a:t>92</a:t>
            </a:fld>
            <a:endParaRPr lang="fr-BE"/>
          </a:p>
        </p:txBody>
      </p:sp>
      <p:pic>
        <p:nvPicPr>
          <p:cNvPr id="6" name="Picture 6"/>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0"/>
            <a:ext cx="1397000" cy="11247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29479643"/>
      </p:ext>
    </p:extLst>
  </p:cSld>
  <p:clrMapOvr>
    <a:masterClrMapping/>
  </p:clrMapOvr>
  <p:timing>
    <p:tnLst>
      <p:par>
        <p:cTn id="1" dur="indefinite" restart="never" nodeType="tmRoot"/>
      </p:par>
    </p:tnLst>
  </p:timing>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981200" y="1052736"/>
            <a:ext cx="8229600" cy="5544616"/>
          </a:xfrm>
        </p:spPr>
        <p:txBody>
          <a:bodyPr>
            <a:normAutofit/>
          </a:bodyPr>
          <a:lstStyle/>
          <a:p>
            <a:pPr lvl="2"/>
            <a:r>
              <a:rPr lang="fr-FR" sz="2200" dirty="0"/>
              <a:t>condition relative aux données factuelles, </a:t>
            </a:r>
          </a:p>
          <a:p>
            <a:pPr lvl="2"/>
            <a:r>
              <a:rPr lang="fr-FR" sz="2200" dirty="0"/>
              <a:t>compte rendu sur les progrès réalisés </a:t>
            </a:r>
          </a:p>
          <a:p>
            <a:pPr lvl="2"/>
            <a:r>
              <a:rPr lang="fr-FR" sz="2200" dirty="0"/>
              <a:t>conditions relatives aux réponses transversales</a:t>
            </a:r>
          </a:p>
          <a:p>
            <a:pPr lvl="3"/>
            <a:r>
              <a:rPr lang="fr-FR" sz="2200" dirty="0"/>
              <a:t>genre</a:t>
            </a:r>
          </a:p>
          <a:p>
            <a:pPr lvl="3"/>
            <a:r>
              <a:rPr lang="fr-FR" sz="2200" dirty="0"/>
              <a:t>dimension locale</a:t>
            </a:r>
          </a:p>
          <a:p>
            <a:pPr lvl="3"/>
            <a:r>
              <a:rPr lang="fr-FR" sz="2200" dirty="0"/>
              <a:t>innovation</a:t>
            </a:r>
          </a:p>
          <a:p>
            <a:pPr lvl="3"/>
            <a:r>
              <a:rPr lang="fr-FR" sz="2200" dirty="0"/>
              <a:t>partenariats sociaux</a:t>
            </a:r>
          </a:p>
        </p:txBody>
      </p:sp>
      <p:sp>
        <p:nvSpPr>
          <p:cNvPr id="4" name="Rectangle 3"/>
          <p:cNvSpPr/>
          <p:nvPr/>
        </p:nvSpPr>
        <p:spPr>
          <a:xfrm>
            <a:off x="2567608" y="4005065"/>
            <a:ext cx="7560840" cy="2462213"/>
          </a:xfrm>
          <a:prstGeom prst="rect">
            <a:avLst/>
          </a:prstGeom>
        </p:spPr>
        <p:txBody>
          <a:bodyPr wrap="square">
            <a:spAutoFit/>
          </a:bodyPr>
          <a:lstStyle/>
          <a:p>
            <a:pPr marL="627063" lvl="1" indent="-285750">
              <a:buFont typeface="Arial" panose="020B0604020202020204" pitchFamily="34" charset="0"/>
              <a:buChar char="•"/>
            </a:pPr>
            <a:r>
              <a:rPr lang="fr-FR" sz="2200" dirty="0"/>
              <a:t>Identification et discussion des difficultés rencontrées pour la cueillette des données,</a:t>
            </a:r>
          </a:p>
          <a:p>
            <a:pPr marL="627063" lvl="1" indent="-285750">
              <a:buFont typeface="Arial" panose="020B0604020202020204" pitchFamily="34" charset="0"/>
              <a:buChar char="•"/>
            </a:pPr>
            <a:r>
              <a:rPr lang="fr-FR" sz="2200" dirty="0"/>
              <a:t>Discussion des stratégies à adopter pour améliorer la cueillette, le traitement et la présentation des données en fonction des indicateurs visés,</a:t>
            </a:r>
          </a:p>
          <a:p>
            <a:pPr marL="627063" lvl="1" indent="-285750">
              <a:buFont typeface="Arial" panose="020B0604020202020204" pitchFamily="34" charset="0"/>
              <a:buChar char="•"/>
            </a:pPr>
            <a:r>
              <a:rPr lang="fr-FR" sz="2200" dirty="0"/>
              <a:t>Précisions (éventuelles) sur la présentation de quelques indicateurs non couverts par le rapport.</a:t>
            </a:r>
          </a:p>
        </p:txBody>
      </p:sp>
      <p:sp>
        <p:nvSpPr>
          <p:cNvPr id="5" name="Titre 1"/>
          <p:cNvSpPr>
            <a:spLocks noGrp="1"/>
          </p:cNvSpPr>
          <p:nvPr>
            <p:ph type="title"/>
          </p:nvPr>
        </p:nvSpPr>
        <p:spPr>
          <a:xfrm>
            <a:off x="1898848" y="188640"/>
            <a:ext cx="8229600" cy="850106"/>
          </a:xfrm>
        </p:spPr>
        <p:txBody>
          <a:bodyPr>
            <a:normAutofit/>
          </a:bodyPr>
          <a:lstStyle/>
          <a:p>
            <a:r>
              <a:rPr lang="fr-FR" sz="2400" dirty="0"/>
              <a:t>Plan d’accompagnement</a:t>
            </a:r>
          </a:p>
        </p:txBody>
      </p:sp>
      <p:sp>
        <p:nvSpPr>
          <p:cNvPr id="2" name="Espace réservé du pied de page 1"/>
          <p:cNvSpPr>
            <a:spLocks noGrp="1"/>
          </p:cNvSpPr>
          <p:nvPr>
            <p:ph type="ftr" sz="quarter" idx="11"/>
          </p:nvPr>
        </p:nvSpPr>
        <p:spPr/>
        <p:txBody>
          <a:bodyPr/>
          <a:lstStyle/>
          <a:p>
            <a:r>
              <a:rPr lang="fr-BE" smtClean="0"/>
              <a:t>Abdelouahab Essafi Expert LMI Kafaat Liljami3</a:t>
            </a:r>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t>93</a:t>
            </a:fld>
            <a:endParaRPr lang="fr-BE"/>
          </a:p>
        </p:txBody>
      </p:sp>
      <p:pic>
        <p:nvPicPr>
          <p:cNvPr id="7" name="Picture 6"/>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6274" y="0"/>
            <a:ext cx="1397000" cy="1325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571822334"/>
      </p:ext>
    </p:extLst>
  </p:cSld>
  <p:clrMapOvr>
    <a:masterClrMapping/>
  </p:clrMapOvr>
  <p:timing>
    <p:tnLst>
      <p:par>
        <p:cTn id="1" dur="indefinite" restart="never" nodeType="tmRoot"/>
      </p:par>
    </p:tnLst>
  </p:timing>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981200" y="1600200"/>
            <a:ext cx="8229600" cy="4925144"/>
          </a:xfrm>
        </p:spPr>
        <p:txBody>
          <a:bodyPr>
            <a:normAutofit/>
          </a:bodyPr>
          <a:lstStyle/>
          <a:p>
            <a:pPr marL="457200" indent="-457200" algn="just">
              <a:buFont typeface="+mj-lt"/>
              <a:buAutoNum type="arabicPeriod" startAt="3"/>
            </a:pPr>
            <a:r>
              <a:rPr lang="fr-FR" sz="2400" dirty="0"/>
              <a:t>Appréciation de« la rédaction améliorée des 5 modules »:</a:t>
            </a:r>
          </a:p>
          <a:p>
            <a:pPr marL="0" indent="0" algn="just">
              <a:buNone/>
            </a:pPr>
            <a:endParaRPr lang="fr-FR" sz="2400" dirty="0"/>
          </a:p>
          <a:p>
            <a:pPr lvl="2" algn="just"/>
            <a:r>
              <a:rPr lang="fr-FR" dirty="0"/>
              <a:t>Discussion de la rédaction des 5 modules, </a:t>
            </a:r>
          </a:p>
          <a:p>
            <a:pPr lvl="2" algn="just"/>
            <a:r>
              <a:rPr lang="fr-FR" dirty="0"/>
              <a:t>Définition des problèmes de la forme de présentation,</a:t>
            </a:r>
          </a:p>
          <a:p>
            <a:pPr lvl="2" algn="just"/>
            <a:r>
              <a:rPr lang="fr-FR" dirty="0"/>
              <a:t>Confrontation des écrits au modèle du processus de Turin, des conditions de contrôle des données factuelles et des conditions relatives aux réponses transversales,</a:t>
            </a:r>
          </a:p>
          <a:p>
            <a:pPr lvl="2" algn="just"/>
            <a:r>
              <a:rPr lang="fr-FR" dirty="0"/>
              <a:t>Précisions (éventuelles) sur les améliorations à apportées</a:t>
            </a:r>
          </a:p>
          <a:p>
            <a:pPr marL="0" indent="0" algn="just">
              <a:buNone/>
            </a:pPr>
            <a:endParaRPr lang="fr-FR" sz="2400" dirty="0"/>
          </a:p>
        </p:txBody>
      </p:sp>
      <p:sp>
        <p:nvSpPr>
          <p:cNvPr id="4" name="Titre 1"/>
          <p:cNvSpPr>
            <a:spLocks noGrp="1"/>
          </p:cNvSpPr>
          <p:nvPr>
            <p:ph type="title"/>
          </p:nvPr>
        </p:nvSpPr>
        <p:spPr>
          <a:xfrm>
            <a:off x="2481072" y="89686"/>
            <a:ext cx="7729728" cy="1188720"/>
          </a:xfrm>
        </p:spPr>
        <p:txBody>
          <a:bodyPr>
            <a:normAutofit/>
          </a:bodyPr>
          <a:lstStyle/>
          <a:p>
            <a:r>
              <a:rPr lang="fr-FR" sz="2400" dirty="0"/>
              <a:t>Plan d’accompagnement</a:t>
            </a:r>
          </a:p>
        </p:txBody>
      </p:sp>
      <p:sp>
        <p:nvSpPr>
          <p:cNvPr id="2" name="Espace réservé du pied de page 1"/>
          <p:cNvSpPr>
            <a:spLocks noGrp="1"/>
          </p:cNvSpPr>
          <p:nvPr>
            <p:ph type="ftr" sz="quarter" idx="11"/>
          </p:nvPr>
        </p:nvSpPr>
        <p:spPr/>
        <p:txBody>
          <a:bodyPr/>
          <a:lstStyle/>
          <a:p>
            <a:r>
              <a:rPr lang="fr-BE" smtClean="0"/>
              <a:t>Abdelouahab Essafi Expert LMI Kafaat Liljami3</a:t>
            </a:r>
            <a:endParaRPr lang="fr-BE"/>
          </a:p>
        </p:txBody>
      </p:sp>
      <p:sp>
        <p:nvSpPr>
          <p:cNvPr id="5" name="Espace réservé du numéro de diapositive 4"/>
          <p:cNvSpPr>
            <a:spLocks noGrp="1"/>
          </p:cNvSpPr>
          <p:nvPr>
            <p:ph type="sldNum" sz="quarter" idx="12"/>
          </p:nvPr>
        </p:nvSpPr>
        <p:spPr/>
        <p:txBody>
          <a:bodyPr/>
          <a:lstStyle/>
          <a:p>
            <a:fld id="{CF4668DC-857F-487D-BFFA-8C0CA5037977}" type="slidenum">
              <a:rPr lang="fr-BE" smtClean="0"/>
              <a:t>94</a:t>
            </a:fld>
            <a:endParaRPr lang="fr-BE"/>
          </a:p>
        </p:txBody>
      </p:sp>
      <p:pic>
        <p:nvPicPr>
          <p:cNvPr id="6" name="Picture 6"/>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36107" y="0"/>
            <a:ext cx="1397000" cy="1325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628647213"/>
      </p:ext>
    </p:extLst>
  </p:cSld>
  <p:clrMapOvr>
    <a:masterClrMapping/>
  </p:clrMapOvr>
  <p:timing>
    <p:tnLst>
      <p:par>
        <p:cTn id="1" dur="indefinite" restart="never" nodeType="tmRoot"/>
      </p:par>
    </p:tnLst>
  </p:timing>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normAutofit/>
          </a:bodyPr>
          <a:lstStyle/>
          <a:p>
            <a:pPr marL="457200" indent="-457200" algn="just">
              <a:buFont typeface="+mj-lt"/>
              <a:buAutoNum type="arabicPeriod" startAt="4"/>
            </a:pPr>
            <a:r>
              <a:rPr lang="fr-FR" sz="2400" dirty="0"/>
              <a:t>« Présentation de la forme finale du rapport » :</a:t>
            </a:r>
          </a:p>
          <a:p>
            <a:pPr marL="0" indent="0" algn="just">
              <a:buNone/>
            </a:pPr>
            <a:endParaRPr lang="fr-FR" sz="2400" dirty="0"/>
          </a:p>
          <a:p>
            <a:pPr lvl="2" algn="just"/>
            <a:r>
              <a:rPr lang="fr-FR" dirty="0"/>
              <a:t>Validation par le groupe de la rédaction finale des 5 modules du rapport</a:t>
            </a:r>
          </a:p>
          <a:p>
            <a:pPr lvl="2" algn="just"/>
            <a:r>
              <a:rPr lang="fr-FR" dirty="0"/>
              <a:t>Travail de mise en forme finale</a:t>
            </a:r>
          </a:p>
          <a:p>
            <a:pPr lvl="2" algn="just"/>
            <a:r>
              <a:rPr lang="fr-FR" dirty="0"/>
              <a:t>Discussion de la modalité de publication du rapport et de sa diffusion éventuelle.</a:t>
            </a:r>
          </a:p>
          <a:p>
            <a:pPr lvl="2" algn="just"/>
            <a:r>
              <a:rPr lang="fr-FR" dirty="0"/>
              <a:t>Débriefing à propos de l’opération d’accompagnement et des relations de travaux collectifs réalisés,</a:t>
            </a:r>
          </a:p>
          <a:p>
            <a:pPr lvl="2" algn="just"/>
            <a:r>
              <a:rPr lang="fr-FR" dirty="0"/>
              <a:t>Identification des bonnes pratiques. </a:t>
            </a:r>
          </a:p>
          <a:p>
            <a:pPr marL="0" indent="0" algn="just">
              <a:buNone/>
            </a:pPr>
            <a:endParaRPr lang="fr-FR" sz="2400" dirty="0"/>
          </a:p>
        </p:txBody>
      </p:sp>
      <p:sp>
        <p:nvSpPr>
          <p:cNvPr id="4" name="Titre 1"/>
          <p:cNvSpPr>
            <a:spLocks noGrp="1"/>
          </p:cNvSpPr>
          <p:nvPr>
            <p:ph type="title"/>
          </p:nvPr>
        </p:nvSpPr>
        <p:spPr/>
        <p:txBody>
          <a:bodyPr>
            <a:normAutofit/>
          </a:bodyPr>
          <a:lstStyle/>
          <a:p>
            <a:r>
              <a:rPr lang="fr-FR" sz="2400" dirty="0"/>
              <a:t>Plan d’accompagnement</a:t>
            </a:r>
          </a:p>
        </p:txBody>
      </p:sp>
      <p:sp>
        <p:nvSpPr>
          <p:cNvPr id="2" name="Espace réservé du pied de page 1"/>
          <p:cNvSpPr>
            <a:spLocks noGrp="1"/>
          </p:cNvSpPr>
          <p:nvPr>
            <p:ph type="ftr" sz="quarter" idx="11"/>
          </p:nvPr>
        </p:nvSpPr>
        <p:spPr/>
        <p:txBody>
          <a:bodyPr/>
          <a:lstStyle/>
          <a:p>
            <a:r>
              <a:rPr lang="fr-BE" smtClean="0"/>
              <a:t>Abdelouahab Essafi Expert LMI Kafaat Liljami3</a:t>
            </a:r>
            <a:endParaRPr lang="fr-BE"/>
          </a:p>
        </p:txBody>
      </p:sp>
      <p:sp>
        <p:nvSpPr>
          <p:cNvPr id="5" name="Espace réservé du numéro de diapositive 4"/>
          <p:cNvSpPr>
            <a:spLocks noGrp="1"/>
          </p:cNvSpPr>
          <p:nvPr>
            <p:ph type="sldNum" sz="quarter" idx="12"/>
          </p:nvPr>
        </p:nvSpPr>
        <p:spPr/>
        <p:txBody>
          <a:bodyPr/>
          <a:lstStyle/>
          <a:p>
            <a:fld id="{CF4668DC-857F-487D-BFFA-8C0CA5037977}" type="slidenum">
              <a:rPr lang="fr-BE" smtClean="0"/>
              <a:t>95</a:t>
            </a:fld>
            <a:endParaRPr lang="fr-BE"/>
          </a:p>
        </p:txBody>
      </p:sp>
      <p:pic>
        <p:nvPicPr>
          <p:cNvPr id="7" name="Picture 6"/>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25303" y="0"/>
            <a:ext cx="1488558" cy="1325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54165651"/>
      </p:ext>
    </p:extLst>
  </p:cSld>
  <p:clrMapOvr>
    <a:masterClrMapping/>
  </p:clrMapOvr>
  <p:timing>
    <p:tnLst>
      <p:par>
        <p:cTn id="1" dur="indefinite" restart="never" nodeType="tmRoot"/>
      </p:par>
    </p:tnLst>
  </p:timing>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524000" y="1600200"/>
            <a:ext cx="9144000" cy="5257800"/>
          </a:xfrm>
        </p:spPr>
        <p:txBody>
          <a:bodyPr>
            <a:normAutofit/>
          </a:bodyPr>
          <a:lstStyle/>
          <a:p>
            <a:pPr algn="just"/>
            <a:r>
              <a:rPr lang="fr-FR" sz="2400" dirty="0"/>
              <a:t>L’opération d’accompagnement du GTR se fera sous deux formes : </a:t>
            </a:r>
          </a:p>
          <a:p>
            <a:pPr marL="0" indent="0" algn="just">
              <a:buNone/>
            </a:pPr>
            <a:endParaRPr lang="fr-FR" sz="2400" dirty="0"/>
          </a:p>
          <a:p>
            <a:pPr lvl="1" algn="just"/>
            <a:r>
              <a:rPr lang="fr-FR" sz="2400" dirty="0"/>
              <a:t>collective (concernant le travail de coaching offert à l’ensemble du groupe thématique dédié) </a:t>
            </a:r>
          </a:p>
          <a:p>
            <a:pPr lvl="1" indent="0" algn="just">
              <a:buNone/>
            </a:pPr>
            <a:endParaRPr lang="fr-FR" sz="2400" dirty="0"/>
          </a:p>
          <a:p>
            <a:pPr lvl="1" algn="just"/>
            <a:r>
              <a:rPr lang="fr-FR" sz="2400" dirty="0"/>
              <a:t> individuelle (répondant aux demandes individuelles des membres concernant la cueillette, le traitement des données et la présentation des informations pour chacun des modules relatifs au modèle du processus de Turin). </a:t>
            </a:r>
          </a:p>
        </p:txBody>
      </p:sp>
      <p:sp>
        <p:nvSpPr>
          <p:cNvPr id="4" name="Titre 1"/>
          <p:cNvSpPr>
            <a:spLocks noGrp="1"/>
          </p:cNvSpPr>
          <p:nvPr>
            <p:ph type="title"/>
          </p:nvPr>
        </p:nvSpPr>
        <p:spPr>
          <a:xfrm>
            <a:off x="2571378" y="411480"/>
            <a:ext cx="7729728" cy="1188720"/>
          </a:xfrm>
        </p:spPr>
        <p:txBody>
          <a:bodyPr>
            <a:normAutofit/>
          </a:bodyPr>
          <a:lstStyle/>
          <a:p>
            <a:r>
              <a:rPr lang="fr-FR" sz="2400" dirty="0"/>
              <a:t>Plan d’accompagnement</a:t>
            </a:r>
          </a:p>
        </p:txBody>
      </p:sp>
      <p:sp>
        <p:nvSpPr>
          <p:cNvPr id="2" name="Espace réservé du pied de page 1"/>
          <p:cNvSpPr>
            <a:spLocks noGrp="1"/>
          </p:cNvSpPr>
          <p:nvPr>
            <p:ph type="ftr" sz="quarter" idx="11"/>
          </p:nvPr>
        </p:nvSpPr>
        <p:spPr/>
        <p:txBody>
          <a:bodyPr/>
          <a:lstStyle/>
          <a:p>
            <a:r>
              <a:rPr lang="fr-BE" smtClean="0"/>
              <a:t>Abdelouahab Essafi Expert LMI Kafaat Liljami3</a:t>
            </a:r>
            <a:endParaRPr lang="fr-BE"/>
          </a:p>
        </p:txBody>
      </p:sp>
      <p:sp>
        <p:nvSpPr>
          <p:cNvPr id="5" name="Espace réservé du numéro de diapositive 4"/>
          <p:cNvSpPr>
            <a:spLocks noGrp="1"/>
          </p:cNvSpPr>
          <p:nvPr>
            <p:ph type="sldNum" sz="quarter" idx="12"/>
          </p:nvPr>
        </p:nvSpPr>
        <p:spPr/>
        <p:txBody>
          <a:bodyPr/>
          <a:lstStyle/>
          <a:p>
            <a:fld id="{CF4668DC-857F-487D-BFFA-8C0CA5037977}" type="slidenum">
              <a:rPr lang="fr-BE" smtClean="0"/>
              <a:t>96</a:t>
            </a:fld>
            <a:endParaRPr lang="fr-BE"/>
          </a:p>
        </p:txBody>
      </p:sp>
      <p:pic>
        <p:nvPicPr>
          <p:cNvPr id="7" name="Picture 6"/>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17377" y="218285"/>
            <a:ext cx="1397000" cy="1325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976513676"/>
      </p:ext>
    </p:extLst>
  </p:cSld>
  <p:clrMapOvr>
    <a:masterClrMapping/>
  </p:clrMapOvr>
  <p:timing>
    <p:tnLst>
      <p:par>
        <p:cTn id="1" dur="indefinite" restart="never" nodeType="tmRoot"/>
      </p:par>
    </p:tnLst>
  </p:timing>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919536" y="16772"/>
            <a:ext cx="8229600" cy="778098"/>
          </a:xfrm>
        </p:spPr>
        <p:txBody>
          <a:bodyPr>
            <a:normAutofit fontScale="90000"/>
          </a:bodyPr>
          <a:lstStyle/>
          <a:p>
            <a:r>
              <a:rPr lang="fr-FR" sz="2400" dirty="0"/>
              <a:t>Proposition répartition activités de rédaction du rapport</a:t>
            </a:r>
          </a:p>
        </p:txBody>
      </p:sp>
      <p:graphicFrame>
        <p:nvGraphicFramePr>
          <p:cNvPr id="4" name="Tableau 3"/>
          <p:cNvGraphicFramePr>
            <a:graphicFrameLocks noGrp="1"/>
          </p:cNvGraphicFramePr>
          <p:nvPr>
            <p:extLst>
              <p:ext uri="{D42A27DB-BD31-4B8C-83A1-F6EECF244321}">
                <p14:modId xmlns:p14="http://schemas.microsoft.com/office/powerpoint/2010/main" val="182925824"/>
              </p:ext>
            </p:extLst>
          </p:nvPr>
        </p:nvGraphicFramePr>
        <p:xfrm>
          <a:off x="574156" y="764707"/>
          <a:ext cx="10398643" cy="5489251"/>
        </p:xfrm>
        <a:graphic>
          <a:graphicData uri="http://schemas.openxmlformats.org/drawingml/2006/table">
            <a:tbl>
              <a:tblPr firstRow="1" bandRow="1">
                <a:tableStyleId>{5C22544A-7EE6-4342-B048-85BDC9FD1C3A}</a:tableStyleId>
              </a:tblPr>
              <a:tblGrid>
                <a:gridCol w="2251347"/>
                <a:gridCol w="4048616"/>
                <a:gridCol w="1208212"/>
                <a:gridCol w="2890468"/>
              </a:tblGrid>
              <a:tr h="599187">
                <a:tc>
                  <a:txBody>
                    <a:bodyPr/>
                    <a:lstStyle/>
                    <a:p>
                      <a:pPr algn="ctr"/>
                      <a:r>
                        <a:rPr lang="fr-FR" dirty="0" smtClean="0"/>
                        <a:t>Module</a:t>
                      </a:r>
                      <a:endParaRPr lang="fr-FR" dirty="0"/>
                    </a:p>
                  </a:txBody>
                  <a:tcPr/>
                </a:tc>
                <a:tc>
                  <a:txBody>
                    <a:bodyPr/>
                    <a:lstStyle/>
                    <a:p>
                      <a:pPr algn="ctr"/>
                      <a:r>
                        <a:rPr lang="fr-FR" dirty="0" smtClean="0"/>
                        <a:t>Section</a:t>
                      </a:r>
                      <a:endParaRPr lang="fr-FR" dirty="0"/>
                    </a:p>
                  </a:txBody>
                  <a:tcPr/>
                </a:tc>
                <a:tc>
                  <a:txBody>
                    <a:bodyPr/>
                    <a:lstStyle/>
                    <a:p>
                      <a:pPr algn="ctr"/>
                      <a:r>
                        <a:rPr lang="fr-FR" dirty="0" smtClean="0"/>
                        <a:t>Numéros</a:t>
                      </a:r>
                      <a:endParaRPr lang="fr-FR" dirty="0"/>
                    </a:p>
                  </a:txBody>
                  <a:tcPr/>
                </a:tc>
                <a:tc>
                  <a:txBody>
                    <a:bodyPr/>
                    <a:lstStyle/>
                    <a:p>
                      <a:pPr algn="ctr"/>
                      <a:r>
                        <a:rPr lang="fr-FR" dirty="0" smtClean="0"/>
                        <a:t>Responsable </a:t>
                      </a:r>
                      <a:endParaRPr lang="fr-FR" dirty="0"/>
                    </a:p>
                  </a:txBody>
                  <a:tcPr/>
                </a:tc>
              </a:tr>
              <a:tr h="878362">
                <a:tc>
                  <a:txBody>
                    <a:bodyPr/>
                    <a:lstStyle/>
                    <a:p>
                      <a:r>
                        <a:rPr lang="fr-FR" dirty="0" smtClean="0"/>
                        <a:t>Aperçu du pays et de l’EFP</a:t>
                      </a:r>
                      <a:endParaRPr lang="fr-FR" dirty="0"/>
                    </a:p>
                  </a:txBody>
                  <a:tcPr/>
                </a:tc>
                <a:tc>
                  <a:txBody>
                    <a:bodyPr/>
                    <a:lstStyle/>
                    <a:p>
                      <a:r>
                        <a:rPr lang="fr-FR" baseline="0" dirty="0" smtClean="0"/>
                        <a:t>Contexte régional</a:t>
                      </a:r>
                    </a:p>
                    <a:p>
                      <a:r>
                        <a:rPr lang="fr-FR" baseline="0" dirty="0" smtClean="0"/>
                        <a:t>Aperçu de l’EFP</a:t>
                      </a:r>
                    </a:p>
                    <a:p>
                      <a:r>
                        <a:rPr lang="fr-FR" dirty="0" smtClean="0"/>
                        <a:t>Contexte de l’EFP</a:t>
                      </a:r>
                      <a:endParaRPr lang="fr-FR" dirty="0"/>
                    </a:p>
                  </a:txBody>
                  <a:tcPr/>
                </a:tc>
                <a:tc>
                  <a:txBody>
                    <a:bodyPr/>
                    <a:lstStyle/>
                    <a:p>
                      <a:r>
                        <a:rPr lang="fr-FR" dirty="0" smtClean="0"/>
                        <a:t>A.1</a:t>
                      </a:r>
                    </a:p>
                    <a:p>
                      <a:r>
                        <a:rPr lang="fr-FR" dirty="0" smtClean="0"/>
                        <a:t>A.2</a:t>
                      </a:r>
                    </a:p>
                    <a:p>
                      <a:r>
                        <a:rPr lang="fr-FR" dirty="0" smtClean="0"/>
                        <a:t>A.3</a:t>
                      </a:r>
                      <a:endParaRPr lang="fr-FR" dirty="0"/>
                    </a:p>
                  </a:txBody>
                  <a:tcPr/>
                </a:tc>
                <a:tc>
                  <a:txBody>
                    <a:bodyPr/>
                    <a:lstStyle/>
                    <a:p>
                      <a:endParaRPr lang="fr-FR" b="1" dirty="0" smtClean="0"/>
                    </a:p>
                    <a:p>
                      <a:r>
                        <a:rPr lang="fr-FR" b="1" dirty="0" smtClean="0"/>
                        <a:t>CRI/DERFP/OFPPT/. AREF/</a:t>
                      </a:r>
                      <a:r>
                        <a:rPr lang="fr-FR" b="1" dirty="0" err="1" smtClean="0"/>
                        <a:t>Univ</a:t>
                      </a:r>
                      <a:r>
                        <a:rPr lang="fr-FR" b="1" dirty="0" smtClean="0"/>
                        <a:t>/</a:t>
                      </a:r>
                      <a:r>
                        <a:rPr lang="fr-FR" b="1" baseline="0" dirty="0" smtClean="0"/>
                        <a:t> </a:t>
                      </a:r>
                      <a:r>
                        <a:rPr lang="fr-FR" b="1" dirty="0" smtClean="0"/>
                        <a:t>Consultant</a:t>
                      </a:r>
                      <a:endParaRPr lang="fr-FR" b="1" dirty="0"/>
                    </a:p>
                  </a:txBody>
                  <a:tcPr/>
                </a:tc>
              </a:tr>
              <a:tr h="1626365">
                <a:tc>
                  <a:txBody>
                    <a:bodyPr/>
                    <a:lstStyle/>
                    <a:p>
                      <a:r>
                        <a:rPr lang="fr-FR" dirty="0" smtClean="0"/>
                        <a:t>Environnement éc</a:t>
                      </a:r>
                      <a:r>
                        <a:rPr lang="fr-FR" baseline="0" dirty="0" smtClean="0"/>
                        <a:t>onomique et du marché du travail</a:t>
                      </a:r>
                    </a:p>
                  </a:txBody>
                  <a:tcPr/>
                </a:tc>
                <a:tc>
                  <a:txBody>
                    <a:bodyPr/>
                    <a:lstStyle/>
                    <a:p>
                      <a:r>
                        <a:rPr lang="fr-FR" baseline="0" dirty="0" smtClean="0"/>
                        <a:t>EFP; économie et marché du travail</a:t>
                      </a:r>
                    </a:p>
                    <a:p>
                      <a:endParaRPr lang="fr-FR" dirty="0" smtClean="0"/>
                    </a:p>
                    <a:p>
                      <a:r>
                        <a:rPr lang="fr-FR" dirty="0" smtClean="0"/>
                        <a:t>Apprentissage </a:t>
                      </a:r>
                      <a:r>
                        <a:rPr lang="fr-FR" dirty="0" err="1" smtClean="0"/>
                        <a:t>entrepreuneurial</a:t>
                      </a:r>
                      <a:endParaRPr lang="fr-FR" baseline="0" dirty="0" smtClean="0"/>
                    </a:p>
                  </a:txBody>
                  <a:tcPr/>
                </a:tc>
                <a:tc>
                  <a:txBody>
                    <a:bodyPr/>
                    <a:lstStyle/>
                    <a:p>
                      <a:r>
                        <a:rPr lang="fr-FR" dirty="0" smtClean="0"/>
                        <a:t>B.1</a:t>
                      </a:r>
                    </a:p>
                    <a:p>
                      <a:endParaRPr lang="fr-FR" dirty="0" smtClean="0"/>
                    </a:p>
                    <a:p>
                      <a:r>
                        <a:rPr lang="fr-FR" dirty="0" smtClean="0"/>
                        <a:t>B.2</a:t>
                      </a:r>
                      <a:endParaRPr lang="fr-FR" dirty="0"/>
                    </a:p>
                  </a:txBody>
                  <a:tcPr/>
                </a:tc>
                <a:tc>
                  <a:txBody>
                    <a:bodyPr/>
                    <a:lstStyle/>
                    <a:p>
                      <a:r>
                        <a:rPr lang="fr-FR" b="1" dirty="0" smtClean="0"/>
                        <a:t>HCP</a:t>
                      </a:r>
                    </a:p>
                    <a:p>
                      <a:endParaRPr lang="fr-FR" b="1" dirty="0" smtClean="0"/>
                    </a:p>
                    <a:p>
                      <a:r>
                        <a:rPr lang="fr-FR" b="1" dirty="0" smtClean="0"/>
                        <a:t>ANAPEC</a:t>
                      </a:r>
                    </a:p>
                    <a:p>
                      <a:endParaRPr lang="fr-FR" b="1" dirty="0" smtClean="0"/>
                    </a:p>
                    <a:p>
                      <a:r>
                        <a:rPr lang="fr-FR" b="1" dirty="0" smtClean="0"/>
                        <a:t>DRFP/OFPPT</a:t>
                      </a:r>
                      <a:endParaRPr lang="fr-FR" b="1" dirty="0"/>
                    </a:p>
                  </a:txBody>
                  <a:tcPr/>
                </a:tc>
              </a:tr>
              <a:tr h="2349299">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r-FR" dirty="0" smtClean="0"/>
                        <a:t>Environnement social et demande individuelle d’EFP</a:t>
                      </a:r>
                      <a:endParaRPr lang="fr-FR" baseline="0" dirty="0" smtClean="0"/>
                    </a:p>
                    <a:p>
                      <a:endParaRPr lang="fr-FR" dirty="0"/>
                    </a:p>
                  </a:txBody>
                  <a:tcPr/>
                </a:tc>
                <a:tc>
                  <a:txBody>
                    <a:bodyPr/>
                    <a:lstStyle/>
                    <a:p>
                      <a:r>
                        <a:rPr lang="fr-FR" dirty="0" smtClean="0"/>
                        <a:t>Participation à l’EFP et l’apprentissage tout au long</a:t>
                      </a:r>
                      <a:r>
                        <a:rPr lang="fr-FR" baseline="0" dirty="0" smtClean="0"/>
                        <a:t> de la vie</a:t>
                      </a:r>
                    </a:p>
                    <a:p>
                      <a:endParaRPr lang="fr-FR" dirty="0" smtClean="0"/>
                    </a:p>
                    <a:p>
                      <a:r>
                        <a:rPr lang="fr-FR" dirty="0" smtClean="0"/>
                        <a:t>Equité et égalité des chances</a:t>
                      </a:r>
                    </a:p>
                    <a:p>
                      <a:endParaRPr lang="fr-FR" dirty="0" smtClean="0"/>
                    </a:p>
                    <a:p>
                      <a:r>
                        <a:rPr lang="fr-FR" dirty="0" smtClean="0"/>
                        <a:t>Soutien actif à l’emploi</a:t>
                      </a:r>
                    </a:p>
                    <a:p>
                      <a:endParaRPr lang="fr-FR" dirty="0" smtClean="0"/>
                    </a:p>
                  </a:txBody>
                  <a:tcPr/>
                </a:tc>
                <a:tc>
                  <a:txBody>
                    <a:bodyPr/>
                    <a:lstStyle/>
                    <a:p>
                      <a:r>
                        <a:rPr lang="fr-FR" dirty="0" smtClean="0"/>
                        <a:t>C.1</a:t>
                      </a:r>
                    </a:p>
                    <a:p>
                      <a:endParaRPr lang="fr-FR" dirty="0" smtClean="0"/>
                    </a:p>
                    <a:p>
                      <a:endParaRPr lang="fr-FR" dirty="0" smtClean="0"/>
                    </a:p>
                    <a:p>
                      <a:r>
                        <a:rPr lang="fr-FR" dirty="0" smtClean="0"/>
                        <a:t>C.2</a:t>
                      </a:r>
                    </a:p>
                    <a:p>
                      <a:endParaRPr lang="fr-FR" dirty="0" smtClean="0"/>
                    </a:p>
                    <a:p>
                      <a:r>
                        <a:rPr lang="fr-FR" dirty="0" smtClean="0"/>
                        <a:t>C.3</a:t>
                      </a:r>
                      <a:endParaRPr lang="fr-FR" dirty="0"/>
                    </a:p>
                  </a:txBody>
                  <a:tcPr/>
                </a:tc>
                <a:tc>
                  <a:txBody>
                    <a:bodyPr/>
                    <a:lstStyle/>
                    <a:p>
                      <a:r>
                        <a:rPr lang="fr-FR" b="1" dirty="0" smtClean="0"/>
                        <a:t>Entraide nationale/DRFP et HCP</a:t>
                      </a:r>
                    </a:p>
                    <a:p>
                      <a:endParaRPr lang="fr-FR" b="1" dirty="0" smtClean="0"/>
                    </a:p>
                    <a:p>
                      <a:r>
                        <a:rPr lang="fr-FR" b="1" dirty="0" smtClean="0"/>
                        <a:t>DRFP/HCP</a:t>
                      </a:r>
                    </a:p>
                    <a:p>
                      <a:endParaRPr lang="fr-FR" b="1" dirty="0" smtClean="0"/>
                    </a:p>
                    <a:p>
                      <a:r>
                        <a:rPr lang="fr-FR" b="1" dirty="0" smtClean="0"/>
                        <a:t>CRI//APDN/CGEM/. ANAPEC</a:t>
                      </a:r>
                      <a:endParaRPr lang="fr-FR" b="1" dirty="0"/>
                    </a:p>
                  </a:txBody>
                  <a:tcPr/>
                </a:tc>
              </a:tr>
            </a:tbl>
          </a:graphicData>
        </a:graphic>
      </p:graphicFrame>
      <p:sp>
        <p:nvSpPr>
          <p:cNvPr id="3" name="Espace réservé du pied de page 2"/>
          <p:cNvSpPr>
            <a:spLocks noGrp="1"/>
          </p:cNvSpPr>
          <p:nvPr>
            <p:ph type="ftr" sz="quarter" idx="11"/>
          </p:nvPr>
        </p:nvSpPr>
        <p:spPr/>
        <p:txBody>
          <a:bodyPr/>
          <a:lstStyle/>
          <a:p>
            <a:r>
              <a:rPr lang="fr-BE" smtClean="0"/>
              <a:t>Abdelouahab Essafi Expert LMI Kafaat Liljami3</a:t>
            </a:r>
            <a:endParaRPr lang="fr-BE"/>
          </a:p>
        </p:txBody>
      </p:sp>
      <p:sp>
        <p:nvSpPr>
          <p:cNvPr id="5" name="Espace réservé du numéro de diapositive 4"/>
          <p:cNvSpPr>
            <a:spLocks noGrp="1"/>
          </p:cNvSpPr>
          <p:nvPr>
            <p:ph type="sldNum" sz="quarter" idx="12"/>
          </p:nvPr>
        </p:nvSpPr>
        <p:spPr/>
        <p:txBody>
          <a:bodyPr/>
          <a:lstStyle/>
          <a:p>
            <a:fld id="{CF4668DC-857F-487D-BFFA-8C0CA5037977}" type="slidenum">
              <a:rPr lang="fr-BE" smtClean="0"/>
              <a:t>97</a:t>
            </a:fld>
            <a:endParaRPr lang="fr-BE"/>
          </a:p>
        </p:txBody>
      </p:sp>
    </p:spTree>
    <p:extLst>
      <p:ext uri="{BB962C8B-B14F-4D97-AF65-F5344CB8AC3E}">
        <p14:creationId xmlns:p14="http://schemas.microsoft.com/office/powerpoint/2010/main" val="1988300736"/>
      </p:ext>
    </p:extLst>
  </p:cSld>
  <p:clrMapOvr>
    <a:masterClrMapping/>
  </p:clrMapOvr>
  <p:timing>
    <p:tnLst>
      <p:par>
        <p:cTn id="1" dur="indefinite" restart="never" nodeType="tmRoot"/>
      </p:par>
    </p:tnLst>
  </p:timing>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au 1"/>
          <p:cNvGraphicFramePr>
            <a:graphicFrameLocks noGrp="1"/>
          </p:cNvGraphicFramePr>
          <p:nvPr>
            <p:extLst>
              <p:ext uri="{D42A27DB-BD31-4B8C-83A1-F6EECF244321}">
                <p14:modId xmlns:p14="http://schemas.microsoft.com/office/powerpoint/2010/main" val="665302601"/>
              </p:ext>
            </p:extLst>
          </p:nvPr>
        </p:nvGraphicFramePr>
        <p:xfrm>
          <a:off x="446567" y="2"/>
          <a:ext cx="11057862" cy="7007544"/>
        </p:xfrm>
        <a:graphic>
          <a:graphicData uri="http://schemas.openxmlformats.org/drawingml/2006/table">
            <a:tbl>
              <a:tblPr firstRow="1" bandRow="1">
                <a:tableStyleId>{5C22544A-7EE6-4342-B048-85BDC9FD1C3A}</a:tableStyleId>
              </a:tblPr>
              <a:tblGrid>
                <a:gridCol w="2568230"/>
                <a:gridCol w="4353972"/>
                <a:gridCol w="1371195"/>
                <a:gridCol w="2764465"/>
              </a:tblGrid>
              <a:tr h="1587815">
                <a:tc>
                  <a:txBody>
                    <a:bodyPr/>
                    <a:lstStyle/>
                    <a:p>
                      <a:endParaRPr lang="fr-FR" dirty="0" smtClean="0"/>
                    </a:p>
                    <a:p>
                      <a:r>
                        <a:rPr lang="fr-FR" dirty="0" smtClean="0"/>
                        <a:t>Efficience</a:t>
                      </a:r>
                      <a:r>
                        <a:rPr lang="fr-FR" baseline="0" dirty="0" smtClean="0"/>
                        <a:t> interne et fonctionnement de l’EFP</a:t>
                      </a:r>
                      <a:endParaRPr lang="fr-FR" dirty="0"/>
                    </a:p>
                  </a:txBody>
                  <a:tcPr/>
                </a:tc>
                <a:tc>
                  <a:txBody>
                    <a:bodyPr/>
                    <a:lstStyle/>
                    <a:p>
                      <a:r>
                        <a:rPr lang="fr-FR" dirty="0" smtClean="0"/>
                        <a:t>Environnement</a:t>
                      </a:r>
                      <a:r>
                        <a:rPr lang="fr-FR" baseline="0" dirty="0" smtClean="0"/>
                        <a:t> d’enseignement et</a:t>
                      </a:r>
                      <a:r>
                        <a:rPr lang="fr-FR" dirty="0" smtClean="0"/>
                        <a:t> d’apprentissage</a:t>
                      </a:r>
                    </a:p>
                    <a:p>
                      <a:endParaRPr lang="fr-FR" dirty="0" smtClean="0"/>
                    </a:p>
                    <a:p>
                      <a:r>
                        <a:rPr lang="fr-FR" dirty="0" smtClean="0"/>
                        <a:t>Enseignant et formateurs</a:t>
                      </a:r>
                      <a:endParaRPr lang="fr-FR" baseline="0" dirty="0" smtClean="0"/>
                    </a:p>
                    <a:p>
                      <a:endParaRPr lang="fr-FR" baseline="0" dirty="0" smtClean="0"/>
                    </a:p>
                    <a:p>
                      <a:r>
                        <a:rPr lang="fr-FR" baseline="0" dirty="0" smtClean="0"/>
                        <a:t>Qualité et assurance qualité</a:t>
                      </a:r>
                      <a:endParaRPr lang="fr-FR" dirty="0"/>
                    </a:p>
                  </a:txBody>
                  <a:tcPr/>
                </a:tc>
                <a:tc>
                  <a:txBody>
                    <a:bodyPr/>
                    <a:lstStyle/>
                    <a:p>
                      <a:r>
                        <a:rPr lang="fr-FR" dirty="0" smtClean="0"/>
                        <a:t>D.1</a:t>
                      </a:r>
                    </a:p>
                    <a:p>
                      <a:endParaRPr lang="fr-FR" dirty="0" smtClean="0"/>
                    </a:p>
                    <a:p>
                      <a:endParaRPr lang="fr-FR" dirty="0" smtClean="0"/>
                    </a:p>
                    <a:p>
                      <a:r>
                        <a:rPr lang="fr-FR" dirty="0" smtClean="0"/>
                        <a:t>D.2</a:t>
                      </a:r>
                    </a:p>
                    <a:p>
                      <a:endParaRPr lang="fr-FR" dirty="0" smtClean="0"/>
                    </a:p>
                    <a:p>
                      <a:r>
                        <a:rPr lang="fr-FR" dirty="0" smtClean="0"/>
                        <a:t>D.3</a:t>
                      </a:r>
                      <a:endParaRPr lang="fr-FR" dirty="0"/>
                    </a:p>
                  </a:txBody>
                  <a:tcPr/>
                </a:tc>
                <a:tc>
                  <a:txBody>
                    <a:bodyPr/>
                    <a:lstStyle/>
                    <a:p>
                      <a:endParaRPr lang="fr-FR" dirty="0" smtClean="0"/>
                    </a:p>
                    <a:p>
                      <a:endParaRPr lang="fr-FR" dirty="0" smtClean="0"/>
                    </a:p>
                    <a:p>
                      <a:r>
                        <a:rPr lang="fr-FR" b="1" dirty="0" smtClean="0"/>
                        <a:t>OFPPT/AREF/</a:t>
                      </a:r>
                    </a:p>
                    <a:p>
                      <a:r>
                        <a:rPr lang="fr-FR" b="1" dirty="0" smtClean="0"/>
                        <a:t>Université/DRFP</a:t>
                      </a:r>
                    </a:p>
                    <a:p>
                      <a:endParaRPr lang="fr-FR" dirty="0" smtClean="0"/>
                    </a:p>
                  </a:txBody>
                  <a:tcPr/>
                </a:tc>
              </a:tr>
              <a:tr h="5270184">
                <a:tc>
                  <a:txBody>
                    <a:bodyPr/>
                    <a:lstStyle/>
                    <a:p>
                      <a:endParaRPr lang="fr-FR" dirty="0" smtClean="0"/>
                    </a:p>
                    <a:p>
                      <a:endParaRPr lang="fr-FR" dirty="0" smtClean="0"/>
                    </a:p>
                    <a:p>
                      <a:endParaRPr lang="fr-FR" dirty="0" smtClean="0"/>
                    </a:p>
                    <a:p>
                      <a:r>
                        <a:rPr lang="fr-FR" dirty="0" smtClean="0"/>
                        <a:t>Gouvernance et financement de l’EFP</a:t>
                      </a:r>
                      <a:endParaRPr lang="fr-FR" dirty="0"/>
                    </a:p>
                  </a:txBody>
                  <a:tcPr/>
                </a:tc>
                <a:tc>
                  <a:txBody>
                    <a:bodyPr/>
                    <a:lstStyle/>
                    <a:p>
                      <a:r>
                        <a:rPr lang="fr-FR" dirty="0" smtClean="0"/>
                        <a:t>Accord institutionnel</a:t>
                      </a:r>
                    </a:p>
                    <a:p>
                      <a:endParaRPr lang="fr-FR" dirty="0" smtClean="0"/>
                    </a:p>
                    <a:p>
                      <a:r>
                        <a:rPr lang="fr-FR" dirty="0" smtClean="0"/>
                        <a:t>Implication</a:t>
                      </a:r>
                      <a:r>
                        <a:rPr lang="fr-FR" baseline="0" dirty="0" smtClean="0"/>
                        <a:t> des acteurs non étatiques</a:t>
                      </a:r>
                    </a:p>
                    <a:p>
                      <a:endParaRPr lang="fr-FR" baseline="0" dirty="0" smtClean="0"/>
                    </a:p>
                    <a:p>
                      <a:r>
                        <a:rPr lang="fr-FR" baseline="0" dirty="0" smtClean="0"/>
                        <a:t>Budget de l’EFP</a:t>
                      </a:r>
                    </a:p>
                    <a:p>
                      <a:endParaRPr lang="fr-FR" baseline="0" dirty="0" smtClean="0"/>
                    </a:p>
                    <a:p>
                      <a:r>
                        <a:rPr lang="fr-FR" baseline="0" dirty="0" smtClean="0"/>
                        <a:t>Mobilisation des ressources pour l’EFP</a:t>
                      </a:r>
                    </a:p>
                    <a:p>
                      <a:endParaRPr lang="fr-FR" baseline="0" dirty="0" smtClean="0"/>
                    </a:p>
                    <a:p>
                      <a:r>
                        <a:rPr lang="fr-FR" baseline="0" dirty="0" smtClean="0"/>
                        <a:t>Affectation et utilisation des ressources dans l’EFP</a:t>
                      </a:r>
                      <a:endParaRPr lang="fr-FR" dirty="0"/>
                    </a:p>
                  </a:txBody>
                  <a:tcPr/>
                </a:tc>
                <a:tc>
                  <a:txBody>
                    <a:bodyPr/>
                    <a:lstStyle/>
                    <a:p>
                      <a:r>
                        <a:rPr lang="fr-FR" dirty="0" smtClean="0"/>
                        <a:t>E.1</a:t>
                      </a:r>
                    </a:p>
                    <a:p>
                      <a:endParaRPr lang="fr-FR" dirty="0" smtClean="0"/>
                    </a:p>
                    <a:p>
                      <a:r>
                        <a:rPr lang="fr-FR" dirty="0" smtClean="0"/>
                        <a:t>E.2</a:t>
                      </a:r>
                    </a:p>
                    <a:p>
                      <a:endParaRPr lang="fr-FR" dirty="0" smtClean="0"/>
                    </a:p>
                    <a:p>
                      <a:endParaRPr lang="fr-FR" dirty="0" smtClean="0"/>
                    </a:p>
                    <a:p>
                      <a:r>
                        <a:rPr lang="fr-FR" dirty="0" smtClean="0"/>
                        <a:t>E.3</a:t>
                      </a:r>
                    </a:p>
                    <a:p>
                      <a:endParaRPr lang="fr-FR" dirty="0" smtClean="0"/>
                    </a:p>
                    <a:p>
                      <a:r>
                        <a:rPr lang="fr-FR" dirty="0" smtClean="0"/>
                        <a:t>E.4</a:t>
                      </a:r>
                    </a:p>
                    <a:p>
                      <a:endParaRPr lang="fr-FR" dirty="0" smtClean="0"/>
                    </a:p>
                    <a:p>
                      <a:endParaRPr lang="fr-FR" dirty="0" smtClean="0"/>
                    </a:p>
                    <a:p>
                      <a:r>
                        <a:rPr lang="fr-FR" dirty="0" smtClean="0"/>
                        <a:t>E.5</a:t>
                      </a:r>
                      <a:endParaRPr lang="fr-FR" dirty="0"/>
                    </a:p>
                  </a:txBody>
                  <a:tcPr/>
                </a:tc>
                <a:tc>
                  <a:txBody>
                    <a:bodyPr/>
                    <a:lstStyle/>
                    <a:p>
                      <a:endParaRPr lang="fr-FR" dirty="0" smtClean="0"/>
                    </a:p>
                    <a:p>
                      <a:endParaRPr lang="fr-FR" dirty="0" smtClean="0"/>
                    </a:p>
                    <a:p>
                      <a:endParaRPr lang="fr-FR" dirty="0" smtClean="0"/>
                    </a:p>
                    <a:p>
                      <a:r>
                        <a:rPr lang="fr-FR" b="1" dirty="0" smtClean="0"/>
                        <a:t>DRFP/APDN/Région/CRI/ANAPEC</a:t>
                      </a:r>
                      <a:r>
                        <a:rPr lang="fr-FR" b="1" baseline="0" dirty="0" smtClean="0"/>
                        <a:t>. CGEM</a:t>
                      </a:r>
                      <a:endParaRPr lang="fr-FR" b="1" dirty="0" smtClean="0"/>
                    </a:p>
                  </a:txBody>
                  <a:tcPr/>
                </a:tc>
              </a:tr>
            </a:tbl>
          </a:graphicData>
        </a:graphic>
      </p:graphicFrame>
      <p:sp>
        <p:nvSpPr>
          <p:cNvPr id="3" name="Espace réservé du pied de page 2"/>
          <p:cNvSpPr>
            <a:spLocks noGrp="1"/>
          </p:cNvSpPr>
          <p:nvPr>
            <p:ph type="ftr" sz="quarter" idx="11"/>
          </p:nvPr>
        </p:nvSpPr>
        <p:spPr/>
        <p:txBody>
          <a:bodyPr/>
          <a:lstStyle/>
          <a:p>
            <a:r>
              <a:rPr lang="fr-BE" smtClean="0"/>
              <a:t>Abdelouahab Essafi Expert LMI Kafaat Liljami3</a:t>
            </a:r>
            <a:endParaRPr lang="fr-BE"/>
          </a:p>
        </p:txBody>
      </p:sp>
      <p:sp>
        <p:nvSpPr>
          <p:cNvPr id="4" name="Espace réservé du numéro de diapositive 3"/>
          <p:cNvSpPr>
            <a:spLocks noGrp="1"/>
          </p:cNvSpPr>
          <p:nvPr>
            <p:ph type="sldNum" sz="quarter" idx="12"/>
          </p:nvPr>
        </p:nvSpPr>
        <p:spPr/>
        <p:txBody>
          <a:bodyPr/>
          <a:lstStyle/>
          <a:p>
            <a:fld id="{CF4668DC-857F-487D-BFFA-8C0CA5037977}" type="slidenum">
              <a:rPr lang="fr-BE" smtClean="0"/>
              <a:t>98</a:t>
            </a:fld>
            <a:endParaRPr lang="fr-BE"/>
          </a:p>
        </p:txBody>
      </p:sp>
    </p:spTree>
    <p:extLst>
      <p:ext uri="{BB962C8B-B14F-4D97-AF65-F5344CB8AC3E}">
        <p14:creationId xmlns:p14="http://schemas.microsoft.com/office/powerpoint/2010/main" val="377438985"/>
      </p:ext>
    </p:extLst>
  </p:cSld>
  <p:clrMapOvr>
    <a:masterClrMapping/>
  </p:clrMapOvr>
  <p:timing>
    <p:tnLst>
      <p:par>
        <p:cTn id="1" dur="indefinite" restart="never" nodeType="tmRoot"/>
      </p:par>
    </p:tnLst>
  </p:timing>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p:cNvSpPr>
            <a:spLocks noGrp="1"/>
          </p:cNvSpPr>
          <p:nvPr>
            <p:ph type="ftr" sz="quarter" idx="11"/>
          </p:nvPr>
        </p:nvSpPr>
        <p:spPr/>
        <p:txBody>
          <a:bodyPr/>
          <a:lstStyle/>
          <a:p>
            <a:r>
              <a:rPr lang="fr-BE" smtClean="0"/>
              <a:t>Abdelouahab Essafi Expert LMI Kafaat Liljami3</a:t>
            </a:r>
            <a:endParaRPr lang="fr-BE"/>
          </a:p>
        </p:txBody>
      </p:sp>
      <p:sp>
        <p:nvSpPr>
          <p:cNvPr id="3" name="Espace réservé du numéro de diapositive 2"/>
          <p:cNvSpPr>
            <a:spLocks noGrp="1"/>
          </p:cNvSpPr>
          <p:nvPr>
            <p:ph type="sldNum" sz="quarter" idx="12"/>
          </p:nvPr>
        </p:nvSpPr>
        <p:spPr/>
        <p:txBody>
          <a:bodyPr/>
          <a:lstStyle/>
          <a:p>
            <a:fld id="{CF4668DC-857F-487D-BFFA-8C0CA5037977}" type="slidenum">
              <a:rPr lang="fr-BE" smtClean="0"/>
              <a:t>99</a:t>
            </a:fld>
            <a:endParaRPr lang="fr-BE"/>
          </a:p>
        </p:txBody>
      </p:sp>
      <p:sp>
        <p:nvSpPr>
          <p:cNvPr id="4" name="ZoneTexte 3"/>
          <p:cNvSpPr txBox="1"/>
          <p:nvPr/>
        </p:nvSpPr>
        <p:spPr>
          <a:xfrm>
            <a:off x="2639616" y="2780928"/>
            <a:ext cx="7416824" cy="523220"/>
          </a:xfrm>
          <a:prstGeom prst="rect">
            <a:avLst/>
          </a:prstGeom>
        </p:spPr>
        <p:style>
          <a:lnRef idx="2">
            <a:schemeClr val="dk1"/>
          </a:lnRef>
          <a:fillRef idx="1">
            <a:schemeClr val="lt1"/>
          </a:fillRef>
          <a:effectRef idx="0">
            <a:schemeClr val="dk1"/>
          </a:effectRef>
          <a:fontRef idx="minor">
            <a:schemeClr val="dk1"/>
          </a:fontRef>
        </p:style>
        <p:txBody>
          <a:bodyPr wrap="square" rtlCol="0">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fr-FR" sz="28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MERCI POUR VOTRE ATTENTION</a:t>
            </a:r>
          </a:p>
        </p:txBody>
      </p:sp>
      <p:pic>
        <p:nvPicPr>
          <p:cNvPr id="5" name="Picture 6"/>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890977" y="297711"/>
            <a:ext cx="2610411" cy="17012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903868385"/>
      </p:ext>
    </p:extLst>
  </p:cSld>
  <p:clrMapOvr>
    <a:masterClrMapping/>
  </p:clrMapOvr>
  <p:timing>
    <p:tnLst>
      <p:par>
        <p:cTn id="1" dur="indefinite" restart="never" nodeType="tmRoot"/>
      </p:par>
    </p:tnLst>
  </p:timing>
</p:sld>
</file>

<file path=ppt/theme/theme1.xml><?xml version="1.0" encoding="utf-8"?>
<a:theme xmlns:a="http://schemas.openxmlformats.org/drawingml/2006/main" name="Expédition">
  <a:themeElements>
    <a:clrScheme name="Expédition">
      <a:dk1>
        <a:srgbClr val="000000"/>
      </a:dk1>
      <a:lt1>
        <a:sysClr val="window" lastClr="FFFFFF"/>
      </a:lt1>
      <a:dk2>
        <a:srgbClr val="5E5E5E"/>
      </a:dk2>
      <a:lt2>
        <a:srgbClr val="DDDDDD"/>
      </a:lt2>
      <a:accent1>
        <a:srgbClr val="A6B727"/>
      </a:accent1>
      <a:accent2>
        <a:srgbClr val="418AB3"/>
      </a:accent2>
      <a:accent3>
        <a:srgbClr val="F69200"/>
      </a:accent3>
      <a:accent4>
        <a:srgbClr val="838383"/>
      </a:accent4>
      <a:accent5>
        <a:srgbClr val="FEC306"/>
      </a:accent5>
      <a:accent6>
        <a:srgbClr val="DF5327"/>
      </a:accent6>
      <a:hlink>
        <a:srgbClr val="F59E00"/>
      </a:hlink>
      <a:folHlink>
        <a:srgbClr val="B2B2B2"/>
      </a:folHlink>
    </a:clrScheme>
    <a:fontScheme name="Expédition">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Expédition">
      <a:fillStyleLst>
        <a:solidFill>
          <a:schemeClr val="phClr"/>
        </a:solidFill>
        <a:gradFill rotWithShape="1">
          <a:gsLst>
            <a:gs pos="0">
              <a:schemeClr val="phClr">
                <a:tint val="80000"/>
                <a:satMod val="107000"/>
                <a:lumMod val="103000"/>
              </a:schemeClr>
            </a:gs>
            <a:gs pos="100000">
              <a:schemeClr val="phClr">
                <a:tint val="82000"/>
                <a:satMod val="109000"/>
                <a:lumMod val="103000"/>
              </a:schemeClr>
            </a:gs>
          </a:gsLst>
          <a:lin ang="5400000" scaled="0"/>
        </a:gradFill>
        <a:gradFill rotWithShape="1">
          <a:gsLst>
            <a:gs pos="0">
              <a:schemeClr val="phClr">
                <a:tint val="97000"/>
                <a:satMod val="100000"/>
                <a:lumMod val="102000"/>
              </a:schemeClr>
            </a:gs>
            <a:gs pos="50000">
              <a:schemeClr val="phClr">
                <a:shade val="100000"/>
                <a:satMod val="103000"/>
                <a:lumMod val="100000"/>
              </a:schemeClr>
            </a:gs>
            <a:gs pos="100000">
              <a:schemeClr val="phClr">
                <a:shade val="93000"/>
                <a:satMod val="11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effectStyle>
        <a:effectStyle>
          <a:effectLst>
            <a:outerShdw blurRad="55880" dist="15240" dir="5400000" algn="ctr" rotWithShape="0">
              <a:srgbClr val="000000">
                <a:alpha val="45000"/>
              </a:srgbClr>
            </a:outerShdw>
          </a:effectLst>
          <a:scene3d>
            <a:camera prst="orthographicFront">
              <a:rot lat="0" lon="0" rev="0"/>
            </a:camera>
            <a:lightRig rig="brightRoom" dir="tl"/>
          </a:scene3d>
          <a:sp3d prstMaterial="dkEdge">
            <a:bevelT w="0" h="0"/>
          </a:sp3d>
        </a:effectStyle>
      </a:effectStyleLst>
      <a:bgFillStyleLst>
        <a:solidFill>
          <a:schemeClr val="phClr"/>
        </a:solidFill>
        <a:solidFill>
          <a:schemeClr val="phClr">
            <a:tint val="95000"/>
            <a:satMod val="170000"/>
          </a:schemeClr>
        </a:solidFill>
        <a:gradFill rotWithShape="1">
          <a:gsLst>
            <a:gs pos="0">
              <a:schemeClr val="phClr">
                <a:tint val="97000"/>
                <a:shade val="100000"/>
                <a:satMod val="185000"/>
                <a:lumMod val="120000"/>
              </a:schemeClr>
            </a:gs>
            <a:gs pos="100000">
              <a:schemeClr val="phClr">
                <a:tint val="96000"/>
                <a:shade val="95000"/>
                <a:satMod val="215000"/>
                <a:lumMod val="80000"/>
              </a:schemeClr>
            </a:gs>
          </a:gsLst>
          <a:path path="circle">
            <a:fillToRect l="50000" t="55000" r="125000" b="100000"/>
          </a:path>
        </a:gradFill>
      </a:bgFillStyleLst>
    </a:fmtScheme>
  </a:themeElements>
  <a:objectDefaults/>
  <a:extraClrSchemeLst/>
  <a:extLst>
    <a:ext uri="{05A4C25C-085E-4340-85A3-A5531E510DB2}">
      <thm15:themeFamily xmlns:thm15="http://schemas.microsoft.com/office/thememl/2012/main" name="Parcel" id="{8BEC4385-4EB9-4D53-BFB5-0EA123736B6D}" vid="{A425FB89-E954-4A2A-81DC-D90804A94DBA}"/>
    </a:ext>
  </a:extLst>
</a:theme>
</file>

<file path=ppt/theme/theme2.xml><?xml version="1.0" encoding="utf-8"?>
<a:theme xmlns:a="http://schemas.openxmlformats.org/drawingml/2006/main" name="Thème Office">
  <a:themeElements>
    <a:clrScheme name="Bureau">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Bureau">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ureau">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Parcel</Template>
  <TotalTime>891</TotalTime>
  <Words>11479</Words>
  <Application>Microsoft Macintosh PowerPoint</Application>
  <PresentationFormat>Grand écran</PresentationFormat>
  <Paragraphs>987</Paragraphs>
  <Slides>99</Slides>
  <Notes>7</Notes>
  <HiddenSlides>0</HiddenSlides>
  <MMClips>0</MMClips>
  <ScaleCrop>false</ScaleCrop>
  <HeadingPairs>
    <vt:vector size="6" baseType="variant">
      <vt:variant>
        <vt:lpstr>Polices utilisées</vt:lpstr>
      </vt:variant>
      <vt:variant>
        <vt:i4>6</vt:i4>
      </vt:variant>
      <vt:variant>
        <vt:lpstr>Thème</vt:lpstr>
      </vt:variant>
      <vt:variant>
        <vt:i4>1</vt:i4>
      </vt:variant>
      <vt:variant>
        <vt:lpstr>Titres des diapositives</vt:lpstr>
      </vt:variant>
      <vt:variant>
        <vt:i4>99</vt:i4>
      </vt:variant>
    </vt:vector>
  </HeadingPairs>
  <TitlesOfParts>
    <vt:vector size="106" baseType="lpstr">
      <vt:lpstr>Arial</vt:lpstr>
      <vt:lpstr>Calibri</vt:lpstr>
      <vt:lpstr>Calibri Light</vt:lpstr>
      <vt:lpstr>Courier New</vt:lpstr>
      <vt:lpstr>Gill Sans MT</vt:lpstr>
      <vt:lpstr>Wingdings</vt:lpstr>
      <vt:lpstr>Expédition</vt:lpstr>
      <vt:lpstr> Programme Kafaat Liljami3  Atelier de Travail LMI  Accompagnement du GTR TTH dans l’élaboration et la présentation du rapport régional  « Adéquation Formation-Emploi</vt:lpstr>
      <vt:lpstr>Sommaire</vt:lpstr>
      <vt:lpstr>Rapport d’évaluation AFE </vt:lpstr>
      <vt:lpstr>Le cadre d’établissement du rapport dans le cadre du processus de Turin 2018-2020</vt:lpstr>
      <vt:lpstr>Cadre d’établissement du rapport</vt:lpstr>
      <vt:lpstr>Changements apportés au rapport</vt:lpstr>
      <vt:lpstr>Exigences par rapport au contenu à fournir dans le rapport</vt:lpstr>
      <vt:lpstr>Recommandations pour la rédaction</vt:lpstr>
      <vt:lpstr>Recommandations pour la rédaction du rapport</vt:lpstr>
      <vt:lpstr>Recommandations pour la rédaction du rapport</vt:lpstr>
      <vt:lpstr>Fourniture d’informations dans la section «espace libre» des modules B à E  </vt:lpstr>
      <vt:lpstr>Fourniture d’informations dans la section «résumé et conclusions analytiques» des modules B à E  </vt:lpstr>
      <vt:lpstr>Modules- Rubriques et domaines thématiques</vt:lpstr>
      <vt:lpstr>Le rapport au niveau infranational</vt:lpstr>
      <vt:lpstr>Le rapport au niveau infranational</vt:lpstr>
      <vt:lpstr>Modules et questions thématique</vt:lpstr>
      <vt:lpstr>Modules et questions thématique</vt:lpstr>
      <vt:lpstr>Présentation PowerPoint</vt:lpstr>
      <vt:lpstr>Modules et questions thématiques</vt:lpstr>
      <vt:lpstr>Modules et questions thématiques</vt:lpstr>
      <vt:lpstr>Modules et questions thématiques</vt:lpstr>
      <vt:lpstr>Modules et questions thématiques</vt:lpstr>
      <vt:lpstr>Modules et questions thématiques</vt:lpstr>
      <vt:lpstr>Modules et questions thématiques</vt:lpstr>
      <vt:lpstr>Modules et questions thématiques</vt:lpstr>
      <vt:lpstr>Modules et questions thématiques</vt:lpstr>
      <vt:lpstr>Modules et questions thématiques</vt:lpstr>
      <vt:lpstr>Modules et questions thématiques</vt:lpstr>
      <vt:lpstr>Modules et questions thématiques</vt:lpstr>
      <vt:lpstr>Modules et questions thématiques</vt:lpstr>
      <vt:lpstr>Modules et questions thématiques</vt:lpstr>
      <vt:lpstr>Modules et questions thématiques</vt:lpstr>
      <vt:lpstr>Modules et questions thématiques</vt:lpstr>
      <vt:lpstr>Modules et questions thématiques</vt:lpstr>
      <vt:lpstr>Modules et questions thématiques</vt:lpstr>
      <vt:lpstr>Modules et questions thématiques</vt:lpstr>
      <vt:lpstr>Modules et questions thématiques</vt:lpstr>
      <vt:lpstr>Modules et questions thématiques</vt:lpstr>
      <vt:lpstr>Modules et questions thématiques</vt:lpstr>
      <vt:lpstr>Modules et questions thématiques</vt:lpstr>
      <vt:lpstr>Modules et questions thématiques</vt:lpstr>
      <vt:lpstr>Modules et questions thématiques</vt:lpstr>
      <vt:lpstr>Modules et questions thématiques</vt:lpstr>
      <vt:lpstr>Modules et questions thématiques</vt:lpstr>
      <vt:lpstr>Modules et questions thématiques</vt:lpstr>
      <vt:lpstr>Modules et questions thématiques</vt:lpstr>
      <vt:lpstr>Modules et questions thématiques</vt:lpstr>
      <vt:lpstr>Modules et questions thématiques</vt:lpstr>
      <vt:lpstr>Modules et questions thématiques</vt:lpstr>
      <vt:lpstr>Modules et questions thématiques</vt:lpstr>
      <vt:lpstr>Modules et questions thématiques</vt:lpstr>
      <vt:lpstr>Modules et questions thématiques</vt:lpstr>
      <vt:lpstr>Modules et questions thématiques</vt:lpstr>
      <vt:lpstr>Modules et questions thématiques</vt:lpstr>
      <vt:lpstr>Modules et questions thématiques</vt:lpstr>
      <vt:lpstr>Modules et questions thématiques</vt:lpstr>
      <vt:lpstr>Modules et questions thématiques</vt:lpstr>
      <vt:lpstr>Modules et questions thématiques</vt:lpstr>
      <vt:lpstr>Modules et questions thématiques</vt:lpstr>
      <vt:lpstr>Modules et questions thématiques</vt:lpstr>
      <vt:lpstr>Modules et questions thématiques</vt:lpstr>
      <vt:lpstr>Modules et questions thématiques</vt:lpstr>
      <vt:lpstr>Présentation PowerPoint</vt:lpstr>
      <vt:lpstr>Modules et questions thématiques</vt:lpstr>
      <vt:lpstr>Modules et questions thématiques</vt:lpstr>
      <vt:lpstr>Modules et questions thématiques</vt:lpstr>
      <vt:lpstr>Modules et questions thématiques</vt:lpstr>
      <vt:lpstr>Modules et questions thématiques</vt:lpstr>
      <vt:lpstr>Modules et questions thématiques</vt:lpstr>
      <vt:lpstr>Modules et questions thématiques</vt:lpstr>
      <vt:lpstr>Modules et questions thématiques</vt:lpstr>
      <vt:lpstr>Modules et questions thématiques</vt:lpstr>
      <vt:lpstr>Modules et questions thématiques</vt:lpstr>
      <vt:lpstr>Modules et questions thématiques</vt:lpstr>
      <vt:lpstr>Modules et questions thématiques</vt:lpstr>
      <vt:lpstr>Modules et questions thématiques</vt:lpstr>
      <vt:lpstr>Modules et questions thématiques</vt:lpstr>
      <vt:lpstr>Modules et questions thématiques</vt:lpstr>
      <vt:lpstr>Modules et questions thématiques</vt:lpstr>
      <vt:lpstr>Modules et questions thématiques</vt:lpstr>
      <vt:lpstr>Modules et questions thématiques</vt:lpstr>
      <vt:lpstr>Modules et questions thématiques</vt:lpstr>
      <vt:lpstr>Modules et questions thématiques</vt:lpstr>
      <vt:lpstr>Modules et questions thématiques</vt:lpstr>
      <vt:lpstr>Présentation PowerPoint</vt:lpstr>
      <vt:lpstr>Présentation PowerPoint</vt:lpstr>
      <vt:lpstr>Présentation PowerPoint</vt:lpstr>
      <vt:lpstr>Présentation PowerPoint</vt:lpstr>
      <vt:lpstr>Présentation PowerPoint</vt:lpstr>
      <vt:lpstr>Présentation PowerPoint</vt:lpstr>
      <vt:lpstr>Plan d’accompagnement</vt:lpstr>
      <vt:lpstr>Plan d’accompagnement</vt:lpstr>
      <vt:lpstr>Plan d’accompagnement</vt:lpstr>
      <vt:lpstr>Plan d’accompagnement</vt:lpstr>
      <vt:lpstr>Plan d’accompagnement</vt:lpstr>
      <vt:lpstr>Plan d’accompagnement</vt:lpstr>
      <vt:lpstr>Proposition répartition activités de rédaction du rapport</vt:lpstr>
      <vt:lpstr>Présentation PowerPoint</vt:lpstr>
      <vt:lpstr>Présentation PowerPoint</vt:lpstr>
    </vt:vector>
  </TitlesOfParts>
  <Company/>
  <LinksUpToDate>false</LinksUpToDate>
  <SharedDoc>false</SharedDoc>
  <HyperlinksChanged>false</HyperlinksChanged>
  <AppVersion>15.0031</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Atelier de Travail LMI  Accompagnement du GTR TTH dans l’élaboration et la présentation du rapport régional  « Adéquation Formation-Emploi</dc:title>
  <dc:creator>Abdelouahab Essafi</dc:creator>
  <cp:lastModifiedBy>Abdelouahab Essafi</cp:lastModifiedBy>
  <cp:revision>70</cp:revision>
  <dcterms:created xsi:type="dcterms:W3CDTF">2019-09-03T14:22:44Z</dcterms:created>
  <dcterms:modified xsi:type="dcterms:W3CDTF">2019-09-05T17:36:36Z</dcterms:modified>
</cp:coreProperties>
</file>