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25"/>
  </p:notesMasterIdLst>
  <p:handoutMasterIdLst>
    <p:handoutMasterId r:id="rId26"/>
  </p:handoutMasterIdLst>
  <p:sldIdLst>
    <p:sldId id="256" r:id="rId2"/>
    <p:sldId id="257" r:id="rId3"/>
    <p:sldId id="293" r:id="rId4"/>
    <p:sldId id="258" r:id="rId5"/>
    <p:sldId id="294" r:id="rId6"/>
    <p:sldId id="259" r:id="rId7"/>
    <p:sldId id="269" r:id="rId8"/>
    <p:sldId id="295" r:id="rId9"/>
    <p:sldId id="296" r:id="rId10"/>
    <p:sldId id="305" r:id="rId11"/>
    <p:sldId id="261" r:id="rId12"/>
    <p:sldId id="270" r:id="rId13"/>
    <p:sldId id="272" r:id="rId14"/>
    <p:sldId id="273" r:id="rId15"/>
    <p:sldId id="297" r:id="rId16"/>
    <p:sldId id="306" r:id="rId17"/>
    <p:sldId id="299" r:id="rId18"/>
    <p:sldId id="298" r:id="rId19"/>
    <p:sldId id="300" r:id="rId20"/>
    <p:sldId id="301" r:id="rId21"/>
    <p:sldId id="302" r:id="rId22"/>
    <p:sldId id="303" r:id="rId23"/>
    <p:sldId id="304" r:id="rId24"/>
  </p:sldIdLst>
  <p:sldSz cx="9144000" cy="6858000" type="screen4x3"/>
  <p:notesSz cx="6797675" cy="98742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33CC"/>
    <a:srgbClr val="FFFF66"/>
    <a:srgbClr val="008000"/>
    <a:srgbClr val="FF2D2D"/>
    <a:srgbClr val="A20000"/>
    <a:srgbClr val="006600"/>
    <a:srgbClr val="660033"/>
    <a:srgbClr val="003192"/>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5501" autoAdjust="0"/>
  </p:normalViewPr>
  <p:slideViewPr>
    <p:cSldViewPr snapToObjects="1">
      <p:cViewPr varScale="1">
        <p:scale>
          <a:sx n="127" d="100"/>
          <a:sy n="127" d="100"/>
        </p:scale>
        <p:origin x="102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790E2BB1-9C89-43FF-A95F-EFD0633BD311}" type="datetimeFigureOut">
              <a:rPr lang="fr-FR" smtClean="0"/>
              <a:pPr/>
              <a:t>11/09/2019</a:t>
            </a:fld>
            <a:endParaRPr lang="fr-FR"/>
          </a:p>
        </p:txBody>
      </p:sp>
      <p:sp>
        <p:nvSpPr>
          <p:cNvPr id="4" name="Espace réservé du pied de page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r>
              <a:rPr lang="fr-CH" smtClean="0"/>
              <a:t>Journée d'encadrement au profit des directeurs des EFPP accrédités</a:t>
            </a:r>
            <a:endParaRPr lang="fr-FR"/>
          </a:p>
        </p:txBody>
      </p:sp>
      <p:sp>
        <p:nvSpPr>
          <p:cNvPr id="5" name="Espace réservé du numéro de diapositive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08CDD739-AEA6-4F51-8599-1B938339C4B4}" type="slidenum">
              <a:rPr lang="fr-FR" smtClean="0"/>
              <a:pPr/>
              <a:t>‹N°›</a:t>
            </a:fld>
            <a:endParaRPr lang="fr-FR"/>
          </a:p>
        </p:txBody>
      </p:sp>
    </p:spTree>
    <p:extLst>
      <p:ext uri="{BB962C8B-B14F-4D97-AF65-F5344CB8AC3E}">
        <p14:creationId xmlns:p14="http://schemas.microsoft.com/office/powerpoint/2010/main" val="421316765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453AC14D-1127-47D4-977D-92348892DE26}" type="datetimeFigureOut">
              <a:rPr lang="fr-FR" smtClean="0"/>
              <a:pPr/>
              <a:t>11/09/2019</a:t>
            </a:fld>
            <a:endParaRPr lang="fr-FR"/>
          </a:p>
        </p:txBody>
      </p:sp>
      <p:sp>
        <p:nvSpPr>
          <p:cNvPr id="4" name="Espace réservé de l'image des diapositives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r>
              <a:rPr lang="fr-CH" smtClean="0"/>
              <a:t>Journée d'encadrement au profit des directeurs des EFPP accrédités</a:t>
            </a:r>
            <a:endParaRPr lang="fr-FR"/>
          </a:p>
        </p:txBody>
      </p:sp>
      <p:sp>
        <p:nvSpPr>
          <p:cNvPr id="7" name="Espace réservé du numéro de diapositive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B90829C9-4BFA-48ED-AD50-69CFE0B36494}" type="slidenum">
              <a:rPr lang="fr-FR" smtClean="0"/>
              <a:pPr/>
              <a:t>‹N°›</a:t>
            </a:fld>
            <a:endParaRPr lang="fr-FR"/>
          </a:p>
        </p:txBody>
      </p:sp>
    </p:spTree>
    <p:extLst>
      <p:ext uri="{BB962C8B-B14F-4D97-AF65-F5344CB8AC3E}">
        <p14:creationId xmlns:p14="http://schemas.microsoft.com/office/powerpoint/2010/main" val="90000981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3535206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2151674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224736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1840041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644085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4185661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3866893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3054534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2263252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u pied de page 4"/>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1279287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900160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4117613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3520482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3785734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4086000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4176418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CH" smtClean="0"/>
              <a:t>Journée d'encadrement au profit des directeurs des EFPP accrédités</a:t>
            </a:r>
            <a:endParaRPr lang="fr-FR"/>
          </a:p>
        </p:txBody>
      </p:sp>
    </p:spTree>
    <p:extLst>
      <p:ext uri="{BB962C8B-B14F-4D97-AF65-F5344CB8AC3E}">
        <p14:creationId xmlns:p14="http://schemas.microsoft.com/office/powerpoint/2010/main" val="512912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2750BAA-BDCE-493F-AC0F-B09B29C2F6E5}" type="datetime1">
              <a:rPr lang="fr-FR" smtClean="0"/>
              <a:pPr/>
              <a:t>11/09/2019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70F1AE-C7C6-491F-9590-EA07B5EB7AD6}" type="datetime1">
              <a:rPr lang="fr-FR" smtClean="0"/>
              <a:pPr/>
              <a:t>11/09/2019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B77DCB-F991-4A7D-86FD-9C3F68F6C31F}" type="datetime1">
              <a:rPr lang="fr-FR" smtClean="0"/>
              <a:pPr/>
              <a:t>11/09/2019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87A7074-0303-446D-8997-CD1EC28D4902}" type="datetime1">
              <a:rPr lang="fr-FR" smtClean="0"/>
              <a:pPr/>
              <a:t>11/09/2019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9513081-3868-4BB1-B38F-2570525E80DA}" type="datetime1">
              <a:rPr lang="fr-FR" smtClean="0"/>
              <a:pPr/>
              <a:t>11/09/2019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7497234-D33E-41C4-BA0D-E089013E6863}" type="datetime1">
              <a:rPr lang="fr-FR" smtClean="0"/>
              <a:pPr/>
              <a:t>11/09/2019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A3E7F1-ED12-47D2-A186-558F8B674652}" type="datetime1">
              <a:rPr lang="fr-FR" smtClean="0"/>
              <a:pPr/>
              <a:t>11/09/2019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9CEC9F0-9899-4036-9338-ED24454BDA03}" type="datetime1">
              <a:rPr lang="fr-FR" smtClean="0"/>
              <a:pPr/>
              <a:t>11/09/2019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FB060C-58AA-4805-8BB3-E11238ACC113}" type="datetime1">
              <a:rPr lang="fr-FR" smtClean="0"/>
              <a:pPr/>
              <a:t>11/09/2019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38ED085-23CC-403B-BF42-163871A4B939}" type="datetime1">
              <a:rPr lang="fr-FR" smtClean="0"/>
              <a:pPr/>
              <a:t>11/09/2019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DE4A2A0-57AD-4179-BEF4-6DDCB69A11DD}" type="datetime1">
              <a:rPr lang="fr-FR" smtClean="0"/>
              <a:pPr/>
              <a:t>11/09/2019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9C1A96-ED5C-474B-A51D-CCFB2B1EF10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35EE4-1DF3-49ED-836A-ECD5D188D914}" type="datetime1">
              <a:rPr lang="fr-FR" smtClean="0"/>
              <a:pPr/>
              <a:t>11/09/2019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C1A96-ED5C-474B-A51D-CCFB2B1EF10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1152000"/>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 name="Sous-titre 2"/>
          <p:cNvSpPr>
            <a:spLocks noGrp="1"/>
          </p:cNvSpPr>
          <p:nvPr>
            <p:ph type="subTitle" idx="1"/>
          </p:nvPr>
        </p:nvSpPr>
        <p:spPr>
          <a:xfrm>
            <a:off x="3383868" y="6113489"/>
            <a:ext cx="2916324" cy="514908"/>
          </a:xfrm>
        </p:spPr>
        <p:txBody>
          <a:bodyPr>
            <a:normAutofit fontScale="92500"/>
          </a:bodyPr>
          <a:lstStyle/>
          <a:p>
            <a:pPr algn="r"/>
            <a:r>
              <a:rPr lang="fr-FR" sz="1800" b="1" dirty="0" smtClean="0">
                <a:solidFill>
                  <a:srgbClr val="FFC000"/>
                </a:solidFill>
                <a:effectLst>
                  <a:outerShdw blurRad="38100" dist="38100" dir="2700000" algn="tl">
                    <a:srgbClr val="000000">
                      <a:alpha val="43137"/>
                    </a:srgbClr>
                  </a:outerShdw>
                </a:effectLst>
              </a:rPr>
              <a:t>Tanger, le 12 septembre 2019</a:t>
            </a:r>
            <a:endParaRPr lang="fr-FR" sz="1800" b="1" dirty="0">
              <a:solidFill>
                <a:srgbClr val="FFC000"/>
              </a:solidFill>
              <a:effectLst>
                <a:outerShdw blurRad="38100" dist="38100" dir="2700000" algn="tl">
                  <a:srgbClr val="000000">
                    <a:alpha val="43137"/>
                  </a:srgbClr>
                </a:outerShdw>
              </a:effectLst>
            </a:endParaRPr>
          </a:p>
        </p:txBody>
      </p:sp>
      <p:sp>
        <p:nvSpPr>
          <p:cNvPr id="6" name="Titre 1"/>
          <p:cNvSpPr txBox="1">
            <a:spLocks/>
          </p:cNvSpPr>
          <p:nvPr/>
        </p:nvSpPr>
        <p:spPr>
          <a:xfrm>
            <a:off x="827584" y="2705196"/>
            <a:ext cx="7772400" cy="1470025"/>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mj-lt"/>
                <a:ea typeface="+mj-ea"/>
                <a:cs typeface="+mj-cs"/>
              </a:rPr>
              <a:t>Séminaire : Ingénierie de Formation Professionnelle</a:t>
            </a:r>
          </a:p>
        </p:txBody>
      </p:sp>
      <p:pic>
        <p:nvPicPr>
          <p:cNvPr id="7" name="Image 8" descr="C:\Users\k.arsalani\Downloads\en_tete_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7925" y="103718"/>
            <a:ext cx="678815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273" y="17169"/>
            <a:ext cx="8229600" cy="1035567"/>
          </a:xfrm>
        </p:spPr>
        <p:txBody>
          <a:bodyPr>
            <a:noAutofit/>
          </a:bodyPr>
          <a:lstStyle/>
          <a:p>
            <a:pPr algn="l"/>
            <a:r>
              <a:rPr lang="fr-FR" altLang="de-DE" sz="3200" b="1" dirty="0">
                <a:solidFill>
                  <a:srgbClr val="00B0F0"/>
                </a:solidFill>
                <a:latin typeface="+mn-lt"/>
              </a:rPr>
              <a:t>Autorisation des Etablissements de Formation Professionnelle privée (EFPP)</a:t>
            </a:r>
            <a:endParaRPr lang="fr-FR" sz="3200" b="1" dirty="0">
              <a:solidFill>
                <a:srgbClr val="00B0F0"/>
              </a:solidFill>
              <a:latin typeface="+mn-lt"/>
            </a:endParaRPr>
          </a:p>
        </p:txBody>
      </p:sp>
      <p:sp>
        <p:nvSpPr>
          <p:cNvPr id="6" name="Espace réservé du contenu 5"/>
          <p:cNvSpPr>
            <a:spLocks noGrp="1"/>
          </p:cNvSpPr>
          <p:nvPr>
            <p:ph idx="1"/>
          </p:nvPr>
        </p:nvSpPr>
        <p:spPr>
          <a:xfrm>
            <a:off x="457200" y="1268760"/>
            <a:ext cx="8229600" cy="4680520"/>
          </a:xfrm>
        </p:spPr>
        <p:txBody>
          <a:bodyPr>
            <a:noAutofit/>
          </a:bodyPr>
          <a:lstStyle/>
          <a:p>
            <a:pPr marL="0" indent="0" algn="just">
              <a:spcBef>
                <a:spcPts val="0"/>
              </a:spcBef>
              <a:buNone/>
              <a:defRPr/>
            </a:pPr>
            <a:endParaRPr lang="fr-FR" sz="1600" b="1" u="sng" dirty="0" smtClean="0">
              <a:solidFill>
                <a:srgbClr val="FFC000"/>
              </a:solidFill>
            </a:endParaRPr>
          </a:p>
          <a:p>
            <a:pPr marL="0" indent="0" algn="just">
              <a:spcBef>
                <a:spcPts val="0"/>
              </a:spcBef>
              <a:buNone/>
              <a:defRPr/>
            </a:pPr>
            <a:r>
              <a:rPr lang="fr-FR" sz="1600" b="1" dirty="0" smtClean="0">
                <a:solidFill>
                  <a:schemeClr val="bg1"/>
                </a:solidFill>
              </a:rPr>
              <a:t>Après </a:t>
            </a:r>
            <a:r>
              <a:rPr lang="fr-FR" sz="1600" b="1" dirty="0">
                <a:solidFill>
                  <a:schemeClr val="bg1"/>
                </a:solidFill>
              </a:rPr>
              <a:t>avis favorable des Commissions Régionales </a:t>
            </a:r>
            <a:r>
              <a:rPr lang="fr-FR" sz="1600" b="1" dirty="0" err="1">
                <a:solidFill>
                  <a:schemeClr val="bg1"/>
                </a:solidFill>
              </a:rPr>
              <a:t>Inter-Professionnelles</a:t>
            </a:r>
            <a:r>
              <a:rPr lang="fr-FR" sz="1600" b="1" dirty="0">
                <a:solidFill>
                  <a:schemeClr val="bg1"/>
                </a:solidFill>
              </a:rPr>
              <a:t> sur </a:t>
            </a:r>
            <a:r>
              <a:rPr lang="fr-FR" sz="1600" b="1" dirty="0" smtClean="0">
                <a:solidFill>
                  <a:schemeClr val="bg1"/>
                </a:solidFill>
              </a:rPr>
              <a:t>cette étude, </a:t>
            </a:r>
            <a:r>
              <a:rPr lang="fr-FR" sz="1600" b="1" dirty="0">
                <a:solidFill>
                  <a:schemeClr val="bg1"/>
                </a:solidFill>
              </a:rPr>
              <a:t>le promoteur </a:t>
            </a:r>
            <a:r>
              <a:rPr lang="fr-FR" sz="1600" b="1" dirty="0" smtClean="0">
                <a:solidFill>
                  <a:schemeClr val="bg1"/>
                </a:solidFill>
              </a:rPr>
              <a:t>complète </a:t>
            </a:r>
            <a:r>
              <a:rPr lang="fr-FR" sz="1600" b="1" dirty="0">
                <a:solidFill>
                  <a:schemeClr val="bg1"/>
                </a:solidFill>
              </a:rPr>
              <a:t>son dossier par les éléments suivants </a:t>
            </a:r>
            <a:r>
              <a:rPr lang="fr-FR" sz="1600" b="1" dirty="0" smtClean="0">
                <a:solidFill>
                  <a:schemeClr val="bg1"/>
                </a:solidFill>
              </a:rPr>
              <a:t>:</a:t>
            </a:r>
          </a:p>
          <a:p>
            <a:pPr lvl="1" algn="just">
              <a:spcBef>
                <a:spcPts val="0"/>
              </a:spcBef>
              <a:buFont typeface="Wingdings" panose="05000000000000000000" pitchFamily="2" charset="2"/>
              <a:buChar char="ü"/>
              <a:defRPr/>
            </a:pPr>
            <a:r>
              <a:rPr lang="fr-FR" sz="1600" b="1" dirty="0" smtClean="0">
                <a:solidFill>
                  <a:srgbClr val="00B050"/>
                </a:solidFill>
              </a:rPr>
              <a:t>Le Dossier Administratif : </a:t>
            </a:r>
            <a:endParaRPr lang="fr-FR" sz="1600" b="1" dirty="0">
              <a:solidFill>
                <a:srgbClr val="00B050"/>
              </a:solidFill>
            </a:endParaRPr>
          </a:p>
          <a:p>
            <a:pPr marL="0" indent="0" algn="just">
              <a:spcBef>
                <a:spcPts val="0"/>
              </a:spcBef>
              <a:buNone/>
              <a:defRPr/>
            </a:pPr>
            <a:r>
              <a:rPr lang="fr-FR" sz="1600" b="1" dirty="0">
                <a:solidFill>
                  <a:schemeClr val="bg1"/>
                </a:solidFill>
              </a:rPr>
              <a:t>Il comporte les pièces relatives au local destiné à la formation, les pièces administratives pour le fondateur, le directeur proposé et les </a:t>
            </a:r>
            <a:r>
              <a:rPr lang="fr-FR" sz="1600" b="1" dirty="0" smtClean="0">
                <a:solidFill>
                  <a:schemeClr val="bg1"/>
                </a:solidFill>
              </a:rPr>
              <a:t>formateurs.</a:t>
            </a:r>
          </a:p>
          <a:p>
            <a:pPr lvl="1" algn="just">
              <a:spcBef>
                <a:spcPts val="0"/>
              </a:spcBef>
              <a:buFont typeface="Wingdings" panose="05000000000000000000" pitchFamily="2" charset="2"/>
              <a:buChar char="ü"/>
              <a:defRPr/>
            </a:pPr>
            <a:r>
              <a:rPr lang="fr-FR" sz="1600" b="1" dirty="0" smtClean="0">
                <a:solidFill>
                  <a:srgbClr val="00B050"/>
                </a:solidFill>
              </a:rPr>
              <a:t>Le </a:t>
            </a:r>
            <a:r>
              <a:rPr lang="fr-FR" sz="1600" b="1" dirty="0">
                <a:solidFill>
                  <a:srgbClr val="00B050"/>
                </a:solidFill>
              </a:rPr>
              <a:t>règlement intérieur :</a:t>
            </a:r>
          </a:p>
          <a:p>
            <a:pPr marL="0" indent="0" algn="just">
              <a:spcBef>
                <a:spcPts val="0"/>
              </a:spcBef>
              <a:buFontTx/>
              <a:buNone/>
              <a:defRPr/>
            </a:pPr>
            <a:r>
              <a:rPr lang="fr-FR" sz="1600" b="1" dirty="0">
                <a:solidFill>
                  <a:schemeClr val="bg1"/>
                </a:solidFill>
              </a:rPr>
              <a:t>qui définit les règles de fonctionnement interne de </a:t>
            </a:r>
            <a:r>
              <a:rPr lang="fr-FR" sz="1600" b="1" dirty="0" smtClean="0">
                <a:solidFill>
                  <a:schemeClr val="bg1"/>
                </a:solidFill>
              </a:rPr>
              <a:t>l’établissement</a:t>
            </a:r>
          </a:p>
          <a:p>
            <a:pPr marL="0" indent="0" algn="just">
              <a:spcBef>
                <a:spcPts val="0"/>
              </a:spcBef>
              <a:buFontTx/>
              <a:buNone/>
              <a:defRPr/>
            </a:pPr>
            <a:endParaRPr lang="fr-FR" sz="1600" b="1" dirty="0">
              <a:solidFill>
                <a:schemeClr val="bg1"/>
              </a:solidFill>
            </a:endParaRPr>
          </a:p>
          <a:p>
            <a:pPr marL="0" indent="0" algn="just">
              <a:spcBef>
                <a:spcPts val="0"/>
              </a:spcBef>
              <a:buFontTx/>
              <a:buNone/>
              <a:defRPr/>
            </a:pPr>
            <a:endParaRPr lang="fr-FR" sz="1600" b="1" dirty="0">
              <a:solidFill>
                <a:schemeClr val="bg1"/>
              </a:solidFill>
            </a:endParaRPr>
          </a:p>
          <a:p>
            <a:pPr marL="0" indent="0" algn="just">
              <a:spcBef>
                <a:spcPts val="0"/>
              </a:spcBef>
              <a:buFontTx/>
              <a:buNone/>
              <a:defRPr/>
            </a:pPr>
            <a:r>
              <a:rPr lang="fr-FR" sz="1600" b="1" dirty="0" smtClean="0">
                <a:solidFill>
                  <a:schemeClr val="bg1"/>
                </a:solidFill>
              </a:rPr>
              <a:t>Les </a:t>
            </a:r>
            <a:r>
              <a:rPr lang="fr-FR" sz="1600" b="1" dirty="0">
                <a:solidFill>
                  <a:schemeClr val="bg1"/>
                </a:solidFill>
              </a:rPr>
              <a:t>services compétents du </a:t>
            </a:r>
            <a:r>
              <a:rPr lang="fr-FR" sz="1600" b="1" dirty="0" smtClean="0">
                <a:solidFill>
                  <a:schemeClr val="bg1"/>
                </a:solidFill>
              </a:rPr>
              <a:t>SEFP </a:t>
            </a:r>
            <a:r>
              <a:rPr lang="fr-FR" sz="1600" b="1" dirty="0">
                <a:solidFill>
                  <a:schemeClr val="bg1"/>
                </a:solidFill>
              </a:rPr>
              <a:t>examinent le dossier de demande d’autorisation déposé, procèdent à la vérification, sur les lieux, des conditions de réalisation du projet et établissent un </a:t>
            </a:r>
            <a:r>
              <a:rPr lang="fr-FR" sz="1600" b="1" dirty="0">
                <a:solidFill>
                  <a:srgbClr val="FFC000"/>
                </a:solidFill>
              </a:rPr>
              <a:t>procès verbal de conformité</a:t>
            </a:r>
            <a:r>
              <a:rPr lang="fr-FR" sz="1600" b="1" dirty="0">
                <a:solidFill>
                  <a:schemeClr val="bg1"/>
                </a:solidFill>
              </a:rPr>
              <a:t>.</a:t>
            </a:r>
          </a:p>
          <a:p>
            <a:pPr marL="0" indent="0" algn="just">
              <a:spcBef>
                <a:spcPts val="0"/>
              </a:spcBef>
              <a:buFontTx/>
              <a:buNone/>
              <a:defRPr/>
            </a:pPr>
            <a:r>
              <a:rPr lang="fr-FR" sz="1600" b="1" dirty="0">
                <a:solidFill>
                  <a:schemeClr val="bg1"/>
                </a:solidFill>
              </a:rPr>
              <a:t>En cas de conformité au Cahier des charges fixant les conditions et la procédure d’attribution des autorisations d’ouverture et d’exploitation des EFPP, l’administration délivre les </a:t>
            </a:r>
            <a:r>
              <a:rPr lang="fr-FR" sz="1600" b="1" dirty="0">
                <a:solidFill>
                  <a:srgbClr val="FF0000"/>
                </a:solidFill>
              </a:rPr>
              <a:t>actes d’autorisation </a:t>
            </a:r>
            <a:r>
              <a:rPr lang="fr-FR" sz="1600" b="1" dirty="0">
                <a:solidFill>
                  <a:schemeClr val="bg1"/>
                </a:solidFill>
              </a:rPr>
              <a:t>demandés.</a:t>
            </a:r>
          </a:p>
        </p:txBody>
      </p:sp>
    </p:spTree>
    <p:extLst>
      <p:ext uri="{BB962C8B-B14F-4D97-AF65-F5344CB8AC3E}">
        <p14:creationId xmlns:p14="http://schemas.microsoft.com/office/powerpoint/2010/main" val="1315540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fade">
                                      <p:cBhvr>
                                        <p:cTn id="35" dur="1000"/>
                                        <p:tgtEl>
                                          <p:spTgt spid="6">
                                            <p:txEl>
                                              <p:pRg st="5" end="5"/>
                                            </p:txEl>
                                          </p:spTgt>
                                        </p:tgtEl>
                                      </p:cBhvr>
                                    </p:animEffect>
                                    <p:anim calcmode="lin" valueType="num">
                                      <p:cBhvr>
                                        <p:cTn id="36"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Effect transition="in" filter="fade">
                                      <p:cBhvr>
                                        <p:cTn id="42" dur="1000"/>
                                        <p:tgtEl>
                                          <p:spTgt spid="6">
                                            <p:txEl>
                                              <p:pRg st="8" end="8"/>
                                            </p:txEl>
                                          </p:spTgt>
                                        </p:tgtEl>
                                      </p:cBhvr>
                                    </p:animEffect>
                                    <p:anim calcmode="lin" valueType="num">
                                      <p:cBhvr>
                                        <p:cTn id="43"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6">
                                            <p:txEl>
                                              <p:pRg st="9" end="9"/>
                                            </p:txEl>
                                          </p:spTgt>
                                        </p:tgtEl>
                                        <p:attrNameLst>
                                          <p:attrName>style.visibility</p:attrName>
                                        </p:attrNameLst>
                                      </p:cBhvr>
                                      <p:to>
                                        <p:strVal val="visible"/>
                                      </p:to>
                                    </p:set>
                                    <p:animEffect transition="in" filter="fade">
                                      <p:cBhvr>
                                        <p:cTn id="49" dur="1000"/>
                                        <p:tgtEl>
                                          <p:spTgt spid="6">
                                            <p:txEl>
                                              <p:pRg st="9" end="9"/>
                                            </p:txEl>
                                          </p:spTgt>
                                        </p:tgtEl>
                                      </p:cBhvr>
                                    </p:animEffect>
                                    <p:anim calcmode="lin" valueType="num">
                                      <p:cBhvr>
                                        <p:cTn id="50"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2057" y="14122"/>
            <a:ext cx="8424476" cy="599666"/>
          </a:xfrm>
          <a:effectLst>
            <a:innerShdw blurRad="63500" dist="50800" dir="18900000">
              <a:schemeClr val="bg1">
                <a:alpha val="50000"/>
              </a:schemeClr>
            </a:innerShdw>
          </a:effectLst>
        </p:spPr>
        <p:txBody>
          <a:bodyPr>
            <a:normAutofit/>
          </a:bodyPr>
          <a:lstStyle/>
          <a:p>
            <a:r>
              <a:rPr lang="fr-FR" sz="3200" dirty="0" smtClean="0">
                <a:solidFill>
                  <a:srgbClr val="00B0F0"/>
                </a:solidFill>
                <a:effectLst>
                  <a:outerShdw blurRad="38100" dist="38100" dir="2700000" algn="tl">
                    <a:srgbClr val="000000">
                      <a:alpha val="43137"/>
                    </a:srgbClr>
                  </a:outerShdw>
                </a:effectLst>
              </a:rPr>
              <a:t>Qualification des filières de formation</a:t>
            </a:r>
            <a:endParaRPr lang="fr-FR" sz="3200" dirty="0">
              <a:solidFill>
                <a:srgbClr val="00B0F0"/>
              </a:solidFill>
              <a:effectLst>
                <a:outerShdw blurRad="38100" dist="38100" dir="2700000" algn="tl">
                  <a:srgbClr val="000000">
                    <a:alpha val="43137"/>
                  </a:srgbClr>
                </a:outerShdw>
              </a:effectLst>
            </a:endParaRPr>
          </a:p>
        </p:txBody>
      </p:sp>
      <p:sp>
        <p:nvSpPr>
          <p:cNvPr id="8" name="ZoneTexte 7"/>
          <p:cNvSpPr txBox="1"/>
          <p:nvPr/>
        </p:nvSpPr>
        <p:spPr>
          <a:xfrm>
            <a:off x="606897" y="1136646"/>
            <a:ext cx="7961548" cy="1785104"/>
          </a:xfrm>
          <a:prstGeom prst="rect">
            <a:avLst/>
          </a:prstGeom>
          <a:noFill/>
          <a:ln w="12700">
            <a:noFill/>
          </a:ln>
        </p:spPr>
        <p:txBody>
          <a:bodyPr wrap="square" rtlCol="0">
            <a:spAutoFit/>
          </a:bodyPr>
          <a:lstStyle/>
          <a:p>
            <a:pPr algn="just"/>
            <a:r>
              <a:rPr lang="fr-FR" sz="2000" b="1" dirty="0" smtClean="0">
                <a:solidFill>
                  <a:srgbClr val="FFC000"/>
                </a:solidFill>
                <a:effectLst>
                  <a:outerShdw blurRad="38100" dist="38100" dir="2700000" algn="tl">
                    <a:srgbClr val="000000">
                      <a:alpha val="43137"/>
                    </a:srgbClr>
                  </a:outerShdw>
                </a:effectLst>
              </a:rPr>
              <a:t>Définition :</a:t>
            </a:r>
          </a:p>
          <a:p>
            <a:pPr algn="just"/>
            <a:r>
              <a:rPr lang="fr-FR" b="1" dirty="0" smtClean="0">
                <a:solidFill>
                  <a:schemeClr val="bg1"/>
                </a:solidFill>
                <a:effectLst>
                  <a:outerShdw blurRad="38100" dist="38100" dir="2700000" algn="tl">
                    <a:srgbClr val="000000">
                      <a:alpha val="43137"/>
                    </a:srgbClr>
                  </a:outerShdw>
                </a:effectLst>
              </a:rPr>
              <a:t>La </a:t>
            </a:r>
            <a:r>
              <a:rPr lang="fr-FR" b="1" dirty="0">
                <a:solidFill>
                  <a:schemeClr val="bg1"/>
                </a:solidFill>
                <a:effectLst>
                  <a:outerShdw blurRad="38100" dist="38100" dir="2700000" algn="tl">
                    <a:srgbClr val="000000">
                      <a:alpha val="43137"/>
                    </a:srgbClr>
                  </a:outerShdw>
                </a:effectLst>
              </a:rPr>
              <a:t>qualification des filières dispensées par les EFPP a pour objet de s’assurer de la conformité des </a:t>
            </a:r>
            <a:r>
              <a:rPr lang="fr-FR" b="1" dirty="0" smtClean="0">
                <a:solidFill>
                  <a:schemeClr val="bg1"/>
                </a:solidFill>
                <a:effectLst>
                  <a:outerShdw blurRad="38100" dist="38100" dir="2700000" algn="tl">
                    <a:srgbClr val="000000">
                      <a:alpha val="43137"/>
                    </a:srgbClr>
                  </a:outerShdw>
                </a:effectLst>
              </a:rPr>
              <a:t>filières de formation aux </a:t>
            </a:r>
            <a:r>
              <a:rPr lang="fr-FR" b="1" dirty="0">
                <a:solidFill>
                  <a:schemeClr val="bg1"/>
                </a:solidFill>
                <a:effectLst>
                  <a:outerShdw blurRad="38100" dist="38100" dir="2700000" algn="tl">
                    <a:srgbClr val="000000">
                      <a:alpha val="43137"/>
                    </a:srgbClr>
                  </a:outerShdw>
                </a:effectLst>
              </a:rPr>
              <a:t>normes et conditions arrêtées par </a:t>
            </a:r>
            <a:r>
              <a:rPr lang="fr-FR" b="1" dirty="0" smtClean="0">
                <a:solidFill>
                  <a:schemeClr val="bg1"/>
                </a:solidFill>
                <a:effectLst>
                  <a:outerShdw blurRad="38100" dist="38100" dir="2700000" algn="tl">
                    <a:srgbClr val="000000">
                      <a:alpha val="43137"/>
                    </a:srgbClr>
                  </a:outerShdw>
                </a:effectLst>
              </a:rPr>
              <a:t>l’Administration </a:t>
            </a:r>
            <a:r>
              <a:rPr lang="fr-FR" b="1" dirty="0">
                <a:solidFill>
                  <a:schemeClr val="bg1"/>
                </a:solidFill>
                <a:effectLst>
                  <a:outerShdw blurRad="38100" dist="38100" dir="2700000" algn="tl">
                    <a:srgbClr val="000000">
                      <a:alpha val="43137"/>
                    </a:srgbClr>
                  </a:outerShdw>
                </a:effectLst>
              </a:rPr>
              <a:t>en matière de </a:t>
            </a:r>
            <a:r>
              <a:rPr lang="fr-FR" b="1" dirty="0" smtClean="0">
                <a:solidFill>
                  <a:schemeClr val="bg1"/>
                </a:solidFill>
                <a:effectLst>
                  <a:outerShdw blurRad="38100" dist="38100" dir="2700000" algn="tl">
                    <a:srgbClr val="000000">
                      <a:alpha val="43137"/>
                    </a:srgbClr>
                  </a:outerShdw>
                </a:effectLst>
              </a:rPr>
              <a:t>programmes </a:t>
            </a:r>
            <a:r>
              <a:rPr lang="fr-FR" b="1" dirty="0">
                <a:solidFill>
                  <a:schemeClr val="bg1"/>
                </a:solidFill>
                <a:effectLst>
                  <a:outerShdw blurRad="38100" dist="38100" dir="2700000" algn="tl">
                    <a:srgbClr val="000000">
                      <a:alpha val="43137"/>
                    </a:srgbClr>
                  </a:outerShdw>
                </a:effectLst>
              </a:rPr>
              <a:t>et </a:t>
            </a:r>
            <a:r>
              <a:rPr lang="fr-FR" b="1" dirty="0" smtClean="0">
                <a:solidFill>
                  <a:schemeClr val="bg1"/>
                </a:solidFill>
                <a:effectLst>
                  <a:outerShdw blurRad="38100" dist="38100" dir="2700000" algn="tl">
                    <a:srgbClr val="000000">
                      <a:alpha val="43137"/>
                    </a:srgbClr>
                  </a:outerShdw>
                </a:effectLst>
              </a:rPr>
              <a:t>méthodes,</a:t>
            </a:r>
          </a:p>
          <a:p>
            <a:pPr algn="just"/>
            <a:r>
              <a:rPr lang="fr-FR" b="1" dirty="0" smtClean="0">
                <a:solidFill>
                  <a:schemeClr val="bg1"/>
                </a:solidFill>
                <a:effectLst>
                  <a:outerShdw blurRad="38100" dist="38100" dir="2700000" algn="tl">
                    <a:srgbClr val="000000">
                      <a:alpha val="43137"/>
                    </a:srgbClr>
                  </a:outerShdw>
                </a:effectLst>
              </a:rPr>
              <a:t>d’encadrement administratif </a:t>
            </a:r>
            <a:r>
              <a:rPr lang="fr-FR" b="1" dirty="0">
                <a:solidFill>
                  <a:schemeClr val="bg1"/>
                </a:solidFill>
                <a:effectLst>
                  <a:outerShdw blurRad="38100" dist="38100" dir="2700000" algn="tl">
                    <a:srgbClr val="000000">
                      <a:alpha val="43137"/>
                    </a:srgbClr>
                  </a:outerShdw>
                </a:effectLst>
              </a:rPr>
              <a:t>et pédagogique, d’équipements, de locaux et de management des </a:t>
            </a:r>
            <a:r>
              <a:rPr lang="fr-FR" b="1" dirty="0" smtClean="0">
                <a:solidFill>
                  <a:schemeClr val="bg1"/>
                </a:solidFill>
                <a:effectLst>
                  <a:outerShdw blurRad="38100" dist="38100" dir="2700000" algn="tl">
                    <a:srgbClr val="000000">
                      <a:alpha val="43137"/>
                    </a:srgbClr>
                  </a:outerShdw>
                </a:effectLst>
              </a:rPr>
              <a:t>EFPP.</a:t>
            </a:r>
          </a:p>
        </p:txBody>
      </p:sp>
      <p:sp>
        <p:nvSpPr>
          <p:cNvPr id="9" name="ZoneTexte 8"/>
          <p:cNvSpPr txBox="1"/>
          <p:nvPr/>
        </p:nvSpPr>
        <p:spPr>
          <a:xfrm>
            <a:off x="603709" y="3460227"/>
            <a:ext cx="8108751" cy="923330"/>
          </a:xfrm>
          <a:prstGeom prst="rect">
            <a:avLst/>
          </a:prstGeom>
          <a:noFill/>
          <a:ln w="12700">
            <a:noFill/>
          </a:ln>
        </p:spPr>
        <p:txBody>
          <a:bodyPr wrap="square" rtlCol="0">
            <a:spAutoFit/>
          </a:bodyPr>
          <a:lstStyle/>
          <a:p>
            <a:r>
              <a:rPr lang="fr-FR" b="1" dirty="0" smtClean="0">
                <a:solidFill>
                  <a:srgbClr val="FFC000"/>
                </a:solidFill>
                <a:effectLst>
                  <a:outerShdw blurRad="38100" dist="38100" dir="2700000" algn="tl">
                    <a:srgbClr val="000000">
                      <a:alpha val="43137"/>
                    </a:srgbClr>
                  </a:outerShdw>
                </a:effectLst>
              </a:rPr>
              <a:t>Objectif :</a:t>
            </a:r>
          </a:p>
          <a:p>
            <a:r>
              <a:rPr lang="fr-FR" b="1" dirty="0" smtClean="0">
                <a:solidFill>
                  <a:schemeClr val="bg1"/>
                </a:solidFill>
                <a:effectLst>
                  <a:outerShdw blurRad="38100" dist="38100" dir="2700000" algn="tl">
                    <a:srgbClr val="000000">
                      <a:alpha val="43137"/>
                    </a:srgbClr>
                  </a:outerShdw>
                </a:effectLst>
              </a:rPr>
              <a:t>Promouvoir </a:t>
            </a:r>
            <a:r>
              <a:rPr lang="fr-FR" b="1" dirty="0">
                <a:solidFill>
                  <a:schemeClr val="bg1"/>
                </a:solidFill>
                <a:effectLst>
                  <a:outerShdw blurRad="38100" dist="38100" dir="2700000" algn="tl">
                    <a:srgbClr val="000000">
                      <a:alpha val="43137"/>
                    </a:srgbClr>
                  </a:outerShdw>
                </a:effectLst>
              </a:rPr>
              <a:t>la qualité des formations dispensées en vue d'une meilleure adéquation de ces </a:t>
            </a:r>
            <a:r>
              <a:rPr lang="fr-FR" b="1" dirty="0" smtClean="0">
                <a:solidFill>
                  <a:schemeClr val="bg1"/>
                </a:solidFill>
                <a:effectLst>
                  <a:outerShdw blurRad="38100" dist="38100" dir="2700000" algn="tl">
                    <a:srgbClr val="000000">
                      <a:alpha val="43137"/>
                    </a:srgbClr>
                  </a:outerShdw>
                </a:effectLst>
              </a:rPr>
              <a:t>formations aux </a:t>
            </a:r>
            <a:r>
              <a:rPr lang="fr-FR" b="1" dirty="0">
                <a:solidFill>
                  <a:schemeClr val="bg1"/>
                </a:solidFill>
                <a:effectLst>
                  <a:outerShdw blurRad="38100" dist="38100" dir="2700000" algn="tl">
                    <a:srgbClr val="000000">
                      <a:alpha val="43137"/>
                    </a:srgbClr>
                  </a:outerShdw>
                </a:effectLst>
              </a:rPr>
              <a:t>besoins et aux mutations du marché de </a:t>
            </a:r>
            <a:r>
              <a:rPr lang="fr-FR" b="1" dirty="0" smtClean="0">
                <a:solidFill>
                  <a:schemeClr val="bg1"/>
                </a:solidFill>
                <a:effectLst>
                  <a:outerShdw blurRad="38100" dist="38100" dir="2700000" algn="tl">
                    <a:srgbClr val="000000">
                      <a:alpha val="43137"/>
                    </a:srgbClr>
                  </a:outerShdw>
                </a:effectLst>
              </a:rPr>
              <a:t>l'emploi.</a:t>
            </a:r>
          </a:p>
        </p:txBody>
      </p:sp>
      <p:sp>
        <p:nvSpPr>
          <p:cNvPr id="5" name="ZoneTexte 4"/>
          <p:cNvSpPr txBox="1"/>
          <p:nvPr/>
        </p:nvSpPr>
        <p:spPr>
          <a:xfrm>
            <a:off x="606897" y="4960622"/>
            <a:ext cx="7953697" cy="1231106"/>
          </a:xfrm>
          <a:prstGeom prst="rect">
            <a:avLst/>
          </a:prstGeom>
          <a:noFill/>
          <a:ln w="12700">
            <a:noFill/>
          </a:ln>
        </p:spPr>
        <p:txBody>
          <a:bodyPr wrap="square" rtlCol="0">
            <a:spAutoFit/>
          </a:bodyPr>
          <a:lstStyle/>
          <a:p>
            <a:pPr algn="just"/>
            <a:r>
              <a:rPr lang="fr-FR" sz="2000" b="1" dirty="0" smtClean="0">
                <a:solidFill>
                  <a:srgbClr val="FFC000"/>
                </a:solidFill>
                <a:effectLst>
                  <a:outerShdw blurRad="38100" dist="38100" dir="2700000" algn="tl">
                    <a:srgbClr val="000000">
                      <a:alpha val="43137"/>
                    </a:srgbClr>
                  </a:outerShdw>
                </a:effectLst>
              </a:rPr>
              <a:t>Base juridique :</a:t>
            </a:r>
          </a:p>
          <a:p>
            <a:pPr algn="just"/>
            <a:r>
              <a:rPr lang="fr-FR" b="1" dirty="0" smtClean="0">
                <a:solidFill>
                  <a:schemeClr val="bg1"/>
                </a:solidFill>
                <a:effectLst>
                  <a:outerShdw blurRad="38100" dist="38100" dir="2700000" algn="tl">
                    <a:srgbClr val="000000">
                      <a:alpha val="43137"/>
                    </a:srgbClr>
                  </a:outerShdw>
                </a:effectLst>
              </a:rPr>
              <a:t>Arrêté </a:t>
            </a:r>
            <a:r>
              <a:rPr lang="fr-FR" b="1" dirty="0">
                <a:solidFill>
                  <a:schemeClr val="bg1"/>
                </a:solidFill>
                <a:effectLst>
                  <a:outerShdw blurRad="38100" dist="38100" dir="2700000" algn="tl">
                    <a:srgbClr val="000000">
                      <a:alpha val="43137"/>
                    </a:srgbClr>
                  </a:outerShdw>
                </a:effectLst>
              </a:rPr>
              <a:t>n° 1184.01 du 07 </a:t>
            </a:r>
            <a:r>
              <a:rPr lang="fr-FR" b="1" dirty="0" err="1">
                <a:solidFill>
                  <a:schemeClr val="bg1"/>
                </a:solidFill>
                <a:effectLst>
                  <a:outerShdw blurRad="38100" dist="38100" dir="2700000" algn="tl">
                    <a:srgbClr val="000000">
                      <a:alpha val="43137"/>
                    </a:srgbClr>
                  </a:outerShdw>
                </a:effectLst>
              </a:rPr>
              <a:t>Joumada</a:t>
            </a:r>
            <a:r>
              <a:rPr lang="fr-FR" b="1" dirty="0">
                <a:solidFill>
                  <a:schemeClr val="bg1"/>
                </a:solidFill>
                <a:effectLst>
                  <a:outerShdw blurRad="38100" dist="38100" dir="2700000" algn="tl">
                    <a:srgbClr val="000000">
                      <a:alpha val="43137"/>
                    </a:srgbClr>
                  </a:outerShdw>
                </a:effectLst>
              </a:rPr>
              <a:t> II 1422 (27 août 2001) définissant la procédure et les conditions </a:t>
            </a:r>
            <a:r>
              <a:rPr lang="fr-FR" b="1" dirty="0" smtClean="0">
                <a:solidFill>
                  <a:schemeClr val="bg1"/>
                </a:solidFill>
                <a:effectLst>
                  <a:outerShdw blurRad="38100" dist="38100" dir="2700000" algn="tl">
                    <a:srgbClr val="000000">
                      <a:alpha val="43137"/>
                    </a:srgbClr>
                  </a:outerShdw>
                </a:effectLst>
              </a:rPr>
              <a:t>d'Octroi de </a:t>
            </a:r>
            <a:r>
              <a:rPr lang="fr-FR" b="1" dirty="0">
                <a:solidFill>
                  <a:schemeClr val="bg1"/>
                </a:solidFill>
                <a:effectLst>
                  <a:outerShdw blurRad="38100" dist="38100" dir="2700000" algn="tl">
                    <a:srgbClr val="000000">
                      <a:alpha val="43137"/>
                    </a:srgbClr>
                  </a:outerShdw>
                </a:effectLst>
              </a:rPr>
              <a:t>la qualification des filières de Formation Professionnelle </a:t>
            </a:r>
            <a:r>
              <a:rPr lang="fr-FR" b="1" dirty="0" smtClean="0">
                <a:solidFill>
                  <a:schemeClr val="bg1"/>
                </a:solidFill>
                <a:effectLst>
                  <a:outerShdw blurRad="38100" dist="38100" dir="2700000" algn="tl">
                    <a:srgbClr val="000000">
                      <a:alpha val="43137"/>
                    </a:srgbClr>
                  </a:outerShdw>
                </a:effectLst>
              </a:rPr>
              <a:t>Privée.</a:t>
            </a:r>
          </a:p>
        </p:txBody>
      </p:sp>
    </p:spTree>
    <p:extLst>
      <p:ext uri="{BB962C8B-B14F-4D97-AF65-F5344CB8AC3E}">
        <p14:creationId xmlns:p14="http://schemas.microsoft.com/office/powerpoint/2010/main" val="322021909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1" nodeType="clickEffect">
                                  <p:stCondLst>
                                    <p:cond delay="0"/>
                                  </p:stCondLst>
                                  <p:childTnLst>
                                    <p:animClr clrSpc="rgb" dir="cw">
                                      <p:cBhvr override="childStyle">
                                        <p:cTn id="13" dur="2000" fill="hold"/>
                                        <p:tgtEl>
                                          <p:spTgt spid="8"/>
                                        </p:tgtEl>
                                        <p:attrNameLst>
                                          <p:attrName>style.color</p:attrName>
                                        </p:attrNameLst>
                                      </p:cBhvr>
                                      <p:to>
                                        <a:srgbClr val="7F7F7F"/>
                                      </p:to>
                                    </p:animClr>
                                  </p:childTnLst>
                                </p:cTn>
                              </p:par>
                              <p:par>
                                <p:cTn id="14" presetID="53" presetClass="entr" presetSubtype="16" fill="hold" grpId="1"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ppt_w</p:attrName>
                                        </p:attrNameLst>
                                      </p:cBhvr>
                                      <p:tavLst>
                                        <p:tav tm="0">
                                          <p:val>
                                            <p:fltVal val="0"/>
                                          </p:val>
                                        </p:tav>
                                        <p:tav tm="100000">
                                          <p:val>
                                            <p:strVal val="#ppt_w"/>
                                          </p:val>
                                        </p:tav>
                                      </p:tavLst>
                                    </p:anim>
                                    <p:anim calcmode="lin" valueType="num">
                                      <p:cBhvr>
                                        <p:cTn id="17" dur="500" fill="hold"/>
                                        <p:tgtEl>
                                          <p:spTgt spid="9"/>
                                        </p:tgtEl>
                                        <p:attrNameLst>
                                          <p:attrName>ppt_h</p:attrName>
                                        </p:attrNameLst>
                                      </p:cBhvr>
                                      <p:tavLst>
                                        <p:tav tm="0">
                                          <p:val>
                                            <p:fltVal val="0"/>
                                          </p:val>
                                        </p:tav>
                                        <p:tav tm="100000">
                                          <p:val>
                                            <p:strVal val="#ppt_h"/>
                                          </p:val>
                                        </p:tav>
                                      </p:tavLst>
                                    </p:anim>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2" nodeType="clickEffect">
                                  <p:stCondLst>
                                    <p:cond delay="0"/>
                                  </p:stCondLst>
                                  <p:childTnLst>
                                    <p:animClr clrSpc="rgb" dir="cw">
                                      <p:cBhvr override="childStyle">
                                        <p:cTn id="22" dur="2000" fill="hold"/>
                                        <p:tgtEl>
                                          <p:spTgt spid="9"/>
                                        </p:tgtEl>
                                        <p:attrNameLst>
                                          <p:attrName>style.color</p:attrName>
                                        </p:attrNameLst>
                                      </p:cBhvr>
                                      <p:to>
                                        <a:srgbClr val="7F7F7F"/>
                                      </p:to>
                                    </p:animClr>
                                  </p:childTnLst>
                                </p:cTn>
                              </p:par>
                              <p:par>
                                <p:cTn id="23" presetID="53" presetClass="entr" presetSubtype="16"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1"/>
      <p:bldP spid="9" grpId="2"/>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0" y="0"/>
            <a:ext cx="8424476" cy="599666"/>
          </a:xfrm>
          <a:effectLst>
            <a:innerShdw blurRad="63500" dist="50800" dir="18900000">
              <a:schemeClr val="bg1">
                <a:alpha val="50000"/>
              </a:schemeClr>
            </a:innerShdw>
          </a:effectLst>
        </p:spPr>
        <p:txBody>
          <a:bodyPr>
            <a:normAutofit/>
          </a:bodyPr>
          <a:lstStyle/>
          <a:p>
            <a:r>
              <a:rPr lang="fr-FR" sz="3200" dirty="0" smtClean="0">
                <a:solidFill>
                  <a:srgbClr val="00B0F0"/>
                </a:solidFill>
                <a:effectLst>
                  <a:outerShdw blurRad="38100" dist="38100" dir="2700000" algn="tl">
                    <a:srgbClr val="000000">
                      <a:alpha val="43137"/>
                    </a:srgbClr>
                  </a:outerShdw>
                </a:effectLst>
              </a:rPr>
              <a:t>Qualification des filières de formation</a:t>
            </a:r>
            <a:endParaRPr lang="fr-FR" sz="3200" dirty="0">
              <a:solidFill>
                <a:srgbClr val="00B0F0"/>
              </a:solidFill>
              <a:effectLst>
                <a:outerShdw blurRad="38100" dist="38100" dir="2700000" algn="tl">
                  <a:srgbClr val="000000">
                    <a:alpha val="43137"/>
                  </a:srgbClr>
                </a:outerShdw>
              </a:effectLst>
            </a:endParaRPr>
          </a:p>
        </p:txBody>
      </p:sp>
      <p:sp>
        <p:nvSpPr>
          <p:cNvPr id="11" name="ZoneTexte 10"/>
          <p:cNvSpPr txBox="1"/>
          <p:nvPr/>
        </p:nvSpPr>
        <p:spPr>
          <a:xfrm>
            <a:off x="284016" y="2420888"/>
            <a:ext cx="1227644" cy="369332"/>
          </a:xfrm>
          <a:prstGeom prst="rect">
            <a:avLst/>
          </a:prstGeom>
          <a:noFill/>
          <a:ln w="12700">
            <a:noFill/>
          </a:ln>
        </p:spPr>
        <p:txBody>
          <a:bodyPr wrap="none" rtlCol="0">
            <a:spAutoFit/>
          </a:bodyPr>
          <a:lstStyle>
            <a:defPPr>
              <a:defRPr lang="fr-FR"/>
            </a:defPPr>
            <a:lvl1pPr>
              <a:defRPr b="1">
                <a:solidFill>
                  <a:srgbClr val="00B0F0"/>
                </a:solidFill>
                <a:effectLst>
                  <a:outerShdw blurRad="38100" dist="38100" dir="2700000" algn="tl">
                    <a:srgbClr val="000000">
                      <a:alpha val="43137"/>
                    </a:srgbClr>
                  </a:outerShdw>
                </a:effectLst>
              </a:defRPr>
            </a:lvl1pPr>
          </a:lstStyle>
          <a:p>
            <a:r>
              <a:rPr lang="fr-FR" dirty="0">
                <a:solidFill>
                  <a:srgbClr val="FFC000"/>
                </a:solidFill>
              </a:rPr>
              <a:t>Procédure:</a:t>
            </a:r>
          </a:p>
        </p:txBody>
      </p:sp>
      <p:sp>
        <p:nvSpPr>
          <p:cNvPr id="12" name="Rectangle 11"/>
          <p:cNvSpPr/>
          <p:nvPr/>
        </p:nvSpPr>
        <p:spPr>
          <a:xfrm>
            <a:off x="241306" y="634317"/>
            <a:ext cx="1122808" cy="369332"/>
          </a:xfrm>
          <a:prstGeom prst="rect">
            <a:avLst/>
          </a:prstGeom>
          <a:noFill/>
          <a:ln w="12700">
            <a:noFill/>
          </a:ln>
        </p:spPr>
        <p:txBody>
          <a:bodyPr wrap="none" rtlCol="0">
            <a:spAutoFit/>
          </a:bodyPr>
          <a:lstStyle/>
          <a:p>
            <a:r>
              <a:rPr lang="fr-FR" b="1" dirty="0" smtClean="0">
                <a:solidFill>
                  <a:srgbClr val="FFC000"/>
                </a:solidFill>
                <a:effectLst>
                  <a:outerShdw blurRad="38100" dist="38100" dir="2700000" algn="tl">
                    <a:srgbClr val="000000">
                      <a:alpha val="43137"/>
                    </a:srgbClr>
                  </a:outerShdw>
                </a:effectLst>
              </a:rPr>
              <a:t>Eligibilité</a:t>
            </a:r>
            <a:r>
              <a:rPr lang="fr-FR" b="1" dirty="0">
                <a:solidFill>
                  <a:srgbClr val="FFC000"/>
                </a:solidFill>
                <a:effectLst>
                  <a:outerShdw blurRad="38100" dist="38100" dir="2700000" algn="tl">
                    <a:srgbClr val="000000">
                      <a:alpha val="43137"/>
                    </a:srgbClr>
                  </a:outerShdw>
                </a:effectLst>
              </a:rPr>
              <a:t>:</a:t>
            </a:r>
          </a:p>
        </p:txBody>
      </p:sp>
      <p:sp>
        <p:nvSpPr>
          <p:cNvPr id="16" name="Rectangle 15"/>
          <p:cNvSpPr/>
          <p:nvPr/>
        </p:nvSpPr>
        <p:spPr>
          <a:xfrm>
            <a:off x="611560" y="980728"/>
            <a:ext cx="8208912" cy="1368000"/>
          </a:xfrm>
          <a:prstGeom prst="rect">
            <a:avLst/>
          </a:prstGeom>
        </p:spPr>
        <p:txBody>
          <a:bodyPr wrap="square">
            <a:spAutoFit/>
          </a:bodyPr>
          <a:lstStyle/>
          <a:p>
            <a:pPr marL="285750" indent="-285750" algn="just">
              <a:buFont typeface="Arial" panose="020B0604020202020204" pitchFamily="34" charset="0"/>
              <a:buChar char="•"/>
            </a:pPr>
            <a:r>
              <a:rPr lang="fr-FR" sz="1600" b="1" dirty="0" smtClean="0">
                <a:solidFill>
                  <a:schemeClr val="bg1"/>
                </a:solidFill>
              </a:rPr>
              <a:t>Dispose </a:t>
            </a:r>
            <a:r>
              <a:rPr lang="fr-FR" sz="1600" b="1" dirty="0">
                <a:solidFill>
                  <a:schemeClr val="bg1"/>
                </a:solidFill>
              </a:rPr>
              <a:t>de toutes les autorisations correspondant à son état au moment de la </a:t>
            </a:r>
            <a:r>
              <a:rPr lang="fr-FR" sz="1600" b="1" dirty="0" smtClean="0">
                <a:solidFill>
                  <a:schemeClr val="bg1"/>
                </a:solidFill>
              </a:rPr>
              <a:t>demande</a:t>
            </a:r>
            <a:endParaRPr lang="fr-FR" sz="1600" b="1" dirty="0">
              <a:solidFill>
                <a:schemeClr val="bg1"/>
              </a:solidFill>
            </a:endParaRPr>
          </a:p>
          <a:p>
            <a:pPr marL="285750" indent="-285750" algn="just">
              <a:buFont typeface="Arial" panose="020B0604020202020204" pitchFamily="34" charset="0"/>
              <a:buChar char="•"/>
            </a:pPr>
            <a:r>
              <a:rPr lang="fr-FR" sz="1600" b="1" dirty="0" smtClean="0">
                <a:solidFill>
                  <a:schemeClr val="bg1"/>
                </a:solidFill>
              </a:rPr>
              <a:t>A formé </a:t>
            </a:r>
            <a:r>
              <a:rPr lang="fr-FR" sz="1600" b="1" dirty="0">
                <a:solidFill>
                  <a:schemeClr val="bg1"/>
                </a:solidFill>
              </a:rPr>
              <a:t>au moins une promotion de lauréats dans la filière proposée à la </a:t>
            </a:r>
            <a:r>
              <a:rPr lang="fr-FR" sz="1600" b="1" dirty="0" smtClean="0">
                <a:solidFill>
                  <a:schemeClr val="bg1"/>
                </a:solidFill>
              </a:rPr>
              <a:t>qualification</a:t>
            </a:r>
            <a:endParaRPr lang="fr-FR" sz="1600" b="1" dirty="0">
              <a:solidFill>
                <a:schemeClr val="bg1"/>
              </a:solidFill>
            </a:endParaRPr>
          </a:p>
          <a:p>
            <a:pPr marL="285750" indent="-285750" algn="just">
              <a:buFont typeface="Arial" panose="020B0604020202020204" pitchFamily="34" charset="0"/>
              <a:buChar char="•"/>
            </a:pPr>
            <a:r>
              <a:rPr lang="fr-FR" sz="1600" b="1" dirty="0" smtClean="0">
                <a:solidFill>
                  <a:schemeClr val="bg1"/>
                </a:solidFill>
              </a:rPr>
              <a:t>Ne fait </a:t>
            </a:r>
            <a:r>
              <a:rPr lang="fr-FR" sz="1600" b="1" dirty="0">
                <a:solidFill>
                  <a:schemeClr val="bg1"/>
                </a:solidFill>
              </a:rPr>
              <a:t>l’objet d'aucune des sanctions prévues par les dispositions régissant la </a:t>
            </a:r>
            <a:r>
              <a:rPr lang="fr-FR" sz="1600" b="1" dirty="0" smtClean="0">
                <a:solidFill>
                  <a:schemeClr val="bg1"/>
                </a:solidFill>
              </a:rPr>
              <a:t>FPP</a:t>
            </a:r>
            <a:endParaRPr lang="fr-FR" sz="1600" b="1" dirty="0">
              <a:solidFill>
                <a:schemeClr val="bg1"/>
              </a:solidFill>
            </a:endParaRPr>
          </a:p>
          <a:p>
            <a:pPr marL="285750" indent="-285750" algn="just">
              <a:buFont typeface="Arial" panose="020B0604020202020204" pitchFamily="34" charset="0"/>
              <a:buChar char="•"/>
            </a:pPr>
            <a:r>
              <a:rPr lang="fr-FR" sz="1600" b="1" dirty="0" smtClean="0">
                <a:solidFill>
                  <a:schemeClr val="bg1"/>
                </a:solidFill>
              </a:rPr>
              <a:t>Ne fait </a:t>
            </a:r>
            <a:r>
              <a:rPr lang="fr-FR" sz="1600" b="1" dirty="0">
                <a:solidFill>
                  <a:schemeClr val="bg1"/>
                </a:solidFill>
              </a:rPr>
              <a:t>l’objet d’aucune irrégularité, litige ou contentieux en cours </a:t>
            </a:r>
            <a:r>
              <a:rPr lang="fr-FR" sz="1600" b="1" dirty="0" smtClean="0">
                <a:solidFill>
                  <a:schemeClr val="bg1"/>
                </a:solidFill>
              </a:rPr>
              <a:t>d'instruction</a:t>
            </a:r>
          </a:p>
          <a:p>
            <a:pPr marL="285750" indent="-285750" algn="just">
              <a:buFont typeface="Arial" panose="020B0604020202020204" pitchFamily="34" charset="0"/>
              <a:buChar char="•"/>
            </a:pPr>
            <a:r>
              <a:rPr lang="fr-FR" sz="1600" b="1" dirty="0" smtClean="0">
                <a:solidFill>
                  <a:schemeClr val="bg1"/>
                </a:solidFill>
              </a:rPr>
              <a:t>A déposé </a:t>
            </a:r>
            <a:r>
              <a:rPr lang="fr-FR" sz="1600" b="1" dirty="0">
                <a:solidFill>
                  <a:schemeClr val="bg1"/>
                </a:solidFill>
              </a:rPr>
              <a:t>son Bilan Administratif et Pédagogique (BAP) avant le 31 </a:t>
            </a:r>
            <a:r>
              <a:rPr lang="fr-FR" sz="1600" b="1" dirty="0" smtClean="0">
                <a:solidFill>
                  <a:schemeClr val="bg1"/>
                </a:solidFill>
              </a:rPr>
              <a:t>décembre</a:t>
            </a:r>
            <a:endParaRPr lang="fr-FR" sz="1600" b="1" dirty="0">
              <a:solidFill>
                <a:schemeClr val="bg1"/>
              </a:solidFill>
            </a:endParaRPr>
          </a:p>
          <a:p>
            <a:pPr marL="285750" indent="-285750" algn="just">
              <a:buFont typeface="Arial" panose="020B0604020202020204" pitchFamily="34" charset="0"/>
              <a:buChar char="•"/>
            </a:pPr>
            <a:endParaRPr lang="fr-FR" sz="1600" b="1" dirty="0">
              <a:solidFill>
                <a:schemeClr val="bg1"/>
              </a:solidFill>
            </a:endParaRPr>
          </a:p>
        </p:txBody>
      </p:sp>
      <p:sp>
        <p:nvSpPr>
          <p:cNvPr id="18" name="Text Box 7"/>
          <p:cNvSpPr txBox="1">
            <a:spLocks noChangeArrowheads="1"/>
          </p:cNvSpPr>
          <p:nvPr/>
        </p:nvSpPr>
        <p:spPr bwMode="auto">
          <a:xfrm>
            <a:off x="4942597" y="3068960"/>
            <a:ext cx="3708412" cy="595075"/>
          </a:xfrm>
          <a:prstGeom prst="rect">
            <a:avLst/>
          </a:prstGeom>
          <a:noFill/>
          <a:ln w="19050">
            <a:noFill/>
            <a:miter lim="800000"/>
            <a:headEnd/>
            <a:tailEnd/>
          </a:ln>
        </p:spPr>
        <p:txBody>
          <a:bodyPr wrap="square" lIns="90000" tIns="43200" rIns="90000" bIns="43200" anchor="b">
            <a:spAutoFit/>
          </a:bodyPr>
          <a:lstStyle/>
          <a:p>
            <a:pPr>
              <a:spcBef>
                <a:spcPts val="300"/>
              </a:spcBef>
              <a:spcAft>
                <a:spcPts val="300"/>
              </a:spcAft>
              <a:buClr>
                <a:srgbClr val="C00000"/>
              </a:buClr>
              <a:buSzPct val="100000"/>
            </a:pPr>
            <a:r>
              <a:rPr lang="fr-FR" altLang="en-US" sz="1400" dirty="0">
                <a:solidFill>
                  <a:schemeClr val="bg1"/>
                </a:solidFill>
              </a:rPr>
              <a:t>G</a:t>
            </a:r>
            <a:r>
              <a:rPr lang="fr-FR" altLang="en-US" sz="1400" u="none" dirty="0" smtClean="0">
                <a:solidFill>
                  <a:schemeClr val="bg1"/>
                </a:solidFill>
              </a:rPr>
              <a:t>uide </a:t>
            </a:r>
            <a:r>
              <a:rPr lang="fr-FR" altLang="en-US" sz="1400" u="none" dirty="0">
                <a:solidFill>
                  <a:schemeClr val="bg1"/>
                </a:solidFill>
              </a:rPr>
              <a:t>de présentation des </a:t>
            </a:r>
            <a:r>
              <a:rPr lang="fr-FR" altLang="en-US" sz="1400" u="none" dirty="0" smtClean="0">
                <a:solidFill>
                  <a:schemeClr val="bg1"/>
                </a:solidFill>
              </a:rPr>
              <a:t>programmes</a:t>
            </a:r>
            <a:endParaRPr lang="fr-FR" altLang="en-US" sz="1400" u="none" dirty="0">
              <a:solidFill>
                <a:schemeClr val="bg1"/>
              </a:solidFill>
            </a:endParaRPr>
          </a:p>
          <a:p>
            <a:pPr>
              <a:spcBef>
                <a:spcPts val="300"/>
              </a:spcBef>
              <a:spcAft>
                <a:spcPts val="300"/>
              </a:spcAft>
              <a:buClr>
                <a:srgbClr val="C00000"/>
              </a:buClr>
              <a:buSzPct val="100000"/>
            </a:pPr>
            <a:r>
              <a:rPr lang="fr-FR" altLang="en-US" sz="1400" u="none" dirty="0">
                <a:solidFill>
                  <a:schemeClr val="bg1"/>
                </a:solidFill>
              </a:rPr>
              <a:t> </a:t>
            </a:r>
            <a:r>
              <a:rPr lang="fr-FR" altLang="en-US" sz="1400" dirty="0">
                <a:solidFill>
                  <a:schemeClr val="bg1"/>
                </a:solidFill>
              </a:rPr>
              <a:t>N</a:t>
            </a:r>
            <a:r>
              <a:rPr lang="fr-FR" altLang="en-US" sz="1400" u="none" dirty="0" smtClean="0">
                <a:solidFill>
                  <a:schemeClr val="bg1"/>
                </a:solidFill>
              </a:rPr>
              <a:t>ormes </a:t>
            </a:r>
            <a:r>
              <a:rPr lang="fr-FR" altLang="en-US" sz="1400" u="none" dirty="0">
                <a:solidFill>
                  <a:schemeClr val="bg1"/>
                </a:solidFill>
              </a:rPr>
              <a:t>de formation professionnelle privée</a:t>
            </a:r>
          </a:p>
        </p:txBody>
      </p:sp>
      <p:sp>
        <p:nvSpPr>
          <p:cNvPr id="19" name="Text Box 8"/>
          <p:cNvSpPr txBox="1">
            <a:spLocks noChangeArrowheads="1"/>
          </p:cNvSpPr>
          <p:nvPr/>
        </p:nvSpPr>
        <p:spPr bwMode="auto">
          <a:xfrm>
            <a:off x="1080000" y="3068960"/>
            <a:ext cx="3787699" cy="302687"/>
          </a:xfrm>
          <a:prstGeom prst="rect">
            <a:avLst/>
          </a:prstGeom>
          <a:noFill/>
          <a:ln w="19050">
            <a:noFill/>
            <a:miter lim="800000"/>
            <a:headEnd/>
            <a:tailEnd/>
          </a:ln>
        </p:spPr>
        <p:txBody>
          <a:bodyPr wrap="square" lIns="90000" tIns="43200" rIns="90000" bIns="43200" anchor="b">
            <a:spAutoFit/>
          </a:bodyPr>
          <a:lstStyle/>
          <a:p>
            <a:pPr algn="just">
              <a:spcBef>
                <a:spcPts val="300"/>
              </a:spcBef>
              <a:spcAft>
                <a:spcPts val="300"/>
              </a:spcAft>
              <a:buClr>
                <a:schemeClr val="accent2"/>
              </a:buClr>
              <a:buSzPct val="100000"/>
            </a:pPr>
            <a:r>
              <a:rPr lang="fr-FR" altLang="en-US" sz="1400" u="none" dirty="0">
                <a:solidFill>
                  <a:schemeClr val="bg1"/>
                </a:solidFill>
              </a:rPr>
              <a:t>Plans des programmes de formation</a:t>
            </a:r>
          </a:p>
        </p:txBody>
      </p:sp>
      <p:sp>
        <p:nvSpPr>
          <p:cNvPr id="20" name="Text Box 9"/>
          <p:cNvSpPr txBox="1">
            <a:spLocks noChangeArrowheads="1"/>
          </p:cNvSpPr>
          <p:nvPr/>
        </p:nvSpPr>
        <p:spPr bwMode="auto">
          <a:xfrm>
            <a:off x="1080000" y="3666373"/>
            <a:ext cx="3787699"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u="none" dirty="0">
                <a:solidFill>
                  <a:schemeClr val="bg1"/>
                </a:solidFill>
              </a:rPr>
              <a:t>C.V des formateurs</a:t>
            </a:r>
          </a:p>
        </p:txBody>
      </p:sp>
      <p:sp>
        <p:nvSpPr>
          <p:cNvPr id="21" name="Text Box 10"/>
          <p:cNvSpPr txBox="1">
            <a:spLocks noChangeArrowheads="1"/>
          </p:cNvSpPr>
          <p:nvPr/>
        </p:nvSpPr>
        <p:spPr bwMode="auto">
          <a:xfrm>
            <a:off x="1080000" y="3969060"/>
            <a:ext cx="3787699"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u="none" dirty="0">
                <a:solidFill>
                  <a:schemeClr val="bg1"/>
                </a:solidFill>
              </a:rPr>
              <a:t>Liste des équipements technico-pédagogiques</a:t>
            </a:r>
          </a:p>
        </p:txBody>
      </p:sp>
      <p:sp>
        <p:nvSpPr>
          <p:cNvPr id="28" name="Rectangle 16"/>
          <p:cNvSpPr>
            <a:spLocks noChangeArrowheads="1"/>
          </p:cNvSpPr>
          <p:nvPr/>
        </p:nvSpPr>
        <p:spPr bwMode="auto">
          <a:xfrm>
            <a:off x="540000" y="2780928"/>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1. Demande volontariste s’effectue </a:t>
            </a:r>
            <a:r>
              <a:rPr lang="fr-FR" altLang="en-US" sz="1400" b="1" u="none" dirty="0">
                <a:solidFill>
                  <a:schemeClr val="bg1"/>
                </a:solidFill>
              </a:rPr>
              <a:t>sur la base </a:t>
            </a:r>
            <a:r>
              <a:rPr lang="fr-FR" altLang="en-US" sz="1400" b="1" u="none" dirty="0" smtClean="0">
                <a:solidFill>
                  <a:schemeClr val="bg1"/>
                </a:solidFill>
              </a:rPr>
              <a:t>du DDQ à déposer avant </a:t>
            </a:r>
            <a:r>
              <a:rPr lang="fr-FR" altLang="en-US" sz="1400" b="1" u="none" dirty="0" smtClean="0">
                <a:solidFill>
                  <a:srgbClr val="FF0000"/>
                </a:solidFill>
              </a:rPr>
              <a:t>fin février</a:t>
            </a:r>
            <a:endParaRPr lang="fr-FR" altLang="en-US" sz="1400" b="1" u="none" dirty="0">
              <a:solidFill>
                <a:srgbClr val="FF0000"/>
              </a:solidFill>
            </a:endParaRPr>
          </a:p>
        </p:txBody>
      </p:sp>
      <p:sp>
        <p:nvSpPr>
          <p:cNvPr id="29" name="Text Box 7"/>
          <p:cNvSpPr txBox="1">
            <a:spLocks noChangeArrowheads="1"/>
          </p:cNvSpPr>
          <p:nvPr/>
        </p:nvSpPr>
        <p:spPr bwMode="auto">
          <a:xfrm>
            <a:off x="4932040" y="3666373"/>
            <a:ext cx="3708412" cy="302687"/>
          </a:xfrm>
          <a:prstGeom prst="rect">
            <a:avLst/>
          </a:prstGeom>
          <a:noFill/>
          <a:ln w="19050">
            <a:noFill/>
            <a:miter lim="800000"/>
            <a:headEnd/>
            <a:tailEnd/>
          </a:ln>
        </p:spPr>
        <p:txBody>
          <a:bodyPr wrap="square" lIns="90000" tIns="43200" rIns="90000" bIns="43200" anchor="b">
            <a:spAutoFit/>
          </a:bodyPr>
          <a:lstStyle/>
          <a:p>
            <a:pPr>
              <a:spcBef>
                <a:spcPts val="300"/>
              </a:spcBef>
              <a:spcAft>
                <a:spcPts val="300"/>
              </a:spcAft>
              <a:buClr>
                <a:srgbClr val="C00000"/>
              </a:buClr>
              <a:buSzPct val="100000"/>
            </a:pPr>
            <a:r>
              <a:rPr lang="fr-FR" altLang="en-US" sz="1400" dirty="0" smtClean="0">
                <a:solidFill>
                  <a:schemeClr val="bg1"/>
                </a:solidFill>
              </a:rPr>
              <a:t>CV+ justificatif du statut</a:t>
            </a:r>
            <a:endParaRPr lang="fr-FR" altLang="en-US" sz="1400" u="none" dirty="0">
              <a:solidFill>
                <a:schemeClr val="bg1"/>
              </a:solidFill>
            </a:endParaRPr>
          </a:p>
        </p:txBody>
      </p:sp>
      <p:sp>
        <p:nvSpPr>
          <p:cNvPr id="30" name="Rectangle 16"/>
          <p:cNvSpPr>
            <a:spLocks noChangeArrowheads="1"/>
          </p:cNvSpPr>
          <p:nvPr/>
        </p:nvSpPr>
        <p:spPr bwMode="auto">
          <a:xfrm>
            <a:off x="539552" y="4453371"/>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2. Examen préliminaire du DDQ</a:t>
            </a:r>
            <a:endParaRPr lang="fr-FR" altLang="en-US" sz="1400" b="1" u="none" dirty="0">
              <a:solidFill>
                <a:schemeClr val="bg1"/>
              </a:solidFill>
            </a:endParaRPr>
          </a:p>
        </p:txBody>
      </p:sp>
      <p:sp>
        <p:nvSpPr>
          <p:cNvPr id="32" name="Rectangle 16"/>
          <p:cNvSpPr>
            <a:spLocks noChangeArrowheads="1"/>
          </p:cNvSpPr>
          <p:nvPr/>
        </p:nvSpPr>
        <p:spPr bwMode="auto">
          <a:xfrm>
            <a:off x="539552" y="4993431"/>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3</a:t>
            </a:r>
            <a:r>
              <a:rPr lang="fr-FR" altLang="en-US" sz="1400" b="1" dirty="0">
                <a:solidFill>
                  <a:schemeClr val="bg1"/>
                </a:solidFill>
              </a:rPr>
              <a:t>. Contrôle de conformité sur place</a:t>
            </a:r>
            <a:endParaRPr lang="fr-FR" altLang="en-US" sz="1400" b="1" u="none" dirty="0">
              <a:solidFill>
                <a:schemeClr val="bg1"/>
              </a:solidFill>
            </a:endParaRPr>
          </a:p>
        </p:txBody>
      </p:sp>
      <p:sp>
        <p:nvSpPr>
          <p:cNvPr id="33" name="Rectangle 16"/>
          <p:cNvSpPr>
            <a:spLocks noChangeArrowheads="1"/>
          </p:cNvSpPr>
          <p:nvPr/>
        </p:nvSpPr>
        <p:spPr bwMode="auto">
          <a:xfrm>
            <a:off x="539552" y="5497487"/>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4</a:t>
            </a:r>
            <a:r>
              <a:rPr lang="fr-FR" altLang="en-US" sz="1400" b="1" dirty="0">
                <a:solidFill>
                  <a:schemeClr val="bg1"/>
                </a:solidFill>
              </a:rPr>
              <a:t>. Audit de qualification</a:t>
            </a:r>
          </a:p>
        </p:txBody>
      </p:sp>
      <p:sp>
        <p:nvSpPr>
          <p:cNvPr id="34" name="Rectangle 16"/>
          <p:cNvSpPr>
            <a:spLocks noChangeArrowheads="1"/>
          </p:cNvSpPr>
          <p:nvPr/>
        </p:nvSpPr>
        <p:spPr bwMode="auto">
          <a:xfrm>
            <a:off x="538285" y="5965539"/>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5. Proclamation des résultats après délibération des CNSSP</a:t>
            </a:r>
            <a:endParaRPr lang="fr-FR" altLang="en-US" sz="1400" b="1" u="none" dirty="0">
              <a:solidFill>
                <a:schemeClr val="bg1"/>
              </a:solidFill>
            </a:endParaRPr>
          </a:p>
        </p:txBody>
      </p:sp>
    </p:spTree>
    <p:extLst>
      <p:ext uri="{BB962C8B-B14F-4D97-AF65-F5344CB8AC3E}">
        <p14:creationId xmlns:p14="http://schemas.microsoft.com/office/powerpoint/2010/main" val="19178431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animEffect transition="in" filter="wipe(left)">
                                      <p:cBhvr>
                                        <p:cTn id="14" dur="2000"/>
                                        <p:tgtEl>
                                          <p:spTgt spid="16">
                                            <p:txEl>
                                              <p:pRg st="0" end="0"/>
                                            </p:txEl>
                                          </p:spTgt>
                                        </p:tgtEl>
                                      </p:cBhvr>
                                    </p:animEffec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16">
                                            <p:txEl>
                                              <p:pRg st="1" end="1"/>
                                            </p:txEl>
                                          </p:spTgt>
                                        </p:tgtEl>
                                        <p:attrNameLst>
                                          <p:attrName>style.visibility</p:attrName>
                                        </p:attrNameLst>
                                      </p:cBhvr>
                                      <p:to>
                                        <p:strVal val="visible"/>
                                      </p:to>
                                    </p:set>
                                    <p:animEffect transition="in" filter="wipe(left)">
                                      <p:cBhvr>
                                        <p:cTn id="18" dur="2000"/>
                                        <p:tgtEl>
                                          <p:spTgt spid="16">
                                            <p:txEl>
                                              <p:pRg st="1" end="1"/>
                                            </p:txEl>
                                          </p:spTgt>
                                        </p:tgtEl>
                                      </p:cBhvr>
                                    </p:animEffect>
                                  </p:childTnLst>
                                </p:cTn>
                              </p:par>
                            </p:childTnLst>
                          </p:cTn>
                        </p:par>
                        <p:par>
                          <p:cTn id="19" fill="hold">
                            <p:stCondLst>
                              <p:cond delay="4000"/>
                            </p:stCondLst>
                            <p:childTnLst>
                              <p:par>
                                <p:cTn id="20" presetID="22" presetClass="entr" presetSubtype="8" fill="hold" grpId="0" nodeType="after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wipe(left)">
                                      <p:cBhvr>
                                        <p:cTn id="22" dur="2000"/>
                                        <p:tgtEl>
                                          <p:spTgt spid="16">
                                            <p:txEl>
                                              <p:pRg st="2" end="2"/>
                                            </p:txEl>
                                          </p:spTgt>
                                        </p:tgtEl>
                                      </p:cBhvr>
                                    </p:animEffect>
                                  </p:childTnLst>
                                </p:cTn>
                              </p:par>
                            </p:childTnLst>
                          </p:cTn>
                        </p:par>
                        <p:par>
                          <p:cTn id="23" fill="hold">
                            <p:stCondLst>
                              <p:cond delay="6000"/>
                            </p:stCondLst>
                            <p:childTnLst>
                              <p:par>
                                <p:cTn id="24" presetID="22" presetClass="entr" presetSubtype="8" fill="hold" grpId="0" nodeType="afterEffect">
                                  <p:stCondLst>
                                    <p:cond delay="0"/>
                                  </p:stCondLst>
                                  <p:childTnLst>
                                    <p:set>
                                      <p:cBhvr>
                                        <p:cTn id="25" dur="1" fill="hold">
                                          <p:stCondLst>
                                            <p:cond delay="0"/>
                                          </p:stCondLst>
                                        </p:cTn>
                                        <p:tgtEl>
                                          <p:spTgt spid="16">
                                            <p:txEl>
                                              <p:pRg st="3" end="3"/>
                                            </p:txEl>
                                          </p:spTgt>
                                        </p:tgtEl>
                                        <p:attrNameLst>
                                          <p:attrName>style.visibility</p:attrName>
                                        </p:attrNameLst>
                                      </p:cBhvr>
                                      <p:to>
                                        <p:strVal val="visible"/>
                                      </p:to>
                                    </p:set>
                                    <p:animEffect transition="in" filter="wipe(left)">
                                      <p:cBhvr>
                                        <p:cTn id="26" dur="2000"/>
                                        <p:tgtEl>
                                          <p:spTgt spid="16">
                                            <p:txEl>
                                              <p:pRg st="3" end="3"/>
                                            </p:txEl>
                                          </p:spTgt>
                                        </p:tgtEl>
                                      </p:cBhvr>
                                    </p:animEffect>
                                  </p:childTnLst>
                                </p:cTn>
                              </p:par>
                            </p:childTnLst>
                          </p:cTn>
                        </p:par>
                        <p:par>
                          <p:cTn id="27" fill="hold">
                            <p:stCondLst>
                              <p:cond delay="8000"/>
                            </p:stCondLst>
                            <p:childTnLst>
                              <p:par>
                                <p:cTn id="28" presetID="22" presetClass="entr" presetSubtype="8" fill="hold" grpId="0" nodeType="afterEffect">
                                  <p:stCondLst>
                                    <p:cond delay="0"/>
                                  </p:stCondLst>
                                  <p:childTnLst>
                                    <p:set>
                                      <p:cBhvr>
                                        <p:cTn id="29" dur="1" fill="hold">
                                          <p:stCondLst>
                                            <p:cond delay="0"/>
                                          </p:stCondLst>
                                        </p:cTn>
                                        <p:tgtEl>
                                          <p:spTgt spid="16">
                                            <p:txEl>
                                              <p:pRg st="4" end="4"/>
                                            </p:txEl>
                                          </p:spTgt>
                                        </p:tgtEl>
                                        <p:attrNameLst>
                                          <p:attrName>style.visibility</p:attrName>
                                        </p:attrNameLst>
                                      </p:cBhvr>
                                      <p:to>
                                        <p:strVal val="visible"/>
                                      </p:to>
                                    </p:set>
                                    <p:animEffect transition="in" filter="wipe(left)">
                                      <p:cBhvr>
                                        <p:cTn id="30" dur="2000"/>
                                        <p:tgtEl>
                                          <p:spTgt spid="1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ppt_w</p:attrName>
                                        </p:attrNameLst>
                                      </p:cBhvr>
                                      <p:tavLst>
                                        <p:tav tm="0">
                                          <p:val>
                                            <p:fltVal val="0"/>
                                          </p:val>
                                        </p:tav>
                                        <p:tav tm="100000">
                                          <p:val>
                                            <p:strVal val="#ppt_w"/>
                                          </p:val>
                                        </p:tav>
                                      </p:tavLst>
                                    </p:anim>
                                    <p:anim calcmode="lin" valueType="num">
                                      <p:cBhvr>
                                        <p:cTn id="36" dur="500" fill="hold"/>
                                        <p:tgtEl>
                                          <p:spTgt spid="11"/>
                                        </p:tgtEl>
                                        <p:attrNameLst>
                                          <p:attrName>ppt_h</p:attrName>
                                        </p:attrNameLst>
                                      </p:cBhvr>
                                      <p:tavLst>
                                        <p:tav tm="0">
                                          <p:val>
                                            <p:fltVal val="0"/>
                                          </p:val>
                                        </p:tav>
                                        <p:tav tm="100000">
                                          <p:val>
                                            <p:strVal val="#ppt_h"/>
                                          </p:val>
                                        </p:tav>
                                      </p:tavLst>
                                    </p:anim>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 calcmode="lin" valueType="num">
                                      <p:cBhvr additive="base">
                                        <p:cTn id="42" dur="500" fill="hold"/>
                                        <p:tgtEl>
                                          <p:spTgt spid="28"/>
                                        </p:tgtEl>
                                        <p:attrNameLst>
                                          <p:attrName>ppt_x</p:attrName>
                                        </p:attrNameLst>
                                      </p:cBhvr>
                                      <p:tavLst>
                                        <p:tav tm="0">
                                          <p:val>
                                            <p:strVal val="0-#ppt_w/2"/>
                                          </p:val>
                                        </p:tav>
                                        <p:tav tm="100000">
                                          <p:val>
                                            <p:strVal val="#ppt_x"/>
                                          </p:val>
                                        </p:tav>
                                      </p:tavLst>
                                    </p:anim>
                                    <p:anim calcmode="lin" valueType="num">
                                      <p:cBhvr additive="base">
                                        <p:cTn id="43"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 calcmode="lin" valueType="num">
                                      <p:cBhvr>
                                        <p:cTn id="48" dur="500" fill="hold"/>
                                        <p:tgtEl>
                                          <p:spTgt spid="19"/>
                                        </p:tgtEl>
                                        <p:attrNameLst>
                                          <p:attrName>ppt_w</p:attrName>
                                        </p:attrNameLst>
                                      </p:cBhvr>
                                      <p:tavLst>
                                        <p:tav tm="0">
                                          <p:val>
                                            <p:fltVal val="0"/>
                                          </p:val>
                                        </p:tav>
                                        <p:tav tm="100000">
                                          <p:val>
                                            <p:strVal val="#ppt_w"/>
                                          </p:val>
                                        </p:tav>
                                      </p:tavLst>
                                    </p:anim>
                                    <p:anim calcmode="lin" valueType="num">
                                      <p:cBhvr>
                                        <p:cTn id="49" dur="500" fill="hold"/>
                                        <p:tgtEl>
                                          <p:spTgt spid="19"/>
                                        </p:tgtEl>
                                        <p:attrNameLst>
                                          <p:attrName>ppt_h</p:attrName>
                                        </p:attrNameLst>
                                      </p:cBhvr>
                                      <p:tavLst>
                                        <p:tav tm="0">
                                          <p:val>
                                            <p:fltVal val="0"/>
                                          </p:val>
                                        </p:tav>
                                        <p:tav tm="100000">
                                          <p:val>
                                            <p:strVal val="#ppt_h"/>
                                          </p:val>
                                        </p:tav>
                                      </p:tavLst>
                                    </p:anim>
                                    <p:animEffect transition="in" filter="fade">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wipe(left)">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 calcmode="lin" valueType="num">
                                      <p:cBhvr>
                                        <p:cTn id="60" dur="500" fill="hold"/>
                                        <p:tgtEl>
                                          <p:spTgt spid="20"/>
                                        </p:tgtEl>
                                        <p:attrNameLst>
                                          <p:attrName>ppt_w</p:attrName>
                                        </p:attrNameLst>
                                      </p:cBhvr>
                                      <p:tavLst>
                                        <p:tav tm="0">
                                          <p:val>
                                            <p:fltVal val="0"/>
                                          </p:val>
                                        </p:tav>
                                        <p:tav tm="100000">
                                          <p:val>
                                            <p:strVal val="#ppt_w"/>
                                          </p:val>
                                        </p:tav>
                                      </p:tavLst>
                                    </p:anim>
                                    <p:anim calcmode="lin" valueType="num">
                                      <p:cBhvr>
                                        <p:cTn id="61" dur="500" fill="hold"/>
                                        <p:tgtEl>
                                          <p:spTgt spid="20"/>
                                        </p:tgtEl>
                                        <p:attrNameLst>
                                          <p:attrName>ppt_h</p:attrName>
                                        </p:attrNameLst>
                                      </p:cBhvr>
                                      <p:tavLst>
                                        <p:tav tm="0">
                                          <p:val>
                                            <p:fltVal val="0"/>
                                          </p:val>
                                        </p:tav>
                                        <p:tav tm="100000">
                                          <p:val>
                                            <p:strVal val="#ppt_h"/>
                                          </p:val>
                                        </p:tav>
                                      </p:tavLst>
                                    </p:anim>
                                    <p:animEffect transition="in" filter="fad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wipe(left)">
                                      <p:cBhvr>
                                        <p:cTn id="67" dur="500"/>
                                        <p:tgtEl>
                                          <p:spTgt spid="29"/>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 calcmode="lin" valueType="num">
                                      <p:cBhvr>
                                        <p:cTn id="72" dur="500" fill="hold"/>
                                        <p:tgtEl>
                                          <p:spTgt spid="21"/>
                                        </p:tgtEl>
                                        <p:attrNameLst>
                                          <p:attrName>ppt_w</p:attrName>
                                        </p:attrNameLst>
                                      </p:cBhvr>
                                      <p:tavLst>
                                        <p:tav tm="0">
                                          <p:val>
                                            <p:fltVal val="0"/>
                                          </p:val>
                                        </p:tav>
                                        <p:tav tm="100000">
                                          <p:val>
                                            <p:strVal val="#ppt_w"/>
                                          </p:val>
                                        </p:tav>
                                      </p:tavLst>
                                    </p:anim>
                                    <p:anim calcmode="lin" valueType="num">
                                      <p:cBhvr>
                                        <p:cTn id="73" dur="500" fill="hold"/>
                                        <p:tgtEl>
                                          <p:spTgt spid="21"/>
                                        </p:tgtEl>
                                        <p:attrNameLst>
                                          <p:attrName>ppt_h</p:attrName>
                                        </p:attrNameLst>
                                      </p:cBhvr>
                                      <p:tavLst>
                                        <p:tav tm="0">
                                          <p:val>
                                            <p:fltVal val="0"/>
                                          </p:val>
                                        </p:tav>
                                        <p:tav tm="100000">
                                          <p:val>
                                            <p:strVal val="#ppt_h"/>
                                          </p:val>
                                        </p:tav>
                                      </p:tavLst>
                                    </p:anim>
                                    <p:animEffect transition="in" filter="fade">
                                      <p:cBhvr>
                                        <p:cTn id="74" dur="500"/>
                                        <p:tgtEl>
                                          <p:spTgt spid="21"/>
                                        </p:tgtEl>
                                      </p:cBhvr>
                                    </p:animEffect>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0"/>
                                        </p:tgtEl>
                                        <p:attrNameLst>
                                          <p:attrName>style.visibility</p:attrName>
                                        </p:attrNameLst>
                                      </p:cBhvr>
                                      <p:to>
                                        <p:strVal val="visible"/>
                                      </p:to>
                                    </p:set>
                                    <p:anim calcmode="lin" valueType="num">
                                      <p:cBhvr additive="base">
                                        <p:cTn id="79" dur="500" fill="hold"/>
                                        <p:tgtEl>
                                          <p:spTgt spid="30"/>
                                        </p:tgtEl>
                                        <p:attrNameLst>
                                          <p:attrName>ppt_x</p:attrName>
                                        </p:attrNameLst>
                                      </p:cBhvr>
                                      <p:tavLst>
                                        <p:tav tm="0">
                                          <p:val>
                                            <p:strVal val="0-#ppt_w/2"/>
                                          </p:val>
                                        </p:tav>
                                        <p:tav tm="100000">
                                          <p:val>
                                            <p:strVal val="#ppt_x"/>
                                          </p:val>
                                        </p:tav>
                                      </p:tavLst>
                                    </p:anim>
                                    <p:anim calcmode="lin" valueType="num">
                                      <p:cBhvr additive="base">
                                        <p:cTn id="80" dur="500" fill="hold"/>
                                        <p:tgtEl>
                                          <p:spTgt spid="30"/>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2"/>
                                        </p:tgtEl>
                                        <p:attrNameLst>
                                          <p:attrName>style.visibility</p:attrName>
                                        </p:attrNameLst>
                                      </p:cBhvr>
                                      <p:to>
                                        <p:strVal val="visible"/>
                                      </p:to>
                                    </p:set>
                                    <p:anim calcmode="lin" valueType="num">
                                      <p:cBhvr additive="base">
                                        <p:cTn id="85" dur="500" fill="hold"/>
                                        <p:tgtEl>
                                          <p:spTgt spid="32"/>
                                        </p:tgtEl>
                                        <p:attrNameLst>
                                          <p:attrName>ppt_x</p:attrName>
                                        </p:attrNameLst>
                                      </p:cBhvr>
                                      <p:tavLst>
                                        <p:tav tm="0">
                                          <p:val>
                                            <p:strVal val="0-#ppt_w/2"/>
                                          </p:val>
                                        </p:tav>
                                        <p:tav tm="100000">
                                          <p:val>
                                            <p:strVal val="#ppt_x"/>
                                          </p:val>
                                        </p:tav>
                                      </p:tavLst>
                                    </p:anim>
                                    <p:anim calcmode="lin" valueType="num">
                                      <p:cBhvr additive="base">
                                        <p:cTn id="86"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33"/>
                                        </p:tgtEl>
                                        <p:attrNameLst>
                                          <p:attrName>style.visibility</p:attrName>
                                        </p:attrNameLst>
                                      </p:cBhvr>
                                      <p:to>
                                        <p:strVal val="visible"/>
                                      </p:to>
                                    </p:set>
                                    <p:anim calcmode="lin" valueType="num">
                                      <p:cBhvr additive="base">
                                        <p:cTn id="91" dur="500" fill="hold"/>
                                        <p:tgtEl>
                                          <p:spTgt spid="33"/>
                                        </p:tgtEl>
                                        <p:attrNameLst>
                                          <p:attrName>ppt_x</p:attrName>
                                        </p:attrNameLst>
                                      </p:cBhvr>
                                      <p:tavLst>
                                        <p:tav tm="0">
                                          <p:val>
                                            <p:strVal val="0-#ppt_w/2"/>
                                          </p:val>
                                        </p:tav>
                                        <p:tav tm="100000">
                                          <p:val>
                                            <p:strVal val="#ppt_x"/>
                                          </p:val>
                                        </p:tav>
                                      </p:tavLst>
                                    </p:anim>
                                    <p:anim calcmode="lin" valueType="num">
                                      <p:cBhvr additive="base">
                                        <p:cTn id="92"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34"/>
                                        </p:tgtEl>
                                        <p:attrNameLst>
                                          <p:attrName>style.visibility</p:attrName>
                                        </p:attrNameLst>
                                      </p:cBhvr>
                                      <p:to>
                                        <p:strVal val="visible"/>
                                      </p:to>
                                    </p:set>
                                    <p:anim calcmode="lin" valueType="num">
                                      <p:cBhvr additive="base">
                                        <p:cTn id="97" dur="500" fill="hold"/>
                                        <p:tgtEl>
                                          <p:spTgt spid="34"/>
                                        </p:tgtEl>
                                        <p:attrNameLst>
                                          <p:attrName>ppt_x</p:attrName>
                                        </p:attrNameLst>
                                      </p:cBhvr>
                                      <p:tavLst>
                                        <p:tav tm="0">
                                          <p:val>
                                            <p:strVal val="0-#ppt_w/2"/>
                                          </p:val>
                                        </p:tav>
                                        <p:tav tm="100000">
                                          <p:val>
                                            <p:strVal val="#ppt_x"/>
                                          </p:val>
                                        </p:tav>
                                      </p:tavLst>
                                    </p:anim>
                                    <p:anim calcmode="lin" valueType="num">
                                      <p:cBhvr additive="base">
                                        <p:cTn id="98"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6" grpId="0" uiExpand="1" build="p"/>
      <p:bldP spid="18" grpId="0"/>
      <p:bldP spid="19" grpId="0"/>
      <p:bldP spid="20" grpId="0"/>
      <p:bldP spid="21" grpId="0"/>
      <p:bldP spid="28" grpId="0"/>
      <p:bldP spid="29" grpId="0"/>
      <p:bldP spid="30" grpId="0"/>
      <p:bldP spid="32" grpId="0"/>
      <p:bldP spid="33" grpId="0"/>
      <p:bldP spid="3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0" y="0"/>
            <a:ext cx="8424476" cy="599666"/>
          </a:xfrm>
          <a:effectLst>
            <a:innerShdw blurRad="63500" dist="50800" dir="18900000">
              <a:schemeClr val="bg1">
                <a:alpha val="50000"/>
              </a:schemeClr>
            </a:innerShdw>
          </a:effectLst>
        </p:spPr>
        <p:txBody>
          <a:bodyPr>
            <a:normAutofit/>
          </a:bodyPr>
          <a:lstStyle/>
          <a:p>
            <a:r>
              <a:rPr lang="fr-FR" sz="3200" dirty="0" smtClean="0">
                <a:solidFill>
                  <a:srgbClr val="00B0F0"/>
                </a:solidFill>
                <a:effectLst>
                  <a:outerShdw blurRad="38100" dist="38100" dir="2700000" algn="tl">
                    <a:srgbClr val="000000">
                      <a:alpha val="43137"/>
                    </a:srgbClr>
                  </a:outerShdw>
                </a:effectLst>
              </a:rPr>
              <a:t>Accréditation des EFPP</a:t>
            </a:r>
            <a:endParaRPr lang="fr-FR" sz="3200" dirty="0">
              <a:solidFill>
                <a:srgbClr val="00B0F0"/>
              </a:solidFill>
              <a:effectLst>
                <a:outerShdw blurRad="38100" dist="38100" dir="2700000" algn="tl">
                  <a:srgbClr val="000000">
                    <a:alpha val="43137"/>
                  </a:srgbClr>
                </a:outerShdw>
              </a:effectLst>
            </a:endParaRPr>
          </a:p>
        </p:txBody>
      </p:sp>
      <p:sp>
        <p:nvSpPr>
          <p:cNvPr id="11" name="ZoneTexte 10"/>
          <p:cNvSpPr txBox="1"/>
          <p:nvPr/>
        </p:nvSpPr>
        <p:spPr>
          <a:xfrm>
            <a:off x="4876" y="599666"/>
            <a:ext cx="1406347" cy="461665"/>
          </a:xfrm>
          <a:prstGeom prst="rect">
            <a:avLst/>
          </a:prstGeom>
          <a:noFill/>
          <a:ln w="12700">
            <a:noFill/>
          </a:ln>
        </p:spPr>
        <p:txBody>
          <a:bodyPr wrap="none" rtlCol="0">
            <a:spAutoFit/>
          </a:bodyPr>
          <a:lstStyle/>
          <a:p>
            <a:pPr algn="just"/>
            <a:r>
              <a:rPr lang="fr-FR" sz="2400" b="1" dirty="0" smtClean="0">
                <a:solidFill>
                  <a:srgbClr val="00B0F0"/>
                </a:solidFill>
                <a:effectLst>
                  <a:outerShdw blurRad="38100" dist="38100" dir="2700000" algn="tl">
                    <a:srgbClr val="000000">
                      <a:alpha val="43137"/>
                    </a:srgbClr>
                  </a:outerShdw>
                </a:effectLst>
              </a:rPr>
              <a:t>Objectifs:</a:t>
            </a:r>
            <a:endParaRPr lang="fr-FR" sz="1600" b="1" dirty="0" smtClean="0">
              <a:solidFill>
                <a:srgbClr val="00B0F0"/>
              </a:solidFill>
              <a:effectLst>
                <a:outerShdw blurRad="38100" dist="38100" dir="2700000" algn="tl">
                  <a:srgbClr val="000000">
                    <a:alpha val="43137"/>
                  </a:srgbClr>
                </a:outerShdw>
              </a:effectLst>
            </a:endParaRPr>
          </a:p>
        </p:txBody>
      </p:sp>
      <p:sp>
        <p:nvSpPr>
          <p:cNvPr id="12" name="Rectangle 11"/>
          <p:cNvSpPr/>
          <p:nvPr/>
        </p:nvSpPr>
        <p:spPr>
          <a:xfrm>
            <a:off x="360000" y="1002214"/>
            <a:ext cx="8532440" cy="707886"/>
          </a:xfrm>
          <a:prstGeom prst="rect">
            <a:avLst/>
          </a:prstGeom>
        </p:spPr>
        <p:txBody>
          <a:bodyPr wrap="square">
            <a:spAutoFit/>
          </a:bodyPr>
          <a:lstStyle/>
          <a:p>
            <a:pPr algn="just"/>
            <a:r>
              <a:rPr lang="fr-FR" sz="2000" b="1" dirty="0" smtClean="0">
                <a:solidFill>
                  <a:srgbClr val="FFC000"/>
                </a:solidFill>
              </a:rPr>
              <a:t>Autoriser les EFPP à </a:t>
            </a:r>
            <a:r>
              <a:rPr lang="fr-FR" sz="2000" b="1" dirty="0">
                <a:solidFill>
                  <a:srgbClr val="FFC000"/>
                </a:solidFill>
              </a:rPr>
              <a:t>organiser des examens et à délivrer des diplômes visés par </a:t>
            </a:r>
            <a:r>
              <a:rPr lang="fr-FR" sz="2000" b="1" dirty="0" smtClean="0">
                <a:solidFill>
                  <a:srgbClr val="FFC000"/>
                </a:solidFill>
              </a:rPr>
              <a:t>l’Administration</a:t>
            </a:r>
            <a:endParaRPr lang="fr-FR" sz="2000" b="1" dirty="0">
              <a:solidFill>
                <a:srgbClr val="FFC000"/>
              </a:solidFill>
            </a:endParaRPr>
          </a:p>
        </p:txBody>
      </p:sp>
      <p:sp>
        <p:nvSpPr>
          <p:cNvPr id="16" name="Rectangle 15"/>
          <p:cNvSpPr/>
          <p:nvPr/>
        </p:nvSpPr>
        <p:spPr>
          <a:xfrm>
            <a:off x="359532" y="2262354"/>
            <a:ext cx="8532440" cy="707886"/>
          </a:xfrm>
          <a:prstGeom prst="rect">
            <a:avLst/>
          </a:prstGeom>
        </p:spPr>
        <p:txBody>
          <a:bodyPr wrap="square">
            <a:spAutoFit/>
          </a:bodyPr>
          <a:lstStyle/>
          <a:p>
            <a:pPr algn="just"/>
            <a:r>
              <a:rPr lang="fr-FR" sz="2000" b="1" dirty="0" smtClean="0">
                <a:solidFill>
                  <a:srgbClr val="FFC000"/>
                </a:solidFill>
              </a:rPr>
              <a:t>Le </a:t>
            </a:r>
            <a:r>
              <a:rPr lang="fr-FR" sz="2000" b="1" dirty="0">
                <a:solidFill>
                  <a:srgbClr val="FFC000"/>
                </a:solidFill>
              </a:rPr>
              <a:t>visa des diplômes constitue leur reconnaissance par </a:t>
            </a:r>
            <a:r>
              <a:rPr lang="fr-FR" sz="2000" b="1" dirty="0" smtClean="0">
                <a:solidFill>
                  <a:srgbClr val="FFC000"/>
                </a:solidFill>
              </a:rPr>
              <a:t>l’Etat</a:t>
            </a:r>
          </a:p>
          <a:p>
            <a:pPr algn="just"/>
            <a:r>
              <a:rPr lang="fr-FR" sz="2000" b="1" dirty="0" smtClean="0">
                <a:solidFill>
                  <a:schemeClr val="bg1"/>
                </a:solidFill>
              </a:rPr>
              <a:t>(Article </a:t>
            </a:r>
            <a:r>
              <a:rPr lang="fr-FR" sz="2000" b="1" dirty="0">
                <a:solidFill>
                  <a:schemeClr val="bg1"/>
                </a:solidFill>
              </a:rPr>
              <a:t>32 de la loi </a:t>
            </a:r>
            <a:r>
              <a:rPr lang="fr-FR" sz="2000" b="1" dirty="0" smtClean="0">
                <a:solidFill>
                  <a:schemeClr val="bg1"/>
                </a:solidFill>
              </a:rPr>
              <a:t>13.00) </a:t>
            </a:r>
            <a:endParaRPr lang="fr-FR" sz="2000" b="1" dirty="0">
              <a:solidFill>
                <a:schemeClr val="bg1"/>
              </a:solidFill>
            </a:endParaRPr>
          </a:p>
        </p:txBody>
      </p:sp>
      <p:sp>
        <p:nvSpPr>
          <p:cNvPr id="17" name="Rectangle 16"/>
          <p:cNvSpPr/>
          <p:nvPr/>
        </p:nvSpPr>
        <p:spPr>
          <a:xfrm>
            <a:off x="359532" y="3534107"/>
            <a:ext cx="8532440" cy="1323439"/>
          </a:xfrm>
          <a:prstGeom prst="rect">
            <a:avLst/>
          </a:prstGeom>
        </p:spPr>
        <p:txBody>
          <a:bodyPr wrap="square">
            <a:spAutoFit/>
          </a:bodyPr>
          <a:lstStyle/>
          <a:p>
            <a:pPr algn="just"/>
            <a:r>
              <a:rPr lang="fr-FR" sz="2000" b="1" dirty="0">
                <a:solidFill>
                  <a:srgbClr val="FFC000"/>
                </a:solidFill>
              </a:rPr>
              <a:t>Les diplômes reconnus par l'Etat, confèrent à leurs titulaires les mêmes droits conférés, en vertu de la législation et de la réglementation en vigueur, aux titulaires des diplômes correspondants, délivrés par les EFP du secteur public</a:t>
            </a:r>
            <a:r>
              <a:rPr lang="fr-FR" sz="2000" b="1" dirty="0">
                <a:solidFill>
                  <a:schemeClr val="bg1"/>
                </a:solidFill>
              </a:rPr>
              <a:t> (Article 33 de la loi 13.00)</a:t>
            </a:r>
          </a:p>
        </p:txBody>
      </p:sp>
    </p:spTree>
    <p:extLst>
      <p:ext uri="{BB962C8B-B14F-4D97-AF65-F5344CB8AC3E}">
        <p14:creationId xmlns:p14="http://schemas.microsoft.com/office/powerpoint/2010/main" val="296992468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1000" fill="hold"/>
                                        <p:tgtEl>
                                          <p:spTgt spid="12"/>
                                        </p:tgtEl>
                                        <p:attrNameLst>
                                          <p:attrName>ppt_w</p:attrName>
                                        </p:attrNameLst>
                                      </p:cBhvr>
                                      <p:tavLst>
                                        <p:tav tm="0">
                                          <p:val>
                                            <p:fltVal val="0"/>
                                          </p:val>
                                        </p:tav>
                                        <p:tav tm="100000">
                                          <p:val>
                                            <p:strVal val="#ppt_w"/>
                                          </p:val>
                                        </p:tav>
                                      </p:tavLst>
                                    </p:anim>
                                    <p:anim calcmode="lin" valueType="num">
                                      <p:cBhvr>
                                        <p:cTn id="15" dur="1000" fill="hold"/>
                                        <p:tgtEl>
                                          <p:spTgt spid="12"/>
                                        </p:tgtEl>
                                        <p:attrNameLst>
                                          <p:attrName>ppt_h</p:attrName>
                                        </p:attrNameLst>
                                      </p:cBhvr>
                                      <p:tavLst>
                                        <p:tav tm="0">
                                          <p:val>
                                            <p:fltVal val="0"/>
                                          </p:val>
                                        </p:tav>
                                        <p:tav tm="100000">
                                          <p:val>
                                            <p:strVal val="#ppt_h"/>
                                          </p:val>
                                        </p:tav>
                                      </p:tavLst>
                                    </p:anim>
                                    <p:anim calcmode="lin" valueType="num">
                                      <p:cBhvr>
                                        <p:cTn id="16" dur="1000" fill="hold"/>
                                        <p:tgtEl>
                                          <p:spTgt spid="12"/>
                                        </p:tgtEl>
                                        <p:attrNameLst>
                                          <p:attrName>style.rotation</p:attrName>
                                        </p:attrNameLst>
                                      </p:cBhvr>
                                      <p:tavLst>
                                        <p:tav tm="0">
                                          <p:val>
                                            <p:fltVal val="90"/>
                                          </p:val>
                                        </p:tav>
                                        <p:tav tm="100000">
                                          <p:val>
                                            <p:fltVal val="0"/>
                                          </p:val>
                                        </p:tav>
                                      </p:tavLst>
                                    </p:anim>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1000" fill="hold"/>
                                        <p:tgtEl>
                                          <p:spTgt spid="16"/>
                                        </p:tgtEl>
                                        <p:attrNameLst>
                                          <p:attrName>ppt_w</p:attrName>
                                        </p:attrNameLst>
                                      </p:cBhvr>
                                      <p:tavLst>
                                        <p:tav tm="0">
                                          <p:val>
                                            <p:fltVal val="0"/>
                                          </p:val>
                                        </p:tav>
                                        <p:tav tm="100000">
                                          <p:val>
                                            <p:strVal val="#ppt_w"/>
                                          </p:val>
                                        </p:tav>
                                      </p:tavLst>
                                    </p:anim>
                                    <p:anim calcmode="lin" valueType="num">
                                      <p:cBhvr>
                                        <p:cTn id="23" dur="1000" fill="hold"/>
                                        <p:tgtEl>
                                          <p:spTgt spid="16"/>
                                        </p:tgtEl>
                                        <p:attrNameLst>
                                          <p:attrName>ppt_h</p:attrName>
                                        </p:attrNameLst>
                                      </p:cBhvr>
                                      <p:tavLst>
                                        <p:tav tm="0">
                                          <p:val>
                                            <p:fltVal val="0"/>
                                          </p:val>
                                        </p:tav>
                                        <p:tav tm="100000">
                                          <p:val>
                                            <p:strVal val="#ppt_h"/>
                                          </p:val>
                                        </p:tav>
                                      </p:tavLst>
                                    </p:anim>
                                    <p:anim calcmode="lin" valueType="num">
                                      <p:cBhvr>
                                        <p:cTn id="24" dur="1000" fill="hold"/>
                                        <p:tgtEl>
                                          <p:spTgt spid="16"/>
                                        </p:tgtEl>
                                        <p:attrNameLst>
                                          <p:attrName>style.rotation</p:attrName>
                                        </p:attrNameLst>
                                      </p:cBhvr>
                                      <p:tavLst>
                                        <p:tav tm="0">
                                          <p:val>
                                            <p:fltVal val="90"/>
                                          </p:val>
                                        </p:tav>
                                        <p:tav tm="100000">
                                          <p:val>
                                            <p:fltVal val="0"/>
                                          </p:val>
                                        </p:tav>
                                      </p:tavLst>
                                    </p:anim>
                                    <p:animEffect transition="in" filter="fade">
                                      <p:cBhvr>
                                        <p:cTn id="25" dur="10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p:cTn id="30" dur="1000" fill="hold"/>
                                        <p:tgtEl>
                                          <p:spTgt spid="17"/>
                                        </p:tgtEl>
                                        <p:attrNameLst>
                                          <p:attrName>ppt_w</p:attrName>
                                        </p:attrNameLst>
                                      </p:cBhvr>
                                      <p:tavLst>
                                        <p:tav tm="0">
                                          <p:val>
                                            <p:fltVal val="0"/>
                                          </p:val>
                                        </p:tav>
                                        <p:tav tm="100000">
                                          <p:val>
                                            <p:strVal val="#ppt_w"/>
                                          </p:val>
                                        </p:tav>
                                      </p:tavLst>
                                    </p:anim>
                                    <p:anim calcmode="lin" valueType="num">
                                      <p:cBhvr>
                                        <p:cTn id="31" dur="1000" fill="hold"/>
                                        <p:tgtEl>
                                          <p:spTgt spid="17"/>
                                        </p:tgtEl>
                                        <p:attrNameLst>
                                          <p:attrName>ppt_h</p:attrName>
                                        </p:attrNameLst>
                                      </p:cBhvr>
                                      <p:tavLst>
                                        <p:tav tm="0">
                                          <p:val>
                                            <p:fltVal val="0"/>
                                          </p:val>
                                        </p:tav>
                                        <p:tav tm="100000">
                                          <p:val>
                                            <p:strVal val="#ppt_h"/>
                                          </p:val>
                                        </p:tav>
                                      </p:tavLst>
                                    </p:anim>
                                    <p:anim calcmode="lin" valueType="num">
                                      <p:cBhvr>
                                        <p:cTn id="32" dur="1000" fill="hold"/>
                                        <p:tgtEl>
                                          <p:spTgt spid="17"/>
                                        </p:tgtEl>
                                        <p:attrNameLst>
                                          <p:attrName>style.rotation</p:attrName>
                                        </p:attrNameLst>
                                      </p:cBhvr>
                                      <p:tavLst>
                                        <p:tav tm="0">
                                          <p:val>
                                            <p:fltVal val="90"/>
                                          </p:val>
                                        </p:tav>
                                        <p:tav tm="100000">
                                          <p:val>
                                            <p:fltVal val="0"/>
                                          </p:val>
                                        </p:tav>
                                      </p:tavLst>
                                    </p:anim>
                                    <p:animEffect transition="in" filter="fade">
                                      <p:cBhvr>
                                        <p:cTn id="33"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0" y="0"/>
            <a:ext cx="8424476" cy="599666"/>
          </a:xfrm>
          <a:effectLst>
            <a:innerShdw blurRad="63500" dist="50800" dir="18900000">
              <a:schemeClr val="bg1">
                <a:alpha val="50000"/>
              </a:schemeClr>
            </a:innerShdw>
          </a:effectLst>
        </p:spPr>
        <p:txBody>
          <a:bodyPr>
            <a:normAutofit/>
          </a:bodyPr>
          <a:lstStyle/>
          <a:p>
            <a:r>
              <a:rPr lang="fr-FR" sz="3200" dirty="0">
                <a:solidFill>
                  <a:srgbClr val="00B0F0"/>
                </a:solidFill>
                <a:effectLst>
                  <a:outerShdw blurRad="38100" dist="38100" dir="2700000" algn="tl">
                    <a:srgbClr val="000000">
                      <a:alpha val="43137"/>
                    </a:srgbClr>
                  </a:outerShdw>
                </a:effectLst>
              </a:rPr>
              <a:t>Accréditation des EFPP</a:t>
            </a:r>
          </a:p>
        </p:txBody>
      </p:sp>
      <p:sp>
        <p:nvSpPr>
          <p:cNvPr id="11" name="ZoneTexte 10"/>
          <p:cNvSpPr txBox="1"/>
          <p:nvPr/>
        </p:nvSpPr>
        <p:spPr>
          <a:xfrm>
            <a:off x="284016" y="2730269"/>
            <a:ext cx="1227644" cy="369332"/>
          </a:xfrm>
          <a:prstGeom prst="rect">
            <a:avLst/>
          </a:prstGeom>
          <a:noFill/>
          <a:ln w="12700">
            <a:noFill/>
          </a:ln>
        </p:spPr>
        <p:txBody>
          <a:bodyPr wrap="none" rtlCol="0">
            <a:spAutoFit/>
          </a:bodyPr>
          <a:lstStyle>
            <a:defPPr>
              <a:defRPr lang="fr-FR"/>
            </a:defPPr>
            <a:lvl1pPr>
              <a:defRPr b="1">
                <a:solidFill>
                  <a:srgbClr val="00B0F0"/>
                </a:solidFill>
                <a:effectLst>
                  <a:outerShdw blurRad="38100" dist="38100" dir="2700000" algn="tl">
                    <a:srgbClr val="000000">
                      <a:alpha val="43137"/>
                    </a:srgbClr>
                  </a:outerShdw>
                </a:effectLst>
              </a:defRPr>
            </a:lvl1pPr>
          </a:lstStyle>
          <a:p>
            <a:r>
              <a:rPr lang="fr-FR" dirty="0">
                <a:solidFill>
                  <a:srgbClr val="FFC000"/>
                </a:solidFill>
              </a:rPr>
              <a:t>Procédure:</a:t>
            </a:r>
          </a:p>
        </p:txBody>
      </p:sp>
      <p:sp>
        <p:nvSpPr>
          <p:cNvPr id="12" name="Rectangle 11"/>
          <p:cNvSpPr/>
          <p:nvPr/>
        </p:nvSpPr>
        <p:spPr>
          <a:xfrm>
            <a:off x="241306" y="634317"/>
            <a:ext cx="1122808" cy="369332"/>
          </a:xfrm>
          <a:prstGeom prst="rect">
            <a:avLst/>
          </a:prstGeom>
          <a:noFill/>
          <a:ln w="12700">
            <a:noFill/>
          </a:ln>
        </p:spPr>
        <p:txBody>
          <a:bodyPr wrap="none" rtlCol="0">
            <a:spAutoFit/>
          </a:bodyPr>
          <a:lstStyle/>
          <a:p>
            <a:r>
              <a:rPr lang="fr-FR" b="1" dirty="0" smtClean="0">
                <a:solidFill>
                  <a:srgbClr val="FFC000"/>
                </a:solidFill>
                <a:effectLst>
                  <a:outerShdw blurRad="38100" dist="38100" dir="2700000" algn="tl">
                    <a:srgbClr val="000000">
                      <a:alpha val="43137"/>
                    </a:srgbClr>
                  </a:outerShdw>
                </a:effectLst>
              </a:rPr>
              <a:t>Eligibilité</a:t>
            </a:r>
            <a:r>
              <a:rPr lang="fr-FR" b="1" dirty="0">
                <a:solidFill>
                  <a:srgbClr val="FFC000"/>
                </a:solidFill>
                <a:effectLst>
                  <a:outerShdw blurRad="38100" dist="38100" dir="2700000" algn="tl">
                    <a:srgbClr val="000000">
                      <a:alpha val="43137"/>
                    </a:srgbClr>
                  </a:outerShdw>
                </a:effectLst>
              </a:rPr>
              <a:t>:</a:t>
            </a:r>
          </a:p>
        </p:txBody>
      </p:sp>
      <p:sp>
        <p:nvSpPr>
          <p:cNvPr id="16" name="Rectangle 15"/>
          <p:cNvSpPr/>
          <p:nvPr/>
        </p:nvSpPr>
        <p:spPr>
          <a:xfrm>
            <a:off x="611560" y="980728"/>
            <a:ext cx="8208912" cy="1656000"/>
          </a:xfrm>
          <a:prstGeom prst="rect">
            <a:avLst/>
          </a:prstGeom>
        </p:spPr>
        <p:txBody>
          <a:bodyPr wrap="square">
            <a:spAutoFit/>
          </a:bodyPr>
          <a:lstStyle/>
          <a:p>
            <a:pPr marL="285750" indent="-285750">
              <a:buFont typeface="Arial" panose="020B0604020202020204" pitchFamily="34" charset="0"/>
              <a:buChar char="•"/>
            </a:pPr>
            <a:r>
              <a:rPr lang="fr-FR" sz="1600" b="1" dirty="0">
                <a:solidFill>
                  <a:schemeClr val="bg1"/>
                </a:solidFill>
              </a:rPr>
              <a:t>Sont dans une situation régulière eu égard aux obligations réglementaires et administratives</a:t>
            </a:r>
          </a:p>
          <a:p>
            <a:pPr marL="285750" indent="-285750">
              <a:buFont typeface="Arial" panose="020B0604020202020204" pitchFamily="34" charset="0"/>
              <a:buChar char="•"/>
            </a:pPr>
            <a:r>
              <a:rPr lang="fr-FR" sz="1600" b="1" dirty="0">
                <a:solidFill>
                  <a:schemeClr val="bg1"/>
                </a:solidFill>
              </a:rPr>
              <a:t>Ont obtenu la qualification de l'ensemble des filières de formation dispensées effectivement depuis 3 ans au moins</a:t>
            </a:r>
          </a:p>
          <a:p>
            <a:pPr marL="285750" indent="-285750">
              <a:buFont typeface="Arial" panose="020B0604020202020204" pitchFamily="34" charset="0"/>
              <a:buChar char="•"/>
            </a:pPr>
            <a:r>
              <a:rPr lang="fr-FR" sz="1600" b="1" dirty="0">
                <a:solidFill>
                  <a:schemeClr val="bg1"/>
                </a:solidFill>
              </a:rPr>
              <a:t>Se conforment aux règles d'organisation  et de gestion des examens fixées par l’Administration</a:t>
            </a:r>
          </a:p>
          <a:p>
            <a:pPr marL="285750" indent="-285750">
              <a:buFont typeface="Arial" panose="020B0604020202020204" pitchFamily="34" charset="0"/>
              <a:buChar char="•"/>
            </a:pPr>
            <a:endParaRPr lang="fr-FR" sz="1600" b="1" dirty="0">
              <a:solidFill>
                <a:schemeClr val="bg1"/>
              </a:solidFill>
            </a:endParaRPr>
          </a:p>
        </p:txBody>
      </p:sp>
      <p:sp>
        <p:nvSpPr>
          <p:cNvPr id="19" name="Text Box 8"/>
          <p:cNvSpPr txBox="1">
            <a:spLocks noChangeArrowheads="1"/>
          </p:cNvSpPr>
          <p:nvPr/>
        </p:nvSpPr>
        <p:spPr bwMode="auto">
          <a:xfrm>
            <a:off x="1080000" y="3378341"/>
            <a:ext cx="7560000" cy="302687"/>
          </a:xfrm>
          <a:prstGeom prst="rect">
            <a:avLst/>
          </a:prstGeom>
          <a:noFill/>
          <a:ln w="19050">
            <a:noFill/>
            <a:miter lim="800000"/>
            <a:headEnd/>
            <a:tailEnd/>
          </a:ln>
        </p:spPr>
        <p:txBody>
          <a:bodyPr wrap="square" lIns="90000" tIns="43200" rIns="90000" bIns="43200" anchor="b">
            <a:spAutoFit/>
          </a:bodyPr>
          <a:lstStyle/>
          <a:p>
            <a:pPr algn="just">
              <a:spcBef>
                <a:spcPts val="300"/>
              </a:spcBef>
              <a:spcAft>
                <a:spcPts val="300"/>
              </a:spcAft>
              <a:buClr>
                <a:schemeClr val="accent2"/>
              </a:buClr>
              <a:buSzPct val="100000"/>
            </a:pPr>
            <a:r>
              <a:rPr lang="fr-FR" altLang="en-US" sz="1400" u="none" dirty="0" smtClean="0">
                <a:solidFill>
                  <a:schemeClr val="bg1"/>
                </a:solidFill>
              </a:rPr>
              <a:t>Règlement des examens signé par les membres du jury</a:t>
            </a:r>
            <a:endParaRPr lang="fr-FR" altLang="en-US" sz="1400" u="none" dirty="0">
              <a:solidFill>
                <a:schemeClr val="bg1"/>
              </a:solidFill>
            </a:endParaRPr>
          </a:p>
        </p:txBody>
      </p:sp>
      <p:sp>
        <p:nvSpPr>
          <p:cNvPr id="20" name="Text Box 9"/>
          <p:cNvSpPr txBox="1">
            <a:spLocks noChangeArrowheads="1"/>
          </p:cNvSpPr>
          <p:nvPr/>
        </p:nvSpPr>
        <p:spPr bwMode="auto">
          <a:xfrm>
            <a:off x="1080000" y="3666373"/>
            <a:ext cx="7560000"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u="none" dirty="0" smtClean="0">
                <a:solidFill>
                  <a:schemeClr val="bg1"/>
                </a:solidFill>
              </a:rPr>
              <a:t>Dossiers des membres du jury d’examens (</a:t>
            </a:r>
            <a:r>
              <a:rPr lang="fr-FR" altLang="en-US" sz="1400" dirty="0">
                <a:solidFill>
                  <a:schemeClr val="bg1"/>
                </a:solidFill>
              </a:rPr>
              <a:t>CV signé + CIN + Diplôme + Attestation de </a:t>
            </a:r>
            <a:r>
              <a:rPr lang="fr-FR" altLang="en-US" sz="1400" dirty="0" smtClean="0">
                <a:solidFill>
                  <a:schemeClr val="bg1"/>
                </a:solidFill>
              </a:rPr>
              <a:t>travail</a:t>
            </a:r>
            <a:r>
              <a:rPr lang="fr-FR" altLang="en-US" sz="1400" dirty="0">
                <a:solidFill>
                  <a:schemeClr val="bg1"/>
                </a:solidFill>
              </a:rPr>
              <a:t>)</a:t>
            </a:r>
          </a:p>
        </p:txBody>
      </p:sp>
      <p:sp>
        <p:nvSpPr>
          <p:cNvPr id="21" name="Text Box 10"/>
          <p:cNvSpPr txBox="1">
            <a:spLocks noChangeArrowheads="1"/>
          </p:cNvSpPr>
          <p:nvPr/>
        </p:nvSpPr>
        <p:spPr bwMode="auto">
          <a:xfrm>
            <a:off x="1080000" y="3954405"/>
            <a:ext cx="7560000"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dirty="0" smtClean="0">
                <a:solidFill>
                  <a:schemeClr val="bg1"/>
                </a:solidFill>
              </a:rPr>
              <a:t>Synthèse des travaux du jury d’examens de l’année N-1</a:t>
            </a:r>
            <a:endParaRPr lang="fr-FR" altLang="en-US" sz="1400" u="none" dirty="0">
              <a:solidFill>
                <a:schemeClr val="bg1"/>
              </a:solidFill>
            </a:endParaRPr>
          </a:p>
        </p:txBody>
      </p:sp>
      <p:sp>
        <p:nvSpPr>
          <p:cNvPr id="28" name="Rectangle 16"/>
          <p:cNvSpPr>
            <a:spLocks noChangeArrowheads="1"/>
          </p:cNvSpPr>
          <p:nvPr/>
        </p:nvSpPr>
        <p:spPr bwMode="auto">
          <a:xfrm>
            <a:off x="540000" y="3090309"/>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1. Demande volontariste s’effectue </a:t>
            </a:r>
            <a:r>
              <a:rPr lang="fr-FR" altLang="en-US" sz="1400" b="1" u="none" dirty="0">
                <a:solidFill>
                  <a:schemeClr val="bg1"/>
                </a:solidFill>
              </a:rPr>
              <a:t>sur la base </a:t>
            </a:r>
            <a:r>
              <a:rPr lang="fr-FR" altLang="en-US" sz="1400" b="1" u="none" dirty="0" smtClean="0">
                <a:solidFill>
                  <a:schemeClr val="bg1"/>
                </a:solidFill>
              </a:rPr>
              <a:t>du DDA à déposer avant le </a:t>
            </a:r>
            <a:r>
              <a:rPr lang="fr-FR" altLang="en-US" sz="1400" b="1" u="none" dirty="0" smtClean="0">
                <a:solidFill>
                  <a:srgbClr val="FF0000"/>
                </a:solidFill>
              </a:rPr>
              <a:t>31 décembre</a:t>
            </a:r>
            <a:endParaRPr lang="fr-FR" altLang="en-US" sz="1400" b="1" u="none" dirty="0">
              <a:solidFill>
                <a:srgbClr val="FF0000"/>
              </a:solidFill>
            </a:endParaRPr>
          </a:p>
        </p:txBody>
      </p:sp>
      <p:sp>
        <p:nvSpPr>
          <p:cNvPr id="30" name="Rectangle 16"/>
          <p:cNvSpPr>
            <a:spLocks noChangeArrowheads="1"/>
          </p:cNvSpPr>
          <p:nvPr/>
        </p:nvSpPr>
        <p:spPr bwMode="auto">
          <a:xfrm>
            <a:off x="539552" y="4921423"/>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2. Examen préliminaire du DDA</a:t>
            </a:r>
            <a:endParaRPr lang="fr-FR" altLang="en-US" sz="1400" b="1" u="none" dirty="0">
              <a:solidFill>
                <a:schemeClr val="bg1"/>
              </a:solidFill>
            </a:endParaRPr>
          </a:p>
        </p:txBody>
      </p:sp>
      <p:sp>
        <p:nvSpPr>
          <p:cNvPr id="33" name="Rectangle 16"/>
          <p:cNvSpPr>
            <a:spLocks noChangeArrowheads="1"/>
          </p:cNvSpPr>
          <p:nvPr/>
        </p:nvSpPr>
        <p:spPr bwMode="auto">
          <a:xfrm>
            <a:off x="539552" y="5497487"/>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3</a:t>
            </a:r>
            <a:r>
              <a:rPr lang="fr-FR" altLang="en-US" sz="1400" b="1" dirty="0" smtClean="0">
                <a:solidFill>
                  <a:schemeClr val="bg1"/>
                </a:solidFill>
              </a:rPr>
              <a:t>. </a:t>
            </a:r>
            <a:r>
              <a:rPr lang="fr-FR" altLang="en-US" sz="1400" b="1" dirty="0">
                <a:solidFill>
                  <a:schemeClr val="bg1"/>
                </a:solidFill>
              </a:rPr>
              <a:t>Audit </a:t>
            </a:r>
            <a:r>
              <a:rPr lang="fr-FR" altLang="en-US" sz="1400" b="1" dirty="0" smtClean="0">
                <a:solidFill>
                  <a:schemeClr val="bg1"/>
                </a:solidFill>
              </a:rPr>
              <a:t>d’accréditation</a:t>
            </a:r>
            <a:endParaRPr lang="fr-FR" altLang="en-US" sz="1400" b="1" dirty="0">
              <a:solidFill>
                <a:schemeClr val="bg1"/>
              </a:solidFill>
            </a:endParaRPr>
          </a:p>
        </p:txBody>
      </p:sp>
      <p:sp>
        <p:nvSpPr>
          <p:cNvPr id="34" name="Rectangle 16"/>
          <p:cNvSpPr>
            <a:spLocks noChangeArrowheads="1"/>
          </p:cNvSpPr>
          <p:nvPr/>
        </p:nvSpPr>
        <p:spPr bwMode="auto">
          <a:xfrm>
            <a:off x="538285" y="5965539"/>
            <a:ext cx="6950039" cy="307777"/>
          </a:xfrm>
          <a:prstGeom prst="rect">
            <a:avLst/>
          </a:prstGeom>
          <a:noFill/>
          <a:ln w="19050">
            <a:noFill/>
            <a:miter lim="800000"/>
            <a:headEnd/>
            <a:tailEnd/>
          </a:ln>
        </p:spPr>
        <p:txBody>
          <a:bodyPr wrap="square">
            <a:spAutoFit/>
          </a:bodyPr>
          <a:lstStyle/>
          <a:p>
            <a:pPr algn="just">
              <a:spcBef>
                <a:spcPts val="300"/>
              </a:spcBef>
              <a:spcAft>
                <a:spcPts val="300"/>
              </a:spcAft>
              <a:buClr>
                <a:schemeClr val="accent2"/>
              </a:buClr>
              <a:buSzPct val="100000"/>
            </a:pPr>
            <a:r>
              <a:rPr lang="fr-FR" altLang="en-US" sz="1400" b="1" u="none" dirty="0" smtClean="0">
                <a:solidFill>
                  <a:schemeClr val="bg1"/>
                </a:solidFill>
              </a:rPr>
              <a:t>4. Proclamation des résultats après délibération des CNSSP</a:t>
            </a:r>
            <a:endParaRPr lang="fr-FR" altLang="en-US" sz="1400" b="1" u="none" dirty="0">
              <a:solidFill>
                <a:schemeClr val="bg1"/>
              </a:solidFill>
            </a:endParaRPr>
          </a:p>
        </p:txBody>
      </p:sp>
      <p:sp>
        <p:nvSpPr>
          <p:cNvPr id="17" name="Text Box 10"/>
          <p:cNvSpPr txBox="1">
            <a:spLocks noChangeArrowheads="1"/>
          </p:cNvSpPr>
          <p:nvPr/>
        </p:nvSpPr>
        <p:spPr bwMode="auto">
          <a:xfrm>
            <a:off x="1079612" y="4242437"/>
            <a:ext cx="7560000"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dirty="0" smtClean="0">
                <a:solidFill>
                  <a:schemeClr val="bg1"/>
                </a:solidFill>
              </a:rPr>
              <a:t>Copie des PV des réunions du jury d’examens de l’année N-1</a:t>
            </a:r>
            <a:endParaRPr lang="fr-FR" altLang="en-US" sz="1400" u="none" dirty="0">
              <a:solidFill>
                <a:schemeClr val="bg1"/>
              </a:solidFill>
            </a:endParaRPr>
          </a:p>
        </p:txBody>
      </p:sp>
      <p:sp>
        <p:nvSpPr>
          <p:cNvPr id="22" name="Text Box 10"/>
          <p:cNvSpPr txBox="1">
            <a:spLocks noChangeArrowheads="1"/>
          </p:cNvSpPr>
          <p:nvPr/>
        </p:nvSpPr>
        <p:spPr bwMode="auto">
          <a:xfrm>
            <a:off x="1079612" y="4530469"/>
            <a:ext cx="7560000" cy="302687"/>
          </a:xfrm>
          <a:prstGeom prst="rect">
            <a:avLst/>
          </a:prstGeom>
          <a:noFill/>
          <a:ln w="19050">
            <a:noFill/>
            <a:miter lim="800000"/>
            <a:headEnd/>
            <a:tailEnd/>
          </a:ln>
        </p:spPr>
        <p:txBody>
          <a:bodyPr wrap="square" lIns="90000" tIns="43200" rIns="90000" bIns="43200" anchor="b">
            <a:spAutoFit/>
          </a:bodyPr>
          <a:lstStyle/>
          <a:p>
            <a:pPr>
              <a:spcBef>
                <a:spcPct val="50000"/>
              </a:spcBef>
            </a:pPr>
            <a:r>
              <a:rPr lang="fr-FR" altLang="en-US" sz="1400" dirty="0" smtClean="0">
                <a:solidFill>
                  <a:schemeClr val="bg1"/>
                </a:solidFill>
              </a:rPr>
              <a:t>Copie des dernières autorisations</a:t>
            </a:r>
            <a:endParaRPr lang="fr-FR" altLang="en-US" sz="1400" u="none" dirty="0">
              <a:solidFill>
                <a:schemeClr val="bg1"/>
              </a:solidFill>
            </a:endParaRPr>
          </a:p>
        </p:txBody>
      </p:sp>
    </p:spTree>
    <p:extLst>
      <p:ext uri="{BB962C8B-B14F-4D97-AF65-F5344CB8AC3E}">
        <p14:creationId xmlns:p14="http://schemas.microsoft.com/office/powerpoint/2010/main" val="157628419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animEffect transition="in" filter="wipe(left)">
                                      <p:cBhvr>
                                        <p:cTn id="14" dur="2000"/>
                                        <p:tgtEl>
                                          <p:spTgt spid="16">
                                            <p:txEl>
                                              <p:pRg st="0" end="0"/>
                                            </p:txEl>
                                          </p:spTgt>
                                        </p:tgtEl>
                                      </p:cBhvr>
                                    </p:animEffec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16">
                                            <p:txEl>
                                              <p:pRg st="1" end="1"/>
                                            </p:txEl>
                                          </p:spTgt>
                                        </p:tgtEl>
                                        <p:attrNameLst>
                                          <p:attrName>style.visibility</p:attrName>
                                        </p:attrNameLst>
                                      </p:cBhvr>
                                      <p:to>
                                        <p:strVal val="visible"/>
                                      </p:to>
                                    </p:set>
                                    <p:animEffect transition="in" filter="wipe(left)">
                                      <p:cBhvr>
                                        <p:cTn id="18" dur="2000"/>
                                        <p:tgtEl>
                                          <p:spTgt spid="16">
                                            <p:txEl>
                                              <p:pRg st="1" end="1"/>
                                            </p:txEl>
                                          </p:spTgt>
                                        </p:tgtEl>
                                      </p:cBhvr>
                                    </p:animEffect>
                                  </p:childTnLst>
                                </p:cTn>
                              </p:par>
                            </p:childTnLst>
                          </p:cTn>
                        </p:par>
                        <p:par>
                          <p:cTn id="19" fill="hold">
                            <p:stCondLst>
                              <p:cond delay="4000"/>
                            </p:stCondLst>
                            <p:childTnLst>
                              <p:par>
                                <p:cTn id="20" presetID="22" presetClass="entr" presetSubtype="8" fill="hold" grpId="0" nodeType="after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wipe(left)">
                                      <p:cBhvr>
                                        <p:cTn id="22" dur="2000"/>
                                        <p:tgtEl>
                                          <p:spTgt spid="1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 calcmode="lin" valueType="num">
                                      <p:cBhvr additive="base">
                                        <p:cTn id="34" dur="500" fill="hold"/>
                                        <p:tgtEl>
                                          <p:spTgt spid="28"/>
                                        </p:tgtEl>
                                        <p:attrNameLst>
                                          <p:attrName>ppt_x</p:attrName>
                                        </p:attrNameLst>
                                      </p:cBhvr>
                                      <p:tavLst>
                                        <p:tav tm="0">
                                          <p:val>
                                            <p:strVal val="0-#ppt_w/2"/>
                                          </p:val>
                                        </p:tav>
                                        <p:tav tm="100000">
                                          <p:val>
                                            <p:strVal val="#ppt_x"/>
                                          </p:val>
                                        </p:tav>
                                      </p:tavLst>
                                    </p:anim>
                                    <p:anim calcmode="lin" valueType="num">
                                      <p:cBhvr additive="base">
                                        <p:cTn id="35"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p:cTn id="40" dur="500" fill="hold"/>
                                        <p:tgtEl>
                                          <p:spTgt spid="19"/>
                                        </p:tgtEl>
                                        <p:attrNameLst>
                                          <p:attrName>ppt_w</p:attrName>
                                        </p:attrNameLst>
                                      </p:cBhvr>
                                      <p:tavLst>
                                        <p:tav tm="0">
                                          <p:val>
                                            <p:fltVal val="0"/>
                                          </p:val>
                                        </p:tav>
                                        <p:tav tm="100000">
                                          <p:val>
                                            <p:strVal val="#ppt_w"/>
                                          </p:val>
                                        </p:tav>
                                      </p:tavLst>
                                    </p:anim>
                                    <p:anim calcmode="lin" valueType="num">
                                      <p:cBhvr>
                                        <p:cTn id="41" dur="500" fill="hold"/>
                                        <p:tgtEl>
                                          <p:spTgt spid="19"/>
                                        </p:tgtEl>
                                        <p:attrNameLst>
                                          <p:attrName>ppt_h</p:attrName>
                                        </p:attrNameLst>
                                      </p:cBhvr>
                                      <p:tavLst>
                                        <p:tav tm="0">
                                          <p:val>
                                            <p:fltVal val="0"/>
                                          </p:val>
                                        </p:tav>
                                        <p:tav tm="100000">
                                          <p:val>
                                            <p:strVal val="#ppt_h"/>
                                          </p:val>
                                        </p:tav>
                                      </p:tavLst>
                                    </p:anim>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p:cTn id="47" dur="500" fill="hold"/>
                                        <p:tgtEl>
                                          <p:spTgt spid="20"/>
                                        </p:tgtEl>
                                        <p:attrNameLst>
                                          <p:attrName>ppt_w</p:attrName>
                                        </p:attrNameLst>
                                      </p:cBhvr>
                                      <p:tavLst>
                                        <p:tav tm="0">
                                          <p:val>
                                            <p:fltVal val="0"/>
                                          </p:val>
                                        </p:tav>
                                        <p:tav tm="100000">
                                          <p:val>
                                            <p:strVal val="#ppt_w"/>
                                          </p:val>
                                        </p:tav>
                                      </p:tavLst>
                                    </p:anim>
                                    <p:anim calcmode="lin" valueType="num">
                                      <p:cBhvr>
                                        <p:cTn id="48" dur="500" fill="hold"/>
                                        <p:tgtEl>
                                          <p:spTgt spid="20"/>
                                        </p:tgtEl>
                                        <p:attrNameLst>
                                          <p:attrName>ppt_h</p:attrName>
                                        </p:attrNameLst>
                                      </p:cBhvr>
                                      <p:tavLst>
                                        <p:tav tm="0">
                                          <p:val>
                                            <p:fltVal val="0"/>
                                          </p:val>
                                        </p:tav>
                                        <p:tav tm="100000">
                                          <p:val>
                                            <p:strVal val="#ppt_h"/>
                                          </p:val>
                                        </p:tav>
                                      </p:tavLst>
                                    </p:anim>
                                    <p:animEffect transition="in" filter="fade">
                                      <p:cBhvr>
                                        <p:cTn id="49" dur="500"/>
                                        <p:tgtEl>
                                          <p:spTgt spid="20"/>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p:cTn id="54" dur="500" fill="hold"/>
                                        <p:tgtEl>
                                          <p:spTgt spid="21"/>
                                        </p:tgtEl>
                                        <p:attrNameLst>
                                          <p:attrName>ppt_w</p:attrName>
                                        </p:attrNameLst>
                                      </p:cBhvr>
                                      <p:tavLst>
                                        <p:tav tm="0">
                                          <p:val>
                                            <p:fltVal val="0"/>
                                          </p:val>
                                        </p:tav>
                                        <p:tav tm="100000">
                                          <p:val>
                                            <p:strVal val="#ppt_w"/>
                                          </p:val>
                                        </p:tav>
                                      </p:tavLst>
                                    </p:anim>
                                    <p:anim calcmode="lin" valueType="num">
                                      <p:cBhvr>
                                        <p:cTn id="55" dur="500" fill="hold"/>
                                        <p:tgtEl>
                                          <p:spTgt spid="21"/>
                                        </p:tgtEl>
                                        <p:attrNameLst>
                                          <p:attrName>ppt_h</p:attrName>
                                        </p:attrNameLst>
                                      </p:cBhvr>
                                      <p:tavLst>
                                        <p:tav tm="0">
                                          <p:val>
                                            <p:fltVal val="0"/>
                                          </p:val>
                                        </p:tav>
                                        <p:tav tm="100000">
                                          <p:val>
                                            <p:strVal val="#ppt_h"/>
                                          </p:val>
                                        </p:tav>
                                      </p:tavLst>
                                    </p:anim>
                                    <p:animEffect transition="in" filter="fade">
                                      <p:cBhvr>
                                        <p:cTn id="56" dur="500"/>
                                        <p:tgtEl>
                                          <p:spTgt spid="21"/>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p:cTn id="61" dur="500" fill="hold"/>
                                        <p:tgtEl>
                                          <p:spTgt spid="17"/>
                                        </p:tgtEl>
                                        <p:attrNameLst>
                                          <p:attrName>ppt_w</p:attrName>
                                        </p:attrNameLst>
                                      </p:cBhvr>
                                      <p:tavLst>
                                        <p:tav tm="0">
                                          <p:val>
                                            <p:fltVal val="0"/>
                                          </p:val>
                                        </p:tav>
                                        <p:tav tm="100000">
                                          <p:val>
                                            <p:strVal val="#ppt_w"/>
                                          </p:val>
                                        </p:tav>
                                      </p:tavLst>
                                    </p:anim>
                                    <p:anim calcmode="lin" valueType="num">
                                      <p:cBhvr>
                                        <p:cTn id="62" dur="500" fill="hold"/>
                                        <p:tgtEl>
                                          <p:spTgt spid="17"/>
                                        </p:tgtEl>
                                        <p:attrNameLst>
                                          <p:attrName>ppt_h</p:attrName>
                                        </p:attrNameLst>
                                      </p:cBhvr>
                                      <p:tavLst>
                                        <p:tav tm="0">
                                          <p:val>
                                            <p:fltVal val="0"/>
                                          </p:val>
                                        </p:tav>
                                        <p:tav tm="100000">
                                          <p:val>
                                            <p:strVal val="#ppt_h"/>
                                          </p:val>
                                        </p:tav>
                                      </p:tavLst>
                                    </p:anim>
                                    <p:animEffect transition="in" filter="fade">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22"/>
                                        </p:tgtEl>
                                        <p:attrNameLst>
                                          <p:attrName>style.visibility</p:attrName>
                                        </p:attrNameLst>
                                      </p:cBhvr>
                                      <p:to>
                                        <p:strVal val="visible"/>
                                      </p:to>
                                    </p:set>
                                    <p:anim calcmode="lin" valueType="num">
                                      <p:cBhvr>
                                        <p:cTn id="68" dur="500" fill="hold"/>
                                        <p:tgtEl>
                                          <p:spTgt spid="22"/>
                                        </p:tgtEl>
                                        <p:attrNameLst>
                                          <p:attrName>ppt_w</p:attrName>
                                        </p:attrNameLst>
                                      </p:cBhvr>
                                      <p:tavLst>
                                        <p:tav tm="0">
                                          <p:val>
                                            <p:fltVal val="0"/>
                                          </p:val>
                                        </p:tav>
                                        <p:tav tm="100000">
                                          <p:val>
                                            <p:strVal val="#ppt_w"/>
                                          </p:val>
                                        </p:tav>
                                      </p:tavLst>
                                    </p:anim>
                                    <p:anim calcmode="lin" valueType="num">
                                      <p:cBhvr>
                                        <p:cTn id="69" dur="500" fill="hold"/>
                                        <p:tgtEl>
                                          <p:spTgt spid="22"/>
                                        </p:tgtEl>
                                        <p:attrNameLst>
                                          <p:attrName>ppt_h</p:attrName>
                                        </p:attrNameLst>
                                      </p:cBhvr>
                                      <p:tavLst>
                                        <p:tav tm="0">
                                          <p:val>
                                            <p:fltVal val="0"/>
                                          </p:val>
                                        </p:tav>
                                        <p:tav tm="100000">
                                          <p:val>
                                            <p:strVal val="#ppt_h"/>
                                          </p:val>
                                        </p:tav>
                                      </p:tavLst>
                                    </p:anim>
                                    <p:animEffect transition="in" filter="fade">
                                      <p:cBhvr>
                                        <p:cTn id="70" dur="500"/>
                                        <p:tgtEl>
                                          <p:spTgt spid="22"/>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8"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anim calcmode="lin" valueType="num">
                                      <p:cBhvr additive="base">
                                        <p:cTn id="75" dur="500" fill="hold"/>
                                        <p:tgtEl>
                                          <p:spTgt spid="30"/>
                                        </p:tgtEl>
                                        <p:attrNameLst>
                                          <p:attrName>ppt_x</p:attrName>
                                        </p:attrNameLst>
                                      </p:cBhvr>
                                      <p:tavLst>
                                        <p:tav tm="0">
                                          <p:val>
                                            <p:strVal val="0-#ppt_w/2"/>
                                          </p:val>
                                        </p:tav>
                                        <p:tav tm="100000">
                                          <p:val>
                                            <p:strVal val="#ppt_x"/>
                                          </p:val>
                                        </p:tav>
                                      </p:tavLst>
                                    </p:anim>
                                    <p:anim calcmode="lin" valueType="num">
                                      <p:cBhvr additive="base">
                                        <p:cTn id="76" dur="500" fill="hold"/>
                                        <p:tgtEl>
                                          <p:spTgt spid="30"/>
                                        </p:tgtEl>
                                        <p:attrNameLst>
                                          <p:attrName>ppt_y</p:attrName>
                                        </p:attrNameLst>
                                      </p:cBhvr>
                                      <p:tavLst>
                                        <p:tav tm="0">
                                          <p:val>
                                            <p:strVal val="#ppt_y"/>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8" fill="hold" grpId="0" nodeType="clickEffect">
                                  <p:stCondLst>
                                    <p:cond delay="0"/>
                                  </p:stCondLst>
                                  <p:childTnLst>
                                    <p:set>
                                      <p:cBhvr>
                                        <p:cTn id="80" dur="1" fill="hold">
                                          <p:stCondLst>
                                            <p:cond delay="0"/>
                                          </p:stCondLst>
                                        </p:cTn>
                                        <p:tgtEl>
                                          <p:spTgt spid="33"/>
                                        </p:tgtEl>
                                        <p:attrNameLst>
                                          <p:attrName>style.visibility</p:attrName>
                                        </p:attrNameLst>
                                      </p:cBhvr>
                                      <p:to>
                                        <p:strVal val="visible"/>
                                      </p:to>
                                    </p:set>
                                    <p:anim calcmode="lin" valueType="num">
                                      <p:cBhvr additive="base">
                                        <p:cTn id="81" dur="500" fill="hold"/>
                                        <p:tgtEl>
                                          <p:spTgt spid="33"/>
                                        </p:tgtEl>
                                        <p:attrNameLst>
                                          <p:attrName>ppt_x</p:attrName>
                                        </p:attrNameLst>
                                      </p:cBhvr>
                                      <p:tavLst>
                                        <p:tav tm="0">
                                          <p:val>
                                            <p:strVal val="0-#ppt_w/2"/>
                                          </p:val>
                                        </p:tav>
                                        <p:tav tm="100000">
                                          <p:val>
                                            <p:strVal val="#ppt_x"/>
                                          </p:val>
                                        </p:tav>
                                      </p:tavLst>
                                    </p:anim>
                                    <p:anim calcmode="lin" valueType="num">
                                      <p:cBhvr additive="base">
                                        <p:cTn id="82"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34"/>
                                        </p:tgtEl>
                                        <p:attrNameLst>
                                          <p:attrName>style.visibility</p:attrName>
                                        </p:attrNameLst>
                                      </p:cBhvr>
                                      <p:to>
                                        <p:strVal val="visible"/>
                                      </p:to>
                                    </p:set>
                                    <p:anim calcmode="lin" valueType="num">
                                      <p:cBhvr additive="base">
                                        <p:cTn id="87" dur="500" fill="hold"/>
                                        <p:tgtEl>
                                          <p:spTgt spid="34"/>
                                        </p:tgtEl>
                                        <p:attrNameLst>
                                          <p:attrName>ppt_x</p:attrName>
                                        </p:attrNameLst>
                                      </p:cBhvr>
                                      <p:tavLst>
                                        <p:tav tm="0">
                                          <p:val>
                                            <p:strVal val="0-#ppt_w/2"/>
                                          </p:val>
                                        </p:tav>
                                        <p:tav tm="100000">
                                          <p:val>
                                            <p:strVal val="#ppt_x"/>
                                          </p:val>
                                        </p:tav>
                                      </p:tavLst>
                                    </p:anim>
                                    <p:anim calcmode="lin" valueType="num">
                                      <p:cBhvr additive="base">
                                        <p:cTn id="88"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6" grpId="0" uiExpand="1" build="p"/>
      <p:bldP spid="19" grpId="0"/>
      <p:bldP spid="20" grpId="0"/>
      <p:bldP spid="21" grpId="0"/>
      <p:bldP spid="28" grpId="0"/>
      <p:bldP spid="30" grpId="0"/>
      <p:bldP spid="33" grpId="0"/>
      <p:bldP spid="34" grpId="0"/>
      <p:bldP spid="17"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474700" y="332656"/>
            <a:ext cx="8424476" cy="49907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fr-FR" altLang="ja-JP" sz="280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abic Transparent"/>
                <a:sym typeface="Wingdings" pitchFamily="2" charset="2"/>
              </a:rPr>
              <a:t>Formation Professionnelle Alternée</a:t>
            </a:r>
            <a:endParaRPr lang="fr-FR" sz="28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8" name="ZoneTexte 7"/>
          <p:cNvSpPr txBox="1"/>
          <p:nvPr/>
        </p:nvSpPr>
        <p:spPr>
          <a:xfrm>
            <a:off x="610840" y="1121678"/>
            <a:ext cx="7337660" cy="1261884"/>
          </a:xfrm>
          <a:prstGeom prst="rect">
            <a:avLst/>
          </a:prstGeom>
          <a:noFill/>
          <a:ln w="12700">
            <a:noFill/>
          </a:ln>
        </p:spPr>
        <p:txBody>
          <a:bodyPr wrap="square" rtlCol="0">
            <a:spAutoFit/>
          </a:bodyPr>
          <a:lstStyle/>
          <a:p>
            <a:r>
              <a:rPr lang="fr-FR" sz="2000" b="1" dirty="0" smtClean="0">
                <a:solidFill>
                  <a:srgbClr val="FFC000"/>
                </a:solidFill>
                <a:effectLst>
                  <a:outerShdw blurRad="38100" dist="38100" dir="2700000" algn="tl">
                    <a:srgbClr val="000000">
                      <a:alpha val="43137"/>
                    </a:srgbClr>
                  </a:outerShdw>
                </a:effectLst>
              </a:rPr>
              <a:t>Définition: </a:t>
            </a:r>
          </a:p>
          <a:p>
            <a:pPr algn="just"/>
            <a:r>
              <a:rPr lang="fr-FR" sz="1400" b="1" dirty="0">
                <a:solidFill>
                  <a:schemeClr val="bg1"/>
                </a:solidFill>
                <a:sym typeface="Arial Narrow" panose="020B0606020202030204" pitchFamily="34" charset="0"/>
              </a:rPr>
              <a:t>La </a:t>
            </a:r>
            <a:r>
              <a:rPr lang="fr-FR" sz="1400" b="1" dirty="0" smtClean="0">
                <a:solidFill>
                  <a:schemeClr val="bg1"/>
                </a:solidFill>
                <a:sym typeface="Arial Narrow" panose="020B0606020202030204" pitchFamily="34" charset="0"/>
              </a:rPr>
              <a:t>Formation Professionnelle Alternée </a:t>
            </a:r>
            <a:r>
              <a:rPr lang="fr-FR" sz="1400" b="1" dirty="0">
                <a:solidFill>
                  <a:schemeClr val="bg1"/>
                </a:solidFill>
                <a:sym typeface="Arial Narrow" panose="020B0606020202030204" pitchFamily="34" charset="0"/>
              </a:rPr>
              <a:t>(FPA) instituée par </a:t>
            </a:r>
            <a:r>
              <a:rPr lang="fr-FR" sz="1400" b="1" dirty="0">
                <a:solidFill>
                  <a:srgbClr val="FFC000"/>
                </a:solidFill>
                <a:sym typeface="Arial Narrow" panose="020B0606020202030204" pitchFamily="34" charset="0"/>
              </a:rPr>
              <a:t>la loi n° 36.96 </a:t>
            </a:r>
            <a:r>
              <a:rPr lang="fr-FR" sz="1400" b="1" dirty="0">
                <a:solidFill>
                  <a:schemeClr val="bg1"/>
                </a:solidFill>
                <a:sym typeface="Arial Narrow" panose="020B0606020202030204" pitchFamily="34" charset="0"/>
              </a:rPr>
              <a:t>vise à lier la formation aux réalités de l'entreprise du fait que la formation se déroule parallèlement dans deux espaces distincts et complémentaires où l'entreprise et l'établissement conjuguent leurs efforts pour donner la meilleure qualification possible aux jeunes.</a:t>
            </a:r>
            <a:endParaRPr lang="fr-FR" sz="1400" b="1" dirty="0" smtClean="0">
              <a:solidFill>
                <a:schemeClr val="bg1"/>
              </a:solidFill>
              <a:effectLst>
                <a:outerShdw blurRad="38100" dist="38100" dir="2700000" algn="tl">
                  <a:srgbClr val="000000">
                    <a:alpha val="43137"/>
                  </a:srgbClr>
                </a:outerShdw>
              </a:effectLst>
            </a:endParaRPr>
          </a:p>
        </p:txBody>
      </p:sp>
      <p:sp>
        <p:nvSpPr>
          <p:cNvPr id="9" name="ZoneTexte 8"/>
          <p:cNvSpPr txBox="1"/>
          <p:nvPr/>
        </p:nvSpPr>
        <p:spPr>
          <a:xfrm>
            <a:off x="610840" y="2557668"/>
            <a:ext cx="7741580" cy="2985433"/>
          </a:xfrm>
          <a:prstGeom prst="rect">
            <a:avLst/>
          </a:prstGeom>
          <a:noFill/>
          <a:ln w="12700">
            <a:noFill/>
          </a:ln>
        </p:spPr>
        <p:txBody>
          <a:bodyPr wrap="square" rtlCol="0">
            <a:spAutoFit/>
          </a:bodyPr>
          <a:lstStyle/>
          <a:p>
            <a:r>
              <a:rPr lang="fr-FR" sz="2000" b="1" dirty="0" smtClean="0">
                <a:solidFill>
                  <a:srgbClr val="FFC000"/>
                </a:solidFill>
                <a:effectLst>
                  <a:outerShdw blurRad="38100" dist="38100" dir="2700000" algn="tl">
                    <a:srgbClr val="000000">
                      <a:alpha val="43137"/>
                    </a:srgbClr>
                  </a:outerShdw>
                </a:effectLst>
              </a:rPr>
              <a:t>Objectif:</a:t>
            </a:r>
          </a:p>
          <a:p>
            <a:pPr algn="justLow"/>
            <a:r>
              <a:rPr lang="fr-FR" sz="1400" b="1" dirty="0">
                <a:solidFill>
                  <a:schemeClr val="bg1"/>
                </a:solidFill>
                <a:sym typeface="Arial Narrow" panose="020B0606020202030204" pitchFamily="34" charset="0"/>
              </a:rPr>
              <a:t>L'instauration du mode de Formation Professionnelle Alternée au Maroc a pour objectifs </a:t>
            </a:r>
            <a:r>
              <a:rPr lang="fr-FR" sz="1400" b="1" dirty="0" smtClean="0">
                <a:solidFill>
                  <a:schemeClr val="bg1"/>
                </a:solidFill>
                <a:sym typeface="Arial Narrow" panose="020B0606020202030204" pitchFamily="34" charset="0"/>
              </a:rPr>
              <a:t>:</a:t>
            </a:r>
          </a:p>
          <a:p>
            <a:pPr marL="285750" indent="-285750" algn="justLow">
              <a:buFont typeface="Arial" panose="020B0604020202020204" pitchFamily="34" charset="0"/>
              <a:buChar char="•"/>
            </a:pPr>
            <a:r>
              <a:rPr lang="fr-FR" sz="1400" b="1" dirty="0" smtClean="0">
                <a:solidFill>
                  <a:schemeClr val="bg1"/>
                </a:solidFill>
                <a:sym typeface="Arial Narrow" panose="020B0606020202030204" pitchFamily="34" charset="0"/>
              </a:rPr>
              <a:t>L'accompagnement </a:t>
            </a:r>
            <a:r>
              <a:rPr lang="fr-FR" sz="1400" b="1" dirty="0">
                <a:solidFill>
                  <a:schemeClr val="bg1"/>
                </a:solidFill>
                <a:sym typeface="Arial Narrow" panose="020B0606020202030204" pitchFamily="34" charset="0"/>
              </a:rPr>
              <a:t>des efforts des opérateurs de formation visant le rapprochement de la Formation aux exigences de l'emploi </a:t>
            </a:r>
            <a:r>
              <a:rPr lang="fr-FR" sz="1400" b="1" dirty="0" smtClean="0">
                <a:solidFill>
                  <a:schemeClr val="bg1"/>
                </a:solidFill>
                <a:sym typeface="Arial Narrow" panose="020B0606020202030204" pitchFamily="34" charset="0"/>
              </a:rPr>
              <a:t>;</a:t>
            </a:r>
          </a:p>
          <a:p>
            <a:pPr marL="285750" indent="-285750" algn="justLow">
              <a:buFont typeface="Arial" panose="020B0604020202020204" pitchFamily="34" charset="0"/>
              <a:buChar char="•"/>
            </a:pPr>
            <a:r>
              <a:rPr lang="fr-FR" sz="1400" b="1" dirty="0" smtClean="0">
                <a:solidFill>
                  <a:schemeClr val="bg1"/>
                </a:solidFill>
                <a:sym typeface="Arial Narrow" panose="020B0606020202030204" pitchFamily="34" charset="0"/>
              </a:rPr>
              <a:t>L'instauration </a:t>
            </a:r>
            <a:r>
              <a:rPr lang="fr-FR" sz="1400" b="1" dirty="0">
                <a:solidFill>
                  <a:schemeClr val="bg1"/>
                </a:solidFill>
                <a:sym typeface="Arial Narrow" panose="020B0606020202030204" pitchFamily="34" charset="0"/>
              </a:rPr>
              <a:t>de partenariat et des liens étroits entre le monde de formation et le monde de production </a:t>
            </a:r>
            <a:r>
              <a:rPr lang="fr-FR" sz="1400" b="1" dirty="0" smtClean="0">
                <a:solidFill>
                  <a:schemeClr val="bg1"/>
                </a:solidFill>
                <a:sym typeface="Arial Narrow" panose="020B0606020202030204" pitchFamily="34" charset="0"/>
              </a:rPr>
              <a:t>;</a:t>
            </a:r>
          </a:p>
          <a:p>
            <a:pPr marL="285750" indent="-285750" algn="justLow">
              <a:buFont typeface="Arial" panose="020B0604020202020204" pitchFamily="34" charset="0"/>
              <a:buChar char="•"/>
            </a:pPr>
            <a:r>
              <a:rPr lang="fr-FR" sz="1400" b="1" dirty="0" smtClean="0">
                <a:solidFill>
                  <a:schemeClr val="bg1"/>
                </a:solidFill>
                <a:sym typeface="Arial Narrow" panose="020B0606020202030204" pitchFamily="34" charset="0"/>
              </a:rPr>
              <a:t>L'implication </a:t>
            </a:r>
            <a:r>
              <a:rPr lang="fr-FR" sz="1400" b="1" dirty="0">
                <a:solidFill>
                  <a:schemeClr val="bg1"/>
                </a:solidFill>
                <a:sym typeface="Arial Narrow" panose="020B0606020202030204" pitchFamily="34" charset="0"/>
              </a:rPr>
              <a:t>de l'entreprise dans tout le processus de formation pour assurer l'adaptation constante de ce processus aux réalités du monde du travail et aux mutations technologiques et socioprofessionnelles en vue de former une main-d'œuvre qualifiée </a:t>
            </a:r>
            <a:r>
              <a:rPr lang="fr-FR" sz="1400" b="1" dirty="0" smtClean="0">
                <a:solidFill>
                  <a:schemeClr val="bg1"/>
                </a:solidFill>
                <a:sym typeface="Arial Narrow" panose="020B0606020202030204" pitchFamily="34" charset="0"/>
              </a:rPr>
              <a:t>;</a:t>
            </a:r>
          </a:p>
          <a:p>
            <a:pPr marL="285750" indent="-285750" algn="justLow">
              <a:buFont typeface="Arial" panose="020B0604020202020204" pitchFamily="34" charset="0"/>
              <a:buChar char="•"/>
            </a:pPr>
            <a:r>
              <a:rPr lang="fr-FR" sz="1400" b="1" dirty="0" smtClean="0">
                <a:solidFill>
                  <a:schemeClr val="bg1"/>
                </a:solidFill>
                <a:sym typeface="Arial Narrow" panose="020B0606020202030204" pitchFamily="34" charset="0"/>
              </a:rPr>
              <a:t>La </a:t>
            </a:r>
            <a:r>
              <a:rPr lang="fr-FR" sz="1400" b="1" dirty="0">
                <a:solidFill>
                  <a:schemeClr val="bg1"/>
                </a:solidFill>
                <a:sym typeface="Arial Narrow" panose="020B0606020202030204" pitchFamily="34" charset="0"/>
              </a:rPr>
              <a:t>sensibilisation de l'entreprise à l'importance de la Formation Professionnelle comme un investissement rentable et un outil de gestion prévisionnelle des emplois et des compétences </a:t>
            </a:r>
            <a:r>
              <a:rPr lang="fr-FR" sz="1400" b="1" dirty="0" smtClean="0">
                <a:solidFill>
                  <a:schemeClr val="bg1"/>
                </a:solidFill>
                <a:sym typeface="Arial Narrow" panose="020B0606020202030204" pitchFamily="34" charset="0"/>
              </a:rPr>
              <a:t>;</a:t>
            </a:r>
          </a:p>
          <a:p>
            <a:pPr marL="285750" indent="-285750" algn="justLow">
              <a:buFont typeface="Arial" panose="020B0604020202020204" pitchFamily="34" charset="0"/>
              <a:buChar char="•"/>
            </a:pPr>
            <a:r>
              <a:rPr lang="fr-FR" sz="1400" b="1" dirty="0" smtClean="0">
                <a:solidFill>
                  <a:schemeClr val="bg1"/>
                </a:solidFill>
                <a:sym typeface="Arial Narrow" panose="020B0606020202030204" pitchFamily="34" charset="0"/>
              </a:rPr>
              <a:t>L'insertion </a:t>
            </a:r>
            <a:r>
              <a:rPr lang="fr-FR" sz="1400" b="1" dirty="0">
                <a:solidFill>
                  <a:schemeClr val="bg1"/>
                </a:solidFill>
                <a:sym typeface="Arial Narrow" panose="020B0606020202030204" pitchFamily="34" charset="0"/>
              </a:rPr>
              <a:t>professionnelle des jeunes en les préparant, dès le stade de la formation, au contact direct avec la réalité, les contraintes et les conditions réelles du travail au sein de l'entreprise</a:t>
            </a:r>
            <a:r>
              <a:rPr lang="fr-FR" sz="1400" b="1" dirty="0" smtClean="0">
                <a:solidFill>
                  <a:schemeClr val="bg1"/>
                </a:solidFill>
                <a:sym typeface="Arial Narrow" panose="020B0606020202030204" pitchFamily="34" charset="0"/>
              </a:rPr>
              <a:t>.</a:t>
            </a:r>
            <a:endParaRPr lang="fr-FR" sz="1400" b="1" dirty="0" smtClean="0">
              <a:solidFill>
                <a:schemeClr val="bg1"/>
              </a:solidFill>
              <a:effectLst>
                <a:outerShdw blurRad="38100" dist="38100" dir="2700000" algn="tl">
                  <a:srgbClr val="000000">
                    <a:alpha val="43137"/>
                  </a:srgbClr>
                </a:outerShdw>
              </a:effectLst>
            </a:endParaRPr>
          </a:p>
        </p:txBody>
      </p:sp>
      <p:sp>
        <p:nvSpPr>
          <p:cNvPr id="5" name="ZoneTexte 4"/>
          <p:cNvSpPr txBox="1"/>
          <p:nvPr/>
        </p:nvSpPr>
        <p:spPr>
          <a:xfrm>
            <a:off x="603979" y="5717207"/>
            <a:ext cx="7877720" cy="830997"/>
          </a:xfrm>
          <a:prstGeom prst="rect">
            <a:avLst/>
          </a:prstGeom>
          <a:noFill/>
          <a:ln w="12700">
            <a:noFill/>
          </a:ln>
        </p:spPr>
        <p:txBody>
          <a:bodyPr wrap="square" rtlCol="0">
            <a:spAutoFit/>
          </a:bodyPr>
          <a:lstStyle/>
          <a:p>
            <a:pPr algn="just"/>
            <a:r>
              <a:rPr lang="fr-FR" sz="2000" b="1" dirty="0" smtClean="0">
                <a:solidFill>
                  <a:srgbClr val="FFC000"/>
                </a:solidFill>
                <a:effectLst>
                  <a:outerShdw blurRad="38100" dist="38100" dir="2700000" algn="tl">
                    <a:srgbClr val="000000">
                      <a:alpha val="43137"/>
                    </a:srgbClr>
                  </a:outerShdw>
                </a:effectLst>
              </a:rPr>
              <a:t>Population cible :</a:t>
            </a:r>
          </a:p>
          <a:p>
            <a:pPr algn="just"/>
            <a:r>
              <a:rPr lang="fr-FR" sz="1400" b="1" dirty="0">
                <a:solidFill>
                  <a:schemeClr val="bg1"/>
                </a:solidFill>
              </a:rPr>
              <a:t>Toute personne âgée d'au moins 15 ans à la date de conclusion du contrat de formation professionnelle alternée, et inscrite dans un établissement de formation professionnelle</a:t>
            </a:r>
            <a:r>
              <a:rPr lang="fr-FR" sz="1400" b="1" dirty="0" smtClean="0">
                <a:solidFill>
                  <a:schemeClr val="bg1"/>
                </a:solidFill>
              </a:rPr>
              <a:t>.</a:t>
            </a:r>
            <a:endParaRPr lang="fr-FR" sz="14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937710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1" nodeType="clickEffect">
                                  <p:stCondLst>
                                    <p:cond delay="0"/>
                                  </p:stCondLst>
                                  <p:childTnLst>
                                    <p:animClr clrSpc="rgb" dir="cw">
                                      <p:cBhvr override="childStyle">
                                        <p:cTn id="13" dur="2000" fill="hold"/>
                                        <p:tgtEl>
                                          <p:spTgt spid="8"/>
                                        </p:tgtEl>
                                        <p:attrNameLst>
                                          <p:attrName>style.color</p:attrName>
                                        </p:attrNameLst>
                                      </p:cBhvr>
                                      <p:to>
                                        <a:srgbClr val="7F7F7F"/>
                                      </p:to>
                                    </p:animClr>
                                  </p:childTnLst>
                                </p:cTn>
                              </p:par>
                              <p:par>
                                <p:cTn id="14" presetID="53" presetClass="entr" presetSubtype="16"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ppt_w</p:attrName>
                                        </p:attrNameLst>
                                      </p:cBhvr>
                                      <p:tavLst>
                                        <p:tav tm="0">
                                          <p:val>
                                            <p:fltVal val="0"/>
                                          </p:val>
                                        </p:tav>
                                        <p:tav tm="100000">
                                          <p:val>
                                            <p:strVal val="#ppt_w"/>
                                          </p:val>
                                        </p:tav>
                                      </p:tavLst>
                                    </p:anim>
                                    <p:anim calcmode="lin" valueType="num">
                                      <p:cBhvr>
                                        <p:cTn id="17" dur="500" fill="hold"/>
                                        <p:tgtEl>
                                          <p:spTgt spid="9"/>
                                        </p:tgtEl>
                                        <p:attrNameLst>
                                          <p:attrName>ppt_h</p:attrName>
                                        </p:attrNameLst>
                                      </p:cBhvr>
                                      <p:tavLst>
                                        <p:tav tm="0">
                                          <p:val>
                                            <p:fltVal val="0"/>
                                          </p:val>
                                        </p:tav>
                                        <p:tav tm="100000">
                                          <p:val>
                                            <p:strVal val="#ppt_h"/>
                                          </p:val>
                                        </p:tav>
                                      </p:tavLst>
                                    </p:anim>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1" nodeType="clickEffect">
                                  <p:stCondLst>
                                    <p:cond delay="0"/>
                                  </p:stCondLst>
                                  <p:childTnLst>
                                    <p:animClr clrSpc="rgb" dir="cw">
                                      <p:cBhvr override="childStyle">
                                        <p:cTn id="22" dur="2000" fill="hold"/>
                                        <p:tgtEl>
                                          <p:spTgt spid="9"/>
                                        </p:tgtEl>
                                        <p:attrNameLst>
                                          <p:attrName>style.color</p:attrName>
                                        </p:attrNameLst>
                                      </p:cBhvr>
                                      <p:to>
                                        <a:srgbClr val="7F7F7F"/>
                                      </p:to>
                                    </p:animClr>
                                  </p:childTnLst>
                                </p:cTn>
                              </p:par>
                              <p:par>
                                <p:cTn id="23" presetID="53" presetClass="entr" presetSubtype="16"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474700" y="332656"/>
            <a:ext cx="8424476" cy="49907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fr-FR" altLang="ja-JP" sz="280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abic Transparent"/>
                <a:sym typeface="Wingdings" pitchFamily="2" charset="2"/>
              </a:rPr>
              <a:t>Formation Professionnelle Alternée</a:t>
            </a:r>
            <a:endParaRPr lang="fr-FR" sz="28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ZoneTexte 3"/>
          <p:cNvSpPr txBox="1"/>
          <p:nvPr/>
        </p:nvSpPr>
        <p:spPr>
          <a:xfrm>
            <a:off x="710089" y="1340768"/>
            <a:ext cx="7953697" cy="4370427"/>
          </a:xfrm>
          <a:prstGeom prst="rect">
            <a:avLst/>
          </a:prstGeom>
          <a:noFill/>
          <a:ln w="12700">
            <a:noFill/>
          </a:ln>
        </p:spPr>
        <p:txBody>
          <a:bodyPr wrap="square" rtlCol="0">
            <a:spAutoFit/>
          </a:bodyPr>
          <a:lstStyle/>
          <a:p>
            <a:pPr algn="just"/>
            <a:r>
              <a:rPr lang="fr-FR" sz="2000" b="1" dirty="0" smtClean="0">
                <a:solidFill>
                  <a:srgbClr val="FFC000"/>
                </a:solidFill>
                <a:effectLst>
                  <a:outerShdw blurRad="38100" dist="38100" dir="2700000" algn="tl">
                    <a:srgbClr val="000000">
                      <a:alpha val="43137"/>
                    </a:srgbClr>
                  </a:outerShdw>
                </a:effectLst>
              </a:rPr>
              <a:t>Base juridique :</a:t>
            </a:r>
          </a:p>
          <a:p>
            <a:pPr algn="just"/>
            <a:r>
              <a:rPr lang="fr-FR" sz="1600" b="1" dirty="0" smtClean="0">
                <a:solidFill>
                  <a:schemeClr val="bg1"/>
                </a:solidFill>
                <a:effectLst>
                  <a:outerShdw blurRad="38100" dist="38100" dir="2700000" algn="tl">
                    <a:srgbClr val="000000">
                      <a:alpha val="43137"/>
                    </a:srgbClr>
                  </a:outerShdw>
                </a:effectLst>
              </a:rPr>
              <a:t>1- Dahir n° 1-96-88 du 4 </a:t>
            </a:r>
            <a:r>
              <a:rPr lang="fr-FR" sz="1600" b="1" dirty="0" err="1" smtClean="0">
                <a:solidFill>
                  <a:schemeClr val="bg1"/>
                </a:solidFill>
                <a:effectLst>
                  <a:outerShdw blurRad="38100" dist="38100" dir="2700000" algn="tl">
                    <a:srgbClr val="000000">
                      <a:alpha val="43137"/>
                    </a:srgbClr>
                  </a:outerShdw>
                </a:effectLst>
              </a:rPr>
              <a:t>safar</a:t>
            </a:r>
            <a:r>
              <a:rPr lang="fr-FR" sz="1600" b="1" dirty="0" smtClean="0">
                <a:solidFill>
                  <a:schemeClr val="bg1"/>
                </a:solidFill>
                <a:effectLst>
                  <a:outerShdw blurRad="38100" dist="38100" dir="2700000" algn="tl">
                    <a:srgbClr val="000000">
                      <a:alpha val="43137"/>
                    </a:srgbClr>
                  </a:outerShdw>
                </a:effectLst>
              </a:rPr>
              <a:t> 1417 (21 juin 1996) portant promulgation de la loi n°36-96 portant institution et </a:t>
            </a:r>
            <a:r>
              <a:rPr lang="fr-FR" sz="1600" b="1" dirty="0" err="1" smtClean="0">
                <a:solidFill>
                  <a:schemeClr val="bg1"/>
                </a:solidFill>
                <a:effectLst>
                  <a:outerShdw blurRad="38100" dist="38100" dir="2700000" algn="tl">
                    <a:srgbClr val="000000">
                      <a:alpha val="43137"/>
                    </a:srgbClr>
                  </a:outerShdw>
                </a:effectLst>
              </a:rPr>
              <a:t>organiation</a:t>
            </a:r>
            <a:r>
              <a:rPr lang="fr-FR" sz="1600" b="1" dirty="0" smtClean="0">
                <a:solidFill>
                  <a:schemeClr val="bg1"/>
                </a:solidFill>
                <a:effectLst>
                  <a:outerShdw blurRad="38100" dist="38100" dir="2700000" algn="tl">
                    <a:srgbClr val="000000">
                      <a:alpha val="43137"/>
                    </a:srgbClr>
                  </a:outerShdw>
                </a:effectLst>
              </a:rPr>
              <a:t> de la formation professionnelle alternée.</a:t>
            </a:r>
          </a:p>
          <a:p>
            <a:pPr algn="just"/>
            <a:r>
              <a:rPr lang="fr-FR" sz="1600" b="1" dirty="0" smtClean="0">
                <a:solidFill>
                  <a:schemeClr val="bg1"/>
                </a:solidFill>
                <a:effectLst>
                  <a:outerShdw blurRad="38100" dist="38100" dir="2700000" algn="tl">
                    <a:srgbClr val="000000">
                      <a:alpha val="43137"/>
                    </a:srgbClr>
                  </a:outerShdw>
                </a:effectLst>
              </a:rPr>
              <a:t>2- Décret n° 2-97-666 du 6 </a:t>
            </a:r>
            <a:r>
              <a:rPr lang="fr-FR" sz="1600" b="1" dirty="0" err="1" smtClean="0">
                <a:solidFill>
                  <a:schemeClr val="bg1"/>
                </a:solidFill>
                <a:effectLst>
                  <a:outerShdw blurRad="38100" dist="38100" dir="2700000" algn="tl">
                    <a:srgbClr val="000000">
                      <a:alpha val="43137"/>
                    </a:srgbClr>
                  </a:outerShdw>
                </a:effectLst>
              </a:rPr>
              <a:t>chaoual</a:t>
            </a:r>
            <a:r>
              <a:rPr lang="fr-FR" sz="1600" b="1" dirty="0" smtClean="0">
                <a:solidFill>
                  <a:schemeClr val="bg1"/>
                </a:solidFill>
                <a:effectLst>
                  <a:outerShdw blurRad="38100" dist="38100" dir="2700000" algn="tl">
                    <a:srgbClr val="000000">
                      <a:alpha val="43137"/>
                    </a:srgbClr>
                  </a:outerShdw>
                </a:effectLst>
              </a:rPr>
              <a:t> 1418 (4 février 1998) pris pour l’application de la loi n°36-96 portant institution et organisation de la formation professionnelle alternée.</a:t>
            </a:r>
          </a:p>
          <a:p>
            <a:pPr algn="just"/>
            <a:r>
              <a:rPr lang="fr-FR" sz="1600" b="1" dirty="0" smtClean="0">
                <a:solidFill>
                  <a:schemeClr val="bg1"/>
                </a:solidFill>
                <a:effectLst>
                  <a:outerShdw blurRad="38100" dist="38100" dir="2700000" algn="tl">
                    <a:srgbClr val="000000">
                      <a:alpha val="43137"/>
                    </a:srgbClr>
                  </a:outerShdw>
                </a:effectLst>
              </a:rPr>
              <a:t>3- Arrêté du ministre de l’emploi et de la formation professionnelle n°2732.13 du 11 di al </a:t>
            </a:r>
            <a:r>
              <a:rPr lang="fr-FR" sz="1600" b="1" dirty="0" err="1" smtClean="0">
                <a:solidFill>
                  <a:schemeClr val="bg1"/>
                </a:solidFill>
                <a:effectLst>
                  <a:outerShdw blurRad="38100" dist="38100" dir="2700000" algn="tl">
                    <a:srgbClr val="000000">
                      <a:alpha val="43137"/>
                    </a:srgbClr>
                  </a:outerShdw>
                </a:effectLst>
              </a:rPr>
              <a:t>kiada</a:t>
            </a:r>
            <a:r>
              <a:rPr lang="fr-FR" sz="1600" b="1" dirty="0" smtClean="0">
                <a:solidFill>
                  <a:schemeClr val="bg1"/>
                </a:solidFill>
                <a:effectLst>
                  <a:outerShdw blurRad="38100" dist="38100" dir="2700000" algn="tl">
                    <a:srgbClr val="000000">
                      <a:alpha val="43137"/>
                    </a:srgbClr>
                  </a:outerShdw>
                </a:effectLst>
              </a:rPr>
              <a:t> 1434 (18 septembre 2013) modifiant l’arrêté n°1042-99 du 20 </a:t>
            </a:r>
            <a:r>
              <a:rPr lang="fr-FR" sz="1600" b="1" dirty="0" err="1" smtClean="0">
                <a:solidFill>
                  <a:schemeClr val="bg1"/>
                </a:solidFill>
                <a:effectLst>
                  <a:outerShdw blurRad="38100" dist="38100" dir="2700000" algn="tl">
                    <a:srgbClr val="000000">
                      <a:alpha val="43137"/>
                    </a:srgbClr>
                  </a:outerShdw>
                </a:effectLst>
              </a:rPr>
              <a:t>joumada</a:t>
            </a:r>
            <a:r>
              <a:rPr lang="fr-FR" sz="1600" b="1" dirty="0" smtClean="0">
                <a:solidFill>
                  <a:schemeClr val="bg1"/>
                </a:solidFill>
                <a:effectLst>
                  <a:outerShdw blurRad="38100" dist="38100" dir="2700000" algn="tl">
                    <a:srgbClr val="000000">
                      <a:alpha val="43137"/>
                    </a:srgbClr>
                  </a:outerShdw>
                </a:effectLst>
              </a:rPr>
              <a:t> I 1420 (1</a:t>
            </a:r>
            <a:r>
              <a:rPr lang="fr-FR" sz="1600" b="1" baseline="30000" dirty="0" smtClean="0">
                <a:solidFill>
                  <a:schemeClr val="bg1"/>
                </a:solidFill>
                <a:effectLst>
                  <a:outerShdw blurRad="38100" dist="38100" dir="2700000" algn="tl">
                    <a:srgbClr val="000000">
                      <a:alpha val="43137"/>
                    </a:srgbClr>
                  </a:outerShdw>
                </a:effectLst>
              </a:rPr>
              <a:t>er</a:t>
            </a:r>
            <a:r>
              <a:rPr lang="fr-FR" sz="1600" b="1" dirty="0" smtClean="0">
                <a:solidFill>
                  <a:schemeClr val="bg1"/>
                </a:solidFill>
                <a:effectLst>
                  <a:outerShdw blurRad="38100" dist="38100" dir="2700000" algn="tl">
                    <a:srgbClr val="000000">
                      <a:alpha val="43137"/>
                    </a:srgbClr>
                  </a:outerShdw>
                </a:effectLst>
              </a:rPr>
              <a:t> septembre 1999) définissant la liste des métiers qui font l’objet de la formation professionnelle alternée, les spécification relatives au local, aux équipement et à l’encadrement des entreprises qui peuvent accueillir les stagiaires en formation professionnelle alternée et les conditions relatives aux qualification techniques et professionnelles que doit satisfaire le tuteur.</a:t>
            </a:r>
          </a:p>
          <a:p>
            <a:pPr algn="just"/>
            <a:endParaRPr lang="fr-FR" sz="1600" b="1" dirty="0">
              <a:solidFill>
                <a:schemeClr val="bg1"/>
              </a:solidFill>
              <a:effectLst>
                <a:outerShdw blurRad="38100" dist="38100" dir="2700000" algn="tl">
                  <a:srgbClr val="000000">
                    <a:alpha val="43137"/>
                  </a:srgbClr>
                </a:outerShdw>
              </a:effectLst>
            </a:endParaRPr>
          </a:p>
          <a:p>
            <a:pPr algn="just"/>
            <a:r>
              <a:rPr lang="fr-FR" sz="1600" b="1" dirty="0" smtClean="0">
                <a:solidFill>
                  <a:schemeClr val="bg1"/>
                </a:solidFill>
                <a:effectLst>
                  <a:outerShdw blurRad="38100" dist="38100" dir="2700000" algn="tl">
                    <a:srgbClr val="000000">
                      <a:alpha val="43137"/>
                    </a:srgbClr>
                  </a:outerShdw>
                </a:effectLst>
              </a:rPr>
              <a:t>Répertoire des métiers objet de la FP Alternée 2018/2019.</a:t>
            </a:r>
          </a:p>
          <a:p>
            <a:pPr algn="just"/>
            <a:endParaRPr lang="fr-FR" sz="1600" b="1" dirty="0">
              <a:solidFill>
                <a:schemeClr val="bg1"/>
              </a:solidFill>
              <a:effectLst>
                <a:outerShdw blurRad="38100" dist="38100" dir="2700000" algn="tl">
                  <a:srgbClr val="000000">
                    <a:alpha val="43137"/>
                  </a:srgbClr>
                </a:outerShdw>
              </a:effectLst>
            </a:endParaRPr>
          </a:p>
          <a:p>
            <a:pPr algn="ctr"/>
            <a:r>
              <a:rPr lang="fr-FR" sz="1600" b="1" dirty="0">
                <a:solidFill>
                  <a:schemeClr val="bg1"/>
                </a:solidFill>
                <a:latin typeface="Arial Narrow" panose="020B0606020202030204" pitchFamily="34" charset="0"/>
              </a:rPr>
              <a:t>Téléchargeable sur le site  www.dfp.gov.ma</a:t>
            </a:r>
            <a:endParaRPr lang="fr-FR" sz="1600" b="1" u="sng" dirty="0">
              <a:solidFill>
                <a:schemeClr val="bg1"/>
              </a:solidFill>
              <a:effectLst>
                <a:outerShdw blurRad="38100" dist="38100" dir="2700000" algn="tl">
                  <a:srgbClr val="000000">
                    <a:alpha val="43137"/>
                  </a:srgbClr>
                </a:outerShdw>
              </a:effectLst>
            </a:endParaRPr>
          </a:p>
          <a:p>
            <a:pPr algn="just"/>
            <a:endParaRPr lang="fr-FR" sz="1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487553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474700" y="332656"/>
            <a:ext cx="8424476" cy="49907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fr-FR" altLang="ja-JP" sz="28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Wingdings" pitchFamily="2" charset="2"/>
              </a:rPr>
              <a:t>F</a:t>
            </a:r>
            <a:r>
              <a:rPr lang="fr-FR" altLang="ja-JP" sz="280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Wingdings" pitchFamily="2" charset="2"/>
              </a:rPr>
              <a:t>ormation Par Apprentissage</a:t>
            </a:r>
            <a:endParaRPr lang="fr-FR" sz="28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endParaRPr>
          </a:p>
        </p:txBody>
      </p:sp>
      <p:sp>
        <p:nvSpPr>
          <p:cNvPr id="8" name="ZoneTexte 7"/>
          <p:cNvSpPr txBox="1"/>
          <p:nvPr/>
        </p:nvSpPr>
        <p:spPr>
          <a:xfrm>
            <a:off x="610840" y="1121678"/>
            <a:ext cx="7337660" cy="1384995"/>
          </a:xfrm>
          <a:prstGeom prst="rect">
            <a:avLst/>
          </a:prstGeom>
          <a:noFill/>
          <a:ln w="12700">
            <a:noFill/>
          </a:ln>
        </p:spPr>
        <p:txBody>
          <a:bodyPr wrap="square" rtlCol="0">
            <a:spAutoFit/>
          </a:bodyPr>
          <a:lstStyle/>
          <a:p>
            <a:r>
              <a:rPr lang="fr-FR" sz="2000" b="1" dirty="0" smtClean="0">
                <a:solidFill>
                  <a:srgbClr val="FFC000"/>
                </a:solidFill>
                <a:effectLst>
                  <a:outerShdw blurRad="38100" dist="38100" dir="2700000" algn="tl">
                    <a:srgbClr val="000000">
                      <a:alpha val="43137"/>
                    </a:srgbClr>
                  </a:outerShdw>
                </a:effectLst>
              </a:rPr>
              <a:t>Définition: </a:t>
            </a:r>
          </a:p>
          <a:p>
            <a:pPr marL="285750" indent="-285750">
              <a:buFont typeface="Arial" panose="020B0604020202020204" pitchFamily="34" charset="0"/>
              <a:buChar char="•"/>
            </a:pPr>
            <a:r>
              <a:rPr lang="fr-FR" altLang="ar-SA" sz="1600" b="1" dirty="0" smtClean="0">
                <a:solidFill>
                  <a:schemeClr val="bg1"/>
                </a:solidFill>
              </a:rPr>
              <a:t>Formation </a:t>
            </a:r>
            <a:r>
              <a:rPr lang="fr-FR" altLang="ar-SA" sz="1600" b="1" dirty="0">
                <a:solidFill>
                  <a:schemeClr val="bg1"/>
                </a:solidFill>
              </a:rPr>
              <a:t>initiale diplômante ou seulement qualifiante </a:t>
            </a:r>
            <a:endParaRPr lang="fr-FR" altLang="ar-SA" sz="1600" b="1" dirty="0" smtClean="0">
              <a:solidFill>
                <a:schemeClr val="bg1"/>
              </a:solidFill>
            </a:endParaRPr>
          </a:p>
          <a:p>
            <a:pPr marL="285750" indent="-285750">
              <a:buFont typeface="Arial" panose="020B0604020202020204" pitchFamily="34" charset="0"/>
              <a:buChar char="•"/>
            </a:pPr>
            <a:r>
              <a:rPr lang="fr-FR" altLang="ar-SA" sz="1600" b="1" dirty="0" smtClean="0">
                <a:solidFill>
                  <a:schemeClr val="bg1"/>
                </a:solidFill>
              </a:rPr>
              <a:t>Formation </a:t>
            </a:r>
            <a:r>
              <a:rPr lang="fr-FR" altLang="ar-SA" sz="1600" b="1" dirty="0">
                <a:solidFill>
                  <a:schemeClr val="bg1"/>
                </a:solidFill>
              </a:rPr>
              <a:t>pratique en entreprise à raison  d’au moins 80% de sa durée globale, complétée, pour 10% au moins de cette durée, par une formation générale et technologique dans un CFA</a:t>
            </a:r>
            <a:endParaRPr lang="fr-FR" sz="1050" b="1" dirty="0" smtClean="0">
              <a:solidFill>
                <a:schemeClr val="bg1"/>
              </a:solidFill>
              <a:effectLst>
                <a:outerShdw blurRad="38100" dist="38100" dir="2700000" algn="tl">
                  <a:srgbClr val="000000">
                    <a:alpha val="43137"/>
                  </a:srgbClr>
                </a:outerShdw>
              </a:effectLst>
            </a:endParaRPr>
          </a:p>
        </p:txBody>
      </p:sp>
      <p:sp>
        <p:nvSpPr>
          <p:cNvPr id="9" name="ZoneTexte 8"/>
          <p:cNvSpPr txBox="1"/>
          <p:nvPr/>
        </p:nvSpPr>
        <p:spPr>
          <a:xfrm>
            <a:off x="610840" y="2557668"/>
            <a:ext cx="7741580" cy="2616101"/>
          </a:xfrm>
          <a:prstGeom prst="rect">
            <a:avLst/>
          </a:prstGeom>
          <a:noFill/>
          <a:ln w="12700">
            <a:noFill/>
          </a:ln>
        </p:spPr>
        <p:txBody>
          <a:bodyPr wrap="square" rtlCol="0">
            <a:spAutoFit/>
          </a:bodyPr>
          <a:lstStyle/>
          <a:p>
            <a:r>
              <a:rPr lang="fr-FR" sz="2000" b="1" dirty="0" smtClean="0">
                <a:solidFill>
                  <a:srgbClr val="FFC000"/>
                </a:solidFill>
                <a:effectLst>
                  <a:outerShdw blurRad="38100" dist="38100" dir="2700000" algn="tl">
                    <a:srgbClr val="000000">
                      <a:alpha val="43137"/>
                    </a:srgbClr>
                  </a:outerShdw>
                </a:effectLst>
              </a:rPr>
              <a:t>Objectif:</a:t>
            </a:r>
          </a:p>
          <a:p>
            <a:pPr marL="285750" indent="-285750">
              <a:spcBef>
                <a:spcPct val="50000"/>
              </a:spcBef>
              <a:buClr>
                <a:schemeClr val="bg1"/>
              </a:buClr>
              <a:buSzPct val="90000"/>
              <a:buFont typeface="Arial" panose="020B0604020202020204" pitchFamily="34" charset="0"/>
              <a:buChar char="•"/>
            </a:pPr>
            <a:r>
              <a:rPr lang="fr-FR" altLang="ar-SA" sz="1600" b="1" dirty="0">
                <a:solidFill>
                  <a:schemeClr val="bg1"/>
                </a:solidFill>
              </a:rPr>
              <a:t>Dispenser une formation professionnelle aux jeunes en rupture de scolarité en vue de faciliter leur insertion dans la vie active</a:t>
            </a:r>
            <a:r>
              <a:rPr lang="fr-FR" altLang="en-US" sz="1600" b="1" dirty="0">
                <a:solidFill>
                  <a:schemeClr val="bg1"/>
                </a:solidFill>
              </a:rPr>
              <a:t> .</a:t>
            </a:r>
          </a:p>
          <a:p>
            <a:pPr marL="285750" indent="-285750">
              <a:spcBef>
                <a:spcPct val="50000"/>
              </a:spcBef>
              <a:buClr>
                <a:schemeClr val="bg1"/>
              </a:buClr>
              <a:buSzPct val="90000"/>
              <a:buFont typeface="Arial" panose="020B0604020202020204" pitchFamily="34" charset="0"/>
              <a:buChar char="•"/>
            </a:pPr>
            <a:r>
              <a:rPr lang="fr-FR" altLang="ar-SA" sz="1600" b="1" dirty="0">
                <a:solidFill>
                  <a:schemeClr val="bg1"/>
                </a:solidFill>
              </a:rPr>
              <a:t>Contribuer à la sauvegarde des métiers de l’artisanat</a:t>
            </a:r>
            <a:r>
              <a:rPr lang="en-US" altLang="fr-FR" sz="1600" b="1" dirty="0">
                <a:solidFill>
                  <a:schemeClr val="bg1"/>
                </a:solidFill>
              </a:rPr>
              <a:t> </a:t>
            </a:r>
            <a:endParaRPr lang="fr-FR" altLang="en-US" sz="1600" b="1" dirty="0">
              <a:solidFill>
                <a:schemeClr val="bg1"/>
              </a:solidFill>
            </a:endParaRPr>
          </a:p>
          <a:p>
            <a:pPr marL="285750" indent="-285750">
              <a:spcBef>
                <a:spcPct val="50000"/>
              </a:spcBef>
              <a:buClr>
                <a:schemeClr val="bg1"/>
              </a:buClr>
              <a:buSzPct val="90000"/>
              <a:buFont typeface="Arial" panose="020B0604020202020204" pitchFamily="34" charset="0"/>
              <a:buChar char="•"/>
            </a:pPr>
            <a:r>
              <a:rPr lang="fr-FR" altLang="ar-SA" sz="1600" b="1" dirty="0">
                <a:solidFill>
                  <a:schemeClr val="bg1"/>
                </a:solidFill>
              </a:rPr>
              <a:t>Assurer aux jeunes ruraux une formation adaptée aux  spécificités du milieu rural (fils et filles d’agriculteurs)</a:t>
            </a:r>
          </a:p>
          <a:p>
            <a:pPr marL="285750" indent="-285750">
              <a:spcBef>
                <a:spcPct val="50000"/>
              </a:spcBef>
              <a:buClr>
                <a:schemeClr val="bg1"/>
              </a:buClr>
              <a:buSzPct val="90000"/>
              <a:buFont typeface="Arial" panose="020B0604020202020204" pitchFamily="34" charset="0"/>
              <a:buChar char="•"/>
            </a:pPr>
            <a:r>
              <a:rPr lang="fr-FR" altLang="ar-SA" sz="1600" b="1" dirty="0">
                <a:solidFill>
                  <a:schemeClr val="bg1"/>
                </a:solidFill>
              </a:rPr>
              <a:t>Impliquer les chambres et organisations professionnelles dans l’apprentissage des métiers.</a:t>
            </a:r>
            <a:endParaRPr lang="fr-FR" sz="1600" b="1" dirty="0" smtClean="0">
              <a:solidFill>
                <a:schemeClr val="bg1"/>
              </a:solidFill>
              <a:effectLst>
                <a:outerShdw blurRad="38100" dist="38100" dir="2700000" algn="tl">
                  <a:srgbClr val="000000">
                    <a:alpha val="43137"/>
                  </a:srgbClr>
                </a:outerShdw>
              </a:effectLst>
            </a:endParaRPr>
          </a:p>
        </p:txBody>
      </p:sp>
      <p:sp>
        <p:nvSpPr>
          <p:cNvPr id="5" name="ZoneTexte 4"/>
          <p:cNvSpPr txBox="1"/>
          <p:nvPr/>
        </p:nvSpPr>
        <p:spPr>
          <a:xfrm>
            <a:off x="618008" y="5421648"/>
            <a:ext cx="7734412" cy="646331"/>
          </a:xfrm>
          <a:prstGeom prst="rect">
            <a:avLst/>
          </a:prstGeom>
          <a:noFill/>
          <a:ln w="12700">
            <a:noFill/>
          </a:ln>
        </p:spPr>
        <p:txBody>
          <a:bodyPr wrap="square" rtlCol="0">
            <a:spAutoFit/>
          </a:bodyPr>
          <a:lstStyle/>
          <a:p>
            <a:pPr algn="just"/>
            <a:r>
              <a:rPr lang="fr-FR" sz="2000" b="1" dirty="0" smtClean="0">
                <a:solidFill>
                  <a:srgbClr val="FFC000"/>
                </a:solidFill>
                <a:effectLst>
                  <a:outerShdw blurRad="38100" dist="38100" dir="2700000" algn="tl">
                    <a:srgbClr val="000000">
                      <a:alpha val="43137"/>
                    </a:srgbClr>
                  </a:outerShdw>
                </a:effectLst>
              </a:rPr>
              <a:t>Base juridique:</a:t>
            </a:r>
          </a:p>
          <a:p>
            <a:pPr algn="just"/>
            <a:r>
              <a:rPr lang="fr-FR" sz="1600" b="1" dirty="0" smtClean="0">
                <a:solidFill>
                  <a:schemeClr val="bg1"/>
                </a:solidFill>
                <a:effectLst>
                  <a:outerShdw blurRad="38100" dist="38100" dir="2700000" algn="tl">
                    <a:srgbClr val="000000">
                      <a:alpha val="43137"/>
                    </a:srgbClr>
                  </a:outerShdw>
                </a:effectLst>
              </a:rPr>
              <a:t>Loi 12.00 </a:t>
            </a:r>
            <a:r>
              <a:rPr lang="fr-FR" sz="1600" b="1" dirty="0">
                <a:solidFill>
                  <a:schemeClr val="bg1"/>
                </a:solidFill>
              </a:rPr>
              <a:t>portant institution et organisation de </a:t>
            </a:r>
            <a:r>
              <a:rPr lang="fr-FR" sz="1600" b="1" dirty="0" smtClean="0">
                <a:solidFill>
                  <a:schemeClr val="bg1"/>
                </a:solidFill>
              </a:rPr>
              <a:t>l'apprentissage,</a:t>
            </a:r>
            <a:endParaRPr lang="fr-FR" sz="1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965629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1" nodeType="clickEffect">
                                  <p:stCondLst>
                                    <p:cond delay="0"/>
                                  </p:stCondLst>
                                  <p:childTnLst>
                                    <p:animClr clrSpc="rgb" dir="cw">
                                      <p:cBhvr override="childStyle">
                                        <p:cTn id="13" dur="2000" fill="hold"/>
                                        <p:tgtEl>
                                          <p:spTgt spid="8"/>
                                        </p:tgtEl>
                                        <p:attrNameLst>
                                          <p:attrName>style.color</p:attrName>
                                        </p:attrNameLst>
                                      </p:cBhvr>
                                      <p:to>
                                        <a:srgbClr val="7F7F7F"/>
                                      </p:to>
                                    </p:animClr>
                                  </p:childTnLst>
                                </p:cTn>
                              </p:par>
                              <p:par>
                                <p:cTn id="14" presetID="53" presetClass="entr" presetSubtype="16"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ppt_w</p:attrName>
                                        </p:attrNameLst>
                                      </p:cBhvr>
                                      <p:tavLst>
                                        <p:tav tm="0">
                                          <p:val>
                                            <p:fltVal val="0"/>
                                          </p:val>
                                        </p:tav>
                                        <p:tav tm="100000">
                                          <p:val>
                                            <p:strVal val="#ppt_w"/>
                                          </p:val>
                                        </p:tav>
                                      </p:tavLst>
                                    </p:anim>
                                    <p:anim calcmode="lin" valueType="num">
                                      <p:cBhvr>
                                        <p:cTn id="17" dur="500" fill="hold"/>
                                        <p:tgtEl>
                                          <p:spTgt spid="9"/>
                                        </p:tgtEl>
                                        <p:attrNameLst>
                                          <p:attrName>ppt_h</p:attrName>
                                        </p:attrNameLst>
                                      </p:cBhvr>
                                      <p:tavLst>
                                        <p:tav tm="0">
                                          <p:val>
                                            <p:fltVal val="0"/>
                                          </p:val>
                                        </p:tav>
                                        <p:tav tm="100000">
                                          <p:val>
                                            <p:strVal val="#ppt_h"/>
                                          </p:val>
                                        </p:tav>
                                      </p:tavLst>
                                    </p:anim>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1" nodeType="clickEffect">
                                  <p:stCondLst>
                                    <p:cond delay="0"/>
                                  </p:stCondLst>
                                  <p:childTnLst>
                                    <p:animClr clrSpc="rgb" dir="cw">
                                      <p:cBhvr override="childStyle">
                                        <p:cTn id="22" dur="2000" fill="hold"/>
                                        <p:tgtEl>
                                          <p:spTgt spid="9"/>
                                        </p:tgtEl>
                                        <p:attrNameLst>
                                          <p:attrName>style.color</p:attrName>
                                        </p:attrNameLst>
                                      </p:cBhvr>
                                      <p:to>
                                        <a:srgbClr val="7F7F7F"/>
                                      </p:to>
                                    </p:animClr>
                                  </p:childTnLst>
                                </p:cTn>
                              </p:par>
                              <p:par>
                                <p:cTn id="23" presetID="53" presetClass="entr" presetSubtype="16"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215516" y="188640"/>
            <a:ext cx="7741580" cy="584775"/>
          </a:xfrm>
          <a:prstGeom prst="rect">
            <a:avLst/>
          </a:prstGeom>
          <a:noFill/>
          <a:ln w="12700">
            <a:noFill/>
          </a:ln>
        </p:spPr>
        <p:txBody>
          <a:bodyPr wrap="square" rtlCol="0">
            <a:spAutoFit/>
          </a:bodyPr>
          <a:lstStyle/>
          <a:p>
            <a:r>
              <a:rPr lang="fr-FR" altLang="ar-SA" sz="3200" b="1" dirty="0">
                <a:solidFill>
                  <a:srgbClr val="00B0F0"/>
                </a:solidFill>
              </a:rPr>
              <a:t>Pourquoi l’apprentissage ?</a:t>
            </a:r>
            <a:endParaRPr lang="fr-FR" sz="3200" b="1" dirty="0" smtClean="0">
              <a:solidFill>
                <a:srgbClr val="00B0F0"/>
              </a:solidFill>
              <a:effectLst>
                <a:outerShdw blurRad="38100" dist="38100" dir="2700000" algn="tl">
                  <a:srgbClr val="000000">
                    <a:alpha val="43137"/>
                  </a:srgbClr>
                </a:outerShdw>
              </a:effectLst>
            </a:endParaRPr>
          </a:p>
        </p:txBody>
      </p:sp>
      <p:grpSp>
        <p:nvGrpSpPr>
          <p:cNvPr id="10" name="Group 18"/>
          <p:cNvGrpSpPr>
            <a:grpSpLocks/>
          </p:cNvGrpSpPr>
          <p:nvPr/>
        </p:nvGrpSpPr>
        <p:grpSpPr bwMode="auto">
          <a:xfrm>
            <a:off x="794309" y="1628800"/>
            <a:ext cx="7626350" cy="4246563"/>
            <a:chOff x="907" y="981"/>
            <a:chExt cx="4804" cy="2675"/>
          </a:xfrm>
          <a:noFill/>
        </p:grpSpPr>
        <p:sp>
          <p:nvSpPr>
            <p:cNvPr id="11" name="AutoShape 14"/>
            <p:cNvSpPr>
              <a:spLocks noChangeArrowheads="1"/>
            </p:cNvSpPr>
            <p:nvPr/>
          </p:nvSpPr>
          <p:spPr bwMode="auto">
            <a:xfrm>
              <a:off x="907" y="981"/>
              <a:ext cx="2313" cy="543"/>
            </a:xfrm>
            <a:prstGeom prst="downArrowCallout">
              <a:avLst>
                <a:gd name="adj1" fmla="val 106492"/>
                <a:gd name="adj2" fmla="val 106492"/>
                <a:gd name="adj3" fmla="val 16667"/>
                <a:gd name="adj4" fmla="val 66667"/>
              </a:avLst>
            </a:prstGeom>
            <a:grpFill/>
            <a:ln w="9525">
              <a:solidFill>
                <a:srgbClr val="FFC000"/>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fr-FR" altLang="fr-FR" sz="1800" b="1" dirty="0">
                  <a:solidFill>
                    <a:srgbClr val="FFC000"/>
                  </a:solidFill>
                  <a:latin typeface="+mn-lt"/>
                </a:rPr>
                <a:t>Pour l’entreprise</a:t>
              </a:r>
            </a:p>
          </p:txBody>
        </p:sp>
        <p:sp>
          <p:nvSpPr>
            <p:cNvPr id="12" name="AutoShape 15"/>
            <p:cNvSpPr>
              <a:spLocks noChangeArrowheads="1"/>
            </p:cNvSpPr>
            <p:nvPr/>
          </p:nvSpPr>
          <p:spPr bwMode="auto">
            <a:xfrm>
              <a:off x="3379" y="981"/>
              <a:ext cx="2313" cy="498"/>
            </a:xfrm>
            <a:prstGeom prst="downArrowCallout">
              <a:avLst>
                <a:gd name="adj1" fmla="val 116114"/>
                <a:gd name="adj2" fmla="val 116114"/>
                <a:gd name="adj3" fmla="val 16667"/>
                <a:gd name="adj4" fmla="val 66667"/>
              </a:avLst>
            </a:prstGeom>
            <a:grpFill/>
            <a:ln w="9525">
              <a:solidFill>
                <a:srgbClr val="FFC000"/>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fr-FR" altLang="fr-FR" sz="1800" b="1" dirty="0">
                  <a:solidFill>
                    <a:srgbClr val="FFC000"/>
                  </a:solidFill>
                  <a:latin typeface="+mn-lt"/>
                </a:rPr>
                <a:t>Pour le stagiaire</a:t>
              </a:r>
            </a:p>
          </p:txBody>
        </p:sp>
        <p:sp>
          <p:nvSpPr>
            <p:cNvPr id="13" name="AutoShape 16"/>
            <p:cNvSpPr>
              <a:spLocks noChangeArrowheads="1"/>
            </p:cNvSpPr>
            <p:nvPr/>
          </p:nvSpPr>
          <p:spPr bwMode="auto">
            <a:xfrm>
              <a:off x="3398" y="1525"/>
              <a:ext cx="2313" cy="2131"/>
            </a:xfrm>
            <a:prstGeom prst="roundRect">
              <a:avLst>
                <a:gd name="adj" fmla="val 7912"/>
              </a:avLst>
            </a:prstGeom>
            <a:grpFill/>
            <a:ln w="9525">
              <a:solidFill>
                <a:srgbClr val="FFC000"/>
              </a:solidFill>
              <a:round/>
              <a:headEnd/>
              <a:tailEnd/>
            </a:ln>
          </p:spPr>
          <p:txBody>
            <a:bodyPr anchor="ctr"/>
            <a:lstStyle>
              <a:lvl1pPr marL="179388" indent="-1793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Char char="•"/>
              </a:pPr>
              <a:r>
                <a:rPr lang="fr-FR" altLang="ar-SA" sz="1500" b="1" dirty="0">
                  <a:solidFill>
                    <a:schemeClr val="bg1"/>
                  </a:solidFill>
                  <a:latin typeface="+mn-lt"/>
                </a:rPr>
                <a:t>Acquérir un savoir-faire par l’exercice d’une activité professionnelle </a:t>
              </a:r>
            </a:p>
            <a:p>
              <a:pPr eaLnBrk="1" hangingPunct="1">
                <a:spcBef>
                  <a:spcPct val="50000"/>
                </a:spcBef>
                <a:buFontTx/>
                <a:buChar char="•"/>
              </a:pPr>
              <a:r>
                <a:rPr lang="fr-FR" altLang="ar-SA" sz="1500" b="1" dirty="0">
                  <a:solidFill>
                    <a:schemeClr val="bg1"/>
                  </a:solidFill>
                  <a:latin typeface="+mn-lt"/>
                </a:rPr>
                <a:t>Avoir les qualifications nécessaires favorisant                </a:t>
              </a:r>
              <a:r>
                <a:rPr lang="en-US" altLang="ar-SA" sz="1500" b="1" dirty="0">
                  <a:solidFill>
                    <a:schemeClr val="bg1"/>
                  </a:solidFill>
                  <a:latin typeface="+mn-lt"/>
                </a:rPr>
                <a:t> </a:t>
              </a:r>
              <a:r>
                <a:rPr lang="fr-FR" altLang="ar-SA" sz="1500" b="1" dirty="0">
                  <a:solidFill>
                    <a:schemeClr val="bg1"/>
                  </a:solidFill>
                  <a:latin typeface="+mn-lt"/>
                </a:rPr>
                <a:t>l’ insertion dans la vie active </a:t>
              </a:r>
              <a:r>
                <a:rPr lang="fr-FR" altLang="fr-FR" sz="1500" b="1" dirty="0">
                  <a:solidFill>
                    <a:schemeClr val="bg1"/>
                  </a:solidFill>
                  <a:latin typeface="+mn-lt"/>
                </a:rPr>
                <a:t>.</a:t>
              </a:r>
            </a:p>
            <a:p>
              <a:pPr eaLnBrk="1" hangingPunct="1">
                <a:spcBef>
                  <a:spcPct val="50000"/>
                </a:spcBef>
                <a:buFontTx/>
                <a:buChar char="•"/>
              </a:pPr>
              <a:r>
                <a:rPr lang="fr-FR" altLang="fr-FR" sz="1500" b="1" dirty="0">
                  <a:solidFill>
                    <a:schemeClr val="bg1"/>
                  </a:solidFill>
                  <a:latin typeface="+mn-lt"/>
                </a:rPr>
                <a:t>Acquérir une bonne connaissance du milieu professionnel et des conditions de travail ; </a:t>
              </a:r>
            </a:p>
            <a:p>
              <a:pPr eaLnBrk="1" hangingPunct="1">
                <a:spcBef>
                  <a:spcPct val="50000"/>
                </a:spcBef>
                <a:buFontTx/>
                <a:buChar char="•"/>
              </a:pPr>
              <a:r>
                <a:rPr lang="fr-FR" altLang="fr-FR" sz="1500" b="1" dirty="0">
                  <a:solidFill>
                    <a:schemeClr val="bg1"/>
                  </a:solidFill>
                  <a:latin typeface="+mn-lt"/>
                </a:rPr>
                <a:t>S’assurer un revenu minimal lors de la formation</a:t>
              </a:r>
            </a:p>
          </p:txBody>
        </p:sp>
        <p:sp>
          <p:nvSpPr>
            <p:cNvPr id="14" name="AutoShape 17"/>
            <p:cNvSpPr>
              <a:spLocks noChangeArrowheads="1"/>
            </p:cNvSpPr>
            <p:nvPr/>
          </p:nvSpPr>
          <p:spPr bwMode="auto">
            <a:xfrm>
              <a:off x="907" y="1570"/>
              <a:ext cx="2313" cy="2086"/>
            </a:xfrm>
            <a:prstGeom prst="roundRect">
              <a:avLst>
                <a:gd name="adj" fmla="val 7912"/>
              </a:avLst>
            </a:prstGeom>
            <a:grpFill/>
            <a:ln w="9525">
              <a:solidFill>
                <a:srgbClr val="FFC000"/>
              </a:solidFill>
              <a:round/>
              <a:headEnd/>
              <a:tailEnd/>
            </a:ln>
          </p:spPr>
          <p:txBody>
            <a:bodyPr anchor="ctr"/>
            <a:lstStyle>
              <a:lvl1pPr marL="360363" indent="-36036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100000"/>
                </a:spcBef>
                <a:buFontTx/>
                <a:buChar char="•"/>
              </a:pPr>
              <a:r>
                <a:rPr lang="fr-FR" altLang="fr-FR" sz="1800" b="1" dirty="0">
                  <a:solidFill>
                    <a:schemeClr val="bg1"/>
                  </a:solidFill>
                  <a:latin typeface="+mn-lt"/>
                </a:rPr>
                <a:t>Meilleure adéquation formation-emploi ; </a:t>
              </a:r>
            </a:p>
            <a:p>
              <a:pPr eaLnBrk="1" hangingPunct="1">
                <a:spcBef>
                  <a:spcPct val="100000"/>
                </a:spcBef>
                <a:buFontTx/>
                <a:buChar char="•"/>
              </a:pPr>
              <a:r>
                <a:rPr lang="fr-FR" altLang="fr-FR" sz="1800" b="1" dirty="0">
                  <a:solidFill>
                    <a:schemeClr val="bg1"/>
                  </a:solidFill>
                  <a:latin typeface="+mn-lt"/>
                </a:rPr>
                <a:t>Contribuer à la sauvegarde des métiers de   l’artisanat;</a:t>
              </a:r>
            </a:p>
            <a:p>
              <a:pPr eaLnBrk="1" hangingPunct="1">
                <a:spcBef>
                  <a:spcPct val="100000"/>
                </a:spcBef>
                <a:buFontTx/>
                <a:buChar char="•"/>
              </a:pPr>
              <a:r>
                <a:rPr lang="fr-FR" altLang="fr-FR" sz="1800" b="1" dirty="0">
                  <a:solidFill>
                    <a:schemeClr val="bg1"/>
                  </a:solidFill>
                  <a:latin typeface="+mn-lt"/>
                </a:rPr>
                <a:t>Assurer une formation </a:t>
              </a:r>
              <a:r>
                <a:rPr lang="fr-FR" altLang="fr-FR" sz="1800" b="1" dirty="0" smtClean="0">
                  <a:solidFill>
                    <a:schemeClr val="bg1"/>
                  </a:solidFill>
                  <a:latin typeface="+mn-lt"/>
                </a:rPr>
                <a:t>adapté aux  spécificités des </a:t>
              </a:r>
              <a:r>
                <a:rPr lang="fr-FR" altLang="fr-FR" sz="1800" b="1" dirty="0">
                  <a:solidFill>
                    <a:schemeClr val="bg1"/>
                  </a:solidFill>
                  <a:latin typeface="+mn-lt"/>
                </a:rPr>
                <a:t>entreprises. </a:t>
              </a:r>
            </a:p>
          </p:txBody>
        </p:sp>
      </p:grpSp>
    </p:spTree>
    <p:extLst>
      <p:ext uri="{BB962C8B-B14F-4D97-AF65-F5344CB8AC3E}">
        <p14:creationId xmlns:p14="http://schemas.microsoft.com/office/powerpoint/2010/main" val="33094032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1" nodeType="clickEffect">
                                  <p:stCondLst>
                                    <p:cond delay="0"/>
                                  </p:stCondLst>
                                  <p:childTnLst>
                                    <p:animClr clrSpc="rgb" dir="cw">
                                      <p:cBhvr override="childStyle">
                                        <p:cTn id="13" dur="2000" fill="hold"/>
                                        <p:tgtEl>
                                          <p:spTgt spid="9"/>
                                        </p:tgtEl>
                                        <p:attrNameLst>
                                          <p:attrName>style.color</p:attrName>
                                        </p:attrNameLst>
                                      </p:cBhvr>
                                      <p:to>
                                        <a:srgbClr val="7F7F7F"/>
                                      </p:to>
                                    </p:animClr>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edge">
                                      <p:cBhvr>
                                        <p:cTn id="18"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07504" y="404664"/>
            <a:ext cx="8424476" cy="599666"/>
          </a:xfrm>
          <a:effectLst>
            <a:innerShdw blurRad="63500" dist="50800" dir="18900000">
              <a:schemeClr val="bg1">
                <a:alpha val="50000"/>
              </a:schemeClr>
            </a:innerShdw>
          </a:effectLst>
        </p:spPr>
        <p:txBody>
          <a:bodyPr>
            <a:noAutofit/>
          </a:bodyPr>
          <a:lstStyle/>
          <a:p>
            <a:r>
              <a:rPr lang="fr-FR" sz="3200" dirty="0">
                <a:solidFill>
                  <a:srgbClr val="00B0F0"/>
                </a:solidFill>
                <a:latin typeface="+mn-lt"/>
              </a:rPr>
              <a:t>Développement du Concept  </a:t>
            </a:r>
            <a:r>
              <a:rPr lang="fr-FR" sz="3200" dirty="0" smtClean="0">
                <a:solidFill>
                  <a:srgbClr val="00B0F0"/>
                </a:solidFill>
                <a:latin typeface="+mn-lt"/>
              </a:rPr>
              <a:t/>
            </a:r>
            <a:br>
              <a:rPr lang="fr-FR" sz="3200" dirty="0" smtClean="0">
                <a:solidFill>
                  <a:srgbClr val="00B0F0"/>
                </a:solidFill>
                <a:latin typeface="+mn-lt"/>
              </a:rPr>
            </a:br>
            <a:r>
              <a:rPr lang="fr-FR" sz="3200" dirty="0" smtClean="0">
                <a:solidFill>
                  <a:srgbClr val="00B0F0"/>
                </a:solidFill>
                <a:latin typeface="+mn-lt"/>
              </a:rPr>
              <a:t>CFA </a:t>
            </a:r>
            <a:r>
              <a:rPr lang="fr-FR" sz="3200" dirty="0">
                <a:solidFill>
                  <a:srgbClr val="00B0F0"/>
                </a:solidFill>
                <a:latin typeface="+mn-lt"/>
              </a:rPr>
              <a:t>intra-entreprises</a:t>
            </a:r>
            <a:endParaRPr lang="fr-FR" sz="3200" dirty="0">
              <a:solidFill>
                <a:srgbClr val="00B0F0"/>
              </a:solidFill>
              <a:effectLst>
                <a:outerShdw blurRad="38100" dist="38100" dir="2700000" algn="tl">
                  <a:srgbClr val="000000">
                    <a:alpha val="43137"/>
                  </a:srgbClr>
                </a:outerShdw>
              </a:effectLst>
              <a:latin typeface="+mn-lt"/>
            </a:endParaRPr>
          </a:p>
        </p:txBody>
      </p:sp>
      <p:sp>
        <p:nvSpPr>
          <p:cNvPr id="16" name="Rectangle 15"/>
          <p:cNvSpPr/>
          <p:nvPr/>
        </p:nvSpPr>
        <p:spPr>
          <a:xfrm>
            <a:off x="609907" y="1592796"/>
            <a:ext cx="8208912" cy="4690515"/>
          </a:xfrm>
          <a:prstGeom prst="rect">
            <a:avLst/>
          </a:prstGeom>
        </p:spPr>
        <p:txBody>
          <a:bodyPr wrap="square">
            <a:spAutoFit/>
          </a:bodyPr>
          <a:lstStyle/>
          <a:p>
            <a:pPr algn="just" defTabSz="1089025">
              <a:spcAft>
                <a:spcPct val="10000"/>
              </a:spcAft>
              <a:buClr>
                <a:srgbClr val="A50021"/>
              </a:buClr>
              <a:defRPr/>
            </a:pPr>
            <a:r>
              <a:rPr lang="fr-FR" b="1" dirty="0">
                <a:solidFill>
                  <a:schemeClr val="bg1"/>
                </a:solidFill>
                <a:cs typeface="Arial" charset="0"/>
              </a:rPr>
              <a:t>Un programme de création de CFA intra-entreprises à travers le Programme de Formation en Milieu de Travail initié par le </a:t>
            </a:r>
            <a:r>
              <a:rPr lang="fr-FR" b="1" dirty="0" smtClean="0">
                <a:solidFill>
                  <a:schemeClr val="bg1"/>
                </a:solidFill>
                <a:cs typeface="Arial" charset="0"/>
              </a:rPr>
              <a:t>SEFP avec </a:t>
            </a:r>
            <a:r>
              <a:rPr lang="fr-FR" b="1" dirty="0">
                <a:solidFill>
                  <a:schemeClr val="bg1"/>
                </a:solidFill>
                <a:cs typeface="Arial" charset="0"/>
              </a:rPr>
              <a:t>l’appui de la coopération allemande</a:t>
            </a:r>
          </a:p>
          <a:p>
            <a:pPr marL="365125" indent="-365125" algn="just" defTabSz="1089025">
              <a:spcBef>
                <a:spcPts val="600"/>
              </a:spcBef>
              <a:buClr>
                <a:srgbClr val="FFC000"/>
              </a:buClr>
              <a:buFont typeface="Wingdings" pitchFamily="2" charset="2"/>
              <a:buChar char="Ø"/>
              <a:defRPr/>
            </a:pPr>
            <a:r>
              <a:rPr lang="fr-FR" altLang="ar-SA" b="1" dirty="0">
                <a:solidFill>
                  <a:srgbClr val="FFC000"/>
                </a:solidFill>
                <a:cs typeface="Arial" charset="0"/>
              </a:rPr>
              <a:t>Nouvelle approche sectorielle pour le développement de l’apprentissage qui permet  de </a:t>
            </a:r>
            <a:r>
              <a:rPr lang="fr-FR" altLang="ar-SA" b="1" dirty="0" smtClean="0">
                <a:solidFill>
                  <a:srgbClr val="FFC000"/>
                </a:solidFill>
                <a:cs typeface="Arial" charset="0"/>
              </a:rPr>
              <a:t>répondre : </a:t>
            </a:r>
            <a:endParaRPr lang="fr-FR" altLang="ar-SA" b="1" dirty="0">
              <a:solidFill>
                <a:srgbClr val="FFC000"/>
              </a:solidFill>
              <a:cs typeface="Arial" charset="0"/>
            </a:endParaRPr>
          </a:p>
          <a:p>
            <a:pPr marL="903288" lvl="1" indent="-358775" algn="just">
              <a:spcBef>
                <a:spcPts val="600"/>
              </a:spcBef>
              <a:buFontTx/>
              <a:buChar char="•"/>
              <a:defRPr/>
            </a:pPr>
            <a:r>
              <a:rPr lang="fr-FR" b="1" dirty="0">
                <a:solidFill>
                  <a:schemeClr val="bg1"/>
                </a:solidFill>
                <a:cs typeface="Arial" charset="0"/>
              </a:rPr>
              <a:t>aux stratégies sectorielles en matière des besoins des opérateurs qualifiés </a:t>
            </a:r>
          </a:p>
          <a:p>
            <a:pPr marL="903288" lvl="1" indent="-358775" algn="just">
              <a:spcBef>
                <a:spcPts val="600"/>
              </a:spcBef>
              <a:buFontTx/>
              <a:buChar char="•"/>
              <a:defRPr/>
            </a:pPr>
            <a:r>
              <a:rPr lang="fr-FR" b="1" dirty="0">
                <a:solidFill>
                  <a:schemeClr val="bg1"/>
                </a:solidFill>
                <a:cs typeface="Arial" charset="0"/>
              </a:rPr>
              <a:t>aux besoins spécifiques en formation des entreprises </a:t>
            </a:r>
          </a:p>
          <a:p>
            <a:pPr marL="365125" indent="-365125" algn="just">
              <a:spcBef>
                <a:spcPts val="600"/>
              </a:spcBef>
              <a:buClr>
                <a:srgbClr val="FFC000"/>
              </a:buClr>
              <a:buFont typeface="Wingdings" pitchFamily="2" charset="2"/>
              <a:buChar char="Ø"/>
              <a:defRPr/>
            </a:pPr>
            <a:r>
              <a:rPr lang="fr-FR" b="1" dirty="0" smtClean="0">
                <a:solidFill>
                  <a:srgbClr val="FFC000"/>
                </a:solidFill>
                <a:cs typeface="Arial" charset="0"/>
              </a:rPr>
              <a:t>Cadre juridique :</a:t>
            </a:r>
            <a:endParaRPr lang="fr-FR" b="1" dirty="0">
              <a:solidFill>
                <a:srgbClr val="FFC000"/>
              </a:solidFill>
              <a:cs typeface="Arial" charset="0"/>
            </a:endParaRPr>
          </a:p>
          <a:p>
            <a:pPr marL="903288" lvl="1" indent="-358775" algn="just">
              <a:spcBef>
                <a:spcPts val="600"/>
              </a:spcBef>
              <a:buFontTx/>
              <a:buChar char="•"/>
              <a:defRPr/>
            </a:pPr>
            <a:r>
              <a:rPr lang="fr-FR" b="1" dirty="0">
                <a:solidFill>
                  <a:srgbClr val="FFC000"/>
                </a:solidFill>
                <a:cs typeface="Arial" charset="0"/>
              </a:rPr>
              <a:t>Loi 12.00 </a:t>
            </a:r>
            <a:r>
              <a:rPr lang="fr-FR" b="1" dirty="0">
                <a:solidFill>
                  <a:schemeClr val="bg1"/>
                </a:solidFill>
                <a:cs typeface="Arial" charset="0"/>
              </a:rPr>
              <a:t>régissant l’apprentissage</a:t>
            </a:r>
          </a:p>
          <a:p>
            <a:pPr marL="903288" lvl="1" indent="-358775" algn="just">
              <a:spcBef>
                <a:spcPts val="600"/>
              </a:spcBef>
              <a:buFontTx/>
              <a:buChar char="•"/>
              <a:defRPr/>
            </a:pPr>
            <a:r>
              <a:rPr lang="fr-FR" b="1" dirty="0">
                <a:solidFill>
                  <a:srgbClr val="FFC000"/>
                </a:solidFill>
                <a:cs typeface="Arial" charset="0"/>
              </a:rPr>
              <a:t>Loi 13.00 </a:t>
            </a:r>
            <a:r>
              <a:rPr lang="fr-FR" b="1" dirty="0">
                <a:solidFill>
                  <a:schemeClr val="bg1"/>
                </a:solidFill>
                <a:cs typeface="Arial" charset="0"/>
              </a:rPr>
              <a:t>régissant le secteur de la Formation Professionnelle privée </a:t>
            </a:r>
          </a:p>
          <a:p>
            <a:pPr marL="446088" indent="-358775" algn="just">
              <a:spcBef>
                <a:spcPts val="600"/>
              </a:spcBef>
              <a:buClr>
                <a:srgbClr val="FFC000"/>
              </a:buClr>
              <a:buFont typeface="Wingdings" pitchFamily="2" charset="2"/>
              <a:buChar char="Ø"/>
              <a:defRPr/>
            </a:pPr>
            <a:r>
              <a:rPr lang="fr-FR" b="1" dirty="0">
                <a:solidFill>
                  <a:srgbClr val="FFC000"/>
                </a:solidFill>
                <a:cs typeface="Arial" charset="0"/>
              </a:rPr>
              <a:t>Ce concept permet aux entreprises :</a:t>
            </a:r>
          </a:p>
          <a:p>
            <a:pPr marL="903288" lvl="1" indent="-358775" algn="just">
              <a:spcBef>
                <a:spcPts val="600"/>
              </a:spcBef>
              <a:buFontTx/>
              <a:buChar char="•"/>
              <a:defRPr/>
            </a:pPr>
            <a:r>
              <a:rPr lang="fr-FR" b="1" dirty="0">
                <a:solidFill>
                  <a:schemeClr val="bg1"/>
                </a:solidFill>
                <a:cs typeface="Arial" charset="0"/>
              </a:rPr>
              <a:t>d’organiser et structurer progressivement l’opération de recrutement de leurs salariés </a:t>
            </a:r>
          </a:p>
          <a:p>
            <a:pPr marL="903288" lvl="1" indent="-358775" algn="just">
              <a:spcBef>
                <a:spcPts val="600"/>
              </a:spcBef>
              <a:buFontTx/>
              <a:buChar char="•"/>
              <a:defRPr/>
            </a:pPr>
            <a:r>
              <a:rPr lang="fr-FR" b="1" dirty="0">
                <a:solidFill>
                  <a:schemeClr val="bg1"/>
                </a:solidFill>
                <a:cs typeface="Arial" charset="0"/>
              </a:rPr>
              <a:t>de développer des compétences en adéquation avec leur </a:t>
            </a:r>
            <a:r>
              <a:rPr lang="fr-FR" b="1" dirty="0" smtClean="0">
                <a:solidFill>
                  <a:schemeClr val="bg1"/>
                </a:solidFill>
                <a:cs typeface="Arial" charset="0"/>
              </a:rPr>
              <a:t>stratégie</a:t>
            </a:r>
            <a:endParaRPr lang="fr-FR" b="1" dirty="0">
              <a:solidFill>
                <a:schemeClr val="bg1"/>
              </a:solidFill>
              <a:cs typeface="Arial" charset="0"/>
            </a:endParaRPr>
          </a:p>
        </p:txBody>
      </p:sp>
    </p:spTree>
    <p:extLst>
      <p:ext uri="{BB962C8B-B14F-4D97-AF65-F5344CB8AC3E}">
        <p14:creationId xmlns:p14="http://schemas.microsoft.com/office/powerpoint/2010/main" val="407897191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wipe(left)">
                                      <p:cBhvr>
                                        <p:cTn id="7" dur="20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wipe(left)">
                                      <p:cBhvr>
                                        <p:cTn id="12" dur="2000"/>
                                        <p:tgtEl>
                                          <p:spTgt spid="16">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wipe(left)">
                                      <p:cBhvr>
                                        <p:cTn id="15" dur="2000"/>
                                        <p:tgtEl>
                                          <p:spTgt spid="16">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wipe(left)">
                                      <p:cBhvr>
                                        <p:cTn id="18" dur="20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Effect transition="in" filter="wipe(left)">
                                      <p:cBhvr>
                                        <p:cTn id="23" dur="2000"/>
                                        <p:tgtEl>
                                          <p:spTgt spid="16">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wipe(left)">
                                      <p:cBhvr>
                                        <p:cTn id="26" dur="2000"/>
                                        <p:tgtEl>
                                          <p:spTgt spid="16">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6">
                                            <p:txEl>
                                              <p:pRg st="6" end="6"/>
                                            </p:txEl>
                                          </p:spTgt>
                                        </p:tgtEl>
                                        <p:attrNameLst>
                                          <p:attrName>style.visibility</p:attrName>
                                        </p:attrNameLst>
                                      </p:cBhvr>
                                      <p:to>
                                        <p:strVal val="visible"/>
                                      </p:to>
                                    </p:set>
                                    <p:animEffect transition="in" filter="wipe(left)">
                                      <p:cBhvr>
                                        <p:cTn id="29" dur="2000"/>
                                        <p:tgtEl>
                                          <p:spTgt spid="16">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6">
                                            <p:txEl>
                                              <p:pRg st="7" end="7"/>
                                            </p:txEl>
                                          </p:spTgt>
                                        </p:tgtEl>
                                        <p:attrNameLst>
                                          <p:attrName>style.visibility</p:attrName>
                                        </p:attrNameLst>
                                      </p:cBhvr>
                                      <p:to>
                                        <p:strVal val="visible"/>
                                      </p:to>
                                    </p:set>
                                    <p:animEffect transition="in" filter="wipe(left)">
                                      <p:cBhvr>
                                        <p:cTn id="34" dur="2000"/>
                                        <p:tgtEl>
                                          <p:spTgt spid="16">
                                            <p:txEl>
                                              <p:pRg st="7" end="7"/>
                                            </p:txEl>
                                          </p:spTgt>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6">
                                            <p:txEl>
                                              <p:pRg st="8" end="8"/>
                                            </p:txEl>
                                          </p:spTgt>
                                        </p:tgtEl>
                                        <p:attrNameLst>
                                          <p:attrName>style.visibility</p:attrName>
                                        </p:attrNameLst>
                                      </p:cBhvr>
                                      <p:to>
                                        <p:strVal val="visible"/>
                                      </p:to>
                                    </p:set>
                                    <p:animEffect transition="in" filter="wipe(left)">
                                      <p:cBhvr>
                                        <p:cTn id="37" dur="2000"/>
                                        <p:tgtEl>
                                          <p:spTgt spid="16">
                                            <p:txEl>
                                              <p:pRg st="8" end="8"/>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6">
                                            <p:txEl>
                                              <p:pRg st="9" end="9"/>
                                            </p:txEl>
                                          </p:spTgt>
                                        </p:tgtEl>
                                        <p:attrNameLst>
                                          <p:attrName>style.visibility</p:attrName>
                                        </p:attrNameLst>
                                      </p:cBhvr>
                                      <p:to>
                                        <p:strVal val="visible"/>
                                      </p:to>
                                    </p:set>
                                    <p:animEffect transition="in" filter="wipe(left)">
                                      <p:cBhvr>
                                        <p:cTn id="40" dur="2000"/>
                                        <p:tgtEl>
                                          <p:spTgt spid="1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69799" y="128380"/>
            <a:ext cx="4114800" cy="59966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fr-FR" sz="400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Plan</a:t>
            </a:r>
            <a:endParaRPr lang="fr-FR" sz="4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Espace réservé du texte 3"/>
          <p:cNvSpPr>
            <a:spLocks noGrp="1"/>
          </p:cNvSpPr>
          <p:nvPr>
            <p:ph type="body" sz="half" idx="2"/>
          </p:nvPr>
        </p:nvSpPr>
        <p:spPr>
          <a:xfrm>
            <a:off x="872610" y="1137451"/>
            <a:ext cx="4104456" cy="432000"/>
          </a:xfrm>
        </p:spPr>
        <p:txBody>
          <a:bodyPr anchor="t" anchorCtr="0">
            <a:noAutofit/>
          </a:bodyPr>
          <a:lstStyle/>
          <a:p>
            <a:r>
              <a:rPr lang="fr-FR" sz="2400" b="1" dirty="0" smtClean="0">
                <a:solidFill>
                  <a:srgbClr val="FFC000"/>
                </a:solidFill>
              </a:rPr>
              <a:t>Missions SEFP</a:t>
            </a:r>
          </a:p>
        </p:txBody>
      </p:sp>
      <p:sp>
        <p:nvSpPr>
          <p:cNvPr id="10" name="Espace réservé du texte 3"/>
          <p:cNvSpPr txBox="1">
            <a:spLocks/>
          </p:cNvSpPr>
          <p:nvPr/>
        </p:nvSpPr>
        <p:spPr>
          <a:xfrm>
            <a:off x="827584" y="2087334"/>
            <a:ext cx="5184576" cy="432000"/>
          </a:xfrm>
          <a:prstGeom prst="rect">
            <a:avLst/>
          </a:prstGeom>
        </p:spPr>
        <p:txBody>
          <a:bodyPr vert="horz" lIns="91440" tIns="45720" rIns="91440" bIns="45720" rtlCol="0" anchor="t" anchorCtr="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FFC000"/>
                </a:solidFill>
                <a:effectLst/>
                <a:uLnTx/>
                <a:uFillTx/>
                <a:latin typeface="+mn-lt"/>
                <a:ea typeface="+mn-ea"/>
                <a:cs typeface="+mn-cs"/>
              </a:rPr>
              <a:t>Définition FP et modes</a:t>
            </a:r>
            <a:r>
              <a:rPr kumimoji="0" lang="fr-FR" sz="2400" b="1" i="0" u="none" strike="noStrike" kern="1200" cap="none" spc="0" normalizeH="0" noProof="0" dirty="0" smtClean="0">
                <a:ln>
                  <a:noFill/>
                </a:ln>
                <a:solidFill>
                  <a:srgbClr val="FFC000"/>
                </a:solidFill>
                <a:effectLst/>
                <a:uLnTx/>
                <a:uFillTx/>
                <a:latin typeface="+mn-lt"/>
                <a:ea typeface="+mn-ea"/>
                <a:cs typeface="+mn-cs"/>
              </a:rPr>
              <a:t> de formation</a:t>
            </a:r>
            <a:endParaRPr kumimoji="0" lang="fr-FR" sz="2400" b="1" i="0" u="none" strike="noStrike" kern="1200" cap="none" spc="0" normalizeH="0" baseline="0" noProof="0" dirty="0" smtClean="0">
              <a:ln>
                <a:noFill/>
              </a:ln>
              <a:solidFill>
                <a:srgbClr val="FFC000"/>
              </a:solidFill>
              <a:effectLst/>
              <a:uLnTx/>
              <a:uFillTx/>
              <a:latin typeface="+mn-lt"/>
              <a:ea typeface="+mn-ea"/>
              <a:cs typeface="+mn-cs"/>
            </a:endParaRPr>
          </a:p>
        </p:txBody>
      </p:sp>
      <p:sp>
        <p:nvSpPr>
          <p:cNvPr id="12" name="Espace réservé du texte 3"/>
          <p:cNvSpPr txBox="1">
            <a:spLocks/>
          </p:cNvSpPr>
          <p:nvPr/>
        </p:nvSpPr>
        <p:spPr>
          <a:xfrm>
            <a:off x="806288" y="3886006"/>
            <a:ext cx="4977236" cy="432000"/>
          </a:xfrm>
          <a:prstGeom prst="rect">
            <a:avLst/>
          </a:prstGeom>
        </p:spPr>
        <p:txBody>
          <a:bodyPr vert="horz" lIns="91440" tIns="45720" rIns="91440" bIns="45720" rtlCol="0" anchor="t" anchorCtr="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FFC000"/>
                </a:solidFill>
                <a:effectLst>
                  <a:glow>
                    <a:schemeClr val="accent1">
                      <a:alpha val="40000"/>
                    </a:schemeClr>
                  </a:glow>
                </a:effectLst>
                <a:uLnTx/>
                <a:uFillTx/>
                <a:latin typeface="+mn-lt"/>
                <a:ea typeface="+mn-ea"/>
                <a:cs typeface="+mn-cs"/>
              </a:rPr>
              <a:t>Formation Professionnelle Privée</a:t>
            </a:r>
          </a:p>
        </p:txBody>
      </p:sp>
      <p:sp>
        <p:nvSpPr>
          <p:cNvPr id="14" name="Espace réservé du texte 3"/>
          <p:cNvSpPr txBox="1">
            <a:spLocks/>
          </p:cNvSpPr>
          <p:nvPr/>
        </p:nvSpPr>
        <p:spPr>
          <a:xfrm>
            <a:off x="814972" y="4943411"/>
            <a:ext cx="4968552" cy="432000"/>
          </a:xfrm>
          <a:prstGeom prst="rect">
            <a:avLst/>
          </a:prstGeom>
        </p:spPr>
        <p:txBody>
          <a:bodyPr vert="horz" lIns="91440" tIns="45720" rIns="91440" bIns="45720" rtlCol="0" anchor="t" anchorCtr="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FFC000"/>
                </a:solidFill>
                <a:effectLst/>
                <a:uLnTx/>
                <a:uFillTx/>
                <a:latin typeface="+mn-lt"/>
                <a:ea typeface="+mn-ea"/>
                <a:cs typeface="+mn-cs"/>
              </a:rPr>
              <a:t>Formation Professionnelle Alternée</a:t>
            </a:r>
          </a:p>
        </p:txBody>
      </p:sp>
      <p:sp>
        <p:nvSpPr>
          <p:cNvPr id="11" name="Espace réservé du texte 3"/>
          <p:cNvSpPr txBox="1">
            <a:spLocks/>
          </p:cNvSpPr>
          <p:nvPr/>
        </p:nvSpPr>
        <p:spPr>
          <a:xfrm>
            <a:off x="806288" y="6027198"/>
            <a:ext cx="4104456" cy="432000"/>
          </a:xfrm>
          <a:prstGeom prst="rect">
            <a:avLst/>
          </a:prstGeom>
        </p:spPr>
        <p:txBody>
          <a:bodyPr vert="horz" lIns="91440" tIns="45720" rIns="91440" bIns="45720" rtlCol="0" anchor="t" anchorCtr="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1" i="0" u="none" strike="noStrike" kern="1200" cap="none" spc="0" normalizeH="0" baseline="0" noProof="0" dirty="0" smtClean="0">
                <a:ln>
                  <a:noFill/>
                </a:ln>
                <a:solidFill>
                  <a:srgbClr val="FFC000"/>
                </a:solidFill>
                <a:effectLst/>
                <a:uLnTx/>
                <a:uFillTx/>
                <a:latin typeface="+mn-lt"/>
                <a:ea typeface="+mn-ea"/>
                <a:cs typeface="+mn-cs"/>
              </a:rPr>
              <a:t>Formation Par</a:t>
            </a:r>
            <a:r>
              <a:rPr kumimoji="0" lang="fr-FR" sz="2400" b="1" i="0" u="none" strike="noStrike" kern="1200" cap="none" spc="0" normalizeH="0" noProof="0" dirty="0" smtClean="0">
                <a:ln>
                  <a:noFill/>
                </a:ln>
                <a:solidFill>
                  <a:srgbClr val="FFC000"/>
                </a:solidFill>
                <a:effectLst/>
                <a:uLnTx/>
                <a:uFillTx/>
                <a:latin typeface="+mn-lt"/>
                <a:ea typeface="+mn-ea"/>
                <a:cs typeface="+mn-cs"/>
              </a:rPr>
              <a:t> Apprentissage</a:t>
            </a:r>
            <a:endParaRPr kumimoji="0" lang="fr-FR" sz="2400" b="1" i="0" u="none" strike="noStrike" kern="1200" cap="none" spc="0" normalizeH="0" baseline="0" noProof="0" dirty="0" smtClean="0">
              <a:ln>
                <a:noFill/>
              </a:ln>
              <a:solidFill>
                <a:srgbClr val="FFC000"/>
              </a:solidFill>
              <a:effectLst/>
              <a:uLnTx/>
              <a:uFillTx/>
              <a:latin typeface="+mn-lt"/>
              <a:ea typeface="+mn-ea"/>
              <a:cs typeface="+mn-cs"/>
            </a:endParaRPr>
          </a:p>
        </p:txBody>
      </p:sp>
      <p:sp>
        <p:nvSpPr>
          <p:cNvPr id="16" name="Espace réservé du texte 3"/>
          <p:cNvSpPr txBox="1">
            <a:spLocks/>
          </p:cNvSpPr>
          <p:nvPr/>
        </p:nvSpPr>
        <p:spPr>
          <a:xfrm>
            <a:off x="842156" y="2986670"/>
            <a:ext cx="8301844" cy="432000"/>
          </a:xfrm>
          <a:prstGeom prst="rect">
            <a:avLst/>
          </a:prstGeom>
        </p:spPr>
        <p:txBody>
          <a:bodyPr vert="horz" lIns="91440" tIns="45720" rIns="91440" bIns="45720" rtlCol="0" anchor="t" anchorCtr="0">
            <a:noAutofit/>
          </a:bodyPr>
          <a:lstStyle/>
          <a:p>
            <a:pPr lvl="0">
              <a:spcBef>
                <a:spcPct val="20000"/>
              </a:spcBef>
              <a:defRPr/>
            </a:pPr>
            <a:r>
              <a:rPr lang="fr-FR" sz="2400" b="1" dirty="0">
                <a:solidFill>
                  <a:srgbClr val="FFC000"/>
                </a:solidFill>
              </a:rPr>
              <a:t>Niveaux </a:t>
            </a:r>
            <a:r>
              <a:rPr lang="fr-FR" sz="2400" b="1" dirty="0">
                <a:solidFill>
                  <a:srgbClr val="FFC000"/>
                </a:solidFill>
                <a:sym typeface="Arial Narrow" panose="020B0606020202030204" pitchFamily="34" charset="0"/>
              </a:rPr>
              <a:t>et conditions d’accès aux </a:t>
            </a:r>
            <a:r>
              <a:rPr lang="fr-FR" sz="2400" b="1" dirty="0" smtClean="0">
                <a:solidFill>
                  <a:srgbClr val="FFC000"/>
                </a:solidFill>
                <a:sym typeface="Arial Narrow" panose="020B0606020202030204" pitchFamily="34" charset="0"/>
              </a:rPr>
              <a:t>établissements </a:t>
            </a:r>
            <a:r>
              <a:rPr lang="fr-FR" sz="2400" b="1" dirty="0">
                <a:solidFill>
                  <a:srgbClr val="FFC000"/>
                </a:solidFill>
                <a:sym typeface="Arial Narrow" panose="020B0606020202030204" pitchFamily="34" charset="0"/>
              </a:rPr>
              <a:t>de la </a:t>
            </a:r>
            <a:r>
              <a:rPr lang="fr-FR" sz="2400" b="1" dirty="0" smtClean="0">
                <a:solidFill>
                  <a:srgbClr val="FFC000"/>
                </a:solidFill>
                <a:sym typeface="Arial Narrow" panose="020B0606020202030204" pitchFamily="34" charset="0"/>
              </a:rPr>
              <a:t>FP</a:t>
            </a:r>
            <a:endParaRPr kumimoji="0" lang="fr-FR" sz="2400" b="1" i="0" u="none" strike="noStrike" kern="1200" cap="none" spc="0" normalizeH="0" baseline="0" noProof="0" dirty="0" smtClean="0">
              <a:ln>
                <a:noFill/>
              </a:ln>
              <a:solidFill>
                <a:srgbClr val="FFC000"/>
              </a:solidFill>
              <a:effectLst/>
              <a:uLnTx/>
              <a:uFillTx/>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grpId="1" nodeType="clickEffect">
                                  <p:stCondLst>
                                    <p:cond delay="0"/>
                                  </p:stCondLst>
                                  <p:childTnLst>
                                    <p:animClr clrSpc="rgb" dir="cw">
                                      <p:cBhvr override="childStyle">
                                        <p:cTn id="12" dur="2000" fill="hold"/>
                                        <p:tgtEl>
                                          <p:spTgt spid="4">
                                            <p:txEl>
                                              <p:pRg st="0" end="0"/>
                                            </p:txEl>
                                          </p:spTgt>
                                        </p:tgtEl>
                                        <p:attrNameLst>
                                          <p:attrName>style.color</p:attrName>
                                        </p:attrNameLst>
                                      </p:cBhvr>
                                      <p:to>
                                        <a:schemeClr val="bg2"/>
                                      </p:to>
                                    </p:animClr>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 calcmode="lin" valueType="num">
                                      <p:cBhvr additive="base">
                                        <p:cTn id="1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mph" presetSubtype="2" fill="hold" grpId="1" nodeType="clickEffect">
                                  <p:stCondLst>
                                    <p:cond delay="0"/>
                                  </p:stCondLst>
                                  <p:childTnLst>
                                    <p:animClr clrSpc="rgb" dir="cw">
                                      <p:cBhvr override="childStyle">
                                        <p:cTn id="22" dur="2000" fill="hold"/>
                                        <p:tgtEl>
                                          <p:spTgt spid="10">
                                            <p:txEl>
                                              <p:pRg st="0" end="0"/>
                                            </p:txEl>
                                          </p:spTgt>
                                        </p:tgtEl>
                                        <p:attrNameLst>
                                          <p:attrName>style.color</p:attrName>
                                        </p:attrNameLst>
                                      </p:cBhvr>
                                      <p:to>
                                        <a:schemeClr val="bg2"/>
                                      </p:to>
                                    </p:animClr>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xEl>
                                              <p:pRg st="0" end="0"/>
                                            </p:txEl>
                                          </p:spTgt>
                                        </p:tgtEl>
                                        <p:attrNameLst>
                                          <p:attrName>style.visibility</p:attrName>
                                        </p:attrNameLst>
                                      </p:cBhvr>
                                      <p:to>
                                        <p:strVal val="visible"/>
                                      </p:to>
                                    </p:set>
                                    <p:anim calcmode="lin" valueType="num">
                                      <p:cBhvr additive="base">
                                        <p:cTn id="2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 presetClass="emph" presetSubtype="2" fill="hold" grpId="1" nodeType="clickEffect">
                                  <p:stCondLst>
                                    <p:cond delay="0"/>
                                  </p:stCondLst>
                                  <p:childTnLst>
                                    <p:animClr clrSpc="rgb" dir="cw">
                                      <p:cBhvr override="childStyle">
                                        <p:cTn id="32" dur="2000" fill="hold"/>
                                        <p:tgtEl>
                                          <p:spTgt spid="16">
                                            <p:txEl>
                                              <p:pRg st="0" end="0"/>
                                            </p:txEl>
                                          </p:spTgt>
                                        </p:tgtEl>
                                        <p:attrNameLst>
                                          <p:attrName>style.color</p:attrName>
                                        </p:attrNameLst>
                                      </p:cBhvr>
                                      <p:to>
                                        <a:schemeClr val="bg2"/>
                                      </p:to>
                                    </p:animClr>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 presetClass="emph" presetSubtype="2" fill="hold" grpId="1" nodeType="clickEffect">
                                  <p:stCondLst>
                                    <p:cond delay="0"/>
                                  </p:stCondLst>
                                  <p:childTnLst>
                                    <p:animClr clrSpc="rgb" dir="cw">
                                      <p:cBhvr override="childStyle">
                                        <p:cTn id="42" dur="2000" fill="hold"/>
                                        <p:tgtEl>
                                          <p:spTgt spid="12">
                                            <p:txEl>
                                              <p:pRg st="0" end="0"/>
                                            </p:txEl>
                                          </p:spTgt>
                                        </p:tgtEl>
                                        <p:attrNameLst>
                                          <p:attrName>style.color</p:attrName>
                                        </p:attrNameLst>
                                      </p:cBhvr>
                                      <p:to>
                                        <a:schemeClr val="bg2"/>
                                      </p:to>
                                    </p:animClr>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4">
                                            <p:txEl>
                                              <p:pRg st="0" end="0"/>
                                            </p:txEl>
                                          </p:spTgt>
                                        </p:tgtEl>
                                        <p:attrNameLst>
                                          <p:attrName>style.visibility</p:attrName>
                                        </p:attrNameLst>
                                      </p:cBhvr>
                                      <p:to>
                                        <p:strVal val="visible"/>
                                      </p:to>
                                    </p:set>
                                    <p:anim calcmode="lin" valueType="num">
                                      <p:cBhvr additive="base">
                                        <p:cTn id="4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 presetClass="emph" presetSubtype="2" fill="hold" grpId="1" nodeType="clickEffect">
                                  <p:stCondLst>
                                    <p:cond delay="0"/>
                                  </p:stCondLst>
                                  <p:childTnLst>
                                    <p:animClr clrSpc="rgb" dir="cw">
                                      <p:cBhvr override="childStyle">
                                        <p:cTn id="52" dur="2000" fill="hold"/>
                                        <p:tgtEl>
                                          <p:spTgt spid="14">
                                            <p:txEl>
                                              <p:pRg st="0" end="0"/>
                                            </p:txEl>
                                          </p:spTgt>
                                        </p:tgtEl>
                                        <p:attrNameLst>
                                          <p:attrName>style.color</p:attrName>
                                        </p:attrNameLst>
                                      </p:cBhvr>
                                      <p:to>
                                        <a:schemeClr val="bg2"/>
                                      </p:to>
                                    </p:animClr>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
                                            <p:txEl>
                                              <p:pRg st="0" end="0"/>
                                            </p:txEl>
                                          </p:spTgt>
                                        </p:tgtEl>
                                        <p:attrNameLst>
                                          <p:attrName>style.visibility</p:attrName>
                                        </p:attrNameLst>
                                      </p:cBhvr>
                                      <p:to>
                                        <p:strVal val="visible"/>
                                      </p:to>
                                    </p:set>
                                    <p:anim calcmode="lin" valueType="num">
                                      <p:cBhvr additive="base">
                                        <p:cTn id="5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 presetClass="emph" presetSubtype="2" fill="hold" grpId="1" nodeType="clickEffect">
                                  <p:stCondLst>
                                    <p:cond delay="0"/>
                                  </p:stCondLst>
                                  <p:childTnLst>
                                    <p:animClr clrSpc="rgb" dir="cw">
                                      <p:cBhvr override="childStyle">
                                        <p:cTn id="62" dur="2000" fill="hold"/>
                                        <p:tgtEl>
                                          <p:spTgt spid="11">
                                            <p:txEl>
                                              <p:pRg st="0" end="0"/>
                                            </p:txEl>
                                          </p:spTgt>
                                        </p:tgtEl>
                                        <p:attrNameLst>
                                          <p:attrName>style.color</p:attrName>
                                        </p:attrNameLst>
                                      </p:cBhvr>
                                      <p:to>
                                        <a:schemeClr val="bg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10" grpId="0" build="p"/>
      <p:bldP spid="10" grpId="1" build="allAtOnce"/>
      <p:bldP spid="12" grpId="0" build="p"/>
      <p:bldP spid="12" grpId="1" build="allAtOnce"/>
      <p:bldP spid="14" grpId="0" build="p"/>
      <p:bldP spid="14" grpId="1" build="allAtOnce"/>
      <p:bldP spid="11" grpId="0" build="p"/>
      <p:bldP spid="11" grpId="1" build="allAtOnce"/>
      <p:bldP spid="16" grpId="0" build="p"/>
      <p:bldP spid="16" grpI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73217" y="45652"/>
            <a:ext cx="8424476" cy="599666"/>
          </a:xfrm>
          <a:effectLst>
            <a:innerShdw blurRad="63500" dist="50800" dir="18900000">
              <a:schemeClr val="bg1">
                <a:alpha val="50000"/>
              </a:schemeClr>
            </a:innerShdw>
          </a:effectLst>
        </p:spPr>
        <p:txBody>
          <a:bodyPr>
            <a:noAutofit/>
          </a:bodyPr>
          <a:lstStyle/>
          <a:p>
            <a:r>
              <a:rPr lang="fr-FR" altLang="fr-FR" sz="3200" dirty="0">
                <a:solidFill>
                  <a:srgbClr val="00B0F0"/>
                </a:solidFill>
                <a:ea typeface="Arial Unicode MS" panose="020B0604020202020204" pitchFamily="34" charset="-128"/>
              </a:rPr>
              <a:t>Concept du CFA en entreprise</a:t>
            </a:r>
            <a:endParaRPr lang="fr-FR" sz="3200" dirty="0">
              <a:solidFill>
                <a:srgbClr val="00B0F0"/>
              </a:solidFill>
              <a:effectLst>
                <a:outerShdw blurRad="38100" dist="38100" dir="2700000" algn="tl">
                  <a:srgbClr val="000000">
                    <a:alpha val="43137"/>
                  </a:srgbClr>
                </a:outerShdw>
              </a:effectLst>
              <a:latin typeface="+mn-lt"/>
            </a:endParaRPr>
          </a:p>
        </p:txBody>
      </p:sp>
      <p:grpSp>
        <p:nvGrpSpPr>
          <p:cNvPr id="4" name="Group 30"/>
          <p:cNvGrpSpPr>
            <a:grpSpLocks/>
          </p:cNvGrpSpPr>
          <p:nvPr/>
        </p:nvGrpSpPr>
        <p:grpSpPr bwMode="auto">
          <a:xfrm>
            <a:off x="918368" y="1435893"/>
            <a:ext cx="7345363" cy="4897437"/>
            <a:chOff x="884" y="1071"/>
            <a:chExt cx="4627" cy="3085"/>
          </a:xfrm>
        </p:grpSpPr>
        <p:sp>
          <p:nvSpPr>
            <p:cNvPr id="5" name="Rectangle 4"/>
            <p:cNvSpPr>
              <a:spLocks noChangeArrowheads="1"/>
            </p:cNvSpPr>
            <p:nvPr/>
          </p:nvSpPr>
          <p:spPr bwMode="auto">
            <a:xfrm>
              <a:off x="884" y="1616"/>
              <a:ext cx="4627" cy="2540"/>
            </a:xfrm>
            <a:prstGeom prst="rect">
              <a:avLst/>
            </a:prstGeom>
            <a:no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endParaRPr lang="en-US" altLang="fr-FR" sz="2400" b="0">
                <a:solidFill>
                  <a:srgbClr val="FFFFFF"/>
                </a:solidFill>
                <a:latin typeface="+mn-lt"/>
              </a:endParaRPr>
            </a:p>
          </p:txBody>
        </p:sp>
        <p:sp>
          <p:nvSpPr>
            <p:cNvPr id="6" name="Rectangle 5"/>
            <p:cNvSpPr>
              <a:spLocks noChangeArrowheads="1"/>
            </p:cNvSpPr>
            <p:nvPr/>
          </p:nvSpPr>
          <p:spPr bwMode="auto">
            <a:xfrm>
              <a:off x="3157" y="1756"/>
              <a:ext cx="1438" cy="9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fr-FR" altLang="fr-FR" sz="2400" b="0">
                  <a:solidFill>
                    <a:srgbClr val="000000"/>
                  </a:solidFill>
                  <a:latin typeface="+mn-lt"/>
                </a:rPr>
                <a:t>CFA</a:t>
              </a:r>
            </a:p>
          </p:txBody>
        </p:sp>
        <p:sp>
          <p:nvSpPr>
            <p:cNvPr id="7" name="Line 6"/>
            <p:cNvSpPr>
              <a:spLocks noChangeShapeType="1"/>
            </p:cNvSpPr>
            <p:nvPr/>
          </p:nvSpPr>
          <p:spPr bwMode="auto">
            <a:xfrm flipH="1">
              <a:off x="4186" y="2033"/>
              <a:ext cx="798" cy="1"/>
            </a:xfrm>
            <a:prstGeom prst="line">
              <a:avLst/>
            </a:prstGeom>
            <a:noFill/>
            <a:ln w="34925">
              <a:solidFill>
                <a:srgbClr val="CC66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8" name="Line 7"/>
            <p:cNvSpPr>
              <a:spLocks noChangeShapeType="1"/>
            </p:cNvSpPr>
            <p:nvPr/>
          </p:nvSpPr>
          <p:spPr bwMode="auto">
            <a:xfrm flipH="1">
              <a:off x="4322" y="2169"/>
              <a:ext cx="798" cy="1"/>
            </a:xfrm>
            <a:prstGeom prst="line">
              <a:avLst/>
            </a:prstGeom>
            <a:noFill/>
            <a:ln w="34925">
              <a:solidFill>
                <a:srgbClr val="CC66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9" name="Line 8"/>
            <p:cNvSpPr>
              <a:spLocks noChangeShapeType="1"/>
            </p:cNvSpPr>
            <p:nvPr/>
          </p:nvSpPr>
          <p:spPr bwMode="auto">
            <a:xfrm flipH="1">
              <a:off x="4458" y="2305"/>
              <a:ext cx="798" cy="1"/>
            </a:xfrm>
            <a:prstGeom prst="line">
              <a:avLst/>
            </a:prstGeom>
            <a:noFill/>
            <a:ln w="34925">
              <a:solidFill>
                <a:srgbClr val="CC66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0" name="Rectangle 9"/>
            <p:cNvSpPr>
              <a:spLocks noChangeArrowheads="1"/>
            </p:cNvSpPr>
            <p:nvPr/>
          </p:nvSpPr>
          <p:spPr bwMode="auto">
            <a:xfrm>
              <a:off x="4512" y="2350"/>
              <a:ext cx="960" cy="23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fr-FR" altLang="fr-FR" sz="1200" b="1" dirty="0">
                  <a:solidFill>
                    <a:srgbClr val="CC6600"/>
                  </a:solidFill>
                  <a:latin typeface="+mn-lt"/>
                </a:rPr>
                <a:t>Apprentis sélectionnés</a:t>
              </a:r>
            </a:p>
            <a:p>
              <a:pPr algn="ctr" eaLnBrk="1" hangingPunct="1">
                <a:spcBef>
                  <a:spcPct val="0"/>
                </a:spcBef>
                <a:buFont typeface="Arial" panose="020B0604020202020204" pitchFamily="34" charset="0"/>
                <a:buNone/>
              </a:pPr>
              <a:r>
                <a:rPr lang="fr-FR" altLang="fr-FR" sz="1200" b="1" dirty="0">
                  <a:solidFill>
                    <a:srgbClr val="CC6600"/>
                  </a:solidFill>
                  <a:latin typeface="+mn-lt"/>
                </a:rPr>
                <a:t>(Formation initiale)</a:t>
              </a:r>
            </a:p>
          </p:txBody>
        </p:sp>
        <p:sp>
          <p:nvSpPr>
            <p:cNvPr id="11" name="Line 10"/>
            <p:cNvSpPr>
              <a:spLocks noChangeShapeType="1"/>
            </p:cNvSpPr>
            <p:nvPr/>
          </p:nvSpPr>
          <p:spPr bwMode="auto">
            <a:xfrm flipV="1">
              <a:off x="3877" y="2487"/>
              <a:ext cx="1" cy="528"/>
            </a:xfrm>
            <a:prstGeom prst="line">
              <a:avLst/>
            </a:prstGeom>
            <a:noFill/>
            <a:ln w="34925">
              <a:solidFill>
                <a:srgbClr val="CC66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2" name="Line 11"/>
            <p:cNvSpPr>
              <a:spLocks noChangeShapeType="1"/>
            </p:cNvSpPr>
            <p:nvPr/>
          </p:nvSpPr>
          <p:spPr bwMode="auto">
            <a:xfrm flipV="1">
              <a:off x="3651" y="2487"/>
              <a:ext cx="1" cy="528"/>
            </a:xfrm>
            <a:prstGeom prst="line">
              <a:avLst/>
            </a:prstGeom>
            <a:noFill/>
            <a:ln w="34925">
              <a:solidFill>
                <a:srgbClr val="CC66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3" name="Text Box 12"/>
            <p:cNvSpPr txBox="1">
              <a:spLocks noChangeArrowheads="1"/>
            </p:cNvSpPr>
            <p:nvPr/>
          </p:nvSpPr>
          <p:spPr bwMode="auto">
            <a:xfrm>
              <a:off x="930" y="3385"/>
              <a:ext cx="1971"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Arial" panose="020B0604020202020204" pitchFamily="34" charset="0"/>
                <a:buNone/>
              </a:pPr>
              <a:r>
                <a:rPr lang="fr-FR" altLang="fr-FR" sz="2800" b="0" dirty="0">
                  <a:solidFill>
                    <a:schemeClr val="bg1"/>
                  </a:solidFill>
                  <a:latin typeface="+mn-lt"/>
                </a:rPr>
                <a:t>Espaces de production </a:t>
              </a:r>
            </a:p>
          </p:txBody>
        </p:sp>
        <p:sp>
          <p:nvSpPr>
            <p:cNvPr id="14" name="Rectangle 13"/>
            <p:cNvSpPr>
              <a:spLocks noChangeArrowheads="1"/>
            </p:cNvSpPr>
            <p:nvPr/>
          </p:nvSpPr>
          <p:spPr bwMode="auto">
            <a:xfrm>
              <a:off x="3321" y="3017"/>
              <a:ext cx="960" cy="349"/>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fr-FR" altLang="fr-FR" sz="1200" b="1" dirty="0">
                  <a:solidFill>
                    <a:srgbClr val="CC6600"/>
                  </a:solidFill>
                  <a:latin typeface="+mn-lt"/>
                </a:rPr>
                <a:t>Salariés désignés et volontaires</a:t>
              </a:r>
            </a:p>
            <a:p>
              <a:pPr algn="ctr" eaLnBrk="1" hangingPunct="1">
                <a:spcBef>
                  <a:spcPct val="0"/>
                </a:spcBef>
                <a:buFont typeface="Arial" panose="020B0604020202020204" pitchFamily="34" charset="0"/>
                <a:buNone/>
              </a:pPr>
              <a:r>
                <a:rPr lang="fr-FR" altLang="fr-FR" sz="1200" b="1" dirty="0">
                  <a:solidFill>
                    <a:srgbClr val="CC6600"/>
                  </a:solidFill>
                  <a:latin typeface="+mn-lt"/>
                </a:rPr>
                <a:t>(Formation continue)</a:t>
              </a:r>
            </a:p>
          </p:txBody>
        </p:sp>
        <p:sp>
          <p:nvSpPr>
            <p:cNvPr id="15" name="Line 14"/>
            <p:cNvSpPr>
              <a:spLocks noChangeShapeType="1"/>
            </p:cNvSpPr>
            <p:nvPr/>
          </p:nvSpPr>
          <p:spPr bwMode="auto">
            <a:xfrm flipH="1">
              <a:off x="2606" y="1988"/>
              <a:ext cx="798" cy="1"/>
            </a:xfrm>
            <a:prstGeom prst="line">
              <a:avLst/>
            </a:prstGeom>
            <a:noFill/>
            <a:ln w="34925">
              <a:solidFill>
                <a:srgbClr val="FF3399"/>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7" name="Line 15"/>
            <p:cNvSpPr>
              <a:spLocks noChangeShapeType="1"/>
            </p:cNvSpPr>
            <p:nvPr/>
          </p:nvSpPr>
          <p:spPr bwMode="auto">
            <a:xfrm flipH="1">
              <a:off x="2742" y="2124"/>
              <a:ext cx="798" cy="1"/>
            </a:xfrm>
            <a:prstGeom prst="line">
              <a:avLst/>
            </a:prstGeom>
            <a:noFill/>
            <a:ln w="34925">
              <a:solidFill>
                <a:srgbClr val="FF3399"/>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8" name="Line 16"/>
            <p:cNvSpPr>
              <a:spLocks noChangeShapeType="1"/>
            </p:cNvSpPr>
            <p:nvPr/>
          </p:nvSpPr>
          <p:spPr bwMode="auto">
            <a:xfrm flipH="1">
              <a:off x="2878" y="2260"/>
              <a:ext cx="798" cy="1"/>
            </a:xfrm>
            <a:prstGeom prst="line">
              <a:avLst/>
            </a:prstGeom>
            <a:noFill/>
            <a:ln w="34925">
              <a:solidFill>
                <a:srgbClr val="FF3399"/>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19" name="Text Box 17"/>
            <p:cNvSpPr txBox="1">
              <a:spLocks noChangeArrowheads="1"/>
            </p:cNvSpPr>
            <p:nvPr/>
          </p:nvSpPr>
          <p:spPr bwMode="auto">
            <a:xfrm>
              <a:off x="1383" y="1988"/>
              <a:ext cx="122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 typeface="Arial" panose="020B0604020202020204" pitchFamily="34" charset="0"/>
                <a:buNone/>
              </a:pPr>
              <a:r>
                <a:rPr lang="fr-FR" altLang="fr-FR" sz="2000" dirty="0">
                  <a:solidFill>
                    <a:schemeClr val="bg1"/>
                  </a:solidFill>
                  <a:latin typeface="+mn-lt"/>
                </a:rPr>
                <a:t>Main d’œuvre Compétente</a:t>
              </a:r>
            </a:p>
          </p:txBody>
        </p:sp>
        <p:sp>
          <p:nvSpPr>
            <p:cNvPr id="20" name="Line 18"/>
            <p:cNvSpPr>
              <a:spLocks noChangeShapeType="1"/>
            </p:cNvSpPr>
            <p:nvPr/>
          </p:nvSpPr>
          <p:spPr bwMode="auto">
            <a:xfrm flipH="1" flipV="1">
              <a:off x="4286" y="1389"/>
              <a:ext cx="1" cy="480"/>
            </a:xfrm>
            <a:prstGeom prst="line">
              <a:avLst/>
            </a:prstGeom>
            <a:noFill/>
            <a:ln w="34925">
              <a:solidFill>
                <a:srgbClr val="000080"/>
              </a:solidFill>
              <a:prstDash val="sysDot"/>
              <a:miter lim="800000"/>
              <a:headEn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1" name="Rectangle 19"/>
            <p:cNvSpPr>
              <a:spLocks noChangeArrowheads="1"/>
            </p:cNvSpPr>
            <p:nvPr/>
          </p:nvSpPr>
          <p:spPr bwMode="auto">
            <a:xfrm>
              <a:off x="3696" y="1071"/>
              <a:ext cx="1353"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Arial" panose="020B0604020202020204" pitchFamily="34" charset="0"/>
                <a:buNone/>
              </a:pPr>
              <a:r>
                <a:rPr lang="fr-FR" altLang="fr-FR" dirty="0">
                  <a:solidFill>
                    <a:srgbClr val="FFC000"/>
                  </a:solidFill>
                  <a:latin typeface="+mn-lt"/>
                </a:rPr>
                <a:t>Entreprises </a:t>
              </a:r>
            </a:p>
          </p:txBody>
        </p:sp>
        <p:sp>
          <p:nvSpPr>
            <p:cNvPr id="22" name="Line 20"/>
            <p:cNvSpPr>
              <a:spLocks noChangeShapeType="1"/>
            </p:cNvSpPr>
            <p:nvPr/>
          </p:nvSpPr>
          <p:spPr bwMode="auto">
            <a:xfrm flipV="1">
              <a:off x="1565" y="2704"/>
              <a:ext cx="1633" cy="726"/>
            </a:xfrm>
            <a:prstGeom prst="line">
              <a:avLst/>
            </a:prstGeom>
            <a:noFill/>
            <a:ln w="57150">
              <a:solidFill>
                <a:srgbClr val="CC6600"/>
              </a:solidFill>
              <a:miter lim="800000"/>
              <a:headEnd type="triangle" w="med" len="med"/>
              <a:tailEnd type="triangle" w="med" len="med"/>
            </a:ln>
            <a:extLst>
              <a:ext uri="{909E8E84-426E-40DD-AFC4-6F175D3DCCD1}">
                <a14:hiddenFill xmlns:a14="http://schemas.microsoft.com/office/drawing/2010/main">
                  <a:noFill/>
                </a14:hiddenFill>
              </a:ext>
            </a:extLst>
          </p:spPr>
          <p:txBody>
            <a:bodyPr wrap="none"/>
            <a:lstStyle/>
            <a:p>
              <a:endParaRPr lang="fr-FR"/>
            </a:p>
          </p:txBody>
        </p:sp>
        <p:sp>
          <p:nvSpPr>
            <p:cNvPr id="23" name="Text Box 21"/>
            <p:cNvSpPr txBox="1">
              <a:spLocks noChangeArrowheads="1"/>
            </p:cNvSpPr>
            <p:nvPr/>
          </p:nvSpPr>
          <p:spPr bwMode="auto">
            <a:xfrm>
              <a:off x="884" y="3785"/>
              <a:ext cx="4627" cy="37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 typeface="Arial" panose="020B0604020202020204" pitchFamily="34" charset="0"/>
                <a:buNone/>
              </a:pPr>
              <a:r>
                <a:rPr lang="fr-FR" altLang="fr-FR">
                  <a:solidFill>
                    <a:srgbClr val="990000"/>
                  </a:solidFill>
                  <a:latin typeface="+mn-lt"/>
                </a:rPr>
                <a:t>… vers l’entreprise apprenante</a:t>
              </a:r>
            </a:p>
          </p:txBody>
        </p:sp>
      </p:grpSp>
    </p:spTree>
    <p:extLst>
      <p:ext uri="{BB962C8B-B14F-4D97-AF65-F5344CB8AC3E}">
        <p14:creationId xmlns:p14="http://schemas.microsoft.com/office/powerpoint/2010/main" val="26701540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07504" y="104831"/>
            <a:ext cx="8424476" cy="599666"/>
          </a:xfrm>
          <a:effectLst>
            <a:innerShdw blurRad="63500" dist="50800" dir="18900000">
              <a:schemeClr val="bg1">
                <a:alpha val="50000"/>
              </a:schemeClr>
            </a:innerShdw>
          </a:effectLst>
        </p:spPr>
        <p:txBody>
          <a:bodyPr>
            <a:noAutofit/>
          </a:bodyPr>
          <a:lstStyle/>
          <a:p>
            <a:r>
              <a:rPr lang="fr-FR" altLang="fr-FR" sz="3200" dirty="0">
                <a:solidFill>
                  <a:srgbClr val="00B0F0"/>
                </a:solidFill>
                <a:ea typeface="Arial Unicode MS" panose="020B0604020202020204" pitchFamily="34" charset="-128"/>
              </a:rPr>
              <a:t>Concept du CFA en entreprise</a:t>
            </a:r>
            <a:endParaRPr lang="fr-FR" sz="3200" dirty="0">
              <a:solidFill>
                <a:srgbClr val="00B0F0"/>
              </a:solidFill>
              <a:effectLst>
                <a:outerShdw blurRad="38100" dist="38100" dir="2700000" algn="tl">
                  <a:srgbClr val="000000">
                    <a:alpha val="43137"/>
                  </a:srgbClr>
                </a:outerShdw>
              </a:effectLst>
              <a:latin typeface="+mn-lt"/>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011" y="1628800"/>
            <a:ext cx="7566025"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548165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07504" y="404664"/>
            <a:ext cx="8424476" cy="599666"/>
          </a:xfrm>
          <a:effectLst>
            <a:innerShdw blurRad="63500" dist="50800" dir="18900000">
              <a:schemeClr val="bg1">
                <a:alpha val="50000"/>
              </a:schemeClr>
            </a:innerShdw>
          </a:effectLst>
        </p:spPr>
        <p:txBody>
          <a:bodyPr>
            <a:noAutofit/>
          </a:bodyPr>
          <a:lstStyle/>
          <a:p>
            <a:r>
              <a:rPr lang="fr-FR" sz="3200" dirty="0">
                <a:solidFill>
                  <a:srgbClr val="00B0F0"/>
                </a:solidFill>
              </a:rPr>
              <a:t>Développement de l’apprentissage en partenariat avec les ONG</a:t>
            </a:r>
            <a:endParaRPr lang="fr-FR" sz="3200" dirty="0">
              <a:solidFill>
                <a:srgbClr val="00B0F0"/>
              </a:solidFill>
              <a:effectLst>
                <a:outerShdw blurRad="38100" dist="38100" dir="2700000" algn="tl">
                  <a:srgbClr val="000000">
                    <a:alpha val="43137"/>
                  </a:srgbClr>
                </a:outerShdw>
              </a:effectLst>
              <a:latin typeface="+mn-lt"/>
            </a:endParaRPr>
          </a:p>
        </p:txBody>
      </p:sp>
      <p:sp>
        <p:nvSpPr>
          <p:cNvPr id="16" name="Rectangle 15"/>
          <p:cNvSpPr/>
          <p:nvPr/>
        </p:nvSpPr>
        <p:spPr>
          <a:xfrm>
            <a:off x="609907" y="1592796"/>
            <a:ext cx="8208912" cy="4536627"/>
          </a:xfrm>
          <a:prstGeom prst="rect">
            <a:avLst/>
          </a:prstGeom>
        </p:spPr>
        <p:txBody>
          <a:bodyPr wrap="square">
            <a:spAutoFit/>
          </a:bodyPr>
          <a:lstStyle/>
          <a:p>
            <a:pPr algn="just" defTabSz="1089025">
              <a:spcAft>
                <a:spcPct val="10000"/>
              </a:spcAft>
              <a:buClr>
                <a:srgbClr val="A50021"/>
              </a:buClr>
              <a:defRPr/>
            </a:pPr>
            <a:r>
              <a:rPr lang="fr-FR" b="1" dirty="0">
                <a:solidFill>
                  <a:schemeClr val="bg1"/>
                </a:solidFill>
                <a:latin typeface="Arial Narrow" pitchFamily="34" charset="0"/>
                <a:cs typeface="Arial" charset="0"/>
              </a:rPr>
              <a:t>En raison de leur rôle de proximité et de mobilisation sociale, le </a:t>
            </a:r>
            <a:r>
              <a:rPr lang="fr-FR" b="1" dirty="0" smtClean="0">
                <a:solidFill>
                  <a:schemeClr val="bg1"/>
                </a:solidFill>
                <a:latin typeface="Arial Narrow" pitchFamily="34" charset="0"/>
                <a:cs typeface="Arial" charset="0"/>
              </a:rPr>
              <a:t>SEFP a </a:t>
            </a:r>
            <a:r>
              <a:rPr lang="fr-FR" b="1" dirty="0">
                <a:solidFill>
                  <a:schemeClr val="bg1"/>
                </a:solidFill>
                <a:latin typeface="Arial Narrow" pitchFamily="34" charset="0"/>
                <a:cs typeface="Arial" charset="0"/>
              </a:rPr>
              <a:t>mis en place un partenariat avec les ONG pour la mise en œuvre de programmes d’apprentissage au profit de jeunes en situation vulnérable </a:t>
            </a:r>
          </a:p>
          <a:p>
            <a:pPr marL="285750" indent="-285750" defTabSz="1089025">
              <a:spcBef>
                <a:spcPts val="600"/>
              </a:spcBef>
              <a:buClr>
                <a:srgbClr val="FFC000"/>
              </a:buClr>
              <a:buFont typeface="Wingdings" panose="05000000000000000000" pitchFamily="2" charset="2"/>
              <a:buChar char="Ø"/>
              <a:defRPr/>
            </a:pPr>
            <a:r>
              <a:rPr lang="fr-FR" altLang="ar-SA" b="1" dirty="0">
                <a:solidFill>
                  <a:srgbClr val="FFC000"/>
                </a:solidFill>
                <a:latin typeface="Arial Narrow" pitchFamily="34" charset="0"/>
                <a:cs typeface="Arial" charset="0"/>
              </a:rPr>
              <a:t>Nouvelle approche socio-professionnelle pour le développement de l’apprentissage qui permet  de : </a:t>
            </a:r>
          </a:p>
          <a:p>
            <a:pPr marL="903288" lvl="1" indent="-358775">
              <a:spcBef>
                <a:spcPts val="600"/>
              </a:spcBef>
              <a:buFontTx/>
              <a:buChar char="•"/>
              <a:defRPr/>
            </a:pPr>
            <a:r>
              <a:rPr lang="fr-FR" altLang="ar-SA" b="1" dirty="0">
                <a:solidFill>
                  <a:schemeClr val="bg1"/>
                </a:solidFill>
                <a:latin typeface="Arial Narrow" pitchFamily="34" charset="0"/>
                <a:cs typeface="Arial" charset="0"/>
              </a:rPr>
              <a:t>Répondre </a:t>
            </a:r>
            <a:r>
              <a:rPr lang="fr-FR" b="1" dirty="0">
                <a:solidFill>
                  <a:schemeClr val="bg1"/>
                </a:solidFill>
                <a:latin typeface="Arial Narrow" pitchFamily="34" charset="0"/>
                <a:cs typeface="Arial" charset="0"/>
              </a:rPr>
              <a:t>aux besoins en formation des jeunes pour faciliter leur insertion dans la vie active</a:t>
            </a:r>
          </a:p>
          <a:p>
            <a:pPr marL="903288" lvl="1" indent="-358775">
              <a:spcBef>
                <a:spcPts val="600"/>
              </a:spcBef>
              <a:buFontTx/>
              <a:buChar char="•"/>
              <a:defRPr/>
            </a:pPr>
            <a:r>
              <a:rPr lang="fr-FR" b="1" dirty="0">
                <a:solidFill>
                  <a:schemeClr val="bg1"/>
                </a:solidFill>
                <a:latin typeface="Arial Narrow" pitchFamily="34" charset="0"/>
                <a:cs typeface="Arial" charset="0"/>
              </a:rPr>
              <a:t>Mobiliser  les capacités formatives des ONG </a:t>
            </a:r>
          </a:p>
          <a:p>
            <a:pPr marL="903288" lvl="1" indent="-358775">
              <a:spcBef>
                <a:spcPts val="600"/>
              </a:spcBef>
              <a:buFontTx/>
              <a:buChar char="•"/>
              <a:defRPr/>
            </a:pPr>
            <a:r>
              <a:rPr lang="fr-FR" b="1" dirty="0">
                <a:solidFill>
                  <a:schemeClr val="bg1"/>
                </a:solidFill>
                <a:latin typeface="Arial Narrow" pitchFamily="34" charset="0"/>
                <a:cs typeface="Arial" charset="0"/>
              </a:rPr>
              <a:t>Intégrer la formation par apprentissage comme maillon fort dans une chaine d’activités depuis la mise à niveau scolaire et </a:t>
            </a:r>
            <a:r>
              <a:rPr lang="fr-FR" b="1" dirty="0" smtClean="0">
                <a:solidFill>
                  <a:schemeClr val="bg1"/>
                </a:solidFill>
                <a:latin typeface="Arial Narrow" pitchFamily="34" charset="0"/>
                <a:cs typeface="Arial" charset="0"/>
              </a:rPr>
              <a:t>sociale </a:t>
            </a:r>
            <a:r>
              <a:rPr lang="fr-FR" b="1" dirty="0">
                <a:solidFill>
                  <a:schemeClr val="bg1"/>
                </a:solidFill>
                <a:latin typeface="Arial Narrow" pitchFamily="34" charset="0"/>
                <a:cs typeface="Arial" charset="0"/>
              </a:rPr>
              <a:t>des jeunes jusqu’à leur insertion</a:t>
            </a:r>
          </a:p>
          <a:p>
            <a:pPr marL="365125" indent="-365125">
              <a:spcBef>
                <a:spcPts val="600"/>
              </a:spcBef>
              <a:buClr>
                <a:srgbClr val="FFC000"/>
              </a:buClr>
              <a:buFont typeface="Wingdings" pitchFamily="2" charset="2"/>
              <a:buChar char="Ø"/>
              <a:defRPr/>
            </a:pPr>
            <a:r>
              <a:rPr lang="fr-FR" b="1" dirty="0">
                <a:solidFill>
                  <a:srgbClr val="FFC000"/>
                </a:solidFill>
                <a:latin typeface="Arial Narrow" pitchFamily="34" charset="0"/>
                <a:cs typeface="Arial" charset="0"/>
              </a:rPr>
              <a:t>Cadre juridique </a:t>
            </a:r>
          </a:p>
          <a:p>
            <a:pPr marL="903288" lvl="1" indent="-358775">
              <a:spcBef>
                <a:spcPts val="600"/>
              </a:spcBef>
              <a:buFontTx/>
              <a:buChar char="•"/>
              <a:defRPr/>
            </a:pPr>
            <a:r>
              <a:rPr lang="fr-FR" b="1" dirty="0">
                <a:solidFill>
                  <a:srgbClr val="FFC000"/>
                </a:solidFill>
                <a:latin typeface="Arial Narrow" pitchFamily="34" charset="0"/>
                <a:cs typeface="Arial" charset="0"/>
              </a:rPr>
              <a:t>Loi 12.00 </a:t>
            </a:r>
            <a:r>
              <a:rPr lang="fr-FR" b="1" dirty="0">
                <a:solidFill>
                  <a:schemeClr val="bg1"/>
                </a:solidFill>
                <a:latin typeface="Arial Narrow" pitchFamily="34" charset="0"/>
                <a:cs typeface="Arial" charset="0"/>
              </a:rPr>
              <a:t>régissant l’apprentissage</a:t>
            </a:r>
          </a:p>
          <a:p>
            <a:pPr marL="903288" lvl="1" indent="-358775">
              <a:spcBef>
                <a:spcPts val="600"/>
              </a:spcBef>
              <a:buFontTx/>
              <a:buChar char="•"/>
              <a:defRPr/>
            </a:pPr>
            <a:r>
              <a:rPr lang="fr-FR" b="1" dirty="0">
                <a:solidFill>
                  <a:srgbClr val="FFC000"/>
                </a:solidFill>
                <a:latin typeface="Arial Narrow" pitchFamily="34" charset="0"/>
                <a:cs typeface="Arial" charset="0"/>
              </a:rPr>
              <a:t>Loi 13.00 </a:t>
            </a:r>
            <a:r>
              <a:rPr lang="fr-FR" b="1" dirty="0">
                <a:solidFill>
                  <a:schemeClr val="bg1"/>
                </a:solidFill>
                <a:latin typeface="Arial Narrow" pitchFamily="34" charset="0"/>
                <a:cs typeface="Arial" charset="0"/>
              </a:rPr>
              <a:t>régissant le secteur de la Formation Professionnelle privée</a:t>
            </a:r>
            <a:endParaRPr lang="fr-FR" sz="2000" b="1" dirty="0">
              <a:solidFill>
                <a:schemeClr val="bg1"/>
              </a:solidFill>
              <a:cs typeface="Arial" charset="0"/>
            </a:endParaRPr>
          </a:p>
        </p:txBody>
      </p:sp>
    </p:spTree>
    <p:extLst>
      <p:ext uri="{BB962C8B-B14F-4D97-AF65-F5344CB8AC3E}">
        <p14:creationId xmlns:p14="http://schemas.microsoft.com/office/powerpoint/2010/main" val="30562725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wipe(left)">
                                      <p:cBhvr>
                                        <p:cTn id="7" dur="20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wipe(left)">
                                      <p:cBhvr>
                                        <p:cTn id="12" dur="2000"/>
                                        <p:tgtEl>
                                          <p:spTgt spid="16">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wipe(left)">
                                      <p:cBhvr>
                                        <p:cTn id="15" dur="2000"/>
                                        <p:tgtEl>
                                          <p:spTgt spid="16">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wipe(left)">
                                      <p:cBhvr>
                                        <p:cTn id="18" dur="2000"/>
                                        <p:tgtEl>
                                          <p:spTgt spid="16">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wipe(left)">
                                      <p:cBhvr>
                                        <p:cTn id="21" dur="2000"/>
                                        <p:tgtEl>
                                          <p:spTgt spid="1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wipe(left)">
                                      <p:cBhvr>
                                        <p:cTn id="26" dur="2000"/>
                                        <p:tgtEl>
                                          <p:spTgt spid="16">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6">
                                            <p:txEl>
                                              <p:pRg st="6" end="6"/>
                                            </p:txEl>
                                          </p:spTgt>
                                        </p:tgtEl>
                                        <p:attrNameLst>
                                          <p:attrName>style.visibility</p:attrName>
                                        </p:attrNameLst>
                                      </p:cBhvr>
                                      <p:to>
                                        <p:strVal val="visible"/>
                                      </p:to>
                                    </p:set>
                                    <p:animEffect transition="in" filter="wipe(left)">
                                      <p:cBhvr>
                                        <p:cTn id="29" dur="2000"/>
                                        <p:tgtEl>
                                          <p:spTgt spid="16">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6">
                                            <p:txEl>
                                              <p:pRg st="7" end="7"/>
                                            </p:txEl>
                                          </p:spTgt>
                                        </p:tgtEl>
                                        <p:attrNameLst>
                                          <p:attrName>style.visibility</p:attrName>
                                        </p:attrNameLst>
                                      </p:cBhvr>
                                      <p:to>
                                        <p:strVal val="visible"/>
                                      </p:to>
                                    </p:set>
                                    <p:animEffect transition="in" filter="wipe(left)">
                                      <p:cBhvr>
                                        <p:cTn id="32" dur="2000"/>
                                        <p:tgtEl>
                                          <p:spTgt spid="1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a:xfrm>
            <a:off x="1259632" y="2420888"/>
            <a:ext cx="6874532" cy="1754326"/>
          </a:xfrm>
          <a:prstGeom prst="rect">
            <a:avLst/>
          </a:prstGeom>
        </p:spPr>
        <p:txBody>
          <a:bodyPr wrap="square">
            <a:spAutoFit/>
          </a:bodyPr>
          <a:lstStyle/>
          <a:p>
            <a:pPr algn="ctr" eaLnBrk="1" hangingPunct="1">
              <a:defRPr/>
            </a:pPr>
            <a:r>
              <a:rPr lang="fr-FR" sz="5400" kern="0" cap="all"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Times New Roman" pitchFamily="18" charset="0"/>
                <a:cs typeface="+mn-cs"/>
              </a:rPr>
              <a:t>Merci pour votre attention </a:t>
            </a:r>
            <a:endParaRPr lang="fr-FR" sz="5400" cap="all"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Arial" charset="0"/>
              <a:cs typeface="+mn-cs"/>
            </a:endParaRPr>
          </a:p>
        </p:txBody>
      </p:sp>
    </p:spTree>
    <p:extLst>
      <p:ext uri="{BB962C8B-B14F-4D97-AF65-F5344CB8AC3E}">
        <p14:creationId xmlns:p14="http://schemas.microsoft.com/office/powerpoint/2010/main" val="80821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7"/>
                                        </p:tgtEl>
                                      </p:cBhvr>
                                    </p:animEffect>
                                    <p:anim calcmode="lin" valueType="num">
                                      <p:cBhvr>
                                        <p:cTn id="7" dur="1000"/>
                                        <p:tgtEl>
                                          <p:spTgt spid="7"/>
                                        </p:tgtEl>
                                        <p:attrNameLst>
                                          <p:attrName>ppt_x</p:attrName>
                                        </p:attrNameLst>
                                      </p:cBhvr>
                                      <p:tavLst>
                                        <p:tav tm="0">
                                          <p:val>
                                            <p:strVal val="ppt_x"/>
                                          </p:val>
                                        </p:tav>
                                        <p:tav tm="100000">
                                          <p:val>
                                            <p:strVal val="ppt_x"/>
                                          </p:val>
                                        </p:tav>
                                      </p:tavLst>
                                    </p:anim>
                                    <p:anim calcmode="lin" valueType="num">
                                      <p:cBhvr>
                                        <p:cTn id="8" dur="1000"/>
                                        <p:tgtEl>
                                          <p:spTgt spid="7"/>
                                        </p:tgtEl>
                                        <p:attrNameLst>
                                          <p:attrName>ppt_y</p:attrName>
                                        </p:attrNameLst>
                                      </p:cBhvr>
                                      <p:tavLst>
                                        <p:tav tm="0">
                                          <p:val>
                                            <p:strVal val="ppt_y"/>
                                          </p:val>
                                        </p:tav>
                                        <p:tav tm="100000">
                                          <p:val>
                                            <p:strVal val="ppt_y+.1"/>
                                          </p:val>
                                        </p:tav>
                                      </p:tavLst>
                                    </p:anim>
                                    <p:set>
                                      <p:cBhvr>
                                        <p:cTn id="9"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791580" y="152636"/>
            <a:ext cx="7596844" cy="634082"/>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r>
              <a:rPr lang="fr-FR"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Missions</a:t>
            </a:r>
            <a:endParaRPr lang="fr-FR"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8" name="Espace réservé du contenu 7"/>
          <p:cNvSpPr>
            <a:spLocks noGrp="1"/>
          </p:cNvSpPr>
          <p:nvPr>
            <p:ph sz="half" idx="1"/>
          </p:nvPr>
        </p:nvSpPr>
        <p:spPr>
          <a:xfrm>
            <a:off x="6168589" y="1052738"/>
            <a:ext cx="2744535" cy="5436604"/>
          </a:xfrm>
          <a:ln w="12700">
            <a:solidFill>
              <a:srgbClr val="00B0F0"/>
            </a:solidFill>
          </a:ln>
          <a:effectLst>
            <a:outerShdw blurRad="107950" dist="12700" dir="5400000" algn="ctr">
              <a:srgbClr val="000000"/>
            </a:outerShdw>
          </a:effectLst>
        </p:spPr>
        <p:txBody>
          <a:bodyPr>
            <a:noAutofit/>
          </a:bodyPr>
          <a:lstStyle/>
          <a:p>
            <a:pPr marL="0" lvl="3">
              <a:buClr>
                <a:srgbClr val="FFC000"/>
              </a:buClr>
              <a:buFont typeface="Wingdings" pitchFamily="2" charset="2"/>
              <a:buChar char="q"/>
              <a:defRPr/>
            </a:pPr>
            <a:r>
              <a:rPr lang="fr-FR" sz="1200" b="1" dirty="0">
                <a:solidFill>
                  <a:schemeClr val="bg1"/>
                </a:solidFill>
              </a:rPr>
              <a:t>Information et sensibilisation aux programmes de Formation Professionnelle par Apprentissage </a:t>
            </a:r>
          </a:p>
          <a:p>
            <a:pPr marL="0" lvl="3">
              <a:buClr>
                <a:srgbClr val="FFC000"/>
              </a:buClr>
              <a:buFont typeface="Wingdings" pitchFamily="2" charset="2"/>
              <a:buChar char="q"/>
              <a:defRPr/>
            </a:pPr>
            <a:r>
              <a:rPr lang="fr-FR" sz="1200" b="1" dirty="0">
                <a:solidFill>
                  <a:schemeClr val="bg1"/>
                </a:solidFill>
              </a:rPr>
              <a:t>Gestion et suivi du dossier de la Formation Professionnelle par Apprentissage au niveau du ressort territorial de la </a:t>
            </a:r>
            <a:r>
              <a:rPr lang="fr-FR" sz="1200" b="1" dirty="0" smtClean="0">
                <a:solidFill>
                  <a:schemeClr val="bg1"/>
                </a:solidFill>
              </a:rPr>
              <a:t>Délégation</a:t>
            </a:r>
          </a:p>
          <a:p>
            <a:pPr marL="0" lvl="3">
              <a:buClr>
                <a:srgbClr val="FFC000"/>
              </a:buClr>
              <a:buFont typeface="Wingdings" pitchFamily="2" charset="2"/>
              <a:buChar char="q"/>
              <a:defRPr/>
            </a:pPr>
            <a:r>
              <a:rPr lang="fr-FR" sz="1200" b="1" dirty="0" smtClean="0">
                <a:solidFill>
                  <a:schemeClr val="bg1"/>
                </a:solidFill>
              </a:rPr>
              <a:t>Préparation</a:t>
            </a:r>
            <a:r>
              <a:rPr lang="fr-FR" sz="1200" b="1" dirty="0">
                <a:solidFill>
                  <a:schemeClr val="bg1"/>
                </a:solidFill>
              </a:rPr>
              <a:t>, suivi et évaluation des conventions conclues dans le cadre </a:t>
            </a:r>
            <a:r>
              <a:rPr lang="fr-FR" sz="1200" b="1" dirty="0" smtClean="0">
                <a:solidFill>
                  <a:schemeClr val="bg1"/>
                </a:solidFill>
              </a:rPr>
              <a:t>de </a:t>
            </a:r>
            <a:r>
              <a:rPr lang="fr-FR" sz="1200" b="1" dirty="0">
                <a:solidFill>
                  <a:schemeClr val="bg1"/>
                </a:solidFill>
              </a:rPr>
              <a:t>la Formation par Apprentissage avec les Associations, les Entreprises et les secteurs Public et Privé</a:t>
            </a:r>
          </a:p>
          <a:p>
            <a:pPr marL="0" lvl="3">
              <a:buClr>
                <a:srgbClr val="FFC000"/>
              </a:buClr>
              <a:buFont typeface="Wingdings" pitchFamily="2" charset="2"/>
              <a:buChar char="q"/>
              <a:defRPr/>
            </a:pPr>
            <a:r>
              <a:rPr lang="fr-FR" sz="1200" b="1" dirty="0">
                <a:solidFill>
                  <a:schemeClr val="bg1"/>
                </a:solidFill>
              </a:rPr>
              <a:t>Assistance et accompagnement des Associations pour la réalisation des programmes de Formation Professionnelle par Apprentissage</a:t>
            </a:r>
          </a:p>
          <a:p>
            <a:pPr marL="0" lvl="3">
              <a:buClr>
                <a:srgbClr val="FFC000"/>
              </a:buClr>
              <a:buFont typeface="Wingdings" pitchFamily="2" charset="2"/>
              <a:buChar char="q"/>
              <a:defRPr/>
            </a:pPr>
            <a:r>
              <a:rPr lang="fr-FR" sz="1200" b="1" dirty="0">
                <a:solidFill>
                  <a:schemeClr val="bg1"/>
                </a:solidFill>
              </a:rPr>
              <a:t>Visite de contrôle et de supervision dans le cadre du suivi de la Formation par Apprentissage au sein des </a:t>
            </a:r>
            <a:r>
              <a:rPr lang="fr-FR" sz="1200" b="1" dirty="0" smtClean="0">
                <a:solidFill>
                  <a:schemeClr val="bg1"/>
                </a:solidFill>
              </a:rPr>
              <a:t>CFA</a:t>
            </a:r>
            <a:endParaRPr lang="fr-FR" sz="1200" b="1" dirty="0">
              <a:solidFill>
                <a:schemeClr val="bg1"/>
              </a:solidFill>
            </a:endParaRPr>
          </a:p>
          <a:p>
            <a:pPr marL="0" lvl="3">
              <a:buClr>
                <a:srgbClr val="FFC000"/>
              </a:buClr>
              <a:buFont typeface="Wingdings" pitchFamily="2" charset="2"/>
              <a:buChar char="q"/>
              <a:defRPr/>
            </a:pPr>
            <a:r>
              <a:rPr lang="fr-FR" sz="1200" b="1" dirty="0">
                <a:solidFill>
                  <a:schemeClr val="bg1"/>
                </a:solidFill>
              </a:rPr>
              <a:t>Gestion du dossier des organismes intervenant dans le domaine du conseil et de la Formation en cours d’emploi ;</a:t>
            </a:r>
          </a:p>
          <a:p>
            <a:pPr marL="0" lvl="3">
              <a:buClr>
                <a:srgbClr val="FFC000"/>
              </a:buClr>
              <a:buFont typeface="Wingdings" pitchFamily="2" charset="2"/>
              <a:buChar char="q"/>
              <a:defRPr/>
            </a:pPr>
            <a:r>
              <a:rPr lang="fr-FR" sz="1200" b="1" dirty="0">
                <a:solidFill>
                  <a:schemeClr val="bg1"/>
                </a:solidFill>
              </a:rPr>
              <a:t>Gestion du dossier de la validation des acquis professionnels des salariés ;</a:t>
            </a:r>
          </a:p>
          <a:p>
            <a:pPr marL="0" lvl="3">
              <a:buClr>
                <a:srgbClr val="FFC000"/>
              </a:buClr>
              <a:buFont typeface="Wingdings" pitchFamily="2" charset="2"/>
              <a:buChar char="q"/>
              <a:defRPr/>
            </a:pPr>
            <a:r>
              <a:rPr lang="fr-FR" sz="1200" b="1" dirty="0">
                <a:solidFill>
                  <a:schemeClr val="bg1"/>
                </a:solidFill>
              </a:rPr>
              <a:t>Gestion du dossier des Contrats Spéciaux de </a:t>
            </a:r>
            <a:r>
              <a:rPr lang="fr-FR" sz="1200" b="1" dirty="0" smtClean="0">
                <a:solidFill>
                  <a:schemeClr val="bg1"/>
                </a:solidFill>
              </a:rPr>
              <a:t>Formation</a:t>
            </a:r>
            <a:endParaRPr lang="fr-FR" sz="1200" b="1" dirty="0">
              <a:solidFill>
                <a:schemeClr val="bg1"/>
              </a:solidFill>
            </a:endParaRPr>
          </a:p>
        </p:txBody>
      </p:sp>
      <p:sp>
        <p:nvSpPr>
          <p:cNvPr id="9" name="Espace réservé du contenu 8"/>
          <p:cNvSpPr>
            <a:spLocks noGrp="1"/>
          </p:cNvSpPr>
          <p:nvPr>
            <p:ph sz="half" idx="2"/>
          </p:nvPr>
        </p:nvSpPr>
        <p:spPr>
          <a:xfrm>
            <a:off x="3223277" y="1052738"/>
            <a:ext cx="2844316" cy="5436604"/>
          </a:xfrm>
          <a:ln>
            <a:solidFill>
              <a:srgbClr val="00B0F0"/>
            </a:solidFill>
          </a:ln>
        </p:spPr>
        <p:txBody>
          <a:bodyPr>
            <a:normAutofit/>
          </a:bodyPr>
          <a:lstStyle/>
          <a:p>
            <a:pPr marL="273050" lvl="3" indent="-273050">
              <a:buClr>
                <a:srgbClr val="FFC000"/>
              </a:buClr>
              <a:buFont typeface="Wingdings" pitchFamily="2" charset="2"/>
              <a:buChar char="q"/>
              <a:defRPr/>
            </a:pPr>
            <a:r>
              <a:rPr lang="fr-FR" sz="1200" b="1" dirty="0">
                <a:solidFill>
                  <a:schemeClr val="bg1"/>
                </a:solidFill>
              </a:rPr>
              <a:t>Orientation et accompagnent des investisseurs dans le secteur privé de la formation professionnelle ;</a:t>
            </a:r>
          </a:p>
          <a:p>
            <a:pPr>
              <a:buClr>
                <a:srgbClr val="FFC000"/>
              </a:buClr>
              <a:buFont typeface="Wingdings" pitchFamily="2" charset="2"/>
              <a:buChar char="q"/>
              <a:defRPr/>
            </a:pPr>
            <a:r>
              <a:rPr lang="fr-FR" sz="1200" b="1" dirty="0">
                <a:solidFill>
                  <a:schemeClr val="bg1"/>
                </a:solidFill>
              </a:rPr>
              <a:t>Etude et instruction des demandes d'autorisation de création et d'extension des EFPP et préparation de la Commission Régionale Interprofessionnelle de la Formation Professionnelle Privée ;</a:t>
            </a:r>
          </a:p>
          <a:p>
            <a:pPr>
              <a:buClr>
                <a:srgbClr val="FFC000"/>
              </a:buClr>
              <a:buFont typeface="Wingdings" pitchFamily="2" charset="2"/>
              <a:buChar char="q"/>
              <a:defRPr/>
            </a:pPr>
            <a:r>
              <a:rPr lang="fr-FR" sz="1200" b="1" dirty="0">
                <a:solidFill>
                  <a:schemeClr val="bg1"/>
                </a:solidFill>
              </a:rPr>
              <a:t>Réalisation des opérations de contrôle et d’Audit des EFPP et application des mesures d’accompagnement et de régularisation ;   </a:t>
            </a:r>
          </a:p>
          <a:p>
            <a:pPr>
              <a:buClr>
                <a:srgbClr val="FFC000"/>
              </a:buClr>
              <a:buFont typeface="Wingdings" pitchFamily="2" charset="2"/>
              <a:buChar char="q"/>
              <a:defRPr/>
            </a:pPr>
            <a:r>
              <a:rPr lang="fr-FR" sz="1200" b="1" dirty="0">
                <a:solidFill>
                  <a:schemeClr val="bg1"/>
                </a:solidFill>
              </a:rPr>
              <a:t>Elaboration des rapports des constats des infractions aux dispositions de la loi 13.00 et transmission aux tribunaux compétents ;</a:t>
            </a:r>
          </a:p>
          <a:p>
            <a:pPr>
              <a:buClr>
                <a:srgbClr val="FFC000"/>
              </a:buClr>
              <a:buFont typeface="Wingdings" pitchFamily="2" charset="2"/>
              <a:buChar char="q"/>
              <a:defRPr/>
            </a:pPr>
            <a:r>
              <a:rPr lang="fr-FR" sz="1200" b="1" dirty="0">
                <a:solidFill>
                  <a:schemeClr val="bg1"/>
                </a:solidFill>
              </a:rPr>
              <a:t>Gestion de l’opération de qualification des filières des EFPP;</a:t>
            </a:r>
          </a:p>
          <a:p>
            <a:pPr>
              <a:buClr>
                <a:srgbClr val="FFC000"/>
              </a:buClr>
              <a:buFont typeface="Wingdings" pitchFamily="2" charset="2"/>
              <a:buChar char="q"/>
              <a:defRPr/>
            </a:pPr>
            <a:r>
              <a:rPr lang="fr-FR" sz="1200" b="1" dirty="0">
                <a:solidFill>
                  <a:schemeClr val="bg1"/>
                </a:solidFill>
              </a:rPr>
              <a:t>Gestion de l’opération d’accréditation et visa des Diplômes délivrés par les EFPP accrédités ;</a:t>
            </a:r>
          </a:p>
          <a:p>
            <a:pPr>
              <a:buClr>
                <a:srgbClr val="FFC000"/>
              </a:buClr>
              <a:buFont typeface="Wingdings" pitchFamily="2" charset="2"/>
              <a:buChar char="q"/>
              <a:defRPr/>
            </a:pPr>
            <a:r>
              <a:rPr lang="fr-FR" sz="1200" b="1" dirty="0">
                <a:solidFill>
                  <a:schemeClr val="bg1"/>
                </a:solidFill>
              </a:rPr>
              <a:t>Gestion et suivi de l’opération de la contribution de l’Etat aux frais de formation des stagiaires des EFPP accrédités.</a:t>
            </a:r>
          </a:p>
          <a:p>
            <a:pPr marL="0" indent="0">
              <a:buNone/>
            </a:pPr>
            <a:endParaRPr lang="fr-FR" sz="3200" b="1" dirty="0">
              <a:solidFill>
                <a:schemeClr val="bg1"/>
              </a:solidFill>
            </a:endParaRPr>
          </a:p>
        </p:txBody>
      </p:sp>
      <p:sp>
        <p:nvSpPr>
          <p:cNvPr id="10" name="Espace réservé du contenu 8"/>
          <p:cNvSpPr txBox="1">
            <a:spLocks/>
          </p:cNvSpPr>
          <p:nvPr/>
        </p:nvSpPr>
        <p:spPr>
          <a:xfrm>
            <a:off x="277965" y="1052737"/>
            <a:ext cx="2844316" cy="5436605"/>
          </a:xfrm>
          <a:prstGeom prst="rect">
            <a:avLst/>
          </a:prstGeom>
          <a:ln>
            <a:solidFill>
              <a:srgbClr val="00B0F0"/>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buClr>
                <a:srgbClr val="FFC000"/>
              </a:buClr>
              <a:buFont typeface="Wingdings" pitchFamily="2" charset="2"/>
              <a:buChar char="q"/>
              <a:defRPr/>
            </a:pPr>
            <a:r>
              <a:rPr lang="fr-FR" sz="1200" b="1" dirty="0">
                <a:solidFill>
                  <a:schemeClr val="bg1"/>
                </a:solidFill>
              </a:rPr>
              <a:t>Préparation des projets de cartes provinciales et régionales de la formation professionnelle </a:t>
            </a:r>
            <a:r>
              <a:rPr lang="fr-FR" sz="1200" b="1" dirty="0" smtClean="0">
                <a:solidFill>
                  <a:schemeClr val="bg1"/>
                </a:solidFill>
              </a:rPr>
              <a:t>;</a:t>
            </a:r>
            <a:endParaRPr lang="fr-FR" sz="1200" b="1" dirty="0">
              <a:solidFill>
                <a:schemeClr val="bg1"/>
              </a:solidFill>
            </a:endParaRPr>
          </a:p>
          <a:p>
            <a:pPr>
              <a:buClr>
                <a:srgbClr val="FFC000"/>
              </a:buClr>
              <a:buFont typeface="Wingdings" pitchFamily="2" charset="2"/>
              <a:buChar char="q"/>
              <a:defRPr/>
            </a:pPr>
            <a:r>
              <a:rPr lang="fr-FR" sz="1200" b="1" dirty="0">
                <a:solidFill>
                  <a:schemeClr val="bg1"/>
                </a:solidFill>
              </a:rPr>
              <a:t>Collecte et analyse des données relatives à la formation professionnelle au niveau  régional, provincial et local en veillant à leur actualisation de façon régulière </a:t>
            </a:r>
            <a:r>
              <a:rPr lang="fr-FR" sz="1200" b="1" dirty="0" smtClean="0">
                <a:solidFill>
                  <a:schemeClr val="bg1"/>
                </a:solidFill>
              </a:rPr>
              <a:t>;</a:t>
            </a:r>
            <a:endParaRPr lang="fr-FR" sz="1200" b="1" dirty="0">
              <a:solidFill>
                <a:schemeClr val="bg1"/>
              </a:solidFill>
            </a:endParaRPr>
          </a:p>
          <a:p>
            <a:pPr>
              <a:buClr>
                <a:srgbClr val="FFC000"/>
              </a:buClr>
              <a:buFont typeface="Wingdings" pitchFamily="2" charset="2"/>
              <a:buChar char="q"/>
              <a:defRPr/>
            </a:pPr>
            <a:r>
              <a:rPr lang="fr-FR" sz="1200" b="1" dirty="0">
                <a:solidFill>
                  <a:schemeClr val="bg1"/>
                </a:solidFill>
              </a:rPr>
              <a:t>Participation à la réalisation et au suivi des études de suivi de l'insertion et de cheminement professionnel  des lauréats de la formation professionnelle ;</a:t>
            </a:r>
          </a:p>
          <a:p>
            <a:pPr>
              <a:buClr>
                <a:srgbClr val="FFC000"/>
              </a:buClr>
              <a:buFont typeface="Wingdings" pitchFamily="2" charset="2"/>
              <a:buChar char="q"/>
              <a:defRPr/>
            </a:pPr>
            <a:r>
              <a:rPr lang="fr-FR" sz="1200" b="1" dirty="0">
                <a:solidFill>
                  <a:schemeClr val="bg1"/>
                </a:solidFill>
              </a:rPr>
              <a:t>Représentation de la Délégation aux réunions instaurées au niveau régional et </a:t>
            </a:r>
            <a:r>
              <a:rPr lang="fr-FR" sz="1200" b="1" dirty="0" smtClean="0">
                <a:solidFill>
                  <a:schemeClr val="bg1"/>
                </a:solidFill>
              </a:rPr>
              <a:t>local ;</a:t>
            </a:r>
            <a:endParaRPr lang="fr-FR" sz="1200" b="1" dirty="0">
              <a:solidFill>
                <a:schemeClr val="bg1"/>
              </a:solidFill>
            </a:endParaRPr>
          </a:p>
          <a:p>
            <a:pPr>
              <a:buClr>
                <a:srgbClr val="FFC000"/>
              </a:buClr>
              <a:buFont typeface="Wingdings" pitchFamily="2" charset="2"/>
              <a:buChar char="q"/>
              <a:defRPr/>
            </a:pPr>
            <a:r>
              <a:rPr lang="fr-FR" sz="1200" b="1" dirty="0">
                <a:solidFill>
                  <a:schemeClr val="bg1"/>
                </a:solidFill>
              </a:rPr>
              <a:t>Suivi des différentes phases de l'orientation professionnelle en veillant à son évaluation en concertation avec les différents intervenants ;</a:t>
            </a:r>
          </a:p>
          <a:p>
            <a:pPr>
              <a:buClr>
                <a:srgbClr val="FFC000"/>
              </a:buClr>
              <a:buFont typeface="Wingdings" pitchFamily="2" charset="2"/>
              <a:buChar char="q"/>
              <a:defRPr/>
            </a:pPr>
            <a:r>
              <a:rPr lang="fr-FR" sz="1200" b="1" dirty="0">
                <a:solidFill>
                  <a:schemeClr val="bg1"/>
                </a:solidFill>
              </a:rPr>
              <a:t>Participation aux compagnes d'information sur la formation professionnelle  et aux différentes rencontres organisées par les partenaires.</a:t>
            </a:r>
            <a:endParaRPr lang="fr-FR" sz="3600" b="1" dirty="0">
              <a:solidFill>
                <a:schemeClr val="bg1"/>
              </a:solidFill>
            </a:endParaRPr>
          </a:p>
        </p:txBody>
      </p:sp>
    </p:spTree>
    <p:extLst>
      <p:ext uri="{BB962C8B-B14F-4D97-AF65-F5344CB8AC3E}">
        <p14:creationId xmlns:p14="http://schemas.microsoft.com/office/powerpoint/2010/main" val="76098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1000"/>
                                        <p:tgtEl>
                                          <p:spTgt spid="8">
                                            <p:bg/>
                                          </p:spTgt>
                                        </p:tgtEl>
                                      </p:cBhvr>
                                    </p:animEffect>
                                    <p:anim calcmode="lin" valueType="num">
                                      <p:cBhvr>
                                        <p:cTn id="8" dur="1000" fill="hold"/>
                                        <p:tgtEl>
                                          <p:spTgt spid="8">
                                            <p:bg/>
                                          </p:spTgt>
                                        </p:tgtEl>
                                        <p:attrNameLst>
                                          <p:attrName>ppt_x</p:attrName>
                                        </p:attrNameLst>
                                      </p:cBhvr>
                                      <p:tavLst>
                                        <p:tav tm="0">
                                          <p:val>
                                            <p:strVal val="#ppt_x"/>
                                          </p:val>
                                        </p:tav>
                                        <p:tav tm="100000">
                                          <p:val>
                                            <p:strVal val="#ppt_x"/>
                                          </p:val>
                                        </p:tav>
                                      </p:tavLst>
                                    </p:anim>
                                    <p:anim calcmode="lin" valueType="num">
                                      <p:cBhvr>
                                        <p:cTn id="9" dur="1000" fill="hold"/>
                                        <p:tgtEl>
                                          <p:spTgt spid="8">
                                            <p:bg/>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1000"/>
                                        <p:tgtEl>
                                          <p:spTgt spid="8">
                                            <p:txEl>
                                              <p:pRg st="0" end="0"/>
                                            </p:txEl>
                                          </p:spTgt>
                                        </p:tgtEl>
                                      </p:cBhvr>
                                    </p:animEffect>
                                    <p:anim calcmode="lin" valueType="num">
                                      <p:cBhvr>
                                        <p:cTn id="14"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fade">
                                      <p:cBhvr>
                                        <p:cTn id="20" dur="1000"/>
                                        <p:tgtEl>
                                          <p:spTgt spid="8">
                                            <p:txEl>
                                              <p:pRg st="1" end="1"/>
                                            </p:txEl>
                                          </p:spTgt>
                                        </p:tgtEl>
                                      </p:cBhvr>
                                    </p:animEffect>
                                    <p:anim calcmode="lin" valueType="num">
                                      <p:cBhvr>
                                        <p:cTn id="21"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1000"/>
                                        <p:tgtEl>
                                          <p:spTgt spid="8">
                                            <p:txEl>
                                              <p:pRg st="2" end="2"/>
                                            </p:txEl>
                                          </p:spTgt>
                                        </p:tgtEl>
                                      </p:cBhvr>
                                    </p:animEffect>
                                    <p:anim calcmode="lin" valueType="num">
                                      <p:cBhvr>
                                        <p:cTn id="2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8">
                                            <p:txEl>
                                              <p:pRg st="3" end="3"/>
                                            </p:txEl>
                                          </p:spTgt>
                                        </p:tgtEl>
                                        <p:attrNameLst>
                                          <p:attrName>style.visibility</p:attrName>
                                        </p:attrNameLst>
                                      </p:cBhvr>
                                      <p:to>
                                        <p:strVal val="visible"/>
                                      </p:to>
                                    </p:set>
                                    <p:animEffect transition="in" filter="fade">
                                      <p:cBhvr>
                                        <p:cTn id="34" dur="1000"/>
                                        <p:tgtEl>
                                          <p:spTgt spid="8">
                                            <p:txEl>
                                              <p:pRg st="3" end="3"/>
                                            </p:txEl>
                                          </p:spTgt>
                                        </p:tgtEl>
                                      </p:cBhvr>
                                    </p:animEffect>
                                    <p:anim calcmode="lin" valueType="num">
                                      <p:cBhvr>
                                        <p:cTn id="35"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xEl>
                                              <p:pRg st="4" end="4"/>
                                            </p:txEl>
                                          </p:spTgt>
                                        </p:tgtEl>
                                        <p:attrNameLst>
                                          <p:attrName>style.visibility</p:attrName>
                                        </p:attrNameLst>
                                      </p:cBhvr>
                                      <p:to>
                                        <p:strVal val="visible"/>
                                      </p:to>
                                    </p:set>
                                    <p:animEffect transition="in" filter="fade">
                                      <p:cBhvr>
                                        <p:cTn id="41" dur="1000"/>
                                        <p:tgtEl>
                                          <p:spTgt spid="8">
                                            <p:txEl>
                                              <p:pRg st="4" end="4"/>
                                            </p:txEl>
                                          </p:spTgt>
                                        </p:tgtEl>
                                      </p:cBhvr>
                                    </p:animEffect>
                                    <p:anim calcmode="lin" valueType="num">
                                      <p:cBhvr>
                                        <p:cTn id="4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8">
                                            <p:txEl>
                                              <p:pRg st="5" end="5"/>
                                            </p:txEl>
                                          </p:spTgt>
                                        </p:tgtEl>
                                        <p:attrNameLst>
                                          <p:attrName>style.visibility</p:attrName>
                                        </p:attrNameLst>
                                      </p:cBhvr>
                                      <p:to>
                                        <p:strVal val="visible"/>
                                      </p:to>
                                    </p:set>
                                    <p:animEffect transition="in" filter="fade">
                                      <p:cBhvr>
                                        <p:cTn id="48" dur="1000"/>
                                        <p:tgtEl>
                                          <p:spTgt spid="8">
                                            <p:txEl>
                                              <p:pRg st="5" end="5"/>
                                            </p:txEl>
                                          </p:spTgt>
                                        </p:tgtEl>
                                      </p:cBhvr>
                                    </p:animEffect>
                                    <p:anim calcmode="lin" valueType="num">
                                      <p:cBhvr>
                                        <p:cTn id="49"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8">
                                            <p:txEl>
                                              <p:pRg st="6" end="6"/>
                                            </p:txEl>
                                          </p:spTgt>
                                        </p:tgtEl>
                                        <p:attrNameLst>
                                          <p:attrName>style.visibility</p:attrName>
                                        </p:attrNameLst>
                                      </p:cBhvr>
                                      <p:to>
                                        <p:strVal val="visible"/>
                                      </p:to>
                                    </p:set>
                                    <p:animEffect transition="in" filter="fade">
                                      <p:cBhvr>
                                        <p:cTn id="55" dur="1000"/>
                                        <p:tgtEl>
                                          <p:spTgt spid="8">
                                            <p:txEl>
                                              <p:pRg st="6" end="6"/>
                                            </p:txEl>
                                          </p:spTgt>
                                        </p:tgtEl>
                                      </p:cBhvr>
                                    </p:animEffect>
                                    <p:anim calcmode="lin" valueType="num">
                                      <p:cBhvr>
                                        <p:cTn id="56"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8">
                                            <p:txEl>
                                              <p:pRg st="7" end="7"/>
                                            </p:txEl>
                                          </p:spTgt>
                                        </p:tgtEl>
                                        <p:attrNameLst>
                                          <p:attrName>style.visibility</p:attrName>
                                        </p:attrNameLst>
                                      </p:cBhvr>
                                      <p:to>
                                        <p:strVal val="visible"/>
                                      </p:to>
                                    </p:set>
                                    <p:animEffect transition="in" filter="fade">
                                      <p:cBhvr>
                                        <p:cTn id="62" dur="1000"/>
                                        <p:tgtEl>
                                          <p:spTgt spid="8">
                                            <p:txEl>
                                              <p:pRg st="7" end="7"/>
                                            </p:txEl>
                                          </p:spTgt>
                                        </p:tgtEl>
                                      </p:cBhvr>
                                    </p:animEffect>
                                    <p:anim calcmode="lin" valueType="num">
                                      <p:cBhvr>
                                        <p:cTn id="63"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64" dur="1000" fill="hold"/>
                                        <p:tgtEl>
                                          <p:spTgt spid="8">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9">
                                            <p:bg/>
                                          </p:spTgt>
                                        </p:tgtEl>
                                        <p:attrNameLst>
                                          <p:attrName>style.visibility</p:attrName>
                                        </p:attrNameLst>
                                      </p:cBhvr>
                                      <p:to>
                                        <p:strVal val="visible"/>
                                      </p:to>
                                    </p:set>
                                    <p:animEffect transition="in" filter="fade">
                                      <p:cBhvr>
                                        <p:cTn id="69" dur="1000"/>
                                        <p:tgtEl>
                                          <p:spTgt spid="9">
                                            <p:bg/>
                                          </p:spTgt>
                                        </p:tgtEl>
                                      </p:cBhvr>
                                    </p:animEffect>
                                    <p:anim calcmode="lin" valueType="num">
                                      <p:cBhvr>
                                        <p:cTn id="70" dur="1000" fill="hold"/>
                                        <p:tgtEl>
                                          <p:spTgt spid="9">
                                            <p:bg/>
                                          </p:spTgt>
                                        </p:tgtEl>
                                        <p:attrNameLst>
                                          <p:attrName>ppt_x</p:attrName>
                                        </p:attrNameLst>
                                      </p:cBhvr>
                                      <p:tavLst>
                                        <p:tav tm="0">
                                          <p:val>
                                            <p:strVal val="#ppt_x"/>
                                          </p:val>
                                        </p:tav>
                                        <p:tav tm="100000">
                                          <p:val>
                                            <p:strVal val="#ppt_x"/>
                                          </p:val>
                                        </p:tav>
                                      </p:tavLst>
                                    </p:anim>
                                    <p:anim calcmode="lin" valueType="num">
                                      <p:cBhvr>
                                        <p:cTn id="71" dur="1000" fill="hold"/>
                                        <p:tgtEl>
                                          <p:spTgt spid="9">
                                            <p:bg/>
                                          </p:spTgt>
                                        </p:tgtEl>
                                        <p:attrNameLst>
                                          <p:attrName>ppt_y</p:attrName>
                                        </p:attrNameLst>
                                      </p:cBhvr>
                                      <p:tavLst>
                                        <p:tav tm="0">
                                          <p:val>
                                            <p:strVal val="#ppt_y+.1"/>
                                          </p:val>
                                        </p:tav>
                                        <p:tav tm="100000">
                                          <p:val>
                                            <p:strVal val="#ppt_y"/>
                                          </p:val>
                                        </p:tav>
                                      </p:tavLst>
                                    </p:anim>
                                  </p:childTnLst>
                                </p:cTn>
                              </p:par>
                              <p:par>
                                <p:cTn id="72" presetID="42" presetClass="entr" presetSubtype="0" fill="hold" grpId="0" nodeType="withEffect">
                                  <p:stCondLst>
                                    <p:cond delay="0"/>
                                  </p:stCondLst>
                                  <p:childTnLst>
                                    <p:set>
                                      <p:cBhvr>
                                        <p:cTn id="73" dur="1" fill="hold">
                                          <p:stCondLst>
                                            <p:cond delay="0"/>
                                          </p:stCondLst>
                                        </p:cTn>
                                        <p:tgtEl>
                                          <p:spTgt spid="9">
                                            <p:txEl>
                                              <p:pRg st="0" end="0"/>
                                            </p:txEl>
                                          </p:spTgt>
                                        </p:tgtEl>
                                        <p:attrNameLst>
                                          <p:attrName>style.visibility</p:attrName>
                                        </p:attrNameLst>
                                      </p:cBhvr>
                                      <p:to>
                                        <p:strVal val="visible"/>
                                      </p:to>
                                    </p:set>
                                    <p:animEffect transition="in" filter="fade">
                                      <p:cBhvr>
                                        <p:cTn id="74" dur="1000"/>
                                        <p:tgtEl>
                                          <p:spTgt spid="9">
                                            <p:txEl>
                                              <p:pRg st="0" end="0"/>
                                            </p:txEl>
                                          </p:spTgt>
                                        </p:tgtEl>
                                      </p:cBhvr>
                                    </p:animEffect>
                                    <p:anim calcmode="lin" valueType="num">
                                      <p:cBhvr>
                                        <p:cTn id="75"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76"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9">
                                            <p:txEl>
                                              <p:pRg st="1" end="1"/>
                                            </p:txEl>
                                          </p:spTgt>
                                        </p:tgtEl>
                                        <p:attrNameLst>
                                          <p:attrName>style.visibility</p:attrName>
                                        </p:attrNameLst>
                                      </p:cBhvr>
                                      <p:to>
                                        <p:strVal val="visible"/>
                                      </p:to>
                                    </p:set>
                                    <p:animEffect transition="in" filter="fade">
                                      <p:cBhvr>
                                        <p:cTn id="81" dur="1000"/>
                                        <p:tgtEl>
                                          <p:spTgt spid="9">
                                            <p:txEl>
                                              <p:pRg st="1" end="1"/>
                                            </p:txEl>
                                          </p:spTgt>
                                        </p:tgtEl>
                                      </p:cBhvr>
                                    </p:animEffect>
                                    <p:anim calcmode="lin" valueType="num">
                                      <p:cBhvr>
                                        <p:cTn id="82"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83"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9">
                                            <p:txEl>
                                              <p:pRg st="2" end="2"/>
                                            </p:txEl>
                                          </p:spTgt>
                                        </p:tgtEl>
                                        <p:attrNameLst>
                                          <p:attrName>style.visibility</p:attrName>
                                        </p:attrNameLst>
                                      </p:cBhvr>
                                      <p:to>
                                        <p:strVal val="visible"/>
                                      </p:to>
                                    </p:set>
                                    <p:animEffect transition="in" filter="fade">
                                      <p:cBhvr>
                                        <p:cTn id="88" dur="1000"/>
                                        <p:tgtEl>
                                          <p:spTgt spid="9">
                                            <p:txEl>
                                              <p:pRg st="2" end="2"/>
                                            </p:txEl>
                                          </p:spTgt>
                                        </p:tgtEl>
                                      </p:cBhvr>
                                    </p:animEffect>
                                    <p:anim calcmode="lin" valueType="num">
                                      <p:cBhvr>
                                        <p:cTn id="89"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90"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9">
                                            <p:txEl>
                                              <p:pRg st="3" end="3"/>
                                            </p:txEl>
                                          </p:spTgt>
                                        </p:tgtEl>
                                        <p:attrNameLst>
                                          <p:attrName>style.visibility</p:attrName>
                                        </p:attrNameLst>
                                      </p:cBhvr>
                                      <p:to>
                                        <p:strVal val="visible"/>
                                      </p:to>
                                    </p:set>
                                    <p:animEffect transition="in" filter="fade">
                                      <p:cBhvr>
                                        <p:cTn id="95" dur="1000"/>
                                        <p:tgtEl>
                                          <p:spTgt spid="9">
                                            <p:txEl>
                                              <p:pRg st="3" end="3"/>
                                            </p:txEl>
                                          </p:spTgt>
                                        </p:tgtEl>
                                      </p:cBhvr>
                                    </p:animEffect>
                                    <p:anim calcmode="lin" valueType="num">
                                      <p:cBhvr>
                                        <p:cTn id="9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9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9">
                                            <p:txEl>
                                              <p:pRg st="4" end="4"/>
                                            </p:txEl>
                                          </p:spTgt>
                                        </p:tgtEl>
                                        <p:attrNameLst>
                                          <p:attrName>style.visibility</p:attrName>
                                        </p:attrNameLst>
                                      </p:cBhvr>
                                      <p:to>
                                        <p:strVal val="visible"/>
                                      </p:to>
                                    </p:set>
                                    <p:animEffect transition="in" filter="fade">
                                      <p:cBhvr>
                                        <p:cTn id="102" dur="1000"/>
                                        <p:tgtEl>
                                          <p:spTgt spid="9">
                                            <p:txEl>
                                              <p:pRg st="4" end="4"/>
                                            </p:txEl>
                                          </p:spTgt>
                                        </p:tgtEl>
                                      </p:cBhvr>
                                    </p:animEffect>
                                    <p:anim calcmode="lin" valueType="num">
                                      <p:cBhvr>
                                        <p:cTn id="103"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104"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9">
                                            <p:txEl>
                                              <p:pRg st="5" end="5"/>
                                            </p:txEl>
                                          </p:spTgt>
                                        </p:tgtEl>
                                        <p:attrNameLst>
                                          <p:attrName>style.visibility</p:attrName>
                                        </p:attrNameLst>
                                      </p:cBhvr>
                                      <p:to>
                                        <p:strVal val="visible"/>
                                      </p:to>
                                    </p:set>
                                    <p:animEffect transition="in" filter="fade">
                                      <p:cBhvr>
                                        <p:cTn id="109" dur="1000"/>
                                        <p:tgtEl>
                                          <p:spTgt spid="9">
                                            <p:txEl>
                                              <p:pRg st="5" end="5"/>
                                            </p:txEl>
                                          </p:spTgt>
                                        </p:tgtEl>
                                      </p:cBhvr>
                                    </p:animEffect>
                                    <p:anim calcmode="lin" valueType="num">
                                      <p:cBhvr>
                                        <p:cTn id="110"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111"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9">
                                            <p:txEl>
                                              <p:pRg st="6" end="6"/>
                                            </p:txEl>
                                          </p:spTgt>
                                        </p:tgtEl>
                                        <p:attrNameLst>
                                          <p:attrName>style.visibility</p:attrName>
                                        </p:attrNameLst>
                                      </p:cBhvr>
                                      <p:to>
                                        <p:strVal val="visible"/>
                                      </p:to>
                                    </p:set>
                                    <p:animEffect transition="in" filter="fade">
                                      <p:cBhvr>
                                        <p:cTn id="116" dur="1000"/>
                                        <p:tgtEl>
                                          <p:spTgt spid="9">
                                            <p:txEl>
                                              <p:pRg st="6" end="6"/>
                                            </p:txEl>
                                          </p:spTgt>
                                        </p:tgtEl>
                                      </p:cBhvr>
                                    </p:animEffect>
                                    <p:anim calcmode="lin" valueType="num">
                                      <p:cBhvr>
                                        <p:cTn id="117"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118"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0">
                                            <p:bg/>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42" presetClass="entr" presetSubtype="0" fill="hold" grpId="0" nodeType="clickEffect">
                                  <p:stCondLst>
                                    <p:cond delay="0"/>
                                  </p:stCondLst>
                                  <p:childTnLst>
                                    <p:set>
                                      <p:cBhvr>
                                        <p:cTn id="126" dur="1" fill="hold">
                                          <p:stCondLst>
                                            <p:cond delay="0"/>
                                          </p:stCondLst>
                                        </p:cTn>
                                        <p:tgtEl>
                                          <p:spTgt spid="10">
                                            <p:txEl>
                                              <p:pRg st="0" end="0"/>
                                            </p:txEl>
                                          </p:spTgt>
                                        </p:tgtEl>
                                        <p:attrNameLst>
                                          <p:attrName>style.visibility</p:attrName>
                                        </p:attrNameLst>
                                      </p:cBhvr>
                                      <p:to>
                                        <p:strVal val="visible"/>
                                      </p:to>
                                    </p:set>
                                    <p:animEffect transition="in" filter="fade">
                                      <p:cBhvr>
                                        <p:cTn id="127" dur="1000"/>
                                        <p:tgtEl>
                                          <p:spTgt spid="10">
                                            <p:txEl>
                                              <p:pRg st="0" end="0"/>
                                            </p:txEl>
                                          </p:spTgt>
                                        </p:tgtEl>
                                      </p:cBhvr>
                                    </p:animEffect>
                                    <p:anim calcmode="lin" valueType="num">
                                      <p:cBhvr>
                                        <p:cTn id="12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2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42" presetClass="entr" presetSubtype="0" fill="hold" grpId="0" nodeType="clickEffect">
                                  <p:stCondLst>
                                    <p:cond delay="0"/>
                                  </p:stCondLst>
                                  <p:childTnLst>
                                    <p:set>
                                      <p:cBhvr>
                                        <p:cTn id="133" dur="1" fill="hold">
                                          <p:stCondLst>
                                            <p:cond delay="0"/>
                                          </p:stCondLst>
                                        </p:cTn>
                                        <p:tgtEl>
                                          <p:spTgt spid="10">
                                            <p:txEl>
                                              <p:pRg st="1" end="1"/>
                                            </p:txEl>
                                          </p:spTgt>
                                        </p:tgtEl>
                                        <p:attrNameLst>
                                          <p:attrName>style.visibility</p:attrName>
                                        </p:attrNameLst>
                                      </p:cBhvr>
                                      <p:to>
                                        <p:strVal val="visible"/>
                                      </p:to>
                                    </p:set>
                                    <p:animEffect transition="in" filter="fade">
                                      <p:cBhvr>
                                        <p:cTn id="134" dur="1000"/>
                                        <p:tgtEl>
                                          <p:spTgt spid="10">
                                            <p:txEl>
                                              <p:pRg st="1" end="1"/>
                                            </p:txEl>
                                          </p:spTgt>
                                        </p:tgtEl>
                                      </p:cBhvr>
                                    </p:animEffect>
                                    <p:anim calcmode="lin" valueType="num">
                                      <p:cBhvr>
                                        <p:cTn id="13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3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42" presetClass="entr" presetSubtype="0" fill="hold" grpId="0" nodeType="clickEffect">
                                  <p:stCondLst>
                                    <p:cond delay="0"/>
                                  </p:stCondLst>
                                  <p:childTnLst>
                                    <p:set>
                                      <p:cBhvr>
                                        <p:cTn id="140" dur="1" fill="hold">
                                          <p:stCondLst>
                                            <p:cond delay="0"/>
                                          </p:stCondLst>
                                        </p:cTn>
                                        <p:tgtEl>
                                          <p:spTgt spid="10">
                                            <p:txEl>
                                              <p:pRg st="2" end="2"/>
                                            </p:txEl>
                                          </p:spTgt>
                                        </p:tgtEl>
                                        <p:attrNameLst>
                                          <p:attrName>style.visibility</p:attrName>
                                        </p:attrNameLst>
                                      </p:cBhvr>
                                      <p:to>
                                        <p:strVal val="visible"/>
                                      </p:to>
                                    </p:set>
                                    <p:animEffect transition="in" filter="fade">
                                      <p:cBhvr>
                                        <p:cTn id="141" dur="1000"/>
                                        <p:tgtEl>
                                          <p:spTgt spid="10">
                                            <p:txEl>
                                              <p:pRg st="2" end="2"/>
                                            </p:txEl>
                                          </p:spTgt>
                                        </p:tgtEl>
                                      </p:cBhvr>
                                    </p:animEffect>
                                    <p:anim calcmode="lin" valueType="num">
                                      <p:cBhvr>
                                        <p:cTn id="14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143"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42" presetClass="entr" presetSubtype="0" fill="hold" grpId="0" nodeType="clickEffect">
                                  <p:stCondLst>
                                    <p:cond delay="0"/>
                                  </p:stCondLst>
                                  <p:childTnLst>
                                    <p:set>
                                      <p:cBhvr>
                                        <p:cTn id="147" dur="1" fill="hold">
                                          <p:stCondLst>
                                            <p:cond delay="0"/>
                                          </p:stCondLst>
                                        </p:cTn>
                                        <p:tgtEl>
                                          <p:spTgt spid="10">
                                            <p:txEl>
                                              <p:pRg st="3" end="3"/>
                                            </p:txEl>
                                          </p:spTgt>
                                        </p:tgtEl>
                                        <p:attrNameLst>
                                          <p:attrName>style.visibility</p:attrName>
                                        </p:attrNameLst>
                                      </p:cBhvr>
                                      <p:to>
                                        <p:strVal val="visible"/>
                                      </p:to>
                                    </p:set>
                                    <p:animEffect transition="in" filter="fade">
                                      <p:cBhvr>
                                        <p:cTn id="148" dur="1000"/>
                                        <p:tgtEl>
                                          <p:spTgt spid="10">
                                            <p:txEl>
                                              <p:pRg st="3" end="3"/>
                                            </p:txEl>
                                          </p:spTgt>
                                        </p:tgtEl>
                                      </p:cBhvr>
                                    </p:animEffect>
                                    <p:anim calcmode="lin" valueType="num">
                                      <p:cBhvr>
                                        <p:cTn id="149"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150"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42" presetClass="entr" presetSubtype="0" fill="hold" grpId="0" nodeType="clickEffect">
                                  <p:stCondLst>
                                    <p:cond delay="0"/>
                                  </p:stCondLst>
                                  <p:childTnLst>
                                    <p:set>
                                      <p:cBhvr>
                                        <p:cTn id="154" dur="1" fill="hold">
                                          <p:stCondLst>
                                            <p:cond delay="0"/>
                                          </p:stCondLst>
                                        </p:cTn>
                                        <p:tgtEl>
                                          <p:spTgt spid="10">
                                            <p:txEl>
                                              <p:pRg st="4" end="4"/>
                                            </p:txEl>
                                          </p:spTgt>
                                        </p:tgtEl>
                                        <p:attrNameLst>
                                          <p:attrName>style.visibility</p:attrName>
                                        </p:attrNameLst>
                                      </p:cBhvr>
                                      <p:to>
                                        <p:strVal val="visible"/>
                                      </p:to>
                                    </p:set>
                                    <p:animEffect transition="in" filter="fade">
                                      <p:cBhvr>
                                        <p:cTn id="155" dur="1000"/>
                                        <p:tgtEl>
                                          <p:spTgt spid="10">
                                            <p:txEl>
                                              <p:pRg st="4" end="4"/>
                                            </p:txEl>
                                          </p:spTgt>
                                        </p:tgtEl>
                                      </p:cBhvr>
                                    </p:animEffect>
                                    <p:anim calcmode="lin" valueType="num">
                                      <p:cBhvr>
                                        <p:cTn id="156"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157"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42" presetClass="entr" presetSubtype="0" fill="hold" grpId="0" nodeType="clickEffect">
                                  <p:stCondLst>
                                    <p:cond delay="0"/>
                                  </p:stCondLst>
                                  <p:childTnLst>
                                    <p:set>
                                      <p:cBhvr>
                                        <p:cTn id="161" dur="1" fill="hold">
                                          <p:stCondLst>
                                            <p:cond delay="0"/>
                                          </p:stCondLst>
                                        </p:cTn>
                                        <p:tgtEl>
                                          <p:spTgt spid="10">
                                            <p:txEl>
                                              <p:pRg st="5" end="5"/>
                                            </p:txEl>
                                          </p:spTgt>
                                        </p:tgtEl>
                                        <p:attrNameLst>
                                          <p:attrName>style.visibility</p:attrName>
                                        </p:attrNameLst>
                                      </p:cBhvr>
                                      <p:to>
                                        <p:strVal val="visible"/>
                                      </p:to>
                                    </p:set>
                                    <p:animEffect transition="in" filter="fade">
                                      <p:cBhvr>
                                        <p:cTn id="162" dur="1000"/>
                                        <p:tgtEl>
                                          <p:spTgt spid="10">
                                            <p:txEl>
                                              <p:pRg st="5" end="5"/>
                                            </p:txEl>
                                          </p:spTgt>
                                        </p:tgtEl>
                                      </p:cBhvr>
                                    </p:animEffect>
                                    <p:anim calcmode="lin" valueType="num">
                                      <p:cBhvr>
                                        <p:cTn id="163"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164"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build="p" animBg="1"/>
      <p:bldP spid="10"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863588" y="836712"/>
            <a:ext cx="7848872" cy="1692189"/>
          </a:xfrm>
        </p:spPr>
        <p:txBody>
          <a:bodyPr>
            <a:normAutofit/>
          </a:bodyPr>
          <a:lstStyle/>
          <a:p>
            <a:pPr algn="just"/>
            <a:r>
              <a:rPr lang="fr-CH" sz="2400" b="1" dirty="0" smtClean="0">
                <a:solidFill>
                  <a:schemeClr val="bg1"/>
                </a:solidFill>
              </a:rPr>
              <a:t>La formation professionnelle (FP) est le processus d'apprentissage qui permet à un individu d'acquérir les connaissances et compétences nécessaires à </a:t>
            </a:r>
            <a:r>
              <a:rPr lang="fr-CH" sz="2400" b="1" dirty="0" smtClean="0">
                <a:solidFill>
                  <a:srgbClr val="C00000"/>
                </a:solidFill>
              </a:rPr>
              <a:t>l'exercice</a:t>
            </a:r>
            <a:r>
              <a:rPr lang="fr-CH" sz="2400" b="1" dirty="0" smtClean="0">
                <a:solidFill>
                  <a:schemeClr val="bg1"/>
                </a:solidFill>
              </a:rPr>
              <a:t> d'un </a:t>
            </a:r>
            <a:r>
              <a:rPr lang="fr-CH" sz="2400" b="1" dirty="0" smtClean="0">
                <a:solidFill>
                  <a:srgbClr val="FFC000"/>
                </a:solidFill>
              </a:rPr>
              <a:t>métier</a:t>
            </a:r>
            <a:r>
              <a:rPr lang="fr-CH" sz="2400" b="1" dirty="0" smtClean="0">
                <a:solidFill>
                  <a:schemeClr val="bg1"/>
                </a:solidFill>
              </a:rPr>
              <a:t> ou d'une </a:t>
            </a:r>
            <a:r>
              <a:rPr lang="fr-CH" sz="2400" b="1" dirty="0" smtClean="0">
                <a:solidFill>
                  <a:srgbClr val="FFC000"/>
                </a:solidFill>
              </a:rPr>
              <a:t>activité professionnelle.</a:t>
            </a:r>
            <a:endParaRPr lang="fr-FR" sz="2400" b="1" dirty="0">
              <a:solidFill>
                <a:srgbClr val="FFC000"/>
              </a:solidFill>
            </a:endParaRPr>
          </a:p>
        </p:txBody>
      </p:sp>
      <p:sp>
        <p:nvSpPr>
          <p:cNvPr id="5" name="Espace réservé du texte 3"/>
          <p:cNvSpPr txBox="1">
            <a:spLocks/>
          </p:cNvSpPr>
          <p:nvPr/>
        </p:nvSpPr>
        <p:spPr>
          <a:xfrm>
            <a:off x="863588" y="2528901"/>
            <a:ext cx="7128792" cy="2088231"/>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CH" sz="2000" b="1" i="0" u="none" strike="noStrike" kern="1200" cap="none" spc="0" normalizeH="0" baseline="0" noProof="0" dirty="0" smtClean="0">
                <a:ln>
                  <a:noFill/>
                </a:ln>
                <a:solidFill>
                  <a:schemeClr val="bg1"/>
                </a:solidFill>
                <a:effectLst/>
                <a:uLnTx/>
                <a:uFillTx/>
                <a:latin typeface="+mn-lt"/>
                <a:ea typeface="+mn-ea"/>
                <a:cs typeface="+mn-cs"/>
              </a:rPr>
              <a:t>On distingue :</a:t>
            </a:r>
          </a:p>
          <a:p>
            <a:pPr marL="542925" marR="0" lvl="0" indent="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000" b="1" i="0" u="none" strike="noStrike" kern="1200" cap="none" spc="0" normalizeH="0" baseline="0" noProof="0" dirty="0" smtClean="0">
                <a:ln>
                  <a:noFill/>
                </a:ln>
                <a:solidFill>
                  <a:srgbClr val="00B0F0"/>
                </a:solidFill>
                <a:effectLst/>
                <a:uLnTx/>
                <a:uFillTx/>
                <a:latin typeface="+mn-lt"/>
                <a:ea typeface="+mn-ea"/>
                <a:cs typeface="+mn-cs"/>
              </a:rPr>
              <a:t> La formation professionnelle initiale:</a:t>
            </a:r>
          </a:p>
          <a:p>
            <a:pPr marL="542925"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000" b="1" i="0" u="none" strike="noStrike" kern="1200" cap="none" spc="0" normalizeH="0" baseline="0" noProof="0" dirty="0" smtClean="0">
                <a:ln>
                  <a:noFill/>
                </a:ln>
                <a:solidFill>
                  <a:srgbClr val="FFC000"/>
                </a:solidFill>
                <a:effectLst/>
                <a:uLnTx/>
                <a:uFillTx/>
                <a:latin typeface="+mn-lt"/>
                <a:ea typeface="+mn-ea"/>
                <a:cs typeface="+mn-cs"/>
              </a:rPr>
              <a:t>(Résidentielle, Alternée, Par apprentissage)</a:t>
            </a:r>
          </a:p>
          <a:p>
            <a:pPr marL="542925" lvl="0" algn="just">
              <a:spcBef>
                <a:spcPct val="20000"/>
              </a:spcBef>
            </a:pPr>
            <a:r>
              <a:rPr lang="fr-CH" sz="2000" b="1" dirty="0">
                <a:solidFill>
                  <a:schemeClr val="bg1"/>
                </a:solidFill>
              </a:rPr>
              <a:t>Elle </a:t>
            </a:r>
            <a:r>
              <a:rPr lang="fr-CH" sz="2000" b="1" dirty="0" smtClean="0">
                <a:solidFill>
                  <a:schemeClr val="bg1"/>
                </a:solidFill>
              </a:rPr>
              <a:t>sert </a:t>
            </a:r>
            <a:r>
              <a:rPr lang="fr-CH" sz="2000" b="1" dirty="0">
                <a:solidFill>
                  <a:schemeClr val="bg1"/>
                </a:solidFill>
              </a:rPr>
              <a:t>à équiper </a:t>
            </a:r>
            <a:r>
              <a:rPr lang="fr-CH" sz="2000" b="1" dirty="0" smtClean="0">
                <a:solidFill>
                  <a:schemeClr val="bg1"/>
                </a:solidFill>
              </a:rPr>
              <a:t>les jeunes des connaissances </a:t>
            </a:r>
            <a:r>
              <a:rPr lang="fr-CH" sz="2000" b="1" dirty="0">
                <a:solidFill>
                  <a:schemeClr val="bg1"/>
                </a:solidFill>
              </a:rPr>
              <a:t>et </a:t>
            </a:r>
            <a:r>
              <a:rPr lang="fr-CH" sz="2000" b="1" dirty="0" smtClean="0">
                <a:solidFill>
                  <a:schemeClr val="bg1"/>
                </a:solidFill>
              </a:rPr>
              <a:t>compétences nécessaires, </a:t>
            </a:r>
            <a:r>
              <a:rPr lang="fr-CH" sz="2000" b="1" dirty="0">
                <a:solidFill>
                  <a:schemeClr val="bg1"/>
                </a:solidFill>
              </a:rPr>
              <a:t>afin de les </a:t>
            </a:r>
            <a:r>
              <a:rPr lang="fr-CH" sz="2000" b="1" dirty="0" smtClean="0">
                <a:solidFill>
                  <a:schemeClr val="bg1"/>
                </a:solidFill>
              </a:rPr>
              <a:t>préparer </a:t>
            </a:r>
            <a:r>
              <a:rPr lang="fr-CH" sz="2000" b="1" dirty="0">
                <a:solidFill>
                  <a:schemeClr val="bg1"/>
                </a:solidFill>
              </a:rPr>
              <a:t>à entrer dans la </a:t>
            </a:r>
            <a:r>
              <a:rPr lang="fr-CH" sz="2000" b="1" dirty="0" smtClean="0">
                <a:solidFill>
                  <a:schemeClr val="bg1"/>
                </a:solidFill>
              </a:rPr>
              <a:t>vie active.</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6" name="Espace réservé du texte 3"/>
          <p:cNvSpPr txBox="1">
            <a:spLocks/>
          </p:cNvSpPr>
          <p:nvPr/>
        </p:nvSpPr>
        <p:spPr>
          <a:xfrm>
            <a:off x="863588" y="4617132"/>
            <a:ext cx="7128792" cy="2088232"/>
          </a:xfrm>
          <a:prstGeom prst="rect">
            <a:avLst/>
          </a:prstGeom>
        </p:spPr>
        <p:txBody>
          <a:bodyPr vert="horz" lIns="91440" tIns="45720" rIns="91440" bIns="45720" rtlCol="0">
            <a:noAutofit/>
          </a:bodyPr>
          <a:lstStyle/>
          <a:p>
            <a:pPr marL="542925" marR="0" lvl="0" indent="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000" b="1" i="0" u="none" strike="noStrike" kern="1200" cap="none" spc="0" normalizeH="0" baseline="0" noProof="0" dirty="0" smtClean="0">
                <a:ln>
                  <a:noFill/>
                </a:ln>
                <a:solidFill>
                  <a:srgbClr val="00B0F0"/>
                </a:solidFill>
                <a:effectLst/>
                <a:uLnTx/>
                <a:uFillTx/>
                <a:latin typeface="+mn-lt"/>
                <a:ea typeface="+mn-ea"/>
                <a:cs typeface="+mn-cs"/>
              </a:rPr>
              <a:t> La formation professionnelle continue:</a:t>
            </a:r>
          </a:p>
          <a:p>
            <a:pPr marL="542925" lvl="0" algn="just">
              <a:spcBef>
                <a:spcPct val="20000"/>
              </a:spcBef>
            </a:pPr>
            <a:r>
              <a:rPr lang="fr-CH" sz="2000" b="1" dirty="0" smtClean="0">
                <a:solidFill>
                  <a:schemeClr val="bg1"/>
                </a:solidFill>
              </a:rPr>
              <a:t>Permet </a:t>
            </a:r>
            <a:r>
              <a:rPr lang="fr-CH" sz="2000" b="1" dirty="0">
                <a:solidFill>
                  <a:schemeClr val="bg1"/>
                </a:solidFill>
              </a:rPr>
              <a:t>aux personnes qui sont déjà dans la vie active de pouvoir continuer à se former pour améliorer leurs compétences et de s'adapter aux nouvelles technologies, pratiques ou méthodes </a:t>
            </a:r>
            <a:r>
              <a:rPr lang="fr-CH" sz="2000" b="1" dirty="0" smtClean="0">
                <a:solidFill>
                  <a:schemeClr val="bg1"/>
                </a:solidFill>
              </a:rPr>
              <a:t>appliquées </a:t>
            </a:r>
            <a:r>
              <a:rPr lang="fr-CH" sz="2000" b="1" dirty="0">
                <a:solidFill>
                  <a:schemeClr val="bg1"/>
                </a:solidFill>
              </a:rPr>
              <a:t>en </a:t>
            </a:r>
            <a:r>
              <a:rPr lang="fr-CH" sz="2000" b="1" dirty="0" smtClean="0">
                <a:solidFill>
                  <a:schemeClr val="bg1"/>
                </a:solidFill>
              </a:rPr>
              <a:t>entreprise ou pour une reconversion professionnelle.</a:t>
            </a:r>
            <a:endParaRPr kumimoji="0" lang="fr-FR" sz="20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000" b="1" i="0" u="none" strike="noStrike" kern="1200" cap="none" spc="0" normalizeH="0" baseline="0" noProof="0" dirty="0" smtClean="0">
              <a:ln>
                <a:noFill/>
              </a:ln>
              <a:solidFill>
                <a:srgbClr val="FFC000"/>
              </a:solidFill>
              <a:effectLst/>
              <a:uLnTx/>
              <a:uFillTx/>
              <a:latin typeface="+mn-lt"/>
              <a:ea typeface="+mn-ea"/>
              <a:cs typeface="+mn-cs"/>
            </a:endParaRPr>
          </a:p>
        </p:txBody>
      </p:sp>
      <p:sp>
        <p:nvSpPr>
          <p:cNvPr id="7" name="Espace réservé du texte 3"/>
          <p:cNvSpPr txBox="1">
            <a:spLocks/>
          </p:cNvSpPr>
          <p:nvPr/>
        </p:nvSpPr>
        <p:spPr>
          <a:xfrm>
            <a:off x="872382" y="93821"/>
            <a:ext cx="7128792" cy="69369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1" i="0" strike="noStrike" kern="1200" normalizeH="0" baseline="0" noProof="0" dirty="0" smtClean="0">
                <a:ln w="12700">
                  <a:solidFill>
                    <a:schemeClr val="accent1"/>
                  </a:solidFill>
                  <a:prstDash val="solid"/>
                </a:ln>
                <a:pattFill prst="pct50">
                  <a:fgClr>
                    <a:schemeClr val="accent1"/>
                  </a:fgClr>
                  <a:bgClr>
                    <a:schemeClr val="accent1">
                      <a:lumMod val="20000"/>
                      <a:lumOff val="80000"/>
                    </a:schemeClr>
                  </a:bgClr>
                </a:pattFill>
                <a:uLnTx/>
                <a:uFillTx/>
                <a:latin typeface="+mj-lt"/>
                <a:ea typeface="+mn-ea"/>
                <a:cs typeface="+mn-cs"/>
              </a:rPr>
              <a:t>Définition FP et Modes de formation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100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par>
                          <p:cTn id="20" fill="hold">
                            <p:stCondLst>
                              <p:cond delay="2000"/>
                            </p:stCondLst>
                            <p:childTnLst>
                              <p:par>
                                <p:cTn id="21" presetID="2" presetClass="entr" presetSubtype="4" fill="hold" grpId="0" nodeType="afterEffect">
                                  <p:stCondLst>
                                    <p:cond delay="100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additive="base">
                                        <p:cTn id="2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par>
                          <p:cTn id="25" fill="hold">
                            <p:stCondLst>
                              <p:cond delay="3500"/>
                            </p:stCondLst>
                            <p:childTnLst>
                              <p:par>
                                <p:cTn id="26" presetID="2" presetClass="entr" presetSubtype="4" fill="hold" grpId="0" nodeType="afterEffect">
                                  <p:stCondLst>
                                    <p:cond delay="200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additive="base">
                                        <p:cTn id="28"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par>
                          <p:cTn id="30" fill="hold">
                            <p:stCondLst>
                              <p:cond delay="6000"/>
                            </p:stCondLst>
                            <p:childTnLst>
                              <p:par>
                                <p:cTn id="31" presetID="2" presetClass="entr" presetSubtype="4" fill="hold" grpId="0" nodeType="afterEffect">
                                  <p:stCondLst>
                                    <p:cond delay="4000"/>
                                  </p:stCondLst>
                                  <p:childTnLst>
                                    <p:set>
                                      <p:cBhvr>
                                        <p:cTn id="32" dur="1" fill="hold">
                                          <p:stCondLst>
                                            <p:cond delay="0"/>
                                          </p:stCondLst>
                                        </p:cTn>
                                        <p:tgtEl>
                                          <p:spTgt spid="6">
                                            <p:txEl>
                                              <p:pRg st="0" end="0"/>
                                            </p:txEl>
                                          </p:spTgt>
                                        </p:tgtEl>
                                        <p:attrNameLst>
                                          <p:attrName>style.visibility</p:attrName>
                                        </p:attrNameLst>
                                      </p:cBhvr>
                                      <p:to>
                                        <p:strVal val="visible"/>
                                      </p:to>
                                    </p:set>
                                    <p:anim calcmode="lin" valueType="num">
                                      <p:cBhvr additive="base">
                                        <p:cTn id="3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5" fill="hold">
                            <p:stCondLst>
                              <p:cond delay="10500"/>
                            </p:stCondLst>
                            <p:childTnLst>
                              <p:par>
                                <p:cTn id="36" presetID="2" presetClass="entr" presetSubtype="4" fill="hold" grpId="0" nodeType="afterEffect">
                                  <p:stCondLst>
                                    <p:cond delay="2000"/>
                                  </p:stCondLst>
                                  <p:childTnLst>
                                    <p:set>
                                      <p:cBhvr>
                                        <p:cTn id="37" dur="1" fill="hold">
                                          <p:stCondLst>
                                            <p:cond delay="0"/>
                                          </p:stCondLst>
                                        </p:cTn>
                                        <p:tgtEl>
                                          <p:spTgt spid="6">
                                            <p:txEl>
                                              <p:pRg st="1" end="1"/>
                                            </p:txEl>
                                          </p:spTgt>
                                        </p:tgtEl>
                                        <p:attrNameLst>
                                          <p:attrName>style.visibility</p:attrName>
                                        </p:attrNameLst>
                                      </p:cBhvr>
                                      <p:to>
                                        <p:strVal val="visible"/>
                                      </p:to>
                                    </p:set>
                                    <p:anim calcmode="lin" valueType="num">
                                      <p:cBhvr additive="base">
                                        <p:cTn id="3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uiExpand="1" build="p"/>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2323" y="116632"/>
            <a:ext cx="8229600" cy="936104"/>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r>
              <a:rPr lang="fr-FR" sz="3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
            </a:r>
            <a:br>
              <a:rPr lang="fr-FR" sz="3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br>
            <a:r>
              <a:rPr lang="fr-FR" sz="3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Niveaux </a:t>
            </a:r>
            <a:r>
              <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de Formation et conditions d’accès aux </a:t>
            </a:r>
            <a:r>
              <a:rPr lang="fr-FR" sz="3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Etablissement </a:t>
            </a:r>
            <a:r>
              <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de </a:t>
            </a:r>
            <a:r>
              <a:rPr lang="fr-FR" sz="3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sym typeface="Arial Narrow" panose="020B0606020202030204" pitchFamily="34" charset="0"/>
              </a:rPr>
              <a:t>Formation</a:t>
            </a:r>
            <a:r>
              <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rPr>
              <a:t/>
            </a:r>
            <a:br>
              <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rPr>
            </a:br>
            <a:endParaRPr lang="fr-F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mn-lt"/>
            </a:endParaRPr>
          </a:p>
        </p:txBody>
      </p:sp>
      <p:sp>
        <p:nvSpPr>
          <p:cNvPr id="6" name="Espace réservé du contenu 5"/>
          <p:cNvSpPr>
            <a:spLocks noGrp="1"/>
          </p:cNvSpPr>
          <p:nvPr>
            <p:ph idx="1"/>
          </p:nvPr>
        </p:nvSpPr>
        <p:spPr>
          <a:xfrm>
            <a:off x="448863" y="1700808"/>
            <a:ext cx="8229600" cy="4525963"/>
          </a:xfrm>
        </p:spPr>
        <p:txBody>
          <a:bodyPr>
            <a:noAutofit/>
          </a:bodyPr>
          <a:lstStyle/>
          <a:p>
            <a:pPr marL="285750" indent="-285750">
              <a:spcBef>
                <a:spcPts val="0"/>
              </a:spcBef>
              <a:spcAft>
                <a:spcPts val="600"/>
              </a:spcAft>
            </a:pPr>
            <a:r>
              <a:rPr lang="fr-FR" sz="2000" b="1" dirty="0">
                <a:solidFill>
                  <a:schemeClr val="bg1"/>
                </a:solidFill>
              </a:rPr>
              <a:t>Certificat d’Apprentissage Professionnelle (CAP) : accessible pour les jeunes qui ont un minimum de connaissances en écriture et lecture </a:t>
            </a:r>
            <a:r>
              <a:rPr lang="fr-FR" sz="2000" b="1" dirty="0" smtClean="0">
                <a:solidFill>
                  <a:schemeClr val="bg1"/>
                </a:solidFill>
              </a:rPr>
              <a:t>- </a:t>
            </a:r>
            <a:r>
              <a:rPr lang="fr-FR" sz="2000" b="1" dirty="0" smtClean="0">
                <a:solidFill>
                  <a:srgbClr val="FFC000"/>
                </a:solidFill>
              </a:rPr>
              <a:t>Ages </a:t>
            </a:r>
            <a:r>
              <a:rPr lang="fr-FR" sz="2000" b="1" dirty="0">
                <a:solidFill>
                  <a:srgbClr val="FFC000"/>
                </a:solidFill>
              </a:rPr>
              <a:t>minimum 15 </a:t>
            </a:r>
            <a:r>
              <a:rPr lang="fr-FR" sz="2000" b="1" dirty="0" smtClean="0">
                <a:solidFill>
                  <a:srgbClr val="FFC000"/>
                </a:solidFill>
              </a:rPr>
              <a:t>ans maximum ça dépend du métier.</a:t>
            </a:r>
          </a:p>
          <a:p>
            <a:pPr marL="285750" indent="-285750">
              <a:spcAft>
                <a:spcPts val="1200"/>
              </a:spcAft>
            </a:pPr>
            <a:r>
              <a:rPr lang="fr-FR" sz="2000" b="1" dirty="0" smtClean="0">
                <a:solidFill>
                  <a:schemeClr val="bg1"/>
                </a:solidFill>
              </a:rPr>
              <a:t>Spécialisation : accessible pour les jeunes qui ont un niveau minimum de la 6</a:t>
            </a:r>
            <a:r>
              <a:rPr lang="fr-FR" sz="2000" b="1" baseline="30000" dirty="0" smtClean="0">
                <a:solidFill>
                  <a:schemeClr val="bg1"/>
                </a:solidFill>
              </a:rPr>
              <a:t>ème</a:t>
            </a:r>
            <a:r>
              <a:rPr lang="fr-FR" sz="2000" b="1" dirty="0" smtClean="0">
                <a:solidFill>
                  <a:schemeClr val="bg1"/>
                </a:solidFill>
              </a:rPr>
              <a:t> année fondamentale - Tranches d’âges : </a:t>
            </a:r>
            <a:r>
              <a:rPr lang="fr-FR" sz="2000" b="1" dirty="0" smtClean="0">
                <a:solidFill>
                  <a:srgbClr val="FFC000"/>
                </a:solidFill>
              </a:rPr>
              <a:t>15 ans à 30 ans</a:t>
            </a:r>
          </a:p>
          <a:p>
            <a:pPr marL="285750" indent="-285750">
              <a:spcBef>
                <a:spcPts val="0"/>
              </a:spcBef>
              <a:spcAft>
                <a:spcPts val="600"/>
              </a:spcAft>
            </a:pPr>
            <a:r>
              <a:rPr lang="fr-FR" sz="2000" b="1" dirty="0" smtClean="0">
                <a:solidFill>
                  <a:schemeClr val="bg1"/>
                </a:solidFill>
              </a:rPr>
              <a:t>Qualification </a:t>
            </a:r>
            <a:r>
              <a:rPr lang="fr-FR" sz="2000" b="1" dirty="0">
                <a:solidFill>
                  <a:schemeClr val="bg1"/>
                </a:solidFill>
              </a:rPr>
              <a:t>: accessible pour les jeunes qui ont un niveau minimum de la </a:t>
            </a:r>
            <a:r>
              <a:rPr lang="fr-FR" sz="2000" b="1" dirty="0" smtClean="0">
                <a:solidFill>
                  <a:schemeClr val="bg1"/>
                </a:solidFill>
              </a:rPr>
              <a:t>3</a:t>
            </a:r>
            <a:r>
              <a:rPr lang="fr-FR" sz="2000" b="1" baseline="30000" dirty="0" smtClean="0">
                <a:solidFill>
                  <a:schemeClr val="bg1"/>
                </a:solidFill>
              </a:rPr>
              <a:t>ème</a:t>
            </a:r>
            <a:r>
              <a:rPr lang="fr-FR" sz="2000" b="1" dirty="0" smtClean="0">
                <a:solidFill>
                  <a:schemeClr val="bg1"/>
                </a:solidFill>
              </a:rPr>
              <a:t> collégiale </a:t>
            </a:r>
            <a:r>
              <a:rPr lang="fr-FR" sz="2000" b="1" dirty="0">
                <a:solidFill>
                  <a:schemeClr val="bg1"/>
                </a:solidFill>
              </a:rPr>
              <a:t>- Tranches </a:t>
            </a:r>
            <a:r>
              <a:rPr lang="fr-FR" sz="2000" b="1" dirty="0" smtClean="0">
                <a:solidFill>
                  <a:schemeClr val="bg1"/>
                </a:solidFill>
              </a:rPr>
              <a:t>d’</a:t>
            </a:r>
            <a:r>
              <a:rPr lang="fr-FR" sz="2000" b="1" dirty="0">
                <a:solidFill>
                  <a:schemeClr val="bg1"/>
                </a:solidFill>
              </a:rPr>
              <a:t>â</a:t>
            </a:r>
            <a:r>
              <a:rPr lang="fr-FR" sz="2000" b="1" dirty="0" smtClean="0">
                <a:solidFill>
                  <a:schemeClr val="bg1"/>
                </a:solidFill>
              </a:rPr>
              <a:t>ges : </a:t>
            </a:r>
            <a:r>
              <a:rPr lang="fr-FR" sz="2000" b="1" dirty="0" smtClean="0">
                <a:solidFill>
                  <a:srgbClr val="FFC000"/>
                </a:solidFill>
              </a:rPr>
              <a:t>15 </a:t>
            </a:r>
            <a:r>
              <a:rPr lang="fr-FR" sz="2000" b="1" dirty="0">
                <a:solidFill>
                  <a:srgbClr val="FFC000"/>
                </a:solidFill>
              </a:rPr>
              <a:t>ans à 30 </a:t>
            </a:r>
            <a:r>
              <a:rPr lang="fr-FR" sz="2000" b="1" dirty="0" smtClean="0">
                <a:solidFill>
                  <a:srgbClr val="FFC000"/>
                </a:solidFill>
              </a:rPr>
              <a:t>ans</a:t>
            </a:r>
          </a:p>
          <a:p>
            <a:pPr marL="285750" indent="-285750">
              <a:spcBef>
                <a:spcPts val="0"/>
              </a:spcBef>
              <a:spcAft>
                <a:spcPts val="1200"/>
              </a:spcAft>
            </a:pPr>
            <a:r>
              <a:rPr lang="fr-FR" sz="2000" b="1" dirty="0" smtClean="0">
                <a:solidFill>
                  <a:schemeClr val="bg1"/>
                </a:solidFill>
              </a:rPr>
              <a:t>Technicien : accessible pour les jeunes qui ont un niveau bac, Tranches d’</a:t>
            </a:r>
            <a:r>
              <a:rPr lang="fr-FR" sz="2000" b="1" dirty="0">
                <a:solidFill>
                  <a:schemeClr val="bg1"/>
                </a:solidFill>
              </a:rPr>
              <a:t>â</a:t>
            </a:r>
            <a:r>
              <a:rPr lang="fr-FR" sz="2000" b="1" dirty="0" smtClean="0">
                <a:solidFill>
                  <a:schemeClr val="bg1"/>
                </a:solidFill>
              </a:rPr>
              <a:t>ges : </a:t>
            </a:r>
            <a:r>
              <a:rPr lang="fr-FR" sz="2000" b="1" dirty="0" smtClean="0">
                <a:solidFill>
                  <a:srgbClr val="FFC000"/>
                </a:solidFill>
              </a:rPr>
              <a:t>15 ans à 30 ans</a:t>
            </a:r>
          </a:p>
          <a:p>
            <a:pPr marL="285750" indent="-285750">
              <a:spcBef>
                <a:spcPts val="0"/>
              </a:spcBef>
            </a:pPr>
            <a:r>
              <a:rPr lang="fr-FR" sz="2000" b="1" dirty="0" smtClean="0">
                <a:solidFill>
                  <a:schemeClr val="bg1"/>
                </a:solidFill>
              </a:rPr>
              <a:t>Technicien </a:t>
            </a:r>
            <a:r>
              <a:rPr lang="fr-FR" sz="2000" b="1" dirty="0">
                <a:solidFill>
                  <a:schemeClr val="bg1"/>
                </a:solidFill>
              </a:rPr>
              <a:t>spécialisé : accessible pour les jeunes bacheliers - Ages maximum : </a:t>
            </a:r>
            <a:r>
              <a:rPr lang="fr-FR" sz="2000" b="1" dirty="0">
                <a:solidFill>
                  <a:srgbClr val="FFC000"/>
                </a:solidFill>
              </a:rPr>
              <a:t>30 ans</a:t>
            </a:r>
          </a:p>
        </p:txBody>
      </p:sp>
    </p:spTree>
    <p:extLst>
      <p:ext uri="{BB962C8B-B14F-4D97-AF65-F5344CB8AC3E}">
        <p14:creationId xmlns:p14="http://schemas.microsoft.com/office/powerpoint/2010/main" val="272839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dow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down)">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82262" y="1225761"/>
            <a:ext cx="8570760" cy="5262979"/>
          </a:xfrm>
          <a:prstGeom prst="rect">
            <a:avLst/>
          </a:prstGeom>
          <a:noFill/>
          <a:ln w="9525">
            <a:noFill/>
            <a:miter lim="800000"/>
            <a:headEnd/>
            <a:tailEnd/>
          </a:ln>
        </p:spPr>
        <p:txBody>
          <a:bodyPr wrap="square">
            <a:spAutoFit/>
          </a:bodyPr>
          <a:lstStyle/>
          <a:p>
            <a:pPr algn="just"/>
            <a:r>
              <a:rPr lang="fr-FR" altLang="en-US" sz="2400" b="1" u="none" dirty="0">
                <a:solidFill>
                  <a:schemeClr val="bg1"/>
                </a:solidFill>
              </a:rPr>
              <a:t>La formation professionnelle privée est régie depuis mai </a:t>
            </a:r>
            <a:r>
              <a:rPr lang="fr-FR" altLang="en-US" sz="2400" b="1" u="none" dirty="0" smtClean="0">
                <a:solidFill>
                  <a:schemeClr val="bg1"/>
                </a:solidFill>
              </a:rPr>
              <a:t>2000 par </a:t>
            </a:r>
            <a:r>
              <a:rPr lang="fr-FR" altLang="en-US" sz="2400" b="1" u="none" dirty="0" smtClean="0">
                <a:solidFill>
                  <a:srgbClr val="FFC000"/>
                </a:solidFill>
              </a:rPr>
              <a:t>la </a:t>
            </a:r>
            <a:r>
              <a:rPr lang="fr-FR" altLang="en-US" sz="2400" b="1" u="none" dirty="0">
                <a:solidFill>
                  <a:srgbClr val="FFC000"/>
                </a:solidFill>
              </a:rPr>
              <a:t>loi 13.00 </a:t>
            </a:r>
            <a:r>
              <a:rPr lang="fr-FR" altLang="en-US" sz="2400" b="1" u="none" dirty="0">
                <a:solidFill>
                  <a:schemeClr val="bg1"/>
                </a:solidFill>
              </a:rPr>
              <a:t>portant statut de la formation professionnelle privée et de ses textes </a:t>
            </a:r>
            <a:r>
              <a:rPr lang="fr-FR" altLang="en-US" sz="2400" b="1" u="none" dirty="0" smtClean="0">
                <a:solidFill>
                  <a:schemeClr val="bg1"/>
                </a:solidFill>
              </a:rPr>
              <a:t>d’application :</a:t>
            </a:r>
          </a:p>
          <a:p>
            <a:pPr marL="704850" lvl="1" indent="-360000" algn="just">
              <a:buClr>
                <a:schemeClr val="bg1"/>
              </a:buClr>
              <a:buSzPct val="120000"/>
              <a:buFont typeface="Arial" panose="020B0604020202020204" pitchFamily="34" charset="0"/>
              <a:buChar char="•"/>
            </a:pPr>
            <a:r>
              <a:rPr lang="fr-FR" altLang="ar-SA" sz="2400" b="1" u="none" dirty="0" smtClean="0">
                <a:solidFill>
                  <a:schemeClr val="bg1"/>
                </a:solidFill>
              </a:rPr>
              <a:t>Le positionnement du secteur privé, comme partenaire principal de l’Etat dans la formation et la qualification des RH (</a:t>
            </a:r>
            <a:r>
              <a:rPr lang="fr-FR" altLang="ar-SA" sz="2400" b="1" u="none" dirty="0" smtClean="0">
                <a:solidFill>
                  <a:srgbClr val="FFC000"/>
                </a:solidFill>
              </a:rPr>
              <a:t>secteur investi d’une mission de service public</a:t>
            </a:r>
            <a:r>
              <a:rPr lang="fr-FR" altLang="ar-SA" sz="2400" b="1" u="none" dirty="0" smtClean="0">
                <a:solidFill>
                  <a:schemeClr val="bg1"/>
                </a:solidFill>
              </a:rPr>
              <a:t>) </a:t>
            </a:r>
          </a:p>
          <a:p>
            <a:pPr marL="704850" lvl="1" indent="-360000" algn="just">
              <a:buClr>
                <a:schemeClr val="bg1"/>
              </a:buClr>
              <a:buSzPct val="120000"/>
              <a:buFont typeface="Arial" panose="020B0604020202020204" pitchFamily="34" charset="0"/>
              <a:buChar char="•"/>
            </a:pPr>
            <a:r>
              <a:rPr lang="fr-FR" altLang="ar-SA" sz="2400" b="1" u="none" dirty="0" smtClean="0">
                <a:solidFill>
                  <a:schemeClr val="bg1"/>
                </a:solidFill>
              </a:rPr>
              <a:t> </a:t>
            </a:r>
            <a:r>
              <a:rPr lang="fr-FR" altLang="ar-SA" sz="2400" b="1" u="none" dirty="0">
                <a:solidFill>
                  <a:schemeClr val="bg1"/>
                </a:solidFill>
              </a:rPr>
              <a:t>La rénovation </a:t>
            </a:r>
            <a:r>
              <a:rPr lang="fr-FR" altLang="ar-SA" sz="2400" b="1" u="none" dirty="0" smtClean="0">
                <a:solidFill>
                  <a:schemeClr val="bg1"/>
                </a:solidFill>
              </a:rPr>
              <a:t>de la procédure d’autorisation (</a:t>
            </a:r>
            <a:r>
              <a:rPr lang="fr-FR" altLang="ar-SA" sz="2400" b="1" u="none" dirty="0" smtClean="0">
                <a:solidFill>
                  <a:srgbClr val="FFC000"/>
                </a:solidFill>
              </a:rPr>
              <a:t>Instauration d’un cahier </a:t>
            </a:r>
            <a:r>
              <a:rPr lang="fr-FR" altLang="ar-SA" sz="2400" b="1" u="none" dirty="0">
                <a:solidFill>
                  <a:srgbClr val="FFC000"/>
                </a:solidFill>
              </a:rPr>
              <a:t>des charges</a:t>
            </a:r>
            <a:r>
              <a:rPr lang="fr-FR" altLang="ar-SA" sz="2400" b="1" u="none" dirty="0">
                <a:solidFill>
                  <a:schemeClr val="bg1"/>
                </a:solidFill>
              </a:rPr>
              <a:t>) </a:t>
            </a:r>
            <a:endParaRPr lang="fr-FR" altLang="ar-SA" sz="2400" b="1" u="none" dirty="0" smtClean="0">
              <a:solidFill>
                <a:schemeClr val="bg1"/>
              </a:solidFill>
            </a:endParaRPr>
          </a:p>
          <a:p>
            <a:pPr marL="704850" lvl="1" indent="-360000" algn="just">
              <a:buClr>
                <a:schemeClr val="bg1"/>
              </a:buClr>
              <a:buSzPct val="120000"/>
              <a:buFont typeface="Arial" panose="020B0604020202020204" pitchFamily="34" charset="0"/>
              <a:buChar char="•"/>
            </a:pPr>
            <a:r>
              <a:rPr lang="fr-FR" altLang="ar-SA" sz="2400" b="1" u="none" dirty="0" smtClean="0">
                <a:solidFill>
                  <a:schemeClr val="bg1"/>
                </a:solidFill>
              </a:rPr>
              <a:t>La </a:t>
            </a:r>
            <a:r>
              <a:rPr lang="fr-FR" altLang="ar-SA" sz="2400" b="1" u="none" dirty="0">
                <a:solidFill>
                  <a:schemeClr val="bg1"/>
                </a:solidFill>
              </a:rPr>
              <a:t>qualification des filières, l’accréditation des EFPP et la reconnaissance des diplômes (</a:t>
            </a:r>
            <a:r>
              <a:rPr lang="fr-FR" altLang="ar-SA" sz="2400" b="1" u="none" dirty="0">
                <a:solidFill>
                  <a:srgbClr val="FFC000"/>
                </a:solidFill>
              </a:rPr>
              <a:t>visa des diplômes</a:t>
            </a:r>
            <a:r>
              <a:rPr lang="fr-FR" altLang="ar-SA" sz="2400" b="1" u="none" dirty="0">
                <a:solidFill>
                  <a:schemeClr val="bg1"/>
                </a:solidFill>
              </a:rPr>
              <a:t>) </a:t>
            </a:r>
            <a:endParaRPr lang="fr-FR" altLang="ar-SA" sz="2400" b="1" u="none" dirty="0" smtClean="0">
              <a:solidFill>
                <a:schemeClr val="bg1"/>
              </a:solidFill>
            </a:endParaRPr>
          </a:p>
          <a:p>
            <a:pPr marL="704850" lvl="1" indent="-360000" algn="just">
              <a:buClr>
                <a:schemeClr val="bg1"/>
              </a:buClr>
              <a:buSzPct val="120000"/>
              <a:buFont typeface="Arial" panose="020B0604020202020204" pitchFamily="34" charset="0"/>
              <a:buChar char="•"/>
            </a:pPr>
            <a:r>
              <a:rPr lang="fr-FR" altLang="en-US" sz="2400" b="1" u="none" dirty="0" smtClean="0">
                <a:solidFill>
                  <a:schemeClr val="bg1"/>
                </a:solidFill>
              </a:rPr>
              <a:t>L’institution </a:t>
            </a:r>
            <a:r>
              <a:rPr lang="fr-FR" altLang="en-US" sz="2400" b="1" u="none" dirty="0">
                <a:solidFill>
                  <a:schemeClr val="bg1"/>
                </a:solidFill>
              </a:rPr>
              <a:t>des organes de concertation et de régulation (</a:t>
            </a:r>
            <a:r>
              <a:rPr lang="fr-FR" altLang="en-US" sz="2400" b="1" u="none" dirty="0">
                <a:solidFill>
                  <a:srgbClr val="FFC000"/>
                </a:solidFill>
              </a:rPr>
              <a:t>Commissions Sectorielles et Régionales de la FPP</a:t>
            </a:r>
            <a:r>
              <a:rPr lang="fr-FR" altLang="en-US" sz="2400" b="1" u="none" dirty="0" smtClean="0">
                <a:solidFill>
                  <a:schemeClr val="bg1"/>
                </a:solidFill>
              </a:rPr>
              <a:t>) </a:t>
            </a:r>
          </a:p>
          <a:p>
            <a:pPr marL="704850" lvl="1" indent="-360000" algn="just">
              <a:buClr>
                <a:schemeClr val="bg1"/>
              </a:buClr>
              <a:buSzPct val="120000"/>
              <a:buFont typeface="Arial" panose="020B0604020202020204" pitchFamily="34" charset="0"/>
              <a:buChar char="•"/>
            </a:pPr>
            <a:r>
              <a:rPr lang="fr-FR" altLang="en-US" sz="2400" b="1" dirty="0" smtClean="0">
                <a:solidFill>
                  <a:schemeClr val="bg1"/>
                </a:solidFill>
              </a:rPr>
              <a:t>Le contrôle/accompagnement des EFPP</a:t>
            </a:r>
            <a:endParaRPr lang="fr-FR" altLang="en-US" sz="2400" b="1" u="none" dirty="0" smtClean="0">
              <a:solidFill>
                <a:schemeClr val="bg1"/>
              </a:solidFill>
            </a:endParaRPr>
          </a:p>
          <a:p>
            <a:pPr marL="704850" lvl="1" indent="-360000" algn="just">
              <a:buClr>
                <a:schemeClr val="bg1"/>
              </a:buClr>
              <a:buSzPct val="120000"/>
              <a:buFont typeface="Arial" panose="020B0604020202020204" pitchFamily="34" charset="0"/>
              <a:buChar char="•"/>
            </a:pPr>
            <a:r>
              <a:rPr lang="fr-FR" altLang="en-US" sz="2400" b="1" u="none" dirty="0" smtClean="0">
                <a:solidFill>
                  <a:schemeClr val="bg1"/>
                </a:solidFill>
              </a:rPr>
              <a:t>Les mesures d’encouragement et de sanction.</a:t>
            </a:r>
            <a:endParaRPr lang="ar-MA" altLang="en-US" sz="2400" b="1" u="none" dirty="0">
              <a:solidFill>
                <a:schemeClr val="bg1"/>
              </a:solidFill>
            </a:endParaRPr>
          </a:p>
        </p:txBody>
      </p:sp>
      <p:sp>
        <p:nvSpPr>
          <p:cNvPr id="3" name="Titre 1"/>
          <p:cNvSpPr>
            <a:spLocks noGrp="1"/>
          </p:cNvSpPr>
          <p:nvPr>
            <p:ph type="title"/>
          </p:nvPr>
        </p:nvSpPr>
        <p:spPr>
          <a:xfrm>
            <a:off x="805200" y="44505"/>
            <a:ext cx="7524884" cy="59966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fr-FR" sz="320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Formation Professionnelle Privée</a:t>
            </a:r>
            <a:endParaRPr lang="fr-FR" sz="32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6" name="Titre 1"/>
          <p:cNvSpPr txBox="1">
            <a:spLocks/>
          </p:cNvSpPr>
          <p:nvPr/>
        </p:nvSpPr>
        <p:spPr>
          <a:xfrm>
            <a:off x="0" y="599666"/>
            <a:ext cx="8424476" cy="599666"/>
          </a:xfrm>
          <a:prstGeom prst="rect">
            <a:avLst/>
          </a:prstGeom>
          <a:effectLst>
            <a:innerShdw blurRad="63500" dist="50800" dir="18900000">
              <a:schemeClr val="bg1">
                <a:alpha val="50000"/>
              </a:schemeClr>
            </a:innerShdw>
          </a:effectLst>
        </p:spPr>
        <p:txBody>
          <a:bodyPr vert="horz" lIns="91440" tIns="45720" rIns="91440" bIns="45720" rtlCol="0" anchor="b">
            <a:normAutofit/>
          </a:bodyPr>
          <a:lstStyle>
            <a:lvl1pPr algn="l" defTabSz="914400" rtl="0" eaLnBrk="1" latinLnBrk="0" hangingPunct="1">
              <a:spcBef>
                <a:spcPct val="0"/>
              </a:spcBef>
              <a:buNone/>
              <a:defRPr sz="2000" b="1" kern="1200">
                <a:solidFill>
                  <a:schemeClr val="tx1"/>
                </a:solidFill>
                <a:latin typeface="+mj-lt"/>
                <a:ea typeface="+mj-ea"/>
                <a:cs typeface="+mj-cs"/>
              </a:defRPr>
            </a:lvl1pPr>
          </a:lstStyle>
          <a:p>
            <a:r>
              <a:rPr lang="fr-FR" sz="3200" dirty="0" smtClean="0">
                <a:solidFill>
                  <a:srgbClr val="00B0F0"/>
                </a:solidFill>
                <a:effectLst>
                  <a:outerShdw blurRad="38100" dist="38100" dir="2700000" algn="tl">
                    <a:srgbClr val="000000">
                      <a:alpha val="43137"/>
                    </a:srgbClr>
                  </a:outerShdw>
                </a:effectLst>
              </a:rPr>
              <a:t>Cadre juridique de la FP Privée</a:t>
            </a:r>
            <a:endParaRPr lang="fr-FR" sz="3200"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871446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p:cNvGrpSpPr/>
          <p:nvPr/>
        </p:nvGrpSpPr>
        <p:grpSpPr>
          <a:xfrm>
            <a:off x="811870" y="2140471"/>
            <a:ext cx="6828953" cy="571504"/>
            <a:chOff x="3181" y="201145"/>
            <a:chExt cx="1851793" cy="740717"/>
          </a:xfrm>
          <a:solidFill>
            <a:schemeClr val="accent1">
              <a:lumMod val="75000"/>
            </a:schemeClr>
          </a:solidFill>
        </p:grpSpPr>
        <p:sp>
          <p:nvSpPr>
            <p:cNvPr id="7" name="Chevron 6"/>
            <p:cNvSpPr/>
            <p:nvPr/>
          </p:nvSpPr>
          <p:spPr>
            <a:xfrm>
              <a:off x="3181" y="201145"/>
              <a:ext cx="1851793" cy="740717"/>
            </a:xfrm>
            <a:prstGeom prst="chevron">
              <a:avLst/>
            </a:prstGeom>
            <a:ln>
              <a:noFill/>
            </a:ln>
          </p:spPr>
          <p:style>
            <a:lnRef idx="1">
              <a:schemeClr val="accent1"/>
            </a:lnRef>
            <a:fillRef idx="3">
              <a:schemeClr val="accent1"/>
            </a:fillRef>
            <a:effectRef idx="2">
              <a:schemeClr val="accent1"/>
            </a:effectRef>
            <a:fontRef idx="minor">
              <a:schemeClr val="lt1"/>
            </a:fontRef>
          </p:style>
        </p:sp>
        <p:sp>
          <p:nvSpPr>
            <p:cNvPr id="8" name="Chevron 4"/>
            <p:cNvSpPr/>
            <p:nvPr/>
          </p:nvSpPr>
          <p:spPr>
            <a:xfrm>
              <a:off x="87847" y="201145"/>
              <a:ext cx="1640543" cy="740717"/>
            </a:xfrm>
            <a:prstGeom prst="rect">
              <a:avLst/>
            </a:prstGeom>
            <a:ln>
              <a:noFill/>
            </a:ln>
          </p:spPr>
          <p:style>
            <a:lnRef idx="1">
              <a:schemeClr val="accent1"/>
            </a:lnRef>
            <a:fillRef idx="3">
              <a:schemeClr val="accent1"/>
            </a:fillRef>
            <a:effectRef idx="2">
              <a:schemeClr val="accent1"/>
            </a:effectRef>
            <a:fontRef idx="minor">
              <a:schemeClr val="lt1"/>
            </a:fontRef>
          </p:style>
          <p:txBody>
            <a:bodyPr spcFirstLastPara="0" vert="horz" wrap="square" lIns="56007" tIns="18669" rIns="18669" bIns="18669" numCol="1" spcCol="1270" anchor="ctr" anchorCtr="0">
              <a:noAutofit/>
            </a:bodyPr>
            <a:lstStyle/>
            <a:p>
              <a:pPr lvl="0" algn="ctr" defTabSz="622300">
                <a:lnSpc>
                  <a:spcPct val="90000"/>
                </a:lnSpc>
                <a:spcAft>
                  <a:spcPct val="35000"/>
                </a:spcAft>
              </a:pPr>
              <a:r>
                <a:rPr lang="fr-FR" sz="1400" b="1" u="none" dirty="0" smtClean="0">
                  <a:solidFill>
                    <a:schemeClr val="bg1"/>
                  </a:solidFill>
                </a:rPr>
                <a:t>Contrôle/ accompagnement  des EFPP</a:t>
              </a:r>
            </a:p>
            <a:p>
              <a:pPr lvl="0" algn="ctr" defTabSz="622300">
                <a:lnSpc>
                  <a:spcPct val="90000"/>
                </a:lnSpc>
                <a:spcAft>
                  <a:spcPct val="35000"/>
                </a:spcAft>
              </a:pPr>
              <a:r>
                <a:rPr lang="fr-FR" sz="1400" b="1" u="none" dirty="0" smtClean="0">
                  <a:solidFill>
                    <a:schemeClr val="bg1"/>
                  </a:solidFill>
                </a:rPr>
                <a:t>Encadrement technico- pédagogique </a:t>
              </a:r>
              <a:endParaRPr lang="fr-FR" sz="1400" b="1" u="none" dirty="0">
                <a:solidFill>
                  <a:schemeClr val="bg1"/>
                </a:solidFill>
              </a:endParaRPr>
            </a:p>
          </p:txBody>
        </p:sp>
      </p:grpSp>
      <p:grpSp>
        <p:nvGrpSpPr>
          <p:cNvPr id="14" name="Groupe 13"/>
          <p:cNvGrpSpPr/>
          <p:nvPr/>
        </p:nvGrpSpPr>
        <p:grpSpPr>
          <a:xfrm>
            <a:off x="800063" y="1124744"/>
            <a:ext cx="2146123" cy="858449"/>
            <a:chOff x="0" y="177389"/>
            <a:chExt cx="2146123" cy="858449"/>
          </a:xfrm>
        </p:grpSpPr>
        <p:sp>
          <p:nvSpPr>
            <p:cNvPr id="15" name="Chevron 14"/>
            <p:cNvSpPr/>
            <p:nvPr/>
          </p:nvSpPr>
          <p:spPr>
            <a:xfrm>
              <a:off x="0" y="177389"/>
              <a:ext cx="2146123" cy="858449"/>
            </a:xfrm>
            <a:prstGeom prst="chevron">
              <a:avLst/>
            </a:prstGeom>
            <a:solidFill>
              <a:srgbClr val="006600"/>
            </a:solidFill>
          </p:spPr>
          <p:style>
            <a:lnRef idx="0">
              <a:schemeClr val="accent2"/>
            </a:lnRef>
            <a:fillRef idx="3">
              <a:schemeClr val="accent2"/>
            </a:fillRef>
            <a:effectRef idx="3">
              <a:schemeClr val="accent2"/>
            </a:effectRef>
            <a:fontRef idx="minor">
              <a:schemeClr val="lt1"/>
            </a:fontRef>
          </p:style>
        </p:sp>
        <p:sp>
          <p:nvSpPr>
            <p:cNvPr id="16" name="Chevron 4"/>
            <p:cNvSpPr/>
            <p:nvPr/>
          </p:nvSpPr>
          <p:spPr>
            <a:xfrm>
              <a:off x="429225" y="177389"/>
              <a:ext cx="1287674" cy="8584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Autorisation des EFPP</a:t>
              </a:r>
              <a:endParaRPr lang="fr-FR" sz="1600" b="1" kern="1200" dirty="0">
                <a:solidFill>
                  <a:schemeClr val="bg1"/>
                </a:solidFill>
              </a:endParaRPr>
            </a:p>
          </p:txBody>
        </p:sp>
      </p:grpSp>
      <p:grpSp>
        <p:nvGrpSpPr>
          <p:cNvPr id="17" name="Groupe 16"/>
          <p:cNvGrpSpPr/>
          <p:nvPr/>
        </p:nvGrpSpPr>
        <p:grpSpPr>
          <a:xfrm>
            <a:off x="2522993" y="1132359"/>
            <a:ext cx="2146123" cy="886424"/>
            <a:chOff x="220380" y="-1309088"/>
            <a:chExt cx="2146123" cy="886424"/>
          </a:xfrm>
        </p:grpSpPr>
        <p:sp>
          <p:nvSpPr>
            <p:cNvPr id="18" name="Chevron 17"/>
            <p:cNvSpPr/>
            <p:nvPr/>
          </p:nvSpPr>
          <p:spPr>
            <a:xfrm>
              <a:off x="220380" y="-1309088"/>
              <a:ext cx="2146123" cy="858449"/>
            </a:xfrm>
            <a:prstGeom prst="chevron">
              <a:avLst/>
            </a:prstGeom>
            <a:solidFill>
              <a:srgbClr val="0070C0"/>
            </a:solidFill>
          </p:spPr>
          <p:style>
            <a:lnRef idx="0">
              <a:schemeClr val="accent2"/>
            </a:lnRef>
            <a:fillRef idx="3">
              <a:schemeClr val="accent2"/>
            </a:fillRef>
            <a:effectRef idx="3">
              <a:schemeClr val="accent2"/>
            </a:effectRef>
            <a:fontRef idx="minor">
              <a:schemeClr val="lt1"/>
            </a:fontRef>
          </p:style>
        </p:sp>
        <p:sp>
          <p:nvSpPr>
            <p:cNvPr id="19" name="Chevron 4"/>
            <p:cNvSpPr/>
            <p:nvPr/>
          </p:nvSpPr>
          <p:spPr>
            <a:xfrm>
              <a:off x="660084" y="-1281113"/>
              <a:ext cx="1287674" cy="8584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Qualification des filières</a:t>
              </a:r>
              <a:endParaRPr lang="fr-FR" sz="1600" b="1" kern="1200" dirty="0">
                <a:solidFill>
                  <a:schemeClr val="bg1"/>
                </a:solidFill>
              </a:endParaRPr>
            </a:p>
          </p:txBody>
        </p:sp>
      </p:grpSp>
      <p:grpSp>
        <p:nvGrpSpPr>
          <p:cNvPr id="20" name="Groupe 19"/>
          <p:cNvGrpSpPr/>
          <p:nvPr/>
        </p:nvGrpSpPr>
        <p:grpSpPr>
          <a:xfrm>
            <a:off x="4239891" y="1132359"/>
            <a:ext cx="2146123" cy="858449"/>
            <a:chOff x="3864783" y="142279"/>
            <a:chExt cx="2146123" cy="858449"/>
          </a:xfrm>
        </p:grpSpPr>
        <p:sp>
          <p:nvSpPr>
            <p:cNvPr id="21" name="Chevron 20"/>
            <p:cNvSpPr/>
            <p:nvPr/>
          </p:nvSpPr>
          <p:spPr>
            <a:xfrm>
              <a:off x="3864783" y="142279"/>
              <a:ext cx="2146123" cy="858449"/>
            </a:xfrm>
            <a:prstGeom prst="chevron">
              <a:avLst/>
            </a:prstGeom>
            <a:solidFill>
              <a:srgbClr val="C00000"/>
            </a:solidFill>
          </p:spPr>
          <p:style>
            <a:lnRef idx="0">
              <a:schemeClr val="accent2"/>
            </a:lnRef>
            <a:fillRef idx="3">
              <a:schemeClr val="accent2"/>
            </a:fillRef>
            <a:effectRef idx="3">
              <a:schemeClr val="accent2"/>
            </a:effectRef>
            <a:fontRef idx="minor">
              <a:schemeClr val="lt1"/>
            </a:fontRef>
          </p:style>
        </p:sp>
        <p:sp>
          <p:nvSpPr>
            <p:cNvPr id="22" name="Chevron 4"/>
            <p:cNvSpPr/>
            <p:nvPr/>
          </p:nvSpPr>
          <p:spPr>
            <a:xfrm>
              <a:off x="4294008" y="142279"/>
              <a:ext cx="1287674" cy="8584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bg1"/>
                  </a:solidFill>
                </a:rPr>
                <a:t>Accréditation des EFPP</a:t>
              </a:r>
              <a:endParaRPr lang="fr-FR" sz="1600" b="1" kern="1200" dirty="0">
                <a:solidFill>
                  <a:schemeClr val="bg1"/>
                </a:solidFill>
              </a:endParaRPr>
            </a:p>
          </p:txBody>
        </p:sp>
      </p:grpSp>
      <p:sp>
        <p:nvSpPr>
          <p:cNvPr id="2" name="ZoneTexte 1"/>
          <p:cNvSpPr txBox="1"/>
          <p:nvPr/>
        </p:nvSpPr>
        <p:spPr>
          <a:xfrm>
            <a:off x="6386014" y="1327948"/>
            <a:ext cx="1786386" cy="523220"/>
          </a:xfrm>
          <a:prstGeom prst="rect">
            <a:avLst/>
          </a:prstGeom>
          <a:noFill/>
        </p:spPr>
        <p:txBody>
          <a:bodyPr wrap="none" rtlCol="0">
            <a:spAutoFit/>
          </a:bodyPr>
          <a:lstStyle/>
          <a:p>
            <a:r>
              <a:rPr lang="fr-FR" sz="1400" b="1" dirty="0" smtClean="0">
                <a:solidFill>
                  <a:srgbClr val="FFC000"/>
                </a:solidFill>
              </a:rPr>
              <a:t>Visa des diplômes</a:t>
            </a:r>
          </a:p>
          <a:p>
            <a:r>
              <a:rPr lang="fr-FR" sz="1400" b="1" dirty="0" smtClean="0">
                <a:solidFill>
                  <a:srgbClr val="FFC000"/>
                </a:solidFill>
              </a:rPr>
              <a:t>Contribution de l’Etat</a:t>
            </a:r>
            <a:endParaRPr lang="fr-FR" sz="1400" b="1" dirty="0">
              <a:solidFill>
                <a:srgbClr val="FFC000"/>
              </a:solidFill>
            </a:endParaRPr>
          </a:p>
        </p:txBody>
      </p:sp>
      <p:sp>
        <p:nvSpPr>
          <p:cNvPr id="24" name="Titre 1"/>
          <p:cNvSpPr>
            <a:spLocks noGrp="1"/>
          </p:cNvSpPr>
          <p:nvPr>
            <p:ph type="title"/>
          </p:nvPr>
        </p:nvSpPr>
        <p:spPr>
          <a:xfrm>
            <a:off x="14108" y="0"/>
            <a:ext cx="8424476" cy="599666"/>
          </a:xfrm>
          <a:effectLst>
            <a:innerShdw blurRad="63500" dist="50800" dir="18900000">
              <a:schemeClr val="bg1">
                <a:alpha val="50000"/>
              </a:schemeClr>
            </a:innerShdw>
          </a:effectLst>
        </p:spPr>
        <p:txBody>
          <a:bodyPr>
            <a:normAutofit/>
          </a:bodyPr>
          <a:lstStyle/>
          <a:p>
            <a:r>
              <a:rPr lang="fr-FR" sz="3200" dirty="0" smtClean="0">
                <a:solidFill>
                  <a:srgbClr val="00B0F0"/>
                </a:solidFill>
                <a:effectLst>
                  <a:outerShdw blurRad="38100" dist="38100" dir="2700000" algn="tl">
                    <a:srgbClr val="000000">
                      <a:alpha val="43137"/>
                    </a:srgbClr>
                  </a:outerShdw>
                </a:effectLst>
              </a:rPr>
              <a:t>Organisation de la FP Privée</a:t>
            </a:r>
            <a:endParaRPr lang="fr-FR" sz="3200" dirty="0">
              <a:solidFill>
                <a:srgbClr val="00B0F0"/>
              </a:solidFill>
              <a:effectLst>
                <a:outerShdw blurRad="38100" dist="38100" dir="2700000" algn="tl">
                  <a:srgbClr val="000000">
                    <a:alpha val="43137"/>
                  </a:srgbClr>
                </a:outerShdw>
              </a:effectLst>
            </a:endParaRPr>
          </a:p>
        </p:txBody>
      </p:sp>
      <p:sp>
        <p:nvSpPr>
          <p:cNvPr id="25" name="Titre 1"/>
          <p:cNvSpPr txBox="1">
            <a:spLocks/>
          </p:cNvSpPr>
          <p:nvPr/>
        </p:nvSpPr>
        <p:spPr>
          <a:xfrm>
            <a:off x="0" y="2865338"/>
            <a:ext cx="8424476" cy="599666"/>
          </a:xfrm>
          <a:prstGeom prst="rect">
            <a:avLst/>
          </a:prstGeom>
          <a:effectLst>
            <a:innerShdw blurRad="63500" dist="50800" dir="18900000">
              <a:schemeClr val="bg1">
                <a:alpha val="50000"/>
              </a:schemeClr>
            </a:innerShdw>
          </a:effectLst>
        </p:spPr>
        <p:txBody>
          <a:bodyPr vert="horz" lIns="91440" tIns="45720" rIns="91440" bIns="45720" rtlCol="0" anchor="b">
            <a:normAutofit/>
          </a:bodyPr>
          <a:lstStyle>
            <a:lvl1pPr algn="l" defTabSz="914400" rtl="0" eaLnBrk="1" latinLnBrk="0" hangingPunct="1">
              <a:spcBef>
                <a:spcPct val="0"/>
              </a:spcBef>
              <a:buNone/>
              <a:defRPr sz="2000" b="1" kern="1200">
                <a:solidFill>
                  <a:schemeClr val="tx1"/>
                </a:solidFill>
                <a:latin typeface="+mj-lt"/>
                <a:ea typeface="+mj-ea"/>
                <a:cs typeface="+mj-cs"/>
              </a:defRPr>
            </a:lvl1pPr>
          </a:lstStyle>
          <a:p>
            <a:r>
              <a:rPr lang="fr-FR" sz="3200" dirty="0" smtClean="0">
                <a:solidFill>
                  <a:srgbClr val="00B0F0"/>
                </a:solidFill>
                <a:effectLst>
                  <a:outerShdw blurRad="38100" dist="38100" dir="2700000" algn="tl">
                    <a:srgbClr val="000000">
                      <a:alpha val="43137"/>
                    </a:srgbClr>
                  </a:outerShdw>
                </a:effectLst>
              </a:rPr>
              <a:t>Organes de concertation</a:t>
            </a:r>
            <a:endParaRPr lang="fr-FR" sz="3200" dirty="0">
              <a:solidFill>
                <a:srgbClr val="00B0F0"/>
              </a:solidFill>
              <a:effectLst>
                <a:outerShdw blurRad="38100" dist="38100" dir="2700000" algn="tl">
                  <a:srgbClr val="000000">
                    <a:alpha val="43137"/>
                  </a:srgbClr>
                </a:outerShdw>
              </a:effectLst>
            </a:endParaRPr>
          </a:p>
        </p:txBody>
      </p:sp>
      <p:sp>
        <p:nvSpPr>
          <p:cNvPr id="26" name="Rectangle 25"/>
          <p:cNvSpPr/>
          <p:nvPr/>
        </p:nvSpPr>
        <p:spPr>
          <a:xfrm>
            <a:off x="972000" y="3600000"/>
            <a:ext cx="7200800" cy="576000"/>
          </a:xfrm>
          <a:prstGeom prst="rect">
            <a:avLst/>
          </a:prstGeom>
          <a:solidFill>
            <a:srgbClr val="006600"/>
          </a:solidFill>
        </p:spPr>
        <p:style>
          <a:lnRef idx="0">
            <a:schemeClr val="accent1"/>
          </a:lnRef>
          <a:fillRef idx="3">
            <a:schemeClr val="accent1"/>
          </a:fillRef>
          <a:effectRef idx="3">
            <a:schemeClr val="accent1"/>
          </a:effectRef>
          <a:fontRef idx="minor">
            <a:schemeClr val="lt1"/>
          </a:fontRef>
        </p:style>
        <p:txBody>
          <a:bodyPr wrap="square" anchor="ctr" anchorCtr="0">
            <a:noAutofit/>
          </a:bodyPr>
          <a:lstStyle/>
          <a:p>
            <a:r>
              <a:rPr lang="fr-FR" b="1" dirty="0">
                <a:solidFill>
                  <a:schemeClr val="bg1"/>
                </a:solidFill>
              </a:rPr>
              <a:t>Commissions Nationales Sectorielles de la FP Privée (CNSFPP)</a:t>
            </a:r>
          </a:p>
        </p:txBody>
      </p:sp>
      <p:sp>
        <p:nvSpPr>
          <p:cNvPr id="27" name="Rectangle 26"/>
          <p:cNvSpPr/>
          <p:nvPr/>
        </p:nvSpPr>
        <p:spPr>
          <a:xfrm>
            <a:off x="972000" y="4320000"/>
            <a:ext cx="7200800" cy="576000"/>
          </a:xfrm>
          <a:prstGeom prst="rect">
            <a:avLst/>
          </a:prstGeom>
          <a:solidFill>
            <a:srgbClr val="0070C0"/>
          </a:solidFill>
        </p:spPr>
        <p:style>
          <a:lnRef idx="0">
            <a:schemeClr val="accent1"/>
          </a:lnRef>
          <a:fillRef idx="3">
            <a:schemeClr val="accent1"/>
          </a:fillRef>
          <a:effectRef idx="3">
            <a:schemeClr val="accent1"/>
          </a:effectRef>
          <a:fontRef idx="minor">
            <a:schemeClr val="lt1"/>
          </a:fontRef>
        </p:style>
        <p:txBody>
          <a:bodyPr wrap="square" anchor="ctr" anchorCtr="0">
            <a:noAutofit/>
          </a:bodyPr>
          <a:lstStyle/>
          <a:p>
            <a:r>
              <a:rPr lang="fr-FR" b="1" dirty="0">
                <a:solidFill>
                  <a:schemeClr val="bg1"/>
                </a:solidFill>
              </a:rPr>
              <a:t>Commissions Régionales Inter- Professionnelles de la FP Privée (CRIP-FPP)</a:t>
            </a:r>
          </a:p>
        </p:txBody>
      </p:sp>
      <p:sp>
        <p:nvSpPr>
          <p:cNvPr id="28" name="Rectangle 27"/>
          <p:cNvSpPr/>
          <p:nvPr/>
        </p:nvSpPr>
        <p:spPr>
          <a:xfrm>
            <a:off x="972000" y="5040000"/>
            <a:ext cx="7200800" cy="576000"/>
          </a:xfrm>
          <a:prstGeom prst="rect">
            <a:avLst/>
          </a:prstGeom>
          <a:solidFill>
            <a:srgbClr val="C00000"/>
          </a:solidFill>
        </p:spPr>
        <p:style>
          <a:lnRef idx="0">
            <a:schemeClr val="accent1"/>
          </a:lnRef>
          <a:fillRef idx="3">
            <a:schemeClr val="accent1"/>
          </a:fillRef>
          <a:effectRef idx="3">
            <a:schemeClr val="accent1"/>
          </a:effectRef>
          <a:fontRef idx="minor">
            <a:schemeClr val="lt1"/>
          </a:fontRef>
        </p:style>
        <p:txBody>
          <a:bodyPr wrap="square" anchor="ctr" anchorCtr="0">
            <a:noAutofit/>
          </a:bodyPr>
          <a:lstStyle/>
          <a:p>
            <a:r>
              <a:rPr lang="fr-FR" b="1" dirty="0">
                <a:solidFill>
                  <a:schemeClr val="bg1"/>
                </a:solidFill>
              </a:rPr>
              <a:t>Jurys professionnels des examens au sein des EFPP accrédités</a:t>
            </a:r>
          </a:p>
        </p:txBody>
      </p:sp>
    </p:spTree>
    <p:extLst>
      <p:ext uri="{BB962C8B-B14F-4D97-AF65-F5344CB8AC3E}">
        <p14:creationId xmlns:p14="http://schemas.microsoft.com/office/powerpoint/2010/main" val="120166854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0-#ppt_w/2"/>
                                          </p:val>
                                        </p:tav>
                                        <p:tav tm="100000">
                                          <p:val>
                                            <p:strVal val="#ppt_x"/>
                                          </p:val>
                                        </p:tav>
                                      </p:tavLst>
                                    </p:anim>
                                    <p:anim calcmode="lin" valueType="num">
                                      <p:cBhvr additive="base">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0-#ppt_w/2"/>
                                          </p:val>
                                        </p:tav>
                                        <p:tav tm="100000">
                                          <p:val>
                                            <p:strVal val="#ppt_x"/>
                                          </p:val>
                                        </p:tav>
                                      </p:tavLst>
                                    </p:anim>
                                    <p:anim calcmode="lin" valueType="num">
                                      <p:cBhvr additive="base">
                                        <p:cTn id="20"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Effect transition="in" filter="wipe(left)">
                                      <p:cBhvr>
                                        <p:cTn id="25" dur="500"/>
                                        <p:tgtEl>
                                          <p:spTgt spid="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Effect transition="in" filter="wipe(left)">
                                      <p:cBhvr>
                                        <p:cTn id="30" dur="500"/>
                                        <p:tgtEl>
                                          <p:spTgt spid="2">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0-#ppt_w/2"/>
                                          </p:val>
                                        </p:tav>
                                        <p:tav tm="100000">
                                          <p:val>
                                            <p:strVal val="#ppt_x"/>
                                          </p:val>
                                        </p:tav>
                                      </p:tavLst>
                                    </p:anim>
                                    <p:anim calcmode="lin" valueType="num">
                                      <p:cBhvr additive="base">
                                        <p:cTn id="36"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 calcmode="lin" valueType="num">
                                      <p:cBhvr additive="base">
                                        <p:cTn id="46" dur="500" fill="hold"/>
                                        <p:tgtEl>
                                          <p:spTgt spid="26"/>
                                        </p:tgtEl>
                                        <p:attrNameLst>
                                          <p:attrName>ppt_x</p:attrName>
                                        </p:attrNameLst>
                                      </p:cBhvr>
                                      <p:tavLst>
                                        <p:tav tm="0">
                                          <p:val>
                                            <p:strVal val="0-#ppt_w/2"/>
                                          </p:val>
                                        </p:tav>
                                        <p:tav tm="100000">
                                          <p:val>
                                            <p:strVal val="#ppt_x"/>
                                          </p:val>
                                        </p:tav>
                                      </p:tavLst>
                                    </p:anim>
                                    <p:anim calcmode="lin" valueType="num">
                                      <p:cBhvr additive="base">
                                        <p:cTn id="47"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 calcmode="lin" valueType="num">
                                      <p:cBhvr additive="base">
                                        <p:cTn id="52" dur="500" fill="hold"/>
                                        <p:tgtEl>
                                          <p:spTgt spid="27"/>
                                        </p:tgtEl>
                                        <p:attrNameLst>
                                          <p:attrName>ppt_x</p:attrName>
                                        </p:attrNameLst>
                                      </p:cBhvr>
                                      <p:tavLst>
                                        <p:tav tm="0">
                                          <p:val>
                                            <p:strVal val="0-#ppt_w/2"/>
                                          </p:val>
                                        </p:tav>
                                        <p:tav tm="100000">
                                          <p:val>
                                            <p:strVal val="#ppt_x"/>
                                          </p:val>
                                        </p:tav>
                                      </p:tavLst>
                                    </p:anim>
                                    <p:anim calcmode="lin" valueType="num">
                                      <p:cBhvr additive="base">
                                        <p:cTn id="53"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8" fill="hold" grpId="0" nodeType="clickEffect">
                                  <p:stCondLst>
                                    <p:cond delay="0"/>
                                  </p:stCondLst>
                                  <p:childTnLst>
                                    <p:set>
                                      <p:cBhvr>
                                        <p:cTn id="57" dur="1" fill="hold">
                                          <p:stCondLst>
                                            <p:cond delay="0"/>
                                          </p:stCondLst>
                                        </p:cTn>
                                        <p:tgtEl>
                                          <p:spTgt spid="28"/>
                                        </p:tgtEl>
                                        <p:attrNameLst>
                                          <p:attrName>style.visibility</p:attrName>
                                        </p:attrNameLst>
                                      </p:cBhvr>
                                      <p:to>
                                        <p:strVal val="visible"/>
                                      </p:to>
                                    </p:set>
                                    <p:anim calcmode="lin" valueType="num">
                                      <p:cBhvr additive="base">
                                        <p:cTn id="58" dur="500" fill="hold"/>
                                        <p:tgtEl>
                                          <p:spTgt spid="28"/>
                                        </p:tgtEl>
                                        <p:attrNameLst>
                                          <p:attrName>ppt_x</p:attrName>
                                        </p:attrNameLst>
                                      </p:cBhvr>
                                      <p:tavLst>
                                        <p:tav tm="0">
                                          <p:val>
                                            <p:strVal val="0-#ppt_w/2"/>
                                          </p:val>
                                        </p:tav>
                                        <p:tav tm="100000">
                                          <p:val>
                                            <p:strVal val="#ppt_x"/>
                                          </p:val>
                                        </p:tav>
                                      </p:tavLst>
                                    </p:anim>
                                    <p:anim calcmode="lin" valueType="num">
                                      <p:cBhvr additive="base">
                                        <p:cTn id="59"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5" grpId="0"/>
      <p:bldP spid="26" grpId="0" animBg="1"/>
      <p:bldP spid="27" grpId="0" animBg="1"/>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1442" y="17169"/>
            <a:ext cx="8229600" cy="1143000"/>
          </a:xfrm>
        </p:spPr>
        <p:txBody>
          <a:bodyPr>
            <a:noAutofit/>
          </a:bodyPr>
          <a:lstStyle/>
          <a:p>
            <a:pPr algn="l"/>
            <a:r>
              <a:rPr lang="fr-FR" altLang="de-DE" sz="3200" b="1" dirty="0">
                <a:solidFill>
                  <a:srgbClr val="00B0F0"/>
                </a:solidFill>
                <a:latin typeface="+mn-lt"/>
              </a:rPr>
              <a:t>Autorisation des Etablissements de Formation Professionnelle privée (EFPP)</a:t>
            </a:r>
            <a:endParaRPr lang="fr-FR" sz="3200" b="1" dirty="0">
              <a:solidFill>
                <a:srgbClr val="00B0F0"/>
              </a:solidFill>
              <a:latin typeface="+mn-lt"/>
            </a:endParaRPr>
          </a:p>
        </p:txBody>
      </p:sp>
      <p:sp>
        <p:nvSpPr>
          <p:cNvPr id="6" name="Espace réservé du contenu 5"/>
          <p:cNvSpPr>
            <a:spLocks noGrp="1"/>
          </p:cNvSpPr>
          <p:nvPr>
            <p:ph idx="1"/>
          </p:nvPr>
        </p:nvSpPr>
        <p:spPr>
          <a:xfrm>
            <a:off x="457200" y="1600201"/>
            <a:ext cx="8229600" cy="4495800"/>
          </a:xfrm>
        </p:spPr>
        <p:txBody>
          <a:bodyPr>
            <a:noAutofit/>
          </a:bodyPr>
          <a:lstStyle/>
          <a:p>
            <a:pPr algn="just"/>
            <a:r>
              <a:rPr lang="fr-FR" sz="2000" dirty="0">
                <a:solidFill>
                  <a:schemeClr val="bg1"/>
                </a:solidFill>
              </a:rPr>
              <a:t>La création d’un établissement de formation professionnelle privée est soumise aux dispositions de </a:t>
            </a:r>
            <a:r>
              <a:rPr lang="fr-FR" sz="2000" dirty="0">
                <a:solidFill>
                  <a:srgbClr val="FFC000"/>
                </a:solidFill>
              </a:rPr>
              <a:t>la loi 13.00 </a:t>
            </a:r>
            <a:r>
              <a:rPr lang="fr-FR" sz="2000" dirty="0">
                <a:solidFill>
                  <a:schemeClr val="bg1"/>
                </a:solidFill>
              </a:rPr>
              <a:t>portant statut de la formation professionnelle privée et à son </a:t>
            </a:r>
            <a:r>
              <a:rPr lang="fr-FR" sz="2000" dirty="0">
                <a:solidFill>
                  <a:srgbClr val="FFC000"/>
                </a:solidFill>
              </a:rPr>
              <a:t>décret d’application </a:t>
            </a:r>
            <a:r>
              <a:rPr lang="fr-FR" sz="2000" dirty="0">
                <a:solidFill>
                  <a:schemeClr val="bg1"/>
                </a:solidFill>
              </a:rPr>
              <a:t>n°2.00.1018 du 21 juin 2001 </a:t>
            </a:r>
            <a:r>
              <a:rPr lang="fr-FR" sz="2000" dirty="0">
                <a:solidFill>
                  <a:srgbClr val="FFC000"/>
                </a:solidFill>
              </a:rPr>
              <a:t>approuvant le cahier des charges </a:t>
            </a:r>
            <a:r>
              <a:rPr lang="fr-FR" sz="2000" dirty="0">
                <a:solidFill>
                  <a:schemeClr val="bg1"/>
                </a:solidFill>
              </a:rPr>
              <a:t>fixant les conditions et la procédure d’attribution des autorisations d’ouverture et d’exploitation des EFPP.</a:t>
            </a:r>
          </a:p>
          <a:p>
            <a:pPr algn="just"/>
            <a:r>
              <a:rPr lang="fr-FR" sz="2000" dirty="0">
                <a:solidFill>
                  <a:schemeClr val="bg1"/>
                </a:solidFill>
              </a:rPr>
              <a:t>Pour l’ouverture d’un EFPP, et conformément au chapitre II de la loi précitée, l’investisseur doit présenter au préalable un dossier justifiant l’opportunité de la création de ce centre et sa complémentarité avec les dispositifs existants dans la localité de son implantation.</a:t>
            </a:r>
          </a:p>
          <a:p>
            <a:pPr marL="0" indent="0" algn="ctr">
              <a:buNone/>
            </a:pPr>
            <a:r>
              <a:rPr lang="fr-FR" sz="2000" dirty="0">
                <a:solidFill>
                  <a:schemeClr val="bg1"/>
                </a:solidFill>
              </a:rPr>
              <a:t>Ce dossier est composé de trois projets :</a:t>
            </a:r>
          </a:p>
        </p:txBody>
      </p:sp>
    </p:spTree>
    <p:extLst>
      <p:ext uri="{BB962C8B-B14F-4D97-AF65-F5344CB8AC3E}">
        <p14:creationId xmlns:p14="http://schemas.microsoft.com/office/powerpoint/2010/main" val="234430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273" y="17169"/>
            <a:ext cx="8229600" cy="1035567"/>
          </a:xfrm>
        </p:spPr>
        <p:txBody>
          <a:bodyPr>
            <a:noAutofit/>
          </a:bodyPr>
          <a:lstStyle/>
          <a:p>
            <a:pPr algn="l"/>
            <a:r>
              <a:rPr lang="fr-FR" altLang="de-DE" sz="3200" b="1" dirty="0">
                <a:solidFill>
                  <a:srgbClr val="00B0F0"/>
                </a:solidFill>
                <a:latin typeface="+mn-lt"/>
              </a:rPr>
              <a:t>Autorisation des Etablissements de Formation Professionnelle privée (EFPP)</a:t>
            </a:r>
            <a:endParaRPr lang="fr-FR" sz="3200" b="1" dirty="0">
              <a:solidFill>
                <a:srgbClr val="00B0F0"/>
              </a:solidFill>
              <a:latin typeface="+mn-lt"/>
            </a:endParaRPr>
          </a:p>
        </p:txBody>
      </p:sp>
      <p:sp>
        <p:nvSpPr>
          <p:cNvPr id="6" name="Espace réservé du contenu 5"/>
          <p:cNvSpPr>
            <a:spLocks noGrp="1"/>
          </p:cNvSpPr>
          <p:nvPr>
            <p:ph idx="1"/>
          </p:nvPr>
        </p:nvSpPr>
        <p:spPr>
          <a:xfrm>
            <a:off x="457200" y="1059278"/>
            <a:ext cx="8229600" cy="4644516"/>
          </a:xfrm>
        </p:spPr>
        <p:txBody>
          <a:bodyPr>
            <a:noAutofit/>
          </a:bodyPr>
          <a:lstStyle/>
          <a:p>
            <a:pPr algn="just">
              <a:spcBef>
                <a:spcPts val="0"/>
              </a:spcBef>
              <a:defRPr/>
            </a:pPr>
            <a:r>
              <a:rPr lang="fr-FR" sz="1600" b="1" u="sng" dirty="0" smtClean="0">
                <a:solidFill>
                  <a:srgbClr val="FFC000"/>
                </a:solidFill>
              </a:rPr>
              <a:t>L’étude de faisabilité :</a:t>
            </a:r>
          </a:p>
          <a:p>
            <a:pPr marL="0" indent="0" algn="just">
              <a:spcBef>
                <a:spcPts val="0"/>
              </a:spcBef>
              <a:buNone/>
              <a:defRPr/>
            </a:pPr>
            <a:r>
              <a:rPr lang="fr-FR" sz="1600" b="1" dirty="0" smtClean="0">
                <a:solidFill>
                  <a:schemeClr val="bg1"/>
                </a:solidFill>
              </a:rPr>
              <a:t>L’objectif </a:t>
            </a:r>
            <a:r>
              <a:rPr lang="fr-FR" sz="1600" b="1" dirty="0">
                <a:solidFill>
                  <a:schemeClr val="bg1"/>
                </a:solidFill>
              </a:rPr>
              <a:t>de ce document est de présenter les éléments clés sur l’opportunité de création d’un EFPP en réponse à une demande pré identifiée par un investisseur et d’estimer les montants financiers des différentes rubriques d’investissement et de fonctionnement du projet.</a:t>
            </a:r>
          </a:p>
          <a:p>
            <a:pPr marL="0" indent="0" algn="just">
              <a:spcBef>
                <a:spcPts val="0"/>
              </a:spcBef>
              <a:buNone/>
              <a:defRPr/>
            </a:pPr>
            <a:r>
              <a:rPr lang="fr-FR" sz="1600" b="1" dirty="0">
                <a:solidFill>
                  <a:schemeClr val="bg1"/>
                </a:solidFill>
              </a:rPr>
              <a:t>Cette étude doit donner une idée sommaire sur les caractéristiques du secteur visé, la description des emplois concernés par la formation, les besoins quantitatifs et éventuellement qualitatifs à satisfaire en compétences en tenant compte de l’analyse du dispositif de formation existant sur le marché cible.</a:t>
            </a:r>
          </a:p>
          <a:p>
            <a:pPr algn="just">
              <a:spcBef>
                <a:spcPts val="0"/>
              </a:spcBef>
              <a:defRPr/>
            </a:pPr>
            <a:r>
              <a:rPr lang="fr-FR" sz="1600" b="1" u="sng" dirty="0">
                <a:solidFill>
                  <a:srgbClr val="FFC000"/>
                </a:solidFill>
              </a:rPr>
              <a:t>Projet </a:t>
            </a:r>
            <a:r>
              <a:rPr lang="fr-FR" sz="1600" b="1" u="sng" dirty="0" smtClean="0">
                <a:solidFill>
                  <a:srgbClr val="FFC000"/>
                </a:solidFill>
              </a:rPr>
              <a:t>pédagogique :</a:t>
            </a:r>
          </a:p>
          <a:p>
            <a:pPr marL="0" indent="0" algn="just">
              <a:spcBef>
                <a:spcPts val="0"/>
              </a:spcBef>
              <a:buNone/>
              <a:defRPr/>
            </a:pPr>
            <a:r>
              <a:rPr lang="fr-FR" sz="1600" b="1" dirty="0">
                <a:solidFill>
                  <a:schemeClr val="bg1"/>
                </a:solidFill>
              </a:rPr>
              <a:t>Ce projet présente les contenus des programmes de formation envisagés dans l’EFPP, les besoins en locaux et équipements, les besoins en personnels administratifs et pédagogiques et l’organisation technico pédagogique</a:t>
            </a:r>
            <a:r>
              <a:rPr lang="fr-FR" sz="1600" b="1" dirty="0" smtClean="0">
                <a:solidFill>
                  <a:schemeClr val="bg1"/>
                </a:solidFill>
              </a:rPr>
              <a:t>.</a:t>
            </a:r>
          </a:p>
          <a:p>
            <a:pPr algn="just">
              <a:spcBef>
                <a:spcPts val="0"/>
              </a:spcBef>
              <a:defRPr/>
            </a:pPr>
            <a:r>
              <a:rPr lang="fr-FR" sz="1600" b="1" u="sng" dirty="0">
                <a:solidFill>
                  <a:srgbClr val="FFC000"/>
                </a:solidFill>
              </a:rPr>
              <a:t>Le Projet de Formation </a:t>
            </a:r>
            <a:r>
              <a:rPr lang="fr-FR" sz="1600" b="1" u="sng" dirty="0" smtClean="0">
                <a:solidFill>
                  <a:srgbClr val="FFC000"/>
                </a:solidFill>
              </a:rPr>
              <a:t>:</a:t>
            </a:r>
          </a:p>
          <a:p>
            <a:pPr marL="0" indent="0">
              <a:buNone/>
            </a:pPr>
            <a:r>
              <a:rPr lang="fr-FR" sz="1600" b="1" dirty="0">
                <a:solidFill>
                  <a:schemeClr val="bg1"/>
                </a:solidFill>
              </a:rPr>
              <a:t>Ce document est établi sur la base des résultats de l’étude de faisabilité et du projet pédagogique. Il résume les informations contenues dans les deux projets pour présenter un document synthétique avec une vue d’ensemble sur le projet.</a:t>
            </a:r>
          </a:p>
          <a:p>
            <a:pPr marL="0" indent="0">
              <a:buNone/>
            </a:pPr>
            <a:r>
              <a:rPr lang="fr-FR" sz="1600" b="1" dirty="0">
                <a:solidFill>
                  <a:schemeClr val="bg1"/>
                </a:solidFill>
              </a:rPr>
              <a:t> </a:t>
            </a:r>
            <a:r>
              <a:rPr lang="fr-FR" sz="1600" b="1" dirty="0" smtClean="0">
                <a:solidFill>
                  <a:schemeClr val="bg1"/>
                </a:solidFill>
              </a:rPr>
              <a:t>Les </a:t>
            </a:r>
            <a:r>
              <a:rPr lang="fr-FR" sz="1600" b="1" dirty="0">
                <a:solidFill>
                  <a:schemeClr val="bg1"/>
                </a:solidFill>
              </a:rPr>
              <a:t>informations </a:t>
            </a:r>
            <a:r>
              <a:rPr lang="fr-FR" sz="1600" b="1" dirty="0" smtClean="0">
                <a:solidFill>
                  <a:schemeClr val="bg1"/>
                </a:solidFill>
              </a:rPr>
              <a:t>sont relatives aux éléments </a:t>
            </a:r>
            <a:r>
              <a:rPr lang="fr-FR" sz="1600" b="1" dirty="0">
                <a:solidFill>
                  <a:schemeClr val="bg1"/>
                </a:solidFill>
              </a:rPr>
              <a:t>suivants :</a:t>
            </a:r>
          </a:p>
          <a:p>
            <a:pPr lvl="1">
              <a:buFont typeface="Wingdings" panose="05000000000000000000" pitchFamily="2" charset="2"/>
              <a:buChar char="ü"/>
            </a:pPr>
            <a:r>
              <a:rPr lang="fr-FR" sz="1600" b="1" dirty="0" smtClean="0">
                <a:solidFill>
                  <a:schemeClr val="bg1"/>
                </a:solidFill>
              </a:rPr>
              <a:t>Identification </a:t>
            </a:r>
            <a:r>
              <a:rPr lang="fr-FR" sz="1600" b="1" dirty="0">
                <a:solidFill>
                  <a:schemeClr val="bg1"/>
                </a:solidFill>
              </a:rPr>
              <a:t>de l’établissement et du </a:t>
            </a:r>
            <a:r>
              <a:rPr lang="fr-FR" sz="1600" b="1" dirty="0" smtClean="0">
                <a:solidFill>
                  <a:schemeClr val="bg1"/>
                </a:solidFill>
              </a:rPr>
              <a:t>local</a:t>
            </a:r>
          </a:p>
          <a:p>
            <a:pPr lvl="1">
              <a:buFont typeface="Wingdings" panose="05000000000000000000" pitchFamily="2" charset="2"/>
              <a:buChar char="ü"/>
            </a:pPr>
            <a:r>
              <a:rPr lang="fr-FR" sz="1600" b="1" dirty="0" smtClean="0">
                <a:solidFill>
                  <a:schemeClr val="bg1"/>
                </a:solidFill>
              </a:rPr>
              <a:t>Rappel </a:t>
            </a:r>
            <a:r>
              <a:rPr lang="fr-FR" sz="1600" b="1" dirty="0">
                <a:solidFill>
                  <a:schemeClr val="bg1"/>
                </a:solidFill>
              </a:rPr>
              <a:t>des filières de formation retenues (présenté dans l’étude de faisabilité) et description sommaire de ces </a:t>
            </a:r>
            <a:r>
              <a:rPr lang="fr-FR" sz="1600" b="1" dirty="0" smtClean="0">
                <a:solidFill>
                  <a:schemeClr val="bg1"/>
                </a:solidFill>
              </a:rPr>
              <a:t>filières</a:t>
            </a:r>
          </a:p>
          <a:p>
            <a:pPr lvl="1">
              <a:buFont typeface="Wingdings" panose="05000000000000000000" pitchFamily="2" charset="2"/>
              <a:buChar char="ü"/>
            </a:pPr>
            <a:r>
              <a:rPr lang="fr-FR" sz="1600" b="1" dirty="0" smtClean="0">
                <a:solidFill>
                  <a:schemeClr val="bg1"/>
                </a:solidFill>
              </a:rPr>
              <a:t>Rappel </a:t>
            </a:r>
            <a:r>
              <a:rPr lang="fr-FR" sz="1600" b="1" dirty="0">
                <a:solidFill>
                  <a:schemeClr val="bg1"/>
                </a:solidFill>
              </a:rPr>
              <a:t>du mode d’organisation administratif et </a:t>
            </a:r>
            <a:r>
              <a:rPr lang="fr-FR" sz="1600" b="1" dirty="0" smtClean="0">
                <a:solidFill>
                  <a:schemeClr val="bg1"/>
                </a:solidFill>
              </a:rPr>
              <a:t>pédagogique</a:t>
            </a:r>
          </a:p>
          <a:p>
            <a:pPr lvl="1">
              <a:buFont typeface="Wingdings" panose="05000000000000000000" pitchFamily="2" charset="2"/>
              <a:buChar char="ü"/>
            </a:pPr>
            <a:r>
              <a:rPr lang="fr-FR" sz="1600" b="1" dirty="0" smtClean="0">
                <a:solidFill>
                  <a:schemeClr val="bg1"/>
                </a:solidFill>
              </a:rPr>
              <a:t>Présentation </a:t>
            </a:r>
            <a:r>
              <a:rPr lang="fr-FR" sz="1600" b="1" dirty="0">
                <a:solidFill>
                  <a:schemeClr val="bg1"/>
                </a:solidFill>
              </a:rPr>
              <a:t>du business plan (plan d’investissement et fonctionnement</a:t>
            </a:r>
            <a:r>
              <a:rPr lang="fr-FR" sz="1600" b="1" dirty="0" smtClean="0">
                <a:solidFill>
                  <a:schemeClr val="bg1"/>
                </a:solidFill>
              </a:rPr>
              <a:t>)</a:t>
            </a:r>
            <a:endParaRPr lang="fr-FR" sz="1600" b="1" dirty="0">
              <a:solidFill>
                <a:schemeClr val="bg1"/>
              </a:solidFill>
            </a:endParaRPr>
          </a:p>
        </p:txBody>
      </p:sp>
    </p:spTree>
    <p:extLst>
      <p:ext uri="{BB962C8B-B14F-4D97-AF65-F5344CB8AC3E}">
        <p14:creationId xmlns:p14="http://schemas.microsoft.com/office/powerpoint/2010/main" val="281193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dow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down)">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wipe(down)">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wipe(down)">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wipe(down)">
                                      <p:cBhvr>
                                        <p:cTn id="42" dur="500"/>
                                        <p:tgtEl>
                                          <p:spTgt spid="6">
                                            <p:txEl>
                                              <p:pRg st="7" end="7"/>
                                            </p:txEl>
                                          </p:spTgt>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animEffect transition="in" filter="wipe(down)">
                                      <p:cBhvr>
                                        <p:cTn id="45" dur="500"/>
                                        <p:tgtEl>
                                          <p:spTgt spid="6">
                                            <p:txEl>
                                              <p:pRg st="8" end="8"/>
                                            </p:txEl>
                                          </p:spTgt>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6">
                                            <p:txEl>
                                              <p:pRg st="9" end="9"/>
                                            </p:txEl>
                                          </p:spTgt>
                                        </p:tgtEl>
                                        <p:attrNameLst>
                                          <p:attrName>style.visibility</p:attrName>
                                        </p:attrNameLst>
                                      </p:cBhvr>
                                      <p:to>
                                        <p:strVal val="visible"/>
                                      </p:to>
                                    </p:set>
                                    <p:animEffect transition="in" filter="wipe(down)">
                                      <p:cBhvr>
                                        <p:cTn id="48" dur="500"/>
                                        <p:tgtEl>
                                          <p:spTgt spid="6">
                                            <p:txEl>
                                              <p:pRg st="9" end="9"/>
                                            </p:tx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6">
                                            <p:txEl>
                                              <p:pRg st="10" end="10"/>
                                            </p:txEl>
                                          </p:spTgt>
                                        </p:tgtEl>
                                        <p:attrNameLst>
                                          <p:attrName>style.visibility</p:attrName>
                                        </p:attrNameLst>
                                      </p:cBhvr>
                                      <p:to>
                                        <p:strVal val="visible"/>
                                      </p:to>
                                    </p:set>
                                    <p:animEffect transition="in" filter="wipe(down)">
                                      <p:cBhvr>
                                        <p:cTn id="51" dur="500"/>
                                        <p:tgtEl>
                                          <p:spTgt spid="6">
                                            <p:txEl>
                                              <p:pRg st="10" end="10"/>
                                            </p:txEl>
                                          </p:spTgt>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6">
                                            <p:txEl>
                                              <p:pRg st="11" end="11"/>
                                            </p:txEl>
                                          </p:spTgt>
                                        </p:tgtEl>
                                        <p:attrNameLst>
                                          <p:attrName>style.visibility</p:attrName>
                                        </p:attrNameLst>
                                      </p:cBhvr>
                                      <p:to>
                                        <p:strVal val="visible"/>
                                      </p:to>
                                    </p:set>
                                    <p:animEffect transition="in" filter="wipe(down)">
                                      <p:cBhvr>
                                        <p:cTn id="54"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2844</TotalTime>
  <Words>2498</Words>
  <Application>Microsoft Office PowerPoint</Application>
  <PresentationFormat>Affichage à l'écran (4:3)</PresentationFormat>
  <Paragraphs>233</Paragraphs>
  <Slides>23</Slides>
  <Notes>17</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23</vt:i4>
      </vt:variant>
    </vt:vector>
  </HeadingPairs>
  <TitlesOfParts>
    <vt:vector size="32" baseType="lpstr">
      <vt:lpstr>ＭＳ Ｐゴシック</vt:lpstr>
      <vt:lpstr>Arabic Transparent</vt:lpstr>
      <vt:lpstr>Arial</vt:lpstr>
      <vt:lpstr>Arial Narrow</vt:lpstr>
      <vt:lpstr>Arial Unicode MS</vt:lpstr>
      <vt:lpstr>Calibri</vt:lpstr>
      <vt:lpstr>Times New Roman</vt:lpstr>
      <vt:lpstr>Wingdings</vt:lpstr>
      <vt:lpstr>Thème Office</vt:lpstr>
      <vt:lpstr>Présentation PowerPoint</vt:lpstr>
      <vt:lpstr>Plan</vt:lpstr>
      <vt:lpstr>Missions</vt:lpstr>
      <vt:lpstr>Présentation PowerPoint</vt:lpstr>
      <vt:lpstr> Niveaux de Formation et conditions d’accès aux Etablissement de Formation </vt:lpstr>
      <vt:lpstr>Formation Professionnelle Privée</vt:lpstr>
      <vt:lpstr>Organisation de la FP Privée</vt:lpstr>
      <vt:lpstr>Autorisation des Etablissements de Formation Professionnelle privée (EFPP)</vt:lpstr>
      <vt:lpstr>Autorisation des Etablissements de Formation Professionnelle privée (EFPP)</vt:lpstr>
      <vt:lpstr>Autorisation des Etablissements de Formation Professionnelle privée (EFPP)</vt:lpstr>
      <vt:lpstr>Qualification des filières de formation</vt:lpstr>
      <vt:lpstr>Qualification des filières de formation</vt:lpstr>
      <vt:lpstr>Accréditation des EFPP</vt:lpstr>
      <vt:lpstr>Accréditation des EFPP</vt:lpstr>
      <vt:lpstr>Formation Professionnelle Alternée</vt:lpstr>
      <vt:lpstr>Formation Professionnelle Alternée</vt:lpstr>
      <vt:lpstr>Formation Par Apprentissage</vt:lpstr>
      <vt:lpstr>Présentation PowerPoint</vt:lpstr>
      <vt:lpstr>Développement du Concept   CFA intra-entreprises</vt:lpstr>
      <vt:lpstr>Concept du CFA en entreprise</vt:lpstr>
      <vt:lpstr>Concept du CFA en entreprise</vt:lpstr>
      <vt:lpstr>Développement de l’apprentissage en partenariat avec les ONG</vt:lpstr>
      <vt:lpstr>Merci pour votre attention </vt:lpstr>
    </vt:vector>
  </TitlesOfParts>
  <Company>SFP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d’encadrement au profit des directeurs des EFPP accrédités</dc:title>
  <dc:creator>hp</dc:creator>
  <cp:lastModifiedBy>Utilisateur Windows</cp:lastModifiedBy>
  <cp:revision>246</cp:revision>
  <cp:lastPrinted>2019-09-11T14:47:39Z</cp:lastPrinted>
  <dcterms:created xsi:type="dcterms:W3CDTF">2015-02-02T11:10:10Z</dcterms:created>
  <dcterms:modified xsi:type="dcterms:W3CDTF">2019-09-11T15:07:01Z</dcterms:modified>
</cp:coreProperties>
</file>