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4007" r:id="rId2"/>
    <p:sldMasterId id="2147483700" r:id="rId3"/>
    <p:sldMasterId id="2147483688" r:id="rId4"/>
  </p:sldMasterIdLst>
  <p:notesMasterIdLst>
    <p:notesMasterId r:id="rId36"/>
  </p:notesMasterIdLst>
  <p:handoutMasterIdLst>
    <p:handoutMasterId r:id="rId37"/>
  </p:handoutMasterIdLst>
  <p:sldIdLst>
    <p:sldId id="274" r:id="rId5"/>
    <p:sldId id="314" r:id="rId6"/>
    <p:sldId id="315" r:id="rId7"/>
    <p:sldId id="294" r:id="rId8"/>
    <p:sldId id="298" r:id="rId9"/>
    <p:sldId id="325" r:id="rId10"/>
    <p:sldId id="330" r:id="rId11"/>
    <p:sldId id="354" r:id="rId12"/>
    <p:sldId id="355" r:id="rId13"/>
    <p:sldId id="302" r:id="rId14"/>
    <p:sldId id="301" r:id="rId15"/>
    <p:sldId id="303" r:id="rId16"/>
    <p:sldId id="304" r:id="rId17"/>
    <p:sldId id="338" r:id="rId18"/>
    <p:sldId id="305" r:id="rId19"/>
    <p:sldId id="347" r:id="rId20"/>
    <p:sldId id="326" r:id="rId21"/>
    <p:sldId id="296" r:id="rId22"/>
    <p:sldId id="340" r:id="rId23"/>
    <p:sldId id="341" r:id="rId24"/>
    <p:sldId id="342" r:id="rId25"/>
    <p:sldId id="344" r:id="rId26"/>
    <p:sldId id="343" r:id="rId27"/>
    <p:sldId id="352" r:id="rId28"/>
    <p:sldId id="345" r:id="rId29"/>
    <p:sldId id="346" r:id="rId30"/>
    <p:sldId id="353" r:id="rId31"/>
    <p:sldId id="356" r:id="rId32"/>
    <p:sldId id="357" r:id="rId33"/>
    <p:sldId id="335" r:id="rId34"/>
    <p:sldId id="336" r:id="rId35"/>
  </p:sldIdLst>
  <p:sldSz cx="9144000" cy="6858000" type="screen4x3"/>
  <p:notesSz cx="6858000" cy="9144000"/>
  <p:custDataLst>
    <p:tags r:id="rId38"/>
  </p:custDataLst>
  <p:defaultTextStyle>
    <a:defPPr>
      <a:defRPr lang="fr-FR"/>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296">
          <p15:clr>
            <a:srgbClr val="A4A3A4"/>
          </p15:clr>
        </p15:guide>
        <p15:guide id="2" pos="242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CEC4DA"/>
    <a:srgbClr val="FFCCFF"/>
    <a:srgbClr val="F7FEA0"/>
    <a:srgbClr val="99E884"/>
    <a:srgbClr val="DDDDDD"/>
    <a:srgbClr val="FF000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78" autoAdjust="0"/>
    <p:restoredTop sz="91429" autoAdjust="0"/>
  </p:normalViewPr>
  <p:slideViewPr>
    <p:cSldViewPr>
      <p:cViewPr varScale="1">
        <p:scale>
          <a:sx n="64" d="100"/>
          <a:sy n="64" d="100"/>
        </p:scale>
        <p:origin x="1386" y="78"/>
      </p:cViewPr>
      <p:guideLst>
        <p:guide orient="horz" pos="2296"/>
        <p:guide pos="2426"/>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4" d="100"/>
          <a:sy n="54" d="100"/>
        </p:scale>
        <p:origin x="179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fr-FR"/>
          </a:p>
        </p:txBody>
      </p:sp>
      <p:sp>
        <p:nvSpPr>
          <p:cNvPr id="44036" name="Rectangle 4"/>
          <p:cNvSpPr>
            <a:spLocks noGrp="1" noChangeArrowheads="1"/>
          </p:cNvSpPr>
          <p:nvPr>
            <p:ph type="ftr" sz="quarter" idx="2"/>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r>
              <a:rPr lang="fr-FR" dirty="0"/>
              <a:t>OFPPT/DRNOII                                              </a:t>
            </a:r>
          </a:p>
        </p:txBody>
      </p:sp>
    </p:spTree>
    <p:extLst>
      <p:ext uri="{BB962C8B-B14F-4D97-AF65-F5344CB8AC3E}">
        <p14:creationId xmlns:p14="http://schemas.microsoft.com/office/powerpoint/2010/main" val="178148889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fr-FR"/>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fr-FR"/>
          </a:p>
        </p:txBody>
      </p:sp>
      <p:sp>
        <p:nvSpPr>
          <p:cNvPr id="542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r>
              <a:rPr lang="fr-FR"/>
              <a:t>OFPPT/DRNOII                                              21/062013</a:t>
            </a: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F671C08-C950-4820-8010-B0664F19AB85}" type="slidenum">
              <a:rPr lang="fr-FR"/>
              <a:pPr>
                <a:defRPr/>
              </a:pPr>
              <a:t>‹N°›</a:t>
            </a:fld>
            <a:endParaRPr lang="fr-FR"/>
          </a:p>
        </p:txBody>
      </p:sp>
    </p:spTree>
    <p:extLst>
      <p:ext uri="{BB962C8B-B14F-4D97-AF65-F5344CB8AC3E}">
        <p14:creationId xmlns:p14="http://schemas.microsoft.com/office/powerpoint/2010/main" val="838320695"/>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pPr eaLnBrk="1" hangingPunct="1"/>
            <a:endParaRPr lang="fr-FR" dirty="0" smtClean="0">
              <a:latin typeface="Arial" pitchFamily="34" charset="0"/>
            </a:endParaRPr>
          </a:p>
        </p:txBody>
      </p:sp>
      <p:sp>
        <p:nvSpPr>
          <p:cNvPr id="55300"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34260299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Délai dépôt</a:t>
            </a:r>
            <a:r>
              <a:rPr lang="fr-FR" baseline="0" dirty="0" smtClean="0"/>
              <a:t> Dossier  Financier : c’était le 30 avril N+1    (Manuel de procédure mai 2006)</a:t>
            </a:r>
            <a:endParaRPr lang="fr-FR" dirty="0"/>
          </a:p>
        </p:txBody>
      </p:sp>
      <p:sp>
        <p:nvSpPr>
          <p:cNvPr id="4" name="Espace réservé du pied de page 3"/>
          <p:cNvSpPr>
            <a:spLocks noGrp="1"/>
          </p:cNvSpPr>
          <p:nvPr>
            <p:ph type="ftr" sz="quarter" idx="10"/>
          </p:nvPr>
        </p:nvSpPr>
        <p:spPr/>
        <p:txBody>
          <a:bodyPr/>
          <a:lstStyle/>
          <a:p>
            <a:pPr>
              <a:defRPr/>
            </a:pPr>
            <a:r>
              <a:rPr lang="fr-FR" dirty="0" smtClean="0"/>
              <a:t>OFPPT/DRNOII                                              21/062013</a:t>
            </a:r>
            <a:endParaRPr lang="fr-FR" dirty="0"/>
          </a:p>
        </p:txBody>
      </p:sp>
      <p:sp>
        <p:nvSpPr>
          <p:cNvPr id="5" name="Espace réservé du numéro de diapositive 4"/>
          <p:cNvSpPr>
            <a:spLocks noGrp="1"/>
          </p:cNvSpPr>
          <p:nvPr>
            <p:ph type="sldNum" sz="quarter" idx="11"/>
          </p:nvPr>
        </p:nvSpPr>
        <p:spPr/>
        <p:txBody>
          <a:bodyPr/>
          <a:lstStyle/>
          <a:p>
            <a:pPr>
              <a:defRPr/>
            </a:pPr>
            <a:fld id="{2F671C08-C950-4820-8010-B0664F19AB85}" type="slidenum">
              <a:rPr lang="fr-FR" smtClean="0"/>
              <a:pPr>
                <a:defRPr/>
              </a:pPr>
              <a:t>14</a:t>
            </a:fld>
            <a:endParaRPr lang="fr-FR" dirty="0"/>
          </a:p>
        </p:txBody>
      </p:sp>
    </p:spTree>
    <p:extLst>
      <p:ext uri="{BB962C8B-B14F-4D97-AF65-F5344CB8AC3E}">
        <p14:creationId xmlns:p14="http://schemas.microsoft.com/office/powerpoint/2010/main" val="3222245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p:spPr>
        <p:txBody>
          <a:bodyPr/>
          <a:lstStyle/>
          <a:p>
            <a:pPr eaLnBrk="1" hangingPunct="1"/>
            <a:endParaRPr lang="fr-FR" dirty="0" smtClean="0">
              <a:latin typeface="Arial" pitchFamily="34" charset="0"/>
            </a:endParaRPr>
          </a:p>
        </p:txBody>
      </p:sp>
      <p:sp>
        <p:nvSpPr>
          <p:cNvPr id="65540"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1015419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p:spPr>
        <p:txBody>
          <a:bodyPr/>
          <a:lstStyle/>
          <a:p>
            <a:pPr eaLnBrk="1" hangingPunct="1"/>
            <a:r>
              <a:rPr lang="fr-FR" b="1" i="1" dirty="0" smtClean="0">
                <a:latin typeface="Arial" pitchFamily="34" charset="0"/>
              </a:rPr>
              <a:t>Dossier administratif</a:t>
            </a:r>
            <a:r>
              <a:rPr lang="fr-FR" dirty="0" smtClean="0">
                <a:latin typeface="Arial" pitchFamily="34" charset="0"/>
              </a:rPr>
              <a:t> : Cette étape définit l’accès au système des CSF. L’entreprise dépose son dossier administratif une fois par an. L’OFPPT l’examine, donne une</a:t>
            </a:r>
            <a:r>
              <a:rPr lang="fr-FR" baseline="0" dirty="0" smtClean="0">
                <a:latin typeface="Arial" pitchFamily="34" charset="0"/>
              </a:rPr>
              <a:t> attestation d’accès </a:t>
            </a:r>
            <a:endParaRPr lang="fr-FR" b="1" i="1" dirty="0" smtClean="0">
              <a:latin typeface="Arial" pitchFamily="34" charset="0"/>
            </a:endParaRPr>
          </a:p>
          <a:p>
            <a:pPr eaLnBrk="1" hangingPunct="1"/>
            <a:r>
              <a:rPr lang="fr-FR" b="1" i="1" dirty="0" smtClean="0">
                <a:latin typeface="Arial" pitchFamily="34" charset="0"/>
              </a:rPr>
              <a:t>Dossier technique</a:t>
            </a:r>
            <a:r>
              <a:rPr lang="fr-FR" dirty="0" smtClean="0">
                <a:latin typeface="Arial" pitchFamily="34" charset="0"/>
              </a:rPr>
              <a:t> : L’entreprise peut alors déposer son plan de formation, dont l’ingénierie ne sera plus remboursée sur le mécanisme des CSF, mais par les GIAC (Groupements Interprofessionnels d’Aide au Conseil), qui financent les études d’analyse stratégique et les études d’ingénierie de formation ; Une fois le plan de formation validé, l’entreprise reçoit son contrat signé.  </a:t>
            </a:r>
          </a:p>
          <a:p>
            <a:pPr eaLnBrk="1" hangingPunct="1"/>
            <a:r>
              <a:rPr lang="fr-FR" dirty="0" smtClean="0">
                <a:latin typeface="Arial" pitchFamily="34" charset="0"/>
              </a:rPr>
              <a:t>   </a:t>
            </a:r>
            <a:r>
              <a:rPr lang="fr-FR" b="1" i="1" dirty="0" smtClean="0">
                <a:latin typeface="Arial" pitchFamily="34" charset="0"/>
              </a:rPr>
              <a:t>Dossier financier</a:t>
            </a:r>
            <a:r>
              <a:rPr lang="fr-FR" dirty="0" smtClean="0">
                <a:latin typeface="Arial" pitchFamily="34" charset="0"/>
              </a:rPr>
              <a:t> : L’entreprise présente les factures de ses prestataires et les paiements effectués pour remboursement. L’OFPPT contrôle la réalité des formations effectuées avant de procéder au remboursement. </a:t>
            </a:r>
          </a:p>
          <a:p>
            <a:pPr eaLnBrk="1" hangingPunct="1"/>
            <a:endParaRPr lang="fr-FR" dirty="0" smtClean="0">
              <a:latin typeface="Arial" pitchFamily="34" charset="0"/>
            </a:endParaRPr>
          </a:p>
        </p:txBody>
      </p:sp>
      <p:sp>
        <p:nvSpPr>
          <p:cNvPr id="66564"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33656990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Attestation d’approbation signée par GIAC, rapport d’</a:t>
            </a:r>
            <a:r>
              <a:rPr lang="fr-FR" dirty="0" err="1" smtClean="0"/>
              <a:t>ingénierie,les</a:t>
            </a:r>
            <a:r>
              <a:rPr lang="fr-FR" baseline="0" dirty="0" smtClean="0"/>
              <a:t> formulaires F2  et modèle 1 cachetés par GIAC, les formulaires F3</a:t>
            </a:r>
            <a:endParaRPr lang="fr-FR" dirty="0"/>
          </a:p>
        </p:txBody>
      </p:sp>
      <p:sp>
        <p:nvSpPr>
          <p:cNvPr id="4" name="Espace réservé du pied de page 3"/>
          <p:cNvSpPr>
            <a:spLocks noGrp="1"/>
          </p:cNvSpPr>
          <p:nvPr>
            <p:ph type="ftr" sz="quarter" idx="10"/>
          </p:nvPr>
        </p:nvSpPr>
        <p:spPr/>
        <p:txBody>
          <a:bodyPr/>
          <a:lstStyle/>
          <a:p>
            <a:pPr>
              <a:defRPr/>
            </a:pPr>
            <a:r>
              <a:rPr lang="fr-FR" smtClean="0"/>
              <a:t>OFPPT/DRNOII                                              21/062013</a:t>
            </a:r>
            <a:endParaRPr lang="fr-FR"/>
          </a:p>
        </p:txBody>
      </p:sp>
      <p:sp>
        <p:nvSpPr>
          <p:cNvPr id="5" name="Espace réservé du numéro de diapositive 4"/>
          <p:cNvSpPr>
            <a:spLocks noGrp="1"/>
          </p:cNvSpPr>
          <p:nvPr>
            <p:ph type="sldNum" sz="quarter" idx="11"/>
          </p:nvPr>
        </p:nvSpPr>
        <p:spPr/>
        <p:txBody>
          <a:bodyPr/>
          <a:lstStyle/>
          <a:p>
            <a:pPr>
              <a:defRPr/>
            </a:pPr>
            <a:fld id="{2F671C08-C950-4820-8010-B0664F19AB85}" type="slidenum">
              <a:rPr lang="fr-FR" smtClean="0"/>
              <a:pPr>
                <a:defRPr/>
              </a:pPr>
              <a:t>21</a:t>
            </a:fld>
            <a:endParaRPr lang="fr-FR"/>
          </a:p>
        </p:txBody>
      </p:sp>
    </p:spTree>
    <p:extLst>
      <p:ext uri="{BB962C8B-B14F-4D97-AF65-F5344CB8AC3E}">
        <p14:creationId xmlns:p14="http://schemas.microsoft.com/office/powerpoint/2010/main" val="3537127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Si</a:t>
            </a:r>
            <a:r>
              <a:rPr lang="fr-FR" baseline="0" dirty="0" smtClean="0"/>
              <a:t> TFP supérieure à 3MDHS, l’entreprise est tenue de déposer un bilan de réalisation </a:t>
            </a:r>
            <a:r>
              <a:rPr lang="fr-FR" baseline="0" smtClean="0"/>
              <a:t>à l'</a:t>
            </a:r>
            <a:endParaRPr lang="fr-FR" dirty="0"/>
          </a:p>
        </p:txBody>
      </p:sp>
      <p:sp>
        <p:nvSpPr>
          <p:cNvPr id="4" name="Espace réservé du pied de page 3"/>
          <p:cNvSpPr>
            <a:spLocks noGrp="1"/>
          </p:cNvSpPr>
          <p:nvPr>
            <p:ph type="ftr" sz="quarter" idx="10"/>
          </p:nvPr>
        </p:nvSpPr>
        <p:spPr/>
        <p:txBody>
          <a:bodyPr/>
          <a:lstStyle/>
          <a:p>
            <a:pPr>
              <a:defRPr/>
            </a:pPr>
            <a:r>
              <a:rPr lang="fr-FR" smtClean="0"/>
              <a:t>OFPPT/DRNOII                                              21/062013</a:t>
            </a:r>
            <a:endParaRPr lang="fr-FR"/>
          </a:p>
        </p:txBody>
      </p:sp>
      <p:sp>
        <p:nvSpPr>
          <p:cNvPr id="5" name="Espace réservé du numéro de diapositive 4"/>
          <p:cNvSpPr>
            <a:spLocks noGrp="1"/>
          </p:cNvSpPr>
          <p:nvPr>
            <p:ph type="sldNum" sz="quarter" idx="11"/>
          </p:nvPr>
        </p:nvSpPr>
        <p:spPr/>
        <p:txBody>
          <a:bodyPr/>
          <a:lstStyle/>
          <a:p>
            <a:pPr>
              <a:defRPr/>
            </a:pPr>
            <a:fld id="{2F671C08-C950-4820-8010-B0664F19AB85}" type="slidenum">
              <a:rPr lang="fr-FR" smtClean="0"/>
              <a:pPr>
                <a:defRPr/>
              </a:pPr>
              <a:t>26</a:t>
            </a:fld>
            <a:endParaRPr lang="fr-FR"/>
          </a:p>
        </p:txBody>
      </p:sp>
    </p:spTree>
    <p:extLst>
      <p:ext uri="{BB962C8B-B14F-4D97-AF65-F5344CB8AC3E}">
        <p14:creationId xmlns:p14="http://schemas.microsoft.com/office/powerpoint/2010/main" val="3518971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ce réservé de l'image des diapositives 1"/>
          <p:cNvSpPr>
            <a:spLocks noGrp="1" noRot="1" noChangeAspect="1" noTextEdit="1"/>
          </p:cNvSpPr>
          <p:nvPr>
            <p:ph type="sldImg"/>
          </p:nvPr>
        </p:nvSpPr>
        <p:spPr>
          <a:ln/>
        </p:spPr>
      </p:sp>
      <p:sp>
        <p:nvSpPr>
          <p:cNvPr id="56323" name="Espace réservé des commentaires 2"/>
          <p:cNvSpPr>
            <a:spLocks noGrp="1"/>
          </p:cNvSpPr>
          <p:nvPr>
            <p:ph type="body" idx="1"/>
          </p:nvPr>
        </p:nvSpPr>
        <p:spPr>
          <a:noFill/>
        </p:spPr>
        <p:txBody>
          <a:bodyPr/>
          <a:lstStyle/>
          <a:p>
            <a:endParaRPr lang="fr-FR" dirty="0" smtClean="0">
              <a:latin typeface="Arial" pitchFamily="34" charset="0"/>
            </a:endParaRPr>
          </a:p>
        </p:txBody>
      </p:sp>
      <p:sp>
        <p:nvSpPr>
          <p:cNvPr id="56324" name="Espace réservé du pied de page 3"/>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
        <p:nvSpPr>
          <p:cNvPr id="56325" name="Espace réservé du numéro de diapositive 4"/>
          <p:cNvSpPr>
            <a:spLocks noGrp="1"/>
          </p:cNvSpPr>
          <p:nvPr>
            <p:ph type="sldNum" sz="quarter" idx="5"/>
          </p:nvPr>
        </p:nvSpPr>
        <p:spPr>
          <a:noFill/>
          <a:ln>
            <a:miter lim="800000"/>
            <a:headEnd/>
            <a:tailEnd/>
          </a:ln>
        </p:spPr>
        <p:txBody>
          <a:bodyPr/>
          <a:lstStyle/>
          <a:p>
            <a:fld id="{3CE275B3-4B11-4345-871E-8FF6153CB830}" type="slidenum">
              <a:rPr lang="fr-FR" smtClean="0">
                <a:latin typeface="Arial" pitchFamily="34" charset="0"/>
              </a:rPr>
              <a:pPr/>
              <a:t>2</a:t>
            </a:fld>
            <a:endParaRPr lang="fr-FR" dirty="0" smtClean="0">
              <a:latin typeface="Arial" pitchFamily="34" charset="0"/>
            </a:endParaRPr>
          </a:p>
        </p:txBody>
      </p:sp>
    </p:spTree>
    <p:extLst>
      <p:ext uri="{BB962C8B-B14F-4D97-AF65-F5344CB8AC3E}">
        <p14:creationId xmlns:p14="http://schemas.microsoft.com/office/powerpoint/2010/main" val="2152736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fr-FR" dirty="0" smtClean="0">
              <a:latin typeface="Arial" pitchFamily="34" charset="0"/>
            </a:endParaRPr>
          </a:p>
        </p:txBody>
      </p:sp>
      <p:sp>
        <p:nvSpPr>
          <p:cNvPr id="57348"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1036091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pPr eaLnBrk="1" hangingPunct="1"/>
            <a:endParaRPr lang="fr-FR" dirty="0" smtClean="0">
              <a:latin typeface="Arial" pitchFamily="34" charset="0"/>
            </a:endParaRPr>
          </a:p>
        </p:txBody>
      </p:sp>
      <p:sp>
        <p:nvSpPr>
          <p:cNvPr id="58372"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1796297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e l'image des diapositives 1"/>
          <p:cNvSpPr>
            <a:spLocks noGrp="1" noRot="1" noChangeAspect="1" noTextEdit="1"/>
          </p:cNvSpPr>
          <p:nvPr>
            <p:ph type="sldImg"/>
          </p:nvPr>
        </p:nvSpPr>
        <p:spPr>
          <a:ln/>
        </p:spPr>
      </p:sp>
      <p:sp>
        <p:nvSpPr>
          <p:cNvPr id="3481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smtClean="0">
              <a:cs typeface="Arial" panose="020B0604020202020204" pitchFamily="34" charset="0"/>
            </a:endParaRPr>
          </a:p>
        </p:txBody>
      </p:sp>
      <p:sp>
        <p:nvSpPr>
          <p:cNvPr id="34820"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spcBef>
                <a:spcPct val="30000"/>
              </a:spcBef>
              <a:defRPr sz="1200">
                <a:solidFill>
                  <a:schemeClr val="tx1"/>
                </a:solidFill>
                <a:latin typeface="Arial" panose="020B0604020202020204" pitchFamily="34" charset="0"/>
              </a:defRPr>
            </a:lvl1pPr>
            <a:lvl2pPr marL="742950" indent="-285750" defTabSz="912813" eaLnBrk="0" hangingPunct="0">
              <a:spcBef>
                <a:spcPct val="30000"/>
              </a:spcBef>
              <a:defRPr sz="1200">
                <a:solidFill>
                  <a:schemeClr val="tx1"/>
                </a:solidFill>
                <a:latin typeface="Arial" panose="020B0604020202020204" pitchFamily="34" charset="0"/>
              </a:defRPr>
            </a:lvl2pPr>
            <a:lvl3pPr marL="1143000" indent="-228600" defTabSz="912813" eaLnBrk="0" hangingPunct="0">
              <a:spcBef>
                <a:spcPct val="30000"/>
              </a:spcBef>
              <a:defRPr sz="1200">
                <a:solidFill>
                  <a:schemeClr val="tx1"/>
                </a:solidFill>
                <a:latin typeface="Arial" panose="020B0604020202020204" pitchFamily="34" charset="0"/>
              </a:defRPr>
            </a:lvl3pPr>
            <a:lvl4pPr marL="1600200" indent="-228600" defTabSz="912813" eaLnBrk="0" hangingPunct="0">
              <a:spcBef>
                <a:spcPct val="30000"/>
              </a:spcBef>
              <a:defRPr sz="1200">
                <a:solidFill>
                  <a:schemeClr val="tx1"/>
                </a:solidFill>
                <a:latin typeface="Arial" panose="020B0604020202020204" pitchFamily="34" charset="0"/>
              </a:defRPr>
            </a:lvl4pPr>
            <a:lvl5pPr marL="2057400" indent="-228600" defTabSz="912813" eaLnBrk="0" hangingPunct="0">
              <a:spcBef>
                <a:spcPct val="30000"/>
              </a:spcBef>
              <a:defRPr sz="1200">
                <a:solidFill>
                  <a:schemeClr val="tx1"/>
                </a:solidFill>
                <a:latin typeface="Arial" panose="020B0604020202020204" pitchFamily="34" charset="0"/>
              </a:defRPr>
            </a:lvl5pPr>
            <a:lvl6pPr marL="2514600" indent="-228600" defTabSz="912813"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12813"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12813"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12813"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A3CCC440-91C2-4F58-BC4E-35498BC0FDA9}" type="slidenum">
              <a:rPr lang="fr-FR" altLang="fr-FR">
                <a:ea typeface="Arial Unicode MS" panose="020B0604020202020204" pitchFamily="34" charset="-128"/>
                <a:cs typeface="Arial Unicode MS" panose="020B0604020202020204" pitchFamily="34" charset="-128"/>
              </a:rPr>
              <a:pPr eaLnBrk="1" hangingPunct="1">
                <a:spcBef>
                  <a:spcPct val="0"/>
                </a:spcBef>
              </a:pPr>
              <a:t>8</a:t>
            </a:fld>
            <a:endParaRPr lang="fr-FR" altLang="fr-FR">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75828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pPr eaLnBrk="1" hangingPunct="1"/>
            <a:r>
              <a:rPr lang="fr-FR" dirty="0" smtClean="0">
                <a:latin typeface="Arial" pitchFamily="34" charset="0"/>
              </a:rPr>
              <a:t>Le Manuel des Procédures précise les missions de chaque intervenant</a:t>
            </a:r>
          </a:p>
        </p:txBody>
      </p:sp>
      <p:sp>
        <p:nvSpPr>
          <p:cNvPr id="59396"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1907386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p:spPr>
        <p:txBody>
          <a:bodyPr/>
          <a:lstStyle/>
          <a:p>
            <a:pPr eaLnBrk="1" hangingPunct="1"/>
            <a:r>
              <a:rPr lang="fr-FR" dirty="0" smtClean="0">
                <a:latin typeface="Arial" pitchFamily="34" charset="0"/>
              </a:rPr>
              <a:t>Exemple: entreprise éligible en 2015 si elle a</a:t>
            </a:r>
            <a:r>
              <a:rPr lang="fr-FR" baseline="0" dirty="0" smtClean="0">
                <a:latin typeface="Arial" pitchFamily="34" charset="0"/>
              </a:rPr>
              <a:t> déclaré la TFP de juillet 2013 à juin 2014</a:t>
            </a:r>
            <a:endParaRPr lang="fr-FR" dirty="0" smtClean="0">
              <a:latin typeface="Arial" pitchFamily="34" charset="0"/>
            </a:endParaRPr>
          </a:p>
        </p:txBody>
      </p:sp>
      <p:sp>
        <p:nvSpPr>
          <p:cNvPr id="62468"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1020354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p:spPr>
        <p:txBody>
          <a:bodyPr/>
          <a:lstStyle/>
          <a:p>
            <a:pPr eaLnBrk="1" hangingPunct="1"/>
            <a:endParaRPr lang="fr-FR" dirty="0" smtClean="0">
              <a:latin typeface="Arial" pitchFamily="34" charset="0"/>
            </a:endParaRPr>
          </a:p>
        </p:txBody>
      </p:sp>
      <p:sp>
        <p:nvSpPr>
          <p:cNvPr id="63492"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205107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p:spPr>
        <p:txBody>
          <a:bodyPr/>
          <a:lstStyle/>
          <a:p>
            <a:pPr eaLnBrk="1" hangingPunct="1"/>
            <a:r>
              <a:rPr lang="fr-FR" dirty="0" smtClean="0">
                <a:latin typeface="Arial" pitchFamily="34" charset="0"/>
              </a:rPr>
              <a:t>ANP et</a:t>
            </a:r>
            <a:r>
              <a:rPr lang="fr-FR" baseline="0" dirty="0" smtClean="0">
                <a:latin typeface="Arial" pitchFamily="34" charset="0"/>
              </a:rPr>
              <a:t> Alpha F </a:t>
            </a:r>
            <a:r>
              <a:rPr lang="fr-FR" dirty="0" smtClean="0">
                <a:latin typeface="Arial" pitchFamily="34" charset="0"/>
              </a:rPr>
              <a:t>: avant c’était le</a:t>
            </a:r>
            <a:r>
              <a:rPr lang="fr-FR" baseline="0" dirty="0" smtClean="0">
                <a:latin typeface="Arial" pitchFamily="34" charset="0"/>
              </a:rPr>
              <a:t> 30 novembre de l’année N</a:t>
            </a:r>
          </a:p>
          <a:p>
            <a:pPr eaLnBrk="1" hangingPunct="1"/>
            <a:r>
              <a:rPr lang="fr-FR" baseline="0" dirty="0" smtClean="0">
                <a:latin typeface="Arial" pitchFamily="34" charset="0"/>
              </a:rPr>
              <a:t>Les délai de démarrage avant: c’était 10 jours  et 5 jours ouvrables</a:t>
            </a:r>
          </a:p>
          <a:p>
            <a:pPr eaLnBrk="1" hangingPunct="1"/>
            <a:r>
              <a:rPr lang="fr-FR" baseline="0" dirty="0" smtClean="0">
                <a:latin typeface="Arial" pitchFamily="34" charset="0"/>
              </a:rPr>
              <a:t>Retrait des contrats: c’était avant le 31 décembre de l’année N</a:t>
            </a:r>
          </a:p>
          <a:p>
            <a:pPr eaLnBrk="1" hangingPunct="1"/>
            <a:r>
              <a:rPr lang="fr-FR" baseline="0" dirty="0" smtClean="0">
                <a:latin typeface="Arial" pitchFamily="34" charset="0"/>
              </a:rPr>
              <a:t>Retour des contrats: c’était avant le 30 juin de l’année N+1</a:t>
            </a:r>
          </a:p>
          <a:p>
            <a:pPr eaLnBrk="1" hangingPunct="1"/>
            <a:endParaRPr lang="fr-FR" dirty="0" smtClean="0">
              <a:latin typeface="Arial" pitchFamily="34" charset="0"/>
            </a:endParaRPr>
          </a:p>
        </p:txBody>
      </p:sp>
      <p:sp>
        <p:nvSpPr>
          <p:cNvPr id="64516" name="Espace réservé du pied de page 1"/>
          <p:cNvSpPr>
            <a:spLocks noGrp="1"/>
          </p:cNvSpPr>
          <p:nvPr>
            <p:ph type="ftr" sz="quarter" idx="4"/>
          </p:nvPr>
        </p:nvSpPr>
        <p:spPr>
          <a:noFill/>
          <a:ln>
            <a:miter lim="800000"/>
            <a:headEnd/>
            <a:tailEnd/>
          </a:ln>
        </p:spPr>
        <p:txBody>
          <a:bodyPr/>
          <a:lstStyle/>
          <a:p>
            <a:r>
              <a:rPr lang="fr-FR" dirty="0" smtClean="0">
                <a:latin typeface="Arial" pitchFamily="34" charset="0"/>
              </a:rPr>
              <a:t>OFPPT/DRNOII                                              21/062013</a:t>
            </a:r>
          </a:p>
        </p:txBody>
      </p:sp>
    </p:spTree>
    <p:extLst>
      <p:ext uri="{BB962C8B-B14F-4D97-AF65-F5344CB8AC3E}">
        <p14:creationId xmlns:p14="http://schemas.microsoft.com/office/powerpoint/2010/main" val="24256547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vmlDrawing" Target="../drawings/vmlDrawing11.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vmlDrawing" Target="../drawings/vmlDrawing12.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vmlDrawing" Target="../drawings/vmlDrawing13.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vmlDrawing" Target="../drawings/vmlDrawing3.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vmlDrawing" Target="../drawings/vmlDrawing4.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vmlDrawing" Target="../drawings/vmlDrawing5.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vmlDrawing" Target="../drawings/vmlDrawing6.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vmlDrawing" Target="../drawings/vmlDrawing7.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vmlDrawing" Target="../drawings/vmlDrawing8.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vmlDrawing" Target="../drawings/vmlDrawing9.vml"/><Relationship Id="rId5" Type="http://schemas.openxmlformats.org/officeDocument/2006/relationships/image" Target="../media/image2.jpeg"/><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vmlDrawing" Target="../drawings/vmlDrawing10.vml"/><Relationship Id="rId5" Type="http://schemas.openxmlformats.org/officeDocument/2006/relationships/image" Target="../media/image2.jpeg"/><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5"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6"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17856"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10"/>
          <p:cNvSpPr txBox="1">
            <a:spLocks noChangeArrowheads="1"/>
          </p:cNvSpPr>
          <p:nvPr userDrawn="1"/>
        </p:nvSpPr>
        <p:spPr bwMode="auto">
          <a:xfrm>
            <a:off x="3203575" y="6597650"/>
            <a:ext cx="5940425" cy="244475"/>
          </a:xfrm>
          <a:prstGeom prst="rect">
            <a:avLst/>
          </a:prstGeom>
          <a:noFill/>
          <a:ln>
            <a:noFill/>
          </a:ln>
          <a:effectLs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defRPr/>
            </a:pPr>
            <a:r>
              <a:rPr lang="fr-FR" sz="1000" dirty="0" smtClean="0">
                <a:solidFill>
                  <a:srgbClr val="B2B2B2"/>
                </a:solidFill>
              </a:rPr>
              <a:t>Tanger, le 21/06/2013</a:t>
            </a:r>
          </a:p>
        </p:txBody>
      </p:sp>
      <p:pic>
        <p:nvPicPr>
          <p:cNvPr id="8"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ctrTitle"/>
          </p:nvPr>
        </p:nvSpPr>
        <p:spPr>
          <a:xfrm>
            <a:off x="685800" y="2130425"/>
            <a:ext cx="7772400" cy="1470025"/>
          </a:xfrm>
          <a:prstGeom prst="rect">
            <a:avLst/>
          </a:prstGeo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5"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6"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7072"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Espace réservé du pied de page 7"/>
          <p:cNvSpPr>
            <a:spLocks noGrp="1"/>
          </p:cNvSpPr>
          <p:nvPr>
            <p:ph type="ftr" sz="quarter" idx="10"/>
          </p:nvPr>
        </p:nvSpPr>
        <p:spPr>
          <a:xfrm>
            <a:off x="3124200" y="6356350"/>
            <a:ext cx="2895600" cy="365125"/>
          </a:xfrm>
        </p:spPr>
        <p:txBody>
          <a:bodyPr/>
          <a:lstStyle>
            <a:lvl1pPr>
              <a:defRPr/>
            </a:lvl1pPr>
          </a:lstStyle>
          <a:p>
            <a:pPr>
              <a:defRPr/>
            </a:pPr>
            <a:r>
              <a:rPr lang="fr-FR" dirty="0"/>
              <a:t>OFPPT - DRNO II</a:t>
            </a: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Only" preserve="1">
  <p:cSld name="Contenu">
    <p:spTree>
      <p:nvGrpSpPr>
        <p:cNvPr id="1" name=""/>
        <p:cNvGrpSpPr/>
        <p:nvPr/>
      </p:nvGrpSpPr>
      <p:grpSpPr>
        <a:xfrm>
          <a:off x="0" y="0"/>
          <a:ext cx="0" cy="0"/>
          <a:chOff x="0" y="0"/>
          <a:chExt cx="0" cy="0"/>
        </a:xfrm>
      </p:grpSpPr>
      <p:sp>
        <p:nvSpPr>
          <p:cNvPr id="3"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4"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5"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8096"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Espace réservé du contenu 1"/>
          <p:cNvSpPr>
            <a:spLocks noGrp="1"/>
          </p:cNvSpPr>
          <p:nvPr>
            <p:ph/>
          </p:nvPr>
        </p:nvSpPr>
        <p:spPr>
          <a:xfrm>
            <a:off x="457200" y="274638"/>
            <a:ext cx="8229600" cy="5851525"/>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8" name="Espace réservé du pied de page 1"/>
          <p:cNvSpPr>
            <a:spLocks noGrp="1"/>
          </p:cNvSpPr>
          <p:nvPr>
            <p:ph type="ftr" sz="quarter" idx="10"/>
          </p:nvPr>
        </p:nvSpPr>
        <p:spPr>
          <a:xfrm>
            <a:off x="3124200" y="6453336"/>
            <a:ext cx="2895600" cy="268139"/>
          </a:xfrm>
        </p:spPr>
        <p:txBody>
          <a:bodyPr/>
          <a:lstStyle>
            <a:lvl1pPr>
              <a:defRPr sz="1050"/>
            </a:lvl1pPr>
          </a:lstStyle>
          <a:p>
            <a:pPr>
              <a:defRPr/>
            </a:pPr>
            <a:r>
              <a:rPr lang="fr-FR" smtClean="0"/>
              <a:t>OFPPT - DRNO II</a:t>
            </a:r>
            <a:endParaRPr lang="fr-FR"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AndTwoObj" preserve="1">
  <p:cSld name="Titre. Contenu et 2 contenus">
    <p:spTree>
      <p:nvGrpSpPr>
        <p:cNvPr id="1" name=""/>
        <p:cNvGrpSpPr/>
        <p:nvPr/>
      </p:nvGrpSpPr>
      <p:grpSpPr>
        <a:xfrm>
          <a:off x="0" y="0"/>
          <a:ext cx="0" cy="0"/>
          <a:chOff x="0" y="0"/>
          <a:chExt cx="0" cy="0"/>
        </a:xfrm>
      </p:grpSpPr>
      <p:sp>
        <p:nvSpPr>
          <p:cNvPr id="6"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7"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8"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9120"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457200" y="274638"/>
            <a:ext cx="8229600" cy="1143000"/>
          </a:xfrm>
          <a:prstGeom prst="rect">
            <a:avLst/>
          </a:prstGeom>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5988"/>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648200" y="3938588"/>
            <a:ext cx="4038600" cy="2187575"/>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1" name="Espace réservé du pied de page 1"/>
          <p:cNvSpPr>
            <a:spLocks noGrp="1"/>
          </p:cNvSpPr>
          <p:nvPr>
            <p:ph type="ftr" sz="quarter" idx="10"/>
          </p:nvPr>
        </p:nvSpPr>
        <p:spPr>
          <a:xfrm>
            <a:off x="3124200" y="6453336"/>
            <a:ext cx="2895600" cy="268139"/>
          </a:xfrm>
        </p:spPr>
        <p:txBody>
          <a:bodyPr/>
          <a:lstStyle>
            <a:lvl1pPr>
              <a:defRPr sz="1050"/>
            </a:lvl1pPr>
          </a:lstStyle>
          <a:p>
            <a:pPr>
              <a:defRPr/>
            </a:pPr>
            <a:r>
              <a:rPr lang="fr-FR" smtClean="0"/>
              <a:t>OFPPT - DRNO II</a:t>
            </a:r>
            <a:endParaRPr lang="fr-FR"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8285E24-CA30-4AC1-8C1E-49EB69517F87}"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D33ABCC-E379-4085-A638-59CA6FEC0F8F}"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F2C20A3-D7E4-4A28-8799-75BE272D6350}"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FFCAC165-5C62-48F7-83F8-792E64D36B22}"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8" name="Espace réservé du pied de page 7"/>
          <p:cNvSpPr>
            <a:spLocks noGrp="1"/>
          </p:cNvSpPr>
          <p:nvPr>
            <p:ph type="ftr" sz="quarter" idx="11"/>
          </p:nvPr>
        </p:nvSpPr>
        <p:spPr/>
        <p:txBody>
          <a:bodyPr/>
          <a:lstStyle>
            <a:lvl1pPr>
              <a:defRPr/>
            </a:lvl1pPr>
          </a:lstStyle>
          <a:p>
            <a:pPr>
              <a:defRPr/>
            </a:pPr>
            <a:endParaRPr lang="fr-FR"/>
          </a:p>
        </p:txBody>
      </p:sp>
      <p:sp>
        <p:nvSpPr>
          <p:cNvPr id="9" name="Espace réservé du numéro de diapositive 8"/>
          <p:cNvSpPr>
            <a:spLocks noGrp="1"/>
          </p:cNvSpPr>
          <p:nvPr>
            <p:ph type="sldNum" sz="quarter" idx="12"/>
          </p:nvPr>
        </p:nvSpPr>
        <p:spPr/>
        <p:txBody>
          <a:bodyPr/>
          <a:lstStyle>
            <a:lvl1pPr>
              <a:defRPr/>
            </a:lvl1pPr>
          </a:lstStyle>
          <a:p>
            <a:pPr>
              <a:defRPr/>
            </a:pPr>
            <a:fld id="{F0961DB7-315C-4C21-B934-0C9EEA781335}"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4" name="Espace réservé du pied de page 3"/>
          <p:cNvSpPr>
            <a:spLocks noGrp="1"/>
          </p:cNvSpPr>
          <p:nvPr>
            <p:ph type="ftr" sz="quarter" idx="11"/>
          </p:nvPr>
        </p:nvSpPr>
        <p:spPr/>
        <p:txBody>
          <a:bodyPr/>
          <a:lstStyle>
            <a:lvl1pPr>
              <a:defRPr/>
            </a:lvl1pPr>
          </a:lstStyle>
          <a:p>
            <a:pPr>
              <a:defRPr/>
            </a:pPr>
            <a:endParaRPr lang="fr-FR"/>
          </a:p>
        </p:txBody>
      </p:sp>
      <p:sp>
        <p:nvSpPr>
          <p:cNvPr id="5" name="Espace réservé du numéro de diapositive 4"/>
          <p:cNvSpPr>
            <a:spLocks noGrp="1"/>
          </p:cNvSpPr>
          <p:nvPr>
            <p:ph type="sldNum" sz="quarter" idx="12"/>
          </p:nvPr>
        </p:nvSpPr>
        <p:spPr/>
        <p:txBody>
          <a:bodyPr/>
          <a:lstStyle>
            <a:lvl1pPr>
              <a:defRPr/>
            </a:lvl1pPr>
          </a:lstStyle>
          <a:p>
            <a:pPr>
              <a:defRPr/>
            </a:pPr>
            <a:fld id="{52B66E48-DDAF-4442-8269-97EA8AF5B4B9}"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lvl1pPr>
              <a:defRPr/>
            </a:lvl1pPr>
          </a:lstStyle>
          <a:p>
            <a:pPr>
              <a:defRPr/>
            </a:pPr>
            <a:endParaRPr lang="fr-FR"/>
          </a:p>
        </p:txBody>
      </p:sp>
      <p:sp>
        <p:nvSpPr>
          <p:cNvPr id="4" name="Espace réservé du numéro de diapositive 3"/>
          <p:cNvSpPr>
            <a:spLocks noGrp="1"/>
          </p:cNvSpPr>
          <p:nvPr>
            <p:ph type="sldNum" sz="quarter" idx="12"/>
          </p:nvPr>
        </p:nvSpPr>
        <p:spPr/>
        <p:txBody>
          <a:bodyPr/>
          <a:lstStyle>
            <a:lvl1pPr>
              <a:defRPr/>
            </a:lvl1pPr>
          </a:lstStyle>
          <a:p>
            <a:pPr>
              <a:defRPr/>
            </a:pPr>
            <a:fld id="{D2B71A93-DEFE-4B46-91B7-A4771A69AE78}"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4"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5"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6"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18880"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457200" y="274638"/>
            <a:ext cx="8229600" cy="1143000"/>
          </a:xfrm>
          <a:prstGeom prst="rect">
            <a:avLst/>
          </a:prstGeom>
        </p:spPr>
        <p:txBody>
          <a:bodyPr/>
          <a:lstStyle/>
          <a:p>
            <a:r>
              <a:rPr lang="fr-FR" smtClean="0"/>
              <a:t>Modifiez le style du titre</a:t>
            </a:r>
            <a:endParaRPr lang="fr-FR"/>
          </a:p>
        </p:txBody>
      </p:sp>
      <p:sp>
        <p:nvSpPr>
          <p:cNvPr id="3" name="Espace réservé du contenu 2"/>
          <p:cNvSpPr>
            <a:spLocks noGrp="1"/>
          </p:cNvSpPr>
          <p:nvPr>
            <p:ph idx="1"/>
          </p:nvPr>
        </p:nvSpPr>
        <p:spPr>
          <a:xfrm>
            <a:off x="457200" y="1600200"/>
            <a:ext cx="8229600" cy="4567237"/>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8"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lvl1pPr>
              <a:defRPr/>
            </a:lvl1pPr>
          </a:lstStyle>
          <a:p>
            <a:pPr>
              <a:defRPr/>
            </a:pPr>
            <a:fld id="{2EC5A1F5-8D96-4FAA-AC62-D0BB018D2726}" type="datetimeFigureOut">
              <a:rPr lang="fr-FR"/>
              <a:pPr>
                <a:defRPr/>
              </a:pPr>
              <a:t>11/09/2019</a:t>
            </a:fld>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F4983551-CB36-4CD2-8979-557DD9A9ABF4}"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lvl1pPr>
              <a:defRPr/>
            </a:lvl1pPr>
          </a:lstStyle>
          <a:p>
            <a:pPr>
              <a:defRPr/>
            </a:pPr>
            <a:fld id="{6BA6FD29-7D42-442F-94BD-D3840CEAED30}" type="datetimeFigureOut">
              <a:rPr lang="fr-FR"/>
              <a:pPr>
                <a:defRPr/>
              </a:pPr>
              <a:t>11/09/2019</a:t>
            </a:fld>
            <a:endParaRPr lang="fr-FR"/>
          </a:p>
        </p:txBody>
      </p:sp>
      <p:sp>
        <p:nvSpPr>
          <p:cNvPr id="6" name="Espace réservé du pied de page 5"/>
          <p:cNvSpPr>
            <a:spLocks noGrp="1"/>
          </p:cNvSpPr>
          <p:nvPr>
            <p:ph type="ftr" sz="quarter" idx="11"/>
          </p:nvPr>
        </p:nvSpPr>
        <p:spPr/>
        <p:txBody>
          <a:bodyPr/>
          <a:lstStyle>
            <a:lvl1pPr>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14E2B5F9-F37E-4717-9DF9-3558AE390DB1}"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lvl1pPr>
              <a:defRPr/>
            </a:lvl1pPr>
          </a:lstStyle>
          <a:p>
            <a:pPr>
              <a:defRPr/>
            </a:pPr>
            <a:fld id="{CF629641-69EB-474F-9EA4-60AA50C11F27}" type="datetimeFigureOut">
              <a:rPr lang="fr-FR"/>
              <a:pPr>
                <a:defRPr/>
              </a:pPr>
              <a:t>11/09/2019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2E3CF88-4097-4ED4-946B-C303D6BE9387}"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lvl1pPr>
              <a:defRPr/>
            </a:lvl1pPr>
          </a:lstStyle>
          <a:p>
            <a:pPr>
              <a:defRPr/>
            </a:pPr>
            <a:fld id="{9179BBFC-A16E-481D-A139-9A7ABE28B550}" type="datetimeFigureOut">
              <a:rPr lang="fr-FR"/>
              <a:pPr>
                <a:defRPr/>
              </a:pPr>
              <a:t>11/09/2019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7DA0CD5-42B6-472B-A840-6D85F543BD4A}"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6" name="Espace réservé du numéro de diapositive 5"/>
          <p:cNvSpPr>
            <a:spLocks noGrp="1"/>
          </p:cNvSpPr>
          <p:nvPr>
            <p:ph type="sldNum" sz="quarter" idx="12"/>
          </p:nvPr>
        </p:nvSpPr>
        <p:spPr/>
        <p:txBody>
          <a:bodyPr/>
          <a:lstStyle>
            <a:lvl1pPr>
              <a:defRPr/>
            </a:lvl1pPr>
          </a:lstStyle>
          <a:p>
            <a:pPr>
              <a:defRPr/>
            </a:pPr>
            <a:fld id="{BCDD077A-057F-4EE2-B041-C3CAB7A5EE35}" type="slidenum">
              <a:rPr lang="fr-FR"/>
              <a:pPr>
                <a:defRPr/>
              </a:pPr>
              <a:t>‹N°›</a:t>
            </a:fld>
            <a:endParaRPr lang="fr-F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6" name="Espace réservé du numéro de diapositive 5"/>
          <p:cNvSpPr>
            <a:spLocks noGrp="1"/>
          </p:cNvSpPr>
          <p:nvPr>
            <p:ph type="sldNum" sz="quarter" idx="12"/>
          </p:nvPr>
        </p:nvSpPr>
        <p:spPr/>
        <p:txBody>
          <a:bodyPr/>
          <a:lstStyle>
            <a:lvl1pPr>
              <a:defRPr/>
            </a:lvl1pPr>
          </a:lstStyle>
          <a:p>
            <a:pPr>
              <a:defRPr/>
            </a:pPr>
            <a:fld id="{3D3CE7EE-6BC5-48FA-BA42-4DBD5843128C}" type="slidenum">
              <a:rPr lang="fr-FR"/>
              <a:pPr>
                <a:defRPr/>
              </a:pPr>
              <a:t>‹N°›</a:t>
            </a:fld>
            <a:endParaRPr lang="fr-F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6" name="Espace réservé du numéro de diapositive 5"/>
          <p:cNvSpPr>
            <a:spLocks noGrp="1"/>
          </p:cNvSpPr>
          <p:nvPr>
            <p:ph type="sldNum" sz="quarter" idx="12"/>
          </p:nvPr>
        </p:nvSpPr>
        <p:spPr/>
        <p:txBody>
          <a:bodyPr/>
          <a:lstStyle>
            <a:lvl1pPr>
              <a:defRPr/>
            </a:lvl1pPr>
          </a:lstStyle>
          <a:p>
            <a:pPr>
              <a:defRPr/>
            </a:pPr>
            <a:fld id="{6666B50F-66A6-42AB-8336-4B5F3E535F60}" type="slidenum">
              <a:rPr lang="fr-FR"/>
              <a:pPr>
                <a:defRPr/>
              </a:pPr>
              <a:t>‹N°›</a:t>
            </a:fld>
            <a:endParaRPr lang="fr-F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7" name="Espace réservé du numéro de diapositive 5"/>
          <p:cNvSpPr>
            <a:spLocks noGrp="1"/>
          </p:cNvSpPr>
          <p:nvPr>
            <p:ph type="sldNum" sz="quarter" idx="12"/>
          </p:nvPr>
        </p:nvSpPr>
        <p:spPr/>
        <p:txBody>
          <a:bodyPr/>
          <a:lstStyle>
            <a:lvl1pPr>
              <a:defRPr/>
            </a:lvl1pPr>
          </a:lstStyle>
          <a:p>
            <a:pPr>
              <a:defRPr/>
            </a:pPr>
            <a:fld id="{200BBC98-B9DF-4BBE-B915-AEB90AE80D1F}" type="slidenum">
              <a:rPr lang="fr-FR"/>
              <a:pPr>
                <a:defRPr/>
              </a:pPr>
              <a:t>‹N°›</a:t>
            </a:fld>
            <a:endParaRPr lang="fr-F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endParaRPr lang="fr-FR"/>
          </a:p>
        </p:txBody>
      </p:sp>
      <p:sp>
        <p:nvSpPr>
          <p:cNvPr id="8"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9" name="Espace réservé du numéro de diapositive 5"/>
          <p:cNvSpPr>
            <a:spLocks noGrp="1"/>
          </p:cNvSpPr>
          <p:nvPr>
            <p:ph type="sldNum" sz="quarter" idx="12"/>
          </p:nvPr>
        </p:nvSpPr>
        <p:spPr/>
        <p:txBody>
          <a:bodyPr/>
          <a:lstStyle>
            <a:lvl1pPr>
              <a:defRPr/>
            </a:lvl1pPr>
          </a:lstStyle>
          <a:p>
            <a:pPr>
              <a:defRPr/>
            </a:pPr>
            <a:fld id="{6C05DDF4-80A8-46C1-B142-122523ADBD09}" type="slidenum">
              <a:rPr lang="fr-FR"/>
              <a:pPr>
                <a:defRPr/>
              </a:pPr>
              <a:t>‹N°›</a:t>
            </a:fld>
            <a:endParaRPr lang="fr-F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r>
              <a:rPr lang="fr-FR" smtClean="0"/>
              <a:t>Modifiez le style du titre</a:t>
            </a:r>
            <a:endParaRPr lang="fr-F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4"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5"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6"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19904"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9" name="Espace réservé du pied de page 1"/>
          <p:cNvSpPr>
            <a:spLocks noGrp="1"/>
          </p:cNvSpPr>
          <p:nvPr>
            <p:ph type="ftr" sz="quarter" idx="10"/>
          </p:nvPr>
        </p:nvSpPr>
        <p:spPr>
          <a:xfrm>
            <a:off x="3124200" y="6453336"/>
            <a:ext cx="2895600" cy="268139"/>
          </a:xfrm>
        </p:spPr>
        <p:txBody>
          <a:bodyPr/>
          <a:lstStyle>
            <a:lvl1pPr>
              <a:defRPr sz="1050"/>
            </a:lvl1pPr>
          </a:lstStyle>
          <a:p>
            <a:pPr>
              <a:defRPr/>
            </a:pPr>
            <a:r>
              <a:rPr lang="fr-FR" smtClean="0"/>
              <a:t>OFPPT - DRNO II</a:t>
            </a:r>
            <a:endParaRPr lang="fr-FR" dirty="0"/>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endParaRPr lang="fr-FR"/>
          </a:p>
        </p:txBody>
      </p:sp>
      <p:sp>
        <p:nvSpPr>
          <p:cNvPr id="3"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4" name="Espace réservé du numéro de diapositive 5"/>
          <p:cNvSpPr>
            <a:spLocks noGrp="1"/>
          </p:cNvSpPr>
          <p:nvPr>
            <p:ph type="sldNum" sz="quarter" idx="12"/>
          </p:nvPr>
        </p:nvSpPr>
        <p:spPr/>
        <p:txBody>
          <a:bodyPr/>
          <a:lstStyle>
            <a:lvl1pPr>
              <a:defRPr/>
            </a:lvl1pPr>
          </a:lstStyle>
          <a:p>
            <a:pPr>
              <a:defRPr/>
            </a:pPr>
            <a:fld id="{4F00564B-77A7-4BED-8E09-D07B8899BC79}" type="slidenum">
              <a:rPr lang="fr-FR"/>
              <a:pPr>
                <a:defRPr/>
              </a:pPr>
              <a:t>‹N°›</a:t>
            </a:fld>
            <a:endParaRPr lang="fr-F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7" name="Espace réservé du numéro de diapositive 5"/>
          <p:cNvSpPr>
            <a:spLocks noGrp="1"/>
          </p:cNvSpPr>
          <p:nvPr>
            <p:ph type="sldNum" sz="quarter" idx="12"/>
          </p:nvPr>
        </p:nvSpPr>
        <p:spPr/>
        <p:txBody>
          <a:bodyPr/>
          <a:lstStyle>
            <a:lvl1pPr>
              <a:defRPr/>
            </a:lvl1pPr>
          </a:lstStyle>
          <a:p>
            <a:pPr>
              <a:defRPr/>
            </a:pPr>
            <a:fld id="{ABF8490E-19E9-4717-B5C2-9BE963560035}" type="slidenum">
              <a:rPr lang="fr-FR"/>
              <a:pPr>
                <a:defRPr/>
              </a:pPr>
              <a:t>‹N°›</a:t>
            </a:fld>
            <a:endParaRPr lang="fr-F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7" name="Espace réservé du numéro de diapositive 5"/>
          <p:cNvSpPr>
            <a:spLocks noGrp="1"/>
          </p:cNvSpPr>
          <p:nvPr>
            <p:ph type="sldNum" sz="quarter" idx="12"/>
          </p:nvPr>
        </p:nvSpPr>
        <p:spPr/>
        <p:txBody>
          <a:bodyPr/>
          <a:lstStyle>
            <a:lvl1pPr>
              <a:defRPr/>
            </a:lvl1pPr>
          </a:lstStyle>
          <a:p>
            <a:pPr>
              <a:defRPr/>
            </a:pPr>
            <a:fld id="{7AC71C4B-C4FB-41F2-99AB-3E50A71118E8}" type="slidenum">
              <a:rPr lang="fr-FR"/>
              <a:pPr>
                <a:defRPr/>
              </a:pPr>
              <a:t>‹N°›</a:t>
            </a:fld>
            <a:endParaRPr lang="fr-F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6" name="Espace réservé du numéro de diapositive 5"/>
          <p:cNvSpPr>
            <a:spLocks noGrp="1"/>
          </p:cNvSpPr>
          <p:nvPr>
            <p:ph type="sldNum" sz="quarter" idx="12"/>
          </p:nvPr>
        </p:nvSpPr>
        <p:spPr/>
        <p:txBody>
          <a:bodyPr/>
          <a:lstStyle>
            <a:lvl1pPr>
              <a:defRPr/>
            </a:lvl1pPr>
          </a:lstStyle>
          <a:p>
            <a:pPr>
              <a:defRPr/>
            </a:pPr>
            <a:fld id="{B16CF855-F6B5-4D0A-A2F7-41DEDA4EB618}" type="slidenum">
              <a:rPr lang="fr-FR"/>
              <a:pPr>
                <a:defRPr/>
              </a:pPr>
              <a:t>‹N°›</a:t>
            </a:fld>
            <a:endParaRPr lang="fr-F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p>
        </p:txBody>
      </p:sp>
      <p:sp>
        <p:nvSpPr>
          <p:cNvPr id="6" name="Espace réservé du numéro de diapositive 5"/>
          <p:cNvSpPr>
            <a:spLocks noGrp="1"/>
          </p:cNvSpPr>
          <p:nvPr>
            <p:ph type="sldNum" sz="quarter" idx="12"/>
          </p:nvPr>
        </p:nvSpPr>
        <p:spPr/>
        <p:txBody>
          <a:bodyPr/>
          <a:lstStyle>
            <a:lvl1pPr>
              <a:defRPr/>
            </a:lvl1pPr>
          </a:lstStyle>
          <a:p>
            <a:pPr>
              <a:defRPr/>
            </a:pPr>
            <a:fld id="{98A8ABA9-06B5-4240-A9A0-B6003780FFCF}"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3BA3F004-397E-42BE-A79C-C004D035FC9A}" type="slidenum">
              <a:rPr lang="fr-FR"/>
              <a:pPr>
                <a:defRPr/>
              </a:pPr>
              <a:t>‹N°›</a:t>
            </a:fld>
            <a:endParaRPr lang="fr-F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A350F367-3278-48CB-8412-8DAA884DEE97}" type="slidenum">
              <a:rPr lang="fr-FR"/>
              <a:pPr>
                <a:defRPr/>
              </a:pPr>
              <a:t>‹N°›</a:t>
            </a:fld>
            <a:endParaRPr lang="fr-F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7A3BE018-BE57-4ED1-837C-AC49D7D81A3F}" type="slidenum">
              <a:rPr lang="fr-FR"/>
              <a:pPr>
                <a:defRPr/>
              </a:pPr>
              <a:t>‹N°›</a:t>
            </a:fld>
            <a:endParaRPr lang="fr-F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AD2D9C77-34BA-432B-AB82-BFBE1A3C32FA}" type="slidenum">
              <a:rPr lang="fr-FR"/>
              <a:pPr>
                <a:defRPr/>
              </a:pPr>
              <a:t>‹N°›</a:t>
            </a:fld>
            <a:endParaRPr lang="fr-F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endParaRPr lang="fr-FR"/>
          </a:p>
        </p:txBody>
      </p:sp>
      <p:sp>
        <p:nvSpPr>
          <p:cNvPr id="8"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9" name="Espace réservé du numéro de diapositive 5"/>
          <p:cNvSpPr>
            <a:spLocks noGrp="1"/>
          </p:cNvSpPr>
          <p:nvPr>
            <p:ph type="sldNum" sz="quarter" idx="12"/>
          </p:nvPr>
        </p:nvSpPr>
        <p:spPr/>
        <p:txBody>
          <a:bodyPr/>
          <a:lstStyle>
            <a:lvl1pPr>
              <a:defRPr/>
            </a:lvl1pPr>
          </a:lstStyle>
          <a:p>
            <a:pPr>
              <a:defRPr/>
            </a:pPr>
            <a:fld id="{3AC61366-FFDB-456B-8B67-565E7577E0D8}"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5"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6"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7"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0928"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457200" y="274638"/>
            <a:ext cx="8229600" cy="1143000"/>
          </a:xfrm>
          <a:prstGeom prst="rect">
            <a:avLst/>
          </a:prstGeom>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0" name="Espace réservé du pied de page 1"/>
          <p:cNvSpPr>
            <a:spLocks noGrp="1"/>
          </p:cNvSpPr>
          <p:nvPr>
            <p:ph type="ftr" sz="quarter" idx="10"/>
          </p:nvPr>
        </p:nvSpPr>
        <p:spPr>
          <a:xfrm>
            <a:off x="3124200" y="6453336"/>
            <a:ext cx="2895600" cy="268139"/>
          </a:xfrm>
        </p:spPr>
        <p:txBody>
          <a:bodyPr/>
          <a:lstStyle>
            <a:lvl1pPr>
              <a:defRPr sz="1050"/>
            </a:lvl1pPr>
          </a:lstStyle>
          <a:p>
            <a:pPr>
              <a:defRPr/>
            </a:pPr>
            <a:r>
              <a:rPr lang="fr-FR" smtClean="0"/>
              <a:t>OFPPT - DRNO II</a:t>
            </a:r>
            <a:endParaRPr lang="fr-FR"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endParaRPr lang="fr-FR"/>
          </a:p>
        </p:txBody>
      </p:sp>
      <p:sp>
        <p:nvSpPr>
          <p:cNvPr id="4"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5" name="Espace réservé du numéro de diapositive 5"/>
          <p:cNvSpPr>
            <a:spLocks noGrp="1"/>
          </p:cNvSpPr>
          <p:nvPr>
            <p:ph type="sldNum" sz="quarter" idx="12"/>
          </p:nvPr>
        </p:nvSpPr>
        <p:spPr/>
        <p:txBody>
          <a:bodyPr/>
          <a:lstStyle>
            <a:lvl1pPr>
              <a:defRPr/>
            </a:lvl1pPr>
          </a:lstStyle>
          <a:p>
            <a:pPr>
              <a:defRPr/>
            </a:pPr>
            <a:fld id="{EECA2381-F2D6-4E7C-8804-0684F906C104}"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endParaRPr lang="fr-FR"/>
          </a:p>
        </p:txBody>
      </p:sp>
      <p:sp>
        <p:nvSpPr>
          <p:cNvPr id="3"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4" name="Espace réservé du numéro de diapositive 5"/>
          <p:cNvSpPr>
            <a:spLocks noGrp="1"/>
          </p:cNvSpPr>
          <p:nvPr>
            <p:ph type="sldNum" sz="quarter" idx="12"/>
          </p:nvPr>
        </p:nvSpPr>
        <p:spPr/>
        <p:txBody>
          <a:bodyPr/>
          <a:lstStyle>
            <a:lvl1pPr>
              <a:defRPr/>
            </a:lvl1pPr>
          </a:lstStyle>
          <a:p>
            <a:pPr>
              <a:defRPr/>
            </a:pPr>
            <a:fld id="{890B64D7-453D-4F9C-9447-A476774CCDFD}" type="slidenum">
              <a:rPr lang="fr-FR"/>
              <a:pPr>
                <a:defRPr/>
              </a:pPr>
              <a:t>‹N°›</a:t>
            </a:fld>
            <a:endParaRPr lang="fr-F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574972C7-8610-4DAB-ADAB-BE8DBEA27F2C}" type="slidenum">
              <a:rPr lang="fr-FR"/>
              <a:pPr>
                <a:defRPr/>
              </a:pPr>
              <a:t>‹N°›</a:t>
            </a:fld>
            <a:endParaRPr lang="fr-F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7" name="Espace réservé du numéro de diapositive 5"/>
          <p:cNvSpPr>
            <a:spLocks noGrp="1"/>
          </p:cNvSpPr>
          <p:nvPr>
            <p:ph type="sldNum" sz="quarter" idx="12"/>
          </p:nvPr>
        </p:nvSpPr>
        <p:spPr/>
        <p:txBody>
          <a:bodyPr/>
          <a:lstStyle>
            <a:lvl1pPr>
              <a:defRPr/>
            </a:lvl1pPr>
          </a:lstStyle>
          <a:p>
            <a:pPr>
              <a:defRPr/>
            </a:pPr>
            <a:fld id="{AC3172CC-106E-4472-805B-AD75D6A3EAD6}"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7843E290-1CAC-4F8D-8982-7E0DDDE67ABB}" type="slidenum">
              <a:rPr lang="fr-FR"/>
              <a:pPr>
                <a:defRPr/>
              </a:pPr>
              <a:t>‹N°›</a:t>
            </a:fld>
            <a:endParaRPr lang="fr-F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OFPPT - DRNO II</a:t>
            </a:r>
            <a:endParaRPr lang="fr-FR" dirty="0"/>
          </a:p>
        </p:txBody>
      </p:sp>
      <p:sp>
        <p:nvSpPr>
          <p:cNvPr id="6" name="Espace réservé du numéro de diapositive 5"/>
          <p:cNvSpPr>
            <a:spLocks noGrp="1"/>
          </p:cNvSpPr>
          <p:nvPr>
            <p:ph type="sldNum" sz="quarter" idx="12"/>
          </p:nvPr>
        </p:nvSpPr>
        <p:spPr/>
        <p:txBody>
          <a:bodyPr/>
          <a:lstStyle>
            <a:lvl1pPr>
              <a:defRPr/>
            </a:lvl1pPr>
          </a:lstStyle>
          <a:p>
            <a:pPr>
              <a:defRPr/>
            </a:pPr>
            <a:fld id="{E4089D52-DF84-4905-9DB7-251FB7645CF2}" type="slidenum">
              <a:rPr lang="fr-FR"/>
              <a:pPr>
                <a:defRPr/>
              </a:pPr>
              <a:t>‹N°›</a:t>
            </a:fld>
            <a:endParaRPr lang="fr-F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7"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8"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9"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1952"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1"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2" name="Espace réservé du pied de page 1"/>
          <p:cNvSpPr>
            <a:spLocks noGrp="1"/>
          </p:cNvSpPr>
          <p:nvPr>
            <p:ph type="ftr" sz="quarter" idx="10"/>
          </p:nvPr>
        </p:nvSpPr>
        <p:spPr>
          <a:xfrm>
            <a:off x="3124200" y="6453336"/>
            <a:ext cx="2895600" cy="268139"/>
          </a:xfrm>
        </p:spPr>
        <p:txBody>
          <a:bodyPr/>
          <a:lstStyle>
            <a:lvl1pPr>
              <a:defRPr sz="1050"/>
            </a:lvl1pPr>
          </a:lstStyle>
          <a:p>
            <a:pPr>
              <a:defRPr/>
            </a:pPr>
            <a:r>
              <a:rPr lang="fr-FR" smtClean="0"/>
              <a:t>OFPPT - DRNO II</a:t>
            </a:r>
            <a:endParaRPr lang="fr-FR"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3"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4"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5"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2976"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457200" y="274638"/>
            <a:ext cx="8229600" cy="1143000"/>
          </a:xfrm>
          <a:prstGeom prst="rect">
            <a:avLst/>
          </a:prstGeom>
        </p:spPr>
        <p:txBody>
          <a:bodyPr/>
          <a:lstStyle/>
          <a:p>
            <a:r>
              <a:rPr lang="fr-FR" smtClean="0"/>
              <a:t>Modifiez le style du titre</a:t>
            </a:r>
            <a:endParaRPr lang="fr-FR"/>
          </a:p>
        </p:txBody>
      </p:sp>
      <p:sp>
        <p:nvSpPr>
          <p:cNvPr id="8" name="Espace réservé du pied de page 7"/>
          <p:cNvSpPr>
            <a:spLocks noGrp="1"/>
          </p:cNvSpPr>
          <p:nvPr>
            <p:ph type="ftr" sz="quarter" idx="10"/>
          </p:nvPr>
        </p:nvSpPr>
        <p:spPr/>
        <p:txBody>
          <a:bodyPr/>
          <a:lstStyle>
            <a:lvl1pPr>
              <a:defRPr/>
            </a:lvl1pPr>
          </a:lstStyle>
          <a:p>
            <a:pPr>
              <a:defRPr/>
            </a:pPr>
            <a:r>
              <a:rPr lang="fr-FR" dirty="0"/>
              <a:t>OFPPT - DRNO II</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5"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6"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7"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4000"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Espace réservé du pied de page 7"/>
          <p:cNvSpPr>
            <a:spLocks noGrp="1"/>
          </p:cNvSpPr>
          <p:nvPr>
            <p:ph type="ftr" sz="quarter" idx="10"/>
          </p:nvPr>
        </p:nvSpPr>
        <p:spPr>
          <a:xfrm>
            <a:off x="3124200" y="6356350"/>
            <a:ext cx="2895600" cy="365125"/>
          </a:xfrm>
        </p:spPr>
        <p:txBody>
          <a:bodyPr/>
          <a:lstStyle>
            <a:lvl1pPr>
              <a:defRPr/>
            </a:lvl1pPr>
          </a:lstStyle>
          <a:p>
            <a:pPr>
              <a:defRPr/>
            </a:pPr>
            <a:r>
              <a:rPr lang="fr-FR" dirty="0"/>
              <a:t>OFPPT - DRNO II</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6"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7"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5024"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63688" y="5661248"/>
            <a:ext cx="5515000" cy="510952"/>
          </a:xfrm>
          <a:prstGeom prst="rect">
            <a:avLst/>
          </a:prstGeom>
        </p:spPr>
        <p:txBody>
          <a:bodyPr/>
          <a:lstStyle>
            <a:lvl1pPr marL="0" indent="0">
              <a:buNone/>
              <a:defRPr sz="1200" b="1"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Espace réservé du pied de page 7"/>
          <p:cNvSpPr>
            <a:spLocks noGrp="1"/>
          </p:cNvSpPr>
          <p:nvPr>
            <p:ph type="ftr" sz="quarter" idx="10"/>
          </p:nvPr>
        </p:nvSpPr>
        <p:spPr>
          <a:xfrm>
            <a:off x="3124200" y="6356350"/>
            <a:ext cx="2895600" cy="365125"/>
          </a:xfrm>
        </p:spPr>
        <p:txBody>
          <a:bodyPr/>
          <a:lstStyle>
            <a:lvl1pPr>
              <a:defRPr/>
            </a:lvl1pPr>
          </a:lstStyle>
          <a:p>
            <a:pPr>
              <a:defRPr/>
            </a:pPr>
            <a:r>
              <a:rPr lang="fr-FR" dirty="0"/>
              <a:t>OFPPT - DRNO II</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4"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5"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6"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26048" r:id="rId3" imgW="2381582" imgH="1943371" progId="">
                  <p:embed/>
                </p:oleObj>
              </mc:Choice>
              <mc:Fallback>
                <p:oleObj r:id="rId3" imgW="2381582" imgH="1943371" progId="">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12" descr="LogoOFPPTCSF"/>
          <p:cNvPicPr>
            <a:picLocks noChangeAspect="1" noChangeArrowheads="1"/>
          </p:cNvPicPr>
          <p:nvPr userDrawn="1"/>
        </p:nvPicPr>
        <p:blipFill>
          <a:blip r:embed="rId5"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2" name="Titre 1"/>
          <p:cNvSpPr>
            <a:spLocks noGrp="1"/>
          </p:cNvSpPr>
          <p:nvPr>
            <p:ph type="title"/>
          </p:nvPr>
        </p:nvSpPr>
        <p:spPr>
          <a:xfrm>
            <a:off x="457200" y="274638"/>
            <a:ext cx="8229600" cy="1143000"/>
          </a:xfrm>
          <a:prstGeom prst="rect">
            <a:avLst/>
          </a:prstGeom>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Espace réservé du pied de page 7"/>
          <p:cNvSpPr>
            <a:spLocks noGrp="1"/>
          </p:cNvSpPr>
          <p:nvPr>
            <p:ph type="ftr" sz="quarter" idx="10"/>
          </p:nvPr>
        </p:nvSpPr>
        <p:spPr>
          <a:xfrm>
            <a:off x="3124200" y="6356350"/>
            <a:ext cx="2895600" cy="365125"/>
          </a:xfrm>
        </p:spPr>
        <p:txBody>
          <a:bodyPr/>
          <a:lstStyle>
            <a:lvl1pPr>
              <a:defRPr/>
            </a:lvl1pPr>
          </a:lstStyle>
          <a:p>
            <a:pPr>
              <a:defRPr/>
            </a:pPr>
            <a:r>
              <a:rPr lang="fr-FR" dirty="0"/>
              <a:t>OFPPT - DRNO II</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userDrawn="1"/>
        </p:nvSpPr>
        <p:spPr bwMode="gray">
          <a:xfrm>
            <a:off x="1227138" y="360363"/>
            <a:ext cx="31750" cy="1052512"/>
          </a:xfrm>
          <a:prstGeom prst="rect">
            <a:avLst/>
          </a:prstGeom>
          <a:solidFill>
            <a:srgbClr val="008000"/>
          </a:solidFill>
          <a:ln w="9525">
            <a:noFill/>
            <a:miter lim="800000"/>
            <a:headEnd/>
            <a:tailEnd/>
          </a:ln>
        </p:spPr>
        <p:txBody>
          <a:bodyPr wrap="none" anchor="ctr"/>
          <a:lstStyle/>
          <a:p>
            <a:pPr algn="ctr"/>
            <a:endParaRPr kumimoji="1" lang="fr-FR" sz="2400">
              <a:latin typeface="Tahoma" pitchFamily="34" charset="0"/>
            </a:endParaRPr>
          </a:p>
        </p:txBody>
      </p:sp>
      <p:sp>
        <p:nvSpPr>
          <p:cNvPr id="1027" name="Rectangle 8"/>
          <p:cNvSpPr>
            <a:spLocks noChangeArrowheads="1"/>
          </p:cNvSpPr>
          <p:nvPr userDrawn="1"/>
        </p:nvSpPr>
        <p:spPr bwMode="gray">
          <a:xfrm>
            <a:off x="306388" y="1196975"/>
            <a:ext cx="8226425" cy="31750"/>
          </a:xfrm>
          <a:prstGeom prst="rect">
            <a:avLst/>
          </a:prstGeom>
          <a:solidFill>
            <a:srgbClr val="000080"/>
          </a:solidFill>
          <a:ln w="9525">
            <a:noFill/>
            <a:miter lim="800000"/>
            <a:headEnd/>
            <a:tailEnd/>
          </a:ln>
        </p:spPr>
        <p:txBody>
          <a:bodyPr wrap="none" anchor="ctr"/>
          <a:lstStyle/>
          <a:p>
            <a:pPr algn="ctr"/>
            <a:endParaRPr kumimoji="1" lang="fr-FR" sz="2400">
              <a:latin typeface="Tahoma" pitchFamily="34" charset="0"/>
            </a:endParaRPr>
          </a:p>
        </p:txBody>
      </p:sp>
      <p:graphicFrame>
        <p:nvGraphicFramePr>
          <p:cNvPr id="1028" name="Object 9"/>
          <p:cNvGraphicFramePr>
            <a:graphicFrameLocks noChangeAspect="1"/>
          </p:cNvGraphicFramePr>
          <p:nvPr/>
        </p:nvGraphicFramePr>
        <p:xfrm>
          <a:off x="250825" y="404813"/>
          <a:ext cx="809625" cy="660400"/>
        </p:xfrm>
        <a:graphic>
          <a:graphicData uri="http://schemas.openxmlformats.org/presentationml/2006/ole">
            <mc:AlternateContent xmlns:mc="http://schemas.openxmlformats.org/markup-compatibility/2006">
              <mc:Choice xmlns:v="urn:schemas-microsoft-com:vml" Requires="v">
                <p:oleObj spid="_x0000_s1122" r:id="rId15" imgW="2381582" imgH="1943371" progId="">
                  <p:embed/>
                </p:oleObj>
              </mc:Choice>
              <mc:Fallback>
                <p:oleObj r:id="rId15" imgW="2381582" imgH="1943371" progId="">
                  <p:embed/>
                  <p:pic>
                    <p:nvPicPr>
                      <p:cNvPr id="0"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404813"/>
                        <a:ext cx="809625"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9" name="Text Box 10"/>
          <p:cNvSpPr txBox="1">
            <a:spLocks noChangeArrowheads="1"/>
          </p:cNvSpPr>
          <p:nvPr userDrawn="1"/>
        </p:nvSpPr>
        <p:spPr bwMode="auto">
          <a:xfrm>
            <a:off x="3203575" y="6597650"/>
            <a:ext cx="5940425" cy="244475"/>
          </a:xfrm>
          <a:prstGeom prst="rect">
            <a:avLst/>
          </a:prstGeom>
          <a:noFill/>
          <a:ln>
            <a:noFill/>
          </a:ln>
          <a:effectLs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defRPr/>
            </a:pPr>
            <a:r>
              <a:rPr lang="fr-FR" sz="1000" dirty="0" smtClean="0">
                <a:solidFill>
                  <a:srgbClr val="B2B2B2"/>
                </a:solidFill>
              </a:rPr>
              <a:t>Tanger, le 21/06/2013</a:t>
            </a:r>
          </a:p>
        </p:txBody>
      </p:sp>
      <p:pic>
        <p:nvPicPr>
          <p:cNvPr id="1030" name="Picture 12" descr="LogoOFPPTCSF"/>
          <p:cNvPicPr>
            <a:picLocks noChangeAspect="1" noChangeArrowheads="1"/>
          </p:cNvPicPr>
          <p:nvPr userDrawn="1"/>
        </p:nvPicPr>
        <p:blipFill>
          <a:blip r:embed="rId17" cstate="print"/>
          <a:srcRect l="38452" t="-9184"/>
          <a:stretch>
            <a:fillRect/>
          </a:stretch>
        </p:blipFill>
        <p:spPr bwMode="auto">
          <a:xfrm>
            <a:off x="5219700" y="260350"/>
            <a:ext cx="3313113" cy="815975"/>
          </a:xfrm>
          <a:prstGeom prst="rect">
            <a:avLst/>
          </a:prstGeom>
          <a:noFill/>
          <a:ln w="9525">
            <a:noFill/>
            <a:miter lim="800000"/>
            <a:headEnd/>
            <a:tailEnd/>
          </a:ln>
        </p:spPr>
      </p:pic>
      <p:sp>
        <p:nvSpPr>
          <p:cNvPr id="1031" name="Espace réservé du titre 6"/>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2" name="Espace réservé du pied de page 1"/>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fr-FR"/>
              <a:t>OFPPT - DRNO II</a:t>
            </a:r>
          </a:p>
        </p:txBody>
      </p:sp>
    </p:spTree>
  </p:cSld>
  <p:clrMap bg1="lt1" tx1="dk1" bg2="lt2" tx2="dk2" accent1="accent1" accent2="accent2" accent3="accent3" accent4="accent4" accent5="accent5" accent6="accent6" hlink="hlink" folHlink="folHlink"/>
  <p:sldLayoutIdLst>
    <p:sldLayoutId id="2147484200" r:id="rId1"/>
    <p:sldLayoutId id="2147484201" r:id="rId2"/>
    <p:sldLayoutId id="2147484202" r:id="rId3"/>
    <p:sldLayoutId id="2147484203" r:id="rId4"/>
    <p:sldLayoutId id="2147484204" r:id="rId5"/>
    <p:sldLayoutId id="2147484205" r:id="rId6"/>
    <p:sldLayoutId id="2147484206" r:id="rId7"/>
    <p:sldLayoutId id="2147484207" r:id="rId8"/>
    <p:sldLayoutId id="2147484208" r:id="rId9"/>
    <p:sldLayoutId id="2147484209" r:id="rId10"/>
    <p:sldLayoutId id="2147484210" r:id="rId11"/>
    <p:sldLayoutId id="2147484211"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i="1">
          <a:solidFill>
            <a:schemeClr val="bg2"/>
          </a:solidFill>
          <a:latin typeface="+mj-lt"/>
          <a:ea typeface="+mj-ea"/>
          <a:cs typeface="+mj-cs"/>
        </a:defRPr>
      </a:lvl1pPr>
      <a:lvl2pPr algn="l" rtl="0" eaLnBrk="0" fontAlgn="base" hangingPunct="0">
        <a:spcBef>
          <a:spcPct val="0"/>
        </a:spcBef>
        <a:spcAft>
          <a:spcPct val="0"/>
        </a:spcAft>
        <a:defRPr sz="3200" b="1" i="1">
          <a:solidFill>
            <a:schemeClr val="bg2"/>
          </a:solidFill>
          <a:latin typeface="Times New Roman" pitchFamily="18" charset="0"/>
        </a:defRPr>
      </a:lvl2pPr>
      <a:lvl3pPr algn="l" rtl="0" eaLnBrk="0" fontAlgn="base" hangingPunct="0">
        <a:spcBef>
          <a:spcPct val="0"/>
        </a:spcBef>
        <a:spcAft>
          <a:spcPct val="0"/>
        </a:spcAft>
        <a:defRPr sz="3200" b="1" i="1">
          <a:solidFill>
            <a:schemeClr val="bg2"/>
          </a:solidFill>
          <a:latin typeface="Times New Roman" pitchFamily="18" charset="0"/>
        </a:defRPr>
      </a:lvl3pPr>
      <a:lvl4pPr algn="l" rtl="0" eaLnBrk="0" fontAlgn="base" hangingPunct="0">
        <a:spcBef>
          <a:spcPct val="0"/>
        </a:spcBef>
        <a:spcAft>
          <a:spcPct val="0"/>
        </a:spcAft>
        <a:defRPr sz="3200" b="1" i="1">
          <a:solidFill>
            <a:schemeClr val="bg2"/>
          </a:solidFill>
          <a:latin typeface="Times New Roman" pitchFamily="18" charset="0"/>
        </a:defRPr>
      </a:lvl4pPr>
      <a:lvl5pPr algn="l" rtl="0" eaLnBrk="0" fontAlgn="base" hangingPunct="0">
        <a:spcBef>
          <a:spcPct val="0"/>
        </a:spcBef>
        <a:spcAft>
          <a:spcPct val="0"/>
        </a:spcAft>
        <a:defRPr sz="3200" b="1" i="1">
          <a:solidFill>
            <a:schemeClr val="bg2"/>
          </a:solidFill>
          <a:latin typeface="Times New Roman" pitchFamily="18" charset="0"/>
        </a:defRPr>
      </a:lvl5pPr>
      <a:lvl6pPr marL="457200" algn="l" rtl="0" fontAlgn="base">
        <a:spcBef>
          <a:spcPct val="0"/>
        </a:spcBef>
        <a:spcAft>
          <a:spcPct val="0"/>
        </a:spcAft>
        <a:defRPr sz="3200" b="1" i="1">
          <a:solidFill>
            <a:schemeClr val="bg2"/>
          </a:solidFill>
          <a:latin typeface="Times New Roman" pitchFamily="18" charset="0"/>
        </a:defRPr>
      </a:lvl6pPr>
      <a:lvl7pPr marL="914400" algn="l" rtl="0" fontAlgn="base">
        <a:spcBef>
          <a:spcPct val="0"/>
        </a:spcBef>
        <a:spcAft>
          <a:spcPct val="0"/>
        </a:spcAft>
        <a:defRPr sz="3200" b="1" i="1">
          <a:solidFill>
            <a:schemeClr val="bg2"/>
          </a:solidFill>
          <a:latin typeface="Times New Roman" pitchFamily="18" charset="0"/>
        </a:defRPr>
      </a:lvl7pPr>
      <a:lvl8pPr marL="1371600" algn="l" rtl="0" fontAlgn="base">
        <a:spcBef>
          <a:spcPct val="0"/>
        </a:spcBef>
        <a:spcAft>
          <a:spcPct val="0"/>
        </a:spcAft>
        <a:defRPr sz="3200" b="1" i="1">
          <a:solidFill>
            <a:schemeClr val="bg2"/>
          </a:solidFill>
          <a:latin typeface="Times New Roman" pitchFamily="18" charset="0"/>
        </a:defRPr>
      </a:lvl8pPr>
      <a:lvl9pPr marL="1828800" algn="l" rtl="0" fontAlgn="base">
        <a:spcBef>
          <a:spcPct val="0"/>
        </a:spcBef>
        <a:spcAft>
          <a:spcPct val="0"/>
        </a:spcAft>
        <a:defRPr sz="3200" b="1" i="1">
          <a:solidFill>
            <a:schemeClr val="bg2"/>
          </a:solidFill>
          <a:latin typeface="Times New Roman" pitchFamily="18"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Modifiez le style du titre</a:t>
            </a:r>
          </a:p>
        </p:txBody>
      </p:sp>
      <p:sp>
        <p:nvSpPr>
          <p:cNvPr id="2051"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fr-FR"/>
              <a:t>OFPPT – DRNO II</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C76E8AC-B2F2-40C2-B727-D1DCE6D2F4F1}"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212" r:id="rId1"/>
    <p:sldLayoutId id="2147484213" r:id="rId2"/>
    <p:sldLayoutId id="2147484214" r:id="rId3"/>
    <p:sldLayoutId id="2147484215" r:id="rId4"/>
    <p:sldLayoutId id="2147484216" r:id="rId5"/>
    <p:sldLayoutId id="2147484217" r:id="rId6"/>
    <p:sldLayoutId id="2147484218" r:id="rId7"/>
    <p:sldLayoutId id="2147484219" r:id="rId8"/>
    <p:sldLayoutId id="2147484220" r:id="rId9"/>
    <p:sldLayoutId id="2147484221" r:id="rId10"/>
    <p:sldLayoutId id="2147484222"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Modifiez le style du titre</a:t>
            </a:r>
          </a:p>
        </p:txBody>
      </p:sp>
      <p:sp>
        <p:nvSpPr>
          <p:cNvPr id="3075"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fr-FR"/>
              <a:t>OFPPT - DRNO II</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DC1084E-8E1D-4C05-939E-EA0698B0A607}"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178" r:id="rId1"/>
    <p:sldLayoutId id="2147484179" r:id="rId2"/>
    <p:sldLayoutId id="2147484180" r:id="rId3"/>
    <p:sldLayoutId id="2147484181" r:id="rId4"/>
    <p:sldLayoutId id="2147484182" r:id="rId5"/>
    <p:sldLayoutId id="2147484183" r:id="rId6"/>
    <p:sldLayoutId id="2147484184" r:id="rId7"/>
    <p:sldLayoutId id="2147484185" r:id="rId8"/>
    <p:sldLayoutId id="2147484186" r:id="rId9"/>
    <p:sldLayoutId id="2147484187" r:id="rId10"/>
    <p:sldLayoutId id="2147484188"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Modifiez le style du titre</a:t>
            </a:r>
          </a:p>
        </p:txBody>
      </p:sp>
      <p:sp>
        <p:nvSpPr>
          <p:cNvPr id="4099"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fr-FR"/>
              <a:t>OFPPT - DRNO II</a:t>
            </a: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4C3D38E-2694-43F1-9DBA-7A9E531B92C2}"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Line 9"/>
          <p:cNvSpPr>
            <a:spLocks noChangeShapeType="1"/>
          </p:cNvSpPr>
          <p:nvPr/>
        </p:nvSpPr>
        <p:spPr bwMode="auto">
          <a:xfrm>
            <a:off x="3276600" y="5516563"/>
            <a:ext cx="2519363" cy="0"/>
          </a:xfrm>
          <a:prstGeom prst="line">
            <a:avLst/>
          </a:prstGeom>
          <a:noFill/>
          <a:ln w="9525">
            <a:solidFill>
              <a:schemeClr val="tx1"/>
            </a:solidFill>
            <a:round/>
            <a:headEnd/>
            <a:tailEnd/>
          </a:ln>
        </p:spPr>
        <p:txBody>
          <a:bodyPr/>
          <a:lstStyle/>
          <a:p>
            <a:endParaRPr lang="fr-FR" dirty="0"/>
          </a:p>
        </p:txBody>
      </p:sp>
      <p:sp>
        <p:nvSpPr>
          <p:cNvPr id="28675" name="Text Box 10"/>
          <p:cNvSpPr txBox="1">
            <a:spLocks noChangeArrowheads="1"/>
          </p:cNvSpPr>
          <p:nvPr/>
        </p:nvSpPr>
        <p:spPr bwMode="auto">
          <a:xfrm>
            <a:off x="323850" y="1773238"/>
            <a:ext cx="8497888" cy="1511746"/>
          </a:xfrm>
          <a:prstGeom prst="rect">
            <a:avLst/>
          </a:prstGeom>
          <a:noFill/>
          <a:ln w="9525">
            <a:noFill/>
            <a:miter lim="800000"/>
            <a:headEnd/>
            <a:tailEnd/>
          </a:ln>
        </p:spPr>
        <p:txBody>
          <a:bodyPr/>
          <a:lstStyle/>
          <a:p>
            <a:pPr algn="ctr" eaLnBrk="0" hangingPunct="0"/>
            <a:endParaRPr lang="fr-FR" sz="2400" b="1" i="1" dirty="0">
              <a:solidFill>
                <a:srgbClr val="808080"/>
              </a:solidFill>
              <a:latin typeface="Times New Roman" pitchFamily="18" charset="0"/>
            </a:endParaRPr>
          </a:p>
          <a:p>
            <a:pPr algn="ctr" eaLnBrk="0" hangingPunct="0"/>
            <a:endParaRPr lang="fr-FR" sz="2400" b="1" i="1" dirty="0">
              <a:solidFill>
                <a:srgbClr val="808080"/>
              </a:solidFill>
              <a:latin typeface="Times New Roman" pitchFamily="18" charset="0"/>
            </a:endParaRPr>
          </a:p>
          <a:p>
            <a:pPr algn="ctr" eaLnBrk="0" hangingPunct="0"/>
            <a:r>
              <a:rPr lang="fr-FR" sz="3600" b="1" i="1" dirty="0">
                <a:latin typeface="Times New Roman" pitchFamily="18" charset="0"/>
              </a:rPr>
              <a:t>Les  Contrats Spéciaux de Formation</a:t>
            </a:r>
          </a:p>
          <a:p>
            <a:pPr algn="ctr" eaLnBrk="0" hangingPunct="0"/>
            <a:endParaRPr lang="fr-FR" sz="3600" b="1" i="1" dirty="0">
              <a:solidFill>
                <a:srgbClr val="808080"/>
              </a:solidFill>
              <a:latin typeface="Times New Roman" pitchFamily="18" charset="0"/>
            </a:endParaRPr>
          </a:p>
          <a:p>
            <a:pPr algn="ctr" eaLnBrk="0" hangingPunct="0"/>
            <a:endParaRPr lang="fr-FR" sz="4000" b="1" dirty="0">
              <a:latin typeface="Times New Roman" pitchFamily="18" charset="0"/>
            </a:endParaRPr>
          </a:p>
        </p:txBody>
      </p:sp>
      <p:sp>
        <p:nvSpPr>
          <p:cNvPr id="28676" name="Rectangle 18"/>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2" name="Espace réservé du pied de page 1"/>
          <p:cNvSpPr>
            <a:spLocks noGrp="1"/>
          </p:cNvSpPr>
          <p:nvPr>
            <p:ph type="ftr" sz="quarter" idx="10"/>
          </p:nvPr>
        </p:nvSpPr>
        <p:spPr/>
        <p:txBody>
          <a:bodyPr/>
          <a:lstStyle/>
          <a:p>
            <a:pPr>
              <a:defRPr/>
            </a:pPr>
            <a:r>
              <a:rPr lang="fr-FR" dirty="0"/>
              <a:t>OFPPT - DRNO II</a:t>
            </a:r>
          </a:p>
        </p:txBody>
      </p:sp>
      <p:sp>
        <p:nvSpPr>
          <p:cNvPr id="28678" name="ZoneTexte 2"/>
          <p:cNvSpPr txBox="1">
            <a:spLocks noChangeArrowheads="1"/>
          </p:cNvSpPr>
          <p:nvPr/>
        </p:nvSpPr>
        <p:spPr bwMode="auto">
          <a:xfrm>
            <a:off x="4283968" y="3933056"/>
            <a:ext cx="4249539" cy="461665"/>
          </a:xfrm>
          <a:prstGeom prst="rect">
            <a:avLst/>
          </a:prstGeom>
          <a:noFill/>
          <a:ln w="9525">
            <a:noFill/>
            <a:miter lim="800000"/>
            <a:headEnd/>
            <a:tailEnd/>
          </a:ln>
        </p:spPr>
        <p:txBody>
          <a:bodyPr wrap="square">
            <a:spAutoFit/>
          </a:bodyPr>
          <a:lstStyle/>
          <a:p>
            <a:pPr algn="ctr"/>
            <a:r>
              <a:rPr lang="fr-FR" sz="2400" b="1" i="1" dirty="0" smtClean="0">
                <a:latin typeface="Times New Roman" pitchFamily="18" charset="0"/>
              </a:rPr>
              <a:t>Tanger  </a:t>
            </a:r>
            <a:r>
              <a:rPr lang="fr-FR" sz="2400" b="1" i="1" dirty="0">
                <a:latin typeface="Times New Roman" pitchFamily="18" charset="0"/>
              </a:rPr>
              <a:t>le : </a:t>
            </a:r>
            <a:r>
              <a:rPr lang="fr-FR" sz="2400" b="1" i="1" dirty="0" smtClean="0">
                <a:latin typeface="Times New Roman" pitchFamily="18" charset="0"/>
              </a:rPr>
              <a:t>12 Septembre 2019</a:t>
            </a:r>
            <a:endParaRPr lang="fr-FR" sz="2400" b="1" i="1" dirty="0">
              <a:latin typeface="Times New Roman"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3"/>
          <p:cNvSpPr>
            <a:spLocks noChangeArrowheads="1"/>
          </p:cNvSpPr>
          <p:nvPr/>
        </p:nvSpPr>
        <p:spPr bwMode="auto">
          <a:xfrm>
            <a:off x="2195513"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Eligibilité</a:t>
            </a:r>
          </a:p>
        </p:txBody>
      </p:sp>
      <p:sp>
        <p:nvSpPr>
          <p:cNvPr id="35843" name="AutoShape 4"/>
          <p:cNvSpPr>
            <a:spLocks noChangeArrowheads="1"/>
          </p:cNvSpPr>
          <p:nvPr/>
        </p:nvSpPr>
        <p:spPr bwMode="auto">
          <a:xfrm>
            <a:off x="611188" y="1628775"/>
            <a:ext cx="1439862" cy="287338"/>
          </a:xfrm>
          <a:prstGeom prst="roundRect">
            <a:avLst>
              <a:gd name="adj" fmla="val 16667"/>
            </a:avLst>
          </a:prstGeom>
          <a:solidFill>
            <a:srgbClr val="FFFF00"/>
          </a:solidFill>
          <a:ln w="9525">
            <a:solidFill>
              <a:schemeClr val="tx1"/>
            </a:solidFill>
            <a:round/>
            <a:headEnd/>
            <a:tailEnd/>
          </a:ln>
        </p:spPr>
        <p:txBody>
          <a:bodyPr wrap="none" anchor="ctr"/>
          <a:lstStyle/>
          <a:p>
            <a:pPr algn="ctr"/>
            <a:r>
              <a:rPr lang="fr-FR" sz="1600" b="1" dirty="0"/>
              <a:t>Intervenants</a:t>
            </a:r>
          </a:p>
        </p:txBody>
      </p:sp>
      <p:sp>
        <p:nvSpPr>
          <p:cNvPr id="35844" name="AutoShape 5"/>
          <p:cNvSpPr>
            <a:spLocks noChangeArrowheads="1"/>
          </p:cNvSpPr>
          <p:nvPr/>
        </p:nvSpPr>
        <p:spPr bwMode="auto">
          <a:xfrm>
            <a:off x="3779838"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Nomenclature</a:t>
            </a:r>
          </a:p>
        </p:txBody>
      </p:sp>
      <p:sp>
        <p:nvSpPr>
          <p:cNvPr id="35845" name="AutoShape 6"/>
          <p:cNvSpPr>
            <a:spLocks noChangeArrowheads="1"/>
          </p:cNvSpPr>
          <p:nvPr/>
        </p:nvSpPr>
        <p:spPr bwMode="auto">
          <a:xfrm>
            <a:off x="5364163"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Délais</a:t>
            </a:r>
          </a:p>
        </p:txBody>
      </p:sp>
      <p:sp>
        <p:nvSpPr>
          <p:cNvPr id="35846" name="AutoShape 7"/>
          <p:cNvSpPr>
            <a:spLocks noChangeArrowheads="1"/>
          </p:cNvSpPr>
          <p:nvPr/>
        </p:nvSpPr>
        <p:spPr bwMode="auto">
          <a:xfrm>
            <a:off x="6948488" y="1628775"/>
            <a:ext cx="1439862" cy="288925"/>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Contrôles</a:t>
            </a:r>
          </a:p>
        </p:txBody>
      </p:sp>
      <p:sp>
        <p:nvSpPr>
          <p:cNvPr id="22535" name="Text Box 8"/>
          <p:cNvSpPr txBox="1">
            <a:spLocks noChangeArrowheads="1"/>
          </p:cNvSpPr>
          <p:nvPr/>
        </p:nvSpPr>
        <p:spPr bwMode="auto">
          <a:xfrm>
            <a:off x="612775" y="2338388"/>
            <a:ext cx="8351838"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342900" indent="-342900" eaLnBrk="1" hangingPunct="1">
              <a:lnSpc>
                <a:spcPct val="200000"/>
              </a:lnSpc>
              <a:buClr>
                <a:schemeClr val="hlink"/>
              </a:buClr>
              <a:defRPr/>
            </a:pPr>
            <a:r>
              <a:rPr lang="fr-FR" sz="2000" b="1" i="1" u="sng" dirty="0" smtClean="0">
                <a:solidFill>
                  <a:schemeClr val="tx2"/>
                </a:solidFill>
                <a:latin typeface="Tahoma" pitchFamily="34" charset="0"/>
                <a:cs typeface="Arial" pitchFamily="34" charset="0"/>
              </a:rPr>
              <a:t>ORGANES  DE MISE EN ŒUVRE </a:t>
            </a:r>
            <a:r>
              <a:rPr lang="fr-FR" sz="2000" b="1" i="1" dirty="0" smtClean="0">
                <a:solidFill>
                  <a:schemeClr val="tx2"/>
                </a:solidFill>
                <a:latin typeface="Tahoma" pitchFamily="34" charset="0"/>
                <a:cs typeface="Arial" pitchFamily="34" charset="0"/>
              </a:rPr>
              <a:t>:</a:t>
            </a:r>
          </a:p>
          <a:p>
            <a:pPr marL="1166813" indent="-363538" eaLnBrk="1" hangingPunct="1">
              <a:lnSpc>
                <a:spcPct val="150000"/>
              </a:lnSpc>
              <a:buClr>
                <a:schemeClr val="hlink"/>
              </a:buClr>
              <a:buFont typeface="Wingdings" pitchFamily="2" charset="2"/>
              <a:buChar char="ü"/>
              <a:defRPr/>
            </a:pPr>
            <a:r>
              <a:rPr lang="fr-FR" sz="1200" b="1" i="1" dirty="0" smtClean="0">
                <a:solidFill>
                  <a:schemeClr val="tx2"/>
                </a:solidFill>
                <a:cs typeface="Arial" panose="020B0604020202020204" pitchFamily="34" charset="0"/>
              </a:rPr>
              <a:t>Le Comité de gestion CSF de l’OFPPT   </a:t>
            </a:r>
          </a:p>
          <a:p>
            <a:pPr marL="974725" indent="-171450" eaLnBrk="1" hangingPunct="1">
              <a:lnSpc>
                <a:spcPct val="150000"/>
              </a:lnSpc>
              <a:buClr>
                <a:schemeClr val="hlink"/>
              </a:buClr>
              <a:buFont typeface="Arial" panose="020B0604020202020204" pitchFamily="34" charset="0"/>
              <a:buChar char="•"/>
              <a:defRPr/>
            </a:pPr>
            <a:r>
              <a:rPr lang="fr-FR" sz="1200" i="1" dirty="0" smtClean="0">
                <a:solidFill>
                  <a:schemeClr val="tx2"/>
                </a:solidFill>
                <a:cs typeface="Arial" panose="020B0604020202020204" pitchFamily="34" charset="0"/>
              </a:rPr>
              <a:t>Autorité supérieure du système, attribution de la conclusion des contrats avec les entreprises</a:t>
            </a:r>
            <a:endParaRPr lang="fr-FR" sz="1200" dirty="0" smtClean="0">
              <a:solidFill>
                <a:schemeClr val="tx2"/>
              </a:solidFill>
              <a:cs typeface="Arial" panose="020B0604020202020204" pitchFamily="34" charset="0"/>
            </a:endParaRPr>
          </a:p>
          <a:p>
            <a:pPr marL="1166813" indent="-363538" eaLnBrk="1" hangingPunct="1">
              <a:lnSpc>
                <a:spcPct val="150000"/>
              </a:lnSpc>
              <a:buClr>
                <a:schemeClr val="hlink"/>
              </a:buClr>
              <a:buFont typeface="Wingdings" pitchFamily="2" charset="2"/>
              <a:buChar char="ü"/>
              <a:defRPr/>
            </a:pPr>
            <a:r>
              <a:rPr lang="fr-FR" sz="1200" b="1" i="1" dirty="0" smtClean="0">
                <a:solidFill>
                  <a:schemeClr val="tx2"/>
                </a:solidFill>
                <a:cs typeface="Arial" panose="020B0604020202020204" pitchFamily="34" charset="0"/>
              </a:rPr>
              <a:t> Le Comité Central CSF </a:t>
            </a:r>
          </a:p>
          <a:p>
            <a:pPr marL="974725" indent="-171450" eaLnBrk="1" hangingPunct="1">
              <a:lnSpc>
                <a:spcPct val="150000"/>
              </a:lnSpc>
              <a:buClr>
                <a:schemeClr val="hlink"/>
              </a:buClr>
              <a:buFont typeface="Arial" panose="020B0604020202020204" pitchFamily="34" charset="0"/>
              <a:buChar char="•"/>
              <a:defRPr/>
            </a:pPr>
            <a:r>
              <a:rPr lang="fr-FR" sz="1200" i="1" dirty="0" smtClean="0">
                <a:solidFill>
                  <a:schemeClr val="tx2"/>
                </a:solidFill>
                <a:cs typeface="Arial" panose="020B0604020202020204" pitchFamily="34" charset="0"/>
              </a:rPr>
              <a:t>Autorité d’orientation, de décision et de supervision</a:t>
            </a:r>
          </a:p>
          <a:p>
            <a:pPr marL="1166813" indent="-363538" eaLnBrk="1" hangingPunct="1">
              <a:lnSpc>
                <a:spcPct val="150000"/>
              </a:lnSpc>
              <a:buClr>
                <a:schemeClr val="hlink"/>
              </a:buClr>
              <a:buFont typeface="Wingdings" pitchFamily="2" charset="2"/>
              <a:buChar char="ü"/>
              <a:defRPr/>
            </a:pPr>
            <a:r>
              <a:rPr lang="fr-FR" sz="1200" b="1" i="1" dirty="0" smtClean="0">
                <a:solidFill>
                  <a:schemeClr val="tx2"/>
                </a:solidFill>
                <a:cs typeface="Arial" panose="020B0604020202020204" pitchFamily="34" charset="0"/>
              </a:rPr>
              <a:t>Le Comité Régional CSF</a:t>
            </a:r>
          </a:p>
          <a:p>
            <a:pPr marL="974725" indent="-171450" eaLnBrk="1" hangingPunct="1">
              <a:lnSpc>
                <a:spcPct val="150000"/>
              </a:lnSpc>
              <a:buClr>
                <a:schemeClr val="hlink"/>
              </a:buClr>
              <a:buFont typeface="Arial" panose="020B0604020202020204" pitchFamily="34" charset="0"/>
              <a:buChar char="•"/>
              <a:defRPr/>
            </a:pPr>
            <a:r>
              <a:rPr lang="fr-FR" sz="1200" i="1" dirty="0" smtClean="0">
                <a:solidFill>
                  <a:schemeClr val="tx2"/>
                </a:solidFill>
                <a:cs typeface="Arial" panose="020B0604020202020204" pitchFamily="34" charset="0"/>
              </a:rPr>
              <a:t>Arrêter la nomenclature des couts et traitement des recours présentés par  entreprises</a:t>
            </a:r>
          </a:p>
          <a:p>
            <a:pPr marL="1166813" indent="-363538" eaLnBrk="1" hangingPunct="1">
              <a:lnSpc>
                <a:spcPct val="150000"/>
              </a:lnSpc>
              <a:buClr>
                <a:schemeClr val="hlink"/>
              </a:buClr>
              <a:buFont typeface="Wingdings" pitchFamily="2" charset="2"/>
              <a:buChar char="ü"/>
              <a:defRPr/>
            </a:pPr>
            <a:r>
              <a:rPr lang="fr-FR" sz="1200" b="1" i="1" dirty="0" smtClean="0">
                <a:solidFill>
                  <a:schemeClr val="tx2"/>
                </a:solidFill>
                <a:cs typeface="Arial" panose="020B0604020202020204" pitchFamily="34" charset="0"/>
              </a:rPr>
              <a:t> Les GIAC </a:t>
            </a:r>
          </a:p>
          <a:p>
            <a:pPr marL="974725" indent="-171450" eaLnBrk="1" hangingPunct="1">
              <a:lnSpc>
                <a:spcPct val="150000"/>
              </a:lnSpc>
              <a:buClr>
                <a:schemeClr val="hlink"/>
              </a:buClr>
              <a:buFont typeface="Arial" panose="020B0604020202020204" pitchFamily="34" charset="0"/>
              <a:buChar char="•"/>
              <a:defRPr/>
            </a:pPr>
            <a:r>
              <a:rPr lang="fr-FR" sz="1200" i="1" dirty="0" smtClean="0">
                <a:solidFill>
                  <a:schemeClr val="tx2"/>
                </a:solidFill>
                <a:cs typeface="Arial" panose="020B0604020202020204" pitchFamily="34" charset="0"/>
              </a:rPr>
              <a:t>Gèrent et financent les diagnostics stratégiques et  les études d’ingénierie</a:t>
            </a:r>
          </a:p>
          <a:p>
            <a:pPr marL="1166813" indent="-363538" eaLnBrk="1" hangingPunct="1">
              <a:lnSpc>
                <a:spcPct val="150000"/>
              </a:lnSpc>
              <a:buClr>
                <a:schemeClr val="hlink"/>
              </a:buClr>
              <a:buFont typeface="Wingdings" pitchFamily="2" charset="2"/>
              <a:buChar char="ü"/>
              <a:defRPr/>
            </a:pPr>
            <a:r>
              <a:rPr lang="fr-FR" sz="1200" b="1" i="1" dirty="0" smtClean="0">
                <a:solidFill>
                  <a:schemeClr val="tx2"/>
                </a:solidFill>
                <a:cs typeface="Arial" panose="020B0604020202020204" pitchFamily="34" charset="0"/>
              </a:rPr>
              <a:t>OFPPT  (Unité de Gestion CSF)</a:t>
            </a:r>
          </a:p>
          <a:p>
            <a:pPr marL="974725" indent="-171450" eaLnBrk="1" hangingPunct="1">
              <a:lnSpc>
                <a:spcPct val="150000"/>
              </a:lnSpc>
              <a:buClr>
                <a:schemeClr val="hlink"/>
              </a:buClr>
              <a:buFont typeface="Arial" panose="020B0604020202020204" pitchFamily="34" charset="0"/>
              <a:buChar char="•"/>
              <a:defRPr/>
            </a:pPr>
            <a:r>
              <a:rPr lang="fr-FR" sz="1200" i="1" dirty="0" smtClean="0">
                <a:solidFill>
                  <a:schemeClr val="tx2"/>
                </a:solidFill>
                <a:cs typeface="Arial" panose="020B0604020202020204" pitchFamily="34" charset="0"/>
              </a:rPr>
              <a:t>Assure le secrétariat des instances de gestion, exécute les décisions des CG,CC,CR et applique le manuel </a:t>
            </a:r>
          </a:p>
          <a:p>
            <a:pPr marL="803275" eaLnBrk="1" hangingPunct="1">
              <a:lnSpc>
                <a:spcPct val="200000"/>
              </a:lnSpc>
              <a:buClr>
                <a:schemeClr val="hlink"/>
              </a:buClr>
              <a:defRPr/>
            </a:pPr>
            <a:endParaRPr lang="fr-FR" sz="1200" b="1" i="1" dirty="0" smtClean="0">
              <a:solidFill>
                <a:schemeClr val="tx2"/>
              </a:solidFill>
              <a:cs typeface="Arial" panose="020B0604020202020204" pitchFamily="34" charset="0"/>
            </a:endParaRPr>
          </a:p>
          <a:p>
            <a:pPr marL="342900" indent="-342900" eaLnBrk="1" hangingPunct="1">
              <a:lnSpc>
                <a:spcPct val="90000"/>
              </a:lnSpc>
              <a:buClr>
                <a:schemeClr val="hlink"/>
              </a:buClr>
              <a:buFont typeface="Wingdings" pitchFamily="2" charset="2"/>
              <a:buChar char="v"/>
              <a:defRPr/>
            </a:pPr>
            <a:endParaRPr lang="fr-FR" sz="2000" b="1" i="1" dirty="0" smtClean="0">
              <a:solidFill>
                <a:schemeClr val="tx2"/>
              </a:solidFill>
              <a:latin typeface="Tahoma" pitchFamily="34" charset="0"/>
              <a:cs typeface="Arial" pitchFamily="34" charset="0"/>
            </a:endParaRPr>
          </a:p>
          <a:p>
            <a:pPr marL="342900" indent="-342900" eaLnBrk="1" hangingPunct="1">
              <a:buClr>
                <a:schemeClr val="hlink"/>
              </a:buClr>
              <a:buFont typeface="Wingdings" pitchFamily="2" charset="2"/>
              <a:buChar char="v"/>
              <a:defRPr/>
            </a:pPr>
            <a:endParaRPr lang="fr-FR" sz="2000" b="1" i="1" dirty="0" smtClean="0">
              <a:solidFill>
                <a:schemeClr val="tx2"/>
              </a:solidFill>
              <a:latin typeface="Tahoma" pitchFamily="34" charset="0"/>
              <a:cs typeface="Arial" pitchFamily="34" charset="0"/>
            </a:endParaRPr>
          </a:p>
        </p:txBody>
      </p:sp>
      <p:sp>
        <p:nvSpPr>
          <p:cNvPr id="35848" name="Rectangle 17"/>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9"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4"/>
          <p:cNvSpPr>
            <a:spLocks noChangeArrowheads="1"/>
          </p:cNvSpPr>
          <p:nvPr/>
        </p:nvSpPr>
        <p:spPr bwMode="auto">
          <a:xfrm>
            <a:off x="2195513" y="1628775"/>
            <a:ext cx="1439862" cy="287338"/>
          </a:xfrm>
          <a:prstGeom prst="roundRect">
            <a:avLst>
              <a:gd name="adj" fmla="val 16667"/>
            </a:avLst>
          </a:prstGeom>
          <a:solidFill>
            <a:srgbClr val="FFFF00"/>
          </a:solidFill>
          <a:ln w="9525">
            <a:solidFill>
              <a:schemeClr val="tx1"/>
            </a:solidFill>
            <a:round/>
            <a:headEnd/>
            <a:tailEnd/>
          </a:ln>
        </p:spPr>
        <p:txBody>
          <a:bodyPr wrap="none" anchor="ctr"/>
          <a:lstStyle/>
          <a:p>
            <a:pPr algn="ctr"/>
            <a:r>
              <a:rPr lang="fr-FR" sz="1600" b="1" dirty="0"/>
              <a:t>Eligibilité</a:t>
            </a:r>
          </a:p>
        </p:txBody>
      </p:sp>
      <p:sp>
        <p:nvSpPr>
          <p:cNvPr id="38915" name="AutoShape 5"/>
          <p:cNvSpPr>
            <a:spLocks noChangeArrowheads="1"/>
          </p:cNvSpPr>
          <p:nvPr/>
        </p:nvSpPr>
        <p:spPr bwMode="auto">
          <a:xfrm>
            <a:off x="611188" y="1628775"/>
            <a:ext cx="1439862" cy="287338"/>
          </a:xfrm>
          <a:prstGeom prst="roundRect">
            <a:avLst>
              <a:gd name="adj" fmla="val 16667"/>
            </a:avLst>
          </a:prstGeom>
          <a:solidFill>
            <a:srgbClr val="DDDDDD"/>
          </a:solidFill>
          <a:ln w="9525">
            <a:solidFill>
              <a:schemeClr val="tx1"/>
            </a:solidFill>
            <a:round/>
            <a:headEnd/>
            <a:tailEnd/>
          </a:ln>
        </p:spPr>
        <p:txBody>
          <a:bodyPr wrap="none" anchor="ctr"/>
          <a:lstStyle/>
          <a:p>
            <a:pPr algn="ctr"/>
            <a:r>
              <a:rPr lang="fr-FR" sz="1600" b="1" dirty="0">
                <a:solidFill>
                  <a:schemeClr val="bg2"/>
                </a:solidFill>
              </a:rPr>
              <a:t>Intervenants</a:t>
            </a:r>
          </a:p>
        </p:txBody>
      </p:sp>
      <p:sp>
        <p:nvSpPr>
          <p:cNvPr id="38916" name="AutoShape 6"/>
          <p:cNvSpPr>
            <a:spLocks noChangeArrowheads="1"/>
          </p:cNvSpPr>
          <p:nvPr/>
        </p:nvSpPr>
        <p:spPr bwMode="auto">
          <a:xfrm>
            <a:off x="3779838" y="1628775"/>
            <a:ext cx="1439862" cy="287338"/>
          </a:xfrm>
          <a:prstGeom prst="roundRect">
            <a:avLst>
              <a:gd name="adj" fmla="val 16667"/>
            </a:avLst>
          </a:prstGeom>
          <a:solidFill>
            <a:srgbClr val="DDDDDD"/>
          </a:solidFill>
          <a:ln w="9525">
            <a:solidFill>
              <a:schemeClr val="tx1"/>
            </a:solidFill>
            <a:round/>
            <a:headEnd/>
            <a:tailEnd/>
          </a:ln>
        </p:spPr>
        <p:txBody>
          <a:bodyPr wrap="none" anchor="ctr"/>
          <a:lstStyle/>
          <a:p>
            <a:pPr algn="ctr"/>
            <a:r>
              <a:rPr lang="fr-FR" sz="1600" b="1" dirty="0">
                <a:solidFill>
                  <a:schemeClr val="bg2"/>
                </a:solidFill>
              </a:rPr>
              <a:t>Nomenclature</a:t>
            </a:r>
          </a:p>
        </p:txBody>
      </p:sp>
      <p:sp>
        <p:nvSpPr>
          <p:cNvPr id="38917" name="AutoShape 7"/>
          <p:cNvSpPr>
            <a:spLocks noChangeArrowheads="1"/>
          </p:cNvSpPr>
          <p:nvPr/>
        </p:nvSpPr>
        <p:spPr bwMode="auto">
          <a:xfrm>
            <a:off x="5364163" y="1628775"/>
            <a:ext cx="1439862" cy="287338"/>
          </a:xfrm>
          <a:prstGeom prst="roundRect">
            <a:avLst>
              <a:gd name="adj" fmla="val 16667"/>
            </a:avLst>
          </a:prstGeom>
          <a:solidFill>
            <a:srgbClr val="DDDDDD"/>
          </a:solidFill>
          <a:ln w="9525">
            <a:solidFill>
              <a:schemeClr val="tx1"/>
            </a:solidFill>
            <a:round/>
            <a:headEnd/>
            <a:tailEnd/>
          </a:ln>
        </p:spPr>
        <p:txBody>
          <a:bodyPr wrap="none" anchor="ctr"/>
          <a:lstStyle/>
          <a:p>
            <a:pPr algn="ctr"/>
            <a:r>
              <a:rPr lang="fr-FR" sz="1600" b="1" dirty="0">
                <a:solidFill>
                  <a:schemeClr val="bg2"/>
                </a:solidFill>
              </a:rPr>
              <a:t>Délais</a:t>
            </a:r>
          </a:p>
        </p:txBody>
      </p:sp>
      <p:sp>
        <p:nvSpPr>
          <p:cNvPr id="38918" name="AutoShape 8"/>
          <p:cNvSpPr>
            <a:spLocks noChangeArrowheads="1"/>
          </p:cNvSpPr>
          <p:nvPr/>
        </p:nvSpPr>
        <p:spPr bwMode="auto">
          <a:xfrm>
            <a:off x="6948488" y="1628775"/>
            <a:ext cx="1439862" cy="288925"/>
          </a:xfrm>
          <a:prstGeom prst="roundRect">
            <a:avLst>
              <a:gd name="adj" fmla="val 16667"/>
            </a:avLst>
          </a:prstGeom>
          <a:solidFill>
            <a:srgbClr val="DDDDDD"/>
          </a:solidFill>
          <a:ln w="9525">
            <a:solidFill>
              <a:schemeClr val="tx1"/>
            </a:solidFill>
            <a:round/>
            <a:headEnd/>
            <a:tailEnd/>
          </a:ln>
        </p:spPr>
        <p:txBody>
          <a:bodyPr wrap="none" anchor="ctr"/>
          <a:lstStyle/>
          <a:p>
            <a:pPr algn="ctr"/>
            <a:r>
              <a:rPr lang="fr-FR" sz="1600" b="1" dirty="0">
                <a:solidFill>
                  <a:schemeClr val="bg2"/>
                </a:solidFill>
              </a:rPr>
              <a:t>Contrôles</a:t>
            </a:r>
          </a:p>
        </p:txBody>
      </p:sp>
      <p:sp>
        <p:nvSpPr>
          <p:cNvPr id="38919" name="Text Box 13"/>
          <p:cNvSpPr txBox="1">
            <a:spLocks noChangeArrowheads="1"/>
          </p:cNvSpPr>
          <p:nvPr/>
        </p:nvSpPr>
        <p:spPr bwMode="auto">
          <a:xfrm>
            <a:off x="539750" y="2636838"/>
            <a:ext cx="8351838" cy="3631763"/>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fr-FR" sz="2000" dirty="0" smtClean="0"/>
              <a:t> Condition d’éligibilité  de l’entreprise  pour l’année N  :   </a:t>
            </a:r>
          </a:p>
          <a:p>
            <a:pPr lvl="2">
              <a:spcBef>
                <a:spcPct val="50000"/>
              </a:spcBef>
            </a:pPr>
            <a:r>
              <a:rPr lang="fr-FR" sz="2000" dirty="0" smtClean="0"/>
              <a:t>Déclaration de la TFP pendant la période :</a:t>
            </a:r>
          </a:p>
          <a:p>
            <a:pPr lvl="2">
              <a:spcBef>
                <a:spcPct val="50000"/>
              </a:spcBef>
            </a:pPr>
            <a:r>
              <a:rPr lang="fr-FR" sz="2000" b="1" dirty="0" smtClean="0">
                <a:solidFill>
                  <a:srgbClr val="FF0000"/>
                </a:solidFill>
              </a:rPr>
              <a:t>                           du 1er juillet (N-2) au 30 juin (N-1)</a:t>
            </a:r>
            <a:r>
              <a:rPr lang="fr-FR" sz="2000" b="1" dirty="0" smtClean="0"/>
              <a:t>.</a:t>
            </a:r>
            <a:endParaRPr lang="fr-FR" sz="2000" dirty="0" smtClean="0"/>
          </a:p>
          <a:p>
            <a:pPr>
              <a:spcBef>
                <a:spcPct val="50000"/>
              </a:spcBef>
              <a:buFont typeface="Arial" pitchFamily="34" charset="0"/>
              <a:buNone/>
            </a:pPr>
            <a:endParaRPr lang="fr-FR" sz="2000" b="1" dirty="0" smtClean="0">
              <a:solidFill>
                <a:srgbClr val="FF0000"/>
              </a:solidFill>
            </a:endParaRPr>
          </a:p>
          <a:p>
            <a:pPr>
              <a:spcBef>
                <a:spcPct val="50000"/>
              </a:spcBef>
              <a:buFont typeface="Arial" pitchFamily="34" charset="0"/>
              <a:buNone/>
            </a:pPr>
            <a:endParaRPr lang="fr-FR" sz="2000" b="1" dirty="0">
              <a:solidFill>
                <a:srgbClr val="FF0000"/>
              </a:solidFill>
            </a:endParaRPr>
          </a:p>
          <a:p>
            <a:pPr>
              <a:spcBef>
                <a:spcPct val="50000"/>
              </a:spcBef>
              <a:buFont typeface="Wingdings" pitchFamily="2" charset="2"/>
              <a:buChar char="Ø"/>
            </a:pPr>
            <a:r>
              <a:rPr lang="fr-FR" sz="2000" dirty="0"/>
              <a:t>  L’entreprise vérifie par elle-même son Eligibilité sur le Portail </a:t>
            </a:r>
            <a:r>
              <a:rPr lang="fr-FR" sz="2000" dirty="0" smtClean="0"/>
              <a:t>CSF :</a:t>
            </a:r>
            <a:endParaRPr lang="fr-FR" sz="2000" dirty="0"/>
          </a:p>
          <a:p>
            <a:pPr>
              <a:spcBef>
                <a:spcPct val="50000"/>
              </a:spcBef>
            </a:pPr>
            <a:r>
              <a:rPr lang="fr-FR" sz="2000" b="1" dirty="0" smtClean="0"/>
              <a:t>                                           http://csf.ofppt.org.ma</a:t>
            </a:r>
          </a:p>
          <a:p>
            <a:pPr>
              <a:spcBef>
                <a:spcPct val="50000"/>
              </a:spcBef>
              <a:buFont typeface="Wingdings" pitchFamily="2" charset="2"/>
              <a:buChar char="Ø"/>
            </a:pPr>
            <a:endParaRPr lang="fr-FR" sz="2000" dirty="0"/>
          </a:p>
        </p:txBody>
      </p:sp>
      <p:sp>
        <p:nvSpPr>
          <p:cNvPr id="38920" name="Rectangle 18"/>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9"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3"/>
          <p:cNvSpPr>
            <a:spLocks noChangeArrowheads="1"/>
          </p:cNvSpPr>
          <p:nvPr/>
        </p:nvSpPr>
        <p:spPr bwMode="auto">
          <a:xfrm>
            <a:off x="2195513"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Eligibilité</a:t>
            </a:r>
          </a:p>
        </p:txBody>
      </p:sp>
      <p:sp>
        <p:nvSpPr>
          <p:cNvPr id="39939" name="AutoShape 4"/>
          <p:cNvSpPr>
            <a:spLocks noChangeArrowheads="1"/>
          </p:cNvSpPr>
          <p:nvPr/>
        </p:nvSpPr>
        <p:spPr bwMode="auto">
          <a:xfrm>
            <a:off x="611188"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Intervenants</a:t>
            </a:r>
          </a:p>
        </p:txBody>
      </p:sp>
      <p:sp>
        <p:nvSpPr>
          <p:cNvPr id="39940" name="AutoShape 5"/>
          <p:cNvSpPr>
            <a:spLocks noChangeArrowheads="1"/>
          </p:cNvSpPr>
          <p:nvPr/>
        </p:nvSpPr>
        <p:spPr bwMode="auto">
          <a:xfrm>
            <a:off x="3779838" y="1628775"/>
            <a:ext cx="1439862" cy="287338"/>
          </a:xfrm>
          <a:prstGeom prst="roundRect">
            <a:avLst>
              <a:gd name="adj" fmla="val 16667"/>
            </a:avLst>
          </a:prstGeom>
          <a:solidFill>
            <a:srgbClr val="FFFF00"/>
          </a:solidFill>
          <a:ln w="9525" algn="ctr">
            <a:solidFill>
              <a:schemeClr val="tx1"/>
            </a:solidFill>
            <a:round/>
            <a:headEnd/>
            <a:tailEnd/>
          </a:ln>
        </p:spPr>
        <p:txBody>
          <a:bodyPr wrap="none" anchor="ctr"/>
          <a:lstStyle/>
          <a:p>
            <a:pPr algn="ctr"/>
            <a:r>
              <a:rPr lang="fr-FR" sz="1600" b="1" dirty="0"/>
              <a:t>Nomenclature</a:t>
            </a:r>
          </a:p>
        </p:txBody>
      </p:sp>
      <p:sp>
        <p:nvSpPr>
          <p:cNvPr id="39941" name="AutoShape 6"/>
          <p:cNvSpPr>
            <a:spLocks noChangeArrowheads="1"/>
          </p:cNvSpPr>
          <p:nvPr/>
        </p:nvSpPr>
        <p:spPr bwMode="auto">
          <a:xfrm>
            <a:off x="5364163"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Délais</a:t>
            </a:r>
          </a:p>
        </p:txBody>
      </p:sp>
      <p:sp>
        <p:nvSpPr>
          <p:cNvPr id="39942" name="AutoShape 7"/>
          <p:cNvSpPr>
            <a:spLocks noChangeArrowheads="1"/>
          </p:cNvSpPr>
          <p:nvPr/>
        </p:nvSpPr>
        <p:spPr bwMode="auto">
          <a:xfrm>
            <a:off x="6948488" y="1628775"/>
            <a:ext cx="1439862" cy="288925"/>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Contrôles</a:t>
            </a:r>
          </a:p>
        </p:txBody>
      </p:sp>
      <p:sp>
        <p:nvSpPr>
          <p:cNvPr id="26631" name="Text Box 8"/>
          <p:cNvSpPr txBox="1">
            <a:spLocks noChangeArrowheads="1"/>
          </p:cNvSpPr>
          <p:nvPr/>
        </p:nvSpPr>
        <p:spPr bwMode="auto">
          <a:xfrm>
            <a:off x="468313" y="2636838"/>
            <a:ext cx="7992119"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342900" indent="-342900" eaLnBrk="1" hangingPunct="1">
              <a:spcBef>
                <a:spcPct val="50000"/>
              </a:spcBef>
              <a:buClr>
                <a:schemeClr val="accent1">
                  <a:lumMod val="75000"/>
                </a:schemeClr>
              </a:buClr>
              <a:buFont typeface="Wingdings" pitchFamily="2" charset="2"/>
              <a:buChar char="v"/>
              <a:defRPr/>
            </a:pPr>
            <a:r>
              <a:rPr lang="fr-FR" sz="2000" b="1" dirty="0" smtClean="0"/>
              <a:t>Nomenclature des Domaines et des Coûts de Formation :</a:t>
            </a:r>
          </a:p>
          <a:p>
            <a:pPr eaLnBrk="1" hangingPunct="1">
              <a:spcBef>
                <a:spcPct val="50000"/>
              </a:spcBef>
              <a:buFont typeface="Arial" pitchFamily="34" charset="0"/>
              <a:buNone/>
              <a:defRPr/>
            </a:pPr>
            <a:endParaRPr lang="fr-FR" sz="2000" b="1" dirty="0" smtClean="0"/>
          </a:p>
          <a:p>
            <a:pPr marL="1260475" indent="-457200" eaLnBrk="1" hangingPunct="1">
              <a:spcBef>
                <a:spcPct val="50000"/>
              </a:spcBef>
              <a:buFont typeface="Wingdings" pitchFamily="2" charset="2"/>
              <a:buChar char="Ø"/>
              <a:defRPr/>
            </a:pPr>
            <a:r>
              <a:rPr lang="fr-FR" sz="2000" dirty="0" smtClean="0"/>
              <a:t> Elle est définie  par  le  CRCSF chaque année</a:t>
            </a:r>
          </a:p>
          <a:p>
            <a:pPr marL="1260475" indent="-457200" eaLnBrk="1" hangingPunct="1">
              <a:spcBef>
                <a:spcPct val="50000"/>
              </a:spcBef>
              <a:defRPr/>
            </a:pPr>
            <a:endParaRPr lang="fr-FR" sz="2000" dirty="0" smtClean="0"/>
          </a:p>
          <a:p>
            <a:pPr marL="1260475" indent="-457200" eaLnBrk="1" hangingPunct="1">
              <a:spcBef>
                <a:spcPct val="50000"/>
              </a:spcBef>
              <a:buFont typeface="Wingdings" pitchFamily="2" charset="2"/>
              <a:buChar char="Ø"/>
              <a:defRPr/>
            </a:pPr>
            <a:r>
              <a:rPr lang="fr-FR" sz="2000" dirty="0" smtClean="0"/>
              <a:t>Les  coûts de formation retenus sont publiés sur le  portail  CSF</a:t>
            </a:r>
            <a:endParaRPr lang="fr-FR" sz="2000" b="1" dirty="0" smtClean="0">
              <a:solidFill>
                <a:srgbClr val="FF0000"/>
              </a:solidFill>
            </a:endParaRPr>
          </a:p>
        </p:txBody>
      </p:sp>
      <p:sp>
        <p:nvSpPr>
          <p:cNvPr id="39944" name="Rectangle 9"/>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9"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3"/>
          <p:cNvSpPr>
            <a:spLocks noChangeArrowheads="1"/>
          </p:cNvSpPr>
          <p:nvPr/>
        </p:nvSpPr>
        <p:spPr bwMode="auto">
          <a:xfrm>
            <a:off x="2195513"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Eligibilité</a:t>
            </a:r>
          </a:p>
        </p:txBody>
      </p:sp>
      <p:sp>
        <p:nvSpPr>
          <p:cNvPr id="40963" name="AutoShape 4"/>
          <p:cNvSpPr>
            <a:spLocks noChangeArrowheads="1"/>
          </p:cNvSpPr>
          <p:nvPr/>
        </p:nvSpPr>
        <p:spPr bwMode="auto">
          <a:xfrm>
            <a:off x="611188"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Intervenants</a:t>
            </a:r>
          </a:p>
        </p:txBody>
      </p:sp>
      <p:sp>
        <p:nvSpPr>
          <p:cNvPr id="40964" name="AutoShape 5"/>
          <p:cNvSpPr>
            <a:spLocks noChangeArrowheads="1"/>
          </p:cNvSpPr>
          <p:nvPr/>
        </p:nvSpPr>
        <p:spPr bwMode="auto">
          <a:xfrm>
            <a:off x="3779838"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Nomenclature</a:t>
            </a:r>
          </a:p>
        </p:txBody>
      </p:sp>
      <p:sp>
        <p:nvSpPr>
          <p:cNvPr id="40965" name="AutoShape 6"/>
          <p:cNvSpPr>
            <a:spLocks noChangeArrowheads="1"/>
          </p:cNvSpPr>
          <p:nvPr/>
        </p:nvSpPr>
        <p:spPr bwMode="auto">
          <a:xfrm>
            <a:off x="5364163" y="1628775"/>
            <a:ext cx="1439862" cy="287338"/>
          </a:xfrm>
          <a:prstGeom prst="roundRect">
            <a:avLst>
              <a:gd name="adj" fmla="val 16667"/>
            </a:avLst>
          </a:prstGeom>
          <a:solidFill>
            <a:srgbClr val="FFFF00"/>
          </a:solidFill>
          <a:ln w="9525" algn="ctr">
            <a:solidFill>
              <a:schemeClr val="tx1"/>
            </a:solidFill>
            <a:round/>
            <a:headEnd/>
            <a:tailEnd/>
          </a:ln>
        </p:spPr>
        <p:txBody>
          <a:bodyPr wrap="none" anchor="ctr"/>
          <a:lstStyle/>
          <a:p>
            <a:pPr algn="ctr"/>
            <a:r>
              <a:rPr lang="fr-FR" sz="1600" b="1" dirty="0"/>
              <a:t>Délais</a:t>
            </a:r>
          </a:p>
        </p:txBody>
      </p:sp>
      <p:sp>
        <p:nvSpPr>
          <p:cNvPr id="40966" name="AutoShape 7"/>
          <p:cNvSpPr>
            <a:spLocks noChangeArrowheads="1"/>
          </p:cNvSpPr>
          <p:nvPr/>
        </p:nvSpPr>
        <p:spPr bwMode="auto">
          <a:xfrm>
            <a:off x="6948488" y="1628775"/>
            <a:ext cx="1439862" cy="288925"/>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Contrôles</a:t>
            </a:r>
          </a:p>
        </p:txBody>
      </p:sp>
      <p:sp>
        <p:nvSpPr>
          <p:cNvPr id="27655" name="Text Box 8"/>
          <p:cNvSpPr txBox="1">
            <a:spLocks noChangeArrowheads="1"/>
          </p:cNvSpPr>
          <p:nvPr/>
        </p:nvSpPr>
        <p:spPr bwMode="auto">
          <a:xfrm>
            <a:off x="612775" y="2170113"/>
            <a:ext cx="8351838" cy="4292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342900" indent="-342900" eaLnBrk="1" hangingPunct="1">
              <a:lnSpc>
                <a:spcPct val="90000"/>
              </a:lnSpc>
              <a:buClr>
                <a:schemeClr val="hlink"/>
              </a:buClr>
              <a:buFont typeface="Wingdings" pitchFamily="2" charset="2"/>
              <a:buChar char="v"/>
              <a:defRPr/>
            </a:pPr>
            <a:r>
              <a:rPr lang="fr-FR" sz="2400" b="1" i="1" dirty="0" smtClean="0">
                <a:solidFill>
                  <a:schemeClr val="tx2"/>
                </a:solidFill>
                <a:latin typeface="+mj-lt"/>
                <a:cs typeface="Arial" pitchFamily="34" charset="0"/>
              </a:rPr>
              <a:t>Nouveaux Délais pour le dépôt des Dossiers Techniques</a:t>
            </a:r>
          </a:p>
          <a:p>
            <a:pPr marL="630238" indent="-268288" eaLnBrk="1" hangingPunct="1">
              <a:spcBef>
                <a:spcPct val="50000"/>
              </a:spcBef>
              <a:buFont typeface="Wingdings" pitchFamily="2" charset="2"/>
              <a:buChar char="ü"/>
              <a:defRPr/>
            </a:pPr>
            <a:r>
              <a:rPr lang="fr-FR" sz="1600" dirty="0" smtClean="0"/>
              <a:t>Plans de Formation  </a:t>
            </a:r>
            <a:r>
              <a:rPr lang="fr-FR" sz="1600" dirty="0" smtClean="0">
                <a:solidFill>
                  <a:srgbClr val="C00000"/>
                </a:solidFill>
              </a:rPr>
              <a:t>                                         : Avant le 30 juin de l’année N</a:t>
            </a:r>
            <a:endParaRPr lang="fr-FR" sz="1600" dirty="0" smtClean="0"/>
          </a:p>
          <a:p>
            <a:pPr marL="630238" indent="-268288" eaLnBrk="1" hangingPunct="1">
              <a:spcBef>
                <a:spcPct val="50000"/>
              </a:spcBef>
              <a:buFont typeface="Wingdings" pitchFamily="2" charset="2"/>
              <a:buChar char="ü"/>
              <a:defRPr/>
            </a:pPr>
            <a:r>
              <a:rPr lang="fr-FR" sz="1600" dirty="0" smtClean="0"/>
              <a:t>Actions non Planifiées et Alphabétisation Fonctionnelle : </a:t>
            </a:r>
            <a:r>
              <a:rPr lang="fr-FR" sz="1600" dirty="0" smtClean="0">
                <a:solidFill>
                  <a:srgbClr val="C00000"/>
                </a:solidFill>
              </a:rPr>
              <a:t>Avant le 30 décembre (N)</a:t>
            </a:r>
          </a:p>
          <a:p>
            <a:pPr marL="630238" indent="-268288" eaLnBrk="1" hangingPunct="1">
              <a:spcBef>
                <a:spcPct val="50000"/>
              </a:spcBef>
              <a:buFont typeface="Wingdings" pitchFamily="2" charset="2"/>
              <a:buChar char="ü"/>
              <a:defRPr/>
            </a:pPr>
            <a:r>
              <a:rPr lang="fr-FR" sz="1600" dirty="0" smtClean="0"/>
              <a:t>Démarrage des actions de formation à compter de la date de réception de la demande de financement par l’UGCSF: </a:t>
            </a:r>
          </a:p>
          <a:p>
            <a:pPr marL="361950" eaLnBrk="1" hangingPunct="1">
              <a:spcBef>
                <a:spcPct val="50000"/>
              </a:spcBef>
              <a:defRPr/>
            </a:pPr>
            <a:r>
              <a:rPr lang="fr-FR" sz="1600" dirty="0">
                <a:solidFill>
                  <a:srgbClr val="C00000"/>
                </a:solidFill>
              </a:rPr>
              <a:t> </a:t>
            </a:r>
            <a:r>
              <a:rPr lang="fr-FR" sz="1600" dirty="0" smtClean="0">
                <a:solidFill>
                  <a:srgbClr val="C00000"/>
                </a:solidFill>
              </a:rPr>
              <a:t>                     10 jours calendaires pour les Plans de formation</a:t>
            </a:r>
          </a:p>
          <a:p>
            <a:pPr marL="630238" indent="-268288" eaLnBrk="1" hangingPunct="1">
              <a:spcBef>
                <a:spcPct val="50000"/>
              </a:spcBef>
              <a:defRPr/>
            </a:pPr>
            <a:r>
              <a:rPr lang="fr-FR" sz="1600" dirty="0" smtClean="0">
                <a:solidFill>
                  <a:srgbClr val="C00000"/>
                </a:solidFill>
              </a:rPr>
              <a:t>		</a:t>
            </a:r>
            <a:r>
              <a:rPr lang="fr-FR" sz="1600" dirty="0">
                <a:solidFill>
                  <a:srgbClr val="C00000"/>
                </a:solidFill>
              </a:rPr>
              <a:t> </a:t>
            </a:r>
            <a:r>
              <a:rPr lang="fr-FR" sz="1600" dirty="0" smtClean="0">
                <a:solidFill>
                  <a:srgbClr val="C00000"/>
                </a:solidFill>
              </a:rPr>
              <a:t>           05 jours  calendaires  pour les autres types de formation</a:t>
            </a:r>
          </a:p>
          <a:p>
            <a:pPr eaLnBrk="1" hangingPunct="1">
              <a:spcBef>
                <a:spcPct val="50000"/>
              </a:spcBef>
              <a:defRPr/>
            </a:pPr>
            <a:endParaRPr lang="fr-FR" sz="1000" b="1" dirty="0" smtClean="0"/>
          </a:p>
          <a:p>
            <a:pPr marL="342900" indent="-342900" eaLnBrk="1" hangingPunct="1">
              <a:lnSpc>
                <a:spcPct val="90000"/>
              </a:lnSpc>
              <a:buClr>
                <a:schemeClr val="hlink"/>
              </a:buClr>
              <a:buFont typeface="Wingdings" pitchFamily="2" charset="2"/>
              <a:buChar char="v"/>
              <a:defRPr/>
            </a:pPr>
            <a:r>
              <a:rPr lang="fr-FR" sz="2400" b="1" i="1" dirty="0" smtClean="0">
                <a:solidFill>
                  <a:schemeClr val="tx2"/>
                </a:solidFill>
                <a:latin typeface="+mj-lt"/>
                <a:cs typeface="Arial" pitchFamily="34" charset="0"/>
              </a:rPr>
              <a:t>Nouveaux Délais pour les Contrats  de l’Année N</a:t>
            </a:r>
          </a:p>
          <a:p>
            <a:pPr marL="725488" indent="-188913" eaLnBrk="1" hangingPunct="1">
              <a:spcBef>
                <a:spcPct val="50000"/>
              </a:spcBef>
              <a:buFont typeface="Wingdings" pitchFamily="2" charset="2"/>
              <a:buChar char="ü"/>
              <a:defRPr/>
            </a:pPr>
            <a:r>
              <a:rPr lang="fr-FR" dirty="0" smtClean="0"/>
              <a:t>  Retrait des contrats de l’UG CSF</a:t>
            </a:r>
            <a:r>
              <a:rPr lang="fr-FR" sz="1600" dirty="0" smtClean="0"/>
              <a:t>           : </a:t>
            </a:r>
            <a:r>
              <a:rPr lang="fr-FR" sz="1600" dirty="0" smtClean="0">
                <a:solidFill>
                  <a:srgbClr val="C00000"/>
                </a:solidFill>
              </a:rPr>
              <a:t>avant le 28 février N+1,</a:t>
            </a:r>
          </a:p>
          <a:p>
            <a:pPr marL="898525" indent="-361950" eaLnBrk="1" hangingPunct="1">
              <a:spcBef>
                <a:spcPct val="50000"/>
              </a:spcBef>
              <a:buFont typeface="Wingdings" pitchFamily="2" charset="2"/>
              <a:buChar char="ü"/>
              <a:defRPr/>
            </a:pPr>
            <a:r>
              <a:rPr lang="fr-FR" sz="1600" dirty="0" smtClean="0"/>
              <a:t>Retour des contrats                                      : </a:t>
            </a:r>
            <a:r>
              <a:rPr lang="fr-FR" sz="1600" dirty="0" smtClean="0">
                <a:solidFill>
                  <a:srgbClr val="C00000"/>
                </a:solidFill>
              </a:rPr>
              <a:t>avant le 31décembre N+1 </a:t>
            </a:r>
          </a:p>
          <a:p>
            <a:pPr eaLnBrk="1" hangingPunct="1">
              <a:spcBef>
                <a:spcPct val="50000"/>
              </a:spcBef>
              <a:defRPr/>
            </a:pPr>
            <a:endParaRPr lang="fr-FR" sz="1050" b="1" dirty="0" smtClean="0">
              <a:solidFill>
                <a:srgbClr val="FF0000"/>
              </a:solidFill>
            </a:endParaRPr>
          </a:p>
          <a:p>
            <a:pPr eaLnBrk="1" hangingPunct="1">
              <a:spcBef>
                <a:spcPct val="50000"/>
              </a:spcBef>
              <a:defRPr/>
            </a:pPr>
            <a:endParaRPr lang="fr-FR" sz="800" dirty="0" smtClean="0"/>
          </a:p>
        </p:txBody>
      </p:sp>
      <p:sp>
        <p:nvSpPr>
          <p:cNvPr id="40968" name="Rectangle 9"/>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9"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1556792"/>
            <a:ext cx="8229600" cy="4569371"/>
          </a:xfrm>
        </p:spPr>
        <p:txBody>
          <a:bodyPr/>
          <a:lstStyle/>
          <a:p>
            <a:pPr eaLnBrk="1" hangingPunct="1">
              <a:lnSpc>
                <a:spcPct val="90000"/>
              </a:lnSpc>
              <a:buClr>
                <a:schemeClr val="hlink"/>
              </a:buClr>
              <a:buFont typeface="Wingdings" pitchFamily="2" charset="2"/>
              <a:buChar char="v"/>
              <a:defRPr/>
            </a:pPr>
            <a:r>
              <a:rPr lang="fr-FR" b="1" i="1" kern="1200" dirty="0" smtClean="0">
                <a:solidFill>
                  <a:schemeClr val="tx2"/>
                </a:solidFill>
                <a:latin typeface="+mj-lt"/>
                <a:cs typeface="Arial" pitchFamily="34" charset="0"/>
              </a:rPr>
              <a:t>Nouveau Délai de dépôt des  Dossiers Financiers</a:t>
            </a:r>
          </a:p>
          <a:p>
            <a:pPr marL="1071563" indent="-346075" eaLnBrk="1" hangingPunct="1">
              <a:spcBef>
                <a:spcPct val="50000"/>
              </a:spcBef>
              <a:buFont typeface="Wingdings" pitchFamily="2" charset="2"/>
              <a:buChar char="ü"/>
              <a:defRPr/>
            </a:pPr>
            <a:r>
              <a:rPr lang="fr-FR" dirty="0" smtClean="0"/>
              <a:t>  </a:t>
            </a:r>
            <a:r>
              <a:rPr lang="fr-FR" sz="1600" dirty="0" smtClean="0"/>
              <a:t>Au </a:t>
            </a:r>
            <a:r>
              <a:rPr lang="fr-FR" sz="1600" dirty="0" smtClean="0">
                <a:solidFill>
                  <a:srgbClr val="C00000"/>
                </a:solidFill>
              </a:rPr>
              <a:t>31/12/N+1</a:t>
            </a:r>
            <a:r>
              <a:rPr lang="fr-FR" dirty="0" smtClean="0"/>
              <a:t>,</a:t>
            </a:r>
          </a:p>
          <a:p>
            <a:pPr marL="361950" indent="0" eaLnBrk="1" hangingPunct="1">
              <a:spcBef>
                <a:spcPct val="50000"/>
              </a:spcBef>
              <a:buNone/>
              <a:defRPr/>
            </a:pPr>
            <a:r>
              <a:rPr lang="fr-FR" sz="1600" kern="1200" dirty="0" smtClean="0">
                <a:solidFill>
                  <a:srgbClr val="C00000"/>
                </a:solidFill>
                <a:latin typeface="Arial" pitchFamily="34" charset="0"/>
              </a:rPr>
              <a:t>La condition relative aux pièces justificatives du dossier soient  datées avant le 30 Avril de l’Année N+1, n’est plus applicable aux dossiers financiers déposés à partir du 1er juin 2014</a:t>
            </a:r>
          </a:p>
          <a:p>
            <a:pPr eaLnBrk="1" hangingPunct="1">
              <a:lnSpc>
                <a:spcPct val="90000"/>
              </a:lnSpc>
              <a:buClr>
                <a:schemeClr val="hlink"/>
              </a:buClr>
              <a:buNone/>
              <a:defRPr/>
            </a:pPr>
            <a:endParaRPr lang="fr-FR" b="1" i="1" kern="1200" dirty="0" smtClean="0">
              <a:solidFill>
                <a:schemeClr val="tx2"/>
              </a:solidFill>
              <a:latin typeface="+mj-lt"/>
              <a:cs typeface="Arial" pitchFamily="34" charset="0"/>
            </a:endParaRPr>
          </a:p>
          <a:p>
            <a:pPr eaLnBrk="1" hangingPunct="1">
              <a:lnSpc>
                <a:spcPct val="90000"/>
              </a:lnSpc>
              <a:buClr>
                <a:schemeClr val="hlink"/>
              </a:buClr>
              <a:buFont typeface="Wingdings" pitchFamily="2" charset="2"/>
              <a:buChar char="v"/>
              <a:defRPr/>
            </a:pPr>
            <a:r>
              <a:rPr lang="fr-FR" b="1" i="1" kern="1200" dirty="0" smtClean="0">
                <a:solidFill>
                  <a:schemeClr val="tx2"/>
                </a:solidFill>
                <a:latin typeface="+mj-lt"/>
                <a:cs typeface="Arial" pitchFamily="34" charset="0"/>
              </a:rPr>
              <a:t>Nouveau Délai pour les avis de Modification/Annulation</a:t>
            </a:r>
          </a:p>
          <a:p>
            <a:pPr marL="1071563" indent="-346075" eaLnBrk="1" hangingPunct="1">
              <a:spcBef>
                <a:spcPct val="50000"/>
              </a:spcBef>
              <a:buFont typeface="Wingdings" pitchFamily="2" charset="2"/>
              <a:buChar char="ü"/>
              <a:defRPr/>
            </a:pPr>
            <a:r>
              <a:rPr lang="fr-FR" dirty="0" smtClean="0"/>
              <a:t>  </a:t>
            </a:r>
            <a:r>
              <a:rPr lang="fr-FR" sz="1600" kern="1200" dirty="0" smtClean="0">
                <a:latin typeface="Arial" pitchFamily="34" charset="0"/>
              </a:rPr>
              <a:t>L’avis de Modification  ou d ’Annulation doit obligatoirement être signalée par l’entreprise à l’UG  dans un délai minimum de </a:t>
            </a:r>
            <a:r>
              <a:rPr lang="fr-FR" sz="1600" b="1" kern="1200" dirty="0" smtClean="0">
                <a:solidFill>
                  <a:srgbClr val="C00000"/>
                </a:solidFill>
                <a:latin typeface="Arial" pitchFamily="34" charset="0"/>
              </a:rPr>
              <a:t>24 H </a:t>
            </a:r>
            <a:r>
              <a:rPr lang="fr-FR" sz="1600" kern="1200" dirty="0" smtClean="0">
                <a:latin typeface="Arial" pitchFamily="34" charset="0"/>
              </a:rPr>
              <a:t>avant la date prévue pour le démarrage de la formation.</a:t>
            </a:r>
          </a:p>
          <a:p>
            <a:pPr marL="0" indent="0" eaLnBrk="1" hangingPunct="1">
              <a:lnSpc>
                <a:spcPct val="90000"/>
              </a:lnSpc>
              <a:buClr>
                <a:schemeClr val="hlink"/>
              </a:buClr>
              <a:buNone/>
              <a:defRPr/>
            </a:pPr>
            <a:endParaRPr lang="fr-FR" b="1" i="1" kern="1200" dirty="0" smtClean="0">
              <a:solidFill>
                <a:schemeClr val="tx2"/>
              </a:solidFill>
              <a:latin typeface="+mj-lt"/>
              <a:cs typeface="Arial" pitchFamily="34" charset="0"/>
            </a:endParaRPr>
          </a:p>
        </p:txBody>
      </p:sp>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3"/>
          <p:cNvSpPr>
            <a:spLocks noChangeArrowheads="1"/>
          </p:cNvSpPr>
          <p:nvPr/>
        </p:nvSpPr>
        <p:spPr bwMode="auto">
          <a:xfrm>
            <a:off x="2195513"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Eligibilité</a:t>
            </a:r>
          </a:p>
        </p:txBody>
      </p:sp>
      <p:sp>
        <p:nvSpPr>
          <p:cNvPr id="41987" name="AutoShape 4"/>
          <p:cNvSpPr>
            <a:spLocks noChangeArrowheads="1"/>
          </p:cNvSpPr>
          <p:nvPr/>
        </p:nvSpPr>
        <p:spPr bwMode="auto">
          <a:xfrm>
            <a:off x="614363" y="1620838"/>
            <a:ext cx="1439862" cy="287337"/>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Intervenants</a:t>
            </a:r>
          </a:p>
        </p:txBody>
      </p:sp>
      <p:sp>
        <p:nvSpPr>
          <p:cNvPr id="41988" name="AutoShape 5"/>
          <p:cNvSpPr>
            <a:spLocks noChangeArrowheads="1"/>
          </p:cNvSpPr>
          <p:nvPr/>
        </p:nvSpPr>
        <p:spPr bwMode="auto">
          <a:xfrm>
            <a:off x="3779838"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Nomenclature</a:t>
            </a:r>
          </a:p>
        </p:txBody>
      </p:sp>
      <p:sp>
        <p:nvSpPr>
          <p:cNvPr id="41989" name="AutoShape 6"/>
          <p:cNvSpPr>
            <a:spLocks noChangeArrowheads="1"/>
          </p:cNvSpPr>
          <p:nvPr/>
        </p:nvSpPr>
        <p:spPr bwMode="auto">
          <a:xfrm>
            <a:off x="5364163" y="1628775"/>
            <a:ext cx="1439862" cy="287338"/>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fr-FR" sz="1600" b="1" dirty="0">
                <a:solidFill>
                  <a:schemeClr val="bg2"/>
                </a:solidFill>
              </a:rPr>
              <a:t>Délais</a:t>
            </a:r>
          </a:p>
        </p:txBody>
      </p:sp>
      <p:sp>
        <p:nvSpPr>
          <p:cNvPr id="41990" name="AutoShape 7"/>
          <p:cNvSpPr>
            <a:spLocks noChangeArrowheads="1"/>
          </p:cNvSpPr>
          <p:nvPr/>
        </p:nvSpPr>
        <p:spPr bwMode="auto">
          <a:xfrm>
            <a:off x="6948488" y="1628775"/>
            <a:ext cx="1439862" cy="288925"/>
          </a:xfrm>
          <a:prstGeom prst="roundRect">
            <a:avLst>
              <a:gd name="adj" fmla="val 16667"/>
            </a:avLst>
          </a:prstGeom>
          <a:solidFill>
            <a:srgbClr val="FFFF00"/>
          </a:solidFill>
          <a:ln w="9525" algn="ctr">
            <a:solidFill>
              <a:schemeClr val="tx1"/>
            </a:solidFill>
            <a:round/>
            <a:headEnd/>
            <a:tailEnd/>
          </a:ln>
        </p:spPr>
        <p:txBody>
          <a:bodyPr wrap="none" anchor="ctr"/>
          <a:lstStyle/>
          <a:p>
            <a:pPr algn="ctr"/>
            <a:r>
              <a:rPr lang="fr-FR" sz="1600" b="1" dirty="0"/>
              <a:t>Contrôles</a:t>
            </a:r>
          </a:p>
        </p:txBody>
      </p:sp>
      <p:sp>
        <p:nvSpPr>
          <p:cNvPr id="28679" name="Text Box 8"/>
          <p:cNvSpPr txBox="1">
            <a:spLocks noChangeArrowheads="1"/>
          </p:cNvSpPr>
          <p:nvPr/>
        </p:nvSpPr>
        <p:spPr bwMode="auto">
          <a:xfrm>
            <a:off x="539750" y="2349500"/>
            <a:ext cx="8351838" cy="402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342900" indent="-342900" eaLnBrk="1" hangingPunct="1">
              <a:lnSpc>
                <a:spcPct val="90000"/>
              </a:lnSpc>
              <a:buClr>
                <a:schemeClr val="hlink"/>
              </a:buClr>
              <a:buFont typeface="Wingdings" pitchFamily="2" charset="2"/>
              <a:buChar char="v"/>
              <a:defRPr/>
            </a:pPr>
            <a:r>
              <a:rPr lang="fr-FR" sz="2400" b="1" i="1" dirty="0" smtClean="0">
                <a:solidFill>
                  <a:schemeClr val="tx2"/>
                </a:solidFill>
                <a:latin typeface="+mj-lt"/>
                <a:cs typeface="Arial" pitchFamily="34" charset="0"/>
              </a:rPr>
              <a:t>Contrôle de réalisation externalisé</a:t>
            </a:r>
            <a:endParaRPr lang="fr-FR" dirty="0" smtClean="0"/>
          </a:p>
          <a:p>
            <a:pPr marL="361950" algn="just" eaLnBrk="1" hangingPunct="1">
              <a:spcBef>
                <a:spcPct val="50000"/>
              </a:spcBef>
              <a:buFont typeface="Wingdings" pitchFamily="2" charset="2"/>
              <a:buChar char="Ø"/>
              <a:defRPr/>
            </a:pPr>
            <a:r>
              <a:rPr lang="fr-FR" altLang="fr-FR" dirty="0" smtClean="0"/>
              <a:t>    But : vérifier la conformité des actions de formation, par rapport aux indications des dossiers déposés par les bénéficiaires.</a:t>
            </a:r>
          </a:p>
          <a:p>
            <a:pPr marL="361950" algn="just" eaLnBrk="1" hangingPunct="1">
              <a:spcBef>
                <a:spcPct val="50000"/>
              </a:spcBef>
              <a:buFont typeface="Wingdings" pitchFamily="2" charset="2"/>
              <a:buChar char="Ø"/>
              <a:defRPr/>
            </a:pPr>
            <a:r>
              <a:rPr lang="fr-FR" altLang="fr-FR" dirty="0" smtClean="0"/>
              <a:t>    Entreprises et actions à contrôler choisies sur une base de critère transparents</a:t>
            </a:r>
          </a:p>
          <a:p>
            <a:pPr eaLnBrk="1" hangingPunct="1"/>
            <a:endParaRPr lang="fr-FR" altLang="fr-FR" dirty="0" smtClean="0"/>
          </a:p>
          <a:p>
            <a:pPr eaLnBrk="1" hangingPunct="1"/>
            <a:r>
              <a:rPr lang="fr-FR" altLang="fr-FR" dirty="0" smtClean="0"/>
              <a:t>Le contrôle peut être concomitant à la réalisation de l’action ou à posteriori.</a:t>
            </a:r>
          </a:p>
          <a:p>
            <a:pPr marL="173038" indent="-173038" eaLnBrk="1" hangingPunct="1"/>
            <a:endParaRPr lang="fr-FR" altLang="fr-FR" dirty="0" smtClean="0"/>
          </a:p>
          <a:p>
            <a:pPr marL="173038" indent="-173038" eaLnBrk="1" hangingPunct="1"/>
            <a:r>
              <a:rPr lang="fr-FR" altLang="fr-FR" dirty="0" smtClean="0"/>
              <a:t>Le contrôle porte sur : </a:t>
            </a:r>
          </a:p>
          <a:p>
            <a:pPr marL="1071563" indent="-346075" eaLnBrk="1" hangingPunct="1">
              <a:buFont typeface="Wingdings" pitchFamily="2" charset="2"/>
              <a:buChar char="ü"/>
            </a:pPr>
            <a:r>
              <a:rPr lang="fr-FR" altLang="fr-FR" dirty="0" smtClean="0"/>
              <a:t>   L’affichage du Plan de Formation </a:t>
            </a:r>
          </a:p>
          <a:p>
            <a:pPr marL="1071563" indent="-346075" eaLnBrk="1" hangingPunct="1">
              <a:buFont typeface="Wingdings" pitchFamily="2" charset="2"/>
              <a:buChar char="ü"/>
            </a:pPr>
            <a:r>
              <a:rPr lang="fr-FR" altLang="fr-FR" dirty="0" smtClean="0"/>
              <a:t>   La tenue du dossier prévu par le contrat spécial de formation </a:t>
            </a:r>
          </a:p>
          <a:p>
            <a:pPr marL="1071563" indent="-346075" eaLnBrk="1" hangingPunct="1">
              <a:buFont typeface="Wingdings" pitchFamily="2" charset="2"/>
              <a:buChar char="ü"/>
            </a:pPr>
            <a:r>
              <a:rPr lang="fr-FR" altLang="fr-FR" dirty="0" smtClean="0"/>
              <a:t>   Des entretiens ciblés avec les bénéficiaires, les formateurs et les responsables de l’entreprise</a:t>
            </a:r>
            <a:endParaRPr lang="fr-FR" dirty="0" smtClean="0"/>
          </a:p>
        </p:txBody>
      </p:sp>
      <p:sp>
        <p:nvSpPr>
          <p:cNvPr id="41992" name="Rectangle 9"/>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9"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
          <p:cNvSpPr>
            <a:spLocks noChangeArrowheads="1"/>
          </p:cNvSpPr>
          <p:nvPr/>
        </p:nvSpPr>
        <p:spPr bwMode="auto">
          <a:xfrm>
            <a:off x="457200" y="2133600"/>
            <a:ext cx="8229600" cy="417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b="1" dirty="0"/>
              <a:t>	</a:t>
            </a:r>
            <a:endParaRPr lang="fr-FR" altLang="fr-FR" dirty="0"/>
          </a:p>
          <a:p>
            <a:pPr marL="342900" indent="-342900" eaLnBrk="1" hangingPunct="1">
              <a:buFont typeface="Wingdings" panose="05000000000000000000" pitchFamily="2" charset="2"/>
              <a:buChar char="Ø"/>
            </a:pPr>
            <a:r>
              <a:rPr lang="fr-FR" altLang="fr-FR" sz="2000" dirty="0"/>
              <a:t>L’UG CSF liste les pièces manquantes ou non conformes des dossiers administratifs ou financiers déposés </a:t>
            </a:r>
            <a:r>
              <a:rPr lang="fr-FR" altLang="fr-FR" sz="2000" dirty="0" smtClean="0"/>
              <a:t>et informe l’entreprises</a:t>
            </a:r>
            <a:r>
              <a:rPr lang="fr-FR" altLang="fr-FR" sz="2000" dirty="0"/>
              <a:t> ;</a:t>
            </a:r>
          </a:p>
          <a:p>
            <a:pPr eaLnBrk="1" hangingPunct="1">
              <a:buFontTx/>
              <a:buAutoNum type="arabicPeriod"/>
            </a:pPr>
            <a:endParaRPr lang="fr-FR" altLang="fr-FR" sz="2000" dirty="0"/>
          </a:p>
          <a:p>
            <a:pPr marL="0" indent="0" eaLnBrk="1" hangingPunct="1"/>
            <a:endParaRPr lang="fr-FR" altLang="fr-FR" sz="2000" dirty="0" smtClean="0"/>
          </a:p>
          <a:p>
            <a:pPr marL="342900" indent="-342900" eaLnBrk="1" hangingPunct="1">
              <a:buFont typeface="Wingdings" panose="05000000000000000000" pitchFamily="2" charset="2"/>
              <a:buChar char="Ø"/>
            </a:pPr>
            <a:r>
              <a:rPr lang="fr-FR" altLang="fr-FR" sz="2000" dirty="0" smtClean="0"/>
              <a:t>l’entreprise </a:t>
            </a:r>
            <a:r>
              <a:rPr lang="fr-FR" altLang="fr-FR" sz="2000" dirty="0"/>
              <a:t>est tenue de déposer les pièces manquantes ou à modifier à l’unité de gestion, dans un délai de 15 jours à partir de la date de la remise de la liste des pièces à </a:t>
            </a:r>
            <a:r>
              <a:rPr lang="fr-FR" altLang="fr-FR" sz="2000" dirty="0" smtClean="0"/>
              <a:t>compléter.</a:t>
            </a:r>
            <a:endParaRPr lang="fr-FR" altLang="fr-FR" sz="2000" dirty="0"/>
          </a:p>
          <a:p>
            <a:pPr eaLnBrk="1" hangingPunct="1"/>
            <a:r>
              <a:rPr lang="fr-FR" altLang="fr-FR" dirty="0"/>
              <a:t>	</a:t>
            </a:r>
          </a:p>
        </p:txBody>
      </p:sp>
      <p:sp>
        <p:nvSpPr>
          <p:cNvPr id="38915" name="AutoShape 8"/>
          <p:cNvSpPr>
            <a:spLocks noChangeArrowheads="1"/>
          </p:cNvSpPr>
          <p:nvPr/>
        </p:nvSpPr>
        <p:spPr bwMode="auto">
          <a:xfrm>
            <a:off x="609600" y="1341438"/>
            <a:ext cx="1439863" cy="287337"/>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t>Relance</a:t>
            </a:r>
          </a:p>
        </p:txBody>
      </p:sp>
      <p:sp>
        <p:nvSpPr>
          <p:cNvPr id="4"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contenu 1"/>
          <p:cNvSpPr>
            <a:spLocks noGrp="1"/>
          </p:cNvSpPr>
          <p:nvPr>
            <p:ph/>
          </p:nvPr>
        </p:nvSpPr>
        <p:spPr bwMode="auto">
          <a:xfrm>
            <a:off x="395536" y="2708920"/>
            <a:ext cx="8229600" cy="20891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90000"/>
              </a:lnSpc>
              <a:buNone/>
              <a:defRPr/>
            </a:pPr>
            <a:r>
              <a:rPr lang="fr-FR" sz="3200" b="1" i="1" dirty="0" smtClean="0">
                <a:latin typeface="Times New Roman" pitchFamily="18" charset="0"/>
                <a:cs typeface="Times New Roman" pitchFamily="18" charset="0"/>
              </a:rPr>
              <a:t>Partie </a:t>
            </a:r>
            <a:r>
              <a:rPr lang="fr-FR" sz="3200" b="1" i="1" dirty="0">
                <a:latin typeface="Times New Roman" pitchFamily="18" charset="0"/>
                <a:cs typeface="Times New Roman" pitchFamily="18" charset="0"/>
              </a:rPr>
              <a:t>3</a:t>
            </a:r>
            <a:r>
              <a:rPr lang="fr-FR" sz="3200" b="1" i="1" dirty="0" smtClean="0">
                <a:latin typeface="Times New Roman" pitchFamily="18" charset="0"/>
                <a:cs typeface="Times New Roman" pitchFamily="18" charset="0"/>
              </a:rPr>
              <a:t>: </a:t>
            </a:r>
          </a:p>
          <a:p>
            <a:pPr eaLnBrk="1" hangingPunct="1">
              <a:lnSpc>
                <a:spcPct val="90000"/>
              </a:lnSpc>
              <a:buNone/>
              <a:defRPr/>
            </a:pPr>
            <a:r>
              <a:rPr lang="fr-FR" sz="3200" b="1" i="1" dirty="0" smtClean="0">
                <a:latin typeface="Times New Roman" pitchFamily="18" charset="0"/>
                <a:cs typeface="Times New Roman" pitchFamily="18" charset="0"/>
              </a:rPr>
              <a:t>Modalités Pratiques de participation au </a:t>
            </a:r>
          </a:p>
          <a:p>
            <a:pPr eaLnBrk="1" hangingPunct="1">
              <a:lnSpc>
                <a:spcPct val="90000"/>
              </a:lnSpc>
              <a:buNone/>
              <a:defRPr/>
            </a:pPr>
            <a:r>
              <a:rPr lang="fr-FR" sz="3200" b="1" i="1" dirty="0" smtClean="0">
                <a:latin typeface="Times New Roman" pitchFamily="18" charset="0"/>
                <a:cs typeface="Times New Roman" pitchFamily="18" charset="0"/>
              </a:rPr>
              <a:t>Système des  CSF</a:t>
            </a:r>
          </a:p>
        </p:txBody>
      </p:sp>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30"/>
          <p:cNvSpPr>
            <a:spLocks noChangeArrowheads="1"/>
          </p:cNvSpPr>
          <p:nvPr/>
        </p:nvSpPr>
        <p:spPr bwMode="auto">
          <a:xfrm>
            <a:off x="3348038" y="1987550"/>
            <a:ext cx="2447925" cy="792163"/>
          </a:xfrm>
          <a:prstGeom prst="octagon">
            <a:avLst>
              <a:gd name="adj" fmla="val 29287"/>
            </a:avLst>
          </a:prstGeom>
          <a:solidFill>
            <a:schemeClr val="accent2">
              <a:lumMod val="20000"/>
              <a:lumOff val="80000"/>
            </a:schemeClr>
          </a:solidFill>
          <a:ln w="9525">
            <a:solidFill>
              <a:schemeClr val="tx1"/>
            </a:solidFill>
            <a:miter lim="800000"/>
            <a:headEnd/>
            <a:tailEnd/>
          </a:ln>
        </p:spPr>
        <p:txBody>
          <a:bodyPr anchor="ctr"/>
          <a:lstStyle/>
          <a:p>
            <a:pPr algn="ctr">
              <a:defRPr/>
            </a:pPr>
            <a:r>
              <a:rPr lang="fr-FR" sz="1600" b="1" dirty="0"/>
              <a:t>Vérification pour l’accès</a:t>
            </a:r>
          </a:p>
        </p:txBody>
      </p:sp>
      <p:sp>
        <p:nvSpPr>
          <p:cNvPr id="30723" name="AutoShape 31"/>
          <p:cNvSpPr>
            <a:spLocks noChangeArrowheads="1"/>
          </p:cNvSpPr>
          <p:nvPr/>
        </p:nvSpPr>
        <p:spPr bwMode="auto">
          <a:xfrm>
            <a:off x="3348038" y="3571875"/>
            <a:ext cx="2447925" cy="792163"/>
          </a:xfrm>
          <a:prstGeom prst="octagon">
            <a:avLst>
              <a:gd name="adj" fmla="val 29287"/>
            </a:avLst>
          </a:prstGeom>
          <a:solidFill>
            <a:schemeClr val="accent2">
              <a:lumMod val="20000"/>
              <a:lumOff val="80000"/>
            </a:schemeClr>
          </a:solidFill>
          <a:ln w="9525">
            <a:solidFill>
              <a:schemeClr val="tx1"/>
            </a:solidFill>
            <a:miter lim="800000"/>
            <a:headEnd/>
            <a:tailEnd/>
          </a:ln>
        </p:spPr>
        <p:txBody>
          <a:bodyPr anchor="ctr"/>
          <a:lstStyle/>
          <a:p>
            <a:pPr algn="ctr">
              <a:defRPr/>
            </a:pPr>
            <a:r>
              <a:rPr lang="fr-FR" sz="1600" b="1" dirty="0"/>
              <a:t>Traitement de la Demande de Financement</a:t>
            </a:r>
          </a:p>
        </p:txBody>
      </p:sp>
      <p:sp>
        <p:nvSpPr>
          <p:cNvPr id="30724" name="AutoShape 32"/>
          <p:cNvSpPr>
            <a:spLocks noChangeArrowheads="1"/>
          </p:cNvSpPr>
          <p:nvPr/>
        </p:nvSpPr>
        <p:spPr bwMode="auto">
          <a:xfrm>
            <a:off x="3348038" y="5086350"/>
            <a:ext cx="2447925" cy="862013"/>
          </a:xfrm>
          <a:prstGeom prst="octagon">
            <a:avLst>
              <a:gd name="adj" fmla="val 29287"/>
            </a:avLst>
          </a:prstGeom>
          <a:solidFill>
            <a:schemeClr val="accent2">
              <a:lumMod val="20000"/>
              <a:lumOff val="80000"/>
            </a:schemeClr>
          </a:solidFill>
          <a:ln w="9525">
            <a:solidFill>
              <a:schemeClr val="tx1"/>
            </a:solidFill>
            <a:miter lim="800000"/>
            <a:headEnd/>
            <a:tailEnd/>
          </a:ln>
        </p:spPr>
        <p:txBody>
          <a:bodyPr anchor="ctr"/>
          <a:lstStyle/>
          <a:p>
            <a:pPr algn="ctr">
              <a:defRPr/>
            </a:pPr>
            <a:r>
              <a:rPr lang="fr-FR" sz="1600" b="1" dirty="0"/>
              <a:t>Traitement de la Demande de Remboursement</a:t>
            </a:r>
          </a:p>
        </p:txBody>
      </p:sp>
      <p:sp>
        <p:nvSpPr>
          <p:cNvPr id="30725" name="AutoShape 37"/>
          <p:cNvSpPr>
            <a:spLocks noChangeArrowheads="1"/>
          </p:cNvSpPr>
          <p:nvPr/>
        </p:nvSpPr>
        <p:spPr bwMode="auto">
          <a:xfrm>
            <a:off x="611188" y="1627188"/>
            <a:ext cx="2160587" cy="360362"/>
          </a:xfrm>
          <a:prstGeom prst="roundRect">
            <a:avLst>
              <a:gd name="adj" fmla="val 16667"/>
            </a:avLst>
          </a:prstGeom>
          <a:solidFill>
            <a:schemeClr val="accent3">
              <a:lumMod val="85000"/>
            </a:schemeClr>
          </a:solidFill>
          <a:ln>
            <a:noFill/>
          </a:ln>
        </p:spPr>
        <p:txBody>
          <a:bodyPr wrap="none" anchor="ctr"/>
          <a:lstStyle/>
          <a:p>
            <a:pPr algn="ctr">
              <a:defRPr/>
            </a:pPr>
            <a:r>
              <a:rPr lang="fr-FR" sz="1600" b="1" dirty="0"/>
              <a:t>Dossier Administratif</a:t>
            </a:r>
          </a:p>
        </p:txBody>
      </p:sp>
      <p:sp>
        <p:nvSpPr>
          <p:cNvPr id="30726" name="AutoShape 38"/>
          <p:cNvSpPr>
            <a:spLocks noChangeArrowheads="1"/>
          </p:cNvSpPr>
          <p:nvPr/>
        </p:nvSpPr>
        <p:spPr bwMode="auto">
          <a:xfrm>
            <a:off x="611188" y="3140075"/>
            <a:ext cx="2160587" cy="360363"/>
          </a:xfrm>
          <a:prstGeom prst="roundRect">
            <a:avLst>
              <a:gd name="adj" fmla="val 16667"/>
            </a:avLst>
          </a:prstGeom>
          <a:solidFill>
            <a:schemeClr val="accent3">
              <a:lumMod val="85000"/>
            </a:schemeClr>
          </a:solidFill>
          <a:ln>
            <a:noFill/>
          </a:ln>
        </p:spPr>
        <p:txBody>
          <a:bodyPr wrap="none" anchor="ctr"/>
          <a:lstStyle/>
          <a:p>
            <a:pPr algn="ctr">
              <a:defRPr/>
            </a:pPr>
            <a:r>
              <a:rPr lang="fr-FR" sz="1600" b="1" dirty="0"/>
              <a:t>Dossier Technique</a:t>
            </a:r>
          </a:p>
        </p:txBody>
      </p:sp>
      <p:sp>
        <p:nvSpPr>
          <p:cNvPr id="30727" name="AutoShape 39"/>
          <p:cNvSpPr>
            <a:spLocks noChangeArrowheads="1"/>
          </p:cNvSpPr>
          <p:nvPr/>
        </p:nvSpPr>
        <p:spPr bwMode="auto">
          <a:xfrm>
            <a:off x="611188" y="4652963"/>
            <a:ext cx="2160587" cy="360362"/>
          </a:xfrm>
          <a:prstGeom prst="roundRect">
            <a:avLst>
              <a:gd name="adj" fmla="val 16667"/>
            </a:avLst>
          </a:prstGeom>
          <a:solidFill>
            <a:schemeClr val="accent3">
              <a:lumMod val="85000"/>
            </a:schemeClr>
          </a:solidFill>
          <a:ln>
            <a:noFill/>
          </a:ln>
        </p:spPr>
        <p:txBody>
          <a:bodyPr wrap="none" anchor="ctr"/>
          <a:lstStyle/>
          <a:p>
            <a:pPr algn="ctr">
              <a:defRPr/>
            </a:pPr>
            <a:r>
              <a:rPr lang="fr-FR" sz="1600" b="1" dirty="0"/>
              <a:t>Dossier Financier</a:t>
            </a:r>
          </a:p>
        </p:txBody>
      </p:sp>
      <p:sp>
        <p:nvSpPr>
          <p:cNvPr id="30728" name="AutoShape 40"/>
          <p:cNvSpPr>
            <a:spLocks noChangeArrowheads="1"/>
          </p:cNvSpPr>
          <p:nvPr/>
        </p:nvSpPr>
        <p:spPr bwMode="auto">
          <a:xfrm>
            <a:off x="6443663" y="2779713"/>
            <a:ext cx="2160587" cy="360362"/>
          </a:xfrm>
          <a:prstGeom prst="roundRect">
            <a:avLst>
              <a:gd name="adj" fmla="val 16667"/>
            </a:avLst>
          </a:prstGeom>
          <a:solidFill>
            <a:schemeClr val="accent1">
              <a:lumMod val="90000"/>
            </a:schemeClr>
          </a:solidFill>
          <a:ln>
            <a:noFill/>
          </a:ln>
        </p:spPr>
        <p:txBody>
          <a:bodyPr wrap="none" anchor="ctr"/>
          <a:lstStyle/>
          <a:p>
            <a:pPr algn="ctr">
              <a:defRPr/>
            </a:pPr>
            <a:r>
              <a:rPr lang="fr-FR" sz="1600" b="1" dirty="0"/>
              <a:t>Attestation d’Accès</a:t>
            </a:r>
          </a:p>
        </p:txBody>
      </p:sp>
      <p:sp>
        <p:nvSpPr>
          <p:cNvPr id="30729" name="AutoShape 41"/>
          <p:cNvSpPr>
            <a:spLocks noChangeArrowheads="1"/>
          </p:cNvSpPr>
          <p:nvPr/>
        </p:nvSpPr>
        <p:spPr bwMode="auto">
          <a:xfrm>
            <a:off x="6443663" y="4364038"/>
            <a:ext cx="2160587" cy="360362"/>
          </a:xfrm>
          <a:prstGeom prst="roundRect">
            <a:avLst>
              <a:gd name="adj" fmla="val 16667"/>
            </a:avLst>
          </a:prstGeom>
          <a:solidFill>
            <a:schemeClr val="accent1">
              <a:lumMod val="90000"/>
            </a:schemeClr>
          </a:solidFill>
          <a:ln>
            <a:noFill/>
          </a:ln>
        </p:spPr>
        <p:txBody>
          <a:bodyPr wrap="none" anchor="ctr"/>
          <a:lstStyle/>
          <a:p>
            <a:pPr algn="ctr">
              <a:defRPr/>
            </a:pPr>
            <a:r>
              <a:rPr lang="fr-FR" sz="1600" b="1" dirty="0"/>
              <a:t>Contrat de Formation</a:t>
            </a:r>
          </a:p>
        </p:txBody>
      </p:sp>
      <p:sp>
        <p:nvSpPr>
          <p:cNvPr id="30730" name="AutoShape 42"/>
          <p:cNvSpPr>
            <a:spLocks noChangeArrowheads="1"/>
          </p:cNvSpPr>
          <p:nvPr/>
        </p:nvSpPr>
        <p:spPr bwMode="auto">
          <a:xfrm>
            <a:off x="6443663" y="5948363"/>
            <a:ext cx="2160587" cy="360362"/>
          </a:xfrm>
          <a:prstGeom prst="roundRect">
            <a:avLst>
              <a:gd name="adj" fmla="val 16667"/>
            </a:avLst>
          </a:prstGeom>
          <a:solidFill>
            <a:schemeClr val="accent1">
              <a:lumMod val="90000"/>
            </a:schemeClr>
          </a:solidFill>
          <a:ln>
            <a:noFill/>
          </a:ln>
        </p:spPr>
        <p:txBody>
          <a:bodyPr wrap="none" anchor="ctr"/>
          <a:lstStyle/>
          <a:p>
            <a:pPr algn="ctr">
              <a:defRPr/>
            </a:pPr>
            <a:r>
              <a:rPr lang="fr-FR" sz="1600" b="1" dirty="0"/>
              <a:t>Paiement</a:t>
            </a:r>
          </a:p>
        </p:txBody>
      </p:sp>
      <p:cxnSp>
        <p:nvCxnSpPr>
          <p:cNvPr id="44043" name="AutoShape 43"/>
          <p:cNvCxnSpPr>
            <a:cxnSpLocks noChangeShapeType="1"/>
            <a:stCxn id="30725" idx="3"/>
            <a:endCxn id="30722" idx="2"/>
          </p:cNvCxnSpPr>
          <p:nvPr/>
        </p:nvCxnSpPr>
        <p:spPr bwMode="auto">
          <a:xfrm>
            <a:off x="2771775" y="1808163"/>
            <a:ext cx="1800225" cy="179387"/>
          </a:xfrm>
          <a:prstGeom prst="bentConnector2">
            <a:avLst/>
          </a:prstGeom>
          <a:noFill/>
          <a:ln w="9525">
            <a:solidFill>
              <a:schemeClr val="tx1"/>
            </a:solidFill>
            <a:miter lim="800000"/>
            <a:headEnd/>
            <a:tailEnd type="triangle" w="med" len="med"/>
          </a:ln>
        </p:spPr>
      </p:cxnSp>
      <p:cxnSp>
        <p:nvCxnSpPr>
          <p:cNvPr id="44044" name="AutoShape 44"/>
          <p:cNvCxnSpPr>
            <a:cxnSpLocks noChangeShapeType="1"/>
            <a:stCxn id="30722" idx="2"/>
            <a:endCxn id="30728" idx="1"/>
          </p:cNvCxnSpPr>
          <p:nvPr/>
        </p:nvCxnSpPr>
        <p:spPr bwMode="auto">
          <a:xfrm rot="16200000" flipH="1">
            <a:off x="5417344" y="1934369"/>
            <a:ext cx="180975" cy="1871663"/>
          </a:xfrm>
          <a:prstGeom prst="bentConnector2">
            <a:avLst/>
          </a:prstGeom>
          <a:noFill/>
          <a:ln w="9525">
            <a:solidFill>
              <a:schemeClr val="tx1"/>
            </a:solidFill>
            <a:miter lim="800000"/>
            <a:headEnd/>
            <a:tailEnd type="triangle" w="med" len="med"/>
          </a:ln>
        </p:spPr>
      </p:cxnSp>
      <p:cxnSp>
        <p:nvCxnSpPr>
          <p:cNvPr id="44045" name="AutoShape 45"/>
          <p:cNvCxnSpPr>
            <a:cxnSpLocks noChangeShapeType="1"/>
            <a:stCxn id="30726" idx="3"/>
            <a:endCxn id="30723" idx="2"/>
          </p:cNvCxnSpPr>
          <p:nvPr/>
        </p:nvCxnSpPr>
        <p:spPr bwMode="auto">
          <a:xfrm>
            <a:off x="2771775" y="3321050"/>
            <a:ext cx="1800225" cy="250825"/>
          </a:xfrm>
          <a:prstGeom prst="bentConnector2">
            <a:avLst/>
          </a:prstGeom>
          <a:noFill/>
          <a:ln w="9525">
            <a:solidFill>
              <a:schemeClr val="tx1"/>
            </a:solidFill>
            <a:miter lim="800000"/>
            <a:headEnd/>
            <a:tailEnd type="triangle" w="med" len="med"/>
          </a:ln>
        </p:spPr>
      </p:cxnSp>
      <p:cxnSp>
        <p:nvCxnSpPr>
          <p:cNvPr id="44046" name="AutoShape 46"/>
          <p:cNvCxnSpPr>
            <a:cxnSpLocks noChangeShapeType="1"/>
            <a:stCxn id="30723" idx="2"/>
            <a:endCxn id="30729" idx="1"/>
          </p:cNvCxnSpPr>
          <p:nvPr/>
        </p:nvCxnSpPr>
        <p:spPr bwMode="auto">
          <a:xfrm rot="16200000" flipH="1">
            <a:off x="5417344" y="3518694"/>
            <a:ext cx="180975" cy="1871663"/>
          </a:xfrm>
          <a:prstGeom prst="bentConnector2">
            <a:avLst/>
          </a:prstGeom>
          <a:noFill/>
          <a:ln w="9525">
            <a:solidFill>
              <a:schemeClr val="tx1"/>
            </a:solidFill>
            <a:miter lim="800000"/>
            <a:headEnd/>
            <a:tailEnd type="triangle" w="med" len="med"/>
          </a:ln>
        </p:spPr>
      </p:cxnSp>
      <p:cxnSp>
        <p:nvCxnSpPr>
          <p:cNvPr id="44047" name="AutoShape 47"/>
          <p:cNvCxnSpPr>
            <a:cxnSpLocks noChangeShapeType="1"/>
            <a:stCxn id="30727" idx="3"/>
            <a:endCxn id="30724" idx="2"/>
          </p:cNvCxnSpPr>
          <p:nvPr/>
        </p:nvCxnSpPr>
        <p:spPr bwMode="auto">
          <a:xfrm>
            <a:off x="2771775" y="4833938"/>
            <a:ext cx="1800225" cy="252412"/>
          </a:xfrm>
          <a:prstGeom prst="bentConnector2">
            <a:avLst/>
          </a:prstGeom>
          <a:noFill/>
          <a:ln w="9525">
            <a:solidFill>
              <a:schemeClr val="tx1"/>
            </a:solidFill>
            <a:miter lim="800000"/>
            <a:headEnd/>
            <a:tailEnd type="triangle" w="med" len="med"/>
          </a:ln>
        </p:spPr>
      </p:cxnSp>
      <p:cxnSp>
        <p:nvCxnSpPr>
          <p:cNvPr id="44048" name="AutoShape 48"/>
          <p:cNvCxnSpPr>
            <a:cxnSpLocks noChangeShapeType="1"/>
            <a:stCxn id="30724" idx="2"/>
            <a:endCxn id="30730" idx="1"/>
          </p:cNvCxnSpPr>
          <p:nvPr/>
        </p:nvCxnSpPr>
        <p:spPr bwMode="auto">
          <a:xfrm rot="16200000" flipH="1">
            <a:off x="5417344" y="5103019"/>
            <a:ext cx="180975" cy="1871663"/>
          </a:xfrm>
          <a:prstGeom prst="bentConnector2">
            <a:avLst/>
          </a:prstGeom>
          <a:noFill/>
          <a:ln w="9525">
            <a:solidFill>
              <a:schemeClr val="tx1"/>
            </a:solidFill>
            <a:miter lim="800000"/>
            <a:headEnd/>
            <a:tailEnd type="triangle" w="med" len="med"/>
          </a:ln>
        </p:spPr>
      </p:cxnSp>
      <p:sp>
        <p:nvSpPr>
          <p:cNvPr id="44049" name="Rectangle 51"/>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44050" name="Text Box 50"/>
          <p:cNvSpPr txBox="1">
            <a:spLocks noChangeArrowheads="1"/>
          </p:cNvSpPr>
          <p:nvPr/>
        </p:nvSpPr>
        <p:spPr bwMode="auto">
          <a:xfrm>
            <a:off x="1403350" y="1196975"/>
            <a:ext cx="7129463" cy="369888"/>
          </a:xfrm>
          <a:prstGeom prst="rect">
            <a:avLst/>
          </a:prstGeom>
          <a:noFill/>
          <a:ln w="9525">
            <a:noFill/>
            <a:miter lim="800000"/>
            <a:headEnd/>
            <a:tailEnd/>
          </a:ln>
        </p:spPr>
        <p:txBody>
          <a:bodyPr>
            <a:spAutoFit/>
          </a:bodyPr>
          <a:lstStyle/>
          <a:p>
            <a:pPr>
              <a:lnSpc>
                <a:spcPct val="90000"/>
              </a:lnSpc>
            </a:pPr>
            <a:r>
              <a:rPr lang="fr-FR" sz="2000" b="1" i="1" dirty="0">
                <a:solidFill>
                  <a:srgbClr val="0033CC"/>
                </a:solidFill>
                <a:latin typeface="Times New Roman" pitchFamily="18" charset="0"/>
                <a:cs typeface="Times New Roman" pitchFamily="18" charset="0"/>
              </a:rPr>
              <a:t>Modalités pratiques de participation au système des CSF</a:t>
            </a:r>
            <a:endParaRPr lang="fr-FR" sz="2400" b="1" i="1" dirty="0">
              <a:solidFill>
                <a:srgbClr val="0033CC"/>
              </a:solidFill>
              <a:latin typeface="Times New Roman" pitchFamily="18" charset="0"/>
              <a:cs typeface="Times New Roman" pitchFamily="18" charset="0"/>
            </a:endParaRPr>
          </a:p>
        </p:txBody>
      </p:sp>
      <p:sp>
        <p:nvSpPr>
          <p:cNvPr id="19"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285750" indent="-285750" eaLnBrk="1" hangingPunct="1">
              <a:spcBef>
                <a:spcPct val="50000"/>
              </a:spcBef>
              <a:buNone/>
              <a:defRPr/>
            </a:pPr>
            <a:endParaRPr lang="fr-FR" altLang="fr-FR" sz="1400" u="sng" dirty="0" smtClean="0"/>
          </a:p>
          <a:p>
            <a:pPr marL="285750" indent="-285750" eaLnBrk="1" hangingPunct="1">
              <a:spcBef>
                <a:spcPct val="50000"/>
              </a:spcBef>
              <a:buNone/>
              <a:defRPr/>
            </a:pPr>
            <a:endParaRPr lang="fr-FR" altLang="fr-FR" sz="1400" u="sng" dirty="0" smtClean="0"/>
          </a:p>
          <a:p>
            <a:pPr marL="285750" indent="-285750" eaLnBrk="1" hangingPunct="1">
              <a:spcBef>
                <a:spcPct val="50000"/>
              </a:spcBef>
              <a:buNone/>
              <a:defRPr/>
            </a:pPr>
            <a:r>
              <a:rPr lang="fr-FR" altLang="fr-FR" b="1" i="1" kern="1200" dirty="0" smtClean="0">
                <a:solidFill>
                  <a:schemeClr val="tx2"/>
                </a:solidFill>
                <a:latin typeface="+mj-lt"/>
                <a:cs typeface="Arial" pitchFamily="34" charset="0"/>
              </a:rPr>
              <a:t>1- Constitution du Dossier Administratif</a:t>
            </a:r>
          </a:p>
          <a:p>
            <a:pPr marL="285750" indent="-285750" eaLnBrk="1" hangingPunct="1">
              <a:spcBef>
                <a:spcPct val="50000"/>
              </a:spcBef>
              <a:buNone/>
              <a:defRPr/>
            </a:pPr>
            <a:endParaRPr lang="fr-FR" altLang="fr-FR" sz="1400" u="sng" dirty="0" smtClean="0"/>
          </a:p>
          <a:p>
            <a:pPr marL="803275" indent="-266700" eaLnBrk="1" hangingPunct="1">
              <a:spcBef>
                <a:spcPct val="50000"/>
              </a:spcBef>
              <a:buFont typeface="Wingdings" panose="05000000000000000000" pitchFamily="2" charset="2"/>
              <a:buChar char="ü"/>
              <a:defRPr/>
            </a:pPr>
            <a:r>
              <a:rPr lang="fr-FR" altLang="fr-FR" sz="1600" dirty="0" smtClean="0">
                <a:latin typeface="Arial" panose="020B0604020202020204" pitchFamily="34" charset="0"/>
                <a:cs typeface="Arial" panose="020B0604020202020204" pitchFamily="34" charset="0"/>
              </a:rPr>
              <a:t>Vérifier l’éligibilité de votre entreprise sur le site </a:t>
            </a:r>
            <a:r>
              <a:rPr lang="fr-FR" altLang="fr-FR" sz="1600" b="1" dirty="0" smtClean="0">
                <a:latin typeface="Arial" panose="020B0604020202020204" pitchFamily="34" charset="0"/>
                <a:cs typeface="Arial" panose="020B0604020202020204" pitchFamily="34" charset="0"/>
              </a:rPr>
              <a:t>http://www.ofppt.ma</a:t>
            </a:r>
            <a:endParaRPr lang="fr-FR" altLang="fr-FR" sz="1600" dirty="0" smtClean="0">
              <a:latin typeface="Arial" panose="020B0604020202020204" pitchFamily="34" charset="0"/>
              <a:cs typeface="Arial" panose="020B0604020202020204" pitchFamily="34" charset="0"/>
            </a:endParaRPr>
          </a:p>
          <a:p>
            <a:pPr marL="803275" indent="-266700" eaLnBrk="1" hangingPunct="1">
              <a:spcBef>
                <a:spcPct val="50000"/>
              </a:spcBef>
              <a:buFont typeface="Wingdings" panose="05000000000000000000" pitchFamily="2" charset="2"/>
              <a:buChar char="ü"/>
              <a:defRPr/>
            </a:pPr>
            <a:r>
              <a:rPr lang="fr-FR" altLang="fr-FR" sz="1600" dirty="0" smtClean="0">
                <a:latin typeface="Arial" panose="020B0604020202020204" pitchFamily="34" charset="0"/>
                <a:cs typeface="Arial" panose="020B0604020202020204" pitchFamily="34" charset="0"/>
              </a:rPr>
              <a:t> </a:t>
            </a:r>
            <a:r>
              <a:rPr lang="fr-FR" altLang="fr-FR" sz="1600" dirty="0">
                <a:latin typeface="Arial" panose="020B0604020202020204" pitchFamily="34" charset="0"/>
                <a:cs typeface="Arial" panose="020B0604020202020204" pitchFamily="34" charset="0"/>
              </a:rPr>
              <a:t>L</a:t>
            </a:r>
            <a:r>
              <a:rPr lang="fr-FR" altLang="fr-FR" sz="1600" dirty="0" smtClean="0">
                <a:latin typeface="Arial" panose="020B0604020202020204" pitchFamily="34" charset="0"/>
                <a:cs typeface="Arial" panose="020B0604020202020204" pitchFamily="34" charset="0"/>
              </a:rPr>
              <a:t>e modèle </a:t>
            </a:r>
            <a:r>
              <a:rPr lang="fr-FR" altLang="fr-FR" sz="1600" dirty="0">
                <a:latin typeface="Arial" panose="020B0604020202020204" pitchFamily="34" charset="0"/>
                <a:cs typeface="Arial" panose="020B0604020202020204" pitchFamily="34" charset="0"/>
              </a:rPr>
              <a:t> </a:t>
            </a:r>
            <a:r>
              <a:rPr lang="fr-FR" altLang="fr-FR" sz="1600" dirty="0" smtClean="0">
                <a:latin typeface="Arial" panose="020B0604020202020204" pitchFamily="34" charset="0"/>
                <a:cs typeface="Arial" panose="020B0604020202020204" pitchFamily="34" charset="0"/>
              </a:rPr>
              <a:t>J de l’extrait de du Registre de Commerce de l’entreprise</a:t>
            </a:r>
          </a:p>
          <a:p>
            <a:pPr marL="803275" indent="-266700" eaLnBrk="1" hangingPunct="1">
              <a:spcBef>
                <a:spcPct val="50000"/>
              </a:spcBef>
              <a:buFont typeface="Wingdings" panose="05000000000000000000" pitchFamily="2" charset="2"/>
              <a:buChar char="ü"/>
              <a:defRPr/>
            </a:pPr>
            <a:r>
              <a:rPr lang="fr-FR" altLang="fr-FR" sz="1600" dirty="0" smtClean="0">
                <a:latin typeface="Arial" panose="020B0604020202020204" pitchFamily="34" charset="0"/>
                <a:cs typeface="Arial" panose="020B0604020202020204" pitchFamily="34" charset="0"/>
              </a:rPr>
              <a:t>Pièces justifiant l’habilitation des pouvoirs</a:t>
            </a:r>
          </a:p>
          <a:p>
            <a:pPr marL="803275" indent="-266700" eaLnBrk="1" hangingPunct="1">
              <a:spcBef>
                <a:spcPct val="50000"/>
              </a:spcBef>
              <a:buFont typeface="Wingdings" panose="05000000000000000000" pitchFamily="2" charset="2"/>
              <a:buChar char="ü"/>
              <a:defRPr/>
            </a:pPr>
            <a:r>
              <a:rPr lang="fr-FR" altLang="fr-FR" sz="1600" dirty="0" smtClean="0">
                <a:latin typeface="Arial" panose="020B0604020202020204" pitchFamily="34" charset="0"/>
                <a:cs typeface="Arial" panose="020B0604020202020204" pitchFamily="34" charset="0"/>
              </a:rPr>
              <a:t>  </a:t>
            </a:r>
            <a:r>
              <a:rPr lang="fr-FR" altLang="fr-FR" sz="1600" dirty="0">
                <a:latin typeface="Arial" panose="020B0604020202020204" pitchFamily="34" charset="0"/>
                <a:cs typeface="Arial" panose="020B0604020202020204" pitchFamily="34" charset="0"/>
              </a:rPr>
              <a:t>A</a:t>
            </a:r>
            <a:r>
              <a:rPr lang="fr-FR" altLang="fr-FR" sz="1600" dirty="0" smtClean="0">
                <a:latin typeface="Arial" panose="020B0604020202020204" pitchFamily="34" charset="0"/>
                <a:cs typeface="Arial" panose="020B0604020202020204" pitchFamily="34" charset="0"/>
              </a:rPr>
              <a:t>ttestation de l’identification bancaire auprès de votre banque</a:t>
            </a:r>
          </a:p>
          <a:p>
            <a:pPr marL="803275" indent="-266700" eaLnBrk="1" hangingPunct="1">
              <a:spcBef>
                <a:spcPct val="50000"/>
              </a:spcBef>
              <a:buFont typeface="Wingdings" panose="05000000000000000000" pitchFamily="2" charset="2"/>
              <a:buChar char="ü"/>
              <a:defRPr/>
            </a:pPr>
            <a:r>
              <a:rPr lang="fr-FR" altLang="fr-FR" sz="1600" dirty="0" smtClean="0">
                <a:latin typeface="Arial" panose="020B0604020202020204" pitchFamily="34" charset="0"/>
                <a:cs typeface="Arial" panose="020B0604020202020204" pitchFamily="34" charset="0"/>
              </a:rPr>
              <a:t>  Renseigner le </a:t>
            </a:r>
            <a:r>
              <a:rPr lang="fr-FR" altLang="fr-FR" sz="1600" b="1" dirty="0" smtClean="0">
                <a:latin typeface="Arial" panose="020B0604020202020204" pitchFamily="34" charset="0"/>
                <a:cs typeface="Arial" panose="020B0604020202020204" pitchFamily="34" charset="0"/>
              </a:rPr>
              <a:t>Formulaire F1</a:t>
            </a:r>
            <a:r>
              <a:rPr lang="fr-FR" altLang="fr-FR" sz="1600" dirty="0" smtClean="0">
                <a:latin typeface="Arial" panose="020B0604020202020204" pitchFamily="34" charset="0"/>
                <a:cs typeface="Arial" panose="020B0604020202020204" pitchFamily="34" charset="0"/>
              </a:rPr>
              <a:t> portant la signature légalisée du signataire habilité</a:t>
            </a:r>
          </a:p>
          <a:p>
            <a:pPr marL="536575" indent="0" eaLnBrk="1" hangingPunct="1">
              <a:spcBef>
                <a:spcPct val="50000"/>
              </a:spcBef>
              <a:buNone/>
              <a:defRPr/>
            </a:pPr>
            <a:r>
              <a:rPr lang="fr-FR" altLang="fr-FR" sz="1600" dirty="0" smtClean="0">
                <a:latin typeface="Arial" panose="020B0604020202020204" pitchFamily="34" charset="0"/>
                <a:cs typeface="Arial" panose="020B0604020202020204" pitchFamily="34" charset="0"/>
              </a:rPr>
              <a:t>  Déposer le dossier à l’Unité de Gestion de l’OFPPT et demander, séance     tenante   </a:t>
            </a:r>
            <a:r>
              <a:rPr lang="fr-FR" altLang="fr-FR" sz="1600" b="1" dirty="0" smtClean="0">
                <a:latin typeface="Arial" panose="020B0604020202020204" pitchFamily="34" charset="0"/>
                <a:cs typeface="Arial" panose="020B0604020202020204" pitchFamily="34" charset="0"/>
              </a:rPr>
              <a:t>l’Attestation d’accès aux CSF</a:t>
            </a:r>
          </a:p>
        </p:txBody>
      </p:sp>
      <p:sp>
        <p:nvSpPr>
          <p:cNvPr id="4" name="Text Box 50"/>
          <p:cNvSpPr txBox="1">
            <a:spLocks noGrp="1" noChangeArrowheads="1"/>
          </p:cNvSpPr>
          <p:nvPr>
            <p:ph type="title"/>
          </p:nvPr>
        </p:nvSpPr>
        <p:spPr bwMode="auto">
          <a:xfrm>
            <a:off x="1907704" y="1660158"/>
            <a:ext cx="6789440" cy="369332"/>
          </a:xfrm>
          <a:prstGeom prst="rect">
            <a:avLst/>
          </a:prstGeom>
          <a:noFill/>
          <a:ln w="9525">
            <a:noFill/>
            <a:miter lim="800000"/>
            <a:headEnd/>
            <a:tailEnd/>
          </a:ln>
        </p:spPr>
        <p:txBody>
          <a:bodyPr wrap="square">
            <a:spAutoFit/>
          </a:bodyPr>
          <a:lstStyle/>
          <a:p>
            <a:pPr>
              <a:lnSpc>
                <a:spcPct val="90000"/>
              </a:lnSpc>
            </a:pPr>
            <a:r>
              <a:rPr lang="fr-FR" sz="2000" b="1" i="1" dirty="0">
                <a:solidFill>
                  <a:srgbClr val="0033CC"/>
                </a:solidFill>
                <a:latin typeface="Times New Roman" pitchFamily="18" charset="0"/>
                <a:cs typeface="Times New Roman" pitchFamily="18" charset="0"/>
              </a:rPr>
              <a:t>Modalités pratiques de participation au système des CSF</a:t>
            </a:r>
            <a:endParaRPr lang="fr-FR" sz="2400" b="1" i="1" dirty="0">
              <a:solidFill>
                <a:srgbClr val="0033CC"/>
              </a:solidFill>
              <a:latin typeface="Times New Roman" pitchFamily="18" charset="0"/>
              <a:cs typeface="Times New Roman" pitchFamily="18" charset="0"/>
            </a:endParaRPr>
          </a:p>
        </p:txBody>
      </p:sp>
      <p:sp>
        <p:nvSpPr>
          <p:cNvPr id="5"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bwMode="auto">
          <a:xfrm>
            <a:off x="395536" y="1268760"/>
            <a:ext cx="8229600" cy="463711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90000"/>
              </a:lnSpc>
              <a:defRPr/>
            </a:pPr>
            <a:endParaRPr lang="fr-FR" sz="2000" dirty="0" smtClean="0"/>
          </a:p>
          <a:p>
            <a:pPr marL="993775" indent="-552450" eaLnBrk="1" hangingPunct="1">
              <a:lnSpc>
                <a:spcPct val="90000"/>
              </a:lnSpc>
              <a:buFont typeface="Wingdings" pitchFamily="2" charset="2"/>
              <a:buChar char="v"/>
              <a:defRPr/>
            </a:pPr>
            <a:r>
              <a:rPr lang="fr-FR" sz="2000" b="1" i="1" dirty="0" smtClean="0">
                <a:latin typeface="Times New Roman" pitchFamily="18" charset="0"/>
                <a:cs typeface="Times New Roman" pitchFamily="18" charset="0"/>
              </a:rPr>
              <a:t>Partie 1 : Les CSF, Définition et Principe de Fonctionnement</a:t>
            </a:r>
          </a:p>
          <a:p>
            <a:pPr marL="993775" indent="-552450" eaLnBrk="1" hangingPunct="1">
              <a:lnSpc>
                <a:spcPct val="90000"/>
              </a:lnSpc>
              <a:buNone/>
              <a:defRPr/>
            </a:pPr>
            <a:endParaRPr lang="fr-FR" sz="2000" b="1" i="1" dirty="0" smtClean="0">
              <a:latin typeface="Times New Roman" pitchFamily="18" charset="0"/>
              <a:cs typeface="Times New Roman" pitchFamily="18" charset="0"/>
            </a:endParaRPr>
          </a:p>
          <a:p>
            <a:pPr marL="993775" indent="-552450" eaLnBrk="1" hangingPunct="1">
              <a:lnSpc>
                <a:spcPct val="90000"/>
              </a:lnSpc>
              <a:buFont typeface="Wingdings" pitchFamily="2" charset="2"/>
              <a:buChar char="v"/>
              <a:defRPr/>
            </a:pPr>
            <a:r>
              <a:rPr lang="fr-FR" sz="2000" b="1" i="1" dirty="0" smtClean="0">
                <a:latin typeface="Times New Roman" pitchFamily="18" charset="0"/>
                <a:cs typeface="Times New Roman" pitchFamily="18" charset="0"/>
              </a:rPr>
              <a:t>Partie 2 : Principes Généraux des CSF   </a:t>
            </a:r>
          </a:p>
          <a:p>
            <a:pPr marL="993775" indent="-552450" eaLnBrk="1" hangingPunct="1">
              <a:lnSpc>
                <a:spcPct val="90000"/>
              </a:lnSpc>
              <a:buFontTx/>
              <a:buNone/>
              <a:defRPr/>
            </a:pPr>
            <a:r>
              <a:rPr lang="fr-FR" sz="2000" b="1" i="1" dirty="0" smtClean="0">
                <a:latin typeface="Times New Roman" pitchFamily="18" charset="0"/>
                <a:cs typeface="Times New Roman" pitchFamily="18" charset="0"/>
              </a:rPr>
              <a:t>                 </a:t>
            </a:r>
          </a:p>
          <a:p>
            <a:pPr marL="993775" indent="-552450" eaLnBrk="1" hangingPunct="1">
              <a:lnSpc>
                <a:spcPct val="90000"/>
              </a:lnSpc>
              <a:buFont typeface="Wingdings" pitchFamily="2" charset="2"/>
              <a:buChar char="v"/>
              <a:defRPr/>
            </a:pPr>
            <a:r>
              <a:rPr lang="fr-FR" sz="2000" b="1" i="1" dirty="0" smtClean="0">
                <a:latin typeface="Times New Roman" pitchFamily="18" charset="0"/>
                <a:cs typeface="Times New Roman" pitchFamily="18" charset="0"/>
              </a:rPr>
              <a:t>Partie 3: Modalités pratiques de participation au système des CSF</a:t>
            </a:r>
          </a:p>
          <a:p>
            <a:pPr marL="993775" indent="-552450" eaLnBrk="1" hangingPunct="1">
              <a:lnSpc>
                <a:spcPct val="90000"/>
              </a:lnSpc>
              <a:buFont typeface="Wingdings" pitchFamily="2" charset="2"/>
              <a:buChar char="v"/>
              <a:defRPr/>
            </a:pPr>
            <a:endParaRPr lang="fr-FR" sz="2000" b="1" i="1" dirty="0" smtClean="0">
              <a:latin typeface="Times New Roman" pitchFamily="18" charset="0"/>
              <a:cs typeface="Times New Roman" pitchFamily="18" charset="0"/>
            </a:endParaRPr>
          </a:p>
          <a:p>
            <a:pPr marL="993775" indent="-552450" eaLnBrk="1" hangingPunct="1">
              <a:lnSpc>
                <a:spcPct val="90000"/>
              </a:lnSpc>
              <a:buFont typeface="Wingdings" pitchFamily="2" charset="2"/>
              <a:buChar char="v"/>
              <a:defRPr/>
            </a:pPr>
            <a:r>
              <a:rPr lang="fr-FR" sz="2000" b="1" i="1" dirty="0" smtClean="0">
                <a:latin typeface="Times New Roman" pitchFamily="18" charset="0"/>
                <a:cs typeface="Times New Roman" pitchFamily="18" charset="0"/>
              </a:rPr>
              <a:t>Partie 4: Plafonds et taux de Remboursement des Actions de Formation</a:t>
            </a:r>
          </a:p>
          <a:p>
            <a:pPr marL="993775" indent="-552450" eaLnBrk="1" hangingPunct="1">
              <a:lnSpc>
                <a:spcPct val="90000"/>
              </a:lnSpc>
              <a:buFont typeface="Wingdings" pitchFamily="2" charset="2"/>
              <a:buChar char="v"/>
              <a:defRPr/>
            </a:pPr>
            <a:endParaRPr lang="fr-FR" sz="2000" b="1" i="1" dirty="0" smtClean="0">
              <a:latin typeface="Times New Roman" pitchFamily="18" charset="0"/>
              <a:cs typeface="Times New Roman" pitchFamily="18" charset="0"/>
            </a:endParaRPr>
          </a:p>
          <a:p>
            <a:pPr marL="993775" indent="-552450" eaLnBrk="1" hangingPunct="1">
              <a:lnSpc>
                <a:spcPct val="90000"/>
              </a:lnSpc>
              <a:buFont typeface="Wingdings" pitchFamily="2" charset="2"/>
              <a:buChar char="v"/>
              <a:defRPr/>
            </a:pPr>
            <a:r>
              <a:rPr lang="fr-FR" sz="2000" b="1" i="1" dirty="0" smtClean="0">
                <a:latin typeface="Times New Roman" pitchFamily="18" charset="0"/>
                <a:cs typeface="Times New Roman" pitchFamily="18" charset="0"/>
              </a:rPr>
              <a:t>Partie 5: </a:t>
            </a:r>
            <a:r>
              <a:rPr lang="fr-FR" altLang="fr-FR" sz="2000" b="1" i="1" dirty="0" smtClean="0">
                <a:latin typeface="Times New Roman" pitchFamily="18" charset="0"/>
                <a:cs typeface="Times New Roman" pitchFamily="18" charset="0"/>
              </a:rPr>
              <a:t>Les principaux amendements apportés aux procédures </a:t>
            </a:r>
          </a:p>
          <a:p>
            <a:pPr marL="993775" indent="-552450" eaLnBrk="1" hangingPunct="1">
              <a:lnSpc>
                <a:spcPct val="90000"/>
              </a:lnSpc>
              <a:buFont typeface="Wingdings" pitchFamily="2" charset="2"/>
              <a:buChar char="v"/>
              <a:defRPr/>
            </a:pPr>
            <a:endParaRPr lang="fr-FR" sz="2000" b="1" i="1" dirty="0" smtClean="0">
              <a:latin typeface="Times New Roman" pitchFamily="18" charset="0"/>
              <a:cs typeface="Times New Roman" pitchFamily="18" charset="0"/>
            </a:endParaRPr>
          </a:p>
          <a:p>
            <a:pPr eaLnBrk="1" hangingPunct="1">
              <a:lnSpc>
                <a:spcPct val="90000"/>
              </a:lnSpc>
              <a:defRPr/>
            </a:pPr>
            <a:endParaRPr lang="fr-FR" sz="2800" b="1" i="1" dirty="0" smtClean="0">
              <a:latin typeface="Times New Roman" pitchFamily="18" charset="0"/>
              <a:cs typeface="Times New Roman" pitchFamily="18" charset="0"/>
            </a:endParaRPr>
          </a:p>
          <a:p>
            <a:pPr eaLnBrk="1" hangingPunct="1">
              <a:lnSpc>
                <a:spcPct val="90000"/>
              </a:lnSpc>
              <a:buFontTx/>
              <a:buNone/>
              <a:defRPr/>
            </a:pPr>
            <a:endParaRPr lang="fr-FR" sz="2800" b="1" i="1" dirty="0" smtClean="0">
              <a:latin typeface="Times New Roman" pitchFamily="18" charset="0"/>
              <a:cs typeface="Times New Roman" pitchFamily="18" charset="0"/>
            </a:endParaRPr>
          </a:p>
        </p:txBody>
      </p:sp>
      <p:sp>
        <p:nvSpPr>
          <p:cNvPr id="29699" name="Rectangle 18"/>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6"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eaLnBrk="1" hangingPunct="1">
              <a:spcBef>
                <a:spcPct val="50000"/>
              </a:spcBef>
              <a:buFont typeface="Arial" panose="020B0604020202020204" pitchFamily="34" charset="0"/>
              <a:buNone/>
              <a:defRPr/>
            </a:pPr>
            <a:endParaRPr lang="fr-FR" altLang="fr-FR" sz="1400" u="sng" dirty="0" smtClean="0"/>
          </a:p>
          <a:p>
            <a:pPr eaLnBrk="1" hangingPunct="1">
              <a:spcBef>
                <a:spcPct val="50000"/>
              </a:spcBef>
              <a:buFont typeface="Arial" panose="020B0604020202020204" pitchFamily="34" charset="0"/>
              <a:buNone/>
              <a:defRPr/>
            </a:pPr>
            <a:endParaRPr lang="fr-FR" altLang="fr-FR" sz="1600" u="sng" dirty="0" smtClean="0"/>
          </a:p>
          <a:p>
            <a:pPr eaLnBrk="1" hangingPunct="1">
              <a:spcBef>
                <a:spcPct val="50000"/>
              </a:spcBef>
              <a:buFont typeface="Arial" panose="020B0604020202020204" pitchFamily="34" charset="0"/>
              <a:buNone/>
              <a:defRPr/>
            </a:pPr>
            <a:r>
              <a:rPr lang="fr-FR" altLang="fr-FR" b="1" i="1" kern="1200" dirty="0" smtClean="0">
                <a:solidFill>
                  <a:schemeClr val="tx2"/>
                </a:solidFill>
                <a:latin typeface="+mj-lt"/>
                <a:cs typeface="Arial" pitchFamily="34" charset="0"/>
              </a:rPr>
              <a:t>2 - Constitution du Dossier Technique</a:t>
            </a:r>
          </a:p>
          <a:p>
            <a:pPr eaLnBrk="1" hangingPunct="1">
              <a:spcBef>
                <a:spcPct val="50000"/>
              </a:spcBef>
              <a:buFont typeface="Arial" panose="020B0604020202020204" pitchFamily="34" charset="0"/>
              <a:buNone/>
              <a:defRPr/>
            </a:pPr>
            <a:r>
              <a:rPr lang="fr-FR" altLang="fr-FR" sz="1400" dirty="0" smtClean="0"/>
              <a:t>            </a:t>
            </a:r>
            <a:r>
              <a:rPr lang="fr-FR" altLang="fr-FR" sz="1600" dirty="0" smtClean="0"/>
              <a:t>2-1- Actions Non Planifiées( ANP) ou d’Alphabétisation :</a:t>
            </a:r>
            <a:endParaRPr lang="fr-FR" altLang="fr-FR" sz="1400" dirty="0" smtClean="0"/>
          </a:p>
          <a:p>
            <a:pPr marL="725488" indent="-363538" eaLnBrk="1" hangingPunct="1">
              <a:spcBef>
                <a:spcPct val="50000"/>
              </a:spcBef>
              <a:buFont typeface="Wingdings" panose="05000000000000000000" pitchFamily="2" charset="2"/>
              <a:buChar char="ü"/>
              <a:defRPr/>
            </a:pPr>
            <a:r>
              <a:rPr lang="fr-FR" altLang="fr-FR" sz="1600" dirty="0" smtClean="0"/>
              <a:t>Vérifier tout d’abord l’éligibilité de ou des organismes avec qui vous projetez de faire la formation</a:t>
            </a:r>
          </a:p>
          <a:p>
            <a:pPr marL="725488" indent="-363538" eaLnBrk="1" hangingPunct="1">
              <a:spcBef>
                <a:spcPct val="50000"/>
              </a:spcBef>
              <a:buFont typeface="Wingdings" panose="05000000000000000000" pitchFamily="2" charset="2"/>
              <a:buChar char="ü"/>
              <a:defRPr/>
            </a:pPr>
            <a:r>
              <a:rPr lang="fr-FR" altLang="fr-FR" sz="1600" dirty="0" smtClean="0"/>
              <a:t> Renseigner, avec l’aide de l’organisme retenu, pour chaque action de formation le Formulaire F2</a:t>
            </a:r>
          </a:p>
          <a:p>
            <a:pPr marL="725488" indent="-363538" eaLnBrk="1" hangingPunct="1">
              <a:spcBef>
                <a:spcPct val="50000"/>
              </a:spcBef>
              <a:buFont typeface="Wingdings" panose="05000000000000000000" pitchFamily="2" charset="2"/>
              <a:buChar char="ü"/>
              <a:defRPr/>
            </a:pPr>
            <a:r>
              <a:rPr lang="fr-FR" altLang="fr-FR" sz="1600" dirty="0" smtClean="0"/>
              <a:t> Demander à l’organisme retenu de renseigner le Formulaire F3, de le signer et  le cacheter </a:t>
            </a:r>
          </a:p>
          <a:p>
            <a:pPr marL="725488" indent="-363538" eaLnBrk="1" hangingPunct="1">
              <a:spcBef>
                <a:spcPct val="50000"/>
              </a:spcBef>
              <a:buFont typeface="Wingdings" panose="05000000000000000000" pitchFamily="2" charset="2"/>
              <a:buChar char="ü"/>
              <a:defRPr/>
            </a:pPr>
            <a:r>
              <a:rPr lang="fr-FR" altLang="fr-FR" sz="1600" dirty="0" smtClean="0"/>
              <a:t> Établir la fiche récapitulative des Actions de Formation (modèle 1)</a:t>
            </a:r>
          </a:p>
          <a:p>
            <a:pPr marL="361950" indent="0" eaLnBrk="1" hangingPunct="1">
              <a:spcBef>
                <a:spcPct val="50000"/>
              </a:spcBef>
              <a:buNone/>
              <a:defRPr/>
            </a:pPr>
            <a:r>
              <a:rPr lang="fr-FR" altLang="fr-FR" sz="1600" dirty="0" smtClean="0"/>
              <a:t> Déposer le dossier à l’Unité de Gestion de l’OFPPT, au moins 05 jours calendaires avant le démarrage de l’action, et demander, séance tenante, un accusé de réception.</a:t>
            </a:r>
          </a:p>
          <a:p>
            <a:endParaRPr lang="fr-FR" dirty="0"/>
          </a:p>
        </p:txBody>
      </p:sp>
      <p:sp>
        <p:nvSpPr>
          <p:cNvPr id="4" name="Text Box 50"/>
          <p:cNvSpPr txBox="1">
            <a:spLocks noChangeArrowheads="1"/>
          </p:cNvSpPr>
          <p:nvPr/>
        </p:nvSpPr>
        <p:spPr bwMode="auto">
          <a:xfrm>
            <a:off x="1907704" y="1660158"/>
            <a:ext cx="6789440" cy="3693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fr-FR" sz="2000" b="1" i="1" u="none" strike="noStrike" kern="0" cap="none" spc="0" normalizeH="0" baseline="0" noProof="0" dirty="0" smtClean="0">
                <a:ln>
                  <a:noFill/>
                </a:ln>
                <a:solidFill>
                  <a:srgbClr val="0033CC"/>
                </a:solidFill>
                <a:effectLst/>
                <a:uLnTx/>
                <a:uFillTx/>
                <a:latin typeface="Times New Roman" pitchFamily="18" charset="0"/>
                <a:ea typeface="+mj-ea"/>
                <a:cs typeface="Times New Roman" pitchFamily="18" charset="0"/>
              </a:rPr>
              <a:t>Modalités pratiques de participation au système des CSF</a:t>
            </a:r>
            <a:endParaRPr kumimoji="0" lang="fr-FR" sz="2400" b="1" i="1" u="none" strike="noStrike" kern="0" cap="none" spc="0" normalizeH="0" baseline="0" noProof="0" dirty="0">
              <a:ln>
                <a:noFill/>
              </a:ln>
              <a:solidFill>
                <a:srgbClr val="0033CC"/>
              </a:solidFill>
              <a:effectLst/>
              <a:uLnTx/>
              <a:uFillTx/>
              <a:latin typeface="Times New Roman" pitchFamily="18" charset="0"/>
              <a:ea typeface="+mj-ea"/>
              <a:cs typeface="Times New Roman" pitchFamily="18" charset="0"/>
            </a:endParaRPr>
          </a:p>
        </p:txBody>
      </p:sp>
      <p:sp>
        <p:nvSpPr>
          <p:cNvPr id="5"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395536" y="1556792"/>
            <a:ext cx="8229600" cy="4525963"/>
          </a:xfrm>
        </p:spPr>
        <p:txBody>
          <a:bodyPr/>
          <a:lstStyle/>
          <a:p>
            <a:pPr eaLnBrk="1" hangingPunct="1">
              <a:spcBef>
                <a:spcPct val="50000"/>
              </a:spcBef>
              <a:buFont typeface="Arial" panose="020B0604020202020204" pitchFamily="34" charset="0"/>
              <a:buNone/>
            </a:pPr>
            <a:endParaRPr lang="fr-FR" altLang="fr-FR" b="1" i="1" kern="1200" dirty="0" smtClean="0">
              <a:solidFill>
                <a:schemeClr val="tx2"/>
              </a:solidFill>
              <a:latin typeface="+mj-lt"/>
              <a:cs typeface="Arial" pitchFamily="34" charset="0"/>
            </a:endParaRPr>
          </a:p>
          <a:p>
            <a:pPr eaLnBrk="1" hangingPunct="1">
              <a:spcBef>
                <a:spcPct val="50000"/>
              </a:spcBef>
              <a:buFont typeface="Arial" panose="020B0604020202020204" pitchFamily="34" charset="0"/>
              <a:buNone/>
            </a:pPr>
            <a:endParaRPr lang="fr-FR" altLang="fr-FR" sz="1600" b="1" i="1" kern="1200" dirty="0" smtClean="0">
              <a:solidFill>
                <a:schemeClr val="tx2"/>
              </a:solidFill>
              <a:latin typeface="+mj-lt"/>
              <a:cs typeface="Arial" pitchFamily="34" charset="0"/>
            </a:endParaRPr>
          </a:p>
          <a:p>
            <a:pPr eaLnBrk="1" hangingPunct="1">
              <a:spcBef>
                <a:spcPct val="50000"/>
              </a:spcBef>
              <a:buFont typeface="Arial" panose="020B0604020202020204" pitchFamily="34" charset="0"/>
              <a:buNone/>
            </a:pPr>
            <a:r>
              <a:rPr lang="fr-FR" altLang="fr-FR" b="1" i="1" kern="1200" dirty="0" smtClean="0">
                <a:solidFill>
                  <a:schemeClr val="tx2"/>
                </a:solidFill>
                <a:latin typeface="+mj-lt"/>
                <a:cs typeface="Arial" pitchFamily="34" charset="0"/>
              </a:rPr>
              <a:t>2- Constitution du Dossier Technique</a:t>
            </a:r>
          </a:p>
          <a:p>
            <a:pPr eaLnBrk="1" hangingPunct="1">
              <a:spcBef>
                <a:spcPct val="50000"/>
              </a:spcBef>
              <a:buFont typeface="Arial" panose="020B0604020202020204" pitchFamily="34" charset="0"/>
              <a:buNone/>
            </a:pPr>
            <a:r>
              <a:rPr lang="fr-FR" altLang="fr-FR" sz="1600" dirty="0" smtClean="0"/>
              <a:t>            </a:t>
            </a:r>
          </a:p>
          <a:p>
            <a:pPr marL="1260475" indent="-361950" eaLnBrk="1" hangingPunct="1">
              <a:spcBef>
                <a:spcPct val="50000"/>
              </a:spcBef>
              <a:buFont typeface="Arial" panose="020B0604020202020204" pitchFamily="34" charset="0"/>
              <a:buNone/>
            </a:pPr>
            <a:r>
              <a:rPr lang="fr-FR" altLang="fr-FR" sz="1600" dirty="0" smtClean="0"/>
              <a:t>2-2- </a:t>
            </a:r>
            <a:r>
              <a:rPr lang="fr-FR" altLang="fr-FR" sz="1600" dirty="0"/>
              <a:t>A</a:t>
            </a:r>
            <a:r>
              <a:rPr lang="fr-FR" altLang="fr-FR" sz="1600" dirty="0" smtClean="0"/>
              <a:t>ctions Planifiées( AP)</a:t>
            </a:r>
          </a:p>
          <a:p>
            <a:pPr marL="725488" indent="-363538" eaLnBrk="1" hangingPunct="1">
              <a:spcBef>
                <a:spcPct val="50000"/>
              </a:spcBef>
              <a:buFont typeface="Wingdings" panose="05000000000000000000" pitchFamily="2" charset="2"/>
              <a:buChar char="ü"/>
              <a:defRPr/>
            </a:pPr>
            <a:endParaRPr lang="fr-FR" altLang="fr-FR" sz="1600" dirty="0" smtClean="0"/>
          </a:p>
          <a:p>
            <a:pPr marL="725488" indent="-363538" eaLnBrk="1" hangingPunct="1">
              <a:spcBef>
                <a:spcPct val="50000"/>
              </a:spcBef>
              <a:buFont typeface="Wingdings" panose="05000000000000000000" pitchFamily="2" charset="2"/>
              <a:buChar char="ü"/>
              <a:defRPr/>
            </a:pPr>
            <a:r>
              <a:rPr lang="fr-FR" altLang="fr-FR" sz="1600" dirty="0" smtClean="0"/>
              <a:t>Ingénierie validée par le GIAC + mêmes documents que pour les actions non planifiées </a:t>
            </a:r>
          </a:p>
          <a:p>
            <a:pPr marL="725488" indent="-363538" eaLnBrk="1" hangingPunct="1">
              <a:spcBef>
                <a:spcPct val="50000"/>
              </a:spcBef>
              <a:buFont typeface="Wingdings" panose="05000000000000000000" pitchFamily="2" charset="2"/>
              <a:buChar char="ü"/>
              <a:defRPr/>
            </a:pPr>
            <a:endParaRPr lang="fr-FR" altLang="fr-FR" sz="1600" dirty="0" smtClean="0"/>
          </a:p>
          <a:p>
            <a:pPr marL="361950" indent="0" eaLnBrk="1" hangingPunct="1">
              <a:spcBef>
                <a:spcPct val="50000"/>
              </a:spcBef>
              <a:buNone/>
              <a:defRPr/>
            </a:pPr>
            <a:r>
              <a:rPr lang="fr-FR" altLang="fr-FR" sz="1600" dirty="0" smtClean="0"/>
              <a:t> Déposer le dossier à l’Unité de Gestion de l’OFPPT, au moins 10 jours calendaires avant le démarrage de la première action, et demander, séance tenante, un accusé de réception</a:t>
            </a:r>
            <a:r>
              <a:rPr lang="fr-FR" altLang="fr-FR" sz="1400" dirty="0" smtClean="0"/>
              <a:t>.</a:t>
            </a:r>
          </a:p>
          <a:p>
            <a:endParaRPr lang="fr-FR" dirty="0"/>
          </a:p>
        </p:txBody>
      </p:sp>
      <p:sp>
        <p:nvSpPr>
          <p:cNvPr id="4" name="Text Box 50"/>
          <p:cNvSpPr txBox="1">
            <a:spLocks noChangeArrowheads="1"/>
          </p:cNvSpPr>
          <p:nvPr/>
        </p:nvSpPr>
        <p:spPr bwMode="auto">
          <a:xfrm>
            <a:off x="1907704" y="1660158"/>
            <a:ext cx="6789440" cy="3693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fr-FR" sz="2000" b="1" i="1" u="none" strike="noStrike" kern="0" cap="none" spc="0" normalizeH="0" baseline="0" noProof="0" dirty="0" smtClean="0">
                <a:ln>
                  <a:noFill/>
                </a:ln>
                <a:solidFill>
                  <a:srgbClr val="0033CC"/>
                </a:solidFill>
                <a:effectLst/>
                <a:uLnTx/>
                <a:uFillTx/>
                <a:latin typeface="Times New Roman" pitchFamily="18" charset="0"/>
                <a:ea typeface="+mj-ea"/>
                <a:cs typeface="Times New Roman" pitchFamily="18" charset="0"/>
              </a:rPr>
              <a:t>Modalités pratiques de participation au système des CSF</a:t>
            </a:r>
            <a:endParaRPr kumimoji="0" lang="fr-FR" sz="2400" b="1" i="1" u="none" strike="noStrike" kern="0" cap="none" spc="0" normalizeH="0" baseline="0" noProof="0" dirty="0">
              <a:ln>
                <a:noFill/>
              </a:ln>
              <a:solidFill>
                <a:srgbClr val="0033CC"/>
              </a:solidFill>
              <a:effectLst/>
              <a:uLnTx/>
              <a:uFillTx/>
              <a:latin typeface="Times New Roman" pitchFamily="18" charset="0"/>
              <a:ea typeface="+mj-ea"/>
              <a:cs typeface="Times New Roman" pitchFamily="18" charset="0"/>
            </a:endParaRPr>
          </a:p>
        </p:txBody>
      </p:sp>
      <p:sp>
        <p:nvSpPr>
          <p:cNvPr id="5"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eaLnBrk="1" hangingPunct="1">
              <a:spcBef>
                <a:spcPct val="50000"/>
              </a:spcBef>
              <a:buFont typeface="Arial" panose="020B0604020202020204" pitchFamily="34" charset="0"/>
              <a:buNone/>
            </a:pPr>
            <a:endParaRPr lang="fr-FR" altLang="fr-FR" b="1" i="1" kern="1200" dirty="0" smtClean="0">
              <a:solidFill>
                <a:schemeClr val="tx2"/>
              </a:solidFill>
              <a:latin typeface="+mj-lt"/>
              <a:cs typeface="Arial" pitchFamily="34" charset="0"/>
            </a:endParaRPr>
          </a:p>
          <a:p>
            <a:pPr eaLnBrk="1" hangingPunct="1">
              <a:spcBef>
                <a:spcPct val="50000"/>
              </a:spcBef>
              <a:buFont typeface="Arial" panose="020B0604020202020204" pitchFamily="34" charset="0"/>
              <a:buNone/>
            </a:pPr>
            <a:r>
              <a:rPr lang="fr-FR" altLang="fr-FR" b="1" i="1" kern="1200" dirty="0" smtClean="0">
                <a:solidFill>
                  <a:schemeClr val="tx2"/>
                </a:solidFill>
                <a:latin typeface="+mj-lt"/>
                <a:cs typeface="Arial" pitchFamily="34" charset="0"/>
              </a:rPr>
              <a:t>3- Constitution du Dossier financier</a:t>
            </a:r>
          </a:p>
          <a:p>
            <a:pPr>
              <a:buNone/>
            </a:pPr>
            <a:r>
              <a:rPr lang="fr-FR" altLang="fr-FR" sz="1600" dirty="0" smtClean="0"/>
              <a:t>           </a:t>
            </a:r>
          </a:p>
          <a:p>
            <a:pPr>
              <a:buNone/>
            </a:pPr>
            <a:r>
              <a:rPr lang="fr-FR" altLang="fr-FR" sz="1600" b="1" dirty="0" smtClean="0"/>
              <a:t>JUSTIFICATIFS DE REALISATION</a:t>
            </a:r>
          </a:p>
          <a:p>
            <a:pPr>
              <a:buNone/>
            </a:pPr>
            <a:endParaRPr lang="fr-FR" altLang="fr-FR" sz="1600" b="1" dirty="0" smtClean="0"/>
          </a:p>
          <a:p>
            <a:pPr>
              <a:buNone/>
            </a:pPr>
            <a:r>
              <a:rPr lang="fr-FR" altLang="fr-FR" sz="1600" b="1" dirty="0" smtClean="0">
                <a:latin typeface="Arial" panose="020B0604020202020204" pitchFamily="34" charset="0"/>
                <a:cs typeface="Arial" panose="020B0604020202020204" pitchFamily="34" charset="0"/>
              </a:rPr>
              <a:t>Pour les formations réalisées par un organisme externe :</a:t>
            </a:r>
          </a:p>
          <a:p>
            <a:endParaRPr lang="fr-FR" altLang="fr-FR" sz="1600" b="1" dirty="0" smtClean="0">
              <a:latin typeface="Arial" panose="020B0604020202020204" pitchFamily="34" charset="0"/>
              <a:cs typeface="Arial" panose="020B0604020202020204" pitchFamily="34" charset="0"/>
            </a:endParaRPr>
          </a:p>
          <a:p>
            <a:pPr marL="630238" indent="-268288">
              <a:buFont typeface="Wingdings" pitchFamily="2" charset="2"/>
              <a:buChar char="ü"/>
            </a:pPr>
            <a:r>
              <a:rPr lang="fr-FR" altLang="fr-FR" sz="1400" b="1" dirty="0" smtClean="0">
                <a:latin typeface="Arial" panose="020B0604020202020204" pitchFamily="34" charset="0"/>
                <a:cs typeface="Arial" panose="020B0604020202020204" pitchFamily="34" charset="0"/>
              </a:rPr>
              <a:t>Original de la facture (Modèle 4) signée et cachetée par l’organisme de formation</a:t>
            </a:r>
          </a:p>
          <a:p>
            <a:pPr marL="361950" indent="0">
              <a:buNone/>
            </a:pPr>
            <a:r>
              <a:rPr lang="fr-FR" altLang="fr-FR" sz="1400" b="1" dirty="0" smtClean="0">
                <a:latin typeface="Arial" panose="020B0604020202020204" pitchFamily="34" charset="0"/>
                <a:cs typeface="Arial" panose="020B0604020202020204" pitchFamily="34" charset="0"/>
              </a:rPr>
              <a:t>      avec la fonction et le nom complet du signataire et cacheté par l’entreprise.</a:t>
            </a:r>
          </a:p>
          <a:p>
            <a:pPr marL="630238" indent="-268288">
              <a:buFont typeface="Wingdings" pitchFamily="2" charset="2"/>
              <a:buChar char="ü"/>
            </a:pPr>
            <a:r>
              <a:rPr lang="fr-FR" altLang="fr-FR" sz="1400" b="1" dirty="0" smtClean="0">
                <a:latin typeface="Arial" panose="020B0604020202020204" pitchFamily="34" charset="0"/>
                <a:cs typeface="Arial" panose="020B0604020202020204" pitchFamily="34" charset="0"/>
              </a:rPr>
              <a:t>La liste de présence, émargée par les bénéficiaires et portant les cachets de</a:t>
            </a:r>
          </a:p>
          <a:p>
            <a:pPr marL="361950" indent="0">
              <a:buNone/>
            </a:pPr>
            <a:r>
              <a:rPr lang="fr-FR" altLang="fr-FR" sz="1400" b="1" dirty="0" smtClean="0">
                <a:latin typeface="Arial" panose="020B0604020202020204" pitchFamily="34" charset="0"/>
                <a:cs typeface="Arial" panose="020B0604020202020204" pitchFamily="34" charset="0"/>
              </a:rPr>
              <a:t>      l’organisme de formation et de l’entreprise (Modèle 5)</a:t>
            </a:r>
          </a:p>
          <a:p>
            <a:pPr marL="630238" indent="-268288">
              <a:buFont typeface="Wingdings" pitchFamily="2" charset="2"/>
              <a:buChar char="ü"/>
            </a:pPr>
            <a:r>
              <a:rPr lang="fr-FR" altLang="fr-FR" sz="1400" b="1" dirty="0" smtClean="0">
                <a:latin typeface="Arial" panose="020B0604020202020204" pitchFamily="34" charset="0"/>
                <a:cs typeface="Arial" panose="020B0604020202020204" pitchFamily="34" charset="0"/>
              </a:rPr>
              <a:t>La fiche d ’évaluation synthétique (Formulaire F4)</a:t>
            </a:r>
          </a:p>
          <a:p>
            <a:pPr marL="630238" indent="-268288">
              <a:buFont typeface="Wingdings" pitchFamily="2" charset="2"/>
              <a:buChar char="ü"/>
            </a:pPr>
            <a:r>
              <a:rPr lang="fr-FR" altLang="fr-FR" sz="1400" b="1" dirty="0" smtClean="0">
                <a:latin typeface="Arial" panose="020B0604020202020204" pitchFamily="34" charset="0"/>
                <a:cs typeface="Arial" panose="020B0604020202020204" pitchFamily="34" charset="0"/>
              </a:rPr>
              <a:t>Justificatifs de règlement selon modèle de paiement(copie chèque, OV, effet de commerce, relevé de compte , avis de débit)</a:t>
            </a:r>
            <a:endParaRPr lang="fr-FR" altLang="fr-FR" sz="1400" dirty="0" smtClean="0">
              <a:latin typeface="Arial" panose="020B0604020202020204" pitchFamily="34" charset="0"/>
              <a:cs typeface="Arial" panose="020B0604020202020204" pitchFamily="34" charset="0"/>
            </a:endParaRPr>
          </a:p>
          <a:p>
            <a:pPr marL="630238" indent="-268288">
              <a:buFont typeface="Wingdings" pitchFamily="2" charset="2"/>
              <a:buChar char="ü"/>
            </a:pPr>
            <a:r>
              <a:rPr lang="fr-FR" altLang="fr-FR" sz="1400" b="1" dirty="0" smtClean="0">
                <a:latin typeface="Arial" panose="020B0604020202020204" pitchFamily="34" charset="0"/>
                <a:cs typeface="Arial" panose="020B0604020202020204" pitchFamily="34" charset="0"/>
              </a:rPr>
              <a:t>Une attestation certifiant la réalisation des actions présentées au remboursement (Modèle 6)</a:t>
            </a:r>
          </a:p>
          <a:p>
            <a:endParaRPr lang="fr-FR" altLang="fr-FR" sz="1600" b="1" dirty="0" smtClean="0"/>
          </a:p>
          <a:p>
            <a:endParaRPr lang="fr-FR" sz="1600" dirty="0"/>
          </a:p>
        </p:txBody>
      </p:sp>
      <p:sp>
        <p:nvSpPr>
          <p:cNvPr id="4" name="Text Box 50"/>
          <p:cNvSpPr txBox="1">
            <a:spLocks noChangeArrowheads="1"/>
          </p:cNvSpPr>
          <p:nvPr/>
        </p:nvSpPr>
        <p:spPr bwMode="auto">
          <a:xfrm>
            <a:off x="1907704" y="1660158"/>
            <a:ext cx="6789440" cy="3693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fr-FR" sz="2000" b="1" i="1" u="none" strike="noStrike" kern="0" cap="none" spc="0" normalizeH="0" baseline="0" noProof="0" dirty="0" smtClean="0">
                <a:ln>
                  <a:noFill/>
                </a:ln>
                <a:solidFill>
                  <a:srgbClr val="0033CC"/>
                </a:solidFill>
                <a:effectLst/>
                <a:uLnTx/>
                <a:uFillTx/>
                <a:latin typeface="Times New Roman" pitchFamily="18" charset="0"/>
                <a:ea typeface="+mj-ea"/>
                <a:cs typeface="Times New Roman" pitchFamily="18" charset="0"/>
              </a:rPr>
              <a:t>Modalités pratiques de participation au système des CSF</a:t>
            </a:r>
            <a:endParaRPr kumimoji="0" lang="fr-FR" sz="2400" b="1" i="1" u="none" strike="noStrike" kern="0" cap="none" spc="0" normalizeH="0" baseline="0" noProof="0" dirty="0">
              <a:ln>
                <a:noFill/>
              </a:ln>
              <a:solidFill>
                <a:srgbClr val="0033CC"/>
              </a:solidFill>
              <a:effectLst/>
              <a:uLnTx/>
              <a:uFillTx/>
              <a:latin typeface="Times New Roman" pitchFamily="18" charset="0"/>
              <a:ea typeface="+mj-ea"/>
              <a:cs typeface="Times New Roman" pitchFamily="18" charset="0"/>
            </a:endParaRPr>
          </a:p>
        </p:txBody>
      </p:sp>
      <p:sp>
        <p:nvSpPr>
          <p:cNvPr id="5"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395536" y="1556792"/>
            <a:ext cx="8229600" cy="4525963"/>
          </a:xfrm>
        </p:spPr>
        <p:txBody>
          <a:bodyPr/>
          <a:lstStyle/>
          <a:p>
            <a:endParaRPr lang="fr-FR" dirty="0" smtClean="0"/>
          </a:p>
          <a:p>
            <a:pPr eaLnBrk="1" hangingPunct="1">
              <a:spcBef>
                <a:spcPct val="50000"/>
              </a:spcBef>
              <a:buFont typeface="Arial" panose="020B0604020202020204" pitchFamily="34" charset="0"/>
              <a:buNone/>
            </a:pPr>
            <a:endParaRPr lang="fr-FR" altLang="fr-FR" b="1" i="1" kern="1200" dirty="0" smtClean="0">
              <a:solidFill>
                <a:schemeClr val="tx2"/>
              </a:solidFill>
              <a:latin typeface="+mj-lt"/>
              <a:cs typeface="Arial" pitchFamily="34" charset="0"/>
            </a:endParaRPr>
          </a:p>
          <a:p>
            <a:pPr eaLnBrk="1" hangingPunct="1">
              <a:spcBef>
                <a:spcPct val="50000"/>
              </a:spcBef>
              <a:buFont typeface="Arial" panose="020B0604020202020204" pitchFamily="34" charset="0"/>
              <a:buNone/>
            </a:pPr>
            <a:r>
              <a:rPr lang="fr-FR" altLang="fr-FR" b="1" i="1" kern="1200" dirty="0" smtClean="0">
                <a:solidFill>
                  <a:schemeClr val="tx2"/>
                </a:solidFill>
                <a:latin typeface="+mj-lt"/>
                <a:cs typeface="Arial" pitchFamily="34" charset="0"/>
              </a:rPr>
              <a:t>3- Constitution du Dossier financier</a:t>
            </a:r>
          </a:p>
          <a:p>
            <a:pPr>
              <a:buNone/>
            </a:pPr>
            <a:endParaRPr lang="fr-FR" altLang="fr-FR" sz="1200" b="1" dirty="0" smtClean="0"/>
          </a:p>
          <a:p>
            <a:pPr>
              <a:buNone/>
            </a:pPr>
            <a:r>
              <a:rPr lang="fr-FR" altLang="fr-FR" sz="1600" b="1" dirty="0" smtClean="0"/>
              <a:t>Pour les Actions de Formation réalisées par les propres compétences internes de l’entreprise,:</a:t>
            </a:r>
          </a:p>
          <a:p>
            <a:endParaRPr lang="fr-FR" altLang="fr-FR" sz="1600" b="1" dirty="0" smtClean="0"/>
          </a:p>
          <a:p>
            <a:pPr>
              <a:buFont typeface="Wingdings" pitchFamily="2" charset="2"/>
              <a:buChar char="Ø"/>
            </a:pPr>
            <a:r>
              <a:rPr lang="fr-FR" altLang="fr-FR" sz="1600" dirty="0" smtClean="0"/>
              <a:t>La liste originale de présence émargée par les bénéficiaires, cacheté par l’entreprise et avec mention du :</a:t>
            </a:r>
          </a:p>
          <a:p>
            <a:pPr marL="1071563" indent="-346075">
              <a:buFont typeface="Wingdings" pitchFamily="2" charset="2"/>
              <a:buChar char="ü"/>
            </a:pPr>
            <a:r>
              <a:rPr lang="fr-FR" altLang="fr-FR" sz="1600" dirty="0"/>
              <a:t> </a:t>
            </a:r>
            <a:r>
              <a:rPr lang="fr-FR" altLang="fr-FR" sz="1600" dirty="0" smtClean="0"/>
              <a:t> Le thème de l’action ;</a:t>
            </a:r>
          </a:p>
          <a:p>
            <a:pPr marL="1071563" indent="-346075">
              <a:buFont typeface="Wingdings" pitchFamily="2" charset="2"/>
              <a:buChar char="ü"/>
            </a:pPr>
            <a:r>
              <a:rPr lang="fr-FR" altLang="fr-FR" sz="1600" dirty="0"/>
              <a:t> </a:t>
            </a:r>
            <a:r>
              <a:rPr lang="fr-FR" altLang="fr-FR" sz="1600" dirty="0" smtClean="0"/>
              <a:t> Les jours de réalisation</a:t>
            </a:r>
          </a:p>
          <a:p>
            <a:pPr marL="1071563" indent="-346075">
              <a:buFont typeface="Wingdings" pitchFamily="2" charset="2"/>
              <a:buChar char="ü"/>
            </a:pPr>
            <a:r>
              <a:rPr lang="fr-FR" altLang="fr-FR" sz="1600" dirty="0"/>
              <a:t> </a:t>
            </a:r>
            <a:r>
              <a:rPr lang="fr-FR" altLang="fr-FR" sz="1600" dirty="0" smtClean="0"/>
              <a:t> L’identité et signature de l’animateur de la formation</a:t>
            </a:r>
            <a:endParaRPr lang="fr-FR" sz="1600" dirty="0"/>
          </a:p>
        </p:txBody>
      </p:sp>
      <p:sp>
        <p:nvSpPr>
          <p:cNvPr id="4" name="Text Box 50"/>
          <p:cNvSpPr txBox="1">
            <a:spLocks noChangeArrowheads="1"/>
          </p:cNvSpPr>
          <p:nvPr/>
        </p:nvSpPr>
        <p:spPr bwMode="auto">
          <a:xfrm>
            <a:off x="1907704" y="1660158"/>
            <a:ext cx="6789440" cy="3693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fr-FR" sz="2000" b="1" i="1" u="none" strike="noStrike" kern="0" cap="none" spc="0" normalizeH="0" baseline="0" noProof="0" dirty="0" smtClean="0">
                <a:ln>
                  <a:noFill/>
                </a:ln>
                <a:solidFill>
                  <a:srgbClr val="0033CC"/>
                </a:solidFill>
                <a:effectLst/>
                <a:uLnTx/>
                <a:uFillTx/>
                <a:latin typeface="Times New Roman" pitchFamily="18" charset="0"/>
                <a:ea typeface="+mj-ea"/>
                <a:cs typeface="Times New Roman" pitchFamily="18" charset="0"/>
              </a:rPr>
              <a:t>Modalités pratiques de participation au système des CSF</a:t>
            </a:r>
            <a:endParaRPr kumimoji="0" lang="fr-FR" sz="2400" b="1" i="1" u="none" strike="noStrike" kern="0" cap="none" spc="0" normalizeH="0" baseline="0" noProof="0" dirty="0">
              <a:ln>
                <a:noFill/>
              </a:ln>
              <a:solidFill>
                <a:srgbClr val="0033CC"/>
              </a:solidFill>
              <a:effectLst/>
              <a:uLnTx/>
              <a:uFillTx/>
              <a:latin typeface="Times New Roman" pitchFamily="18" charset="0"/>
              <a:ea typeface="+mj-ea"/>
              <a:cs typeface="Times New Roman" pitchFamily="18" charset="0"/>
            </a:endParaRPr>
          </a:p>
        </p:txBody>
      </p:sp>
      <p:sp>
        <p:nvSpPr>
          <p:cNvPr id="5"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contenu 1"/>
          <p:cNvSpPr>
            <a:spLocks noGrp="1"/>
          </p:cNvSpPr>
          <p:nvPr>
            <p:ph/>
          </p:nvPr>
        </p:nvSpPr>
        <p:spPr bwMode="auto">
          <a:xfrm>
            <a:off x="395288" y="2708275"/>
            <a:ext cx="8229600" cy="20891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90000"/>
              </a:lnSpc>
              <a:buNone/>
              <a:defRPr/>
            </a:pPr>
            <a:r>
              <a:rPr lang="fr-FR" sz="3200" b="1" i="1" dirty="0" smtClean="0">
                <a:latin typeface="Times New Roman" pitchFamily="18" charset="0"/>
                <a:cs typeface="Times New Roman" pitchFamily="18" charset="0"/>
              </a:rPr>
              <a:t>Partie 4: </a:t>
            </a:r>
          </a:p>
          <a:p>
            <a:pPr eaLnBrk="1" hangingPunct="1">
              <a:lnSpc>
                <a:spcPct val="90000"/>
              </a:lnSpc>
              <a:buNone/>
              <a:defRPr/>
            </a:pPr>
            <a:r>
              <a:rPr lang="fr-FR" sz="3200" b="1" i="1" dirty="0">
                <a:latin typeface="Times New Roman" pitchFamily="18" charset="0"/>
                <a:cs typeface="Times New Roman" pitchFamily="18" charset="0"/>
              </a:rPr>
              <a:t>T</a:t>
            </a:r>
            <a:r>
              <a:rPr lang="fr-FR" sz="3200" b="1" i="1" dirty="0" smtClean="0">
                <a:latin typeface="Times New Roman" pitchFamily="18" charset="0"/>
                <a:cs typeface="Times New Roman" pitchFamily="18" charset="0"/>
              </a:rPr>
              <a:t>aux  et Plafonds de Remboursement des Actions de Formation</a:t>
            </a:r>
          </a:p>
        </p:txBody>
      </p:sp>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2"/>
          <p:cNvGrpSpPr>
            <a:grpSpLocks/>
          </p:cNvGrpSpPr>
          <p:nvPr/>
        </p:nvGrpSpPr>
        <p:grpSpPr bwMode="auto">
          <a:xfrm>
            <a:off x="323850" y="1484313"/>
            <a:ext cx="8458200" cy="5113337"/>
            <a:chOff x="-3" y="-3"/>
            <a:chExt cx="3692" cy="2981"/>
          </a:xfrm>
        </p:grpSpPr>
        <p:grpSp>
          <p:nvGrpSpPr>
            <p:cNvPr id="3" name="Group 103"/>
            <p:cNvGrpSpPr>
              <a:grpSpLocks/>
            </p:cNvGrpSpPr>
            <p:nvPr/>
          </p:nvGrpSpPr>
          <p:grpSpPr bwMode="auto">
            <a:xfrm>
              <a:off x="0" y="0"/>
              <a:ext cx="3689" cy="2975"/>
              <a:chOff x="0" y="0"/>
              <a:chExt cx="3689" cy="2975"/>
            </a:xfrm>
          </p:grpSpPr>
          <p:grpSp>
            <p:nvGrpSpPr>
              <p:cNvPr id="4" name="Group 104"/>
              <p:cNvGrpSpPr>
                <a:grpSpLocks/>
              </p:cNvGrpSpPr>
              <p:nvPr/>
            </p:nvGrpSpPr>
            <p:grpSpPr bwMode="auto">
              <a:xfrm>
                <a:off x="0" y="0"/>
                <a:ext cx="1830" cy="346"/>
                <a:chOff x="0" y="0"/>
                <a:chExt cx="1830" cy="346"/>
              </a:xfrm>
            </p:grpSpPr>
            <p:sp>
              <p:nvSpPr>
                <p:cNvPr id="25648" name="Rectangle 105"/>
                <p:cNvSpPr>
                  <a:spLocks noChangeArrowheads="1"/>
                </p:cNvSpPr>
                <p:nvPr/>
              </p:nvSpPr>
              <p:spPr bwMode="auto">
                <a:xfrm>
                  <a:off x="28" y="0"/>
                  <a:ext cx="1774" cy="346"/>
                </a:xfrm>
                <a:prstGeom prst="rect">
                  <a:avLst/>
                </a:prstGeom>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3"/>
                </a:lnRef>
                <a:fillRef idx="3">
                  <a:schemeClr val="accent3"/>
                </a:fillRef>
                <a:effectRef idx="2">
                  <a:schemeClr val="accent3"/>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cs typeface="Times New Roman" panose="02020603050405020304" pitchFamily="18" charset="0"/>
                    </a:rPr>
                    <a:t>Type de l’Action</a:t>
                  </a:r>
                  <a:endParaRPr lang="en-US" altLang="fr-FR" sz="1600" b="1" dirty="0">
                    <a:cs typeface="Times New Roman" panose="02020603050405020304" pitchFamily="18" charset="0"/>
                  </a:endParaRPr>
                </a:p>
                <a:p>
                  <a:endParaRPr lang="en-US" altLang="fr-FR" sz="1600" dirty="0"/>
                </a:p>
              </p:txBody>
            </p:sp>
            <p:sp>
              <p:nvSpPr>
                <p:cNvPr id="25649" name="Rectangle 106"/>
                <p:cNvSpPr>
                  <a:spLocks noChangeArrowheads="1"/>
                </p:cNvSpPr>
                <p:nvPr/>
              </p:nvSpPr>
              <p:spPr bwMode="auto">
                <a:xfrm>
                  <a:off x="0" y="0"/>
                  <a:ext cx="1830" cy="34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5" name="Group 107"/>
              <p:cNvGrpSpPr>
                <a:grpSpLocks/>
              </p:cNvGrpSpPr>
              <p:nvPr/>
            </p:nvGrpSpPr>
            <p:grpSpPr bwMode="auto">
              <a:xfrm>
                <a:off x="1830" y="0"/>
                <a:ext cx="1856" cy="346"/>
                <a:chOff x="1830" y="0"/>
                <a:chExt cx="1856" cy="346"/>
              </a:xfrm>
            </p:grpSpPr>
            <p:sp>
              <p:nvSpPr>
                <p:cNvPr id="25646" name="Rectangle 108"/>
                <p:cNvSpPr>
                  <a:spLocks noChangeArrowheads="1"/>
                </p:cNvSpPr>
                <p:nvPr/>
              </p:nvSpPr>
              <p:spPr bwMode="auto">
                <a:xfrm>
                  <a:off x="1858" y="0"/>
                  <a:ext cx="1800" cy="346"/>
                </a:xfrm>
                <a:prstGeom prst="rect">
                  <a:avLst/>
                </a:prstGeom>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3"/>
                </a:lnRef>
                <a:fillRef idx="3">
                  <a:schemeClr val="accent3"/>
                </a:fillRef>
                <a:effectRef idx="2">
                  <a:schemeClr val="accent3"/>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cs typeface="Times New Roman" panose="02020603050405020304" pitchFamily="18" charset="0"/>
                    </a:rPr>
                    <a:t>Taux de Remboursement</a:t>
                  </a:r>
                  <a:endParaRPr lang="en-US" altLang="fr-FR" sz="1600" dirty="0">
                    <a:cs typeface="Times New Roman" panose="02020603050405020304" pitchFamily="18" charset="0"/>
                  </a:endParaRPr>
                </a:p>
                <a:p>
                  <a:pPr algn="ctr"/>
                  <a:endParaRPr lang="en-US" altLang="fr-FR" dirty="0"/>
                </a:p>
              </p:txBody>
            </p:sp>
            <p:sp>
              <p:nvSpPr>
                <p:cNvPr id="25647" name="Rectangle 109"/>
                <p:cNvSpPr>
                  <a:spLocks noChangeArrowheads="1"/>
                </p:cNvSpPr>
                <p:nvPr/>
              </p:nvSpPr>
              <p:spPr bwMode="auto">
                <a:xfrm>
                  <a:off x="1830" y="0"/>
                  <a:ext cx="1856" cy="34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6" name="Group 110"/>
              <p:cNvGrpSpPr>
                <a:grpSpLocks/>
              </p:cNvGrpSpPr>
              <p:nvPr/>
            </p:nvGrpSpPr>
            <p:grpSpPr bwMode="auto">
              <a:xfrm>
                <a:off x="0" y="346"/>
                <a:ext cx="1830" cy="443"/>
                <a:chOff x="0" y="346"/>
                <a:chExt cx="1830" cy="443"/>
              </a:xfrm>
            </p:grpSpPr>
            <p:sp>
              <p:nvSpPr>
                <p:cNvPr id="25644" name="Rectangle 111"/>
                <p:cNvSpPr>
                  <a:spLocks noChangeArrowheads="1"/>
                </p:cNvSpPr>
                <p:nvPr/>
              </p:nvSpPr>
              <p:spPr bwMode="auto">
                <a:xfrm>
                  <a:off x="28" y="346"/>
                  <a:ext cx="1774"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400" b="1" dirty="0">
                      <a:cs typeface="Times New Roman" panose="02020603050405020304" pitchFamily="18" charset="0"/>
                    </a:rPr>
                    <a:t>Formation Planifiée (FP) réalisée par un organisme externe</a:t>
                  </a:r>
                  <a:endParaRPr lang="en-US" altLang="fr-FR" sz="1400" b="1" dirty="0"/>
                </a:p>
              </p:txBody>
            </p:sp>
            <p:sp>
              <p:nvSpPr>
                <p:cNvPr id="25645" name="Rectangle 112"/>
                <p:cNvSpPr>
                  <a:spLocks noChangeArrowheads="1"/>
                </p:cNvSpPr>
                <p:nvPr/>
              </p:nvSpPr>
              <p:spPr bwMode="auto">
                <a:xfrm>
                  <a:off x="0" y="346"/>
                  <a:ext cx="1830"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7" name="Group 113"/>
              <p:cNvGrpSpPr>
                <a:grpSpLocks/>
              </p:cNvGrpSpPr>
              <p:nvPr/>
            </p:nvGrpSpPr>
            <p:grpSpPr bwMode="auto">
              <a:xfrm>
                <a:off x="1830" y="346"/>
                <a:ext cx="1856" cy="443"/>
                <a:chOff x="1830" y="346"/>
                <a:chExt cx="1856" cy="443"/>
              </a:xfrm>
            </p:grpSpPr>
            <p:sp>
              <p:nvSpPr>
                <p:cNvPr id="25642" name="Rectangle 114"/>
                <p:cNvSpPr>
                  <a:spLocks noChangeArrowheads="1"/>
                </p:cNvSpPr>
                <p:nvPr/>
              </p:nvSpPr>
              <p:spPr bwMode="auto">
                <a:xfrm>
                  <a:off x="1858" y="346"/>
                  <a:ext cx="1800"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400" b="1" dirty="0">
                      <a:cs typeface="Times New Roman" panose="02020603050405020304" pitchFamily="18" charset="0"/>
                    </a:rPr>
                    <a:t>70 % du Coût Retenu</a:t>
                  </a:r>
                  <a:endParaRPr lang="en-US" altLang="fr-FR" sz="1400" b="1" dirty="0"/>
                </a:p>
              </p:txBody>
            </p:sp>
            <p:sp>
              <p:nvSpPr>
                <p:cNvPr id="25643" name="Rectangle 115"/>
                <p:cNvSpPr>
                  <a:spLocks noChangeArrowheads="1"/>
                </p:cNvSpPr>
                <p:nvPr/>
              </p:nvSpPr>
              <p:spPr bwMode="auto">
                <a:xfrm>
                  <a:off x="1830" y="346"/>
                  <a:ext cx="1856"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8" name="Group 116"/>
              <p:cNvGrpSpPr>
                <a:grpSpLocks/>
              </p:cNvGrpSpPr>
              <p:nvPr/>
            </p:nvGrpSpPr>
            <p:grpSpPr bwMode="auto">
              <a:xfrm>
                <a:off x="0" y="789"/>
                <a:ext cx="1830" cy="443"/>
                <a:chOff x="0" y="789"/>
                <a:chExt cx="1830" cy="443"/>
              </a:xfrm>
            </p:grpSpPr>
            <p:sp>
              <p:nvSpPr>
                <p:cNvPr id="25640" name="Rectangle 117"/>
                <p:cNvSpPr>
                  <a:spLocks noChangeArrowheads="1"/>
                </p:cNvSpPr>
                <p:nvPr/>
              </p:nvSpPr>
              <p:spPr bwMode="auto">
                <a:xfrm>
                  <a:off x="28" y="789"/>
                  <a:ext cx="1774"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dirty="0">
                      <a:cs typeface="Times New Roman" panose="02020603050405020304" pitchFamily="18" charset="0"/>
                    </a:rPr>
                    <a:t>Formation Non Planifiée (FNP) réalisée par un organisme externe</a:t>
                  </a:r>
                  <a:endParaRPr lang="en-US" altLang="fr-FR" dirty="0"/>
                </a:p>
              </p:txBody>
            </p:sp>
            <p:sp>
              <p:nvSpPr>
                <p:cNvPr id="25641" name="Rectangle 118"/>
                <p:cNvSpPr>
                  <a:spLocks noChangeArrowheads="1"/>
                </p:cNvSpPr>
                <p:nvPr/>
              </p:nvSpPr>
              <p:spPr bwMode="auto">
                <a:xfrm>
                  <a:off x="0" y="789"/>
                  <a:ext cx="1830"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9" name="Group 119"/>
              <p:cNvGrpSpPr>
                <a:grpSpLocks/>
              </p:cNvGrpSpPr>
              <p:nvPr/>
            </p:nvGrpSpPr>
            <p:grpSpPr bwMode="auto">
              <a:xfrm>
                <a:off x="1830" y="789"/>
                <a:ext cx="1856" cy="443"/>
                <a:chOff x="1830" y="789"/>
                <a:chExt cx="1856" cy="443"/>
              </a:xfrm>
            </p:grpSpPr>
            <p:sp>
              <p:nvSpPr>
                <p:cNvPr id="25636" name="Rectangle 120"/>
                <p:cNvSpPr>
                  <a:spLocks noChangeArrowheads="1"/>
                </p:cNvSpPr>
                <p:nvPr/>
              </p:nvSpPr>
              <p:spPr bwMode="auto">
                <a:xfrm>
                  <a:off x="1830" y="789"/>
                  <a:ext cx="1856" cy="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nvGrpSpPr>
                <p:cNvPr id="10" name="Group 121"/>
                <p:cNvGrpSpPr>
                  <a:grpSpLocks/>
                </p:cNvGrpSpPr>
                <p:nvPr/>
              </p:nvGrpSpPr>
              <p:grpSpPr bwMode="auto">
                <a:xfrm>
                  <a:off x="1830" y="789"/>
                  <a:ext cx="1856" cy="443"/>
                  <a:chOff x="1830" y="789"/>
                  <a:chExt cx="1856" cy="443"/>
                </a:xfrm>
              </p:grpSpPr>
              <p:sp>
                <p:nvSpPr>
                  <p:cNvPr id="25638" name="Rectangle 122"/>
                  <p:cNvSpPr>
                    <a:spLocks noChangeArrowheads="1"/>
                  </p:cNvSpPr>
                  <p:nvPr/>
                </p:nvSpPr>
                <p:spPr bwMode="auto">
                  <a:xfrm>
                    <a:off x="1858" y="789"/>
                    <a:ext cx="1800" cy="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400" b="1" dirty="0">
                        <a:cs typeface="Times New Roman" panose="02020603050405020304" pitchFamily="18" charset="0"/>
                      </a:rPr>
                      <a:t>40 % du Coût Retenu</a:t>
                    </a:r>
                    <a:endParaRPr lang="en-US" altLang="fr-FR" sz="1600" b="1" dirty="0"/>
                  </a:p>
                </p:txBody>
              </p:sp>
              <p:sp>
                <p:nvSpPr>
                  <p:cNvPr id="25639" name="Rectangle 123"/>
                  <p:cNvSpPr>
                    <a:spLocks noChangeArrowheads="1"/>
                  </p:cNvSpPr>
                  <p:nvPr/>
                </p:nvSpPr>
                <p:spPr bwMode="auto">
                  <a:xfrm>
                    <a:off x="1830" y="789"/>
                    <a:ext cx="1856"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grpSp>
            <p:nvGrpSpPr>
              <p:cNvPr id="11" name="Group 124"/>
              <p:cNvGrpSpPr>
                <a:grpSpLocks/>
              </p:cNvGrpSpPr>
              <p:nvPr/>
            </p:nvGrpSpPr>
            <p:grpSpPr bwMode="auto">
              <a:xfrm>
                <a:off x="0" y="1232"/>
                <a:ext cx="1830" cy="414"/>
                <a:chOff x="0" y="1232"/>
                <a:chExt cx="1830" cy="414"/>
              </a:xfrm>
            </p:grpSpPr>
            <p:sp>
              <p:nvSpPr>
                <p:cNvPr id="25634" name="Rectangle 125"/>
                <p:cNvSpPr>
                  <a:spLocks noChangeArrowheads="1"/>
                </p:cNvSpPr>
                <p:nvPr/>
              </p:nvSpPr>
              <p:spPr bwMode="auto">
                <a:xfrm>
                  <a:off x="28" y="1232"/>
                  <a:ext cx="1774" cy="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dirty="0">
                      <a:cs typeface="Times New Roman" panose="02020603050405020304" pitchFamily="18" charset="0"/>
                    </a:rPr>
                    <a:t>Alphabétisation Fonctionnelle (Alpha)</a:t>
                  </a:r>
                  <a:endParaRPr lang="en-US" altLang="fr-FR" sz="1600" b="1" dirty="0">
                    <a:cs typeface="Times New Roman" panose="02020603050405020304" pitchFamily="18" charset="0"/>
                  </a:endParaRPr>
                </a:p>
                <a:p>
                  <a:endParaRPr lang="en-US" altLang="fr-FR" sz="1600" b="1" dirty="0"/>
                </a:p>
              </p:txBody>
            </p:sp>
            <p:sp>
              <p:nvSpPr>
                <p:cNvPr id="25635" name="Rectangle 126"/>
                <p:cNvSpPr>
                  <a:spLocks noChangeArrowheads="1"/>
                </p:cNvSpPr>
                <p:nvPr/>
              </p:nvSpPr>
              <p:spPr bwMode="auto">
                <a:xfrm>
                  <a:off x="0" y="1232"/>
                  <a:ext cx="1830" cy="414"/>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12" name="Group 127"/>
              <p:cNvGrpSpPr>
                <a:grpSpLocks/>
              </p:cNvGrpSpPr>
              <p:nvPr/>
            </p:nvGrpSpPr>
            <p:grpSpPr bwMode="auto">
              <a:xfrm>
                <a:off x="1830" y="1232"/>
                <a:ext cx="1859" cy="414"/>
                <a:chOff x="1830" y="1232"/>
                <a:chExt cx="1859" cy="414"/>
              </a:xfrm>
            </p:grpSpPr>
            <p:sp>
              <p:nvSpPr>
                <p:cNvPr id="25630" name="Rectangle 128"/>
                <p:cNvSpPr>
                  <a:spLocks noChangeArrowheads="1"/>
                </p:cNvSpPr>
                <p:nvPr/>
              </p:nvSpPr>
              <p:spPr bwMode="auto">
                <a:xfrm>
                  <a:off x="1830" y="1232"/>
                  <a:ext cx="1856" cy="41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nvGrpSpPr>
                <p:cNvPr id="13" name="Group 129"/>
                <p:cNvGrpSpPr>
                  <a:grpSpLocks/>
                </p:cNvGrpSpPr>
                <p:nvPr/>
              </p:nvGrpSpPr>
              <p:grpSpPr bwMode="auto">
                <a:xfrm>
                  <a:off x="1830" y="1232"/>
                  <a:ext cx="1859" cy="414"/>
                  <a:chOff x="1830" y="1232"/>
                  <a:chExt cx="1859" cy="414"/>
                </a:xfrm>
              </p:grpSpPr>
              <p:sp>
                <p:nvSpPr>
                  <p:cNvPr id="25632" name="Rectangle 130"/>
                  <p:cNvSpPr>
                    <a:spLocks noChangeArrowheads="1"/>
                  </p:cNvSpPr>
                  <p:nvPr/>
                </p:nvSpPr>
                <p:spPr bwMode="auto">
                  <a:xfrm>
                    <a:off x="1830" y="1232"/>
                    <a:ext cx="1859" cy="41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400" b="1" dirty="0">
                        <a:cs typeface="Times New Roman" panose="02020603050405020304" pitchFamily="18" charset="0"/>
                      </a:rPr>
                      <a:t>80 % du Coût Retenu</a:t>
                    </a:r>
                    <a:endParaRPr lang="en-US" altLang="fr-FR" sz="1400" b="1" dirty="0">
                      <a:cs typeface="Times New Roman" panose="02020603050405020304" pitchFamily="18" charset="0"/>
                    </a:endParaRPr>
                  </a:p>
                  <a:p>
                    <a:pPr algn="ctr"/>
                    <a:r>
                      <a:rPr lang="fr-FR" altLang="fr-FR" sz="1400" b="1" dirty="0">
                        <a:cs typeface="Times New Roman" panose="02020603050405020304" pitchFamily="18" charset="0"/>
                      </a:rPr>
                      <a:t>qui est  plafonné à 3 000 DHS par personne alphabétisée</a:t>
                    </a:r>
                    <a:endParaRPr lang="en-US" altLang="fr-FR" dirty="0"/>
                  </a:p>
                </p:txBody>
              </p:sp>
              <p:sp>
                <p:nvSpPr>
                  <p:cNvPr id="25633" name="Rectangle 131"/>
                  <p:cNvSpPr>
                    <a:spLocks noChangeArrowheads="1"/>
                  </p:cNvSpPr>
                  <p:nvPr/>
                </p:nvSpPr>
                <p:spPr bwMode="auto">
                  <a:xfrm>
                    <a:off x="1830" y="1232"/>
                    <a:ext cx="1856" cy="414"/>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grpSp>
            <p:nvGrpSpPr>
              <p:cNvPr id="14" name="Group 132"/>
              <p:cNvGrpSpPr>
                <a:grpSpLocks/>
              </p:cNvGrpSpPr>
              <p:nvPr/>
            </p:nvGrpSpPr>
            <p:grpSpPr bwMode="auto">
              <a:xfrm>
                <a:off x="0" y="1646"/>
                <a:ext cx="1830" cy="443"/>
                <a:chOff x="0" y="1646"/>
                <a:chExt cx="1830" cy="443"/>
              </a:xfrm>
            </p:grpSpPr>
            <p:sp>
              <p:nvSpPr>
                <p:cNvPr id="25628" name="Rectangle 133"/>
                <p:cNvSpPr>
                  <a:spLocks noChangeArrowheads="1"/>
                </p:cNvSpPr>
                <p:nvPr/>
              </p:nvSpPr>
              <p:spPr bwMode="auto">
                <a:xfrm>
                  <a:off x="28" y="1646"/>
                  <a:ext cx="1774"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dirty="0">
                      <a:cs typeface="Times New Roman" panose="02020603050405020304" pitchFamily="18" charset="0"/>
                    </a:rPr>
                    <a:t>Formation Planifiée (FP) Réalisée en Interne</a:t>
                  </a:r>
                  <a:endParaRPr lang="en-US" altLang="fr-FR" dirty="0"/>
                </a:p>
              </p:txBody>
            </p:sp>
            <p:sp>
              <p:nvSpPr>
                <p:cNvPr id="25629" name="Rectangle 134"/>
                <p:cNvSpPr>
                  <a:spLocks noChangeArrowheads="1"/>
                </p:cNvSpPr>
                <p:nvPr/>
              </p:nvSpPr>
              <p:spPr bwMode="auto">
                <a:xfrm>
                  <a:off x="0" y="1646"/>
                  <a:ext cx="1830"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15" name="Group 135"/>
              <p:cNvGrpSpPr>
                <a:grpSpLocks/>
              </p:cNvGrpSpPr>
              <p:nvPr/>
            </p:nvGrpSpPr>
            <p:grpSpPr bwMode="auto">
              <a:xfrm>
                <a:off x="1830" y="1646"/>
                <a:ext cx="1856" cy="443"/>
                <a:chOff x="1830" y="1646"/>
                <a:chExt cx="1856" cy="443"/>
              </a:xfrm>
            </p:grpSpPr>
            <p:sp>
              <p:nvSpPr>
                <p:cNvPr id="25626" name="Rectangle 136"/>
                <p:cNvSpPr>
                  <a:spLocks noChangeArrowheads="1"/>
                </p:cNvSpPr>
                <p:nvPr/>
              </p:nvSpPr>
              <p:spPr bwMode="auto">
                <a:xfrm>
                  <a:off x="1858" y="1646"/>
                  <a:ext cx="1800"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400" b="1" dirty="0">
                      <a:cs typeface="Times New Roman" panose="02020603050405020304" pitchFamily="18" charset="0"/>
                    </a:rPr>
                    <a:t>70 % du Coût Retenu à raison de 800 DHS/jour</a:t>
                  </a:r>
                  <a:endParaRPr lang="en-US" altLang="fr-FR" sz="1400" b="1" dirty="0"/>
                </a:p>
              </p:txBody>
            </p:sp>
            <p:sp>
              <p:nvSpPr>
                <p:cNvPr id="25627" name="Rectangle 137"/>
                <p:cNvSpPr>
                  <a:spLocks noChangeArrowheads="1"/>
                </p:cNvSpPr>
                <p:nvPr/>
              </p:nvSpPr>
              <p:spPr bwMode="auto">
                <a:xfrm>
                  <a:off x="1830" y="1646"/>
                  <a:ext cx="1856"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16" name="Group 138"/>
              <p:cNvGrpSpPr>
                <a:grpSpLocks/>
              </p:cNvGrpSpPr>
              <p:nvPr/>
            </p:nvGrpSpPr>
            <p:grpSpPr bwMode="auto">
              <a:xfrm>
                <a:off x="0" y="2089"/>
                <a:ext cx="1830" cy="443"/>
                <a:chOff x="0" y="2089"/>
                <a:chExt cx="1830" cy="443"/>
              </a:xfrm>
            </p:grpSpPr>
            <p:sp>
              <p:nvSpPr>
                <p:cNvPr id="25624" name="Rectangle 139"/>
                <p:cNvSpPr>
                  <a:spLocks noChangeArrowheads="1"/>
                </p:cNvSpPr>
                <p:nvPr/>
              </p:nvSpPr>
              <p:spPr bwMode="auto">
                <a:xfrm>
                  <a:off x="28" y="2089"/>
                  <a:ext cx="1774"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600" b="1" dirty="0">
                      <a:cs typeface="Times New Roman" panose="02020603050405020304" pitchFamily="18" charset="0"/>
                    </a:rPr>
                    <a:t>Formation Non Planifiée (FNP) Réalisée en Interne</a:t>
                  </a:r>
                  <a:endParaRPr lang="en-US" altLang="fr-FR" sz="1600" b="1" dirty="0"/>
                </a:p>
              </p:txBody>
            </p:sp>
            <p:sp>
              <p:nvSpPr>
                <p:cNvPr id="25625" name="Rectangle 140"/>
                <p:cNvSpPr>
                  <a:spLocks noChangeArrowheads="1"/>
                </p:cNvSpPr>
                <p:nvPr/>
              </p:nvSpPr>
              <p:spPr bwMode="auto">
                <a:xfrm>
                  <a:off x="0" y="2089"/>
                  <a:ext cx="1830"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17" name="Group 141"/>
              <p:cNvGrpSpPr>
                <a:grpSpLocks/>
              </p:cNvGrpSpPr>
              <p:nvPr/>
            </p:nvGrpSpPr>
            <p:grpSpPr bwMode="auto">
              <a:xfrm>
                <a:off x="1830" y="2089"/>
                <a:ext cx="1856" cy="443"/>
                <a:chOff x="1830" y="2089"/>
                <a:chExt cx="1856" cy="443"/>
              </a:xfrm>
            </p:grpSpPr>
            <p:sp>
              <p:nvSpPr>
                <p:cNvPr id="25622" name="Rectangle 142"/>
                <p:cNvSpPr>
                  <a:spLocks noChangeArrowheads="1"/>
                </p:cNvSpPr>
                <p:nvPr/>
              </p:nvSpPr>
              <p:spPr bwMode="auto">
                <a:xfrm>
                  <a:off x="1858" y="2089"/>
                  <a:ext cx="1800"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cs typeface="Times New Roman" panose="02020603050405020304" pitchFamily="18" charset="0"/>
                    </a:rPr>
                    <a:t>40 % du Coût Retenu à raison de 800 DHS/jour</a:t>
                  </a:r>
                  <a:endParaRPr lang="en-US" altLang="fr-FR" sz="1600" b="1" dirty="0"/>
                </a:p>
              </p:txBody>
            </p:sp>
            <p:sp>
              <p:nvSpPr>
                <p:cNvPr id="25623" name="Rectangle 143"/>
                <p:cNvSpPr>
                  <a:spLocks noChangeArrowheads="1"/>
                </p:cNvSpPr>
                <p:nvPr/>
              </p:nvSpPr>
              <p:spPr bwMode="auto">
                <a:xfrm>
                  <a:off x="1830" y="2089"/>
                  <a:ext cx="1856"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sp>
            <p:nvSpPr>
              <p:cNvPr id="25620" name="Rectangle 146"/>
              <p:cNvSpPr>
                <a:spLocks noChangeArrowheads="1"/>
              </p:cNvSpPr>
              <p:nvPr/>
            </p:nvSpPr>
            <p:spPr bwMode="auto">
              <a:xfrm>
                <a:off x="0" y="2532"/>
                <a:ext cx="1830"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sp>
            <p:nvSpPr>
              <p:cNvPr id="25621" name="Rectangle 149"/>
              <p:cNvSpPr>
                <a:spLocks noChangeArrowheads="1"/>
              </p:cNvSpPr>
              <p:nvPr/>
            </p:nvSpPr>
            <p:spPr bwMode="auto">
              <a:xfrm>
                <a:off x="1830" y="2532"/>
                <a:ext cx="1856"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sp>
          <p:nvSpPr>
            <p:cNvPr id="25607" name="Rectangle 150"/>
            <p:cNvSpPr>
              <a:spLocks noChangeArrowheads="1"/>
            </p:cNvSpPr>
            <p:nvPr/>
          </p:nvSpPr>
          <p:spPr bwMode="auto">
            <a:xfrm>
              <a:off x="-3" y="-3"/>
              <a:ext cx="3692" cy="2981"/>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sp>
        <p:nvSpPr>
          <p:cNvPr id="25603" name="Text Box 151"/>
          <p:cNvSpPr txBox="1">
            <a:spLocks noChangeArrowheads="1"/>
          </p:cNvSpPr>
          <p:nvPr/>
        </p:nvSpPr>
        <p:spPr bwMode="auto">
          <a:xfrm>
            <a:off x="1258888" y="250825"/>
            <a:ext cx="38163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kumimoji="1" lang="fr-FR" altLang="fr-FR" sz="2800" b="1" i="1" dirty="0">
                <a:solidFill>
                  <a:schemeClr val="bg2"/>
                </a:solidFill>
                <a:latin typeface="Times New Roman" panose="02020603050405020304" pitchFamily="18" charset="0"/>
              </a:rPr>
              <a:t>Taux de Financement</a:t>
            </a:r>
          </a:p>
        </p:txBody>
      </p:sp>
      <p:sp>
        <p:nvSpPr>
          <p:cNvPr id="48"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250825" y="1628775"/>
            <a:ext cx="8610600" cy="4176713"/>
            <a:chOff x="-3" y="-3"/>
            <a:chExt cx="3352" cy="1990"/>
          </a:xfrm>
        </p:grpSpPr>
        <p:grpSp>
          <p:nvGrpSpPr>
            <p:cNvPr id="3" name="Group 5"/>
            <p:cNvGrpSpPr>
              <a:grpSpLocks/>
            </p:cNvGrpSpPr>
            <p:nvPr/>
          </p:nvGrpSpPr>
          <p:grpSpPr bwMode="auto">
            <a:xfrm>
              <a:off x="0" y="0"/>
              <a:ext cx="3346" cy="1984"/>
              <a:chOff x="0" y="0"/>
              <a:chExt cx="3346" cy="1984"/>
            </a:xfrm>
          </p:grpSpPr>
          <p:grpSp>
            <p:nvGrpSpPr>
              <p:cNvPr id="4" name="Group 6"/>
              <p:cNvGrpSpPr>
                <a:grpSpLocks/>
              </p:cNvGrpSpPr>
              <p:nvPr/>
            </p:nvGrpSpPr>
            <p:grpSpPr bwMode="auto">
              <a:xfrm>
                <a:off x="0" y="0"/>
                <a:ext cx="1531" cy="443"/>
                <a:chOff x="0" y="0"/>
                <a:chExt cx="1531" cy="443"/>
              </a:xfrm>
            </p:grpSpPr>
            <p:sp>
              <p:nvSpPr>
                <p:cNvPr id="26652" name="Rectangle 7"/>
                <p:cNvSpPr>
                  <a:spLocks noChangeArrowheads="1"/>
                </p:cNvSpPr>
                <p:nvPr/>
              </p:nvSpPr>
              <p:spPr bwMode="auto">
                <a:xfrm>
                  <a:off x="43" y="0"/>
                  <a:ext cx="1445" cy="443"/>
                </a:xfrm>
                <a:prstGeom prst="rect">
                  <a:avLst/>
                </a:prstGeom>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3"/>
                </a:lnRef>
                <a:fillRef idx="3">
                  <a:schemeClr val="accent3"/>
                </a:fillRef>
                <a:effectRef idx="2">
                  <a:schemeClr val="accent3"/>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cs typeface="Times New Roman" panose="02020603050405020304" pitchFamily="18" charset="0"/>
                    </a:rPr>
                    <a:t>Si la TFP Déclarée </a:t>
                  </a:r>
                  <a:r>
                    <a:rPr lang="fr-FR" altLang="fr-FR" sz="1600" b="1" dirty="0" smtClean="0">
                      <a:cs typeface="Times New Roman" panose="02020603050405020304" pitchFamily="18" charset="0"/>
                    </a:rPr>
                    <a:t>est….</a:t>
                  </a:r>
                  <a:endParaRPr lang="en-US" altLang="fr-FR" b="1" dirty="0"/>
                </a:p>
              </p:txBody>
            </p:sp>
            <p:sp>
              <p:nvSpPr>
                <p:cNvPr id="26653" name="Rectangle 8"/>
                <p:cNvSpPr>
                  <a:spLocks noChangeArrowheads="1"/>
                </p:cNvSpPr>
                <p:nvPr/>
              </p:nvSpPr>
              <p:spPr bwMode="auto">
                <a:xfrm>
                  <a:off x="0" y="0"/>
                  <a:ext cx="1531"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5" name="Group 9"/>
              <p:cNvGrpSpPr>
                <a:grpSpLocks/>
              </p:cNvGrpSpPr>
              <p:nvPr/>
            </p:nvGrpSpPr>
            <p:grpSpPr bwMode="auto">
              <a:xfrm>
                <a:off x="1531" y="0"/>
                <a:ext cx="1815" cy="443"/>
                <a:chOff x="1531" y="0"/>
                <a:chExt cx="1815" cy="443"/>
              </a:xfrm>
            </p:grpSpPr>
            <p:sp>
              <p:nvSpPr>
                <p:cNvPr id="26650" name="Rectangle 10"/>
                <p:cNvSpPr>
                  <a:spLocks noChangeArrowheads="1"/>
                </p:cNvSpPr>
                <p:nvPr/>
              </p:nvSpPr>
              <p:spPr bwMode="auto">
                <a:xfrm>
                  <a:off x="1574" y="0"/>
                  <a:ext cx="1729" cy="443"/>
                </a:xfrm>
                <a:prstGeom prst="rect">
                  <a:avLst/>
                </a:prstGeom>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3"/>
                </a:lnRef>
                <a:fillRef idx="3">
                  <a:schemeClr val="accent3"/>
                </a:fillRef>
                <a:effectRef idx="2">
                  <a:schemeClr val="accent3"/>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100" b="1" dirty="0">
                      <a:cs typeface="Times New Roman" panose="02020603050405020304" pitchFamily="18" charset="0"/>
                    </a:rPr>
                    <a:t>… </a:t>
                  </a:r>
                  <a:r>
                    <a:rPr lang="fr-FR" altLang="fr-FR" sz="1600" b="1" dirty="0">
                      <a:cs typeface="Times New Roman" panose="02020603050405020304" pitchFamily="18" charset="0"/>
                    </a:rPr>
                    <a:t>le Plafond de Remboursement est égal à…</a:t>
                  </a:r>
                  <a:endParaRPr lang="en-US" altLang="fr-FR" sz="1600" dirty="0"/>
                </a:p>
              </p:txBody>
            </p:sp>
            <p:sp>
              <p:nvSpPr>
                <p:cNvPr id="26651" name="Rectangle 11"/>
                <p:cNvSpPr>
                  <a:spLocks noChangeArrowheads="1"/>
                </p:cNvSpPr>
                <p:nvPr/>
              </p:nvSpPr>
              <p:spPr bwMode="auto">
                <a:xfrm>
                  <a:off x="1531" y="0"/>
                  <a:ext cx="1815"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6" name="Group 12"/>
              <p:cNvGrpSpPr>
                <a:grpSpLocks/>
              </p:cNvGrpSpPr>
              <p:nvPr/>
            </p:nvGrpSpPr>
            <p:grpSpPr bwMode="auto">
              <a:xfrm>
                <a:off x="0" y="443"/>
                <a:ext cx="1531" cy="549"/>
                <a:chOff x="0" y="443"/>
                <a:chExt cx="1531" cy="549"/>
              </a:xfrm>
            </p:grpSpPr>
            <p:sp>
              <p:nvSpPr>
                <p:cNvPr id="26648" name="Rectangle 13"/>
                <p:cNvSpPr>
                  <a:spLocks noChangeArrowheads="1"/>
                </p:cNvSpPr>
                <p:nvPr/>
              </p:nvSpPr>
              <p:spPr bwMode="auto">
                <a:xfrm>
                  <a:off x="43" y="443"/>
                  <a:ext cx="1445" cy="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400" b="1" dirty="0">
                      <a:cs typeface="Times New Roman" panose="02020603050405020304" pitchFamily="18" charset="0"/>
                    </a:rPr>
                    <a:t>0 DHS &lt; TFP Déclarée &lt; 20 000 DHS</a:t>
                  </a:r>
                  <a:endParaRPr lang="en-US" altLang="fr-FR" sz="1400" b="1" dirty="0"/>
                </a:p>
              </p:txBody>
            </p:sp>
            <p:sp>
              <p:nvSpPr>
                <p:cNvPr id="26649" name="Rectangle 14"/>
                <p:cNvSpPr>
                  <a:spLocks noChangeArrowheads="1"/>
                </p:cNvSpPr>
                <p:nvPr/>
              </p:nvSpPr>
              <p:spPr bwMode="auto">
                <a:xfrm>
                  <a:off x="0" y="443"/>
                  <a:ext cx="1531" cy="549"/>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7" name="Group 15"/>
              <p:cNvGrpSpPr>
                <a:grpSpLocks/>
              </p:cNvGrpSpPr>
              <p:nvPr/>
            </p:nvGrpSpPr>
            <p:grpSpPr bwMode="auto">
              <a:xfrm>
                <a:off x="1531" y="443"/>
                <a:ext cx="1815" cy="549"/>
                <a:chOff x="1531" y="443"/>
                <a:chExt cx="1815" cy="549"/>
              </a:xfrm>
            </p:grpSpPr>
            <p:sp>
              <p:nvSpPr>
                <p:cNvPr id="26646" name="Rectangle 16"/>
                <p:cNvSpPr>
                  <a:spLocks noChangeArrowheads="1"/>
                </p:cNvSpPr>
                <p:nvPr/>
              </p:nvSpPr>
              <p:spPr bwMode="auto">
                <a:xfrm>
                  <a:off x="1574" y="443"/>
                  <a:ext cx="1729" cy="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cs typeface="Times New Roman" panose="02020603050405020304" pitchFamily="18" charset="0"/>
                    </a:rPr>
                    <a:t>10 fois la TFP Déclarée</a:t>
                  </a:r>
                  <a:endParaRPr lang="en-US" altLang="fr-FR" sz="1600" b="1" dirty="0">
                    <a:cs typeface="Times New Roman" panose="02020603050405020304" pitchFamily="18" charset="0"/>
                  </a:endParaRPr>
                </a:p>
                <a:p>
                  <a:pPr algn="ctr"/>
                  <a:r>
                    <a:rPr lang="fr-FR" altLang="fr-FR" sz="1600" b="1" dirty="0">
                      <a:cs typeface="Times New Roman" panose="02020603050405020304" pitchFamily="18" charset="0"/>
                    </a:rPr>
                    <a:t>(15 fois la TFP Déclarée s’il y a une Étude de Diagnostic Stratégique approuvée)</a:t>
                  </a:r>
                  <a:endParaRPr lang="en-US" altLang="fr-FR" sz="1600" b="1" dirty="0">
                    <a:cs typeface="Times New Roman" panose="02020603050405020304" pitchFamily="18" charset="0"/>
                  </a:endParaRPr>
                </a:p>
                <a:p>
                  <a:pPr algn="ctr"/>
                  <a:endParaRPr lang="en-US" altLang="fr-FR" sz="1600" b="1" dirty="0"/>
                </a:p>
              </p:txBody>
            </p:sp>
            <p:sp>
              <p:nvSpPr>
                <p:cNvPr id="26647" name="Rectangle 17"/>
                <p:cNvSpPr>
                  <a:spLocks noChangeArrowheads="1"/>
                </p:cNvSpPr>
                <p:nvPr/>
              </p:nvSpPr>
              <p:spPr bwMode="auto">
                <a:xfrm>
                  <a:off x="1531" y="443"/>
                  <a:ext cx="1815" cy="549"/>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8" name="Group 18"/>
              <p:cNvGrpSpPr>
                <a:grpSpLocks/>
              </p:cNvGrpSpPr>
              <p:nvPr/>
            </p:nvGrpSpPr>
            <p:grpSpPr bwMode="auto">
              <a:xfrm>
                <a:off x="0" y="992"/>
                <a:ext cx="1531" cy="549"/>
                <a:chOff x="0" y="992"/>
                <a:chExt cx="1531" cy="549"/>
              </a:xfrm>
            </p:grpSpPr>
            <p:sp>
              <p:nvSpPr>
                <p:cNvPr id="26644" name="Rectangle 19"/>
                <p:cNvSpPr>
                  <a:spLocks noChangeArrowheads="1"/>
                </p:cNvSpPr>
                <p:nvPr/>
              </p:nvSpPr>
              <p:spPr bwMode="auto">
                <a:xfrm>
                  <a:off x="43" y="992"/>
                  <a:ext cx="1445" cy="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400" b="1" dirty="0">
                      <a:cs typeface="Times New Roman" panose="02020603050405020304" pitchFamily="18" charset="0"/>
                    </a:rPr>
                    <a:t>20 000 DHS ≤ TFP Déclarée &lt; 200 000DHS</a:t>
                  </a:r>
                  <a:endParaRPr lang="en-US" altLang="fr-FR" sz="1400" b="1" dirty="0">
                    <a:cs typeface="Times New Roman" panose="02020603050405020304" pitchFamily="18" charset="0"/>
                  </a:endParaRPr>
                </a:p>
              </p:txBody>
            </p:sp>
            <p:sp>
              <p:nvSpPr>
                <p:cNvPr id="26645" name="Rectangle 20"/>
                <p:cNvSpPr>
                  <a:spLocks noChangeArrowheads="1"/>
                </p:cNvSpPr>
                <p:nvPr/>
              </p:nvSpPr>
              <p:spPr bwMode="auto">
                <a:xfrm>
                  <a:off x="0" y="992"/>
                  <a:ext cx="1531" cy="549"/>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9" name="Group 21"/>
              <p:cNvGrpSpPr>
                <a:grpSpLocks/>
              </p:cNvGrpSpPr>
              <p:nvPr/>
            </p:nvGrpSpPr>
            <p:grpSpPr bwMode="auto">
              <a:xfrm>
                <a:off x="1531" y="992"/>
                <a:ext cx="1815" cy="549"/>
                <a:chOff x="1531" y="992"/>
                <a:chExt cx="1815" cy="549"/>
              </a:xfrm>
            </p:grpSpPr>
            <p:sp>
              <p:nvSpPr>
                <p:cNvPr id="26642" name="Rectangle 22"/>
                <p:cNvSpPr>
                  <a:spLocks noChangeArrowheads="1"/>
                </p:cNvSpPr>
                <p:nvPr/>
              </p:nvSpPr>
              <p:spPr bwMode="auto">
                <a:xfrm>
                  <a:off x="1531" y="992"/>
                  <a:ext cx="1772" cy="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cs typeface="Times New Roman" panose="02020603050405020304" pitchFamily="18" charset="0"/>
                    </a:rPr>
                    <a:t>200 000 DHS (300 000 DHS s’il y a une Étude de Diagnostic Stratégique approuvée)</a:t>
                  </a:r>
                  <a:endParaRPr lang="en-US" altLang="fr-FR" sz="1600" b="1" dirty="0"/>
                </a:p>
              </p:txBody>
            </p:sp>
            <p:sp>
              <p:nvSpPr>
                <p:cNvPr id="26643" name="Rectangle 23"/>
                <p:cNvSpPr>
                  <a:spLocks noChangeArrowheads="1"/>
                </p:cNvSpPr>
                <p:nvPr/>
              </p:nvSpPr>
              <p:spPr bwMode="auto">
                <a:xfrm>
                  <a:off x="1531" y="992"/>
                  <a:ext cx="1815" cy="549"/>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10" name="Group 24"/>
              <p:cNvGrpSpPr>
                <a:grpSpLocks/>
              </p:cNvGrpSpPr>
              <p:nvPr/>
            </p:nvGrpSpPr>
            <p:grpSpPr bwMode="auto">
              <a:xfrm>
                <a:off x="0" y="1541"/>
                <a:ext cx="1531" cy="443"/>
                <a:chOff x="0" y="1541"/>
                <a:chExt cx="1531" cy="443"/>
              </a:xfrm>
            </p:grpSpPr>
            <p:sp>
              <p:nvSpPr>
                <p:cNvPr id="26640" name="Rectangle 25"/>
                <p:cNvSpPr>
                  <a:spLocks noChangeArrowheads="1"/>
                </p:cNvSpPr>
                <p:nvPr/>
              </p:nvSpPr>
              <p:spPr bwMode="auto">
                <a:xfrm>
                  <a:off x="43" y="1541"/>
                  <a:ext cx="1445"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400" b="1" dirty="0">
                      <a:cs typeface="Times New Roman" panose="02020603050405020304" pitchFamily="18" charset="0"/>
                    </a:rPr>
                    <a:t>200 000 DHS ≤ TFP Déclarée &lt; 3 MDHS</a:t>
                  </a:r>
                  <a:endParaRPr lang="en-US" altLang="fr-FR" sz="1400" b="1" dirty="0"/>
                </a:p>
              </p:txBody>
            </p:sp>
            <p:sp>
              <p:nvSpPr>
                <p:cNvPr id="26641" name="Rectangle 26"/>
                <p:cNvSpPr>
                  <a:spLocks noChangeArrowheads="1"/>
                </p:cNvSpPr>
                <p:nvPr/>
              </p:nvSpPr>
              <p:spPr bwMode="auto">
                <a:xfrm>
                  <a:off x="0" y="1541"/>
                  <a:ext cx="1531"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nvGrpSpPr>
              <p:cNvPr id="11" name="Group 27"/>
              <p:cNvGrpSpPr>
                <a:grpSpLocks/>
              </p:cNvGrpSpPr>
              <p:nvPr/>
            </p:nvGrpSpPr>
            <p:grpSpPr bwMode="auto">
              <a:xfrm>
                <a:off x="1531" y="1541"/>
                <a:ext cx="1815" cy="443"/>
                <a:chOff x="1531" y="1541"/>
                <a:chExt cx="1815" cy="443"/>
              </a:xfrm>
            </p:grpSpPr>
            <p:sp>
              <p:nvSpPr>
                <p:cNvPr id="26638" name="Rectangle 28"/>
                <p:cNvSpPr>
                  <a:spLocks noChangeArrowheads="1"/>
                </p:cNvSpPr>
                <p:nvPr/>
              </p:nvSpPr>
              <p:spPr bwMode="auto">
                <a:xfrm>
                  <a:off x="1574" y="1541"/>
                  <a:ext cx="1729"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1600" b="1" dirty="0">
                      <a:cs typeface="Times New Roman" panose="02020603050405020304" pitchFamily="18" charset="0"/>
                    </a:rPr>
                    <a:t>TFP Déclarée</a:t>
                  </a:r>
                  <a:endParaRPr lang="en-US" altLang="fr-FR" dirty="0"/>
                </a:p>
              </p:txBody>
            </p:sp>
            <p:sp>
              <p:nvSpPr>
                <p:cNvPr id="26639" name="Rectangle 29"/>
                <p:cNvSpPr>
                  <a:spLocks noChangeArrowheads="1"/>
                </p:cNvSpPr>
                <p:nvPr/>
              </p:nvSpPr>
              <p:spPr bwMode="auto">
                <a:xfrm>
                  <a:off x="1531" y="1541"/>
                  <a:ext cx="1815" cy="44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grpSp>
        <p:sp>
          <p:nvSpPr>
            <p:cNvPr id="26629" name="Rectangle 30"/>
            <p:cNvSpPr>
              <a:spLocks noChangeArrowheads="1"/>
            </p:cNvSpPr>
            <p:nvPr/>
          </p:nvSpPr>
          <p:spPr bwMode="auto">
            <a:xfrm>
              <a:off x="-3" y="-3"/>
              <a:ext cx="3352" cy="1990"/>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fr-FR" altLang="fr-FR" dirty="0"/>
            </a:p>
          </p:txBody>
        </p:sp>
      </p:grpSp>
      <p:sp>
        <p:nvSpPr>
          <p:cNvPr id="26627" name="Text Box 31"/>
          <p:cNvSpPr txBox="1">
            <a:spLocks noChangeArrowheads="1"/>
          </p:cNvSpPr>
          <p:nvPr/>
        </p:nvSpPr>
        <p:spPr bwMode="auto">
          <a:xfrm>
            <a:off x="1258888" y="250825"/>
            <a:ext cx="43211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kumimoji="1" lang="fr-FR" altLang="fr-FR" sz="2800" b="1" i="1" dirty="0">
                <a:solidFill>
                  <a:schemeClr val="bg2"/>
                </a:solidFill>
                <a:latin typeface="Times New Roman" panose="02020603050405020304" pitchFamily="18" charset="0"/>
              </a:rPr>
              <a:t>Plafonds de Remboursement</a:t>
            </a:r>
          </a:p>
        </p:txBody>
      </p:sp>
      <p:sp>
        <p:nvSpPr>
          <p:cNvPr id="30"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contenu 1"/>
          <p:cNvSpPr>
            <a:spLocks noGrp="1"/>
          </p:cNvSpPr>
          <p:nvPr>
            <p:ph/>
          </p:nvPr>
        </p:nvSpPr>
        <p:spPr bwMode="auto">
          <a:xfrm>
            <a:off x="395288" y="2708275"/>
            <a:ext cx="8229600" cy="20891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90000"/>
              </a:lnSpc>
              <a:buNone/>
              <a:defRPr/>
            </a:pPr>
            <a:r>
              <a:rPr lang="fr-FR" sz="3200" b="1" i="1" dirty="0" smtClean="0">
                <a:latin typeface="Times New Roman" pitchFamily="18" charset="0"/>
                <a:cs typeface="Times New Roman" pitchFamily="18" charset="0"/>
              </a:rPr>
              <a:t>Partie 5: </a:t>
            </a:r>
          </a:p>
          <a:p>
            <a:pPr eaLnBrk="1" hangingPunct="1">
              <a:lnSpc>
                <a:spcPct val="90000"/>
              </a:lnSpc>
              <a:buNone/>
              <a:defRPr/>
            </a:pPr>
            <a:r>
              <a:rPr lang="fr-FR" altLang="fr-FR" sz="3200" b="1" i="1" dirty="0" smtClean="0">
                <a:latin typeface="Times New Roman" pitchFamily="18" charset="0"/>
                <a:cs typeface="Times New Roman" pitchFamily="18" charset="0"/>
              </a:rPr>
              <a:t>Les principaux amendements apportés aux procédures </a:t>
            </a:r>
          </a:p>
          <a:p>
            <a:pPr eaLnBrk="1" hangingPunct="1">
              <a:lnSpc>
                <a:spcPct val="90000"/>
              </a:lnSpc>
              <a:buNone/>
              <a:defRPr/>
            </a:pPr>
            <a:endParaRPr lang="fr-FR" sz="3200" b="1" i="1" dirty="0" smtClean="0">
              <a:latin typeface="Times New Roman" pitchFamily="18" charset="0"/>
              <a:cs typeface="Times New Roman" pitchFamily="18" charset="0"/>
            </a:endParaRPr>
          </a:p>
        </p:txBody>
      </p:sp>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
        <p:nvSpPr>
          <p:cNvPr id="5" name="Rectangle 4"/>
          <p:cNvSpPr/>
          <p:nvPr/>
        </p:nvSpPr>
        <p:spPr>
          <a:xfrm>
            <a:off x="436230" y="1801812"/>
            <a:ext cx="8801100" cy="4708981"/>
          </a:xfrm>
          <a:prstGeom prst="rect">
            <a:avLst/>
          </a:prstGeom>
        </p:spPr>
        <p:txBody>
          <a:bodyPr>
            <a:spAutoFit/>
          </a:bodyPr>
          <a:lstStyle/>
          <a:p>
            <a:pPr algn="just">
              <a:defRPr/>
            </a:pPr>
            <a:r>
              <a:rPr lang="fr-FR" dirty="0">
                <a:solidFill>
                  <a:schemeClr val="bg2">
                    <a:lumMod val="60000"/>
                    <a:lumOff val="40000"/>
                  </a:schemeClr>
                </a:solidFill>
                <a:latin typeface="Trebuchet MS" pitchFamily="34" charset="0"/>
              </a:rPr>
              <a:t>Assouplissements administratifs</a:t>
            </a:r>
          </a:p>
          <a:p>
            <a:pPr>
              <a:defRPr/>
            </a:pPr>
            <a:r>
              <a:rPr lang="fr-FR" dirty="0">
                <a:latin typeface="Arial" charset="0"/>
                <a:cs typeface="Arial" charset="0"/>
              </a:rPr>
              <a:t> </a:t>
            </a: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Allégement des pièces à déposer au niveau du dossier administratif (modèle J de l’extrait du registre de commerce datant de moins </a:t>
            </a:r>
            <a:r>
              <a:rPr lang="fr-FR" sz="1700" dirty="0">
                <a:solidFill>
                  <a:srgbClr val="FF0000"/>
                </a:solidFill>
                <a:latin typeface="Trebuchet MS" panose="020B0603020202020204" pitchFamily="34" charset="0"/>
                <a:cs typeface="Arial" charset="0"/>
              </a:rPr>
              <a:t>3 mois  au lieu d’un mois</a:t>
            </a:r>
            <a:r>
              <a:rPr lang="fr-FR" sz="1700" dirty="0">
                <a:solidFill>
                  <a:srgbClr val="003399"/>
                </a:solidFill>
                <a:latin typeface="Trebuchet MS" panose="020B0603020202020204" pitchFamily="34" charset="0"/>
                <a:cs typeface="Arial" charset="0"/>
              </a:rPr>
              <a:t>) ; </a:t>
            </a:r>
          </a:p>
          <a:p>
            <a:pPr>
              <a:defRPr/>
            </a:pPr>
            <a:r>
              <a:rPr lang="fr-FR" dirty="0">
                <a:latin typeface="Arial" charset="0"/>
                <a:cs typeface="Arial" charset="0"/>
              </a:rPr>
              <a:t> </a:t>
            </a: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Le modèle J et la pièce justifiant l’habilitation des pouvoirs du signataire sont à fournir </a:t>
            </a:r>
            <a:r>
              <a:rPr lang="fr-FR" sz="1700" dirty="0">
                <a:solidFill>
                  <a:srgbClr val="FF0000"/>
                </a:solidFill>
                <a:latin typeface="Trebuchet MS" panose="020B0603020202020204" pitchFamily="34" charset="0"/>
                <a:cs typeface="Arial" charset="0"/>
              </a:rPr>
              <a:t>une seule fois </a:t>
            </a:r>
            <a:r>
              <a:rPr lang="fr-FR" sz="1700" dirty="0">
                <a:solidFill>
                  <a:srgbClr val="003399"/>
                </a:solidFill>
                <a:latin typeface="Trebuchet MS" panose="020B0603020202020204" pitchFamily="34" charset="0"/>
                <a:cs typeface="Arial" charset="0"/>
              </a:rPr>
              <a:t>par l’entreprise au premier dépôt ou en cas de changement ;</a:t>
            </a:r>
          </a:p>
          <a:p>
            <a:pPr>
              <a:defRPr/>
            </a:pPr>
            <a:r>
              <a:rPr lang="fr-FR" dirty="0">
                <a:latin typeface="Arial" charset="0"/>
                <a:cs typeface="Arial" charset="0"/>
              </a:rPr>
              <a:t> </a:t>
            </a: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Prolongation des délais de retrait et de retour des contrats et du délai de dépôt des demandes de financement (Dossier Technique) ;</a:t>
            </a:r>
          </a:p>
          <a:p>
            <a:pPr>
              <a:defRPr/>
            </a:pPr>
            <a:r>
              <a:rPr lang="fr-FR" dirty="0">
                <a:latin typeface="Arial" charset="0"/>
                <a:cs typeface="Arial" charset="0"/>
              </a:rPr>
              <a:t> </a:t>
            </a: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L’Organisme de Formation ayant effectué l’étude d’ingénierie peut réaliser au-delà de 25 % du montant global du plan.</a:t>
            </a:r>
          </a:p>
          <a:p>
            <a:pPr>
              <a:defRPr/>
            </a:pPr>
            <a:r>
              <a:rPr lang="fr-FR" dirty="0">
                <a:latin typeface="Arial" charset="0"/>
                <a:cs typeface="Arial" charset="0"/>
              </a:rPr>
              <a:t> </a:t>
            </a:r>
          </a:p>
          <a:p>
            <a:pPr>
              <a:defRPr/>
            </a:pPr>
            <a:r>
              <a:rPr lang="fr-FR" dirty="0">
                <a:latin typeface="Arial" charset="0"/>
                <a:cs typeface="Arial" charset="0"/>
              </a:rPr>
              <a:t> </a:t>
            </a:r>
          </a:p>
          <a:p>
            <a:pPr>
              <a:defRPr/>
            </a:pPr>
            <a:endParaRPr lang="fr-FR" dirty="0">
              <a:latin typeface="Arial" charset="0"/>
              <a:cs typeface="Arial" charset="0"/>
            </a:endParaRPr>
          </a:p>
        </p:txBody>
      </p:sp>
      <p:sp>
        <p:nvSpPr>
          <p:cNvPr id="6" name="Rectangle 12"/>
          <p:cNvSpPr>
            <a:spLocks noChangeArrowheads="1"/>
          </p:cNvSpPr>
          <p:nvPr/>
        </p:nvSpPr>
        <p:spPr bwMode="auto">
          <a:xfrm>
            <a:off x="30163" y="1171575"/>
            <a:ext cx="7107237" cy="4000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dirty="0">
                <a:solidFill>
                  <a:schemeClr val="bg1"/>
                </a:solidFill>
                <a:latin typeface="Trebuchet MS" panose="020B0603020202020204" pitchFamily="34" charset="0"/>
                <a:ea typeface="Arial Unicode MS" panose="020B0604020202020204" pitchFamily="34" charset="-128"/>
                <a:cs typeface="Arial Unicode MS" panose="020B0604020202020204" pitchFamily="34" charset="-128"/>
              </a:rPr>
              <a:t>Les principaux amendements apportés aux procédures </a:t>
            </a:r>
          </a:p>
        </p:txBody>
      </p:sp>
    </p:spTree>
    <p:extLst>
      <p:ext uri="{BB962C8B-B14F-4D97-AF65-F5344CB8AC3E}">
        <p14:creationId xmlns:p14="http://schemas.microsoft.com/office/powerpoint/2010/main" val="27468548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
        <p:nvSpPr>
          <p:cNvPr id="6" name="Rectangle 12"/>
          <p:cNvSpPr>
            <a:spLocks noChangeArrowheads="1"/>
          </p:cNvSpPr>
          <p:nvPr/>
        </p:nvSpPr>
        <p:spPr bwMode="auto">
          <a:xfrm>
            <a:off x="30163" y="1171575"/>
            <a:ext cx="7107237" cy="40005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2000" dirty="0">
                <a:solidFill>
                  <a:schemeClr val="bg1"/>
                </a:solidFill>
                <a:latin typeface="Trebuchet MS" panose="020B0603020202020204" pitchFamily="34" charset="0"/>
                <a:ea typeface="Arial Unicode MS" panose="020B0604020202020204" pitchFamily="34" charset="-128"/>
                <a:cs typeface="Arial Unicode MS" panose="020B0604020202020204" pitchFamily="34" charset="-128"/>
              </a:rPr>
              <a:t>Les principaux amendements apportés aux procédures </a:t>
            </a:r>
          </a:p>
        </p:txBody>
      </p:sp>
      <p:sp>
        <p:nvSpPr>
          <p:cNvPr id="7" name="Rectangle 6"/>
          <p:cNvSpPr/>
          <p:nvPr/>
        </p:nvSpPr>
        <p:spPr>
          <a:xfrm>
            <a:off x="190500" y="1658938"/>
            <a:ext cx="8801100" cy="3708708"/>
          </a:xfrm>
          <a:prstGeom prst="rect">
            <a:avLst/>
          </a:prstGeom>
        </p:spPr>
        <p:txBody>
          <a:bodyPr>
            <a:spAutoFit/>
          </a:bodyPr>
          <a:lstStyle/>
          <a:p>
            <a:pPr algn="just">
              <a:defRPr/>
            </a:pPr>
            <a:r>
              <a:rPr lang="fr-FR" dirty="0">
                <a:solidFill>
                  <a:schemeClr val="bg2">
                    <a:lumMod val="60000"/>
                    <a:lumOff val="40000"/>
                  </a:schemeClr>
                </a:solidFill>
                <a:latin typeface="Trebuchet MS" pitchFamily="34" charset="0"/>
              </a:rPr>
              <a:t>Dématérialisation des dossiers</a:t>
            </a:r>
          </a:p>
          <a:p>
            <a:pPr marL="285750" indent="-285750">
              <a:spcBef>
                <a:spcPts val="600"/>
              </a:spcBef>
              <a:buFontTx/>
              <a:buBlip>
                <a:blip r:embed="rId2"/>
              </a:buBlip>
              <a:defRPr/>
            </a:pPr>
            <a:r>
              <a:rPr lang="fr-FR" dirty="0">
                <a:latin typeface="Arial" charset="0"/>
                <a:cs typeface="Arial" charset="0"/>
              </a:rPr>
              <a:t> </a:t>
            </a:r>
            <a:r>
              <a:rPr lang="fr-FR" sz="1700" dirty="0">
                <a:solidFill>
                  <a:srgbClr val="003399"/>
                </a:solidFill>
                <a:latin typeface="Trebuchet MS" panose="020B0603020202020204" pitchFamily="34" charset="0"/>
                <a:cs typeface="Arial" charset="0"/>
              </a:rPr>
              <a:t>Mise en place par l’OFPPT d’une plateforme d’échange électronique (E-CSF) ; </a:t>
            </a:r>
          </a:p>
          <a:p>
            <a:pPr>
              <a:spcBef>
                <a:spcPts val="600"/>
              </a:spcBef>
              <a:defRPr/>
            </a:pPr>
            <a:endParaRPr lang="fr-FR" sz="400" dirty="0">
              <a:solidFill>
                <a:srgbClr val="003399"/>
              </a:solidFill>
              <a:latin typeface="Trebuchet MS" panose="020B0603020202020204" pitchFamily="34" charset="0"/>
              <a:cs typeface="Arial" charset="0"/>
            </a:endParaRP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Demandes de financement pouvant être déposées par les entreprises sous format électronique (scannés) ou dans le cadre de la plateforme informatique ; </a:t>
            </a:r>
          </a:p>
          <a:p>
            <a:pPr>
              <a:spcBef>
                <a:spcPts val="600"/>
              </a:spcBef>
              <a:defRPr/>
            </a:pPr>
            <a:endParaRPr lang="fr-FR" sz="400" dirty="0">
              <a:solidFill>
                <a:srgbClr val="003399"/>
              </a:solidFill>
              <a:latin typeface="Trebuchet MS" panose="020B0603020202020204" pitchFamily="34" charset="0"/>
              <a:cs typeface="Arial" charset="0"/>
            </a:endParaRP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Le dossier physique doit être déposé lors du retrait des contrats.</a:t>
            </a:r>
          </a:p>
          <a:p>
            <a:pPr>
              <a:defRPr/>
            </a:pPr>
            <a:r>
              <a:rPr lang="fr-FR" dirty="0">
                <a:latin typeface="Arial" charset="0"/>
                <a:cs typeface="Arial" charset="0"/>
              </a:rPr>
              <a:t> </a:t>
            </a:r>
            <a:endParaRPr lang="fr-FR" sz="1700" dirty="0">
              <a:solidFill>
                <a:srgbClr val="003399"/>
              </a:solidFill>
              <a:latin typeface="Trebuchet MS" panose="020B0603020202020204" pitchFamily="34" charset="0"/>
              <a:cs typeface="Arial" charset="0"/>
            </a:endParaRPr>
          </a:p>
          <a:p>
            <a:pPr algn="just">
              <a:defRPr/>
            </a:pPr>
            <a:r>
              <a:rPr lang="fr-FR" dirty="0">
                <a:solidFill>
                  <a:schemeClr val="bg2">
                    <a:lumMod val="60000"/>
                    <a:lumOff val="40000"/>
                  </a:schemeClr>
                </a:solidFill>
                <a:latin typeface="Trebuchet MS" pitchFamily="34" charset="0"/>
              </a:rPr>
              <a:t>Amélioration des remboursements</a:t>
            </a:r>
          </a:p>
          <a:p>
            <a:pPr marL="285750" indent="-285750">
              <a:spcBef>
                <a:spcPts val="600"/>
              </a:spcBef>
              <a:buFontTx/>
              <a:buBlip>
                <a:blip r:embed="rId2"/>
              </a:buBlip>
              <a:defRPr/>
            </a:pPr>
            <a:endParaRPr lang="fr-FR" sz="400" dirty="0">
              <a:solidFill>
                <a:srgbClr val="003399"/>
              </a:solidFill>
              <a:latin typeface="Trebuchet MS" panose="020B0603020202020204" pitchFamily="34" charset="0"/>
              <a:cs typeface="Arial" charset="0"/>
            </a:endParaRP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La procédure du tiers payant est accordée aux organismes  publics </a:t>
            </a:r>
            <a:r>
              <a:rPr lang="fr-FR" sz="1700" dirty="0" smtClean="0">
                <a:solidFill>
                  <a:srgbClr val="003399"/>
                </a:solidFill>
                <a:latin typeface="Trebuchet MS" panose="020B0603020202020204" pitchFamily="34" charset="0"/>
                <a:cs typeface="Arial" charset="0"/>
              </a:rPr>
              <a:t> </a:t>
            </a:r>
            <a:r>
              <a:rPr lang="fr-FR" sz="1700" dirty="0">
                <a:solidFill>
                  <a:srgbClr val="003399"/>
                </a:solidFill>
                <a:latin typeface="Trebuchet MS" panose="020B0603020202020204" pitchFamily="34" charset="0"/>
                <a:cs typeface="Arial" charset="0"/>
              </a:rPr>
              <a:t>et les organismes de Conseil et de Formation  ayant le label de qualification, décerné par le DFP ;</a:t>
            </a:r>
          </a:p>
          <a:p>
            <a:pPr>
              <a:spcBef>
                <a:spcPts val="600"/>
              </a:spcBef>
              <a:defRPr/>
            </a:pPr>
            <a:endParaRPr lang="fr-FR" sz="400" dirty="0">
              <a:solidFill>
                <a:srgbClr val="003399"/>
              </a:solidFill>
              <a:latin typeface="Trebuchet MS" panose="020B0603020202020204" pitchFamily="34" charset="0"/>
              <a:cs typeface="Arial" charset="0"/>
            </a:endParaRPr>
          </a:p>
          <a:p>
            <a:pPr marL="285750" indent="-285750">
              <a:spcBef>
                <a:spcPts val="600"/>
              </a:spcBef>
              <a:buFontTx/>
              <a:buBlip>
                <a:blip r:embed="rId2"/>
              </a:buBlip>
              <a:defRPr/>
            </a:pPr>
            <a:r>
              <a:rPr lang="fr-FR" sz="1700" dirty="0">
                <a:solidFill>
                  <a:srgbClr val="003399"/>
                </a:solidFill>
                <a:latin typeface="Trebuchet MS" panose="020B0603020202020204" pitchFamily="34" charset="0"/>
                <a:cs typeface="Arial" charset="0"/>
              </a:rPr>
              <a:t>Allègement des délais de remboursement </a:t>
            </a:r>
            <a:r>
              <a:rPr lang="fr-FR" sz="1700" dirty="0" smtClean="0">
                <a:solidFill>
                  <a:srgbClr val="003399"/>
                </a:solidFill>
                <a:latin typeface="Trebuchet MS" panose="020B0603020202020204" pitchFamily="34" charset="0"/>
                <a:cs typeface="Arial" charset="0"/>
              </a:rPr>
              <a:t>.</a:t>
            </a:r>
            <a:endParaRPr lang="fr-FR" sz="1700" dirty="0">
              <a:solidFill>
                <a:srgbClr val="003399"/>
              </a:solidFill>
              <a:latin typeface="Trebuchet MS" panose="020B0603020202020204" pitchFamily="34" charset="0"/>
              <a:cs typeface="Arial" charset="0"/>
            </a:endParaRPr>
          </a:p>
        </p:txBody>
      </p:sp>
    </p:spTree>
    <p:extLst>
      <p:ext uri="{BB962C8B-B14F-4D97-AF65-F5344CB8AC3E}">
        <p14:creationId xmlns:p14="http://schemas.microsoft.com/office/powerpoint/2010/main" val="12487885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chor="t"/>
          <a:lstStyle/>
          <a:p>
            <a:pPr eaLnBrk="1" hangingPunct="1"/>
            <a:r>
              <a:rPr lang="fr-FR" dirty="0" smtClean="0"/>
              <a:t>   </a:t>
            </a:r>
          </a:p>
        </p:txBody>
      </p:sp>
      <p:sp>
        <p:nvSpPr>
          <p:cNvPr id="30723" name="Rectangle 3"/>
          <p:cNvSpPr>
            <a:spLocks noGrp="1" noChangeArrowheads="1"/>
          </p:cNvSpPr>
          <p:nvPr>
            <p:ph type="body" idx="1"/>
          </p:nvPr>
        </p:nvSpPr>
        <p:spPr bwMode="auto">
          <a:xfrm>
            <a:off x="395536" y="16288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fr-FR" dirty="0" smtClean="0"/>
          </a:p>
          <a:p>
            <a:pPr eaLnBrk="1" hangingPunct="1">
              <a:buFontTx/>
              <a:buNone/>
            </a:pPr>
            <a:r>
              <a:rPr lang="fr-FR" dirty="0" smtClean="0"/>
              <a:t>      </a:t>
            </a:r>
          </a:p>
          <a:p>
            <a:pPr eaLnBrk="1" hangingPunct="1">
              <a:lnSpc>
                <a:spcPct val="90000"/>
              </a:lnSpc>
              <a:buNone/>
              <a:defRPr/>
            </a:pPr>
            <a:r>
              <a:rPr lang="fr-FR" dirty="0" smtClean="0"/>
              <a:t> </a:t>
            </a:r>
            <a:r>
              <a:rPr lang="fr-FR" sz="3200" b="1" i="1" dirty="0" smtClean="0">
                <a:latin typeface="Times New Roman" pitchFamily="18" charset="0"/>
                <a:cs typeface="Times New Roman" pitchFamily="18" charset="0"/>
              </a:rPr>
              <a:t>Partie 1 : </a:t>
            </a:r>
          </a:p>
          <a:p>
            <a:pPr eaLnBrk="1" hangingPunct="1">
              <a:lnSpc>
                <a:spcPct val="90000"/>
              </a:lnSpc>
              <a:buNone/>
              <a:defRPr/>
            </a:pPr>
            <a:r>
              <a:rPr lang="fr-FR" sz="3200" b="1" i="1" dirty="0" smtClean="0">
                <a:latin typeface="Times New Roman" pitchFamily="18" charset="0"/>
                <a:cs typeface="Times New Roman" pitchFamily="18" charset="0"/>
              </a:rPr>
              <a:t>Les CSF Définition et Principe de            Fonctionnement</a:t>
            </a:r>
          </a:p>
        </p:txBody>
      </p:sp>
      <p:sp>
        <p:nvSpPr>
          <p:cNvPr id="30724" name="Rectangle 18"/>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5"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1619250" y="1268413"/>
            <a:ext cx="5472113" cy="431800"/>
          </a:xfrm>
        </p:spPr>
        <p:txBody>
          <a:bodyPr anchor="t"/>
          <a:lstStyle/>
          <a:p>
            <a:pPr eaLnBrk="1" hangingPunct="1"/>
            <a:r>
              <a:rPr lang="fr-FR" sz="2000" smtClean="0">
                <a:solidFill>
                  <a:srgbClr val="0033CC"/>
                </a:solidFill>
              </a:rPr>
              <a:t>Principaux motifs d’Annulation et de Rejet  </a:t>
            </a:r>
          </a:p>
        </p:txBody>
      </p:sp>
      <p:sp>
        <p:nvSpPr>
          <p:cNvPr id="2051" name="Rectangle 3"/>
          <p:cNvSpPr>
            <a:spLocks noGrp="1" noChangeArrowheads="1"/>
          </p:cNvSpPr>
          <p:nvPr>
            <p:ph type="subTitle" idx="1"/>
          </p:nvPr>
        </p:nvSpPr>
        <p:spPr>
          <a:xfrm>
            <a:off x="612775" y="1844675"/>
            <a:ext cx="8135938" cy="4752975"/>
          </a:xfrm>
        </p:spPr>
        <p:txBody>
          <a:bodyPr/>
          <a:lstStyle/>
          <a:p>
            <a:pPr marL="285750" indent="-285750" algn="l" eaLnBrk="1" hangingPunct="1">
              <a:lnSpc>
                <a:spcPct val="150000"/>
              </a:lnSpc>
              <a:buFont typeface="Wingdings" pitchFamily="2" charset="2"/>
              <a:buChar char="v"/>
              <a:defRPr/>
            </a:pPr>
            <a:r>
              <a:rPr lang="fr-FR" sz="1600" dirty="0" smtClean="0">
                <a:latin typeface="+mj-lt"/>
              </a:rPr>
              <a:t>Non respect des délais de retrait et de retour des contrats de formation</a:t>
            </a:r>
          </a:p>
          <a:p>
            <a:pPr marL="285750" indent="-285750" algn="l" eaLnBrk="1" hangingPunct="1">
              <a:lnSpc>
                <a:spcPct val="150000"/>
              </a:lnSpc>
              <a:buFont typeface="Wingdings" pitchFamily="2" charset="2"/>
              <a:buChar char="v"/>
              <a:defRPr/>
            </a:pPr>
            <a:r>
              <a:rPr lang="fr-FR" sz="1600" dirty="0" smtClean="0">
                <a:latin typeface="+mj-lt"/>
              </a:rPr>
              <a:t>Discordances du thème de formation  sur la  factures et celui sur F2</a:t>
            </a:r>
            <a:endParaRPr lang="fr-FR" sz="1600" dirty="0" smtClean="0">
              <a:solidFill>
                <a:srgbClr val="A50021"/>
              </a:solidFill>
              <a:latin typeface="+mj-lt"/>
            </a:endParaRPr>
          </a:p>
          <a:p>
            <a:pPr marL="285750" indent="-285750" algn="l" eaLnBrk="1" hangingPunct="1">
              <a:lnSpc>
                <a:spcPct val="150000"/>
              </a:lnSpc>
              <a:buFont typeface="Wingdings" pitchFamily="2" charset="2"/>
              <a:buChar char="v"/>
              <a:defRPr/>
            </a:pPr>
            <a:r>
              <a:rPr lang="fr-FR" sz="1600" dirty="0" smtClean="0">
                <a:latin typeface="+mj-lt"/>
              </a:rPr>
              <a:t>Modification  des dates de réalisation et organisation horaire </a:t>
            </a:r>
            <a:r>
              <a:rPr lang="fr-FR" sz="1600" dirty="0">
                <a:latin typeface="+mj-lt"/>
              </a:rPr>
              <a:t>sans aviser </a:t>
            </a:r>
            <a:r>
              <a:rPr lang="fr-FR" sz="1600" dirty="0" smtClean="0">
                <a:latin typeface="+mj-lt"/>
              </a:rPr>
              <a:t>l’UGCSF</a:t>
            </a:r>
            <a:endParaRPr lang="fr-FR" sz="1600" dirty="0">
              <a:latin typeface="+mj-lt"/>
            </a:endParaRPr>
          </a:p>
          <a:p>
            <a:pPr marL="285750" indent="-285750" algn="l" eaLnBrk="1" hangingPunct="1">
              <a:lnSpc>
                <a:spcPct val="150000"/>
              </a:lnSpc>
              <a:buFont typeface="Wingdings" pitchFamily="2" charset="2"/>
              <a:buChar char="v"/>
              <a:defRPr/>
            </a:pPr>
            <a:r>
              <a:rPr lang="fr-FR" sz="1600" dirty="0" smtClean="0">
                <a:latin typeface="+mj-lt"/>
              </a:rPr>
              <a:t>Changement de lieu de déroulement de la formation sans </a:t>
            </a:r>
            <a:r>
              <a:rPr lang="fr-FR" sz="1600" dirty="0">
                <a:latin typeface="+mj-lt"/>
              </a:rPr>
              <a:t>aviser l’UGCSF</a:t>
            </a:r>
          </a:p>
          <a:p>
            <a:pPr marL="285750" indent="-285750" algn="l" eaLnBrk="1" hangingPunct="1">
              <a:lnSpc>
                <a:spcPct val="150000"/>
              </a:lnSpc>
              <a:buFont typeface="Wingdings" pitchFamily="2" charset="2"/>
              <a:buChar char="v"/>
              <a:defRPr/>
            </a:pPr>
            <a:r>
              <a:rPr lang="fr-FR" sz="1600" dirty="0" smtClean="0">
                <a:latin typeface="+mj-lt"/>
              </a:rPr>
              <a:t>Lieu de formation imprécis sur la facture  et sur F2</a:t>
            </a:r>
          </a:p>
          <a:p>
            <a:pPr marL="285750" indent="-285750" algn="l" eaLnBrk="1" hangingPunct="1">
              <a:lnSpc>
                <a:spcPct val="150000"/>
              </a:lnSpc>
              <a:buFont typeface="Wingdings" pitchFamily="2" charset="2"/>
              <a:buChar char="v"/>
              <a:defRPr/>
            </a:pPr>
            <a:r>
              <a:rPr lang="fr-FR" sz="1600" dirty="0" smtClean="0">
                <a:latin typeface="+mj-lt"/>
              </a:rPr>
              <a:t>Changement d’Opérateurs de Formation sans aviser l’UGCSF</a:t>
            </a:r>
          </a:p>
          <a:p>
            <a:pPr algn="l" eaLnBrk="1" hangingPunct="1">
              <a:lnSpc>
                <a:spcPct val="150000"/>
              </a:lnSpc>
              <a:defRPr/>
            </a:pPr>
            <a:endParaRPr lang="fr-FR" sz="1600" u="sng" dirty="0" smtClean="0">
              <a:latin typeface="+mj-lt"/>
            </a:endParaRPr>
          </a:p>
          <a:p>
            <a:pPr algn="l" eaLnBrk="1" hangingPunct="1">
              <a:lnSpc>
                <a:spcPct val="150000"/>
              </a:lnSpc>
              <a:defRPr/>
            </a:pPr>
            <a:endParaRPr lang="fr-FR" sz="1400" dirty="0">
              <a:latin typeface="+mj-lt"/>
            </a:endParaRPr>
          </a:p>
          <a:p>
            <a:pPr marL="285750" indent="-285750" algn="l" eaLnBrk="1" hangingPunct="1">
              <a:lnSpc>
                <a:spcPct val="150000"/>
              </a:lnSpc>
              <a:buFont typeface="Wingdings" pitchFamily="2" charset="2"/>
              <a:buChar char="v"/>
              <a:defRPr/>
            </a:pPr>
            <a:endParaRPr lang="fr-FR" sz="1600" dirty="0" smtClean="0">
              <a:latin typeface="+mj-lt"/>
            </a:endParaRPr>
          </a:p>
          <a:p>
            <a:pPr algn="l" eaLnBrk="1" hangingPunct="1">
              <a:lnSpc>
                <a:spcPct val="150000"/>
              </a:lnSpc>
              <a:defRPr/>
            </a:pPr>
            <a:endParaRPr lang="fr-FR" sz="1600" dirty="0">
              <a:latin typeface="+mj-lt"/>
            </a:endParaRPr>
          </a:p>
        </p:txBody>
      </p:sp>
      <p:sp>
        <p:nvSpPr>
          <p:cNvPr id="51204" name="Rectangle 6"/>
          <p:cNvSpPr>
            <a:spLocks noChangeArrowheads="1"/>
          </p:cNvSpPr>
          <p:nvPr/>
        </p:nvSpPr>
        <p:spPr bwMode="auto">
          <a:xfrm>
            <a:off x="7524750" y="6381750"/>
            <a:ext cx="1619250" cy="404813"/>
          </a:xfrm>
          <a:prstGeom prst="rect">
            <a:avLst/>
          </a:prstGeom>
          <a:solidFill>
            <a:schemeClr val="bg1"/>
          </a:solidFill>
          <a:ln w="9525">
            <a:noFill/>
            <a:miter lim="800000"/>
            <a:headEnd/>
            <a:tailEnd/>
          </a:ln>
        </p:spPr>
        <p:txBody>
          <a:bodyPr wrap="none" anchor="ctr"/>
          <a:lstStyle/>
          <a:p>
            <a:endParaRPr lang="fr-FR"/>
          </a:p>
        </p:txBody>
      </p:sp>
      <p:sp>
        <p:nvSpPr>
          <p:cNvPr id="5" name="Espace réservé du pied de page 1"/>
          <p:cNvSpPr txBox="1">
            <a:spLocks/>
          </p:cNvSpPr>
          <p:nvPr/>
        </p:nvSpPr>
        <p:spPr>
          <a:xfrm>
            <a:off x="3124200" y="6356350"/>
            <a:ext cx="2895600" cy="365125"/>
          </a:xfrm>
          <a:prstGeom prst="rect">
            <a:avLst/>
          </a:prstGeom>
        </p:spPr>
        <p:txBody>
          <a:bodyPr/>
          <a:lstStyle>
            <a:defPPr>
              <a:defRPr lang="fr-FR"/>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defRPr/>
            </a:pPr>
            <a:r>
              <a:rPr lang="fr-FR" sz="1400" dirty="0" smtClean="0"/>
              <a:t>OFPPT - DRNO II</a:t>
            </a:r>
            <a:endParaRPr lang="fr-FR" sz="1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50825" y="1484313"/>
            <a:ext cx="8208963" cy="5099050"/>
          </a:xfrm>
        </p:spPr>
        <p:txBody>
          <a:bodyPr/>
          <a:lstStyle/>
          <a:p>
            <a:pPr marL="0" indent="0" eaLnBrk="1" hangingPunct="1">
              <a:lnSpc>
                <a:spcPct val="80000"/>
              </a:lnSpc>
              <a:buFontTx/>
              <a:buNone/>
              <a:defRPr/>
            </a:pPr>
            <a:r>
              <a:rPr lang="fr-FR" sz="2000" b="1" i="1" dirty="0" smtClean="0">
                <a:solidFill>
                  <a:srgbClr val="C00000"/>
                </a:solidFill>
                <a:latin typeface="+mj-lt"/>
                <a:ea typeface="+mj-ea"/>
                <a:cs typeface="+mj-cs"/>
              </a:rPr>
              <a:t>                      </a:t>
            </a:r>
            <a:r>
              <a:rPr lang="fr-FR" sz="2000" b="1" i="1" dirty="0" smtClean="0">
                <a:solidFill>
                  <a:srgbClr val="0033CC"/>
                </a:solidFill>
                <a:latin typeface="+mj-lt"/>
                <a:ea typeface="+mj-ea"/>
                <a:cs typeface="+mj-cs"/>
              </a:rPr>
              <a:t>Principaux motifs d’Annulation et de Rejet </a:t>
            </a:r>
          </a:p>
          <a:p>
            <a:pPr eaLnBrk="1" hangingPunct="1">
              <a:lnSpc>
                <a:spcPct val="150000"/>
              </a:lnSpc>
              <a:buFont typeface="Wingdings" pitchFamily="2" charset="2"/>
              <a:buChar char="v"/>
              <a:defRPr/>
            </a:pPr>
            <a:r>
              <a:rPr lang="fr-FR" sz="1800" dirty="0" smtClean="0">
                <a:latin typeface="+mj-lt"/>
              </a:rPr>
              <a:t>Signature de la liste de présence par le Responsable de Formation dont le nom ne figure pas sur le Formulaire F1</a:t>
            </a:r>
          </a:p>
          <a:p>
            <a:pPr eaLnBrk="1" hangingPunct="1">
              <a:lnSpc>
                <a:spcPct val="150000"/>
              </a:lnSpc>
              <a:buFont typeface="Wingdings" pitchFamily="2" charset="2"/>
              <a:buChar char="v"/>
              <a:defRPr/>
            </a:pPr>
            <a:r>
              <a:rPr lang="fr-FR" sz="1800" dirty="0" smtClean="0">
                <a:latin typeface="+mj-lt"/>
              </a:rPr>
              <a:t>Formation </a:t>
            </a:r>
            <a:r>
              <a:rPr lang="fr-FR" sz="1800" dirty="0">
                <a:latin typeface="+mj-lt"/>
              </a:rPr>
              <a:t>pendant les jours </a:t>
            </a:r>
            <a:r>
              <a:rPr lang="fr-FR" sz="1800" dirty="0" smtClean="0">
                <a:latin typeface="+mj-lt"/>
              </a:rPr>
              <a:t>fériés</a:t>
            </a:r>
            <a:endParaRPr lang="fr-FR" sz="1800" dirty="0">
              <a:latin typeface="+mj-lt"/>
            </a:endParaRPr>
          </a:p>
          <a:p>
            <a:pPr eaLnBrk="1" hangingPunct="1">
              <a:lnSpc>
                <a:spcPct val="150000"/>
              </a:lnSpc>
              <a:buFont typeface="Wingdings" pitchFamily="2" charset="2"/>
              <a:buChar char="v"/>
              <a:defRPr/>
            </a:pPr>
            <a:r>
              <a:rPr lang="fr-FR" sz="1800" dirty="0">
                <a:latin typeface="+mj-lt"/>
              </a:rPr>
              <a:t>Suppression ou rajout de jours de formation sans </a:t>
            </a:r>
            <a:r>
              <a:rPr lang="fr-FR" sz="1800" dirty="0" smtClean="0">
                <a:latin typeface="+mj-lt"/>
              </a:rPr>
              <a:t>aviser l’UGCSF</a:t>
            </a:r>
          </a:p>
          <a:p>
            <a:pPr eaLnBrk="1" hangingPunct="1">
              <a:lnSpc>
                <a:spcPct val="150000"/>
              </a:lnSpc>
              <a:buFont typeface="Wingdings" pitchFamily="2" charset="2"/>
              <a:buChar char="v"/>
              <a:defRPr/>
            </a:pPr>
            <a:r>
              <a:rPr lang="fr-FR" sz="1800" dirty="0" smtClean="0">
                <a:latin typeface="+mj-lt"/>
              </a:rPr>
              <a:t>Suppression </a:t>
            </a:r>
            <a:r>
              <a:rPr lang="fr-FR" sz="1800" dirty="0">
                <a:latin typeface="+mj-lt"/>
              </a:rPr>
              <a:t>ou rajout de </a:t>
            </a:r>
            <a:r>
              <a:rPr lang="fr-FR" sz="1800" dirty="0" smtClean="0">
                <a:latin typeface="+mj-lt"/>
              </a:rPr>
              <a:t>groupes sans </a:t>
            </a:r>
            <a:r>
              <a:rPr lang="fr-FR" sz="1800" dirty="0">
                <a:latin typeface="+mj-lt"/>
              </a:rPr>
              <a:t>aviser l’UGCSF</a:t>
            </a:r>
          </a:p>
          <a:p>
            <a:pPr eaLnBrk="1" hangingPunct="1">
              <a:lnSpc>
                <a:spcPct val="150000"/>
              </a:lnSpc>
              <a:buFont typeface="Wingdings" pitchFamily="2" charset="2"/>
              <a:buChar char="v"/>
              <a:defRPr/>
            </a:pPr>
            <a:r>
              <a:rPr lang="fr-FR" sz="1800" dirty="0" smtClean="0">
                <a:latin typeface="+mj-lt"/>
              </a:rPr>
              <a:t>Surcharge </a:t>
            </a:r>
            <a:r>
              <a:rPr lang="fr-FR" sz="1800" dirty="0">
                <a:latin typeface="+mj-lt"/>
              </a:rPr>
              <a:t>sur pièces justificatives (liste de présence et factures</a:t>
            </a:r>
            <a:r>
              <a:rPr lang="fr-FR" sz="1800" dirty="0" smtClean="0">
                <a:latin typeface="+mj-lt"/>
              </a:rPr>
              <a:t>)</a:t>
            </a:r>
            <a:endParaRPr lang="fr-FR" sz="1800" dirty="0">
              <a:latin typeface="+mj-lt"/>
            </a:endParaRPr>
          </a:p>
          <a:p>
            <a:pPr eaLnBrk="1" hangingPunct="1">
              <a:lnSpc>
                <a:spcPct val="150000"/>
              </a:lnSpc>
              <a:buFont typeface="Wingdings" pitchFamily="2" charset="2"/>
              <a:buChar char="v"/>
              <a:defRPr/>
            </a:pPr>
            <a:r>
              <a:rPr lang="fr-FR" sz="1800" dirty="0">
                <a:latin typeface="+mj-lt"/>
              </a:rPr>
              <a:t>Chèque non </a:t>
            </a:r>
            <a:r>
              <a:rPr lang="fr-FR" sz="1800" dirty="0" smtClean="0">
                <a:latin typeface="+mj-lt"/>
              </a:rPr>
              <a:t>daté</a:t>
            </a:r>
            <a:endParaRPr lang="fr-FR" sz="1800" dirty="0">
              <a:latin typeface="+mj-lt"/>
            </a:endParaRPr>
          </a:p>
          <a:p>
            <a:pPr marL="0" indent="0" eaLnBrk="1" hangingPunct="1">
              <a:buFontTx/>
              <a:buNone/>
              <a:defRPr/>
            </a:pPr>
            <a:endParaRPr lang="fr-FR" sz="1800" dirty="0" smtClean="0"/>
          </a:p>
        </p:txBody>
      </p:sp>
      <p:sp>
        <p:nvSpPr>
          <p:cNvPr id="52227" name="Rectangle 6"/>
          <p:cNvSpPr>
            <a:spLocks noChangeArrowheads="1"/>
          </p:cNvSpPr>
          <p:nvPr/>
        </p:nvSpPr>
        <p:spPr bwMode="auto">
          <a:xfrm>
            <a:off x="7524750" y="6381750"/>
            <a:ext cx="1619250" cy="404813"/>
          </a:xfrm>
          <a:prstGeom prst="rect">
            <a:avLst/>
          </a:prstGeom>
          <a:solidFill>
            <a:schemeClr val="bg1"/>
          </a:solidFill>
          <a:ln w="9525">
            <a:noFill/>
            <a:miter lim="800000"/>
            <a:headEnd/>
            <a:tailEnd/>
          </a:ln>
        </p:spPr>
        <p:txBody>
          <a:bodyPr wrap="none" anchor="ctr"/>
          <a:lstStyle/>
          <a:p>
            <a:endParaRPr lang="fr-FR"/>
          </a:p>
        </p:txBody>
      </p:sp>
      <p:sp>
        <p:nvSpPr>
          <p:cNvPr id="4"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3"/>
          <p:cNvSpPr txBox="1">
            <a:spLocks noChangeArrowheads="1"/>
          </p:cNvSpPr>
          <p:nvPr/>
        </p:nvSpPr>
        <p:spPr bwMode="auto">
          <a:xfrm>
            <a:off x="395288" y="1341438"/>
            <a:ext cx="8345487" cy="4308475"/>
          </a:xfrm>
          <a:prstGeom prst="rect">
            <a:avLst/>
          </a:prstGeom>
          <a:noFill/>
          <a:ln w="9525">
            <a:noFill/>
            <a:miter lim="800000"/>
            <a:headEnd/>
            <a:tailEnd/>
          </a:ln>
        </p:spPr>
        <p:txBody>
          <a:bodyPr>
            <a:spAutoFit/>
          </a:bodyPr>
          <a:lstStyle/>
          <a:p>
            <a:pPr algn="ctr"/>
            <a:r>
              <a:rPr lang="fr-FR" sz="2400" b="1" i="1" dirty="0">
                <a:solidFill>
                  <a:srgbClr val="0033CC"/>
                </a:solidFill>
                <a:latin typeface="Times New Roman" pitchFamily="18" charset="0"/>
                <a:cs typeface="Times New Roman" pitchFamily="18" charset="0"/>
              </a:rPr>
              <a:t>Partie 1 : Les CSF  			</a:t>
            </a:r>
            <a:r>
              <a:rPr lang="fr-FR" sz="2400" b="1" i="1" u="sng" dirty="0">
                <a:solidFill>
                  <a:srgbClr val="0033CC"/>
                </a:solidFill>
                <a:latin typeface="Times New Roman" pitchFamily="18" charset="0"/>
                <a:cs typeface="Times New Roman" pitchFamily="18" charset="0"/>
              </a:rPr>
              <a:t>Définition et principe</a:t>
            </a:r>
          </a:p>
          <a:p>
            <a:endParaRPr lang="fr-FR" sz="1600" b="1" i="1" dirty="0">
              <a:latin typeface="Times New Roman" pitchFamily="18" charset="0"/>
              <a:cs typeface="Times New Roman" pitchFamily="18" charset="0"/>
            </a:endParaRPr>
          </a:p>
          <a:p>
            <a:endParaRPr lang="fr-FR" sz="1600" b="1" i="1" dirty="0">
              <a:latin typeface="Times New Roman" pitchFamily="18" charset="0"/>
              <a:cs typeface="Times New Roman" pitchFamily="18" charset="0"/>
            </a:endParaRPr>
          </a:p>
          <a:p>
            <a:endParaRPr lang="fr-FR" sz="1600" b="1" i="1" dirty="0">
              <a:latin typeface="Times New Roman" pitchFamily="18" charset="0"/>
              <a:cs typeface="Times New Roman" pitchFamily="18" charset="0"/>
            </a:endParaRPr>
          </a:p>
          <a:p>
            <a:endParaRPr lang="fr-FR" sz="1600" b="1" i="1" dirty="0">
              <a:latin typeface="Times New Roman" pitchFamily="18" charset="0"/>
              <a:cs typeface="Times New Roman" pitchFamily="18" charset="0"/>
            </a:endParaRPr>
          </a:p>
          <a:p>
            <a:pPr algn="ctr">
              <a:spcBef>
                <a:spcPct val="50000"/>
              </a:spcBef>
            </a:pPr>
            <a:r>
              <a:rPr lang="fr-FR" sz="2800" dirty="0"/>
              <a:t>Ce que sont les Contrats Spéciaux de Formation?</a:t>
            </a:r>
          </a:p>
          <a:p>
            <a:pPr>
              <a:spcBef>
                <a:spcPct val="50000"/>
              </a:spcBef>
              <a:buFont typeface="Arial" pitchFamily="34" charset="0"/>
              <a:buNone/>
            </a:pPr>
            <a:endParaRPr lang="fr-FR" sz="2800" dirty="0"/>
          </a:p>
          <a:p>
            <a:pPr>
              <a:spcBef>
                <a:spcPct val="50000"/>
              </a:spcBef>
              <a:buFont typeface="Arial" pitchFamily="34" charset="0"/>
              <a:buNone/>
            </a:pPr>
            <a:endParaRPr lang="fr-FR" sz="2800" dirty="0"/>
          </a:p>
          <a:p>
            <a:pPr>
              <a:spcBef>
                <a:spcPct val="50000"/>
              </a:spcBef>
              <a:buFont typeface="Arial" pitchFamily="34" charset="0"/>
              <a:buNone/>
            </a:pPr>
            <a:endParaRPr lang="fr-FR" sz="2000" dirty="0"/>
          </a:p>
          <a:p>
            <a:pPr>
              <a:spcBef>
                <a:spcPct val="50000"/>
              </a:spcBef>
              <a:buFont typeface="Arial" pitchFamily="34" charset="0"/>
              <a:buNone/>
            </a:pPr>
            <a:r>
              <a:rPr lang="fr-FR" sz="2000" dirty="0"/>
              <a:t>                                </a:t>
            </a:r>
          </a:p>
        </p:txBody>
      </p:sp>
      <p:sp>
        <p:nvSpPr>
          <p:cNvPr id="31747" name="Rectangle 4"/>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2" name="Espace réservé du pied de page 1"/>
          <p:cNvSpPr>
            <a:spLocks noGrp="1"/>
          </p:cNvSpPr>
          <p:nvPr>
            <p:ph type="ftr" sz="quarter" idx="10"/>
          </p:nvPr>
        </p:nvSpPr>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3"/>
          <p:cNvSpPr txBox="1">
            <a:spLocks noChangeArrowheads="1"/>
          </p:cNvSpPr>
          <p:nvPr/>
        </p:nvSpPr>
        <p:spPr bwMode="auto">
          <a:xfrm>
            <a:off x="612775" y="1341438"/>
            <a:ext cx="8135938" cy="4616648"/>
          </a:xfrm>
          <a:prstGeom prst="rect">
            <a:avLst/>
          </a:prstGeom>
          <a:noFill/>
          <a:ln w="9525">
            <a:noFill/>
            <a:miter lim="800000"/>
            <a:headEnd/>
            <a:tailEnd/>
          </a:ln>
        </p:spPr>
        <p:txBody>
          <a:bodyPr wrap="square">
            <a:spAutoFit/>
          </a:bodyPr>
          <a:lstStyle/>
          <a:p>
            <a:pPr algn="ctr">
              <a:spcBef>
                <a:spcPct val="50000"/>
              </a:spcBef>
            </a:pPr>
            <a:r>
              <a:rPr lang="fr-FR" sz="2000" b="1" i="1" dirty="0">
                <a:solidFill>
                  <a:srgbClr val="0033CC"/>
                </a:solidFill>
                <a:latin typeface="Times New Roman" pitchFamily="18" charset="0"/>
                <a:cs typeface="Times New Roman" pitchFamily="18" charset="0"/>
              </a:rPr>
              <a:t>Partie 1 : Les CSF  			</a:t>
            </a:r>
            <a:r>
              <a:rPr lang="fr-FR" sz="2400" b="1" i="1" u="sng" dirty="0">
                <a:solidFill>
                  <a:srgbClr val="0033CC"/>
                </a:solidFill>
                <a:latin typeface="Times New Roman" pitchFamily="18" charset="0"/>
                <a:cs typeface="Times New Roman" pitchFamily="18" charset="0"/>
              </a:rPr>
              <a:t>Définition et principe </a:t>
            </a:r>
          </a:p>
          <a:p>
            <a:pPr>
              <a:spcBef>
                <a:spcPct val="50000"/>
              </a:spcBef>
              <a:buFont typeface="Arial" pitchFamily="34" charset="0"/>
              <a:buNone/>
            </a:pPr>
            <a:endParaRPr lang="fr-FR" sz="2000" b="1" dirty="0"/>
          </a:p>
          <a:p>
            <a:pPr>
              <a:spcBef>
                <a:spcPct val="50000"/>
              </a:spcBef>
              <a:buFont typeface="Arial" pitchFamily="34" charset="0"/>
              <a:buNone/>
            </a:pPr>
            <a:r>
              <a:rPr lang="fr-FR" sz="2000" b="1" dirty="0"/>
              <a:t>Définition</a:t>
            </a:r>
          </a:p>
          <a:p>
            <a:pPr>
              <a:spcBef>
                <a:spcPct val="50000"/>
              </a:spcBef>
            </a:pPr>
            <a:r>
              <a:rPr lang="fr-FR" sz="2000" dirty="0"/>
              <a:t>C’est un système d’incitation des entreprises à la Formation en cours </a:t>
            </a:r>
            <a:r>
              <a:rPr lang="fr-FR" sz="2000" dirty="0" smtClean="0"/>
              <a:t>d’emploi mis en place par les pouvoirs publics</a:t>
            </a:r>
          </a:p>
          <a:p>
            <a:pPr>
              <a:spcBef>
                <a:spcPct val="50000"/>
              </a:spcBef>
            </a:pPr>
            <a:endParaRPr lang="fr-FR" sz="2000" dirty="0"/>
          </a:p>
          <a:p>
            <a:pPr>
              <a:spcBef>
                <a:spcPct val="50000"/>
              </a:spcBef>
              <a:buFont typeface="Arial" pitchFamily="34" charset="0"/>
              <a:buNone/>
            </a:pPr>
            <a:r>
              <a:rPr lang="fr-FR" sz="2000" b="1" dirty="0" smtClean="0"/>
              <a:t>Principe </a:t>
            </a:r>
            <a:r>
              <a:rPr lang="fr-FR" sz="2000" b="1" dirty="0"/>
              <a:t>de Fonctionnent</a:t>
            </a:r>
          </a:p>
          <a:p>
            <a:pPr marL="1970088" indent="-1970088"/>
            <a:r>
              <a:rPr lang="fr-FR" sz="2000" b="1" u="sng" dirty="0" smtClean="0">
                <a:solidFill>
                  <a:srgbClr val="C00000"/>
                </a:solidFill>
              </a:rPr>
              <a:t>Sont éligibles </a:t>
            </a:r>
            <a:r>
              <a:rPr lang="fr-FR" sz="2000" dirty="0" smtClean="0"/>
              <a:t>	: Les entreprises assujetties </a:t>
            </a:r>
            <a:r>
              <a:rPr lang="fr-FR" sz="2000" dirty="0"/>
              <a:t>à la Taxe de Formation </a:t>
            </a:r>
            <a:r>
              <a:rPr lang="fr-FR" sz="2000" dirty="0" smtClean="0"/>
              <a:t>  Professionnelle;</a:t>
            </a:r>
          </a:p>
          <a:p>
            <a:pPr marL="1970088"/>
            <a:r>
              <a:rPr lang="fr-FR" altLang="fr-FR" sz="2000" dirty="0" smtClean="0"/>
              <a:t>Elles bénéficient d’un montant fonction de cette TFP en justifiant la réalisation d’actions de formation continue</a:t>
            </a:r>
            <a:endParaRPr lang="fr-FR" sz="2000" dirty="0"/>
          </a:p>
        </p:txBody>
      </p:sp>
      <p:sp>
        <p:nvSpPr>
          <p:cNvPr id="32771" name="Rectangle 4"/>
          <p:cNvSpPr>
            <a:spLocks noChangeArrowheads="1"/>
          </p:cNvSpPr>
          <p:nvPr/>
        </p:nvSpPr>
        <p:spPr bwMode="auto">
          <a:xfrm>
            <a:off x="7524750" y="6453188"/>
            <a:ext cx="1619250" cy="404812"/>
          </a:xfrm>
          <a:prstGeom prst="rect">
            <a:avLst/>
          </a:prstGeom>
          <a:solidFill>
            <a:schemeClr val="bg1"/>
          </a:solidFill>
          <a:ln w="9525">
            <a:noFill/>
            <a:miter lim="800000"/>
            <a:headEnd/>
            <a:tailEnd/>
          </a:ln>
        </p:spPr>
        <p:txBody>
          <a:bodyPr wrap="none" anchor="ctr"/>
          <a:lstStyle/>
          <a:p>
            <a:endParaRPr lang="fr-FR" dirty="0"/>
          </a:p>
        </p:txBody>
      </p:sp>
      <p:sp>
        <p:nvSpPr>
          <p:cNvPr id="2" name="Espace réservé du pied de page 1"/>
          <p:cNvSpPr>
            <a:spLocks noGrp="1"/>
          </p:cNvSpPr>
          <p:nvPr>
            <p:ph type="ftr" sz="quarter" idx="10"/>
          </p:nvPr>
        </p:nvSpPr>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bwMode="auto">
          <a:xfrm>
            <a:off x="468313" y="2132856"/>
            <a:ext cx="8229600" cy="3832969"/>
          </a:xfrm>
          <a:noFill/>
          <a:ln w="11113" algn="ctr">
            <a:miter lim="800000"/>
            <a:headEnd/>
            <a:tailEnd/>
          </a:ln>
        </p:spPr>
        <p:txBody>
          <a:bodyPr vert="horz" wrap="square" lIns="91440" tIns="45720" rIns="91440" bIns="45720" numCol="1" anchor="t" anchorCtr="0" compatLnSpc="1">
            <a:prstTxWarp prst="textNoShape">
              <a:avLst/>
            </a:prstTxWarp>
          </a:bodyPr>
          <a:lstStyle/>
          <a:p>
            <a:pPr marL="0" indent="0" eaLnBrk="1" hangingPunct="1">
              <a:spcBef>
                <a:spcPct val="50000"/>
              </a:spcBef>
              <a:buClr>
                <a:schemeClr val="hlink"/>
              </a:buClr>
              <a:buSzPct val="95000"/>
              <a:buNone/>
            </a:pPr>
            <a:endParaRPr lang="fr-FR" altLang="fr-FR" sz="2000" b="1" kern="1200" dirty="0" smtClean="0">
              <a:latin typeface="Arial" pitchFamily="34" charset="0"/>
            </a:endParaRPr>
          </a:p>
          <a:p>
            <a:pPr marL="0" indent="0" eaLnBrk="1" hangingPunct="1">
              <a:spcBef>
                <a:spcPct val="50000"/>
              </a:spcBef>
              <a:buClr>
                <a:schemeClr val="hlink"/>
              </a:buClr>
              <a:buSzPct val="95000"/>
              <a:buNone/>
            </a:pPr>
            <a:r>
              <a:rPr lang="fr-FR" altLang="fr-FR" sz="2000" b="1" kern="1200" dirty="0" smtClean="0">
                <a:latin typeface="Arial" pitchFamily="34" charset="0"/>
              </a:rPr>
              <a:t>Objectifs d’un système mutualiste:</a:t>
            </a:r>
            <a:endParaRPr lang="fr-FR" altLang="fr-FR" sz="2000" b="1" kern="1200" dirty="0">
              <a:latin typeface="Arial" pitchFamily="34" charset="0"/>
            </a:endParaRPr>
          </a:p>
          <a:p>
            <a:pPr marL="171450" indent="-171450" eaLnBrk="1" hangingPunct="1">
              <a:buClr>
                <a:schemeClr val="hlink"/>
              </a:buClr>
              <a:buSzPct val="95000"/>
              <a:buNone/>
            </a:pPr>
            <a:r>
              <a:rPr lang="fr-FR" altLang="fr-FR" sz="2000" dirty="0" smtClean="0"/>
              <a:t>Inciter les entreprises, et surtout les PME, à faire de la formation continue pour :</a:t>
            </a:r>
          </a:p>
          <a:p>
            <a:pPr marL="171450" indent="-171450" eaLnBrk="1" hangingPunct="1">
              <a:buClr>
                <a:schemeClr val="hlink"/>
              </a:buClr>
              <a:buSzPct val="95000"/>
              <a:buNone/>
            </a:pPr>
            <a:endParaRPr lang="fr-FR" altLang="fr-FR" sz="2000" dirty="0" smtClean="0"/>
          </a:p>
          <a:p>
            <a:pPr marL="803275" indent="-266700" eaLnBrk="1" hangingPunct="1">
              <a:buClr>
                <a:schemeClr val="hlink"/>
              </a:buClr>
              <a:buSzPct val="95000"/>
              <a:buFont typeface="Wingdings" pitchFamily="2" charset="2"/>
              <a:buChar char="Ø"/>
            </a:pPr>
            <a:r>
              <a:rPr lang="fr-FR" sz="2000" dirty="0" smtClean="0">
                <a:solidFill>
                  <a:schemeClr val="tx2"/>
                </a:solidFill>
              </a:rPr>
              <a:t>Améliorer la compétitivité des entreprises</a:t>
            </a:r>
          </a:p>
          <a:p>
            <a:pPr marL="803275" indent="-266700" eaLnBrk="1" hangingPunct="1">
              <a:buClr>
                <a:schemeClr val="hlink"/>
              </a:buClr>
              <a:buSzPct val="95000"/>
              <a:buFont typeface="Wingdings" pitchFamily="2" charset="2"/>
              <a:buChar char="Ø"/>
            </a:pPr>
            <a:endParaRPr lang="fr-FR" sz="2000" dirty="0" smtClean="0">
              <a:solidFill>
                <a:schemeClr val="tx2"/>
              </a:solidFill>
            </a:endParaRPr>
          </a:p>
          <a:p>
            <a:pPr marL="803275" indent="-266700" eaLnBrk="1" hangingPunct="1">
              <a:buClr>
                <a:schemeClr val="hlink"/>
              </a:buClr>
              <a:buSzPct val="95000"/>
              <a:buFont typeface="Wingdings" pitchFamily="2" charset="2"/>
              <a:buChar char="Ø"/>
            </a:pPr>
            <a:r>
              <a:rPr lang="fr-FR" sz="2000" dirty="0" smtClean="0">
                <a:solidFill>
                  <a:schemeClr val="tx2"/>
                </a:solidFill>
              </a:rPr>
              <a:t>Accompagner leur mise à niveau </a:t>
            </a:r>
            <a:r>
              <a:rPr lang="fr-FR" altLang="ar-SA" sz="2000" dirty="0" smtClean="0">
                <a:solidFill>
                  <a:schemeClr val="tx2"/>
                </a:solidFill>
              </a:rPr>
              <a:t>à travers le développement de la qualification et des compétences de leurs Ressources Humaines</a:t>
            </a:r>
          </a:p>
          <a:p>
            <a:pPr marL="171450" indent="-171450" eaLnBrk="1" hangingPunct="1">
              <a:buClr>
                <a:schemeClr val="hlink"/>
              </a:buClr>
              <a:buSzPct val="95000"/>
              <a:buFont typeface="Wingdings" pitchFamily="2" charset="2"/>
              <a:buChar char="q"/>
            </a:pPr>
            <a:endParaRPr lang="fr-FR" sz="2000" dirty="0" smtClean="0">
              <a:solidFill>
                <a:schemeClr val="tx2"/>
              </a:solidFill>
            </a:endParaRPr>
          </a:p>
          <a:p>
            <a:pPr marL="171450" indent="-171450" eaLnBrk="1" hangingPunct="1">
              <a:spcBef>
                <a:spcPct val="0"/>
              </a:spcBef>
              <a:buClr>
                <a:schemeClr val="tx2"/>
              </a:buClr>
            </a:pPr>
            <a:r>
              <a:rPr lang="fr-FR" altLang="fr-FR" sz="2000" dirty="0" smtClean="0"/>
              <a:t>Le système est alors mutualiste en faveur des TPE et PME.</a:t>
            </a:r>
          </a:p>
        </p:txBody>
      </p:sp>
      <p:sp>
        <p:nvSpPr>
          <p:cNvPr id="33795" name="Text Box 4"/>
          <p:cNvSpPr txBox="1">
            <a:spLocks noChangeArrowheads="1"/>
          </p:cNvSpPr>
          <p:nvPr/>
        </p:nvSpPr>
        <p:spPr bwMode="auto">
          <a:xfrm>
            <a:off x="468313" y="1557338"/>
            <a:ext cx="7920037" cy="461962"/>
          </a:xfrm>
          <a:prstGeom prst="rect">
            <a:avLst/>
          </a:prstGeom>
          <a:noFill/>
          <a:ln w="9525">
            <a:noFill/>
            <a:miter lim="800000"/>
            <a:headEnd/>
            <a:tailEnd/>
          </a:ln>
        </p:spPr>
        <p:txBody>
          <a:bodyPr>
            <a:spAutoFit/>
          </a:bodyPr>
          <a:lstStyle/>
          <a:p>
            <a:pPr algn="ctr">
              <a:spcBef>
                <a:spcPct val="50000"/>
              </a:spcBef>
            </a:pPr>
            <a:r>
              <a:rPr lang="fr-FR" sz="2400" b="1" i="1" dirty="0">
                <a:solidFill>
                  <a:srgbClr val="0033CC"/>
                </a:solidFill>
                <a:latin typeface="Times New Roman" pitchFamily="18" charset="0"/>
                <a:cs typeface="Times New Roman" pitchFamily="18" charset="0"/>
              </a:rPr>
              <a:t>Partie 1 : Les CSF  			</a:t>
            </a:r>
            <a:r>
              <a:rPr lang="fr-FR" sz="2400" b="1" i="1" u="sng" dirty="0">
                <a:solidFill>
                  <a:srgbClr val="0033CC"/>
                </a:solidFill>
                <a:latin typeface="Times New Roman" pitchFamily="18" charset="0"/>
                <a:cs typeface="Times New Roman" pitchFamily="18" charset="0"/>
              </a:rPr>
              <a:t>Objectifs</a:t>
            </a:r>
          </a:p>
        </p:txBody>
      </p:sp>
      <p:sp>
        <p:nvSpPr>
          <p:cNvPr id="4" name="Espace réservé du pied de page 1"/>
          <p:cNvSpPr>
            <a:spLocks noGrp="1"/>
          </p:cNvSpPr>
          <p:nvPr>
            <p:ph type="ftr" sz="quarter" idx="10"/>
          </p:nvPr>
        </p:nvSpPr>
        <p:spPr>
          <a:xfrm>
            <a:off x="3124200" y="6448251"/>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buNone/>
            </a:pPr>
            <a:r>
              <a:rPr lang="fr-FR" sz="3200" b="1" i="1" dirty="0" smtClean="0">
                <a:latin typeface="Times New Roman" pitchFamily="18" charset="0"/>
                <a:cs typeface="Times New Roman" pitchFamily="18" charset="0"/>
              </a:rPr>
              <a:t>Partie 2 : </a:t>
            </a:r>
          </a:p>
          <a:p>
            <a:pPr eaLnBrk="1" hangingPunct="1">
              <a:lnSpc>
                <a:spcPct val="90000"/>
              </a:lnSpc>
              <a:buNone/>
            </a:pPr>
            <a:r>
              <a:rPr lang="fr-FR" sz="3200" b="1" i="1" dirty="0" smtClean="0">
                <a:latin typeface="Times New Roman" pitchFamily="18" charset="0"/>
                <a:cs typeface="Times New Roman" pitchFamily="18" charset="0"/>
              </a:rPr>
              <a:t>Principes Généraux  des  CSF</a:t>
            </a:r>
          </a:p>
          <a:p>
            <a:pPr eaLnBrk="1" hangingPunct="1">
              <a:lnSpc>
                <a:spcPct val="90000"/>
              </a:lnSpc>
              <a:buNone/>
            </a:pPr>
            <a:endParaRPr lang="fr-FR" sz="3200" b="1" i="1" dirty="0" smtClean="0">
              <a:latin typeface="Times New Roman" pitchFamily="18" charset="0"/>
              <a:cs typeface="Times New Roman" pitchFamily="18" charset="0"/>
            </a:endParaRPr>
          </a:p>
          <a:p>
            <a:pPr eaLnBrk="1" hangingPunct="1">
              <a:lnSpc>
                <a:spcPct val="90000"/>
              </a:lnSpc>
              <a:buFont typeface="Wingdings" panose="05000000000000000000" pitchFamily="2" charset="2"/>
              <a:buChar char="ü"/>
            </a:pPr>
            <a:r>
              <a:rPr lang="fr-FR" b="1" i="1" dirty="0" smtClean="0">
                <a:latin typeface="Times New Roman" pitchFamily="18" charset="0"/>
                <a:cs typeface="Times New Roman" pitchFamily="18" charset="0"/>
              </a:rPr>
              <a:t> Offre du système</a:t>
            </a:r>
            <a:endParaRPr lang="fr-FR" b="1" i="1" dirty="0">
              <a:latin typeface="Times New Roman" pitchFamily="18" charset="0"/>
              <a:cs typeface="Times New Roman" pitchFamily="18" charset="0"/>
            </a:endParaRPr>
          </a:p>
          <a:p>
            <a:pPr eaLnBrk="1" hangingPunct="1">
              <a:buFont typeface="Wingdings" pitchFamily="2" charset="2"/>
              <a:buChar char="ü"/>
            </a:pPr>
            <a:r>
              <a:rPr lang="fr-FR" b="1" i="1" dirty="0" smtClean="0">
                <a:latin typeface="Times New Roman" pitchFamily="18" charset="0"/>
                <a:cs typeface="Times New Roman" pitchFamily="18" charset="0"/>
              </a:rPr>
              <a:t>Les Intervenants dans  le Système</a:t>
            </a:r>
          </a:p>
          <a:p>
            <a:pPr eaLnBrk="1" hangingPunct="1">
              <a:buFont typeface="Wingdings" pitchFamily="2" charset="2"/>
              <a:buChar char="ü"/>
            </a:pPr>
            <a:r>
              <a:rPr lang="fr-FR" b="1" i="1" dirty="0" smtClean="0">
                <a:latin typeface="Times New Roman" pitchFamily="18" charset="0"/>
                <a:cs typeface="Times New Roman" pitchFamily="18" charset="0"/>
              </a:rPr>
              <a:t>Eligibilité des Entreprises </a:t>
            </a:r>
          </a:p>
          <a:p>
            <a:pPr eaLnBrk="1" hangingPunct="1">
              <a:buFont typeface="Wingdings" pitchFamily="2" charset="2"/>
              <a:buChar char="ü"/>
            </a:pPr>
            <a:r>
              <a:rPr lang="fr-FR" b="1" i="1" dirty="0" smtClean="0">
                <a:latin typeface="Times New Roman" pitchFamily="18" charset="0"/>
                <a:cs typeface="Times New Roman" pitchFamily="18" charset="0"/>
              </a:rPr>
              <a:t>Nomenclature des Couts de Formation</a:t>
            </a:r>
          </a:p>
          <a:p>
            <a:pPr eaLnBrk="1" hangingPunct="1">
              <a:buFont typeface="Wingdings" pitchFamily="2" charset="2"/>
              <a:buChar char="ü"/>
            </a:pPr>
            <a:r>
              <a:rPr lang="fr-FR" b="1" i="1" dirty="0" smtClean="0">
                <a:latin typeface="Times New Roman" pitchFamily="18" charset="0"/>
                <a:cs typeface="Times New Roman" pitchFamily="18" charset="0"/>
              </a:rPr>
              <a:t>Les Délais à respecter</a:t>
            </a:r>
          </a:p>
          <a:p>
            <a:pPr eaLnBrk="1" hangingPunct="1">
              <a:buFont typeface="Wingdings" pitchFamily="2" charset="2"/>
              <a:buChar char="ü"/>
            </a:pPr>
            <a:r>
              <a:rPr lang="fr-FR" b="1" i="1" dirty="0" smtClean="0">
                <a:latin typeface="Times New Roman" pitchFamily="18" charset="0"/>
                <a:cs typeface="Times New Roman" pitchFamily="18" charset="0"/>
              </a:rPr>
              <a:t>Le contrôle</a:t>
            </a:r>
          </a:p>
          <a:p>
            <a:pPr eaLnBrk="1" hangingPunct="1">
              <a:buFont typeface="Wingdings" pitchFamily="2" charset="2"/>
              <a:buChar char="ü"/>
            </a:pPr>
            <a:r>
              <a:rPr lang="fr-FR" b="1" i="1" dirty="0" smtClean="0">
                <a:latin typeface="Times New Roman" pitchFamily="18" charset="0"/>
                <a:cs typeface="Times New Roman" pitchFamily="18" charset="0"/>
              </a:rPr>
              <a:t>Relance</a:t>
            </a:r>
          </a:p>
          <a:p>
            <a:pPr eaLnBrk="1" hangingPunct="1">
              <a:buFont typeface="Wingdings" pitchFamily="2" charset="2"/>
              <a:buChar char="Ø"/>
            </a:pPr>
            <a:endParaRPr lang="fr-FR" sz="2800" b="1" i="1" dirty="0" smtClean="0">
              <a:latin typeface="Times New Roman" pitchFamily="18" charset="0"/>
              <a:cs typeface="Times New Roman" pitchFamily="18" charset="0"/>
            </a:endParaRPr>
          </a:p>
          <a:p>
            <a:pPr eaLnBrk="1" hangingPunct="1">
              <a:buFont typeface="Wingdings" pitchFamily="2" charset="2"/>
              <a:buChar char="Ø"/>
            </a:pPr>
            <a:endParaRPr lang="fr-FR" sz="2800" b="1" i="1" dirty="0" smtClean="0">
              <a:latin typeface="Times New Roman" pitchFamily="18" charset="0"/>
              <a:cs typeface="Times New Roman" pitchFamily="18" charset="0"/>
            </a:endParaRPr>
          </a:p>
        </p:txBody>
      </p:sp>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8"/>
          <p:cNvGrpSpPr>
            <a:grpSpLocks/>
          </p:cNvGrpSpPr>
          <p:nvPr/>
        </p:nvGrpSpPr>
        <p:grpSpPr bwMode="auto">
          <a:xfrm>
            <a:off x="827088" y="1484313"/>
            <a:ext cx="7777162" cy="936625"/>
            <a:chOff x="827088" y="1484313"/>
            <a:chExt cx="7777162" cy="936625"/>
          </a:xfrm>
        </p:grpSpPr>
        <p:sp>
          <p:nvSpPr>
            <p:cNvPr id="76" name="Rectangle avec flèche vers le bas 75"/>
            <p:cNvSpPr/>
            <p:nvPr/>
          </p:nvSpPr>
          <p:spPr bwMode="auto">
            <a:xfrm>
              <a:off x="3348038" y="1484313"/>
              <a:ext cx="2879725" cy="936625"/>
            </a:xfrm>
            <a:prstGeom prst="downArrowCallout">
              <a:avLst>
                <a:gd name="adj1" fmla="val 24122"/>
                <a:gd name="adj2" fmla="val 25000"/>
                <a:gd name="adj3" fmla="val 25000"/>
                <a:gd name="adj4" fmla="val 56362"/>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dirty="0">
                  <a:solidFill>
                    <a:srgbClr val="002060"/>
                  </a:solidFill>
                  <a:latin typeface="Trebuchet MS" panose="020B0603020202020204" pitchFamily="34" charset="0"/>
                </a:rPr>
                <a:t>Type</a:t>
              </a:r>
            </a:p>
          </p:txBody>
        </p:sp>
        <p:sp>
          <p:nvSpPr>
            <p:cNvPr id="77" name="Rectangle avec flèche vers le bas 76"/>
            <p:cNvSpPr/>
            <p:nvPr/>
          </p:nvSpPr>
          <p:spPr bwMode="auto">
            <a:xfrm>
              <a:off x="7019925" y="1484313"/>
              <a:ext cx="1584325" cy="865187"/>
            </a:xfrm>
            <a:prstGeom prst="downArrowCallout">
              <a:avLst>
                <a:gd name="adj1" fmla="val 24122"/>
                <a:gd name="adj2" fmla="val 25000"/>
                <a:gd name="adj3" fmla="val 25000"/>
                <a:gd name="adj4" fmla="val 56362"/>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dirty="0">
                  <a:solidFill>
                    <a:srgbClr val="002060"/>
                  </a:solidFill>
                  <a:latin typeface="Trebuchet MS" panose="020B0603020202020204" pitchFamily="34" charset="0"/>
                </a:rPr>
                <a:t>Interlocuteur</a:t>
              </a:r>
            </a:p>
          </p:txBody>
        </p:sp>
        <p:sp>
          <p:nvSpPr>
            <p:cNvPr id="80" name="Rectangle avec flèche vers le bas 79"/>
            <p:cNvSpPr/>
            <p:nvPr/>
          </p:nvSpPr>
          <p:spPr bwMode="auto">
            <a:xfrm>
              <a:off x="827088" y="1555750"/>
              <a:ext cx="1512887" cy="865188"/>
            </a:xfrm>
            <a:prstGeom prst="downArrowCallout">
              <a:avLst>
                <a:gd name="adj1" fmla="val 24122"/>
                <a:gd name="adj2" fmla="val 25000"/>
                <a:gd name="adj3" fmla="val 25000"/>
                <a:gd name="adj4" fmla="val 56362"/>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dirty="0">
                  <a:solidFill>
                    <a:srgbClr val="002060"/>
                  </a:solidFill>
                  <a:latin typeface="Trebuchet MS" panose="020B0603020202020204" pitchFamily="34" charset="0"/>
                </a:rPr>
                <a:t>Champ disciplinaire</a:t>
              </a:r>
            </a:p>
          </p:txBody>
        </p:sp>
      </p:grpSp>
      <p:sp>
        <p:nvSpPr>
          <p:cNvPr id="38" name="Ellipse 37"/>
          <p:cNvSpPr/>
          <p:nvPr/>
        </p:nvSpPr>
        <p:spPr>
          <a:xfrm>
            <a:off x="611188" y="2420938"/>
            <a:ext cx="1873250" cy="936625"/>
          </a:xfrm>
          <a:prstGeom prst="ellipse">
            <a:avLst/>
          </a:prstGeom>
          <a:solidFill>
            <a:srgbClr val="0058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bg1"/>
                </a:solidFill>
                <a:effectLst>
                  <a:outerShdw blurRad="38100" dist="38100" dir="2700000" algn="tl">
                    <a:srgbClr val="000000">
                      <a:alpha val="43137"/>
                    </a:srgbClr>
                  </a:outerShdw>
                </a:effectLst>
                <a:latin typeface="Trebuchet MS" panose="020B0603020202020204" pitchFamily="34" charset="0"/>
              </a:rPr>
              <a:t>Conseil</a:t>
            </a:r>
          </a:p>
        </p:txBody>
      </p:sp>
      <p:graphicFrame>
        <p:nvGraphicFramePr>
          <p:cNvPr id="56" name="Tableau 55"/>
          <p:cNvGraphicFramePr>
            <a:graphicFrameLocks noGrp="1"/>
          </p:cNvGraphicFramePr>
          <p:nvPr>
            <p:extLst>
              <p:ext uri="{D42A27DB-BD31-4B8C-83A1-F6EECF244321}">
                <p14:modId xmlns:p14="http://schemas.microsoft.com/office/powerpoint/2010/main" val="1812094032"/>
              </p:ext>
            </p:extLst>
          </p:nvPr>
        </p:nvGraphicFramePr>
        <p:xfrm>
          <a:off x="2699792" y="2400748"/>
          <a:ext cx="3959894" cy="1182738"/>
        </p:xfrm>
        <a:graphic>
          <a:graphicData uri="http://schemas.openxmlformats.org/drawingml/2006/table">
            <a:tbl>
              <a:tblPr firstRow="1" bandRow="1">
                <a:tableStyleId>{46F890A9-2807-4EBB-B81D-B2AA78EC7F39}</a:tableStyleId>
              </a:tblPr>
              <a:tblGrid>
                <a:gridCol w="3959894"/>
              </a:tblGrid>
              <a:tr h="35999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dirty="0" smtClean="0">
                          <a:solidFill>
                            <a:srgbClr val="000066"/>
                          </a:solidFill>
                        </a:rPr>
                        <a:t>Ingénierie de formation (IF)</a:t>
                      </a:r>
                      <a:endParaRPr lang="fr-FR" sz="1400" dirty="0">
                        <a:solidFill>
                          <a:srgbClr val="000066"/>
                        </a:solidFill>
                      </a:endParaRPr>
                    </a:p>
                  </a:txBody>
                  <a:tcPr marL="91449" marR="91449" marT="45667" marB="45667">
                    <a:gradFill flip="none" rotWithShape="1">
                      <a:gsLst>
                        <a:gs pos="0">
                          <a:srgbClr val="00589A">
                            <a:tint val="66000"/>
                            <a:satMod val="160000"/>
                          </a:srgbClr>
                        </a:gs>
                        <a:gs pos="50000">
                          <a:srgbClr val="00589A">
                            <a:tint val="44500"/>
                            <a:satMod val="160000"/>
                          </a:srgbClr>
                        </a:gs>
                        <a:gs pos="100000">
                          <a:srgbClr val="00589A">
                            <a:tint val="23500"/>
                            <a:satMod val="160000"/>
                          </a:srgbClr>
                        </a:gs>
                      </a:gsLst>
                      <a:lin ang="18900000" scaled="1"/>
                      <a:tileRect/>
                    </a:gradFill>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a:solidFill>
                          <a:schemeClr val="bg2"/>
                        </a:solidFill>
                      </a:endParaRPr>
                    </a:p>
                  </a:txBody>
                  <a:tcPr marL="91449" marR="91449" marT="45667" marB="45667">
                    <a:gradFill flip="none" rotWithShape="1">
                      <a:gsLst>
                        <a:gs pos="0">
                          <a:srgbClr val="00589A">
                            <a:tint val="66000"/>
                            <a:satMod val="160000"/>
                          </a:srgbClr>
                        </a:gs>
                        <a:gs pos="50000">
                          <a:srgbClr val="00589A">
                            <a:tint val="44500"/>
                            <a:satMod val="160000"/>
                          </a:srgbClr>
                        </a:gs>
                        <a:gs pos="100000">
                          <a:srgbClr val="00589A">
                            <a:tint val="23500"/>
                            <a:satMod val="160000"/>
                          </a:srgbClr>
                        </a:gs>
                      </a:gsLst>
                      <a:lin ang="18900000" scaled="1"/>
                      <a:tileRect/>
                    </a:gradFill>
                  </a:tcPr>
                </a:tc>
              </a:tr>
              <a:tr h="51805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400" b="1" kern="1200" dirty="0" smtClean="0">
                          <a:solidFill>
                            <a:schemeClr val="bg2"/>
                          </a:solidFill>
                        </a:rPr>
                        <a:t>Analyse Stratégique  (AS)</a:t>
                      </a:r>
                      <a:endParaRPr lang="fr-FR" sz="1400" b="1" dirty="0" smtClean="0">
                        <a:solidFill>
                          <a:schemeClr val="bg2"/>
                        </a:solidFill>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a:solidFill>
                          <a:schemeClr val="bg2"/>
                        </a:solidFill>
                      </a:endParaRPr>
                    </a:p>
                  </a:txBody>
                  <a:tcPr marL="91449" marR="91449" marT="45667" marB="45667">
                    <a:gradFill flip="none" rotWithShape="1">
                      <a:gsLst>
                        <a:gs pos="0">
                          <a:srgbClr val="00589A">
                            <a:tint val="66000"/>
                            <a:satMod val="160000"/>
                          </a:srgbClr>
                        </a:gs>
                        <a:gs pos="50000">
                          <a:srgbClr val="00589A">
                            <a:tint val="44500"/>
                            <a:satMod val="160000"/>
                          </a:srgbClr>
                        </a:gs>
                        <a:gs pos="100000">
                          <a:srgbClr val="00589A">
                            <a:tint val="23500"/>
                            <a:satMod val="160000"/>
                          </a:srgbClr>
                        </a:gs>
                      </a:gsLst>
                      <a:lin ang="18900000" scaled="1"/>
                      <a:tileRect/>
                    </a:gradFill>
                  </a:tcPr>
                </a:tc>
              </a:tr>
            </a:tbl>
          </a:graphicData>
        </a:graphic>
      </p:graphicFrame>
      <p:graphicFrame>
        <p:nvGraphicFramePr>
          <p:cNvPr id="59" name="Tableau 58"/>
          <p:cNvGraphicFramePr>
            <a:graphicFrameLocks noGrp="1"/>
          </p:cNvGraphicFramePr>
          <p:nvPr/>
        </p:nvGraphicFramePr>
        <p:xfrm>
          <a:off x="2700338" y="3900488"/>
          <a:ext cx="3960812" cy="1112838"/>
        </p:xfrm>
        <a:graphic>
          <a:graphicData uri="http://schemas.openxmlformats.org/drawingml/2006/table">
            <a:tbl>
              <a:tblPr firstRow="1" bandRow="1">
                <a:tableStyleId>{5C22544A-7EE6-4342-B048-85BDC9FD1C3A}</a:tableStyleId>
              </a:tblPr>
              <a:tblGrid>
                <a:gridCol w="3960812"/>
              </a:tblGrid>
              <a:tr h="37094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400" b="1" kern="1200" dirty="0" smtClean="0">
                          <a:solidFill>
                            <a:srgbClr val="000066"/>
                          </a:solidFill>
                          <a:latin typeface="+mn-lt"/>
                          <a:ea typeface="Batang"/>
                          <a:cs typeface="+mn-cs"/>
                        </a:rPr>
                        <a:t>Formation Planifiée</a:t>
                      </a:r>
                      <a:endParaRPr lang="fr-FR" sz="1400" dirty="0">
                        <a:solidFill>
                          <a:srgbClr val="000066"/>
                        </a:solidFill>
                      </a:endParaRPr>
                    </a:p>
                  </a:txBody>
                  <a:tcPr marL="91449" marR="91449" marT="45733" marB="45733">
                    <a:gradFill flip="none" rotWithShape="1">
                      <a:gsLst>
                        <a:gs pos="0">
                          <a:srgbClr val="00589A">
                            <a:tint val="66000"/>
                            <a:satMod val="160000"/>
                          </a:srgbClr>
                        </a:gs>
                        <a:gs pos="50000">
                          <a:srgbClr val="00589A">
                            <a:tint val="44500"/>
                            <a:satMod val="160000"/>
                          </a:srgbClr>
                        </a:gs>
                        <a:gs pos="100000">
                          <a:srgbClr val="00589A">
                            <a:tint val="23500"/>
                            <a:satMod val="160000"/>
                          </a:srgbClr>
                        </a:gs>
                      </a:gsLst>
                      <a:lin ang="18900000" scaled="1"/>
                      <a:tileRect/>
                    </a:gradFill>
                  </a:tcPr>
                </a:tc>
              </a:tr>
              <a:tr h="370946">
                <a:tc>
                  <a:txBody>
                    <a:bodyPr/>
                    <a:lstStyle/>
                    <a:p>
                      <a:pPr algn="ctr"/>
                      <a:r>
                        <a:rPr kumimoji="0" lang="fr-FR" sz="1400" b="1" kern="1200" dirty="0" smtClean="0">
                          <a:solidFill>
                            <a:schemeClr val="bg2"/>
                          </a:solidFill>
                          <a:latin typeface="+mn-lt"/>
                          <a:ea typeface="Batang"/>
                          <a:cs typeface="+mn-cs"/>
                        </a:rPr>
                        <a:t>Formation non Planifiée</a:t>
                      </a:r>
                      <a:endParaRPr lang="fr-FR" sz="1400" dirty="0">
                        <a:solidFill>
                          <a:schemeClr val="bg2"/>
                        </a:solidFill>
                      </a:endParaRPr>
                    </a:p>
                  </a:txBody>
                  <a:tcPr marL="91449" marR="91449" marT="45733" marB="45733">
                    <a:gradFill flip="none" rotWithShape="1">
                      <a:gsLst>
                        <a:gs pos="0">
                          <a:srgbClr val="00589A">
                            <a:tint val="66000"/>
                            <a:satMod val="160000"/>
                          </a:srgbClr>
                        </a:gs>
                        <a:gs pos="50000">
                          <a:srgbClr val="00589A">
                            <a:tint val="44500"/>
                            <a:satMod val="160000"/>
                          </a:srgbClr>
                        </a:gs>
                        <a:gs pos="100000">
                          <a:srgbClr val="00589A">
                            <a:tint val="23500"/>
                            <a:satMod val="160000"/>
                          </a:srgbClr>
                        </a:gs>
                      </a:gsLst>
                      <a:lin ang="18900000" scaled="1"/>
                      <a:tileRect/>
                    </a:gradFill>
                  </a:tcPr>
                </a:tc>
              </a:tr>
              <a:tr h="37094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400" b="1" kern="1200" dirty="0" smtClean="0">
                          <a:solidFill>
                            <a:schemeClr val="bg2"/>
                          </a:solidFill>
                          <a:latin typeface="+mn-lt"/>
                          <a:ea typeface="Batang"/>
                          <a:cs typeface="+mn-cs"/>
                        </a:rPr>
                        <a:t>Alphabétisation Fonctionnelle</a:t>
                      </a:r>
                      <a:endParaRPr lang="fr-FR" sz="1400" dirty="0">
                        <a:solidFill>
                          <a:schemeClr val="bg2"/>
                        </a:solidFill>
                      </a:endParaRPr>
                    </a:p>
                  </a:txBody>
                  <a:tcPr marL="91449" marR="91449" marT="45733" marB="45733">
                    <a:gradFill flip="none" rotWithShape="1">
                      <a:gsLst>
                        <a:gs pos="0">
                          <a:srgbClr val="00589A">
                            <a:tint val="66000"/>
                            <a:satMod val="160000"/>
                          </a:srgbClr>
                        </a:gs>
                        <a:gs pos="50000">
                          <a:srgbClr val="00589A">
                            <a:tint val="44500"/>
                            <a:satMod val="160000"/>
                          </a:srgbClr>
                        </a:gs>
                        <a:gs pos="100000">
                          <a:srgbClr val="00589A">
                            <a:tint val="23500"/>
                            <a:satMod val="160000"/>
                          </a:srgbClr>
                        </a:gs>
                      </a:gsLst>
                      <a:lin ang="18900000" scaled="1"/>
                      <a:tileRect/>
                    </a:gradFill>
                  </a:tcPr>
                </a:tc>
              </a:tr>
            </a:tbl>
          </a:graphicData>
        </a:graphic>
      </p:graphicFrame>
      <p:graphicFrame>
        <p:nvGraphicFramePr>
          <p:cNvPr id="60" name="Tableau 59"/>
          <p:cNvGraphicFramePr>
            <a:graphicFrameLocks noGrp="1"/>
          </p:cNvGraphicFramePr>
          <p:nvPr/>
        </p:nvGraphicFramePr>
        <p:xfrm>
          <a:off x="2700338" y="5300663"/>
          <a:ext cx="3960812" cy="731837"/>
        </p:xfrm>
        <a:graphic>
          <a:graphicData uri="http://schemas.openxmlformats.org/drawingml/2006/table">
            <a:tbl>
              <a:tblPr firstRow="1" bandRow="1">
                <a:tableStyleId>{5C22544A-7EE6-4342-B048-85BDC9FD1C3A}</a:tableStyleId>
              </a:tblPr>
              <a:tblGrid>
                <a:gridCol w="3960812"/>
              </a:tblGrid>
              <a:tr h="731837">
                <a:tc>
                  <a:txBody>
                    <a:bodyPr/>
                    <a:lstStyle/>
                    <a:p>
                      <a:pPr marL="342900" indent="-342900" algn="ctr">
                        <a:spcBef>
                          <a:spcPct val="20000"/>
                        </a:spcBef>
                        <a:defRPr/>
                      </a:pPr>
                      <a:r>
                        <a:rPr kumimoji="0" lang="fr-FR" sz="1400" b="1" kern="1200" dirty="0" smtClean="0">
                          <a:solidFill>
                            <a:srgbClr val="000066"/>
                          </a:solidFill>
                          <a:latin typeface="+mn-lt"/>
                          <a:ea typeface="+mn-ea"/>
                          <a:cs typeface="+mn-cs"/>
                        </a:rPr>
                        <a:t>Formation pour les entreprises membres d’Associations d’entreprises ou de Zones  Industrielles (ZI)</a:t>
                      </a:r>
                      <a:endParaRPr lang="fr-FR" sz="1800" dirty="0">
                        <a:solidFill>
                          <a:srgbClr val="000066"/>
                        </a:solidFill>
                      </a:endParaRPr>
                    </a:p>
                  </a:txBody>
                  <a:tcPr marL="91449" marR="91449" marT="45740" marB="45740">
                    <a:gradFill flip="none" rotWithShape="1">
                      <a:gsLst>
                        <a:gs pos="0">
                          <a:srgbClr val="00589A">
                            <a:tint val="66000"/>
                            <a:satMod val="160000"/>
                          </a:srgbClr>
                        </a:gs>
                        <a:gs pos="50000">
                          <a:srgbClr val="00589A">
                            <a:tint val="44500"/>
                            <a:satMod val="160000"/>
                          </a:srgbClr>
                        </a:gs>
                        <a:gs pos="100000">
                          <a:srgbClr val="00589A">
                            <a:tint val="23500"/>
                            <a:satMod val="160000"/>
                          </a:srgbClr>
                        </a:gs>
                      </a:gsLst>
                      <a:lin ang="18900000" scaled="1"/>
                      <a:tileRect/>
                    </a:gradFill>
                  </a:tcPr>
                </a:tc>
              </a:tr>
            </a:tbl>
          </a:graphicData>
        </a:graphic>
      </p:graphicFrame>
      <p:sp>
        <p:nvSpPr>
          <p:cNvPr id="68" name="Ellipse 67"/>
          <p:cNvSpPr/>
          <p:nvPr/>
        </p:nvSpPr>
        <p:spPr>
          <a:xfrm>
            <a:off x="6875463" y="3860800"/>
            <a:ext cx="2089150" cy="93662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dirty="0">
                <a:solidFill>
                  <a:schemeClr val="bg1"/>
                </a:solidFill>
                <a:effectLst>
                  <a:outerShdw blurRad="38100" dist="38100" dir="2700000" algn="tl">
                    <a:srgbClr val="000000">
                      <a:alpha val="43137"/>
                    </a:srgbClr>
                  </a:outerShdw>
                </a:effectLst>
                <a:latin typeface="Trebuchet MS" panose="020B0603020202020204" pitchFamily="34" charset="0"/>
              </a:rPr>
              <a:t>Unité de Gestion des CSF</a:t>
            </a:r>
          </a:p>
        </p:txBody>
      </p:sp>
      <p:sp>
        <p:nvSpPr>
          <p:cNvPr id="69" name="Ellipse 68"/>
          <p:cNvSpPr/>
          <p:nvPr/>
        </p:nvSpPr>
        <p:spPr>
          <a:xfrm>
            <a:off x="6948488" y="5157788"/>
            <a:ext cx="2016125" cy="935037"/>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3450">
              <a:defRPr/>
            </a:pPr>
            <a:r>
              <a:rPr lang="fr-FR" sz="1300" dirty="0">
                <a:solidFill>
                  <a:schemeClr val="bg1"/>
                </a:solidFill>
                <a:effectLst>
                  <a:outerShdw blurRad="38100" dist="38100" dir="2700000" algn="tl">
                    <a:srgbClr val="000000">
                      <a:alpha val="43137"/>
                    </a:srgbClr>
                  </a:outerShdw>
                </a:effectLst>
                <a:latin typeface="Trebuchet MS" panose="020B0603020202020204" pitchFamily="34" charset="0"/>
              </a:rPr>
              <a:t>Association ou Fédération Professionnelle ou de ZI</a:t>
            </a:r>
            <a:endParaRPr lang="en-GB" sz="13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70" name="Ellipse 69"/>
          <p:cNvSpPr/>
          <p:nvPr/>
        </p:nvSpPr>
        <p:spPr>
          <a:xfrm>
            <a:off x="6875463" y="2349500"/>
            <a:ext cx="2089150" cy="93503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bg1"/>
                </a:solidFill>
                <a:effectLst>
                  <a:outerShdw blurRad="38100" dist="38100" dir="2700000" algn="tl">
                    <a:srgbClr val="000000">
                      <a:alpha val="43137"/>
                    </a:srgbClr>
                  </a:outerShdw>
                </a:effectLst>
                <a:latin typeface="Trebuchet MS" panose="020B0603020202020204" pitchFamily="34" charset="0"/>
              </a:rPr>
              <a:t>GIAC</a:t>
            </a:r>
          </a:p>
        </p:txBody>
      </p:sp>
      <p:sp>
        <p:nvSpPr>
          <p:cNvPr id="71" name="Ellipse 70"/>
          <p:cNvSpPr/>
          <p:nvPr/>
        </p:nvSpPr>
        <p:spPr>
          <a:xfrm>
            <a:off x="611188" y="3789363"/>
            <a:ext cx="1873250" cy="935037"/>
          </a:xfrm>
          <a:prstGeom prst="ellipse">
            <a:avLst/>
          </a:prstGeom>
          <a:solidFill>
            <a:srgbClr val="0058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bg1"/>
                </a:solidFill>
                <a:effectLst>
                  <a:outerShdw blurRad="38100" dist="38100" dir="2700000" algn="tl">
                    <a:srgbClr val="000000">
                      <a:alpha val="43137"/>
                    </a:srgbClr>
                  </a:outerShdw>
                </a:effectLst>
                <a:latin typeface="Trebuchet MS" panose="020B0603020202020204" pitchFamily="34" charset="0"/>
              </a:rPr>
              <a:t>Formation</a:t>
            </a:r>
          </a:p>
          <a:p>
            <a:pPr algn="ctr">
              <a:defRPr/>
            </a:pPr>
            <a:r>
              <a:rPr lang="fr-FR" sz="1500" dirty="0">
                <a:solidFill>
                  <a:schemeClr val="bg1"/>
                </a:solidFill>
                <a:effectLst>
                  <a:outerShdw blurRad="38100" dist="38100" dir="2700000" algn="tl">
                    <a:srgbClr val="000000">
                      <a:alpha val="43137"/>
                    </a:srgbClr>
                  </a:outerShdw>
                </a:effectLst>
                <a:latin typeface="Trebuchet MS" panose="020B0603020202020204" pitchFamily="34" charset="0"/>
              </a:rPr>
              <a:t>individuelle</a:t>
            </a:r>
          </a:p>
        </p:txBody>
      </p:sp>
      <p:sp>
        <p:nvSpPr>
          <p:cNvPr id="72" name="Ellipse 71"/>
          <p:cNvSpPr/>
          <p:nvPr/>
        </p:nvSpPr>
        <p:spPr>
          <a:xfrm>
            <a:off x="611188" y="5157788"/>
            <a:ext cx="1873250" cy="935037"/>
          </a:xfrm>
          <a:prstGeom prst="ellipse">
            <a:avLst/>
          </a:prstGeom>
          <a:solidFill>
            <a:srgbClr val="0058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bg1"/>
                </a:solidFill>
                <a:effectLst>
                  <a:outerShdw blurRad="38100" dist="38100" dir="2700000" algn="tl">
                    <a:srgbClr val="000000">
                      <a:alpha val="43137"/>
                    </a:srgbClr>
                  </a:outerShdw>
                </a:effectLst>
                <a:latin typeface="Trebuchet MS" panose="020B0603020202020204" pitchFamily="34" charset="0"/>
              </a:rPr>
              <a:t>Formation Groupée</a:t>
            </a:r>
          </a:p>
        </p:txBody>
      </p:sp>
      <p:sp>
        <p:nvSpPr>
          <p:cNvPr id="3" name="ZoneTexte 2"/>
          <p:cNvSpPr txBox="1"/>
          <p:nvPr/>
        </p:nvSpPr>
        <p:spPr>
          <a:xfrm>
            <a:off x="1907704" y="332656"/>
            <a:ext cx="3168352" cy="523220"/>
          </a:xfrm>
          <a:prstGeom prst="rect">
            <a:avLst/>
          </a:prstGeom>
          <a:noFill/>
        </p:spPr>
        <p:txBody>
          <a:bodyPr wrap="square" rtlCol="0">
            <a:spAutoFit/>
          </a:bodyPr>
          <a:lstStyle/>
          <a:p>
            <a:r>
              <a:rPr lang="fr-FR" sz="2800" b="1" dirty="0" smtClean="0"/>
              <a:t>Offre du système</a:t>
            </a:r>
            <a:endParaRPr lang="fr-FR" sz="2800" b="1" dirty="0"/>
          </a:p>
        </p:txBody>
      </p:sp>
      <p:sp>
        <p:nvSpPr>
          <p:cNvPr id="16"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Tree>
    <p:extLst>
      <p:ext uri="{BB962C8B-B14F-4D97-AF65-F5344CB8AC3E}">
        <p14:creationId xmlns:p14="http://schemas.microsoft.com/office/powerpoint/2010/main" val="1371983992"/>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checkerboard(across)">
                                      <p:cBhvr>
                                        <p:cTn id="10" dur="500"/>
                                        <p:tgtEl>
                                          <p:spTgt spid="38"/>
                                        </p:tgtEl>
                                      </p:cBhvr>
                                    </p:animEffect>
                                  </p:childTnLst>
                                </p:cTn>
                              </p:par>
                              <p:par>
                                <p:cTn id="11" presetID="5" presetClass="entr" presetSubtype="10" fill="hold"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checkerboard(across)">
                                      <p:cBhvr>
                                        <p:cTn id="13" dur="500"/>
                                        <p:tgtEl>
                                          <p:spTgt spid="56"/>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70"/>
                                        </p:tgtEl>
                                        <p:attrNameLst>
                                          <p:attrName>style.visibility</p:attrName>
                                        </p:attrNameLst>
                                      </p:cBhvr>
                                      <p:to>
                                        <p:strVal val="visible"/>
                                      </p:to>
                                    </p:set>
                                    <p:animEffect transition="in" filter="checkerboard(across)">
                                      <p:cBhvr>
                                        <p:cTn id="16" dur="500"/>
                                        <p:tgtEl>
                                          <p:spTgt spid="7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checkerboard(across)">
                                      <p:cBhvr>
                                        <p:cTn id="21" dur="500"/>
                                        <p:tgtEl>
                                          <p:spTgt spid="71"/>
                                        </p:tgtEl>
                                      </p:cBhvr>
                                    </p:animEffect>
                                  </p:childTnLst>
                                </p:cTn>
                              </p:par>
                              <p:par>
                                <p:cTn id="22" presetID="5" presetClass="entr" presetSubtype="10" fill="hold" nodeType="withEffect">
                                  <p:stCondLst>
                                    <p:cond delay="0"/>
                                  </p:stCondLst>
                                  <p:childTnLst>
                                    <p:set>
                                      <p:cBhvr>
                                        <p:cTn id="23" dur="1" fill="hold">
                                          <p:stCondLst>
                                            <p:cond delay="0"/>
                                          </p:stCondLst>
                                        </p:cTn>
                                        <p:tgtEl>
                                          <p:spTgt spid="59"/>
                                        </p:tgtEl>
                                        <p:attrNameLst>
                                          <p:attrName>style.visibility</p:attrName>
                                        </p:attrNameLst>
                                      </p:cBhvr>
                                      <p:to>
                                        <p:strVal val="visible"/>
                                      </p:to>
                                    </p:set>
                                    <p:animEffect transition="in" filter="checkerboard(across)">
                                      <p:cBhvr>
                                        <p:cTn id="24" dur="500"/>
                                        <p:tgtEl>
                                          <p:spTgt spid="59"/>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68"/>
                                        </p:tgtEl>
                                        <p:attrNameLst>
                                          <p:attrName>style.visibility</p:attrName>
                                        </p:attrNameLst>
                                      </p:cBhvr>
                                      <p:to>
                                        <p:strVal val="visible"/>
                                      </p:to>
                                    </p:set>
                                    <p:animEffect transition="in" filter="checkerboard(across)">
                                      <p:cBhvr>
                                        <p:cTn id="27" dur="500"/>
                                        <p:tgtEl>
                                          <p:spTgt spid="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72"/>
                                        </p:tgtEl>
                                        <p:attrNameLst>
                                          <p:attrName>style.visibility</p:attrName>
                                        </p:attrNameLst>
                                      </p:cBhvr>
                                      <p:to>
                                        <p:strVal val="visible"/>
                                      </p:to>
                                    </p:set>
                                    <p:animEffect transition="in" filter="checkerboard(across)">
                                      <p:cBhvr>
                                        <p:cTn id="32" dur="500"/>
                                        <p:tgtEl>
                                          <p:spTgt spid="72"/>
                                        </p:tgtEl>
                                      </p:cBhvr>
                                    </p:animEffect>
                                  </p:childTnLst>
                                </p:cTn>
                              </p:par>
                              <p:par>
                                <p:cTn id="33" presetID="5" presetClass="entr" presetSubtype="10" fill="hold" nodeType="withEffect">
                                  <p:stCondLst>
                                    <p:cond delay="0"/>
                                  </p:stCondLst>
                                  <p:childTnLst>
                                    <p:set>
                                      <p:cBhvr>
                                        <p:cTn id="34" dur="1" fill="hold">
                                          <p:stCondLst>
                                            <p:cond delay="0"/>
                                          </p:stCondLst>
                                        </p:cTn>
                                        <p:tgtEl>
                                          <p:spTgt spid="60"/>
                                        </p:tgtEl>
                                        <p:attrNameLst>
                                          <p:attrName>style.visibility</p:attrName>
                                        </p:attrNameLst>
                                      </p:cBhvr>
                                      <p:to>
                                        <p:strVal val="visible"/>
                                      </p:to>
                                    </p:set>
                                    <p:animEffect transition="in" filter="checkerboard(across)">
                                      <p:cBhvr>
                                        <p:cTn id="35" dur="500"/>
                                        <p:tgtEl>
                                          <p:spTgt spid="60"/>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69"/>
                                        </p:tgtEl>
                                        <p:attrNameLst>
                                          <p:attrName>style.visibility</p:attrName>
                                        </p:attrNameLst>
                                      </p:cBhvr>
                                      <p:to>
                                        <p:strVal val="visible"/>
                                      </p:to>
                                    </p:set>
                                    <p:animEffect transition="in" filter="checkerboard(across)">
                                      <p:cBhvr>
                                        <p:cTn id="38"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68" grpId="0" animBg="1"/>
      <p:bldP spid="69" grpId="0" animBg="1"/>
      <p:bldP spid="70" grpId="0" animBg="1"/>
      <p:bldP spid="71" grpId="0" animBg="1"/>
      <p:bldP spid="7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Char char="Ø"/>
            </a:pPr>
            <a:endParaRPr lang="fr-FR" sz="2800" b="1" i="1" dirty="0" smtClean="0">
              <a:latin typeface="Times New Roman" pitchFamily="18" charset="0"/>
              <a:cs typeface="Times New Roman" pitchFamily="18" charset="0"/>
            </a:endParaRPr>
          </a:p>
          <a:p>
            <a:pPr eaLnBrk="1" hangingPunct="1">
              <a:buFont typeface="Wingdings" pitchFamily="2" charset="2"/>
              <a:buChar char="Ø"/>
            </a:pPr>
            <a:endParaRPr lang="fr-FR" sz="2800" b="1" i="1" dirty="0" smtClean="0">
              <a:latin typeface="Times New Roman" pitchFamily="18" charset="0"/>
              <a:cs typeface="Times New Roman" pitchFamily="18" charset="0"/>
            </a:endParaRPr>
          </a:p>
        </p:txBody>
      </p:sp>
      <p:sp>
        <p:nvSpPr>
          <p:cNvPr id="3" name="Espace réservé du pied de page 1"/>
          <p:cNvSpPr>
            <a:spLocks noGrp="1"/>
          </p:cNvSpPr>
          <p:nvPr>
            <p:ph type="ftr" sz="quarter" idx="10"/>
          </p:nvPr>
        </p:nvSpPr>
        <p:spPr>
          <a:xfrm>
            <a:off x="3124200" y="6356350"/>
            <a:ext cx="2895600" cy="365125"/>
          </a:xfrm>
        </p:spPr>
        <p:txBody>
          <a:bodyPr/>
          <a:lstStyle/>
          <a:p>
            <a:pPr>
              <a:defRPr/>
            </a:pPr>
            <a:r>
              <a:rPr lang="fr-FR" dirty="0"/>
              <a:t>OFPPT - DRNO II</a:t>
            </a:r>
          </a:p>
        </p:txBody>
      </p:sp>
      <p:sp>
        <p:nvSpPr>
          <p:cNvPr id="4" name="Rectangle 3"/>
          <p:cNvSpPr>
            <a:spLocks noChangeArrowheads="1"/>
          </p:cNvSpPr>
          <p:nvPr/>
        </p:nvSpPr>
        <p:spPr bwMode="auto">
          <a:xfrm>
            <a:off x="467544" y="1144588"/>
            <a:ext cx="8478019" cy="4936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b="1">
                <a:solidFill>
                  <a:schemeClr val="tx1"/>
                </a:solidFill>
                <a:latin typeface="Times" pitchFamily="18" charset="0"/>
                <a:ea typeface="Arial Unicode MS" pitchFamily="34" charset="-128"/>
                <a:cs typeface="Arial Unicode MS" pitchFamily="34" charset="-128"/>
              </a:defRPr>
            </a:lvl1pPr>
            <a:lvl2pPr marL="742950" indent="-285750">
              <a:defRPr b="1">
                <a:solidFill>
                  <a:schemeClr val="tx1"/>
                </a:solidFill>
                <a:latin typeface="Times" pitchFamily="18" charset="0"/>
                <a:ea typeface="Arial Unicode MS" pitchFamily="34" charset="-128"/>
                <a:cs typeface="Arial Unicode MS" pitchFamily="34" charset="-128"/>
              </a:defRPr>
            </a:lvl2pPr>
            <a:lvl3pPr marL="1143000" indent="-228600">
              <a:defRPr b="1">
                <a:solidFill>
                  <a:schemeClr val="tx1"/>
                </a:solidFill>
                <a:latin typeface="Times" pitchFamily="18" charset="0"/>
                <a:ea typeface="Arial Unicode MS" pitchFamily="34" charset="-128"/>
                <a:cs typeface="Arial Unicode MS" pitchFamily="34" charset="-128"/>
              </a:defRPr>
            </a:lvl3pPr>
            <a:lvl4pPr marL="1600200" indent="-228600">
              <a:defRPr b="1">
                <a:solidFill>
                  <a:schemeClr val="tx1"/>
                </a:solidFill>
                <a:latin typeface="Times" pitchFamily="18" charset="0"/>
                <a:ea typeface="Arial Unicode MS" pitchFamily="34" charset="-128"/>
                <a:cs typeface="Arial Unicode MS" pitchFamily="34" charset="-128"/>
              </a:defRPr>
            </a:lvl4pPr>
            <a:lvl5pPr marL="2057400" indent="-228600">
              <a:defRPr b="1">
                <a:solidFill>
                  <a:schemeClr val="tx1"/>
                </a:solidFill>
                <a:latin typeface="Times"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b="1">
                <a:solidFill>
                  <a:schemeClr val="tx1"/>
                </a:solidFill>
                <a:latin typeface="Times"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b="1">
                <a:solidFill>
                  <a:schemeClr val="tx1"/>
                </a:solidFill>
                <a:latin typeface="Times"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b="1">
                <a:solidFill>
                  <a:schemeClr val="tx1"/>
                </a:solidFill>
                <a:latin typeface="Times"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b="1">
                <a:solidFill>
                  <a:schemeClr val="tx1"/>
                </a:solidFill>
                <a:latin typeface="Times" pitchFamily="18" charset="0"/>
                <a:ea typeface="Arial Unicode MS" pitchFamily="34" charset="-128"/>
                <a:cs typeface="Arial Unicode MS" pitchFamily="34" charset="-128"/>
              </a:defRPr>
            </a:lvl9pPr>
          </a:lstStyle>
          <a:p>
            <a:pPr>
              <a:spcBef>
                <a:spcPct val="20000"/>
              </a:spcBef>
              <a:buClr>
                <a:srgbClr val="00007D"/>
              </a:buClr>
              <a:buSzPct val="75000"/>
              <a:buFont typeface="Arial" pitchFamily="34" charset="0"/>
              <a:buChar char="•"/>
              <a:defRPr/>
            </a:pPr>
            <a:endParaRPr lang="fr-FR" altLang="fr-FR" sz="1400" dirty="0" smtClean="0">
              <a:solidFill>
                <a:srgbClr val="00007D"/>
              </a:solidFill>
              <a:latin typeface="Trebuchet MS" pitchFamily="34" charset="0"/>
              <a:cs typeface="Arial" pitchFamily="34" charset="0"/>
            </a:endParaRPr>
          </a:p>
          <a:p>
            <a:pPr marL="0" indent="0">
              <a:spcBef>
                <a:spcPct val="20000"/>
              </a:spcBef>
              <a:buClr>
                <a:srgbClr val="00007D"/>
              </a:buClr>
              <a:buSzPct val="75000"/>
              <a:defRPr/>
            </a:pPr>
            <a:r>
              <a:rPr lang="fr-FR" altLang="fr-FR" sz="2000" i="1" u="sng" dirty="0" smtClean="0">
                <a:solidFill>
                  <a:schemeClr val="tx2"/>
                </a:solidFill>
                <a:latin typeface="Tahoma" pitchFamily="34" charset="0"/>
                <a:ea typeface="+mn-ea"/>
                <a:cs typeface="Arial" pitchFamily="34" charset="0"/>
              </a:rPr>
              <a:t>LES INTERVENANTS  DANS  LE  SYSTEME :</a:t>
            </a:r>
          </a:p>
          <a:p>
            <a:pPr marL="0" indent="0">
              <a:spcBef>
                <a:spcPct val="20000"/>
              </a:spcBef>
              <a:buClr>
                <a:srgbClr val="00007D"/>
              </a:buClr>
              <a:buSzPct val="75000"/>
              <a:defRPr/>
            </a:pPr>
            <a:endParaRPr lang="fr-FR" altLang="fr-FR" dirty="0" smtClean="0">
              <a:latin typeface="Trebuchet MS" pitchFamily="34" charset="0"/>
              <a:cs typeface="Arial" pitchFamily="34" charset="0"/>
            </a:endParaRPr>
          </a:p>
          <a:p>
            <a:pPr marL="0" indent="0">
              <a:spcBef>
                <a:spcPct val="20000"/>
              </a:spcBef>
              <a:buClr>
                <a:srgbClr val="00007D"/>
              </a:buClr>
              <a:buSzPct val="75000"/>
              <a:defRPr/>
            </a:pPr>
            <a:r>
              <a:rPr lang="fr-FR" altLang="fr-FR" u="sng" dirty="0" smtClean="0">
                <a:latin typeface="Trebuchet MS" pitchFamily="34" charset="0"/>
                <a:cs typeface="Arial" pitchFamily="34" charset="0"/>
              </a:rPr>
              <a:t>D.F.P.</a:t>
            </a:r>
          </a:p>
          <a:p>
            <a:pPr marL="993775" indent="-268288">
              <a:spcBef>
                <a:spcPct val="20000"/>
              </a:spcBef>
              <a:buClr>
                <a:srgbClr val="00007D"/>
              </a:buClr>
              <a:buSzPct val="75000"/>
              <a:buFont typeface="Arial" pitchFamily="34" charset="0"/>
              <a:buChar char="•"/>
              <a:defRPr/>
            </a:pPr>
            <a:r>
              <a:rPr lang="fr-FR" altLang="fr-FR" sz="1400" dirty="0" smtClean="0">
                <a:latin typeface="Trebuchet MS" pitchFamily="34" charset="0"/>
                <a:cs typeface="Arial" pitchFamily="34" charset="0"/>
              </a:rPr>
              <a:t>Préside le CG, le Comité Central, les Comités Régionaux des CSF et le Comité GE.</a:t>
            </a:r>
          </a:p>
          <a:p>
            <a:pPr marL="993775" indent="-268288">
              <a:spcBef>
                <a:spcPts val="300"/>
              </a:spcBef>
              <a:buClr>
                <a:srgbClr val="00007D"/>
              </a:buClr>
              <a:buSzPct val="75000"/>
              <a:buFont typeface="Arial" pitchFamily="34" charset="0"/>
              <a:buChar char="•"/>
              <a:defRPr/>
            </a:pPr>
            <a:r>
              <a:rPr lang="fr-FR" altLang="fr-FR" sz="1400" dirty="0" smtClean="0">
                <a:latin typeface="Trebuchet MS" pitchFamily="34" charset="0"/>
                <a:cs typeface="Arial" pitchFamily="34" charset="0"/>
              </a:rPr>
              <a:t>Approuve le manuel des procédures..</a:t>
            </a:r>
          </a:p>
          <a:p>
            <a:pPr marL="993775" indent="-268288">
              <a:spcBef>
                <a:spcPts val="300"/>
              </a:spcBef>
              <a:buClr>
                <a:srgbClr val="00007D"/>
              </a:buClr>
              <a:buSzPct val="75000"/>
              <a:buFont typeface="Arial" pitchFamily="34" charset="0"/>
              <a:buChar char="•"/>
              <a:defRPr/>
            </a:pPr>
            <a:r>
              <a:rPr lang="fr-FR" altLang="fr-FR" sz="1400" dirty="0" smtClean="0">
                <a:latin typeface="Trebuchet MS" pitchFamily="34" charset="0"/>
                <a:cs typeface="Arial" pitchFamily="34" charset="0"/>
              </a:rPr>
              <a:t>Gère le contrôle des CSF, commissionne les contrôleurs</a:t>
            </a:r>
          </a:p>
          <a:p>
            <a:pPr marL="0" indent="0">
              <a:spcBef>
                <a:spcPct val="20000"/>
              </a:spcBef>
              <a:buClr>
                <a:srgbClr val="00007D"/>
              </a:buClr>
              <a:buSzPct val="75000"/>
              <a:defRPr/>
            </a:pPr>
            <a:endParaRPr lang="fr-FR" altLang="fr-FR" sz="800" dirty="0" smtClean="0">
              <a:latin typeface="Trebuchet MS" pitchFamily="34" charset="0"/>
              <a:cs typeface="Arial" pitchFamily="34" charset="0"/>
            </a:endParaRPr>
          </a:p>
          <a:p>
            <a:pPr marL="0" indent="0">
              <a:spcBef>
                <a:spcPct val="20000"/>
              </a:spcBef>
              <a:buClr>
                <a:srgbClr val="00007D"/>
              </a:buClr>
              <a:buSzPct val="75000"/>
              <a:defRPr/>
            </a:pPr>
            <a:endParaRPr lang="fr-FR" altLang="fr-FR" sz="800" dirty="0" smtClean="0">
              <a:latin typeface="Trebuchet MS" pitchFamily="34" charset="0"/>
              <a:cs typeface="Arial" pitchFamily="34" charset="0"/>
            </a:endParaRPr>
          </a:p>
          <a:p>
            <a:pPr marL="0" indent="0">
              <a:spcBef>
                <a:spcPct val="20000"/>
              </a:spcBef>
              <a:buClr>
                <a:srgbClr val="00007D"/>
              </a:buClr>
              <a:buSzPct val="75000"/>
              <a:defRPr/>
            </a:pPr>
            <a:r>
              <a:rPr lang="fr-FR" altLang="fr-FR" u="sng" dirty="0" smtClean="0">
                <a:latin typeface="Trebuchet MS" pitchFamily="34" charset="0"/>
                <a:cs typeface="Arial" pitchFamily="34" charset="0"/>
              </a:rPr>
              <a:t>M.E.F.</a:t>
            </a:r>
          </a:p>
          <a:p>
            <a:pPr marL="993775" indent="-268288">
              <a:spcBef>
                <a:spcPct val="20000"/>
              </a:spcBef>
              <a:buClr>
                <a:srgbClr val="00007D"/>
              </a:buClr>
              <a:buSzPct val="75000"/>
              <a:buFont typeface="Arial" pitchFamily="34" charset="0"/>
              <a:buChar char="•"/>
              <a:defRPr/>
            </a:pPr>
            <a:r>
              <a:rPr lang="fr-FR" altLang="fr-FR" sz="1400" dirty="0" smtClean="0">
                <a:latin typeface="Trebuchet MS" pitchFamily="34" charset="0"/>
                <a:cs typeface="Arial" pitchFamily="34" charset="0"/>
              </a:rPr>
              <a:t>Siège au CG et Comité Central des CSF </a:t>
            </a:r>
            <a:r>
              <a:rPr lang="fr-FR" altLang="fr-FR" sz="1400" dirty="0">
                <a:latin typeface="Trebuchet MS" pitchFamily="34" charset="0"/>
                <a:cs typeface="Arial" pitchFamily="34" charset="0"/>
              </a:rPr>
              <a:t>et comité des GE.</a:t>
            </a:r>
          </a:p>
          <a:p>
            <a:pPr marL="993775" indent="-268288">
              <a:spcBef>
                <a:spcPts val="300"/>
              </a:spcBef>
              <a:buClr>
                <a:srgbClr val="00007D"/>
              </a:buClr>
              <a:buSzPct val="75000"/>
              <a:buFont typeface="Arial" pitchFamily="34" charset="0"/>
              <a:buChar char="•"/>
              <a:defRPr/>
            </a:pPr>
            <a:r>
              <a:rPr lang="fr-FR" altLang="fr-FR" sz="1400" dirty="0" smtClean="0">
                <a:latin typeface="Trebuchet MS" pitchFamily="34" charset="0"/>
                <a:cs typeface="Arial" pitchFamily="34" charset="0"/>
              </a:rPr>
              <a:t>Approuve le Manuel des Procédures.</a:t>
            </a:r>
          </a:p>
          <a:p>
            <a:pPr marL="993775" indent="-268288">
              <a:spcBef>
                <a:spcPts val="300"/>
              </a:spcBef>
              <a:buClr>
                <a:srgbClr val="00007D"/>
              </a:buClr>
              <a:buSzPct val="75000"/>
              <a:buFont typeface="Arial" pitchFamily="34" charset="0"/>
              <a:buChar char="•"/>
              <a:defRPr/>
            </a:pPr>
            <a:r>
              <a:rPr lang="fr-FR" altLang="fr-FR" sz="1400" dirty="0" smtClean="0">
                <a:latin typeface="Trebuchet MS" pitchFamily="34" charset="0"/>
                <a:cs typeface="Arial" pitchFamily="34" charset="0"/>
              </a:rPr>
              <a:t>Contrôle et opère les paiements (Trésorier Payeur).</a:t>
            </a:r>
          </a:p>
          <a:p>
            <a:pPr>
              <a:spcBef>
                <a:spcPct val="20000"/>
              </a:spcBef>
              <a:buClr>
                <a:srgbClr val="00007D"/>
              </a:buClr>
              <a:buSzPct val="75000"/>
              <a:defRPr/>
            </a:pPr>
            <a:endParaRPr lang="fr-FR" altLang="fr-FR" sz="1400" dirty="0" smtClean="0">
              <a:latin typeface="Trebuchet MS" pitchFamily="34" charset="0"/>
              <a:cs typeface="Arial" pitchFamily="34" charset="0"/>
            </a:endParaRPr>
          </a:p>
          <a:p>
            <a:pPr>
              <a:spcBef>
                <a:spcPct val="20000"/>
              </a:spcBef>
              <a:buClr>
                <a:srgbClr val="00007D"/>
              </a:buClr>
              <a:buSzPct val="75000"/>
              <a:defRPr/>
            </a:pPr>
            <a:endParaRPr lang="fr-FR" altLang="fr-FR" sz="1400" dirty="0" smtClean="0">
              <a:latin typeface="Trebuchet MS" pitchFamily="34" charset="0"/>
              <a:cs typeface="Arial" pitchFamily="34" charset="0"/>
            </a:endParaRPr>
          </a:p>
          <a:p>
            <a:pPr>
              <a:lnSpc>
                <a:spcPct val="80000"/>
              </a:lnSpc>
            </a:pPr>
            <a:r>
              <a:rPr lang="fr-FR" altLang="fr-FR" u="sng" dirty="0" smtClean="0">
                <a:latin typeface="Trebuchet MS" pitchFamily="34" charset="0"/>
                <a:cs typeface="Arial" pitchFamily="34" charset="0"/>
              </a:rPr>
              <a:t>CGEM  -   SYNDICAT</a:t>
            </a:r>
            <a:endParaRPr lang="fr-FR" altLang="fr-FR" sz="1400" u="sng" dirty="0" smtClean="0">
              <a:latin typeface="Trebuchet MS" pitchFamily="34" charset="0"/>
              <a:cs typeface="Arial" pitchFamily="34" charset="0"/>
            </a:endParaRPr>
          </a:p>
          <a:p>
            <a:pPr marL="993775" indent="-268288">
              <a:buClr>
                <a:srgbClr val="00007D"/>
              </a:buClr>
              <a:buSzPct val="75000"/>
              <a:buFont typeface="Arial" pitchFamily="34" charset="0"/>
              <a:buChar char="•"/>
              <a:defRPr/>
            </a:pPr>
            <a:r>
              <a:rPr lang="fr-FR" altLang="fr-FR" sz="1400" dirty="0" smtClean="0">
                <a:latin typeface="Trebuchet MS" pitchFamily="34" charset="0"/>
                <a:cs typeface="Arial" pitchFamily="34" charset="0"/>
              </a:rPr>
              <a:t>Siègent au CG, Comité Central et Comités Régionaux des CSF.</a:t>
            </a:r>
          </a:p>
          <a:p>
            <a:pPr marL="993775" indent="-268288">
              <a:spcBef>
                <a:spcPct val="20000"/>
              </a:spcBef>
              <a:buClr>
                <a:srgbClr val="00007D"/>
              </a:buClr>
              <a:buSzPct val="75000"/>
              <a:buFont typeface="Arial" pitchFamily="34" charset="0"/>
              <a:buChar char="•"/>
              <a:defRPr/>
            </a:pPr>
            <a:r>
              <a:rPr lang="fr-FR" altLang="fr-FR" sz="1400" dirty="0" smtClean="0">
                <a:latin typeface="Trebuchet MS" pitchFamily="34" charset="0"/>
                <a:cs typeface="Arial" pitchFamily="34" charset="0"/>
              </a:rPr>
              <a:t>Participent à l’élaboration et la validation du manuel des procédures.</a:t>
            </a:r>
          </a:p>
          <a:p>
            <a:pPr>
              <a:spcBef>
                <a:spcPct val="20000"/>
              </a:spcBef>
              <a:buClr>
                <a:srgbClr val="00007D"/>
              </a:buClr>
              <a:buSzPct val="75000"/>
              <a:defRPr/>
            </a:pPr>
            <a:endParaRPr lang="fr-FR" altLang="fr-FR" sz="1400" dirty="0" smtClean="0">
              <a:solidFill>
                <a:srgbClr val="00007D"/>
              </a:solidFill>
              <a:latin typeface="Trebuchet MS" pitchFamily="34" charset="0"/>
              <a:cs typeface="Arial" pitchFamily="34" charset="0"/>
            </a:endParaRPr>
          </a:p>
        </p:txBody>
      </p:sp>
    </p:spTree>
    <p:extLst>
      <p:ext uri="{BB962C8B-B14F-4D97-AF65-F5344CB8AC3E}">
        <p14:creationId xmlns:p14="http://schemas.microsoft.com/office/powerpoint/2010/main" val="37713472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74&quot;/&gt;&lt;/object&gt;&lt;object type=&quot;3&quot; unique_id=&quot;10005&quot;&gt;&lt;property id=&quot;20148&quot; value=&quot;5&quot;/&gt;&lt;property id=&quot;20300&quot; value=&quot;Slide 2&quot;/&gt;&lt;property id=&quot;20307&quot; value=&quot;314&quot;/&gt;&lt;/object&gt;&lt;object type=&quot;3&quot; unique_id=&quot;10006&quot;&gt;&lt;property id=&quot;20148&quot; value=&quot;5&quot;/&gt;&lt;property id=&quot;20300&quot; value=&quot;Slide 3 - &amp;quot;   &amp;quot;&quot;/&gt;&lt;property id=&quot;20307&quot; value=&quot;315&quot;/&gt;&lt;/object&gt;&lt;object type=&quot;3&quot; unique_id=&quot;10007&quot;&gt;&lt;property id=&quot;20148&quot; value=&quot;5&quot;/&gt;&lt;property id=&quot;20300&quot; value=&quot;Slide 4&quot;/&gt;&lt;property id=&quot;20307&quot; value=&quot;294&quot;/&gt;&lt;/object&gt;&lt;object type=&quot;3&quot; unique_id=&quot;10008&quot;&gt;&lt;property id=&quot;20148&quot; value=&quot;5&quot;/&gt;&lt;property id=&quot;20300&quot; value=&quot;Slide 5&quot;/&gt;&lt;property id=&quot;20307&quot; value=&quot;298&quot;/&gt;&lt;/object&gt;&lt;object type=&quot;3&quot; unique_id=&quot;10010&quot;&gt;&lt;property id=&quot;20148&quot; value=&quot;5&quot;/&gt;&lt;property id=&quot;20300&quot; value=&quot;Slide 9&quot;/&gt;&lt;property id=&quot;20307&quot; value=&quot;302&quot;/&gt;&lt;/object&gt;&lt;object type=&quot;3&quot; unique_id=&quot;10011&quot;&gt;&lt;property id=&quot;20148&quot; value=&quot;5&quot;/&gt;&lt;property id=&quot;20300&quot; value=&quot;Slide 10&quot;/&gt;&lt;property id=&quot;20307&quot; value=&quot;301&quot;/&gt;&lt;/object&gt;&lt;object type=&quot;3&quot; unique_id=&quot;10012&quot;&gt;&lt;property id=&quot;20148&quot; value=&quot;5&quot;/&gt;&lt;property id=&quot;20300&quot; value=&quot;Slide 11&quot;/&gt;&lt;property id=&quot;20307&quot; value=&quot;303&quot;/&gt;&lt;/object&gt;&lt;object type=&quot;3&quot; unique_id=&quot;10013&quot;&gt;&lt;property id=&quot;20148&quot; value=&quot;5&quot;/&gt;&lt;property id=&quot;20300&quot; value=&quot;Slide 12&quot;/&gt;&lt;property id=&quot;20307&quot; value=&quot;304&quot;/&gt;&lt;/object&gt;&lt;object type=&quot;3&quot; unique_id=&quot;10014&quot;&gt;&lt;property id=&quot;20148&quot; value=&quot;5&quot;/&gt;&lt;property id=&quot;20300&quot; value=&quot;Slide 14&quot;/&gt;&lt;property id=&quot;20307&quot; value=&quot;305&quot;/&gt;&lt;/object&gt;&lt;object type=&quot;3&quot; unique_id=&quot;10015&quot;&gt;&lt;property id=&quot;20148&quot; value=&quot;5&quot;/&gt;&lt;property id=&quot;20300&quot; value=&quot;Slide 17&quot;/&gt;&lt;property id=&quot;20307&quot; value=&quot;296&quot;/&gt;&lt;/object&gt;&lt;object type=&quot;3&quot; unique_id=&quot;10019&quot;&gt;&lt;property id=&quot;20148&quot; value=&quot;5&quot;/&gt;&lt;property id=&quot;20300&quot; value=&quot;Slide 31&quot;/&gt;&lt;property id=&quot;20307&quot; value=&quot;318&quot;/&gt;&lt;/object&gt;&lt;object type=&quot;3&quot; unique_id=&quot;10024&quot;&gt;&lt;property id=&quot;20148&quot; value=&quot;5&quot;/&gt;&lt;property id=&quot;20300&quot; value=&quot;Slide 34&quot;/&gt;&lt;property id=&quot;20307&quot; value=&quot;321&quot;/&gt;&lt;/object&gt;&lt;object type=&quot;3&quot; unique_id=&quot;10209&quot;&gt;&lt;property id=&quot;20148&quot; value=&quot;5&quot;/&gt;&lt;property id=&quot;20300&quot; value=&quot;Slide 6&quot;/&gt;&lt;property id=&quot;20307&quot; value=&quot;325&quot;/&gt;&lt;/object&gt;&lt;object type=&quot;3&quot; unique_id=&quot;10474&quot;&gt;&lt;property id=&quot;20148&quot; value=&quot;5&quot;/&gt;&lt;property id=&quot;20300&quot; value=&quot;Slide 16&quot;/&gt;&lt;property id=&quot;20307&quot; value=&quot;326&quot;/&gt;&lt;/object&gt;&lt;object type=&quot;3&quot; unique_id=&quot;10478&quot;&gt;&lt;property id=&quot;20148&quot; value=&quot;5&quot;/&gt;&lt;property id=&quot;20300&quot; value=&quot;Slide 7&quot;/&gt;&lt;property id=&quot;20307&quot; value=&quot;330&quot;/&gt;&lt;/object&gt;&lt;object type=&quot;3&quot; unique_id=&quot;10483&quot;&gt;&lt;property id=&quot;20148&quot; value=&quot;5&quot;/&gt;&lt;property id=&quot;20300&quot; value=&quot;Slide 29 - &amp;quot;Principaux motifs d’Annulation et de Rejet  &amp;quot;&quot;/&gt;&lt;property id=&quot;20307&quot; value=&quot;335&quot;/&gt;&lt;/object&gt;&lt;object type=&quot;3&quot; unique_id=&quot;10484&quot;&gt;&lt;property id=&quot;20148&quot; value=&quot;5&quot;/&gt;&lt;property id=&quot;20300&quot; value=&quot;Slide 30&quot;/&gt;&lt;property id=&quot;20307&quot; value=&quot;336&quot;/&gt;&lt;/object&gt;&lt;object type=&quot;3&quot; unique_id=&quot;11214&quot;&gt;&lt;property id=&quot;20148&quot; value=&quot;5&quot;/&gt;&lt;property id=&quot;20300&quot; value=&quot;Slide 8&quot;/&gt;&lt;property id=&quot;20307&quot; value=&quot;337&quot;/&gt;&lt;/object&gt;&lt;object type=&quot;3&quot; unique_id=&quot;11983&quot;&gt;&lt;property id=&quot;20148&quot; value=&quot;5&quot;/&gt;&lt;property id=&quot;20300&quot; value=&quot;Slide 13&quot;/&gt;&lt;property id=&quot;20307&quot; value=&quot;338&quot;/&gt;&lt;/object&gt;&lt;object type=&quot;3&quot; unique_id=&quot;12713&quot;&gt;&lt;property id=&quot;20148&quot; value=&quot;5&quot;/&gt;&lt;property id=&quot;20300&quot; value=&quot;Slide 18 - &amp;quot;Modalités pratiques de participation au système des CSF&amp;quot;&quot;/&gt;&lt;property id=&quot;20307&quot; value=&quot;340&quot;/&gt;&lt;/object&gt;&lt;object type=&quot;3&quot; unique_id=&quot;12714&quot;&gt;&lt;property id=&quot;20148&quot; value=&quot;5&quot;/&gt;&lt;property id=&quot;20300&quot; value=&quot;Slide 19&quot;/&gt;&lt;property id=&quot;20307&quot; value=&quot;341&quot;/&gt;&lt;/object&gt;&lt;object type=&quot;3&quot; unique_id=&quot;12802&quot;&gt;&lt;property id=&quot;20148&quot; value=&quot;5&quot;/&gt;&lt;property id=&quot;20300&quot; value=&quot;Slide 20&quot;/&gt;&lt;property id=&quot;20307&quot; value=&quot;342&quot;/&gt;&lt;/object&gt;&lt;object type=&quot;3&quot; unique_id=&quot;12923&quot;&gt;&lt;property id=&quot;20148&quot; value=&quot;5&quot;/&gt;&lt;property id=&quot;20300&quot; value=&quot;Slide 21&quot;/&gt;&lt;property id=&quot;20307&quot; value=&quot;344&quot;/&gt;&lt;/object&gt;&lt;object type=&quot;3&quot; unique_id=&quot;12924&quot;&gt;&lt;property id=&quot;20148&quot; value=&quot;5&quot;/&gt;&lt;property id=&quot;20300&quot; value=&quot;Slide 22&quot;/&gt;&lt;property id=&quot;20307&quot; value=&quot;343&quot;/&gt;&lt;/object&gt;&lt;object type=&quot;3&quot; unique_id=&quot;13213&quot;&gt;&lt;property id=&quot;20148&quot; value=&quot;5&quot;/&gt;&lt;property id=&quot;20300&quot; value=&quot;Slide 24&quot;/&gt;&lt;property id=&quot;20307&quot; value=&quot;345&quot;/&gt;&lt;/object&gt;&lt;object type=&quot;3&quot; unique_id=&quot;13214&quot;&gt;&lt;property id=&quot;20148&quot; value=&quot;5&quot;/&gt;&lt;property id=&quot;20300&quot; value=&quot;Slide 25&quot;/&gt;&lt;property id=&quot;20307&quot; value=&quot;346&quot;/&gt;&lt;/object&gt;&lt;object type=&quot;3&quot; unique_id=&quot;13215&quot;&gt;&lt;property id=&quot;20148&quot; value=&quot;5&quot;/&gt;&lt;property id=&quot;20300&quot; value=&quot;Slide 15&quot;/&gt;&lt;property id=&quot;20307&quot; value=&quot;347&quot;/&gt;&lt;/object&gt;&lt;object type=&quot;3&quot; unique_id=&quot;13216&quot;&gt;&lt;property id=&quot;20148&quot; value=&quot;5&quot;/&gt;&lt;property id=&quot;20300&quot; value=&quot;Slide 27&quot;/&gt;&lt;property id=&quot;20307&quot; value=&quot;348&quot;/&gt;&lt;/object&gt;&lt;object type=&quot;3&quot; unique_id=&quot;13217&quot;&gt;&lt;property id=&quot;20148&quot; value=&quot;5&quot;/&gt;&lt;property id=&quot;20300&quot; value=&quot;Slide 28&quot;/&gt;&lt;property id=&quot;20307&quot; value=&quot;349&quot;/&gt;&lt;/object&gt;&lt;object type=&quot;3&quot; unique_id=&quot;13218&quot;&gt;&lt;property id=&quot;20148&quot; value=&quot;5&quot;/&gt;&lt;property id=&quot;20300&quot; value=&quot;Slide 32&quot;/&gt;&lt;property id=&quot;20307&quot; value=&quot;350&quot;/&gt;&lt;/object&gt;&lt;object type=&quot;3&quot; unique_id=&quot;13219&quot;&gt;&lt;property id=&quot;20148&quot; value=&quot;5&quot;/&gt;&lt;property id=&quot;20300&quot; value=&quot;Slide 33&quot;/&gt;&lt;property id=&quot;20307&quot; value=&quot;351&quot;/&gt;&lt;/object&gt;&lt;object type=&quot;3&quot; unique_id=&quot;13493&quot;&gt;&lt;property id=&quot;20148&quot; value=&quot;5&quot;/&gt;&lt;property id=&quot;20300&quot; value=&quot;Slide 23&quot;/&gt;&lt;property id=&quot;20307&quot; value=&quot;352&quot;/&gt;&lt;/object&gt;&lt;object type=&quot;3&quot; unique_id=&quot;14014&quot;&gt;&lt;property id=&quot;20148&quot; value=&quot;5&quot;/&gt;&lt;property id=&quot;20300&quot; value=&quot;Slide 26&quot;/&gt;&lt;property id=&quot;20307&quot; value=&quot;353&quot;/&gt;&lt;/object&gt;&lt;/object&gt;&lt;/object&gt;&lt;/database&gt;"/>
  <p:tag name="SECTOMILLISECCONVERTED" val="1"/>
</p:tagLst>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4132</TotalTime>
  <Words>1840</Words>
  <Application>Microsoft Office PowerPoint</Application>
  <PresentationFormat>Affichage à l'écran (4:3)</PresentationFormat>
  <Paragraphs>375</Paragraphs>
  <Slides>31</Slides>
  <Notes>14</Notes>
  <HiddenSlides>0</HiddenSlides>
  <MMClips>0</MMClips>
  <ScaleCrop>false</ScaleCrop>
  <HeadingPairs>
    <vt:vector size="8" baseType="variant">
      <vt:variant>
        <vt:lpstr>Polices utilisées</vt:lpstr>
      </vt:variant>
      <vt:variant>
        <vt:i4>8</vt:i4>
      </vt:variant>
      <vt:variant>
        <vt:lpstr>Thème</vt:lpstr>
      </vt:variant>
      <vt:variant>
        <vt:i4>4</vt:i4>
      </vt:variant>
      <vt:variant>
        <vt:lpstr>Serveurs OLE incorporés</vt:lpstr>
      </vt:variant>
      <vt:variant>
        <vt:i4>0</vt:i4>
      </vt:variant>
      <vt:variant>
        <vt:lpstr>Titres des diapositives</vt:lpstr>
      </vt:variant>
      <vt:variant>
        <vt:i4>31</vt:i4>
      </vt:variant>
    </vt:vector>
  </HeadingPairs>
  <TitlesOfParts>
    <vt:vector size="43" baseType="lpstr">
      <vt:lpstr>Arial Unicode MS</vt:lpstr>
      <vt:lpstr>Batang</vt:lpstr>
      <vt:lpstr>Arial</vt:lpstr>
      <vt:lpstr>Calibri</vt:lpstr>
      <vt:lpstr>Tahoma</vt:lpstr>
      <vt:lpstr>Times New Roman</vt:lpstr>
      <vt:lpstr>Trebuchet MS</vt:lpstr>
      <vt:lpstr>Wingdings</vt:lpstr>
      <vt:lpstr>Modèle par défaut</vt:lpstr>
      <vt:lpstr>2_Conception personnalisée</vt:lpstr>
      <vt:lpstr>1_Conception personnalisée</vt:lpstr>
      <vt:lpstr>Conception personnalisée</vt:lpstr>
      <vt:lpstr>Présentation PowerPoint</vt:lpstr>
      <vt:lpstr>Présentation PowerPoint</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Modalités pratiques de participation au système des CSF</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Principaux motifs d’Annulation et de Rejet  </vt:lpstr>
      <vt:lpstr>Présentation PowerPoint</vt:lpstr>
    </vt:vector>
  </TitlesOfParts>
  <Company>OFPPT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CHARAF</dc:creator>
  <cp:lastModifiedBy>HP1</cp:lastModifiedBy>
  <cp:revision>357</cp:revision>
  <cp:lastPrinted>2015-11-25T08:55:10Z</cp:lastPrinted>
  <dcterms:created xsi:type="dcterms:W3CDTF">2005-05-02T19:20:46Z</dcterms:created>
  <dcterms:modified xsi:type="dcterms:W3CDTF">2019-09-11T16:18:07Z</dcterms:modified>
</cp:coreProperties>
</file>