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ppt/notesSlides/notesSlide2.xml" ContentType="application/vnd.openxmlformats-officedocument.presentationml.notesSlide+xml"/>
  <Override PartName="/ppt/comments/comment2.xml" ContentType="application/vnd.openxmlformats-officedocument.presentationml.comments+xml"/>
  <Override PartName="/ppt/notesSlides/notesSlide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comments/comment3.xml" ContentType="application/vnd.openxmlformats-officedocument.presentationml.comments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18"/>
  </p:notesMasterIdLst>
  <p:handoutMasterIdLst>
    <p:handoutMasterId r:id="rId19"/>
  </p:handoutMasterIdLst>
  <p:sldIdLst>
    <p:sldId id="265" r:id="rId2"/>
    <p:sldId id="402" r:id="rId3"/>
    <p:sldId id="387" r:id="rId4"/>
    <p:sldId id="388" r:id="rId5"/>
    <p:sldId id="390" r:id="rId6"/>
    <p:sldId id="391" r:id="rId7"/>
    <p:sldId id="397" r:id="rId8"/>
    <p:sldId id="398" r:id="rId9"/>
    <p:sldId id="399" r:id="rId10"/>
    <p:sldId id="404" r:id="rId11"/>
    <p:sldId id="392" r:id="rId12"/>
    <p:sldId id="400" r:id="rId13"/>
    <p:sldId id="395" r:id="rId14"/>
    <p:sldId id="405" r:id="rId15"/>
    <p:sldId id="396" r:id="rId16"/>
    <p:sldId id="283" r:id="rId17"/>
  </p:sldIdLst>
  <p:sldSz cx="9144000" cy="6858000" type="screen4x3"/>
  <p:notesSz cx="6858000" cy="9144000"/>
  <p:defaultTextStyle>
    <a:defPPr>
      <a:defRPr lang="fr-FR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Driss SALIOUI" initials="DS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70C0"/>
    <a:srgbClr val="354675"/>
    <a:srgbClr val="7F2016"/>
    <a:srgbClr val="A20000"/>
    <a:srgbClr val="BD9F84"/>
    <a:srgbClr val="C00000"/>
    <a:srgbClr val="D8DEED"/>
    <a:srgbClr val="06B154"/>
    <a:srgbClr val="6B7799"/>
    <a:srgbClr val="FFFFF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Style moye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Style moyen 2 - Accentuatio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Style moyen 2 - Accentuation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DF18680-E054-41AD-8BC1-D1AEF772440D}" styleName="Style moyen 2 - Accentuation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0A15C55-8517-42AA-B614-E9B94910E393}" styleName="Style moyen 2 - Accentuation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616DA210-FB5B-4158-B5E0-FEB733F419BA}" styleName="Style clair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940675A-B579-460E-94D1-54222C63F5DA}" styleName="Aucun style, grille du tablea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3574" autoAdjust="0"/>
    <p:restoredTop sz="93694" autoAdjust="0"/>
  </p:normalViewPr>
  <p:slideViewPr>
    <p:cSldViewPr>
      <p:cViewPr varScale="1">
        <p:scale>
          <a:sx n="60" d="100"/>
          <a:sy n="60" d="100"/>
        </p:scale>
        <p:origin x="1090" y="19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835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20" d="100"/>
        <a:sy n="20" d="100"/>
      </p:scale>
      <p:origin x="0" y="0"/>
    </p:cViewPr>
  </p:sorterViewPr>
  <p:notesViewPr>
    <p:cSldViewPr>
      <p:cViewPr varScale="1">
        <p:scale>
          <a:sx n="52" d="100"/>
          <a:sy n="52" d="100"/>
        </p:scale>
        <p:origin x="-2563" y="-3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19-02-04T16:11:33.934" idx="1">
    <p:pos x="10" y="10"/>
    <p:text/>
  </p:cm>
</p:cmLst>
</file>

<file path=ppt/comments/comment2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19-02-04T16:11:33.934" idx="1">
    <p:pos x="10" y="10"/>
    <p:text/>
  </p:cm>
</p:cmLst>
</file>

<file path=ppt/comments/comment3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19-02-04T16:11:33.934" idx="1">
    <p:pos x="10" y="10"/>
    <p:text/>
  </p:cm>
</p:cmLst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8E7B284-B9DB-4DC2-B4D2-D6D14DE83439}" type="doc">
      <dgm:prSet loTypeId="urn:microsoft.com/office/officeart/2005/8/layout/chevron1" loCatId="process" qsTypeId="urn:microsoft.com/office/officeart/2005/8/quickstyle/simple3" qsCatId="simple" csTypeId="urn:microsoft.com/office/officeart/2005/8/colors/accent1_2" csCatId="accent1" phldr="1"/>
      <dgm:spPr/>
    </dgm:pt>
    <dgm:pt modelId="{F2B8F5BB-1FBF-4A38-9148-1EF3EAC58EE1}">
      <dgm:prSet phldrT="[Texte]"/>
      <dgm:spPr>
        <a:ln>
          <a:noFill/>
        </a:ln>
      </dgm:spPr>
      <dgm:t>
        <a:bodyPr/>
        <a:lstStyle/>
        <a:p>
          <a:r>
            <a:rPr lang="fr-FR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Identification des </a:t>
          </a:r>
          <a:r>
            <a:rPr lang="fr-FR" dirty="0" smtClean="0">
              <a:solidFill>
                <a:srgbClr val="A2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besoins</a:t>
          </a:r>
          <a:r>
            <a:rPr lang="fr-FR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</a:t>
          </a:r>
          <a:r>
            <a:rPr lang="fr-FR" dirty="0" smtClean="0">
              <a:solidFill>
                <a:srgbClr val="A2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en</a:t>
          </a:r>
          <a:r>
            <a:rPr lang="fr-FR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</a:t>
          </a:r>
          <a:r>
            <a:rPr lang="fr-FR" dirty="0" smtClean="0">
              <a:solidFill>
                <a:srgbClr val="A2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compétences</a:t>
          </a:r>
          <a:endParaRPr lang="fr-FR" dirty="0">
            <a:solidFill>
              <a:srgbClr val="A200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34A9EBC9-CFDE-49EF-B0D3-F281E0932160}" type="parTrans" cxnId="{51B58111-D540-4CC9-8EFE-E37AFAC568DA}">
      <dgm:prSet/>
      <dgm:spPr/>
      <dgm:t>
        <a:bodyPr/>
        <a:lstStyle/>
        <a:p>
          <a:endParaRPr lang="fr-FR"/>
        </a:p>
      </dgm:t>
    </dgm:pt>
    <dgm:pt modelId="{6384824E-A4AD-42F1-B70C-D62268B70EFA}" type="sibTrans" cxnId="{51B58111-D540-4CC9-8EFE-E37AFAC568DA}">
      <dgm:prSet/>
      <dgm:spPr/>
      <dgm:t>
        <a:bodyPr/>
        <a:lstStyle/>
        <a:p>
          <a:endParaRPr lang="fr-FR"/>
        </a:p>
      </dgm:t>
    </dgm:pt>
    <dgm:pt modelId="{2E24BE91-D07D-4C43-83C5-A292352150DB}">
      <dgm:prSet phldrT="[Texte]"/>
      <dgm:spPr>
        <a:ln>
          <a:noFill/>
        </a:ln>
      </dgm:spPr>
      <dgm:t>
        <a:bodyPr/>
        <a:lstStyle/>
        <a:p>
          <a:r>
            <a:rPr lang="fr-FR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Réalisation des </a:t>
          </a:r>
          <a:r>
            <a:rPr lang="fr-FR" dirty="0" smtClean="0">
              <a:solidFill>
                <a:srgbClr val="A2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actions</a:t>
          </a:r>
          <a:r>
            <a:rPr lang="fr-FR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</a:t>
          </a:r>
          <a:r>
            <a:rPr lang="fr-FR" dirty="0" smtClean="0">
              <a:solidFill>
                <a:srgbClr val="A2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de</a:t>
          </a:r>
          <a:r>
            <a:rPr lang="fr-FR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</a:t>
          </a:r>
          <a:r>
            <a:rPr lang="fr-FR" dirty="0" smtClean="0">
              <a:solidFill>
                <a:srgbClr val="A2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formation</a:t>
          </a:r>
          <a:endParaRPr lang="fr-FR" dirty="0">
            <a:solidFill>
              <a:srgbClr val="A200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B1A20484-B582-472E-A0AB-1882A315AF7E}" type="parTrans" cxnId="{25E6E35B-7119-4E33-8678-848F99A81920}">
      <dgm:prSet/>
      <dgm:spPr/>
      <dgm:t>
        <a:bodyPr/>
        <a:lstStyle/>
        <a:p>
          <a:endParaRPr lang="fr-FR"/>
        </a:p>
      </dgm:t>
    </dgm:pt>
    <dgm:pt modelId="{3C83FD7C-88C6-4133-AC13-57C49660C106}" type="sibTrans" cxnId="{25E6E35B-7119-4E33-8678-848F99A81920}">
      <dgm:prSet/>
      <dgm:spPr/>
      <dgm:t>
        <a:bodyPr/>
        <a:lstStyle/>
        <a:p>
          <a:endParaRPr lang="fr-FR"/>
        </a:p>
      </dgm:t>
    </dgm:pt>
    <dgm:pt modelId="{CCB298BB-7EBB-4E2D-925E-E6E4A79349FF}" type="pres">
      <dgm:prSet presAssocID="{08E7B284-B9DB-4DC2-B4D2-D6D14DE83439}" presName="Name0" presStyleCnt="0">
        <dgm:presLayoutVars>
          <dgm:dir/>
          <dgm:animLvl val="lvl"/>
          <dgm:resizeHandles val="exact"/>
        </dgm:presLayoutVars>
      </dgm:prSet>
      <dgm:spPr/>
    </dgm:pt>
    <dgm:pt modelId="{77184B12-08EE-4DD9-A72E-F7FCD6E9823D}" type="pres">
      <dgm:prSet presAssocID="{F2B8F5BB-1FBF-4A38-9148-1EF3EAC58EE1}" presName="parTxOnly" presStyleLbl="node1" presStyleIdx="0" presStyleCnt="2" custLinFactNeighborX="-50000" custLinFactNeighborY="345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4A1B1E86-D2C8-4BA7-8BFF-E18780912CFD}" type="pres">
      <dgm:prSet presAssocID="{6384824E-A4AD-42F1-B70C-D62268B70EFA}" presName="parTxOnlySpace" presStyleCnt="0"/>
      <dgm:spPr/>
    </dgm:pt>
    <dgm:pt modelId="{28A4561D-E545-4AA2-9310-B47351DFF192}" type="pres">
      <dgm:prSet presAssocID="{2E24BE91-D07D-4C43-83C5-A292352150DB}" presName="parTxOnly" presStyleLbl="node1" presStyleIdx="1" presStyleCnt="2" custLinFactNeighborX="-13104" custLinFactNeighborY="227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E7A10B5B-5C1E-4F2C-BC0C-B1CE25D7DDC6}" type="presOf" srcId="{2E24BE91-D07D-4C43-83C5-A292352150DB}" destId="{28A4561D-E545-4AA2-9310-B47351DFF192}" srcOrd="0" destOrd="0" presId="urn:microsoft.com/office/officeart/2005/8/layout/chevron1"/>
    <dgm:cxn modelId="{51B58111-D540-4CC9-8EFE-E37AFAC568DA}" srcId="{08E7B284-B9DB-4DC2-B4D2-D6D14DE83439}" destId="{F2B8F5BB-1FBF-4A38-9148-1EF3EAC58EE1}" srcOrd="0" destOrd="0" parTransId="{34A9EBC9-CFDE-49EF-B0D3-F281E0932160}" sibTransId="{6384824E-A4AD-42F1-B70C-D62268B70EFA}"/>
    <dgm:cxn modelId="{D1C1E8B6-D338-400E-A5C1-6BAB9AED00D0}" type="presOf" srcId="{08E7B284-B9DB-4DC2-B4D2-D6D14DE83439}" destId="{CCB298BB-7EBB-4E2D-925E-E6E4A79349FF}" srcOrd="0" destOrd="0" presId="urn:microsoft.com/office/officeart/2005/8/layout/chevron1"/>
    <dgm:cxn modelId="{25E6E35B-7119-4E33-8678-848F99A81920}" srcId="{08E7B284-B9DB-4DC2-B4D2-D6D14DE83439}" destId="{2E24BE91-D07D-4C43-83C5-A292352150DB}" srcOrd="1" destOrd="0" parTransId="{B1A20484-B582-472E-A0AB-1882A315AF7E}" sibTransId="{3C83FD7C-88C6-4133-AC13-57C49660C106}"/>
    <dgm:cxn modelId="{063CFF85-6ABE-4887-BE3B-E0D0B65F7FEE}" type="presOf" srcId="{F2B8F5BB-1FBF-4A38-9148-1EF3EAC58EE1}" destId="{77184B12-08EE-4DD9-A72E-F7FCD6E9823D}" srcOrd="0" destOrd="0" presId="urn:microsoft.com/office/officeart/2005/8/layout/chevron1"/>
    <dgm:cxn modelId="{C62F6C8C-6B39-48AC-8898-96F9077F8A38}" type="presParOf" srcId="{CCB298BB-7EBB-4E2D-925E-E6E4A79349FF}" destId="{77184B12-08EE-4DD9-A72E-F7FCD6E9823D}" srcOrd="0" destOrd="0" presId="urn:microsoft.com/office/officeart/2005/8/layout/chevron1"/>
    <dgm:cxn modelId="{B0B740C2-8D51-43D2-9A0C-8161AB30C44F}" type="presParOf" srcId="{CCB298BB-7EBB-4E2D-925E-E6E4A79349FF}" destId="{4A1B1E86-D2C8-4BA7-8BFF-E18780912CFD}" srcOrd="1" destOrd="0" presId="urn:microsoft.com/office/officeart/2005/8/layout/chevron1"/>
    <dgm:cxn modelId="{8E480A46-EC2B-441A-8590-9A37788BD0F6}" type="presParOf" srcId="{CCB298BB-7EBB-4E2D-925E-E6E4A79349FF}" destId="{28A4561D-E545-4AA2-9310-B47351DFF192}" srcOrd="2" destOrd="0" presId="urn:microsoft.com/office/officeart/2005/8/layout/chevron1"/>
  </dgm:cxnLst>
  <dgm:bg>
    <a:noFill/>
  </dgm:bg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4FE0B58-8E70-434A-B615-758F02673B66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</dgm:pt>
    <dgm:pt modelId="{4EE0697D-E7F3-4F40-AE93-E570B466DA36}">
      <dgm:prSet phldrT="[Texte]" custT="1"/>
      <dgm:spPr>
        <a:solidFill>
          <a:schemeClr val="accent1">
            <a:lumMod val="20000"/>
            <a:lumOff val="80000"/>
          </a:schemeClr>
        </a:solidFill>
        <a:ln>
          <a:noFill/>
        </a:ln>
      </dgm:spPr>
      <dgm:t>
        <a:bodyPr/>
        <a:lstStyle/>
        <a:p>
          <a:r>
            <a:rPr lang="fr-FR" sz="1800" b="1" dirty="0" smtClean="0">
              <a:solidFill>
                <a:srgbClr val="7F2016"/>
              </a:solidFill>
            </a:rPr>
            <a:t>GIAC</a:t>
          </a:r>
        </a:p>
        <a:p>
          <a:r>
            <a:rPr lang="fr-FR" sz="1800" dirty="0" smtClean="0">
              <a:solidFill>
                <a:srgbClr val="002060"/>
              </a:solidFill>
            </a:rPr>
            <a:t>Gestion directe par les professionnels</a:t>
          </a:r>
          <a:endParaRPr lang="fr-FR" sz="1800" dirty="0">
            <a:solidFill>
              <a:srgbClr val="002060"/>
            </a:solidFill>
          </a:endParaRPr>
        </a:p>
      </dgm:t>
    </dgm:pt>
    <dgm:pt modelId="{A3AC885A-6D08-4FAB-B52E-2EB228A03AA4}" type="parTrans" cxnId="{919F3928-2630-4653-83F4-250DA31621F5}">
      <dgm:prSet/>
      <dgm:spPr/>
      <dgm:t>
        <a:bodyPr/>
        <a:lstStyle/>
        <a:p>
          <a:endParaRPr lang="fr-FR"/>
        </a:p>
      </dgm:t>
    </dgm:pt>
    <dgm:pt modelId="{96B5A967-2492-46BA-A12F-B8243BDEE99E}" type="sibTrans" cxnId="{919F3928-2630-4653-83F4-250DA31621F5}">
      <dgm:prSet/>
      <dgm:spPr/>
      <dgm:t>
        <a:bodyPr/>
        <a:lstStyle/>
        <a:p>
          <a:endParaRPr lang="fr-FR"/>
        </a:p>
      </dgm:t>
    </dgm:pt>
    <dgm:pt modelId="{32223996-B508-4D36-9859-E4A5B92A4C36}">
      <dgm:prSet phldrT="[Texte]" custT="1"/>
      <dgm:spPr>
        <a:solidFill>
          <a:schemeClr val="accent1">
            <a:lumMod val="20000"/>
            <a:lumOff val="80000"/>
          </a:schemeClr>
        </a:solidFill>
        <a:ln>
          <a:noFill/>
        </a:ln>
      </dgm:spPr>
      <dgm:t>
        <a:bodyPr/>
        <a:lstStyle/>
        <a:p>
          <a:r>
            <a:rPr lang="fr-FR" sz="1800" b="1" dirty="0" smtClean="0">
              <a:solidFill>
                <a:srgbClr val="7F2016"/>
              </a:solidFill>
            </a:rPr>
            <a:t>CSF</a:t>
          </a:r>
        </a:p>
        <a:p>
          <a:r>
            <a:rPr lang="fr-FR" sz="1800" dirty="0" smtClean="0">
              <a:solidFill>
                <a:srgbClr val="002060"/>
              </a:solidFill>
            </a:rPr>
            <a:t>Gestion par l’</a:t>
          </a:r>
          <a:r>
            <a:rPr lang="fr-FR" sz="1800" dirty="0" err="1" smtClean="0">
              <a:solidFill>
                <a:srgbClr val="002060"/>
              </a:solidFill>
            </a:rPr>
            <a:t>Ofppt</a:t>
          </a:r>
          <a:endParaRPr lang="fr-FR" sz="1800" dirty="0">
            <a:solidFill>
              <a:srgbClr val="002060"/>
            </a:solidFill>
          </a:endParaRPr>
        </a:p>
      </dgm:t>
    </dgm:pt>
    <dgm:pt modelId="{0246A677-2FA6-4971-A965-E378A7C9018D}" type="parTrans" cxnId="{B5659D00-DC9C-40DB-BFB5-8844ABB7838E}">
      <dgm:prSet/>
      <dgm:spPr/>
      <dgm:t>
        <a:bodyPr/>
        <a:lstStyle/>
        <a:p>
          <a:endParaRPr lang="fr-FR"/>
        </a:p>
      </dgm:t>
    </dgm:pt>
    <dgm:pt modelId="{34034AC7-93FB-45C3-9B03-3704FAB7B5C7}" type="sibTrans" cxnId="{B5659D00-DC9C-40DB-BFB5-8844ABB7838E}">
      <dgm:prSet/>
      <dgm:spPr/>
      <dgm:t>
        <a:bodyPr/>
        <a:lstStyle/>
        <a:p>
          <a:endParaRPr lang="fr-FR"/>
        </a:p>
      </dgm:t>
    </dgm:pt>
    <dgm:pt modelId="{EF1B10F7-40DC-4C27-9B61-BC6DA84C9240}" type="pres">
      <dgm:prSet presAssocID="{74FE0B58-8E70-434A-B615-758F02673B66}" presName="CompostProcess" presStyleCnt="0">
        <dgm:presLayoutVars>
          <dgm:dir/>
          <dgm:resizeHandles val="exact"/>
        </dgm:presLayoutVars>
      </dgm:prSet>
      <dgm:spPr/>
    </dgm:pt>
    <dgm:pt modelId="{C10C116E-35AD-42B1-A217-A2C7DC5F2809}" type="pres">
      <dgm:prSet presAssocID="{74FE0B58-8E70-434A-B615-758F02673B66}" presName="arrow" presStyleLbl="bgShp" presStyleIdx="0" presStyleCnt="1" custScaleX="114683"/>
      <dgm:spPr>
        <a:solidFill>
          <a:schemeClr val="tx2">
            <a:lumMod val="20000"/>
            <a:lumOff val="80000"/>
          </a:schemeClr>
        </a:solidFill>
      </dgm:spPr>
    </dgm:pt>
    <dgm:pt modelId="{867A0944-C7DD-4DB3-AD82-3170A5F653E2}" type="pres">
      <dgm:prSet presAssocID="{74FE0B58-8E70-434A-B615-758F02673B66}" presName="linearProcess" presStyleCnt="0"/>
      <dgm:spPr/>
    </dgm:pt>
    <dgm:pt modelId="{ED2E0015-471D-48C4-91D6-D74A9D642463}" type="pres">
      <dgm:prSet presAssocID="{4EE0697D-E7F3-4F40-AE93-E570B466DA36}" presName="textNode" presStyleLbl="node1" presStyleIdx="0" presStyleCnt="2" custScaleX="86595" custScaleY="106887" custLinFactNeighborX="-69846" custLinFactNeighborY="0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DDBDEBB3-ADD9-4723-BEEA-93D163148A26}" type="pres">
      <dgm:prSet presAssocID="{96B5A967-2492-46BA-A12F-B8243BDEE99E}" presName="sibTrans" presStyleCnt="0"/>
      <dgm:spPr/>
    </dgm:pt>
    <dgm:pt modelId="{DC224187-7483-4D00-B44F-723F2DE84A30}" type="pres">
      <dgm:prSet presAssocID="{32223996-B508-4D36-9859-E4A5B92A4C36}" presName="textNode" presStyleLbl="node1" presStyleIdx="1" presStyleCnt="2" custScaleX="54057" custScaleY="99732" custLinFactNeighborX="-95549" custLinFactNeighborY="0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B25A7D36-DEDB-4BFC-9CD9-28D6A967334D}" type="presOf" srcId="{4EE0697D-E7F3-4F40-AE93-E570B466DA36}" destId="{ED2E0015-471D-48C4-91D6-D74A9D642463}" srcOrd="0" destOrd="0" presId="urn:microsoft.com/office/officeart/2005/8/layout/hProcess9"/>
    <dgm:cxn modelId="{919F3928-2630-4653-83F4-250DA31621F5}" srcId="{74FE0B58-8E70-434A-B615-758F02673B66}" destId="{4EE0697D-E7F3-4F40-AE93-E570B466DA36}" srcOrd="0" destOrd="0" parTransId="{A3AC885A-6D08-4FAB-B52E-2EB228A03AA4}" sibTransId="{96B5A967-2492-46BA-A12F-B8243BDEE99E}"/>
    <dgm:cxn modelId="{ABA13560-BAD5-4743-AB0F-1B39855BE663}" type="presOf" srcId="{74FE0B58-8E70-434A-B615-758F02673B66}" destId="{EF1B10F7-40DC-4C27-9B61-BC6DA84C9240}" srcOrd="0" destOrd="0" presId="urn:microsoft.com/office/officeart/2005/8/layout/hProcess9"/>
    <dgm:cxn modelId="{B5659D00-DC9C-40DB-BFB5-8844ABB7838E}" srcId="{74FE0B58-8E70-434A-B615-758F02673B66}" destId="{32223996-B508-4D36-9859-E4A5B92A4C36}" srcOrd="1" destOrd="0" parTransId="{0246A677-2FA6-4971-A965-E378A7C9018D}" sibTransId="{34034AC7-93FB-45C3-9B03-3704FAB7B5C7}"/>
    <dgm:cxn modelId="{9C3FC30F-125E-4626-A6C5-3DA5CD5F6CA3}" type="presOf" srcId="{32223996-B508-4D36-9859-E4A5B92A4C36}" destId="{DC224187-7483-4D00-B44F-723F2DE84A30}" srcOrd="0" destOrd="0" presId="urn:microsoft.com/office/officeart/2005/8/layout/hProcess9"/>
    <dgm:cxn modelId="{763D6299-E903-4846-9FA1-99F16E392FAA}" type="presParOf" srcId="{EF1B10F7-40DC-4C27-9B61-BC6DA84C9240}" destId="{C10C116E-35AD-42B1-A217-A2C7DC5F2809}" srcOrd="0" destOrd="0" presId="urn:microsoft.com/office/officeart/2005/8/layout/hProcess9"/>
    <dgm:cxn modelId="{708A77FC-A3A6-433D-BE1E-F81D4A7D20BF}" type="presParOf" srcId="{EF1B10F7-40DC-4C27-9B61-BC6DA84C9240}" destId="{867A0944-C7DD-4DB3-AD82-3170A5F653E2}" srcOrd="1" destOrd="0" presId="urn:microsoft.com/office/officeart/2005/8/layout/hProcess9"/>
    <dgm:cxn modelId="{3EF53AAC-7D44-49BF-9E62-EB26362320A3}" type="presParOf" srcId="{867A0944-C7DD-4DB3-AD82-3170A5F653E2}" destId="{ED2E0015-471D-48C4-91D6-D74A9D642463}" srcOrd="0" destOrd="0" presId="urn:microsoft.com/office/officeart/2005/8/layout/hProcess9"/>
    <dgm:cxn modelId="{A1D00B0E-BB40-4A46-A39C-DFEB7BEEEEF9}" type="presParOf" srcId="{867A0944-C7DD-4DB3-AD82-3170A5F653E2}" destId="{DDBDEBB3-ADD9-4723-BEEA-93D163148A26}" srcOrd="1" destOrd="0" presId="urn:microsoft.com/office/officeart/2005/8/layout/hProcess9"/>
    <dgm:cxn modelId="{1737010E-44A6-4D14-ADFD-3AA2B64A687D}" type="presParOf" srcId="{867A0944-C7DD-4DB3-AD82-3170A5F653E2}" destId="{DC224187-7483-4D00-B44F-723F2DE84A30}" srcOrd="2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7184B12-08EE-4DD9-A72E-F7FCD6E9823D}">
      <dsp:nvSpPr>
        <dsp:cNvPr id="0" name=""/>
        <dsp:cNvSpPr/>
      </dsp:nvSpPr>
      <dsp:spPr>
        <a:xfrm>
          <a:off x="0" y="1290061"/>
          <a:ext cx="3404909" cy="1361963"/>
        </a:xfrm>
        <a:prstGeom prst="chevron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0013" tIns="33338" rIns="33338" bIns="33338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5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Identification des </a:t>
          </a:r>
          <a:r>
            <a:rPr lang="fr-FR" sz="2500" kern="1200" dirty="0" smtClean="0">
              <a:solidFill>
                <a:srgbClr val="A2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besoins</a:t>
          </a:r>
          <a:r>
            <a:rPr lang="fr-FR" sz="25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</a:t>
          </a:r>
          <a:r>
            <a:rPr lang="fr-FR" sz="2500" kern="1200" dirty="0" smtClean="0">
              <a:solidFill>
                <a:srgbClr val="A2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en</a:t>
          </a:r>
          <a:r>
            <a:rPr lang="fr-FR" sz="25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</a:t>
          </a:r>
          <a:r>
            <a:rPr lang="fr-FR" sz="2500" kern="1200" dirty="0" smtClean="0">
              <a:solidFill>
                <a:srgbClr val="A2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compétences</a:t>
          </a:r>
          <a:endParaRPr lang="fr-FR" sz="2500" kern="1200" dirty="0">
            <a:solidFill>
              <a:srgbClr val="A200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680982" y="1290061"/>
        <a:ext cx="2042946" cy="1361963"/>
      </dsp:txXfrm>
    </dsp:sp>
    <dsp:sp modelId="{28A4561D-E545-4AA2-9310-B47351DFF192}">
      <dsp:nvSpPr>
        <dsp:cNvPr id="0" name=""/>
        <dsp:cNvSpPr/>
      </dsp:nvSpPr>
      <dsp:spPr>
        <a:xfrm>
          <a:off x="3025496" y="1273977"/>
          <a:ext cx="3404909" cy="1361963"/>
        </a:xfrm>
        <a:prstGeom prst="chevron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0013" tIns="33338" rIns="33338" bIns="33338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5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Réalisation des </a:t>
          </a:r>
          <a:r>
            <a:rPr lang="fr-FR" sz="2500" kern="1200" dirty="0" smtClean="0">
              <a:solidFill>
                <a:srgbClr val="A2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actions</a:t>
          </a:r>
          <a:r>
            <a:rPr lang="fr-FR" sz="25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</a:t>
          </a:r>
          <a:r>
            <a:rPr lang="fr-FR" sz="2500" kern="1200" dirty="0" smtClean="0">
              <a:solidFill>
                <a:srgbClr val="A2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de</a:t>
          </a:r>
          <a:r>
            <a:rPr lang="fr-FR" sz="25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</a:t>
          </a:r>
          <a:r>
            <a:rPr lang="fr-FR" sz="2500" kern="1200" dirty="0" smtClean="0">
              <a:solidFill>
                <a:srgbClr val="A2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formation</a:t>
          </a:r>
          <a:endParaRPr lang="fr-FR" sz="2500" kern="1200" dirty="0">
            <a:solidFill>
              <a:srgbClr val="A200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3706478" y="1273977"/>
        <a:ext cx="2042946" cy="136196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10C116E-35AD-42B1-A217-A2C7DC5F2809}">
      <dsp:nvSpPr>
        <dsp:cNvPr id="0" name=""/>
        <dsp:cNvSpPr/>
      </dsp:nvSpPr>
      <dsp:spPr>
        <a:xfrm>
          <a:off x="84360" y="0"/>
          <a:ext cx="6528022" cy="1916788"/>
        </a:xfrm>
        <a:prstGeom prst="rightArrow">
          <a:avLst/>
        </a:prstGeom>
        <a:solidFill>
          <a:schemeClr val="tx2">
            <a:lumMod val="20000"/>
            <a:lumOff val="80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D2E0015-471D-48C4-91D6-D74A9D642463}">
      <dsp:nvSpPr>
        <dsp:cNvPr id="0" name=""/>
        <dsp:cNvSpPr/>
      </dsp:nvSpPr>
      <dsp:spPr>
        <a:xfrm>
          <a:off x="297959" y="548634"/>
          <a:ext cx="3261963" cy="819518"/>
        </a:xfrm>
        <a:prstGeom prst="roundRect">
          <a:avLst/>
        </a:prstGeom>
        <a:solidFill>
          <a:schemeClr val="accent1">
            <a:lumMod val="20000"/>
            <a:lumOff val="80000"/>
          </a:schemeClr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800" b="1" kern="1200" dirty="0" smtClean="0">
              <a:solidFill>
                <a:srgbClr val="7F2016"/>
              </a:solidFill>
            </a:rPr>
            <a:t>GIAC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800" kern="1200" dirty="0" smtClean="0">
              <a:solidFill>
                <a:srgbClr val="002060"/>
              </a:solidFill>
            </a:rPr>
            <a:t>Gestion directe par les professionnels</a:t>
          </a:r>
          <a:endParaRPr lang="fr-FR" sz="1800" kern="1200" dirty="0">
            <a:solidFill>
              <a:srgbClr val="002060"/>
            </a:solidFill>
          </a:endParaRPr>
        </a:p>
      </dsp:txBody>
      <dsp:txXfrm>
        <a:off x="337965" y="588640"/>
        <a:ext cx="3181951" cy="739506"/>
      </dsp:txXfrm>
    </dsp:sp>
    <dsp:sp modelId="{DC224187-7483-4D00-B44F-723F2DE84A30}">
      <dsp:nvSpPr>
        <dsp:cNvPr id="0" name=""/>
        <dsp:cNvSpPr/>
      </dsp:nvSpPr>
      <dsp:spPr>
        <a:xfrm>
          <a:off x="3808696" y="576063"/>
          <a:ext cx="2036283" cy="764660"/>
        </a:xfrm>
        <a:prstGeom prst="roundRect">
          <a:avLst/>
        </a:prstGeom>
        <a:solidFill>
          <a:schemeClr val="accent1">
            <a:lumMod val="20000"/>
            <a:lumOff val="80000"/>
          </a:schemeClr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800" b="1" kern="1200" dirty="0" smtClean="0">
              <a:solidFill>
                <a:srgbClr val="7F2016"/>
              </a:solidFill>
            </a:rPr>
            <a:t>CSF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800" kern="1200" dirty="0" smtClean="0">
              <a:solidFill>
                <a:srgbClr val="002060"/>
              </a:solidFill>
            </a:rPr>
            <a:t>Gestion par l’</a:t>
          </a:r>
          <a:r>
            <a:rPr lang="fr-FR" sz="1800" kern="1200" dirty="0" err="1" smtClean="0">
              <a:solidFill>
                <a:srgbClr val="002060"/>
              </a:solidFill>
            </a:rPr>
            <a:t>Ofppt</a:t>
          </a:r>
          <a:endParaRPr lang="fr-FR" sz="1800" kern="1200" dirty="0">
            <a:solidFill>
              <a:srgbClr val="002060"/>
            </a:solidFill>
          </a:endParaRPr>
        </a:p>
      </dsp:txBody>
      <dsp:txXfrm>
        <a:off x="3846024" y="613391"/>
        <a:ext cx="1961627" cy="69000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2C399523-4710-4734-B03C-33C12C60E1B8}" type="datetime1">
              <a:rPr lang="fr-FR"/>
              <a:pPr>
                <a:defRPr/>
              </a:pPr>
              <a:t>12/09/2019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fr-FR"/>
              <a:t>Créateurs de talents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13A328F3-4225-4930-BC76-AE2C9292ED5C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06644015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F376CECC-96CA-4D50-8676-7EFD5FB2990C}" type="datetime1">
              <a:rPr lang="fr-FR"/>
              <a:pPr>
                <a:defRPr/>
              </a:pPr>
              <a:t>12/09/2019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fr-FR" noProof="0" smtClean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noProof="0" smtClean="0"/>
              <a:t>Cliquez pour modifier les styles du texte du masque</a:t>
            </a:r>
          </a:p>
          <a:p>
            <a:pPr lvl="1"/>
            <a:r>
              <a:rPr lang="fr-FR" noProof="0" smtClean="0"/>
              <a:t>Deuxième niveau</a:t>
            </a:r>
          </a:p>
          <a:p>
            <a:pPr lvl="2"/>
            <a:r>
              <a:rPr lang="fr-FR" noProof="0" smtClean="0"/>
              <a:t>Troisième niveau</a:t>
            </a:r>
          </a:p>
          <a:p>
            <a:pPr lvl="3"/>
            <a:r>
              <a:rPr lang="fr-FR" noProof="0" smtClean="0"/>
              <a:t>Quatrième niveau</a:t>
            </a:r>
          </a:p>
          <a:p>
            <a:pPr lvl="4"/>
            <a:r>
              <a:rPr lang="fr-FR" noProof="0" smtClean="0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fr-FR"/>
              <a:t>Créateurs de talents</a:t>
            </a: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C0382038-CC9B-48BB-AACE-1DA92CA38007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604830172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7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fr-FR" altLang="fr-FR" dirty="0" smtClean="0"/>
          </a:p>
        </p:txBody>
      </p:sp>
      <p:sp>
        <p:nvSpPr>
          <p:cNvPr id="6148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71708C63-EAB3-4618-B591-FA7B9D9A02E7}" type="slidenum">
              <a:rPr lang="fr-FR" altLang="fr-FR" smtClean="0"/>
              <a:pPr>
                <a:spcBef>
                  <a:spcPct val="0"/>
                </a:spcBef>
              </a:pPr>
              <a:t>1</a:t>
            </a:fld>
            <a:endParaRPr lang="fr-FR" altLang="fr-FR" dirty="0" smtClean="0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quarter" idx="1"/>
          </p:nvPr>
        </p:nvSpPr>
        <p:spPr/>
        <p:txBody>
          <a:bodyPr/>
          <a:lstStyle/>
          <a:p>
            <a:pPr>
              <a:defRPr/>
            </a:pPr>
            <a:fld id="{1C561B79-562A-42B2-A5D0-EA17574D955D}" type="datetime1">
              <a:rPr lang="fr-FR"/>
              <a:pPr>
                <a:defRPr/>
              </a:pPr>
              <a:t>12/09/2019</a:t>
            </a:fld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>
              <a:defRPr/>
            </a:pPr>
            <a:r>
              <a:rPr lang="fr-FR" dirty="0"/>
              <a:t>Créateurs de talents</a:t>
            </a:r>
          </a:p>
        </p:txBody>
      </p:sp>
    </p:spTree>
    <p:extLst>
      <p:ext uri="{BB962C8B-B14F-4D97-AF65-F5344CB8AC3E}">
        <p14:creationId xmlns:p14="http://schemas.microsoft.com/office/powerpoint/2010/main" val="356497603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7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fr-FR" altLang="fr-FR" dirty="0" smtClean="0"/>
          </a:p>
        </p:txBody>
      </p:sp>
      <p:sp>
        <p:nvSpPr>
          <p:cNvPr id="6148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71708C63-EAB3-4618-B591-FA7B9D9A02E7}" type="slidenum">
              <a:rPr lang="fr-FR" altLang="fr-FR" smtClean="0"/>
              <a:pPr>
                <a:spcBef>
                  <a:spcPct val="0"/>
                </a:spcBef>
              </a:pPr>
              <a:t>3</a:t>
            </a:fld>
            <a:endParaRPr lang="fr-FR" altLang="fr-FR" dirty="0" smtClean="0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quarter" idx="1"/>
          </p:nvPr>
        </p:nvSpPr>
        <p:spPr/>
        <p:txBody>
          <a:bodyPr/>
          <a:lstStyle/>
          <a:p>
            <a:pPr>
              <a:defRPr/>
            </a:pPr>
            <a:fld id="{1C561B79-562A-42B2-A5D0-EA17574D955D}" type="datetime1">
              <a:rPr lang="fr-FR"/>
              <a:pPr>
                <a:defRPr/>
              </a:pPr>
              <a:t>12/09/2019</a:t>
            </a:fld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>
              <a:defRPr/>
            </a:pPr>
            <a:r>
              <a:rPr lang="fr-FR" dirty="0"/>
              <a:t>Créateurs de talents</a:t>
            </a:r>
          </a:p>
        </p:txBody>
      </p:sp>
    </p:spTree>
    <p:extLst>
      <p:ext uri="{BB962C8B-B14F-4D97-AF65-F5344CB8AC3E}">
        <p14:creationId xmlns:p14="http://schemas.microsoft.com/office/powerpoint/2010/main" val="275648856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7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fr-FR" altLang="fr-FR" dirty="0" smtClean="0"/>
          </a:p>
        </p:txBody>
      </p:sp>
      <p:sp>
        <p:nvSpPr>
          <p:cNvPr id="6148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71708C63-EAB3-4618-B591-FA7B9D9A02E7}" type="slidenum">
              <a:rPr lang="fr-FR" altLang="fr-FR" smtClean="0"/>
              <a:pPr>
                <a:spcBef>
                  <a:spcPct val="0"/>
                </a:spcBef>
              </a:pPr>
              <a:t>4</a:t>
            </a:fld>
            <a:endParaRPr lang="fr-FR" altLang="fr-FR" dirty="0" smtClean="0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quarter" idx="1"/>
          </p:nvPr>
        </p:nvSpPr>
        <p:spPr/>
        <p:txBody>
          <a:bodyPr/>
          <a:lstStyle/>
          <a:p>
            <a:pPr>
              <a:defRPr/>
            </a:pPr>
            <a:fld id="{1C561B79-562A-42B2-A5D0-EA17574D955D}" type="datetime1">
              <a:rPr lang="fr-FR"/>
              <a:pPr>
                <a:defRPr/>
              </a:pPr>
              <a:t>12/09/2019</a:t>
            </a:fld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>
              <a:defRPr/>
            </a:pPr>
            <a:r>
              <a:rPr lang="fr-FR" dirty="0"/>
              <a:t>Créateurs de talents</a:t>
            </a:r>
          </a:p>
        </p:txBody>
      </p:sp>
    </p:spTree>
    <p:extLst>
      <p:ext uri="{BB962C8B-B14F-4D97-AF65-F5344CB8AC3E}">
        <p14:creationId xmlns:p14="http://schemas.microsoft.com/office/powerpoint/2010/main" val="230179288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6867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fr-FR" altLang="fr-FR" smtClean="0"/>
          </a:p>
        </p:txBody>
      </p:sp>
      <p:sp>
        <p:nvSpPr>
          <p:cNvPr id="36868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F2B0201F-66E9-4EBE-B05A-6ED86935B2C5}" type="slidenum">
              <a:rPr lang="fr-FR" altLang="fr-FR" smtClean="0"/>
              <a:pPr>
                <a:spcBef>
                  <a:spcPct val="0"/>
                </a:spcBef>
              </a:pPr>
              <a:t>16</a:t>
            </a:fld>
            <a:endParaRPr lang="fr-FR" altLang="fr-FR" smtClean="0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quarter" idx="1"/>
          </p:nvPr>
        </p:nvSpPr>
        <p:spPr/>
        <p:txBody>
          <a:bodyPr/>
          <a:lstStyle/>
          <a:p>
            <a:pPr>
              <a:defRPr/>
            </a:pPr>
            <a:fld id="{1C561B79-562A-42B2-A5D0-EA17574D955D}" type="datetime1">
              <a:rPr lang="fr-FR"/>
              <a:pPr>
                <a:defRPr/>
              </a:pPr>
              <a:t>12/09/2019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>
              <a:defRPr/>
            </a:pPr>
            <a:r>
              <a:rPr lang="fr-FR"/>
              <a:t>Créateurs de talents</a:t>
            </a:r>
          </a:p>
        </p:txBody>
      </p:sp>
    </p:spTree>
    <p:extLst>
      <p:ext uri="{BB962C8B-B14F-4D97-AF65-F5344CB8AC3E}">
        <p14:creationId xmlns:p14="http://schemas.microsoft.com/office/powerpoint/2010/main" val="27273047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bg>
      <p:bgPr>
        <a:solidFill>
          <a:schemeClr val="bg2">
            <a:alpha val="1098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480697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2F2F2">
            <a:alpha val="14902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49" y="101601"/>
            <a:ext cx="9036051" cy="6735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1" name="Connecteur droit 10"/>
          <p:cNvCxnSpPr/>
          <p:nvPr userDrawn="1"/>
        </p:nvCxnSpPr>
        <p:spPr>
          <a:xfrm flipH="1" flipV="1">
            <a:off x="83532" y="182040"/>
            <a:ext cx="24328" cy="6487320"/>
          </a:xfrm>
          <a:prstGeom prst="line">
            <a:avLst/>
          </a:prstGeom>
          <a:ln w="15875"/>
          <a:effectLst>
            <a:innerShdw blurRad="63500" dist="50800" dir="16200000">
              <a:schemeClr val="accent1">
                <a:lumMod val="50000"/>
                <a:alpha val="61000"/>
              </a:schemeClr>
            </a:innerShdw>
          </a:effectLst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grpSp>
        <p:nvGrpSpPr>
          <p:cNvPr id="2" name="Groupe 38"/>
          <p:cNvGrpSpPr/>
          <p:nvPr userDrawn="1"/>
        </p:nvGrpSpPr>
        <p:grpSpPr>
          <a:xfrm>
            <a:off x="35497" y="34575"/>
            <a:ext cx="124508" cy="123253"/>
            <a:chOff x="152400" y="2643182"/>
            <a:chExt cx="347634" cy="285752"/>
          </a:xfrm>
          <a:solidFill>
            <a:schemeClr val="accent2">
              <a:lumMod val="75000"/>
              <a:alpha val="64000"/>
            </a:schemeClr>
          </a:solidFill>
        </p:grpSpPr>
        <p:cxnSp>
          <p:nvCxnSpPr>
            <p:cNvPr id="18" name="Connecteur droit 17"/>
            <p:cNvCxnSpPr/>
            <p:nvPr/>
          </p:nvCxnSpPr>
          <p:spPr>
            <a:xfrm>
              <a:off x="152400" y="2786058"/>
              <a:ext cx="347634" cy="1588"/>
            </a:xfrm>
            <a:prstGeom prst="line">
              <a:avLst/>
            </a:prstGeom>
            <a:grpFill/>
            <a:ln w="28575"/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23" name="Connecteur droit 22"/>
            <p:cNvCxnSpPr/>
            <p:nvPr/>
          </p:nvCxnSpPr>
          <p:spPr>
            <a:xfrm>
              <a:off x="152400" y="2857496"/>
              <a:ext cx="347634" cy="1588"/>
            </a:xfrm>
            <a:prstGeom prst="line">
              <a:avLst/>
            </a:prstGeom>
            <a:grpFill/>
            <a:ln w="3175" cmpd="sng">
              <a:solidFill>
                <a:srgbClr val="002060"/>
              </a:solidFill>
            </a:ln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26" name="Connecteur droit 25"/>
            <p:cNvCxnSpPr/>
            <p:nvPr/>
          </p:nvCxnSpPr>
          <p:spPr>
            <a:xfrm rot="5400000" flipH="1" flipV="1">
              <a:off x="143638" y="2785264"/>
              <a:ext cx="285752" cy="1588"/>
            </a:xfrm>
            <a:prstGeom prst="line">
              <a:avLst/>
            </a:prstGeom>
            <a:grpFill/>
            <a:ln w="28575"/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27" name="Connecteur droit 26"/>
            <p:cNvCxnSpPr>
              <a:cxnSpLocks noChangeAspect="1"/>
            </p:cNvCxnSpPr>
            <p:nvPr/>
          </p:nvCxnSpPr>
          <p:spPr>
            <a:xfrm rot="5400000" flipH="1" flipV="1">
              <a:off x="334014" y="2806152"/>
              <a:ext cx="184422" cy="1364"/>
            </a:xfrm>
            <a:prstGeom prst="line">
              <a:avLst/>
            </a:prstGeom>
            <a:grpFill/>
            <a:ln w="3175" cmpd="sng">
              <a:solidFill>
                <a:srgbClr val="002060"/>
              </a:solidFill>
            </a:ln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sp>
          <p:nvSpPr>
            <p:cNvPr id="38" name="Rectangle 37"/>
            <p:cNvSpPr/>
            <p:nvPr/>
          </p:nvSpPr>
          <p:spPr>
            <a:xfrm flipH="1" flipV="1">
              <a:off x="185908" y="2666482"/>
              <a:ext cx="142875" cy="131445"/>
            </a:xfrm>
            <a:prstGeom prst="rect">
              <a:avLst/>
            </a:prstGeom>
            <a:solidFill>
              <a:srgbClr val="002060"/>
            </a:solidFill>
            <a:ln/>
          </p:spPr>
          <p:style>
            <a:lnRef idx="3">
              <a:schemeClr val="lt1"/>
            </a:lnRef>
            <a:fillRef idx="1">
              <a:schemeClr val="accent2"/>
            </a:fillRef>
            <a:effectRef idx="1">
              <a:schemeClr val="accent2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r-FR"/>
            </a:p>
          </p:txBody>
        </p:sp>
      </p:grpSp>
      <p:grpSp>
        <p:nvGrpSpPr>
          <p:cNvPr id="1029" name="Group 15"/>
          <p:cNvGrpSpPr>
            <a:grpSpLocks noChangeAspect="1"/>
          </p:cNvGrpSpPr>
          <p:nvPr userDrawn="1"/>
        </p:nvGrpSpPr>
        <p:grpSpPr bwMode="auto">
          <a:xfrm rot="10800000">
            <a:off x="90488" y="44451"/>
            <a:ext cx="9053512" cy="792163"/>
            <a:chOff x="-4259185" y="4024322"/>
            <a:chExt cx="13365085" cy="2971333"/>
          </a:xfrm>
        </p:grpSpPr>
        <p:sp>
          <p:nvSpPr>
            <p:cNvPr id="104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>
                <a:gd name="T0" fmla="*/ 2147483646 w 2706"/>
                <a:gd name="T1" fmla="*/ 0 h 640"/>
                <a:gd name="T2" fmla="*/ 2147483646 w 2706"/>
                <a:gd name="T3" fmla="*/ 0 h 640"/>
                <a:gd name="T4" fmla="*/ 2147483646 w 2706"/>
                <a:gd name="T5" fmla="*/ 2147483646 h 640"/>
                <a:gd name="T6" fmla="*/ 2147483646 w 2706"/>
                <a:gd name="T7" fmla="*/ 2147483646 h 640"/>
                <a:gd name="T8" fmla="*/ 2147483646 w 2706"/>
                <a:gd name="T9" fmla="*/ 2147483646 h 640"/>
                <a:gd name="T10" fmla="*/ 2147483646 w 2706"/>
                <a:gd name="T11" fmla="*/ 2147483646 h 640"/>
                <a:gd name="T12" fmla="*/ 2147483646 w 2706"/>
                <a:gd name="T13" fmla="*/ 2147483646 h 640"/>
                <a:gd name="T14" fmla="*/ 2147483646 w 2706"/>
                <a:gd name="T15" fmla="*/ 2147483646 h 640"/>
                <a:gd name="T16" fmla="*/ 2147483646 w 2706"/>
                <a:gd name="T17" fmla="*/ 2147483646 h 640"/>
                <a:gd name="T18" fmla="*/ 2147483646 w 2706"/>
                <a:gd name="T19" fmla="*/ 2147483646 h 640"/>
                <a:gd name="T20" fmla="*/ 2147483646 w 2706"/>
                <a:gd name="T21" fmla="*/ 2147483646 h 640"/>
                <a:gd name="T22" fmla="*/ 2147483646 w 2706"/>
                <a:gd name="T23" fmla="*/ 2147483646 h 640"/>
                <a:gd name="T24" fmla="*/ 2147483646 w 2706"/>
                <a:gd name="T25" fmla="*/ 2147483646 h 640"/>
                <a:gd name="T26" fmla="*/ 2147483646 w 2706"/>
                <a:gd name="T27" fmla="*/ 2147483646 h 640"/>
                <a:gd name="T28" fmla="*/ 2147483646 w 2706"/>
                <a:gd name="T29" fmla="*/ 2147483646 h 640"/>
                <a:gd name="T30" fmla="*/ 2147483646 w 2706"/>
                <a:gd name="T31" fmla="*/ 2147483646 h 640"/>
                <a:gd name="T32" fmla="*/ 2147483646 w 2706"/>
                <a:gd name="T33" fmla="*/ 2147483646 h 640"/>
                <a:gd name="T34" fmla="*/ 2147483646 w 2706"/>
                <a:gd name="T35" fmla="*/ 2147483646 h 640"/>
                <a:gd name="T36" fmla="*/ 0 w 2706"/>
                <a:gd name="T37" fmla="*/ 2147483646 h 640"/>
                <a:gd name="T38" fmla="*/ 0 w 2706"/>
                <a:gd name="T39" fmla="*/ 2147483646 h 640"/>
                <a:gd name="T40" fmla="*/ 2147483646 w 2706"/>
                <a:gd name="T41" fmla="*/ 2147483646 h 640"/>
                <a:gd name="T42" fmla="*/ 2147483646 w 2706"/>
                <a:gd name="T43" fmla="*/ 2147483646 h 640"/>
                <a:gd name="T44" fmla="*/ 2147483646 w 2706"/>
                <a:gd name="T45" fmla="*/ 2147483646 h 640"/>
                <a:gd name="T46" fmla="*/ 2147483646 w 2706"/>
                <a:gd name="T47" fmla="*/ 2147483646 h 640"/>
                <a:gd name="T48" fmla="*/ 2147483646 w 2706"/>
                <a:gd name="T49" fmla="*/ 2147483646 h 640"/>
                <a:gd name="T50" fmla="*/ 2147483646 w 2706"/>
                <a:gd name="T51" fmla="*/ 2147483646 h 640"/>
                <a:gd name="T52" fmla="*/ 2147483646 w 2706"/>
                <a:gd name="T53" fmla="*/ 2147483646 h 640"/>
                <a:gd name="T54" fmla="*/ 2147483646 w 2706"/>
                <a:gd name="T55" fmla="*/ 2147483646 h 640"/>
                <a:gd name="T56" fmla="*/ 2147483646 w 2706"/>
                <a:gd name="T57" fmla="*/ 2147483646 h 640"/>
                <a:gd name="T58" fmla="*/ 2147483646 w 2706"/>
                <a:gd name="T59" fmla="*/ 2147483646 h 640"/>
                <a:gd name="T60" fmla="*/ 2147483646 w 2706"/>
                <a:gd name="T61" fmla="*/ 2147483646 h 640"/>
                <a:gd name="T62" fmla="*/ 2147483646 w 2706"/>
                <a:gd name="T63" fmla="*/ 2147483646 h 640"/>
                <a:gd name="T64" fmla="*/ 2147483646 w 2706"/>
                <a:gd name="T65" fmla="*/ 2147483646 h 640"/>
                <a:gd name="T66" fmla="*/ 2147483646 w 2706"/>
                <a:gd name="T67" fmla="*/ 2147483646 h 640"/>
                <a:gd name="T68" fmla="*/ 2147483646 w 2706"/>
                <a:gd name="T69" fmla="*/ 2147483646 h 640"/>
                <a:gd name="T70" fmla="*/ 2147483646 w 2706"/>
                <a:gd name="T71" fmla="*/ 2147483646 h 640"/>
                <a:gd name="T72" fmla="*/ 2147483646 w 2706"/>
                <a:gd name="T73" fmla="*/ 2147483646 h 640"/>
                <a:gd name="T74" fmla="*/ 2147483646 w 2706"/>
                <a:gd name="T75" fmla="*/ 2147483646 h 640"/>
                <a:gd name="T76" fmla="*/ 2147483646 w 2706"/>
                <a:gd name="T77" fmla="*/ 2147483646 h 640"/>
                <a:gd name="T78" fmla="*/ 2147483646 w 2706"/>
                <a:gd name="T79" fmla="*/ 2147483646 h 640"/>
                <a:gd name="T80" fmla="*/ 2147483646 w 2706"/>
                <a:gd name="T81" fmla="*/ 2147483646 h 640"/>
                <a:gd name="T82" fmla="*/ 2147483646 w 2706"/>
                <a:gd name="T83" fmla="*/ 2147483646 h 640"/>
                <a:gd name="T84" fmla="*/ 2147483646 w 2706"/>
                <a:gd name="T85" fmla="*/ 2147483646 h 640"/>
                <a:gd name="T86" fmla="*/ 2147483646 w 2706"/>
                <a:gd name="T87" fmla="*/ 2147483646 h 640"/>
                <a:gd name="T88" fmla="*/ 2147483646 w 2706"/>
                <a:gd name="T89" fmla="*/ 2147483646 h 640"/>
                <a:gd name="T90" fmla="*/ 2147483646 w 2706"/>
                <a:gd name="T91" fmla="*/ 2147483646 h 640"/>
                <a:gd name="T92" fmla="*/ 2147483646 w 2706"/>
                <a:gd name="T93" fmla="*/ 2147483646 h 640"/>
                <a:gd name="T94" fmla="*/ 2147483646 w 2706"/>
                <a:gd name="T95" fmla="*/ 2147483646 h 640"/>
                <a:gd name="T96" fmla="*/ 2147483646 w 2706"/>
                <a:gd name="T97" fmla="*/ 2147483646 h 640"/>
                <a:gd name="T98" fmla="*/ 2147483646 w 2706"/>
                <a:gd name="T99" fmla="*/ 2147483646 h 640"/>
                <a:gd name="T100" fmla="*/ 2147483646 w 2706"/>
                <a:gd name="T101" fmla="*/ 2147483646 h 640"/>
                <a:gd name="T102" fmla="*/ 2147483646 w 2706"/>
                <a:gd name="T103" fmla="*/ 2147483646 h 640"/>
                <a:gd name="T104" fmla="*/ 2147483646 w 2706"/>
                <a:gd name="T105" fmla="*/ 2147483646 h 640"/>
                <a:gd name="T106" fmla="*/ 2147483646 w 2706"/>
                <a:gd name="T107" fmla="*/ 0 h 640"/>
                <a:gd name="T108" fmla="*/ 2147483646 w 2706"/>
                <a:gd name="T109" fmla="*/ 0 h 640"/>
                <a:gd name="T110" fmla="*/ 2147483646 w 2706"/>
                <a:gd name="T111" fmla="*/ 0 h 640"/>
                <a:gd name="T112" fmla="*/ 2147483646 w 2706"/>
                <a:gd name="T113" fmla="*/ 0 h 640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19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104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>
                <a:gd name="T0" fmla="*/ 2147483646 w 5216"/>
                <a:gd name="T1" fmla="*/ 2147483646 h 762"/>
                <a:gd name="T2" fmla="*/ 2147483646 w 5216"/>
                <a:gd name="T3" fmla="*/ 2147483646 h 762"/>
                <a:gd name="T4" fmla="*/ 2147483646 w 5216"/>
                <a:gd name="T5" fmla="*/ 2147483646 h 762"/>
                <a:gd name="T6" fmla="*/ 2147483646 w 5216"/>
                <a:gd name="T7" fmla="*/ 2147483646 h 762"/>
                <a:gd name="T8" fmla="*/ 2147483646 w 5216"/>
                <a:gd name="T9" fmla="*/ 2147483646 h 762"/>
                <a:gd name="T10" fmla="*/ 2147483646 w 5216"/>
                <a:gd name="T11" fmla="*/ 2147483646 h 762"/>
                <a:gd name="T12" fmla="*/ 2147483646 w 5216"/>
                <a:gd name="T13" fmla="*/ 2147483646 h 762"/>
                <a:gd name="T14" fmla="*/ 2147483646 w 5216"/>
                <a:gd name="T15" fmla="*/ 2147483646 h 762"/>
                <a:gd name="T16" fmla="*/ 2147483646 w 5216"/>
                <a:gd name="T17" fmla="*/ 2147483646 h 762"/>
                <a:gd name="T18" fmla="*/ 2147483646 w 5216"/>
                <a:gd name="T19" fmla="*/ 2147483646 h 762"/>
                <a:gd name="T20" fmla="*/ 2147483646 w 5216"/>
                <a:gd name="T21" fmla="*/ 2147483646 h 762"/>
                <a:gd name="T22" fmla="*/ 2147483646 w 5216"/>
                <a:gd name="T23" fmla="*/ 2147483646 h 762"/>
                <a:gd name="T24" fmla="*/ 2147483646 w 5216"/>
                <a:gd name="T25" fmla="*/ 2147483646 h 762"/>
                <a:gd name="T26" fmla="*/ 2147483646 w 5216"/>
                <a:gd name="T27" fmla="*/ 0 h 762"/>
                <a:gd name="T28" fmla="*/ 2147483646 w 5216"/>
                <a:gd name="T29" fmla="*/ 2147483646 h 762"/>
                <a:gd name="T30" fmla="*/ 2147483646 w 5216"/>
                <a:gd name="T31" fmla="*/ 2147483646 h 762"/>
                <a:gd name="T32" fmla="*/ 0 w 5216"/>
                <a:gd name="T33" fmla="*/ 2147483646 h 762"/>
                <a:gd name="T34" fmla="*/ 2147483646 w 5216"/>
                <a:gd name="T35" fmla="*/ 2147483646 h 762"/>
                <a:gd name="T36" fmla="*/ 2147483646 w 5216"/>
                <a:gd name="T37" fmla="*/ 2147483646 h 762"/>
                <a:gd name="T38" fmla="*/ 2147483646 w 5216"/>
                <a:gd name="T39" fmla="*/ 2147483646 h 762"/>
                <a:gd name="T40" fmla="*/ 2147483646 w 5216"/>
                <a:gd name="T41" fmla="*/ 2147483646 h 762"/>
                <a:gd name="T42" fmla="*/ 2147483646 w 5216"/>
                <a:gd name="T43" fmla="*/ 2147483646 h 762"/>
                <a:gd name="T44" fmla="*/ 2147483646 w 5216"/>
                <a:gd name="T45" fmla="*/ 2147483646 h 762"/>
                <a:gd name="T46" fmla="*/ 2147483646 w 5216"/>
                <a:gd name="T47" fmla="*/ 2147483646 h 762"/>
                <a:gd name="T48" fmla="*/ 2147483646 w 5216"/>
                <a:gd name="T49" fmla="*/ 2147483646 h 762"/>
                <a:gd name="T50" fmla="*/ 2147483646 w 5216"/>
                <a:gd name="T51" fmla="*/ 2147483646 h 762"/>
                <a:gd name="T52" fmla="*/ 2147483646 w 5216"/>
                <a:gd name="T53" fmla="*/ 2147483646 h 762"/>
                <a:gd name="T54" fmla="*/ 2147483646 w 5216"/>
                <a:gd name="T55" fmla="*/ 2147483646 h 762"/>
                <a:gd name="T56" fmla="*/ 2147483646 w 5216"/>
                <a:gd name="T57" fmla="*/ 2147483646 h 762"/>
                <a:gd name="T58" fmla="*/ 2147483646 w 5216"/>
                <a:gd name="T59" fmla="*/ 2147483646 h 762"/>
                <a:gd name="T60" fmla="*/ 2147483646 w 5216"/>
                <a:gd name="T61" fmla="*/ 2147483646 h 762"/>
                <a:gd name="T62" fmla="*/ 2147483646 w 5216"/>
                <a:gd name="T63" fmla="*/ 2147483646 h 762"/>
                <a:gd name="T64" fmla="*/ 2147483646 w 5216"/>
                <a:gd name="T65" fmla="*/ 2147483646 h 762"/>
                <a:gd name="T66" fmla="*/ 2147483646 w 5216"/>
                <a:gd name="T67" fmla="*/ 2147483646 h 762"/>
                <a:gd name="T68" fmla="*/ 2147483646 w 5216"/>
                <a:gd name="T69" fmla="*/ 2147483646 h 762"/>
                <a:gd name="T70" fmla="*/ 2147483646 w 5216"/>
                <a:gd name="T71" fmla="*/ 2147483646 h 76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39999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104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>
                <a:gd name="T0" fmla="*/ 0 w 5144"/>
                <a:gd name="T1" fmla="*/ 2147483646 h 694"/>
                <a:gd name="T2" fmla="*/ 0 w 5144"/>
                <a:gd name="T3" fmla="*/ 2147483646 h 694"/>
                <a:gd name="T4" fmla="*/ 2147483646 w 5144"/>
                <a:gd name="T5" fmla="*/ 2147483646 h 694"/>
                <a:gd name="T6" fmla="*/ 2147483646 w 5144"/>
                <a:gd name="T7" fmla="*/ 2147483646 h 694"/>
                <a:gd name="T8" fmla="*/ 2147483646 w 5144"/>
                <a:gd name="T9" fmla="*/ 2147483646 h 694"/>
                <a:gd name="T10" fmla="*/ 2147483646 w 5144"/>
                <a:gd name="T11" fmla="*/ 2147483646 h 694"/>
                <a:gd name="T12" fmla="*/ 2147483646 w 5144"/>
                <a:gd name="T13" fmla="*/ 2147483646 h 694"/>
                <a:gd name="T14" fmla="*/ 2147483646 w 5144"/>
                <a:gd name="T15" fmla="*/ 2147483646 h 694"/>
                <a:gd name="T16" fmla="*/ 2147483646 w 5144"/>
                <a:gd name="T17" fmla="*/ 2147483646 h 694"/>
                <a:gd name="T18" fmla="*/ 2147483646 w 5144"/>
                <a:gd name="T19" fmla="*/ 2147483646 h 694"/>
                <a:gd name="T20" fmla="*/ 2147483646 w 5144"/>
                <a:gd name="T21" fmla="*/ 2147483646 h 694"/>
                <a:gd name="T22" fmla="*/ 2147483646 w 5144"/>
                <a:gd name="T23" fmla="*/ 2147483646 h 694"/>
                <a:gd name="T24" fmla="*/ 2147483646 w 5144"/>
                <a:gd name="T25" fmla="*/ 0 h 694"/>
                <a:gd name="T26" fmla="*/ 2147483646 w 5144"/>
                <a:gd name="T27" fmla="*/ 2147483646 h 694"/>
                <a:gd name="T28" fmla="*/ 2147483646 w 5144"/>
                <a:gd name="T29" fmla="*/ 2147483646 h 694"/>
                <a:gd name="T30" fmla="*/ 2147483646 w 5144"/>
                <a:gd name="T31" fmla="*/ 2147483646 h 694"/>
                <a:gd name="T32" fmla="*/ 2147483646 w 5144"/>
                <a:gd name="T33" fmla="*/ 2147483646 h 694"/>
                <a:gd name="T34" fmla="*/ 2147483646 w 5144"/>
                <a:gd name="T35" fmla="*/ 2147483646 h 694"/>
                <a:gd name="T36" fmla="*/ 2147483646 w 5144"/>
                <a:gd name="T37" fmla="*/ 2147483646 h 694"/>
                <a:gd name="T38" fmla="*/ 2147483646 w 5144"/>
                <a:gd name="T39" fmla="*/ 2147483646 h 694"/>
                <a:gd name="T40" fmla="*/ 2147483646 w 5144"/>
                <a:gd name="T41" fmla="*/ 2147483646 h 694"/>
                <a:gd name="T42" fmla="*/ 2147483646 w 5144"/>
                <a:gd name="T43" fmla="*/ 2147483646 h 694"/>
                <a:gd name="T44" fmla="*/ 2147483646 w 5144"/>
                <a:gd name="T45" fmla="*/ 2147483646 h 694"/>
                <a:gd name="T46" fmla="*/ 2147483646 w 5144"/>
                <a:gd name="T47" fmla="*/ 2147483646 h 694"/>
                <a:gd name="T48" fmla="*/ 2147483646 w 5144"/>
                <a:gd name="T49" fmla="*/ 2147483646 h 694"/>
                <a:gd name="T50" fmla="*/ 2147483646 w 5144"/>
                <a:gd name="T51" fmla="*/ 2147483646 h 694"/>
                <a:gd name="T52" fmla="*/ 2147483646 w 5144"/>
                <a:gd name="T53" fmla="*/ 2147483646 h 694"/>
                <a:gd name="T54" fmla="*/ 2147483646 w 5144"/>
                <a:gd name="T55" fmla="*/ 2147483646 h 694"/>
                <a:gd name="T56" fmla="*/ 2147483646 w 5144"/>
                <a:gd name="T57" fmla="*/ 2147483646 h 694"/>
                <a:gd name="T58" fmla="*/ 2147483646 w 5144"/>
                <a:gd name="T59" fmla="*/ 2147483646 h 694"/>
                <a:gd name="T60" fmla="*/ 2147483646 w 5144"/>
                <a:gd name="T61" fmla="*/ 2147483646 h 694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104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>
                <a:gd name="T0" fmla="*/ 0 w 3112"/>
                <a:gd name="T1" fmla="*/ 2147483646 h 584"/>
                <a:gd name="T2" fmla="*/ 0 w 3112"/>
                <a:gd name="T3" fmla="*/ 2147483646 h 584"/>
                <a:gd name="T4" fmla="*/ 2147483646 w 3112"/>
                <a:gd name="T5" fmla="*/ 2147483646 h 584"/>
                <a:gd name="T6" fmla="*/ 2147483646 w 3112"/>
                <a:gd name="T7" fmla="*/ 2147483646 h 584"/>
                <a:gd name="T8" fmla="*/ 2147483646 w 3112"/>
                <a:gd name="T9" fmla="*/ 2147483646 h 584"/>
                <a:gd name="T10" fmla="*/ 2147483646 w 3112"/>
                <a:gd name="T11" fmla="*/ 2147483646 h 584"/>
                <a:gd name="T12" fmla="*/ 2147483646 w 3112"/>
                <a:gd name="T13" fmla="*/ 2147483646 h 584"/>
                <a:gd name="T14" fmla="*/ 2147483646 w 3112"/>
                <a:gd name="T15" fmla="*/ 2147483646 h 584"/>
                <a:gd name="T16" fmla="*/ 2147483646 w 3112"/>
                <a:gd name="T17" fmla="*/ 2147483646 h 584"/>
                <a:gd name="T18" fmla="*/ 2147483646 w 3112"/>
                <a:gd name="T19" fmla="*/ 2147483646 h 584"/>
                <a:gd name="T20" fmla="*/ 2147483646 w 3112"/>
                <a:gd name="T21" fmla="*/ 2147483646 h 584"/>
                <a:gd name="T22" fmla="*/ 2147483646 w 3112"/>
                <a:gd name="T23" fmla="*/ 2147483646 h 584"/>
                <a:gd name="T24" fmla="*/ 2147483646 w 3112"/>
                <a:gd name="T25" fmla="*/ 2147483646 h 584"/>
                <a:gd name="T26" fmla="*/ 2147483646 w 3112"/>
                <a:gd name="T27" fmla="*/ 2147483646 h 584"/>
                <a:gd name="T28" fmla="*/ 2147483646 w 3112"/>
                <a:gd name="T29" fmla="*/ 2147483646 h 584"/>
                <a:gd name="T30" fmla="*/ 2147483646 w 3112"/>
                <a:gd name="T31" fmla="*/ 2147483646 h 584"/>
                <a:gd name="T32" fmla="*/ 2147483646 w 3112"/>
                <a:gd name="T33" fmla="*/ 2147483646 h 584"/>
                <a:gd name="T34" fmla="*/ 2147483646 w 3112"/>
                <a:gd name="T35" fmla="*/ 2147483646 h 584"/>
                <a:gd name="T36" fmla="*/ 2147483646 w 3112"/>
                <a:gd name="T37" fmla="*/ 2147483646 h 584"/>
                <a:gd name="T38" fmla="*/ 2147483646 w 3112"/>
                <a:gd name="T39" fmla="*/ 0 h 584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33" name="Freeform 10"/>
            <p:cNvSpPr>
              <a:spLocks/>
            </p:cNvSpPr>
            <p:nvPr/>
          </p:nvSpPr>
          <p:spPr bwMode="hidden">
            <a:xfrm>
              <a:off x="-4259185" y="4024322"/>
              <a:ext cx="13355711" cy="2971333"/>
            </a:xfrm>
            <a:custGeom>
              <a:avLst/>
              <a:gdLst>
                <a:gd name="T0" fmla="*/ 13021481 w 8196"/>
                <a:gd name="T1" fmla="*/ 812800 h 1192"/>
                <a:gd name="T2" fmla="*/ 12779871 w 8196"/>
                <a:gd name="T3" fmla="*/ 904875 h 1192"/>
                <a:gd name="T4" fmla="*/ 12522366 w 8196"/>
                <a:gd name="T5" fmla="*/ 984250 h 1192"/>
                <a:gd name="T6" fmla="*/ 12248966 w 8196"/>
                <a:gd name="T7" fmla="*/ 1057275 h 1192"/>
                <a:gd name="T8" fmla="*/ 11956492 w 8196"/>
                <a:gd name="T9" fmla="*/ 1114425 h 1192"/>
                <a:gd name="T10" fmla="*/ 11638584 w 8196"/>
                <a:gd name="T11" fmla="*/ 1158875 h 1192"/>
                <a:gd name="T12" fmla="*/ 11295245 w 8196"/>
                <a:gd name="T13" fmla="*/ 1190625 h 1192"/>
                <a:gd name="T14" fmla="*/ 10923293 w 8196"/>
                <a:gd name="T15" fmla="*/ 1209675 h 1192"/>
                <a:gd name="T16" fmla="*/ 10519551 w 8196"/>
                <a:gd name="T17" fmla="*/ 1206500 h 1192"/>
                <a:gd name="T18" fmla="*/ 10080839 w 8196"/>
                <a:gd name="T19" fmla="*/ 1190625 h 1192"/>
                <a:gd name="T20" fmla="*/ 9603978 w 8196"/>
                <a:gd name="T21" fmla="*/ 1152525 h 1192"/>
                <a:gd name="T22" fmla="*/ 9085789 w 8196"/>
                <a:gd name="T23" fmla="*/ 1095375 h 1192"/>
                <a:gd name="T24" fmla="*/ 8526272 w 8196"/>
                <a:gd name="T25" fmla="*/ 1019175 h 1192"/>
                <a:gd name="T26" fmla="*/ 7919070 w 8196"/>
                <a:gd name="T27" fmla="*/ 917575 h 1192"/>
                <a:gd name="T28" fmla="*/ 7261002 w 8196"/>
                <a:gd name="T29" fmla="*/ 793750 h 1192"/>
                <a:gd name="T30" fmla="*/ 6552068 w 8196"/>
                <a:gd name="T31" fmla="*/ 644525 h 1192"/>
                <a:gd name="T32" fmla="*/ 5785912 w 8196"/>
                <a:gd name="T33" fmla="*/ 469900 h 1192"/>
                <a:gd name="T34" fmla="*/ 5398065 w 8196"/>
                <a:gd name="T35" fmla="*/ 381000 h 1192"/>
                <a:gd name="T36" fmla="*/ 4663699 w 8196"/>
                <a:gd name="T37" fmla="*/ 234950 h 1192"/>
                <a:gd name="T38" fmla="*/ 3992915 w 8196"/>
                <a:gd name="T39" fmla="*/ 130175 h 1192"/>
                <a:gd name="T40" fmla="*/ 3379354 w 8196"/>
                <a:gd name="T41" fmla="*/ 57150 h 1192"/>
                <a:gd name="T42" fmla="*/ 2823016 w 8196"/>
                <a:gd name="T43" fmla="*/ 15875 h 1192"/>
                <a:gd name="T44" fmla="*/ 2323902 w 8196"/>
                <a:gd name="T45" fmla="*/ 0 h 1192"/>
                <a:gd name="T46" fmla="*/ 1878832 w 8196"/>
                <a:gd name="T47" fmla="*/ 6350 h 1192"/>
                <a:gd name="T48" fmla="*/ 1484627 w 8196"/>
                <a:gd name="T49" fmla="*/ 31750 h 1192"/>
                <a:gd name="T50" fmla="*/ 1138108 w 8196"/>
                <a:gd name="T51" fmla="*/ 69850 h 1192"/>
                <a:gd name="T52" fmla="*/ 842454 w 8196"/>
                <a:gd name="T53" fmla="*/ 117475 h 1192"/>
                <a:gd name="T54" fmla="*/ 594487 w 8196"/>
                <a:gd name="T55" fmla="*/ 171450 h 1192"/>
                <a:gd name="T56" fmla="*/ 394205 w 8196"/>
                <a:gd name="T57" fmla="*/ 228600 h 1192"/>
                <a:gd name="T58" fmla="*/ 235251 w 8196"/>
                <a:gd name="T59" fmla="*/ 279400 h 1192"/>
                <a:gd name="T60" fmla="*/ 76298 w 8196"/>
                <a:gd name="T61" fmla="*/ 342900 h 1192"/>
                <a:gd name="T62" fmla="*/ 0 w 8196"/>
                <a:gd name="T63" fmla="*/ 381000 h 1192"/>
                <a:gd name="T64" fmla="*/ 13021481 w 8196"/>
                <a:gd name="T65" fmla="*/ 1892300 h 1192"/>
                <a:gd name="T66" fmla="*/ 13027839 w 8196"/>
                <a:gd name="T67" fmla="*/ 1882775 h 1192"/>
                <a:gd name="T68" fmla="*/ 13027839 w 8196"/>
                <a:gd name="T69" fmla="*/ 809625 h 1192"/>
                <a:gd name="T70" fmla="*/ 13021481 w 8196"/>
                <a:gd name="T71" fmla="*/ 812800 h 119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2" y="512"/>
                  </a:lnTo>
                  <a:close/>
                </a:path>
              </a:pathLst>
            </a:custGeom>
            <a:solidFill>
              <a:schemeClr val="tx2">
                <a:lumMod val="50000"/>
                <a:alpha val="1098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fr-FR">
                <a:latin typeface="Arial" charset="0"/>
                <a:cs typeface="Arial" charset="0"/>
              </a:endParaRPr>
            </a:p>
          </p:txBody>
        </p:sp>
      </p:grpSp>
      <p:sp>
        <p:nvSpPr>
          <p:cNvPr id="1030" name="ZoneTexte 2"/>
          <p:cNvSpPr txBox="1">
            <a:spLocks noChangeArrowheads="1"/>
          </p:cNvSpPr>
          <p:nvPr userDrawn="1"/>
        </p:nvSpPr>
        <p:spPr bwMode="auto">
          <a:xfrm>
            <a:off x="4277744" y="6705905"/>
            <a:ext cx="685353" cy="1231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defRPr/>
            </a:pPr>
            <a:fld id="{A173E831-29EB-4E76-A70F-F6ABBC4B49B7}" type="datetime1">
              <a:rPr lang="fr-FR" altLang="fr-FR" sz="800" b="1" smtClean="0">
                <a:solidFill>
                  <a:srgbClr val="7F2016"/>
                </a:solidFill>
                <a:latin typeface="Maiandra GD" pitchFamily="34" charset="0"/>
              </a:rPr>
              <a:t>12/09/2019</a:t>
            </a:fld>
            <a:endParaRPr lang="fr-FR" altLang="fr-FR" sz="800" b="1" dirty="0" smtClean="0">
              <a:solidFill>
                <a:srgbClr val="7F2016"/>
              </a:solidFill>
              <a:latin typeface="Maiandra GD" pitchFamily="34" charset="0"/>
            </a:endParaRPr>
          </a:p>
        </p:txBody>
      </p:sp>
      <p:sp>
        <p:nvSpPr>
          <p:cNvPr id="1031" name="ZoneTexte 27"/>
          <p:cNvSpPr txBox="1">
            <a:spLocks noChangeArrowheads="1"/>
          </p:cNvSpPr>
          <p:nvPr userDrawn="1"/>
        </p:nvSpPr>
        <p:spPr bwMode="auto">
          <a:xfrm>
            <a:off x="8382001" y="6704014"/>
            <a:ext cx="712788" cy="1231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defRPr/>
            </a:pPr>
            <a:r>
              <a:rPr lang="fr-FR" altLang="fr-FR" sz="800" b="1" smtClean="0">
                <a:solidFill>
                  <a:srgbClr val="7F2016"/>
                </a:solidFill>
                <a:latin typeface="Maiandra GD" panose="020E0502030308020204" pitchFamily="34" charset="0"/>
              </a:rPr>
              <a:t>Page </a:t>
            </a:r>
            <a:fld id="{1DBCD8B3-9B38-46C7-AC51-A32DB886A07B}" type="slidenum">
              <a:rPr lang="fr-FR" altLang="fr-FR" sz="800" b="1" smtClean="0">
                <a:solidFill>
                  <a:srgbClr val="7F2016"/>
                </a:solidFill>
                <a:latin typeface="Maiandra GD" panose="020E0502030308020204" pitchFamily="34" charset="0"/>
              </a:rPr>
              <a:pPr algn="r" eaLnBrk="1" hangingPunct="1">
                <a:defRPr/>
              </a:pPr>
              <a:t>‹N°›</a:t>
            </a:fld>
            <a:endParaRPr lang="fr-FR" altLang="fr-FR" sz="800" b="1" smtClean="0">
              <a:solidFill>
                <a:srgbClr val="7F2016"/>
              </a:solidFill>
              <a:latin typeface="Maiandra GD" panose="020E0502030308020204" pitchFamily="34" charset="0"/>
            </a:endParaRPr>
          </a:p>
        </p:txBody>
      </p:sp>
      <p:grpSp>
        <p:nvGrpSpPr>
          <p:cNvPr id="1033" name="Group 15"/>
          <p:cNvGrpSpPr>
            <a:grpSpLocks noChangeAspect="1"/>
          </p:cNvGrpSpPr>
          <p:nvPr userDrawn="1"/>
        </p:nvGrpSpPr>
        <p:grpSpPr bwMode="auto">
          <a:xfrm>
            <a:off x="129429" y="6118015"/>
            <a:ext cx="9023850" cy="519514"/>
            <a:chOff x="-4259185" y="2607083"/>
            <a:chExt cx="13365085" cy="2971332"/>
          </a:xfrm>
        </p:grpSpPr>
        <p:sp>
          <p:nvSpPr>
            <p:cNvPr id="103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>
                <a:gd name="T0" fmla="*/ 2147483646 w 2706"/>
                <a:gd name="T1" fmla="*/ 0 h 640"/>
                <a:gd name="T2" fmla="*/ 2147483646 w 2706"/>
                <a:gd name="T3" fmla="*/ 0 h 640"/>
                <a:gd name="T4" fmla="*/ 2147483646 w 2706"/>
                <a:gd name="T5" fmla="*/ 2147483646 h 640"/>
                <a:gd name="T6" fmla="*/ 2147483646 w 2706"/>
                <a:gd name="T7" fmla="*/ 2147483646 h 640"/>
                <a:gd name="T8" fmla="*/ 2147483646 w 2706"/>
                <a:gd name="T9" fmla="*/ 2147483646 h 640"/>
                <a:gd name="T10" fmla="*/ 2147483646 w 2706"/>
                <a:gd name="T11" fmla="*/ 2147483646 h 640"/>
                <a:gd name="T12" fmla="*/ 2147483646 w 2706"/>
                <a:gd name="T13" fmla="*/ 2147483646 h 640"/>
                <a:gd name="T14" fmla="*/ 2147483646 w 2706"/>
                <a:gd name="T15" fmla="*/ 2147483646 h 640"/>
                <a:gd name="T16" fmla="*/ 2147483646 w 2706"/>
                <a:gd name="T17" fmla="*/ 2147483646 h 640"/>
                <a:gd name="T18" fmla="*/ 2147483646 w 2706"/>
                <a:gd name="T19" fmla="*/ 2147483646 h 640"/>
                <a:gd name="T20" fmla="*/ 2147483646 w 2706"/>
                <a:gd name="T21" fmla="*/ 2147483646 h 640"/>
                <a:gd name="T22" fmla="*/ 2147483646 w 2706"/>
                <a:gd name="T23" fmla="*/ 2147483646 h 640"/>
                <a:gd name="T24" fmla="*/ 2147483646 w 2706"/>
                <a:gd name="T25" fmla="*/ 2147483646 h 640"/>
                <a:gd name="T26" fmla="*/ 2147483646 w 2706"/>
                <a:gd name="T27" fmla="*/ 2147483646 h 640"/>
                <a:gd name="T28" fmla="*/ 2147483646 w 2706"/>
                <a:gd name="T29" fmla="*/ 2147483646 h 640"/>
                <a:gd name="T30" fmla="*/ 2147483646 w 2706"/>
                <a:gd name="T31" fmla="*/ 2147483646 h 640"/>
                <a:gd name="T32" fmla="*/ 2147483646 w 2706"/>
                <a:gd name="T33" fmla="*/ 2147483646 h 640"/>
                <a:gd name="T34" fmla="*/ 2147483646 w 2706"/>
                <a:gd name="T35" fmla="*/ 2147483646 h 640"/>
                <a:gd name="T36" fmla="*/ 0 w 2706"/>
                <a:gd name="T37" fmla="*/ 2147483646 h 640"/>
                <a:gd name="T38" fmla="*/ 0 w 2706"/>
                <a:gd name="T39" fmla="*/ 2147483646 h 640"/>
                <a:gd name="T40" fmla="*/ 2147483646 w 2706"/>
                <a:gd name="T41" fmla="*/ 2147483646 h 640"/>
                <a:gd name="T42" fmla="*/ 2147483646 w 2706"/>
                <a:gd name="T43" fmla="*/ 2147483646 h 640"/>
                <a:gd name="T44" fmla="*/ 2147483646 w 2706"/>
                <a:gd name="T45" fmla="*/ 2147483646 h 640"/>
                <a:gd name="T46" fmla="*/ 2147483646 w 2706"/>
                <a:gd name="T47" fmla="*/ 2147483646 h 640"/>
                <a:gd name="T48" fmla="*/ 2147483646 w 2706"/>
                <a:gd name="T49" fmla="*/ 2147483646 h 640"/>
                <a:gd name="T50" fmla="*/ 2147483646 w 2706"/>
                <a:gd name="T51" fmla="*/ 2147483646 h 640"/>
                <a:gd name="T52" fmla="*/ 2147483646 w 2706"/>
                <a:gd name="T53" fmla="*/ 2147483646 h 640"/>
                <a:gd name="T54" fmla="*/ 2147483646 w 2706"/>
                <a:gd name="T55" fmla="*/ 2147483646 h 640"/>
                <a:gd name="T56" fmla="*/ 2147483646 w 2706"/>
                <a:gd name="T57" fmla="*/ 2147483646 h 640"/>
                <a:gd name="T58" fmla="*/ 2147483646 w 2706"/>
                <a:gd name="T59" fmla="*/ 2147483646 h 640"/>
                <a:gd name="T60" fmla="*/ 2147483646 w 2706"/>
                <a:gd name="T61" fmla="*/ 2147483646 h 640"/>
                <a:gd name="T62" fmla="*/ 2147483646 w 2706"/>
                <a:gd name="T63" fmla="*/ 2147483646 h 640"/>
                <a:gd name="T64" fmla="*/ 2147483646 w 2706"/>
                <a:gd name="T65" fmla="*/ 2147483646 h 640"/>
                <a:gd name="T66" fmla="*/ 2147483646 w 2706"/>
                <a:gd name="T67" fmla="*/ 2147483646 h 640"/>
                <a:gd name="T68" fmla="*/ 2147483646 w 2706"/>
                <a:gd name="T69" fmla="*/ 2147483646 h 640"/>
                <a:gd name="T70" fmla="*/ 2147483646 w 2706"/>
                <a:gd name="T71" fmla="*/ 2147483646 h 640"/>
                <a:gd name="T72" fmla="*/ 2147483646 w 2706"/>
                <a:gd name="T73" fmla="*/ 2147483646 h 640"/>
                <a:gd name="T74" fmla="*/ 2147483646 w 2706"/>
                <a:gd name="T75" fmla="*/ 2147483646 h 640"/>
                <a:gd name="T76" fmla="*/ 2147483646 w 2706"/>
                <a:gd name="T77" fmla="*/ 2147483646 h 640"/>
                <a:gd name="T78" fmla="*/ 2147483646 w 2706"/>
                <a:gd name="T79" fmla="*/ 2147483646 h 640"/>
                <a:gd name="T80" fmla="*/ 2147483646 w 2706"/>
                <a:gd name="T81" fmla="*/ 2147483646 h 640"/>
                <a:gd name="T82" fmla="*/ 2147483646 w 2706"/>
                <a:gd name="T83" fmla="*/ 2147483646 h 640"/>
                <a:gd name="T84" fmla="*/ 2147483646 w 2706"/>
                <a:gd name="T85" fmla="*/ 2147483646 h 640"/>
                <a:gd name="T86" fmla="*/ 2147483646 w 2706"/>
                <a:gd name="T87" fmla="*/ 2147483646 h 640"/>
                <a:gd name="T88" fmla="*/ 2147483646 w 2706"/>
                <a:gd name="T89" fmla="*/ 2147483646 h 640"/>
                <a:gd name="T90" fmla="*/ 2147483646 w 2706"/>
                <a:gd name="T91" fmla="*/ 2147483646 h 640"/>
                <a:gd name="T92" fmla="*/ 2147483646 w 2706"/>
                <a:gd name="T93" fmla="*/ 2147483646 h 640"/>
                <a:gd name="T94" fmla="*/ 2147483646 w 2706"/>
                <a:gd name="T95" fmla="*/ 2147483646 h 640"/>
                <a:gd name="T96" fmla="*/ 2147483646 w 2706"/>
                <a:gd name="T97" fmla="*/ 2147483646 h 640"/>
                <a:gd name="T98" fmla="*/ 2147483646 w 2706"/>
                <a:gd name="T99" fmla="*/ 2147483646 h 640"/>
                <a:gd name="T100" fmla="*/ 2147483646 w 2706"/>
                <a:gd name="T101" fmla="*/ 2147483646 h 640"/>
                <a:gd name="T102" fmla="*/ 2147483646 w 2706"/>
                <a:gd name="T103" fmla="*/ 2147483646 h 640"/>
                <a:gd name="T104" fmla="*/ 2147483646 w 2706"/>
                <a:gd name="T105" fmla="*/ 2147483646 h 640"/>
                <a:gd name="T106" fmla="*/ 2147483646 w 2706"/>
                <a:gd name="T107" fmla="*/ 0 h 640"/>
                <a:gd name="T108" fmla="*/ 2147483646 w 2706"/>
                <a:gd name="T109" fmla="*/ 0 h 640"/>
                <a:gd name="T110" fmla="*/ 2147483646 w 2706"/>
                <a:gd name="T111" fmla="*/ 0 h 640"/>
                <a:gd name="T112" fmla="*/ 2147483646 w 2706"/>
                <a:gd name="T113" fmla="*/ 0 h 640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19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103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>
                <a:gd name="T0" fmla="*/ 2147483646 w 5216"/>
                <a:gd name="T1" fmla="*/ 2147483646 h 762"/>
                <a:gd name="T2" fmla="*/ 2147483646 w 5216"/>
                <a:gd name="T3" fmla="*/ 2147483646 h 762"/>
                <a:gd name="T4" fmla="*/ 2147483646 w 5216"/>
                <a:gd name="T5" fmla="*/ 2147483646 h 762"/>
                <a:gd name="T6" fmla="*/ 2147483646 w 5216"/>
                <a:gd name="T7" fmla="*/ 2147483646 h 762"/>
                <a:gd name="T8" fmla="*/ 2147483646 w 5216"/>
                <a:gd name="T9" fmla="*/ 2147483646 h 762"/>
                <a:gd name="T10" fmla="*/ 2147483646 w 5216"/>
                <a:gd name="T11" fmla="*/ 2147483646 h 762"/>
                <a:gd name="T12" fmla="*/ 2147483646 w 5216"/>
                <a:gd name="T13" fmla="*/ 2147483646 h 762"/>
                <a:gd name="T14" fmla="*/ 2147483646 w 5216"/>
                <a:gd name="T15" fmla="*/ 2147483646 h 762"/>
                <a:gd name="T16" fmla="*/ 2147483646 w 5216"/>
                <a:gd name="T17" fmla="*/ 2147483646 h 762"/>
                <a:gd name="T18" fmla="*/ 2147483646 w 5216"/>
                <a:gd name="T19" fmla="*/ 2147483646 h 762"/>
                <a:gd name="T20" fmla="*/ 2147483646 w 5216"/>
                <a:gd name="T21" fmla="*/ 2147483646 h 762"/>
                <a:gd name="T22" fmla="*/ 2147483646 w 5216"/>
                <a:gd name="T23" fmla="*/ 2147483646 h 762"/>
                <a:gd name="T24" fmla="*/ 2147483646 w 5216"/>
                <a:gd name="T25" fmla="*/ 2147483646 h 762"/>
                <a:gd name="T26" fmla="*/ 2147483646 w 5216"/>
                <a:gd name="T27" fmla="*/ 0 h 762"/>
                <a:gd name="T28" fmla="*/ 2147483646 w 5216"/>
                <a:gd name="T29" fmla="*/ 2147483646 h 762"/>
                <a:gd name="T30" fmla="*/ 2147483646 w 5216"/>
                <a:gd name="T31" fmla="*/ 2147483646 h 762"/>
                <a:gd name="T32" fmla="*/ 0 w 5216"/>
                <a:gd name="T33" fmla="*/ 2147483646 h 762"/>
                <a:gd name="T34" fmla="*/ 2147483646 w 5216"/>
                <a:gd name="T35" fmla="*/ 2147483646 h 762"/>
                <a:gd name="T36" fmla="*/ 2147483646 w 5216"/>
                <a:gd name="T37" fmla="*/ 2147483646 h 762"/>
                <a:gd name="T38" fmla="*/ 2147483646 w 5216"/>
                <a:gd name="T39" fmla="*/ 2147483646 h 762"/>
                <a:gd name="T40" fmla="*/ 2147483646 w 5216"/>
                <a:gd name="T41" fmla="*/ 2147483646 h 762"/>
                <a:gd name="T42" fmla="*/ 2147483646 w 5216"/>
                <a:gd name="T43" fmla="*/ 2147483646 h 762"/>
                <a:gd name="T44" fmla="*/ 2147483646 w 5216"/>
                <a:gd name="T45" fmla="*/ 2147483646 h 762"/>
                <a:gd name="T46" fmla="*/ 2147483646 w 5216"/>
                <a:gd name="T47" fmla="*/ 2147483646 h 762"/>
                <a:gd name="T48" fmla="*/ 2147483646 w 5216"/>
                <a:gd name="T49" fmla="*/ 2147483646 h 762"/>
                <a:gd name="T50" fmla="*/ 2147483646 w 5216"/>
                <a:gd name="T51" fmla="*/ 2147483646 h 762"/>
                <a:gd name="T52" fmla="*/ 2147483646 w 5216"/>
                <a:gd name="T53" fmla="*/ 2147483646 h 762"/>
                <a:gd name="T54" fmla="*/ 2147483646 w 5216"/>
                <a:gd name="T55" fmla="*/ 2147483646 h 762"/>
                <a:gd name="T56" fmla="*/ 2147483646 w 5216"/>
                <a:gd name="T57" fmla="*/ 2147483646 h 762"/>
                <a:gd name="T58" fmla="*/ 2147483646 w 5216"/>
                <a:gd name="T59" fmla="*/ 2147483646 h 762"/>
                <a:gd name="T60" fmla="*/ 2147483646 w 5216"/>
                <a:gd name="T61" fmla="*/ 2147483646 h 762"/>
                <a:gd name="T62" fmla="*/ 2147483646 w 5216"/>
                <a:gd name="T63" fmla="*/ 2147483646 h 762"/>
                <a:gd name="T64" fmla="*/ 2147483646 w 5216"/>
                <a:gd name="T65" fmla="*/ 2147483646 h 762"/>
                <a:gd name="T66" fmla="*/ 2147483646 w 5216"/>
                <a:gd name="T67" fmla="*/ 2147483646 h 762"/>
                <a:gd name="T68" fmla="*/ 2147483646 w 5216"/>
                <a:gd name="T69" fmla="*/ 2147483646 h 762"/>
                <a:gd name="T70" fmla="*/ 2147483646 w 5216"/>
                <a:gd name="T71" fmla="*/ 2147483646 h 76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39999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103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>
                <a:gd name="T0" fmla="*/ 0 w 5144"/>
                <a:gd name="T1" fmla="*/ 2147483646 h 694"/>
                <a:gd name="T2" fmla="*/ 0 w 5144"/>
                <a:gd name="T3" fmla="*/ 2147483646 h 694"/>
                <a:gd name="T4" fmla="*/ 2147483646 w 5144"/>
                <a:gd name="T5" fmla="*/ 2147483646 h 694"/>
                <a:gd name="T6" fmla="*/ 2147483646 w 5144"/>
                <a:gd name="T7" fmla="*/ 2147483646 h 694"/>
                <a:gd name="T8" fmla="*/ 2147483646 w 5144"/>
                <a:gd name="T9" fmla="*/ 2147483646 h 694"/>
                <a:gd name="T10" fmla="*/ 2147483646 w 5144"/>
                <a:gd name="T11" fmla="*/ 2147483646 h 694"/>
                <a:gd name="T12" fmla="*/ 2147483646 w 5144"/>
                <a:gd name="T13" fmla="*/ 2147483646 h 694"/>
                <a:gd name="T14" fmla="*/ 2147483646 w 5144"/>
                <a:gd name="T15" fmla="*/ 2147483646 h 694"/>
                <a:gd name="T16" fmla="*/ 2147483646 w 5144"/>
                <a:gd name="T17" fmla="*/ 2147483646 h 694"/>
                <a:gd name="T18" fmla="*/ 2147483646 w 5144"/>
                <a:gd name="T19" fmla="*/ 2147483646 h 694"/>
                <a:gd name="T20" fmla="*/ 2147483646 w 5144"/>
                <a:gd name="T21" fmla="*/ 2147483646 h 694"/>
                <a:gd name="T22" fmla="*/ 2147483646 w 5144"/>
                <a:gd name="T23" fmla="*/ 2147483646 h 694"/>
                <a:gd name="T24" fmla="*/ 2147483646 w 5144"/>
                <a:gd name="T25" fmla="*/ 0 h 694"/>
                <a:gd name="T26" fmla="*/ 2147483646 w 5144"/>
                <a:gd name="T27" fmla="*/ 2147483646 h 694"/>
                <a:gd name="T28" fmla="*/ 2147483646 w 5144"/>
                <a:gd name="T29" fmla="*/ 2147483646 h 694"/>
                <a:gd name="T30" fmla="*/ 2147483646 w 5144"/>
                <a:gd name="T31" fmla="*/ 2147483646 h 694"/>
                <a:gd name="T32" fmla="*/ 2147483646 w 5144"/>
                <a:gd name="T33" fmla="*/ 2147483646 h 694"/>
                <a:gd name="T34" fmla="*/ 2147483646 w 5144"/>
                <a:gd name="T35" fmla="*/ 2147483646 h 694"/>
                <a:gd name="T36" fmla="*/ 2147483646 w 5144"/>
                <a:gd name="T37" fmla="*/ 2147483646 h 694"/>
                <a:gd name="T38" fmla="*/ 2147483646 w 5144"/>
                <a:gd name="T39" fmla="*/ 2147483646 h 694"/>
                <a:gd name="T40" fmla="*/ 2147483646 w 5144"/>
                <a:gd name="T41" fmla="*/ 2147483646 h 694"/>
                <a:gd name="T42" fmla="*/ 2147483646 w 5144"/>
                <a:gd name="T43" fmla="*/ 2147483646 h 694"/>
                <a:gd name="T44" fmla="*/ 2147483646 w 5144"/>
                <a:gd name="T45" fmla="*/ 2147483646 h 694"/>
                <a:gd name="T46" fmla="*/ 2147483646 w 5144"/>
                <a:gd name="T47" fmla="*/ 2147483646 h 694"/>
                <a:gd name="T48" fmla="*/ 2147483646 w 5144"/>
                <a:gd name="T49" fmla="*/ 2147483646 h 694"/>
                <a:gd name="T50" fmla="*/ 2147483646 w 5144"/>
                <a:gd name="T51" fmla="*/ 2147483646 h 694"/>
                <a:gd name="T52" fmla="*/ 2147483646 w 5144"/>
                <a:gd name="T53" fmla="*/ 2147483646 h 694"/>
                <a:gd name="T54" fmla="*/ 2147483646 w 5144"/>
                <a:gd name="T55" fmla="*/ 2147483646 h 694"/>
                <a:gd name="T56" fmla="*/ 2147483646 w 5144"/>
                <a:gd name="T57" fmla="*/ 2147483646 h 694"/>
                <a:gd name="T58" fmla="*/ 2147483646 w 5144"/>
                <a:gd name="T59" fmla="*/ 2147483646 h 694"/>
                <a:gd name="T60" fmla="*/ 2147483646 w 5144"/>
                <a:gd name="T61" fmla="*/ 2147483646 h 694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103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>
                <a:gd name="T0" fmla="*/ 0 w 3112"/>
                <a:gd name="T1" fmla="*/ 2147483646 h 584"/>
                <a:gd name="T2" fmla="*/ 0 w 3112"/>
                <a:gd name="T3" fmla="*/ 2147483646 h 584"/>
                <a:gd name="T4" fmla="*/ 2147483646 w 3112"/>
                <a:gd name="T5" fmla="*/ 2147483646 h 584"/>
                <a:gd name="T6" fmla="*/ 2147483646 w 3112"/>
                <a:gd name="T7" fmla="*/ 2147483646 h 584"/>
                <a:gd name="T8" fmla="*/ 2147483646 w 3112"/>
                <a:gd name="T9" fmla="*/ 2147483646 h 584"/>
                <a:gd name="T10" fmla="*/ 2147483646 w 3112"/>
                <a:gd name="T11" fmla="*/ 2147483646 h 584"/>
                <a:gd name="T12" fmla="*/ 2147483646 w 3112"/>
                <a:gd name="T13" fmla="*/ 2147483646 h 584"/>
                <a:gd name="T14" fmla="*/ 2147483646 w 3112"/>
                <a:gd name="T15" fmla="*/ 2147483646 h 584"/>
                <a:gd name="T16" fmla="*/ 2147483646 w 3112"/>
                <a:gd name="T17" fmla="*/ 2147483646 h 584"/>
                <a:gd name="T18" fmla="*/ 2147483646 w 3112"/>
                <a:gd name="T19" fmla="*/ 2147483646 h 584"/>
                <a:gd name="T20" fmla="*/ 2147483646 w 3112"/>
                <a:gd name="T21" fmla="*/ 2147483646 h 584"/>
                <a:gd name="T22" fmla="*/ 2147483646 w 3112"/>
                <a:gd name="T23" fmla="*/ 2147483646 h 584"/>
                <a:gd name="T24" fmla="*/ 2147483646 w 3112"/>
                <a:gd name="T25" fmla="*/ 2147483646 h 584"/>
                <a:gd name="T26" fmla="*/ 2147483646 w 3112"/>
                <a:gd name="T27" fmla="*/ 2147483646 h 584"/>
                <a:gd name="T28" fmla="*/ 2147483646 w 3112"/>
                <a:gd name="T29" fmla="*/ 2147483646 h 584"/>
                <a:gd name="T30" fmla="*/ 2147483646 w 3112"/>
                <a:gd name="T31" fmla="*/ 2147483646 h 584"/>
                <a:gd name="T32" fmla="*/ 2147483646 w 3112"/>
                <a:gd name="T33" fmla="*/ 2147483646 h 584"/>
                <a:gd name="T34" fmla="*/ 2147483646 w 3112"/>
                <a:gd name="T35" fmla="*/ 2147483646 h 584"/>
                <a:gd name="T36" fmla="*/ 2147483646 w 3112"/>
                <a:gd name="T37" fmla="*/ 2147483646 h 584"/>
                <a:gd name="T38" fmla="*/ 2147483646 w 3112"/>
                <a:gd name="T39" fmla="*/ 0 h 584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52" name="Freeform 10"/>
            <p:cNvSpPr>
              <a:spLocks/>
            </p:cNvSpPr>
            <p:nvPr/>
          </p:nvSpPr>
          <p:spPr bwMode="hidden">
            <a:xfrm>
              <a:off x="-4259185" y="2607083"/>
              <a:ext cx="13355691" cy="2971332"/>
            </a:xfrm>
            <a:custGeom>
              <a:avLst/>
              <a:gdLst>
                <a:gd name="T0" fmla="*/ 13021481 w 8196"/>
                <a:gd name="T1" fmla="*/ 812800 h 1192"/>
                <a:gd name="T2" fmla="*/ 12779871 w 8196"/>
                <a:gd name="T3" fmla="*/ 904875 h 1192"/>
                <a:gd name="T4" fmla="*/ 12522366 w 8196"/>
                <a:gd name="T5" fmla="*/ 984250 h 1192"/>
                <a:gd name="T6" fmla="*/ 12248966 w 8196"/>
                <a:gd name="T7" fmla="*/ 1057275 h 1192"/>
                <a:gd name="T8" fmla="*/ 11956492 w 8196"/>
                <a:gd name="T9" fmla="*/ 1114425 h 1192"/>
                <a:gd name="T10" fmla="*/ 11638584 w 8196"/>
                <a:gd name="T11" fmla="*/ 1158875 h 1192"/>
                <a:gd name="T12" fmla="*/ 11295245 w 8196"/>
                <a:gd name="T13" fmla="*/ 1190625 h 1192"/>
                <a:gd name="T14" fmla="*/ 10923293 w 8196"/>
                <a:gd name="T15" fmla="*/ 1209675 h 1192"/>
                <a:gd name="T16" fmla="*/ 10519551 w 8196"/>
                <a:gd name="T17" fmla="*/ 1206500 h 1192"/>
                <a:gd name="T18" fmla="*/ 10080839 w 8196"/>
                <a:gd name="T19" fmla="*/ 1190625 h 1192"/>
                <a:gd name="T20" fmla="*/ 9603978 w 8196"/>
                <a:gd name="T21" fmla="*/ 1152525 h 1192"/>
                <a:gd name="T22" fmla="*/ 9085789 w 8196"/>
                <a:gd name="T23" fmla="*/ 1095375 h 1192"/>
                <a:gd name="T24" fmla="*/ 8526272 w 8196"/>
                <a:gd name="T25" fmla="*/ 1019175 h 1192"/>
                <a:gd name="T26" fmla="*/ 7919070 w 8196"/>
                <a:gd name="T27" fmla="*/ 917575 h 1192"/>
                <a:gd name="T28" fmla="*/ 7261002 w 8196"/>
                <a:gd name="T29" fmla="*/ 793750 h 1192"/>
                <a:gd name="T30" fmla="*/ 6552068 w 8196"/>
                <a:gd name="T31" fmla="*/ 644525 h 1192"/>
                <a:gd name="T32" fmla="*/ 5785912 w 8196"/>
                <a:gd name="T33" fmla="*/ 469900 h 1192"/>
                <a:gd name="T34" fmla="*/ 5398065 w 8196"/>
                <a:gd name="T35" fmla="*/ 381000 h 1192"/>
                <a:gd name="T36" fmla="*/ 4663699 w 8196"/>
                <a:gd name="T37" fmla="*/ 234950 h 1192"/>
                <a:gd name="T38" fmla="*/ 3992915 w 8196"/>
                <a:gd name="T39" fmla="*/ 130175 h 1192"/>
                <a:gd name="T40" fmla="*/ 3379354 w 8196"/>
                <a:gd name="T41" fmla="*/ 57150 h 1192"/>
                <a:gd name="T42" fmla="*/ 2823016 w 8196"/>
                <a:gd name="T43" fmla="*/ 15875 h 1192"/>
                <a:gd name="T44" fmla="*/ 2323902 w 8196"/>
                <a:gd name="T45" fmla="*/ 0 h 1192"/>
                <a:gd name="T46" fmla="*/ 1878832 w 8196"/>
                <a:gd name="T47" fmla="*/ 6350 h 1192"/>
                <a:gd name="T48" fmla="*/ 1484627 w 8196"/>
                <a:gd name="T49" fmla="*/ 31750 h 1192"/>
                <a:gd name="T50" fmla="*/ 1138108 w 8196"/>
                <a:gd name="T51" fmla="*/ 69850 h 1192"/>
                <a:gd name="T52" fmla="*/ 842454 w 8196"/>
                <a:gd name="T53" fmla="*/ 117475 h 1192"/>
                <a:gd name="T54" fmla="*/ 594487 w 8196"/>
                <a:gd name="T55" fmla="*/ 171450 h 1192"/>
                <a:gd name="T56" fmla="*/ 394205 w 8196"/>
                <a:gd name="T57" fmla="*/ 228600 h 1192"/>
                <a:gd name="T58" fmla="*/ 235251 w 8196"/>
                <a:gd name="T59" fmla="*/ 279400 h 1192"/>
                <a:gd name="T60" fmla="*/ 76298 w 8196"/>
                <a:gd name="T61" fmla="*/ 342900 h 1192"/>
                <a:gd name="T62" fmla="*/ 0 w 8196"/>
                <a:gd name="T63" fmla="*/ 381000 h 1192"/>
                <a:gd name="T64" fmla="*/ 13021481 w 8196"/>
                <a:gd name="T65" fmla="*/ 1892300 h 1192"/>
                <a:gd name="T66" fmla="*/ 13027839 w 8196"/>
                <a:gd name="T67" fmla="*/ 1882775 h 1192"/>
                <a:gd name="T68" fmla="*/ 13027839 w 8196"/>
                <a:gd name="T69" fmla="*/ 809625 h 1192"/>
                <a:gd name="T70" fmla="*/ 13021481 w 8196"/>
                <a:gd name="T71" fmla="*/ 812800 h 119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2" y="512"/>
                  </a:lnTo>
                  <a:close/>
                </a:path>
              </a:pathLst>
            </a:custGeom>
            <a:solidFill>
              <a:schemeClr val="tx2">
                <a:lumMod val="50000"/>
                <a:alpha val="1098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fr-FR">
                <a:latin typeface="Arial" charset="0"/>
                <a:cs typeface="Arial" charset="0"/>
              </a:endParaRPr>
            </a:p>
          </p:txBody>
        </p:sp>
      </p:grpSp>
      <p:cxnSp>
        <p:nvCxnSpPr>
          <p:cNvPr id="8" name="Connecteur droit 7"/>
          <p:cNvCxnSpPr/>
          <p:nvPr userDrawn="1"/>
        </p:nvCxnSpPr>
        <p:spPr>
          <a:xfrm>
            <a:off x="107504" y="6669360"/>
            <a:ext cx="9036496" cy="4714"/>
          </a:xfrm>
          <a:prstGeom prst="line">
            <a:avLst/>
          </a:prstGeom>
          <a:ln w="15875"/>
          <a:effectLst>
            <a:innerShdw blurRad="63500" dist="50800" dir="16200000">
              <a:schemeClr val="accent1">
                <a:lumMod val="50000"/>
                <a:alpha val="61000"/>
              </a:schemeClr>
            </a:innerShdw>
          </a:effectLst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</p:sldLayoutIdLst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189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377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566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754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891" indent="-342891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32" indent="-285744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1" indent="-228594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omments" Target="../comments/commen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omments" Target="../comments/comment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2.xml"/><Relationship Id="rId13" Type="http://schemas.openxmlformats.org/officeDocument/2006/relationships/comments" Target="../comments/comment3.xml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12" Type="http://schemas.microsoft.com/office/2007/relationships/diagramDrawing" Target="../diagrams/drawing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1.xml"/><Relationship Id="rId11" Type="http://schemas.openxmlformats.org/officeDocument/2006/relationships/diagramColors" Target="../diagrams/colors2.xml"/><Relationship Id="rId5" Type="http://schemas.openxmlformats.org/officeDocument/2006/relationships/diagramQuickStyle" Target="../diagrams/quickStyle1.xml"/><Relationship Id="rId10" Type="http://schemas.openxmlformats.org/officeDocument/2006/relationships/diagramQuickStyle" Target="../diagrams/quickStyle2.xml"/><Relationship Id="rId4" Type="http://schemas.openxmlformats.org/officeDocument/2006/relationships/diagramLayout" Target="../diagrams/layout1.xml"/><Relationship Id="rId9" Type="http://schemas.openxmlformats.org/officeDocument/2006/relationships/diagramLayout" Target="../diagrams/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à coins arrondis 1"/>
          <p:cNvSpPr/>
          <p:nvPr/>
        </p:nvSpPr>
        <p:spPr>
          <a:xfrm>
            <a:off x="251520" y="1412776"/>
            <a:ext cx="8834081" cy="2592288"/>
          </a:xfrm>
          <a:prstGeom prst="roundRect">
            <a:avLst/>
          </a:prstGeom>
          <a:solidFill>
            <a:schemeClr val="bg1">
              <a:lumMod val="95000"/>
              <a:alpha val="2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fr-FR" sz="6000" b="1" dirty="0" smtClean="0">
                <a:solidFill>
                  <a:srgbClr val="7F201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Financement des actions de formation</a:t>
            </a:r>
          </a:p>
          <a:p>
            <a:pPr algn="ctr" eaLnBrk="1" hangingPunct="1">
              <a:defRPr/>
            </a:pPr>
            <a:r>
              <a:rPr lang="fr-FR" sz="60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GIAC-CSF</a:t>
            </a:r>
            <a:endParaRPr lang="fr-FR" sz="4000" dirty="0">
              <a:solidFill>
                <a:srgbClr val="002060"/>
              </a:solidFill>
            </a:endParaRPr>
          </a:p>
        </p:txBody>
      </p:sp>
      <p:sp>
        <p:nvSpPr>
          <p:cNvPr id="11" name="Rectangle à coins arrondis 10"/>
          <p:cNvSpPr/>
          <p:nvPr/>
        </p:nvSpPr>
        <p:spPr>
          <a:xfrm>
            <a:off x="107504" y="6165304"/>
            <a:ext cx="3563888" cy="504056"/>
          </a:xfrm>
          <a:prstGeom prst="roundRect">
            <a:avLst>
              <a:gd name="adj" fmla="val 11675"/>
            </a:avLst>
          </a:prstGeom>
          <a:solidFill>
            <a:schemeClr val="bg1">
              <a:lumMod val="95000"/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fr-FR" sz="1100" i="1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  <a:cs typeface="Times New Roman" panose="02020603050405020304" pitchFamily="18" charset="0"/>
              </a:rPr>
              <a:t>Driss SALIOUI</a:t>
            </a:r>
            <a:r>
              <a:rPr lang="fr-FR" sz="1100" i="1" baseline="0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  <a:cs typeface="Times New Roman" panose="02020603050405020304" pitchFamily="18" charset="0"/>
              </a:rPr>
              <a:t> - </a:t>
            </a:r>
            <a:r>
              <a:rPr lang="fr-FR" sz="1100" i="1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  <a:cs typeface="Times New Roman" panose="02020603050405020304" pitchFamily="18" charset="0"/>
              </a:rPr>
              <a:t>Consultant en</a:t>
            </a:r>
            <a:r>
              <a:rPr lang="fr-FR" sz="1100" i="1" baseline="0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  <a:cs typeface="Times New Roman" panose="02020603050405020304" pitchFamily="18" charset="0"/>
              </a:rPr>
              <a:t> Ingénierie de formation</a:t>
            </a:r>
          </a:p>
          <a:p>
            <a:pPr algn="ctr" eaLnBrk="1" hangingPunct="1">
              <a:defRPr/>
            </a:pPr>
            <a:r>
              <a:rPr lang="fr-FR" sz="1100" i="1" dirty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  <a:cs typeface="Times New Roman" panose="02020603050405020304" pitchFamily="18" charset="0"/>
              </a:rPr>
              <a:t>(</a:t>
            </a:r>
            <a:r>
              <a:rPr lang="fr-FR" sz="1100" i="1" baseline="0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  <a:cs typeface="Times New Roman" panose="02020603050405020304" pitchFamily="18" charset="0"/>
              </a:rPr>
              <a:t>Ex DRH de Multinationales)</a:t>
            </a:r>
            <a:endParaRPr lang="fr-FR" sz="1100" i="1" dirty="0">
              <a:solidFill>
                <a:schemeClr val="accent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iandra GD" panose="020E0502030308020204" pitchFamily="34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79512" y="98321"/>
            <a:ext cx="885698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063699" indent="-2063699" algn="ctr" eaLnBrk="1" hangingPunct="1">
              <a:defRPr/>
            </a:pPr>
            <a:r>
              <a:rPr lang="fr-FR" sz="2800" b="1" u="sng" dirty="0" smtClean="0">
                <a:solidFill>
                  <a:srgbClr val="A2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Taux de financement</a:t>
            </a:r>
            <a:endParaRPr lang="fr-FR" sz="2400" b="1" u="sng" dirty="0">
              <a:solidFill>
                <a:srgbClr val="A2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016" y="764704"/>
            <a:ext cx="8964488" cy="5328592"/>
          </a:xfrm>
          <a:prstGeom prst="rect">
            <a:avLst/>
          </a:prstGeom>
        </p:spPr>
      </p:pic>
      <p:pic>
        <p:nvPicPr>
          <p:cNvPr id="2" name="Imag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79912" y="908720"/>
            <a:ext cx="144016" cy="3857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7260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504" y="908720"/>
            <a:ext cx="9001000" cy="3816424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179512" y="98321"/>
            <a:ext cx="885698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063699" indent="-2063699" algn="ctr" eaLnBrk="1" hangingPunct="1">
              <a:defRPr/>
            </a:pPr>
            <a:r>
              <a:rPr lang="fr-FR" sz="2800" b="1" u="sng" dirty="0" smtClean="0">
                <a:solidFill>
                  <a:srgbClr val="A2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Plafonds de remboursement</a:t>
            </a:r>
            <a:endParaRPr lang="fr-FR" sz="2400" b="1" u="sng" dirty="0">
              <a:solidFill>
                <a:srgbClr val="A2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5" name="Connecteur droit 4"/>
          <p:cNvCxnSpPr/>
          <p:nvPr/>
        </p:nvCxnSpPr>
        <p:spPr>
          <a:xfrm>
            <a:off x="179512" y="5661248"/>
            <a:ext cx="8856984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7" name="ZoneTexte 6"/>
          <p:cNvSpPr txBox="1"/>
          <p:nvPr/>
        </p:nvSpPr>
        <p:spPr>
          <a:xfrm rot="19905688">
            <a:off x="2116480" y="5012659"/>
            <a:ext cx="1224136" cy="33855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1600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20 000 DH</a:t>
            </a:r>
            <a:endParaRPr lang="fr-FR" sz="1600" dirty="0">
              <a:solidFill>
                <a:schemeClr val="accent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</p:txBody>
      </p:sp>
      <p:sp>
        <p:nvSpPr>
          <p:cNvPr id="8" name="ZoneTexte 7"/>
          <p:cNvSpPr txBox="1"/>
          <p:nvPr/>
        </p:nvSpPr>
        <p:spPr>
          <a:xfrm rot="19574405">
            <a:off x="4440478" y="4994370"/>
            <a:ext cx="1224136" cy="33855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1600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200 000 DH</a:t>
            </a:r>
            <a:endParaRPr lang="fr-FR" sz="1600" dirty="0">
              <a:solidFill>
                <a:schemeClr val="accent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</p:txBody>
      </p:sp>
      <p:sp>
        <p:nvSpPr>
          <p:cNvPr id="9" name="ZoneTexte 8"/>
          <p:cNvSpPr txBox="1"/>
          <p:nvPr/>
        </p:nvSpPr>
        <p:spPr>
          <a:xfrm rot="19777984">
            <a:off x="6631228" y="4970018"/>
            <a:ext cx="1301411" cy="33855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1600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3 000 000 DH</a:t>
            </a:r>
            <a:endParaRPr lang="fr-FR" sz="1600" dirty="0">
              <a:solidFill>
                <a:schemeClr val="accent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</p:txBody>
      </p:sp>
      <p:cxnSp>
        <p:nvCxnSpPr>
          <p:cNvPr id="11" name="Connecteur droit 10"/>
          <p:cNvCxnSpPr/>
          <p:nvPr/>
        </p:nvCxnSpPr>
        <p:spPr>
          <a:xfrm>
            <a:off x="2267744" y="5549035"/>
            <a:ext cx="0" cy="19096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3" name="Connecteur droit 12"/>
          <p:cNvCxnSpPr/>
          <p:nvPr/>
        </p:nvCxnSpPr>
        <p:spPr>
          <a:xfrm>
            <a:off x="4647586" y="5565768"/>
            <a:ext cx="0" cy="19096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4" name="Connecteur droit 13"/>
          <p:cNvCxnSpPr/>
          <p:nvPr/>
        </p:nvCxnSpPr>
        <p:spPr>
          <a:xfrm>
            <a:off x="6804248" y="5549035"/>
            <a:ext cx="0" cy="19096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5" name="Connecteur droit 14"/>
          <p:cNvCxnSpPr/>
          <p:nvPr/>
        </p:nvCxnSpPr>
        <p:spPr>
          <a:xfrm>
            <a:off x="395536" y="5571483"/>
            <a:ext cx="0" cy="19096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6" name="ZoneTexte 15"/>
          <p:cNvSpPr txBox="1"/>
          <p:nvPr/>
        </p:nvSpPr>
        <p:spPr>
          <a:xfrm rot="19905688">
            <a:off x="279847" y="5049199"/>
            <a:ext cx="869915" cy="33855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1600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0 DH</a:t>
            </a:r>
            <a:endParaRPr lang="fr-FR" sz="1600" dirty="0">
              <a:solidFill>
                <a:schemeClr val="accent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</p:txBody>
      </p:sp>
      <p:sp>
        <p:nvSpPr>
          <p:cNvPr id="17" name="ZoneTexte 16"/>
          <p:cNvSpPr txBox="1"/>
          <p:nvPr/>
        </p:nvSpPr>
        <p:spPr>
          <a:xfrm>
            <a:off x="8083765" y="5049199"/>
            <a:ext cx="86991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600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TFPD</a:t>
            </a:r>
            <a:endParaRPr lang="fr-FR" sz="1600" dirty="0">
              <a:solidFill>
                <a:schemeClr val="accent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</p:txBody>
      </p:sp>
      <p:sp>
        <p:nvSpPr>
          <p:cNvPr id="18" name="ZoneTexte 17"/>
          <p:cNvSpPr txBox="1"/>
          <p:nvPr/>
        </p:nvSpPr>
        <p:spPr>
          <a:xfrm>
            <a:off x="7794907" y="5765467"/>
            <a:ext cx="124924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600" dirty="0" err="1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Plaf</a:t>
            </a:r>
            <a:r>
              <a:rPr lang="fr-FR" sz="1600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. </a:t>
            </a:r>
            <a:r>
              <a:rPr lang="fr-FR" sz="1600" dirty="0" err="1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Remb</a:t>
            </a:r>
            <a:r>
              <a:rPr lang="fr-FR" sz="1600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.</a:t>
            </a:r>
            <a:endParaRPr lang="fr-FR" sz="1600" dirty="0">
              <a:solidFill>
                <a:schemeClr val="accent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</p:txBody>
      </p:sp>
      <p:sp>
        <p:nvSpPr>
          <p:cNvPr id="19" name="ZoneTexte 18"/>
          <p:cNvSpPr txBox="1"/>
          <p:nvPr/>
        </p:nvSpPr>
        <p:spPr>
          <a:xfrm>
            <a:off x="179512" y="5764108"/>
            <a:ext cx="232464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00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10 X TFPD (15 X TFPD si DS)</a:t>
            </a:r>
            <a:endParaRPr lang="fr-FR" sz="1400" dirty="0">
              <a:solidFill>
                <a:schemeClr val="accent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</p:txBody>
      </p:sp>
      <p:sp>
        <p:nvSpPr>
          <p:cNvPr id="20" name="ZoneTexte 19"/>
          <p:cNvSpPr txBox="1"/>
          <p:nvPr/>
        </p:nvSpPr>
        <p:spPr>
          <a:xfrm>
            <a:off x="2753583" y="5656386"/>
            <a:ext cx="164215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00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200 000 </a:t>
            </a:r>
            <a:r>
              <a:rPr lang="fr-FR" sz="1400" dirty="0" err="1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dh</a:t>
            </a:r>
            <a:endParaRPr lang="fr-FR" sz="1400" dirty="0" smtClean="0">
              <a:solidFill>
                <a:schemeClr val="accent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  <a:p>
            <a:pPr algn="ctr"/>
            <a:r>
              <a:rPr lang="fr-FR" sz="1400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(300 000 </a:t>
            </a:r>
            <a:r>
              <a:rPr lang="fr-FR" sz="1400" dirty="0" err="1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dh</a:t>
            </a:r>
            <a:r>
              <a:rPr lang="fr-FR" sz="1400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si DS)</a:t>
            </a:r>
            <a:endParaRPr lang="fr-FR" sz="1400" dirty="0">
              <a:solidFill>
                <a:schemeClr val="accent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</p:txBody>
      </p:sp>
      <p:sp>
        <p:nvSpPr>
          <p:cNvPr id="21" name="ZoneTexte 20"/>
          <p:cNvSpPr txBox="1"/>
          <p:nvPr/>
        </p:nvSpPr>
        <p:spPr>
          <a:xfrm>
            <a:off x="4992770" y="5764107"/>
            <a:ext cx="164215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00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TFPD</a:t>
            </a:r>
            <a:endParaRPr lang="fr-FR" sz="1400" dirty="0">
              <a:solidFill>
                <a:schemeClr val="accent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0490512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79512" y="98321"/>
            <a:ext cx="885698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063699" indent="-2063699" algn="ctr" eaLnBrk="1" hangingPunct="1">
              <a:defRPr/>
            </a:pPr>
            <a:r>
              <a:rPr lang="fr-FR" sz="2800" b="1" u="sng" dirty="0" smtClean="0">
                <a:solidFill>
                  <a:srgbClr val="A2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Processus de demande de financement</a:t>
            </a:r>
            <a:endParaRPr lang="fr-FR" sz="2400" b="1" u="sng" dirty="0">
              <a:solidFill>
                <a:srgbClr val="A2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4" name="Tableau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74278663"/>
              </p:ext>
            </p:extLst>
          </p:nvPr>
        </p:nvGraphicFramePr>
        <p:xfrm>
          <a:off x="179511" y="1124744"/>
          <a:ext cx="8856985" cy="3888432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1476162"/>
                <a:gridCol w="1845205"/>
                <a:gridCol w="2288055"/>
                <a:gridCol w="1476166"/>
                <a:gridCol w="1771397"/>
              </a:tblGrid>
              <a:tr h="864096"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Procédure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err="1" smtClean="0"/>
                        <a:t>Ojectif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Type de l’action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Dossier à déposer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Résultat de la procédure</a:t>
                      </a:r>
                      <a:endParaRPr lang="fr-FR" dirty="0"/>
                    </a:p>
                  </a:txBody>
                  <a:tcPr anchor="ctr"/>
                </a:tc>
              </a:tr>
              <a:tr h="1008112"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P.1</a:t>
                      </a:r>
                      <a:endParaRPr lang="fr-FR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Demander l’accès</a:t>
                      </a:r>
                      <a:endParaRPr lang="fr-FR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Au système des CSF</a:t>
                      </a:r>
                      <a:endParaRPr lang="fr-FR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Dossier administratif</a:t>
                      </a:r>
                      <a:endParaRPr lang="fr-FR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Attestation d’accès</a:t>
                      </a:r>
                      <a:endParaRPr lang="fr-FR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anchor="ctr"/>
                </a:tc>
              </a:tr>
              <a:tr h="1008112"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P.2</a:t>
                      </a:r>
                      <a:endParaRPr lang="fr-FR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Demander le financement</a:t>
                      </a:r>
                      <a:endParaRPr lang="fr-FR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pPr algn="l"/>
                      <a:r>
                        <a:rPr lang="fr-FR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D’actions de FP</a:t>
                      </a:r>
                    </a:p>
                    <a:p>
                      <a:pPr algn="l"/>
                      <a:r>
                        <a:rPr lang="fr-FR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D’actions de FNP</a:t>
                      </a:r>
                    </a:p>
                    <a:p>
                      <a:pPr algn="l"/>
                      <a:r>
                        <a:rPr lang="fr-FR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D’actions d’</a:t>
                      </a:r>
                      <a:r>
                        <a:rPr lang="fr-FR" dirty="0" err="1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Alphabét</a:t>
                      </a:r>
                      <a:r>
                        <a:rPr lang="fr-FR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.</a:t>
                      </a:r>
                      <a:endParaRPr lang="fr-FR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Dossier technique</a:t>
                      </a:r>
                      <a:endParaRPr lang="fr-FR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Contrat</a:t>
                      </a:r>
                      <a:endParaRPr lang="fr-FR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anchor="ctr"/>
                </a:tc>
              </a:tr>
              <a:tr h="1008112"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P.3</a:t>
                      </a:r>
                      <a:endParaRPr lang="fr-FR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Dossier de remboursement</a:t>
                      </a:r>
                      <a:endParaRPr lang="fr-FR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algn="ctr"/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Dossier Financier</a:t>
                      </a:r>
                      <a:endParaRPr lang="fr-FR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Ordre de virement</a:t>
                      </a:r>
                      <a:endParaRPr lang="fr-FR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131879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79512" y="98321"/>
            <a:ext cx="885698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063699" indent="-2063699" algn="ctr" eaLnBrk="1" hangingPunct="1">
              <a:defRPr/>
            </a:pPr>
            <a:r>
              <a:rPr lang="fr-FR" sz="2800" b="1" u="sng" dirty="0" smtClean="0">
                <a:solidFill>
                  <a:srgbClr val="A2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Retour d’expérience / Témoignage / Echanges</a:t>
            </a:r>
            <a:endParaRPr lang="fr-FR" sz="2400" b="1" u="sng" dirty="0">
              <a:solidFill>
                <a:srgbClr val="A2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79512" y="980728"/>
            <a:ext cx="8856984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58775" indent="-358775" algn="just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Clr>
                <a:srgbClr val="A20000"/>
              </a:buClr>
              <a:buSzPct val="82000"/>
              <a:buFont typeface="Wingdings" panose="05000000000000000000" pitchFamily="2" charset="2"/>
              <a:buChar char="Ø"/>
            </a:pPr>
            <a:r>
              <a:rPr lang="fr-FR" sz="2400" dirty="0" smtClean="0">
                <a:solidFill>
                  <a:srgbClr val="354675"/>
                </a:solidFill>
                <a:latin typeface="Maiandra GD" panose="020E0502030308020204" pitchFamily="34" charset="0"/>
              </a:rPr>
              <a:t>La charte Nationale de l’éducation et de la formation préconise que </a:t>
            </a:r>
            <a:r>
              <a:rPr lang="fr-FR" sz="2400" dirty="0" smtClean="0">
                <a:solidFill>
                  <a:srgbClr val="35467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20%</a:t>
            </a:r>
            <a:r>
              <a:rPr lang="fr-FR" sz="2400" dirty="0" smtClean="0">
                <a:solidFill>
                  <a:srgbClr val="354675"/>
                </a:solidFill>
                <a:latin typeface="Maiandra GD" panose="020E0502030308020204" pitchFamily="34" charset="0"/>
              </a:rPr>
              <a:t> des salariés des secteurs privé et public devraient bénéficier annuellement de la FC.</a:t>
            </a:r>
          </a:p>
          <a:p>
            <a:pPr marL="358775" indent="-358775" algn="just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Clr>
                <a:srgbClr val="A20000"/>
              </a:buClr>
              <a:buSzPct val="82000"/>
              <a:buFont typeface="Wingdings" panose="05000000000000000000" pitchFamily="2" charset="2"/>
              <a:buChar char="Ø"/>
            </a:pPr>
            <a:r>
              <a:rPr lang="fr-FR" sz="2400" dirty="0" smtClean="0">
                <a:solidFill>
                  <a:srgbClr val="354675"/>
                </a:solidFill>
                <a:latin typeface="Maiandra GD" panose="020E0502030308020204" pitchFamily="34" charset="0"/>
              </a:rPr>
              <a:t>La TFP collectée est d’environ 2 Milliard de </a:t>
            </a:r>
            <a:r>
              <a:rPr lang="fr-FR" sz="2400" dirty="0" err="1" smtClean="0">
                <a:solidFill>
                  <a:srgbClr val="354675"/>
                </a:solidFill>
                <a:latin typeface="Maiandra GD" panose="020E0502030308020204" pitchFamily="34" charset="0"/>
              </a:rPr>
              <a:t>dh</a:t>
            </a:r>
            <a:r>
              <a:rPr lang="fr-FR" sz="2400" dirty="0" smtClean="0">
                <a:solidFill>
                  <a:srgbClr val="354675"/>
                </a:solidFill>
                <a:latin typeface="Maiandra GD" panose="020E0502030308020204" pitchFamily="34" charset="0"/>
              </a:rPr>
              <a:t> / an, et la quote-part de la TFP réservée à la formation en cours d’emploi est d’environ 30%, soit </a:t>
            </a:r>
            <a:r>
              <a:rPr lang="fr-FR" sz="2400" dirty="0" smtClean="0">
                <a:solidFill>
                  <a:srgbClr val="35467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600 Millions de dirhams</a:t>
            </a:r>
            <a:r>
              <a:rPr lang="fr-FR" sz="2400" dirty="0" smtClean="0">
                <a:solidFill>
                  <a:srgbClr val="354675"/>
                </a:solidFill>
                <a:latin typeface="Maiandra GD" panose="020E0502030308020204" pitchFamily="34" charset="0"/>
              </a:rPr>
              <a:t>.</a:t>
            </a:r>
          </a:p>
          <a:p>
            <a:pPr marL="358775" indent="-358775" algn="just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Clr>
                <a:srgbClr val="A20000"/>
              </a:buClr>
              <a:buSzPct val="82000"/>
              <a:buFont typeface="Wingdings" panose="05000000000000000000" pitchFamily="2" charset="2"/>
              <a:buChar char="Ø"/>
            </a:pPr>
            <a:r>
              <a:rPr lang="fr-FR" sz="2400" dirty="0" smtClean="0">
                <a:solidFill>
                  <a:srgbClr val="354675"/>
                </a:solidFill>
                <a:latin typeface="Maiandra GD" panose="020E0502030308020204" pitchFamily="34" charset="0"/>
              </a:rPr>
              <a:t>Environ 1500 </a:t>
            </a:r>
            <a:r>
              <a:rPr lang="fr-FR" sz="2400" dirty="0" err="1" smtClean="0">
                <a:solidFill>
                  <a:srgbClr val="354675"/>
                </a:solidFill>
                <a:latin typeface="Maiandra GD" panose="020E0502030308020204" pitchFamily="34" charset="0"/>
              </a:rPr>
              <a:t>Eses</a:t>
            </a:r>
            <a:r>
              <a:rPr lang="fr-FR" sz="2400" dirty="0" smtClean="0">
                <a:solidFill>
                  <a:srgbClr val="354675"/>
                </a:solidFill>
                <a:latin typeface="Maiandra GD" panose="020E0502030308020204" pitchFamily="34" charset="0"/>
              </a:rPr>
              <a:t> bénéficient des CSF, soit </a:t>
            </a:r>
            <a:r>
              <a:rPr lang="fr-FR" sz="2400" dirty="0" smtClean="0">
                <a:solidFill>
                  <a:srgbClr val="35467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moins de 5% </a:t>
            </a:r>
            <a:r>
              <a:rPr lang="fr-FR" sz="2400" dirty="0" smtClean="0">
                <a:solidFill>
                  <a:srgbClr val="354675"/>
                </a:solidFill>
                <a:latin typeface="Maiandra GD" panose="020E0502030308020204" pitchFamily="34" charset="0"/>
              </a:rPr>
              <a:t>affiliées à la CNSS.</a:t>
            </a:r>
            <a:endParaRPr lang="fr-FR" sz="2400" dirty="0">
              <a:solidFill>
                <a:srgbClr val="354675"/>
              </a:solidFill>
              <a:latin typeface="Maiandra GD" panose="020E0502030308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272131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79512" y="98321"/>
            <a:ext cx="885698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063699" indent="-2063699" algn="ctr" eaLnBrk="1" hangingPunct="1">
              <a:defRPr/>
            </a:pPr>
            <a:r>
              <a:rPr lang="fr-FR" sz="2800" b="1" u="sng" dirty="0" smtClean="0">
                <a:solidFill>
                  <a:srgbClr val="A2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Retour d’expérience / Témoignage / Echanges</a:t>
            </a:r>
            <a:endParaRPr lang="fr-FR" sz="2400" b="1" u="sng" dirty="0">
              <a:solidFill>
                <a:srgbClr val="A2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94028" y="908720"/>
            <a:ext cx="8698452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58775" indent="-358775" algn="just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Clr>
                <a:srgbClr val="A20000"/>
              </a:buClr>
              <a:buSzPct val="82000"/>
              <a:buFont typeface="Wingdings" panose="05000000000000000000" pitchFamily="2" charset="2"/>
              <a:buChar char="Ø"/>
            </a:pPr>
            <a:r>
              <a:rPr lang="fr-FR" sz="2400" dirty="0">
                <a:solidFill>
                  <a:srgbClr val="354675"/>
                </a:solidFill>
                <a:latin typeface="Maiandra GD" panose="020E0502030308020204" pitchFamily="34" charset="0"/>
              </a:rPr>
              <a:t>Environ </a:t>
            </a:r>
            <a:r>
              <a:rPr lang="fr-FR" sz="2400" dirty="0" smtClean="0">
                <a:solidFill>
                  <a:srgbClr val="354675"/>
                </a:solidFill>
                <a:latin typeface="Maiandra GD" panose="020E0502030308020204" pitchFamily="34" charset="0"/>
              </a:rPr>
              <a:t>200</a:t>
            </a:r>
            <a:r>
              <a:rPr lang="fr-FR" sz="200" dirty="0" smtClean="0">
                <a:solidFill>
                  <a:srgbClr val="354675"/>
                </a:solidFill>
                <a:latin typeface="Maiandra GD" panose="020E0502030308020204" pitchFamily="34" charset="0"/>
              </a:rPr>
              <a:t> </a:t>
            </a:r>
            <a:r>
              <a:rPr lang="fr-FR" sz="2400" dirty="0" smtClean="0">
                <a:solidFill>
                  <a:srgbClr val="354675"/>
                </a:solidFill>
                <a:latin typeface="Maiandra GD" panose="020E0502030308020204" pitchFamily="34" charset="0"/>
              </a:rPr>
              <a:t>000 </a:t>
            </a:r>
            <a:r>
              <a:rPr lang="fr-FR" sz="2400" dirty="0">
                <a:solidFill>
                  <a:srgbClr val="354675"/>
                </a:solidFill>
                <a:latin typeface="Maiandra GD" panose="020E0502030308020204" pitchFamily="34" charset="0"/>
              </a:rPr>
              <a:t>salariés qui bénéficient des CSF (essentiellement des grandes entreprises), soit environ </a:t>
            </a:r>
            <a:r>
              <a:rPr lang="fr-FR" sz="2400" dirty="0">
                <a:solidFill>
                  <a:srgbClr val="35467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10%</a:t>
            </a:r>
            <a:r>
              <a:rPr lang="fr-FR" sz="2400" dirty="0">
                <a:solidFill>
                  <a:srgbClr val="354675"/>
                </a:solidFill>
                <a:latin typeface="Maiandra GD" panose="020E0502030308020204" pitchFamily="34" charset="0"/>
              </a:rPr>
              <a:t> de la cible.</a:t>
            </a:r>
          </a:p>
          <a:p>
            <a:pPr marL="358775" indent="-358775" algn="just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Clr>
                <a:srgbClr val="A20000"/>
              </a:buClr>
              <a:buSzPct val="82000"/>
              <a:buFont typeface="Wingdings" panose="05000000000000000000" pitchFamily="2" charset="2"/>
              <a:buChar char="Ø"/>
            </a:pPr>
            <a:r>
              <a:rPr lang="fr-FR" sz="2400" dirty="0">
                <a:solidFill>
                  <a:srgbClr val="354675"/>
                </a:solidFill>
                <a:latin typeface="Maiandra GD" panose="020E0502030308020204" pitchFamily="34" charset="0"/>
              </a:rPr>
              <a:t>Etant donné que la TFP est une taxe parafiscale, le </a:t>
            </a:r>
            <a:r>
              <a:rPr lang="fr-FR" sz="2400" dirty="0">
                <a:solidFill>
                  <a:srgbClr val="35467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reliquat</a:t>
            </a:r>
            <a:r>
              <a:rPr lang="fr-FR" sz="2400" dirty="0">
                <a:solidFill>
                  <a:srgbClr val="354675"/>
                </a:solidFill>
                <a:latin typeface="Maiandra GD" panose="020E0502030308020204" pitchFamily="34" charset="0"/>
              </a:rPr>
              <a:t> non consommé ou non engagé reste sur les comptes de de l’</a:t>
            </a:r>
            <a:r>
              <a:rPr lang="fr-FR" sz="2400" dirty="0" err="1">
                <a:solidFill>
                  <a:srgbClr val="354675"/>
                </a:solidFill>
                <a:latin typeface="Maiandra GD" panose="020E0502030308020204" pitchFamily="34" charset="0"/>
              </a:rPr>
              <a:t>Ofppt</a:t>
            </a:r>
            <a:r>
              <a:rPr lang="fr-FR" sz="2400" dirty="0">
                <a:solidFill>
                  <a:srgbClr val="354675"/>
                </a:solidFill>
                <a:latin typeface="Maiandra GD" panose="020E0502030308020204" pitchFamily="34" charset="0"/>
              </a:rPr>
              <a:t>.</a:t>
            </a:r>
          </a:p>
          <a:p>
            <a:pPr marL="358775" indent="-358775" algn="just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Clr>
                <a:srgbClr val="A20000"/>
              </a:buClr>
              <a:buSzPct val="82000"/>
              <a:buFont typeface="Wingdings" panose="05000000000000000000" pitchFamily="2" charset="2"/>
              <a:buChar char="Ø"/>
            </a:pPr>
            <a:r>
              <a:rPr lang="fr-FR" sz="2400" dirty="0">
                <a:solidFill>
                  <a:srgbClr val="354675"/>
                </a:solidFill>
                <a:latin typeface="Maiandra GD" panose="020E0502030308020204" pitchFamily="34" charset="0"/>
              </a:rPr>
              <a:t>La CGEM s’inquiète sur </a:t>
            </a:r>
            <a:r>
              <a:rPr lang="fr-FR" sz="2400" dirty="0">
                <a:solidFill>
                  <a:srgbClr val="35467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l’efficacité et la pertinence </a:t>
            </a:r>
            <a:r>
              <a:rPr lang="fr-FR" sz="2400" dirty="0">
                <a:solidFill>
                  <a:srgbClr val="354675"/>
                </a:solidFill>
                <a:latin typeface="Maiandra GD" panose="020E0502030308020204" pitchFamily="34" charset="0"/>
              </a:rPr>
              <a:t>du système </a:t>
            </a:r>
            <a:r>
              <a:rPr lang="fr-FR" sz="2400" dirty="0" smtClean="0">
                <a:solidFill>
                  <a:srgbClr val="354675"/>
                </a:solidFill>
                <a:latin typeface="Maiandra GD" panose="020E0502030308020204" pitchFamily="34" charset="0"/>
              </a:rPr>
              <a:t>des CSF (</a:t>
            </a:r>
            <a:r>
              <a:rPr lang="fr-FR" sz="2400" dirty="0" smtClean="0">
                <a:solidFill>
                  <a:srgbClr val="35467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externalisation</a:t>
            </a:r>
            <a:r>
              <a:rPr lang="fr-FR" sz="2400" dirty="0" smtClean="0">
                <a:solidFill>
                  <a:srgbClr val="354675"/>
                </a:solidFill>
                <a:latin typeface="Maiandra GD" panose="020E0502030308020204" pitchFamily="34" charset="0"/>
              </a:rPr>
              <a:t> / </a:t>
            </a:r>
            <a:r>
              <a:rPr lang="fr-FR" sz="2400" dirty="0" smtClean="0">
                <a:solidFill>
                  <a:srgbClr val="35467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Privé</a:t>
            </a:r>
            <a:r>
              <a:rPr lang="fr-FR" sz="2400" dirty="0" smtClean="0">
                <a:solidFill>
                  <a:srgbClr val="354675"/>
                </a:solidFill>
                <a:latin typeface="Maiandra GD" panose="020E0502030308020204" pitchFamily="34" charset="0"/>
              </a:rPr>
              <a:t>).</a:t>
            </a:r>
            <a:endParaRPr lang="fr-FR" sz="2400" dirty="0">
              <a:solidFill>
                <a:srgbClr val="354675"/>
              </a:solidFill>
              <a:latin typeface="Maiandra GD" panose="020E0502030308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581284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02134" y="836712"/>
            <a:ext cx="8834362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58775" indent="-358775" algn="just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Clr>
                <a:srgbClr val="A20000"/>
              </a:buClr>
              <a:buSzPct val="82000"/>
              <a:buFont typeface="Wingdings" panose="05000000000000000000" pitchFamily="2" charset="2"/>
              <a:buChar char="Ø"/>
            </a:pPr>
            <a:r>
              <a:rPr lang="fr-FR" sz="2400" dirty="0">
                <a:solidFill>
                  <a:srgbClr val="35467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Lourdeur</a:t>
            </a:r>
            <a:r>
              <a:rPr lang="fr-FR" sz="2400" dirty="0">
                <a:solidFill>
                  <a:srgbClr val="354675"/>
                </a:solidFill>
                <a:latin typeface="Maiandra GD" panose="020E0502030308020204" pitchFamily="34" charset="0"/>
              </a:rPr>
              <a:t> </a:t>
            </a:r>
            <a:r>
              <a:rPr lang="fr-FR" sz="2400" dirty="0" smtClean="0">
                <a:solidFill>
                  <a:srgbClr val="354675"/>
                </a:solidFill>
                <a:latin typeface="Maiandra GD" panose="020E0502030308020204" pitchFamily="34" charset="0"/>
              </a:rPr>
              <a:t>administrative et </a:t>
            </a:r>
            <a:r>
              <a:rPr lang="fr-FR" sz="2400" dirty="0">
                <a:solidFill>
                  <a:srgbClr val="354675"/>
                </a:solidFill>
                <a:latin typeface="Maiandra GD" panose="020E0502030308020204" pitchFamily="34" charset="0"/>
              </a:rPr>
              <a:t>retard de </a:t>
            </a:r>
            <a:r>
              <a:rPr lang="fr-FR" sz="2400" dirty="0">
                <a:solidFill>
                  <a:srgbClr val="354675"/>
                </a:solidFill>
                <a:latin typeface="Maiandra GD" panose="020E0502030308020204" pitchFamily="34" charset="0"/>
              </a:rPr>
              <a:t>remboursement</a:t>
            </a:r>
          </a:p>
          <a:p>
            <a:pPr marL="358775" indent="-358775" algn="just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Clr>
                <a:srgbClr val="A20000"/>
              </a:buClr>
              <a:buSzPct val="82000"/>
              <a:buFont typeface="Wingdings" panose="05000000000000000000" pitchFamily="2" charset="2"/>
              <a:buChar char="Ø"/>
            </a:pPr>
            <a:r>
              <a:rPr lang="fr-FR" sz="2400" dirty="0" smtClean="0">
                <a:solidFill>
                  <a:srgbClr val="354675"/>
                </a:solidFill>
                <a:latin typeface="Maiandra GD" panose="020E0502030308020204" pitchFamily="34" charset="0"/>
              </a:rPr>
              <a:t>Opérateur </a:t>
            </a:r>
            <a:r>
              <a:rPr lang="fr-FR" sz="2400" dirty="0">
                <a:solidFill>
                  <a:srgbClr val="354675"/>
                </a:solidFill>
                <a:latin typeface="Maiandra GD" panose="020E0502030308020204" pitchFamily="34" charset="0"/>
              </a:rPr>
              <a:t>et </a:t>
            </a:r>
            <a:r>
              <a:rPr lang="fr-FR" sz="2400" dirty="0">
                <a:solidFill>
                  <a:srgbClr val="354675"/>
                </a:solidFill>
                <a:latin typeface="Maiandra GD" panose="020E0502030308020204" pitchFamily="34" charset="0"/>
              </a:rPr>
              <a:t>gestionnaire de fonds.</a:t>
            </a:r>
            <a:endParaRPr lang="fr-FR" sz="2400" dirty="0">
              <a:solidFill>
                <a:srgbClr val="354675"/>
              </a:solidFill>
              <a:latin typeface="Maiandra GD" panose="020E0502030308020204" pitchFamily="34" charset="0"/>
            </a:endParaRPr>
          </a:p>
          <a:p>
            <a:pPr marL="358775" indent="-358775" algn="just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Clr>
                <a:srgbClr val="A20000"/>
              </a:buClr>
              <a:buSzPct val="82000"/>
              <a:buFont typeface="Wingdings" panose="05000000000000000000" pitchFamily="2" charset="2"/>
              <a:buChar char="Ø"/>
            </a:pPr>
            <a:r>
              <a:rPr lang="fr-FR" sz="2400" dirty="0">
                <a:solidFill>
                  <a:srgbClr val="354675"/>
                </a:solidFill>
                <a:latin typeface="Maiandra GD" panose="020E0502030308020204" pitchFamily="34" charset="0"/>
              </a:rPr>
              <a:t>V</a:t>
            </a:r>
            <a:r>
              <a:rPr lang="fr-FR" sz="2400" dirty="0">
                <a:solidFill>
                  <a:srgbClr val="354675"/>
                </a:solidFill>
                <a:latin typeface="Maiandra GD" panose="020E0502030308020204" pitchFamily="34" charset="0"/>
              </a:rPr>
              <a:t>olonté </a:t>
            </a:r>
            <a:r>
              <a:rPr lang="fr-FR" sz="2400" dirty="0">
                <a:solidFill>
                  <a:srgbClr val="354675"/>
                </a:solidFill>
                <a:latin typeface="Maiandra GD" panose="020E0502030308020204" pitchFamily="34" charset="0"/>
              </a:rPr>
              <a:t>des entreprises </a:t>
            </a:r>
            <a:r>
              <a:rPr lang="fr-FR" sz="2400" dirty="0">
                <a:solidFill>
                  <a:srgbClr val="354675"/>
                </a:solidFill>
                <a:latin typeface="Maiandra GD" panose="020E0502030308020204" pitchFamily="34" charset="0"/>
              </a:rPr>
              <a:t>de bénéficier </a:t>
            </a:r>
            <a:r>
              <a:rPr lang="fr-FR" sz="2400" dirty="0">
                <a:solidFill>
                  <a:srgbClr val="354675"/>
                </a:solidFill>
                <a:latin typeface="Maiandra GD" panose="020E0502030308020204" pitchFamily="34" charset="0"/>
              </a:rPr>
              <a:t>d'une </a:t>
            </a:r>
            <a:r>
              <a:rPr lang="fr-FR" sz="2400" dirty="0">
                <a:solidFill>
                  <a:srgbClr val="354675"/>
                </a:solidFill>
                <a:latin typeface="Maiandra GD" panose="020E0502030308020204" pitchFamily="34" charset="0"/>
              </a:rPr>
              <a:t>plus </a:t>
            </a:r>
            <a:r>
              <a:rPr lang="fr-FR" sz="2400" dirty="0">
                <a:solidFill>
                  <a:srgbClr val="35467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grande </a:t>
            </a:r>
            <a:r>
              <a:rPr lang="fr-FR" sz="2400" dirty="0">
                <a:solidFill>
                  <a:srgbClr val="35467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part </a:t>
            </a:r>
            <a:r>
              <a:rPr lang="fr-FR" sz="2400" dirty="0">
                <a:solidFill>
                  <a:srgbClr val="354675"/>
                </a:solidFill>
                <a:latin typeface="Maiandra GD" panose="020E0502030308020204" pitchFamily="34" charset="0"/>
              </a:rPr>
              <a:t>de la TFP </a:t>
            </a:r>
            <a:r>
              <a:rPr lang="fr-FR" sz="2400" dirty="0">
                <a:solidFill>
                  <a:srgbClr val="354675"/>
                </a:solidFill>
                <a:latin typeface="Maiandra GD" panose="020E0502030308020204" pitchFamily="34" charset="0"/>
              </a:rPr>
              <a:t>pour les CSF.</a:t>
            </a:r>
          </a:p>
          <a:p>
            <a:pPr marL="358775" indent="-358775" algn="just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Clr>
                <a:srgbClr val="A20000"/>
              </a:buClr>
              <a:buSzPct val="82000"/>
              <a:buFont typeface="Wingdings" panose="05000000000000000000" pitchFamily="2" charset="2"/>
              <a:buChar char="Ø"/>
            </a:pPr>
            <a:r>
              <a:rPr lang="fr-FR" sz="2400" dirty="0">
                <a:solidFill>
                  <a:srgbClr val="354675"/>
                </a:solidFill>
                <a:latin typeface="Maiandra GD" panose="020E0502030308020204" pitchFamily="34" charset="0"/>
              </a:rPr>
              <a:t>Le montant </a:t>
            </a:r>
            <a:r>
              <a:rPr lang="fr-FR" sz="2400" dirty="0">
                <a:solidFill>
                  <a:srgbClr val="354675"/>
                </a:solidFill>
                <a:latin typeface="Maiandra GD" panose="020E0502030308020204" pitchFamily="34" charset="0"/>
              </a:rPr>
              <a:t>des paiements effectués via les CSF </a:t>
            </a:r>
            <a:r>
              <a:rPr lang="fr-FR" sz="2400" dirty="0">
                <a:solidFill>
                  <a:srgbClr val="354675"/>
                </a:solidFill>
                <a:latin typeface="Maiandra GD" panose="020E0502030308020204" pitchFamily="34" charset="0"/>
              </a:rPr>
              <a:t>n’atteint jamais </a:t>
            </a:r>
            <a:r>
              <a:rPr lang="fr-FR" sz="2400" dirty="0">
                <a:solidFill>
                  <a:srgbClr val="35467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50</a:t>
            </a:r>
            <a:r>
              <a:rPr lang="fr-FR" sz="2400" dirty="0">
                <a:solidFill>
                  <a:srgbClr val="35467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%</a:t>
            </a:r>
            <a:r>
              <a:rPr lang="fr-FR" sz="2400" dirty="0">
                <a:solidFill>
                  <a:srgbClr val="354675"/>
                </a:solidFill>
                <a:latin typeface="Maiandra GD" panose="020E0502030308020204" pitchFamily="34" charset="0"/>
              </a:rPr>
              <a:t> de </a:t>
            </a:r>
            <a:r>
              <a:rPr lang="fr-FR" sz="2400" dirty="0" smtClean="0">
                <a:solidFill>
                  <a:srgbClr val="354675"/>
                </a:solidFill>
                <a:latin typeface="Maiandra GD" panose="020E0502030308020204" pitchFamily="34" charset="0"/>
              </a:rPr>
              <a:t>la participation </a:t>
            </a:r>
            <a:r>
              <a:rPr lang="fr-FR" sz="2400" dirty="0">
                <a:solidFill>
                  <a:srgbClr val="354675"/>
                </a:solidFill>
                <a:latin typeface="Maiandra GD" panose="020E0502030308020204" pitchFamily="34" charset="0"/>
              </a:rPr>
              <a:t>financière </a:t>
            </a:r>
            <a:r>
              <a:rPr lang="fr-FR" sz="2400" dirty="0">
                <a:solidFill>
                  <a:srgbClr val="354675"/>
                </a:solidFill>
                <a:latin typeface="Maiandra GD" panose="020E0502030308020204" pitchFamily="34" charset="0"/>
              </a:rPr>
              <a:t>accordée.</a:t>
            </a:r>
          </a:p>
          <a:p>
            <a:pPr marL="358775" indent="-358775" algn="just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Clr>
                <a:srgbClr val="A20000"/>
              </a:buClr>
              <a:buSzPct val="82000"/>
              <a:buFont typeface="Wingdings" panose="05000000000000000000" pitchFamily="2" charset="2"/>
              <a:buChar char="Ø"/>
            </a:pPr>
            <a:r>
              <a:rPr lang="fr-FR" sz="2400" dirty="0">
                <a:solidFill>
                  <a:srgbClr val="35467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50 à 60% </a:t>
            </a:r>
            <a:r>
              <a:rPr lang="fr-FR" sz="2400" dirty="0">
                <a:solidFill>
                  <a:srgbClr val="354675"/>
                </a:solidFill>
                <a:latin typeface="Maiandra GD" panose="020E0502030308020204" pitchFamily="34" charset="0"/>
              </a:rPr>
              <a:t>des entreprises bénéficiaires des CSF sont installées dans la région de </a:t>
            </a:r>
            <a:r>
              <a:rPr lang="fr-FR" sz="2400" dirty="0" smtClean="0">
                <a:solidFill>
                  <a:srgbClr val="354675"/>
                </a:solidFill>
                <a:latin typeface="Maiandra GD" panose="020E0502030308020204" pitchFamily="34" charset="0"/>
              </a:rPr>
              <a:t>Casa (</a:t>
            </a:r>
            <a:r>
              <a:rPr lang="fr-FR" sz="2400" dirty="0" smtClean="0">
                <a:solidFill>
                  <a:srgbClr val="35467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décentralisation</a:t>
            </a:r>
            <a:r>
              <a:rPr lang="fr-FR" sz="2400" dirty="0" smtClean="0">
                <a:solidFill>
                  <a:srgbClr val="354675"/>
                </a:solidFill>
                <a:latin typeface="Maiandra GD" panose="020E0502030308020204" pitchFamily="34" charset="0"/>
              </a:rPr>
              <a:t> / Régionalisation).</a:t>
            </a:r>
            <a:endParaRPr lang="fr-FR" sz="2400" dirty="0">
              <a:solidFill>
                <a:srgbClr val="354675"/>
              </a:solidFill>
              <a:latin typeface="Maiandra GD" panose="020E0502030308020204" pitchFamily="34" charset="0"/>
            </a:endParaRPr>
          </a:p>
          <a:p>
            <a:pPr marL="358775" indent="-358775" algn="just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Clr>
                <a:srgbClr val="A20000"/>
              </a:buClr>
              <a:buSzPct val="82000"/>
              <a:buFont typeface="Wingdings" panose="05000000000000000000" pitchFamily="2" charset="2"/>
              <a:buChar char="Ø"/>
            </a:pPr>
            <a:endParaRPr lang="fr-FR" sz="2400" dirty="0">
              <a:solidFill>
                <a:srgbClr val="354675"/>
              </a:solidFill>
              <a:latin typeface="Maiandra GD" panose="020E0502030308020204" pitchFamily="34" charset="0"/>
            </a:endParaRPr>
          </a:p>
          <a:p>
            <a:pPr marL="358775" indent="-358775" algn="just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Clr>
                <a:srgbClr val="A20000"/>
              </a:buClr>
              <a:buSzPct val="82000"/>
              <a:buFont typeface="Wingdings" panose="05000000000000000000" pitchFamily="2" charset="2"/>
              <a:buChar char="Ø"/>
            </a:pPr>
            <a:endParaRPr lang="fr-FR" sz="2400" dirty="0">
              <a:solidFill>
                <a:srgbClr val="354675"/>
              </a:solidFill>
              <a:latin typeface="Maiandra GD" panose="020E0502030308020204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79512" y="98321"/>
            <a:ext cx="885698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063699" indent="-2063699" algn="ctr" eaLnBrk="1" hangingPunct="1">
              <a:defRPr/>
            </a:pPr>
            <a:r>
              <a:rPr lang="fr-FR" sz="2800" b="1" u="sng" dirty="0" smtClean="0">
                <a:solidFill>
                  <a:srgbClr val="A2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Retour d’expérience / Témoignage / Echanges</a:t>
            </a:r>
            <a:endParaRPr lang="fr-FR" sz="2400" b="1" u="sng" dirty="0">
              <a:solidFill>
                <a:srgbClr val="A2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9359863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/>
          <p:cNvSpPr txBox="1"/>
          <p:nvPr/>
        </p:nvSpPr>
        <p:spPr>
          <a:xfrm>
            <a:off x="899592" y="2204864"/>
            <a:ext cx="7345363" cy="769441"/>
          </a:xfrm>
          <a:prstGeom prst="rect">
            <a:avLst/>
          </a:prstGeom>
          <a:noFill/>
          <a:ln cap="rnd">
            <a:noFill/>
            <a:miter lim="800000"/>
          </a:ln>
          <a:effectLst>
            <a:outerShdw blurRad="50800" sx="32000" sy="32000" algn="ctr" rotWithShape="0">
              <a:srgbClr val="000000">
                <a:alpha val="86000"/>
              </a:srgbClr>
            </a:outerShdw>
          </a:effectLst>
        </p:spPr>
        <p:style>
          <a:lnRef idx="0">
            <a:scrgbClr r="0" g="0" b="0"/>
          </a:lnRef>
          <a:fillRef idx="1001">
            <a:schemeClr val="lt2"/>
          </a:fillRef>
          <a:effectRef idx="0">
            <a:scrgbClr r="0" g="0" b="0"/>
          </a:effectRef>
          <a:fontRef idx="major"/>
        </p:style>
        <p:txBody>
          <a:bodyPr anchor="ctr">
            <a:spAutoFit/>
          </a:bodyPr>
          <a:lstStyle/>
          <a:p>
            <a:pPr algn="ctr" eaLnBrk="1" hangingPunct="1">
              <a:defRPr/>
            </a:pPr>
            <a:r>
              <a:rPr lang="fr-FR" sz="4400" b="1" dirty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Merci pour votre attention</a:t>
            </a:r>
            <a:endParaRPr lang="fr-FR" sz="2800" b="1" dirty="0">
              <a:solidFill>
                <a:schemeClr val="tx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79512" y="98321"/>
            <a:ext cx="885698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063699" indent="-2063699" algn="ctr" eaLnBrk="1" hangingPunct="1">
              <a:defRPr/>
            </a:pPr>
            <a:r>
              <a:rPr lang="fr-FR" sz="2800" b="1" u="sng" dirty="0" smtClean="0">
                <a:solidFill>
                  <a:srgbClr val="A2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PLAN</a:t>
            </a:r>
            <a:endParaRPr lang="fr-FR" sz="2400" b="1" u="sng" dirty="0">
              <a:solidFill>
                <a:srgbClr val="A2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95536" y="1124744"/>
            <a:ext cx="8496944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57188" indent="-357188" eaLnBrk="1" hangingPunct="1">
              <a:lnSpc>
                <a:spcPct val="150000"/>
              </a:lnSpc>
              <a:buClr>
                <a:srgbClr val="7F2016"/>
              </a:buClr>
              <a:buSzPct val="90000"/>
              <a:buFont typeface="Wingdings" panose="05000000000000000000" pitchFamily="2" charset="2"/>
              <a:buChar char="v"/>
              <a:defRPr/>
            </a:pPr>
            <a:r>
              <a:rPr lang="fr-FR" sz="2800" dirty="0">
                <a:solidFill>
                  <a:srgbClr val="35467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Introduction</a:t>
            </a:r>
          </a:p>
          <a:p>
            <a:pPr marL="357188" indent="-357188" eaLnBrk="1" hangingPunct="1">
              <a:lnSpc>
                <a:spcPct val="150000"/>
              </a:lnSpc>
              <a:buClr>
                <a:srgbClr val="7F2016"/>
              </a:buClr>
              <a:buSzPct val="90000"/>
              <a:buFont typeface="Wingdings" panose="05000000000000000000" pitchFamily="2" charset="2"/>
              <a:buChar char="v"/>
              <a:defRPr/>
            </a:pPr>
            <a:r>
              <a:rPr lang="fr-FR" sz="2800" dirty="0">
                <a:solidFill>
                  <a:srgbClr val="35467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Fonctionnement des CSF</a:t>
            </a:r>
          </a:p>
          <a:p>
            <a:pPr marL="357188" indent="-357188" eaLnBrk="1" hangingPunct="1">
              <a:lnSpc>
                <a:spcPct val="150000"/>
              </a:lnSpc>
              <a:buClr>
                <a:srgbClr val="7F2016"/>
              </a:buClr>
              <a:buSzPct val="90000"/>
              <a:buFont typeface="Wingdings" panose="05000000000000000000" pitchFamily="2" charset="2"/>
              <a:buChar char="v"/>
              <a:defRPr/>
            </a:pPr>
            <a:r>
              <a:rPr lang="fr-FR" sz="2800" dirty="0">
                <a:solidFill>
                  <a:srgbClr val="35467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Taux de financement</a:t>
            </a:r>
          </a:p>
          <a:p>
            <a:pPr marL="357188" indent="-357188" eaLnBrk="1" hangingPunct="1">
              <a:lnSpc>
                <a:spcPct val="150000"/>
              </a:lnSpc>
              <a:buClr>
                <a:srgbClr val="7F2016"/>
              </a:buClr>
              <a:buSzPct val="90000"/>
              <a:buFont typeface="Wingdings" panose="05000000000000000000" pitchFamily="2" charset="2"/>
              <a:buChar char="v"/>
              <a:defRPr/>
            </a:pPr>
            <a:r>
              <a:rPr lang="fr-FR" sz="2800" dirty="0">
                <a:solidFill>
                  <a:srgbClr val="35467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Plafonds de remboursement</a:t>
            </a:r>
          </a:p>
          <a:p>
            <a:pPr marL="357188" indent="-357188" eaLnBrk="1" hangingPunct="1">
              <a:lnSpc>
                <a:spcPct val="150000"/>
              </a:lnSpc>
              <a:buClr>
                <a:srgbClr val="7F2016"/>
              </a:buClr>
              <a:buSzPct val="90000"/>
              <a:buFont typeface="Wingdings" panose="05000000000000000000" pitchFamily="2" charset="2"/>
              <a:buChar char="v"/>
              <a:defRPr/>
            </a:pPr>
            <a:r>
              <a:rPr lang="fr-FR" sz="2800" dirty="0">
                <a:solidFill>
                  <a:srgbClr val="35467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Processus de demande de financement</a:t>
            </a:r>
          </a:p>
          <a:p>
            <a:pPr marL="357188" indent="-357188" eaLnBrk="1" hangingPunct="1">
              <a:lnSpc>
                <a:spcPct val="150000"/>
              </a:lnSpc>
              <a:buClr>
                <a:srgbClr val="7F2016"/>
              </a:buClr>
              <a:buSzPct val="90000"/>
              <a:buFont typeface="Wingdings" panose="05000000000000000000" pitchFamily="2" charset="2"/>
              <a:buChar char="v"/>
              <a:defRPr/>
            </a:pPr>
            <a:r>
              <a:rPr lang="fr-FR" sz="2800" dirty="0">
                <a:solidFill>
                  <a:srgbClr val="35467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Témoignage et retour </a:t>
            </a:r>
            <a:r>
              <a:rPr lang="fr-FR" sz="2800" dirty="0" smtClean="0">
                <a:solidFill>
                  <a:srgbClr val="35467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d’expérience</a:t>
            </a:r>
            <a:endParaRPr lang="fr-FR" sz="2800" dirty="0">
              <a:solidFill>
                <a:srgbClr val="354675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5" name="Picture 6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370070" y="1268761"/>
            <a:ext cx="2162971" cy="20162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189997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val 2"/>
          <p:cNvSpPr>
            <a:spLocks noChangeArrowheads="1"/>
          </p:cNvSpPr>
          <p:nvPr/>
        </p:nvSpPr>
        <p:spPr bwMode="auto">
          <a:xfrm>
            <a:off x="2971963" y="836712"/>
            <a:ext cx="3265855" cy="1211818"/>
          </a:xfrm>
          <a:prstGeom prst="ellipse">
            <a:avLst/>
          </a:prstGeom>
          <a:solidFill>
            <a:schemeClr val="tx2">
              <a:lumMod val="60000"/>
              <a:lumOff val="40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/>
        </p:spPr>
        <p:txBody>
          <a:bodyPr wrap="square" lIns="0" tIns="0" rIns="0" bIns="0" anchor="ctr">
            <a:spAutoFit/>
          </a:bodyPr>
          <a:lstStyle/>
          <a:p>
            <a:pPr algn="ctr" defTabSz="1042962"/>
            <a:r>
              <a:rPr lang="fr-FR" altLang="fr-FR" sz="2800" dirty="0" smtClean="0">
                <a:solidFill>
                  <a:schemeClr val="accent6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Formation professionnelle</a:t>
            </a:r>
            <a:endParaRPr lang="fr-FR" altLang="fr-FR" sz="2800" b="1" dirty="0">
              <a:solidFill>
                <a:schemeClr val="accent6">
                  <a:lumMod val="20000"/>
                  <a:lumOff val="8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iandra GD" panose="020E0502030308020204" pitchFamily="34" charset="0"/>
            </a:endParaRPr>
          </a:p>
        </p:txBody>
      </p:sp>
      <p:grpSp>
        <p:nvGrpSpPr>
          <p:cNvPr id="6" name="Groupe 5"/>
          <p:cNvGrpSpPr/>
          <p:nvPr/>
        </p:nvGrpSpPr>
        <p:grpSpPr>
          <a:xfrm rot="2843634">
            <a:off x="3025755" y="1966717"/>
            <a:ext cx="315027" cy="408919"/>
            <a:chOff x="4536507" y="2016224"/>
            <a:chExt cx="299670" cy="426891"/>
          </a:xfrm>
          <a:solidFill>
            <a:srgbClr val="BD9F84"/>
          </a:solidFill>
        </p:grpSpPr>
        <p:sp>
          <p:nvSpPr>
            <p:cNvPr id="7" name="Flèche vers le bas 6"/>
            <p:cNvSpPr/>
            <p:nvPr/>
          </p:nvSpPr>
          <p:spPr>
            <a:xfrm>
              <a:off x="4536507" y="2016224"/>
              <a:ext cx="299670" cy="426891"/>
            </a:xfrm>
            <a:prstGeom prst="downArrow">
              <a:avLst>
                <a:gd name="adj1" fmla="val 55000"/>
                <a:gd name="adj2" fmla="val 45000"/>
              </a:avLst>
            </a:prstGeom>
            <a:grpFill/>
            <a:ln w="9525">
              <a:noFill/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8" name="Flèche vers le bas 4"/>
            <p:cNvSpPr/>
            <p:nvPr/>
          </p:nvSpPr>
          <p:spPr>
            <a:xfrm>
              <a:off x="4603933" y="2016224"/>
              <a:ext cx="164818" cy="352723"/>
            </a:xfrm>
            <a:prstGeom prst="rect">
              <a:avLst/>
            </a:prstGeom>
            <a:grp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6671" tIns="26671" rIns="26671" bIns="26671" numCol="1" spcCol="1270" anchor="ctr" anchorCtr="0">
              <a:noAutofit/>
            </a:bodyPr>
            <a:lstStyle/>
            <a:p>
              <a:pPr algn="ctr" defTabSz="933427">
                <a:lnSpc>
                  <a:spcPct val="90000"/>
                </a:lnSpc>
                <a:spcAft>
                  <a:spcPct val="35000"/>
                </a:spcAft>
              </a:pPr>
              <a:endParaRPr lang="fr-FR" sz="2100" dirty="0"/>
            </a:p>
          </p:txBody>
        </p:sp>
      </p:grpSp>
      <p:grpSp>
        <p:nvGrpSpPr>
          <p:cNvPr id="9" name="Groupe 8"/>
          <p:cNvGrpSpPr/>
          <p:nvPr/>
        </p:nvGrpSpPr>
        <p:grpSpPr>
          <a:xfrm rot="18488616">
            <a:off x="5893527" y="1980575"/>
            <a:ext cx="299568" cy="381201"/>
            <a:chOff x="4536507" y="2016224"/>
            <a:chExt cx="299670" cy="426891"/>
          </a:xfrm>
          <a:solidFill>
            <a:srgbClr val="BD9F84"/>
          </a:solidFill>
        </p:grpSpPr>
        <p:sp>
          <p:nvSpPr>
            <p:cNvPr id="10" name="Flèche vers le bas 9"/>
            <p:cNvSpPr/>
            <p:nvPr/>
          </p:nvSpPr>
          <p:spPr>
            <a:xfrm>
              <a:off x="4536507" y="2016224"/>
              <a:ext cx="299670" cy="426891"/>
            </a:xfrm>
            <a:prstGeom prst="downArrow">
              <a:avLst>
                <a:gd name="adj1" fmla="val 55000"/>
                <a:gd name="adj2" fmla="val 45000"/>
              </a:avLst>
            </a:prstGeom>
            <a:grpFill/>
            <a:ln w="9525">
              <a:noFill/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2" name="Flèche vers le bas 4"/>
            <p:cNvSpPr/>
            <p:nvPr/>
          </p:nvSpPr>
          <p:spPr>
            <a:xfrm>
              <a:off x="4603933" y="2016224"/>
              <a:ext cx="164818" cy="352723"/>
            </a:xfrm>
            <a:prstGeom prst="rect">
              <a:avLst/>
            </a:prstGeom>
            <a:grp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6671" tIns="26671" rIns="26671" bIns="26671" numCol="1" spcCol="1270" anchor="ctr" anchorCtr="0">
              <a:noAutofit/>
            </a:bodyPr>
            <a:lstStyle/>
            <a:p>
              <a:pPr algn="ctr" defTabSz="933427">
                <a:lnSpc>
                  <a:spcPct val="90000"/>
                </a:lnSpc>
                <a:spcAft>
                  <a:spcPct val="35000"/>
                </a:spcAft>
              </a:pPr>
              <a:endParaRPr lang="fr-FR" sz="2100" dirty="0"/>
            </a:p>
          </p:txBody>
        </p:sp>
      </p:grpSp>
      <p:sp>
        <p:nvSpPr>
          <p:cNvPr id="4" name="Rectangle 3"/>
          <p:cNvSpPr/>
          <p:nvPr/>
        </p:nvSpPr>
        <p:spPr>
          <a:xfrm>
            <a:off x="179512" y="98321"/>
            <a:ext cx="885698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063699" indent="-2063699" algn="ctr" eaLnBrk="1" hangingPunct="1">
              <a:defRPr/>
            </a:pPr>
            <a:r>
              <a:rPr lang="fr-FR" sz="2800" b="1" u="sng" dirty="0">
                <a:solidFill>
                  <a:srgbClr val="A2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Introduction</a:t>
            </a:r>
            <a:r>
              <a:rPr lang="fr-FR" sz="2400" b="1" u="sng" dirty="0">
                <a:solidFill>
                  <a:srgbClr val="A2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</a:p>
        </p:txBody>
      </p:sp>
      <p:sp>
        <p:nvSpPr>
          <p:cNvPr id="13" name="Oval 2"/>
          <p:cNvSpPr>
            <a:spLocks noChangeArrowheads="1"/>
          </p:cNvSpPr>
          <p:nvPr/>
        </p:nvSpPr>
        <p:spPr bwMode="auto">
          <a:xfrm>
            <a:off x="755576" y="2159333"/>
            <a:ext cx="2638088" cy="1211818"/>
          </a:xfrm>
          <a:prstGeom prst="ellipse">
            <a:avLst/>
          </a:prstGeom>
          <a:solidFill>
            <a:schemeClr val="accent3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/>
        </p:spPr>
        <p:txBody>
          <a:bodyPr wrap="square" lIns="0" tIns="0" rIns="0" bIns="0" anchor="ctr">
            <a:spAutoFit/>
          </a:bodyPr>
          <a:lstStyle/>
          <a:p>
            <a:pPr algn="ctr" defTabSz="1042962"/>
            <a:r>
              <a:rPr lang="fr-FR" altLang="fr-FR" sz="280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Formation </a:t>
            </a:r>
            <a:r>
              <a:rPr lang="fr-FR" altLang="fr-FR" sz="28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Initiale</a:t>
            </a:r>
            <a:endParaRPr lang="fr-FR" altLang="fr-FR" sz="28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iandra GD" panose="020E0502030308020204" pitchFamily="34" charset="0"/>
            </a:endParaRPr>
          </a:p>
        </p:txBody>
      </p:sp>
      <p:sp>
        <p:nvSpPr>
          <p:cNvPr id="14" name="Oval 2"/>
          <p:cNvSpPr>
            <a:spLocks noChangeArrowheads="1"/>
          </p:cNvSpPr>
          <p:nvPr/>
        </p:nvSpPr>
        <p:spPr bwMode="auto">
          <a:xfrm>
            <a:off x="5894352" y="2132856"/>
            <a:ext cx="2638088" cy="1211818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/>
        </p:spPr>
        <p:txBody>
          <a:bodyPr wrap="square" lIns="0" tIns="0" rIns="0" bIns="0" anchor="ctr">
            <a:spAutoFit/>
          </a:bodyPr>
          <a:lstStyle/>
          <a:p>
            <a:pPr algn="ctr" defTabSz="1042962"/>
            <a:r>
              <a:rPr lang="fr-FR" altLang="fr-FR" sz="2800" dirty="0" smtClean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Formation</a:t>
            </a:r>
            <a:r>
              <a:rPr lang="fr-FR" altLang="fr-FR" sz="2800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 </a:t>
            </a:r>
            <a:r>
              <a:rPr lang="fr-FR" altLang="fr-FR" sz="28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Continue</a:t>
            </a:r>
            <a:endParaRPr lang="fr-FR" altLang="fr-FR" sz="28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iandra GD" panose="020E0502030308020204" pitchFamily="34" charset="0"/>
            </a:endParaRPr>
          </a:p>
        </p:txBody>
      </p:sp>
      <p:sp>
        <p:nvSpPr>
          <p:cNvPr id="15" name="ZoneTexte 14"/>
          <p:cNvSpPr txBox="1"/>
          <p:nvPr/>
        </p:nvSpPr>
        <p:spPr>
          <a:xfrm>
            <a:off x="1158142" y="3717032"/>
            <a:ext cx="1832955" cy="646331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Jeunes en quête de formation</a:t>
            </a:r>
            <a:endParaRPr lang="fr-FR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iandra GD" panose="020E0502030308020204" pitchFamily="34" charset="0"/>
            </a:endParaRPr>
          </a:p>
        </p:txBody>
      </p:sp>
      <p:sp>
        <p:nvSpPr>
          <p:cNvPr id="16" name="ZoneTexte 15"/>
          <p:cNvSpPr txBox="1"/>
          <p:nvPr/>
        </p:nvSpPr>
        <p:spPr>
          <a:xfrm>
            <a:off x="6462129" y="3717031"/>
            <a:ext cx="1502534" cy="64633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Salariés en activité</a:t>
            </a:r>
            <a:endParaRPr lang="fr-FR" dirty="0">
              <a:solidFill>
                <a:schemeClr val="accent3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iandra GD" panose="020E0502030308020204" pitchFamily="34" charset="0"/>
            </a:endParaRPr>
          </a:p>
        </p:txBody>
      </p:sp>
      <p:sp>
        <p:nvSpPr>
          <p:cNvPr id="17" name="ZoneTexte 16"/>
          <p:cNvSpPr txBox="1"/>
          <p:nvPr/>
        </p:nvSpPr>
        <p:spPr>
          <a:xfrm>
            <a:off x="1043608" y="4629962"/>
            <a:ext cx="2664296" cy="1200329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180975" indent="-180975">
              <a:buFont typeface="Arial" panose="020B0604020202020204" pitchFamily="34" charset="0"/>
              <a:buChar char="•"/>
            </a:pPr>
            <a:r>
              <a:rPr lang="fr-FR" dirty="0" smtClean="0">
                <a:solidFill>
                  <a:srgbClr val="7030A0"/>
                </a:solidFill>
                <a:latin typeface="Maiandra GD" panose="020E0502030308020204" pitchFamily="34" charset="0"/>
              </a:rPr>
              <a:t>Technicien spécialisé</a:t>
            </a:r>
          </a:p>
          <a:p>
            <a:pPr marL="180975" indent="-180975">
              <a:buFont typeface="Arial" panose="020B0604020202020204" pitchFamily="34" charset="0"/>
              <a:buChar char="•"/>
            </a:pPr>
            <a:r>
              <a:rPr lang="fr-FR" dirty="0" smtClean="0">
                <a:solidFill>
                  <a:srgbClr val="7030A0"/>
                </a:solidFill>
                <a:latin typeface="Maiandra GD" panose="020E0502030308020204" pitchFamily="34" charset="0"/>
              </a:rPr>
              <a:t>Technicien</a:t>
            </a:r>
          </a:p>
          <a:p>
            <a:pPr marL="180975" indent="-180975">
              <a:buFont typeface="Arial" panose="020B0604020202020204" pitchFamily="34" charset="0"/>
              <a:buChar char="•"/>
            </a:pPr>
            <a:r>
              <a:rPr lang="fr-FR" dirty="0" smtClean="0">
                <a:solidFill>
                  <a:srgbClr val="7030A0"/>
                </a:solidFill>
                <a:latin typeface="Maiandra GD" panose="020E0502030308020204" pitchFamily="34" charset="0"/>
              </a:rPr>
              <a:t>Ouvrier qualifié</a:t>
            </a:r>
          </a:p>
          <a:p>
            <a:pPr marL="180975" indent="-180975">
              <a:buFont typeface="Arial" panose="020B0604020202020204" pitchFamily="34" charset="0"/>
              <a:buChar char="•"/>
            </a:pPr>
            <a:r>
              <a:rPr lang="fr-FR" dirty="0" smtClean="0">
                <a:solidFill>
                  <a:srgbClr val="7030A0"/>
                </a:solidFill>
                <a:latin typeface="Maiandra GD" panose="020E0502030308020204" pitchFamily="34" charset="0"/>
              </a:rPr>
              <a:t>Ouvrier spécialisé</a:t>
            </a:r>
            <a:endParaRPr lang="fr-FR" dirty="0">
              <a:solidFill>
                <a:srgbClr val="7030A0"/>
              </a:solidFill>
              <a:latin typeface="Maiandra GD" panose="020E0502030308020204" pitchFamily="34" charset="0"/>
            </a:endParaRPr>
          </a:p>
        </p:txBody>
      </p:sp>
      <p:sp>
        <p:nvSpPr>
          <p:cNvPr id="18" name="ZoneTexte 17"/>
          <p:cNvSpPr txBox="1"/>
          <p:nvPr/>
        </p:nvSpPr>
        <p:spPr>
          <a:xfrm>
            <a:off x="4932040" y="4629962"/>
            <a:ext cx="3744416" cy="120032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marL="180975" indent="-180975">
              <a:buFont typeface="Arial" panose="020B0604020202020204" pitchFamily="34" charset="0"/>
              <a:buChar char="•"/>
            </a:pPr>
            <a:r>
              <a:rPr lang="fr-FR" dirty="0" smtClean="0">
                <a:solidFill>
                  <a:schemeClr val="accent3">
                    <a:lumMod val="75000"/>
                  </a:schemeClr>
                </a:solidFill>
                <a:latin typeface="Maiandra GD" panose="020E0502030308020204" pitchFamily="34" charset="0"/>
              </a:rPr>
              <a:t>Toutes catégories confondues</a:t>
            </a:r>
          </a:p>
          <a:p>
            <a:pPr marL="180975" indent="-180975">
              <a:buFont typeface="Arial" panose="020B0604020202020204" pitchFamily="34" charset="0"/>
              <a:buChar char="•"/>
            </a:pPr>
            <a:r>
              <a:rPr lang="fr-FR" dirty="0" smtClean="0">
                <a:solidFill>
                  <a:schemeClr val="accent3">
                    <a:lumMod val="75000"/>
                  </a:schemeClr>
                </a:solidFill>
                <a:latin typeface="Maiandra GD" panose="020E0502030308020204" pitchFamily="34" charset="0"/>
              </a:rPr>
              <a:t>Courte durée</a:t>
            </a:r>
          </a:p>
          <a:p>
            <a:pPr marL="180975" indent="-180975">
              <a:buFont typeface="Arial" panose="020B0604020202020204" pitchFamily="34" charset="0"/>
              <a:buChar char="•"/>
            </a:pPr>
            <a:r>
              <a:rPr lang="fr-FR" dirty="0" smtClean="0">
                <a:solidFill>
                  <a:schemeClr val="accent3">
                    <a:lumMod val="75000"/>
                  </a:schemeClr>
                </a:solidFill>
                <a:latin typeface="Maiandra GD" panose="020E0502030308020204" pitchFamily="34" charset="0"/>
              </a:rPr>
              <a:t>A l’intérieur ou l’extérieur de l’</a:t>
            </a:r>
            <a:r>
              <a:rPr lang="fr-FR" dirty="0" err="1" smtClean="0">
                <a:solidFill>
                  <a:schemeClr val="accent3">
                    <a:lumMod val="75000"/>
                  </a:schemeClr>
                </a:solidFill>
                <a:latin typeface="Maiandra GD" panose="020E0502030308020204" pitchFamily="34" charset="0"/>
              </a:rPr>
              <a:t>Ese</a:t>
            </a:r>
            <a:endParaRPr lang="fr-FR" dirty="0" smtClean="0">
              <a:solidFill>
                <a:schemeClr val="accent3">
                  <a:lumMod val="75000"/>
                </a:schemeClr>
              </a:solidFill>
              <a:latin typeface="Maiandra GD" panose="020E0502030308020204" pitchFamily="34" charset="0"/>
            </a:endParaRPr>
          </a:p>
          <a:p>
            <a:pPr marL="180975" indent="-180975">
              <a:buFont typeface="Arial" panose="020B0604020202020204" pitchFamily="34" charset="0"/>
              <a:buChar char="•"/>
            </a:pPr>
            <a:r>
              <a:rPr lang="fr-FR" dirty="0" smtClean="0">
                <a:solidFill>
                  <a:schemeClr val="accent3">
                    <a:lumMod val="75000"/>
                  </a:schemeClr>
                </a:solidFill>
                <a:latin typeface="Maiandra GD" panose="020E0502030308020204" pitchFamily="34" charset="0"/>
              </a:rPr>
              <a:t>Formateur interne ou externe</a:t>
            </a:r>
            <a:endParaRPr lang="fr-FR" dirty="0">
              <a:solidFill>
                <a:schemeClr val="accent3">
                  <a:lumMod val="75000"/>
                </a:schemeClr>
              </a:solidFill>
              <a:latin typeface="Maiandra GD" panose="020E0502030308020204" pitchFamily="34" charset="0"/>
            </a:endParaRPr>
          </a:p>
        </p:txBody>
      </p:sp>
      <p:sp>
        <p:nvSpPr>
          <p:cNvPr id="19" name="ZoneTexte 18"/>
          <p:cNvSpPr txBox="1"/>
          <p:nvPr/>
        </p:nvSpPr>
        <p:spPr>
          <a:xfrm>
            <a:off x="4932040" y="5926106"/>
            <a:ext cx="3960440" cy="338554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marL="180975" indent="-180975">
              <a:buFont typeface="Arial" panose="020B0604020202020204" pitchFamily="34" charset="0"/>
              <a:buChar char="•"/>
            </a:pPr>
            <a:r>
              <a:rPr lang="fr-FR" sz="1600" dirty="0" smtClean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Perfectionnement, Alphabétisation, VAE</a:t>
            </a:r>
            <a:endParaRPr lang="fr-FR" sz="1600" dirty="0">
              <a:solidFill>
                <a:schemeClr val="accent3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iandra GD" panose="020E0502030308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81666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79512" y="98321"/>
            <a:ext cx="885698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063699" indent="-2063699" algn="ctr" eaLnBrk="1" hangingPunct="1">
              <a:defRPr/>
            </a:pPr>
            <a:r>
              <a:rPr lang="fr-FR" sz="2800" b="1" u="sng" dirty="0">
                <a:solidFill>
                  <a:srgbClr val="A2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Introduction</a:t>
            </a:r>
            <a:r>
              <a:rPr lang="fr-FR" sz="2400" b="1" u="sng" dirty="0">
                <a:solidFill>
                  <a:srgbClr val="A2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</a:p>
        </p:txBody>
      </p:sp>
      <p:sp>
        <p:nvSpPr>
          <p:cNvPr id="19" name="Oval 2"/>
          <p:cNvSpPr>
            <a:spLocks noChangeArrowheads="1"/>
          </p:cNvSpPr>
          <p:nvPr/>
        </p:nvSpPr>
        <p:spPr bwMode="auto">
          <a:xfrm>
            <a:off x="3199031" y="1124744"/>
            <a:ext cx="2817946" cy="1211818"/>
          </a:xfrm>
          <a:prstGeom prst="ellipse">
            <a:avLst/>
          </a:prstGeom>
          <a:solidFill>
            <a:schemeClr val="tx2">
              <a:lumMod val="20000"/>
              <a:lumOff val="80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/>
        </p:spPr>
        <p:txBody>
          <a:bodyPr wrap="square" lIns="0" tIns="0" rIns="0" bIns="0" anchor="ctr">
            <a:spAutoFit/>
          </a:bodyPr>
          <a:lstStyle/>
          <a:p>
            <a:pPr algn="ctr" defTabSz="1042962"/>
            <a:r>
              <a:rPr lang="fr-FR" altLang="fr-FR" sz="2800" dirty="0" smtClean="0">
                <a:solidFill>
                  <a:srgbClr val="A2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Financement de la FC</a:t>
            </a:r>
            <a:endParaRPr lang="fr-FR" altLang="fr-FR" sz="2800" b="1" dirty="0">
              <a:solidFill>
                <a:srgbClr val="A2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iandra GD" panose="020E0502030308020204" pitchFamily="34" charset="0"/>
            </a:endParaRPr>
          </a:p>
        </p:txBody>
      </p:sp>
      <p:graphicFrame>
        <p:nvGraphicFramePr>
          <p:cNvPr id="3" name="Diagramme 2"/>
          <p:cNvGraphicFramePr/>
          <p:nvPr>
            <p:extLst>
              <p:ext uri="{D42A27DB-BD31-4B8C-83A1-F6EECF244321}">
                <p14:modId xmlns:p14="http://schemas.microsoft.com/office/powerpoint/2010/main" val="3408732112"/>
              </p:ext>
            </p:extLst>
          </p:nvPr>
        </p:nvGraphicFramePr>
        <p:xfrm>
          <a:off x="1475656" y="1381224"/>
          <a:ext cx="6480720" cy="384797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11" name="Diagramme 10"/>
          <p:cNvGraphicFramePr/>
          <p:nvPr>
            <p:extLst>
              <p:ext uri="{D42A27DB-BD31-4B8C-83A1-F6EECF244321}">
                <p14:modId xmlns:p14="http://schemas.microsoft.com/office/powerpoint/2010/main" val="256174660"/>
              </p:ext>
            </p:extLst>
          </p:nvPr>
        </p:nvGraphicFramePr>
        <p:xfrm>
          <a:off x="1391308" y="4149080"/>
          <a:ext cx="6696744" cy="19167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</p:spTree>
    <p:extLst>
      <p:ext uri="{BB962C8B-B14F-4D97-AF65-F5344CB8AC3E}">
        <p14:creationId xmlns:p14="http://schemas.microsoft.com/office/powerpoint/2010/main" val="2201643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79512" y="980728"/>
            <a:ext cx="8928992" cy="51244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600"/>
              </a:spcAft>
            </a:pPr>
            <a:r>
              <a:rPr lang="fr-FR" sz="2400" b="1" u="sng" dirty="0">
                <a:solidFill>
                  <a:srgbClr val="354675"/>
                </a:solidFill>
                <a:latin typeface="Maiandra GD" panose="020E0502030308020204" pitchFamily="34" charset="0"/>
              </a:rPr>
              <a:t>Définition</a:t>
            </a:r>
          </a:p>
          <a:p>
            <a:pPr algn="just"/>
            <a:r>
              <a:rPr lang="fr-FR" sz="2400" dirty="0">
                <a:latin typeface="Maiandra GD" panose="020E0502030308020204" pitchFamily="34" charset="0"/>
              </a:rPr>
              <a:t>Système </a:t>
            </a:r>
            <a:r>
              <a:rPr lang="fr-FR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d’incitation</a:t>
            </a:r>
            <a:r>
              <a:rPr lang="fr-FR" sz="2400" dirty="0">
                <a:latin typeface="Maiandra GD" panose="020E0502030308020204" pitchFamily="34" charset="0"/>
              </a:rPr>
              <a:t> </a:t>
            </a:r>
            <a:r>
              <a:rPr lang="fr-FR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financière</a:t>
            </a:r>
            <a:r>
              <a:rPr lang="fr-FR" sz="2400" dirty="0">
                <a:latin typeface="Maiandra GD" panose="020E0502030308020204" pitchFamily="34" charset="0"/>
              </a:rPr>
              <a:t> à la formation en cours d’emploi mis en place par les pouvoirs </a:t>
            </a:r>
            <a:r>
              <a:rPr lang="fr-FR" sz="2400" dirty="0" smtClean="0">
                <a:latin typeface="Maiandra GD" panose="020E0502030308020204" pitchFamily="34" charset="0"/>
              </a:rPr>
              <a:t>publics.</a:t>
            </a:r>
          </a:p>
          <a:p>
            <a:pPr algn="just"/>
            <a:endParaRPr lang="fr-FR" sz="2400" dirty="0">
              <a:latin typeface="Maiandra GD" panose="020E0502030308020204" pitchFamily="34" charset="0"/>
            </a:endParaRPr>
          </a:p>
          <a:p>
            <a:pPr algn="just">
              <a:spcAft>
                <a:spcPts val="600"/>
              </a:spcAft>
            </a:pPr>
            <a:r>
              <a:rPr lang="fr-FR" sz="2400" b="1" u="sng" dirty="0">
                <a:solidFill>
                  <a:srgbClr val="354675"/>
                </a:solidFill>
                <a:latin typeface="Maiandra GD" panose="020E0502030308020204" pitchFamily="34" charset="0"/>
              </a:rPr>
              <a:t>Principe</a:t>
            </a:r>
            <a:r>
              <a:rPr lang="fr-FR" sz="2400" b="1" u="sng" dirty="0">
                <a:latin typeface="Maiandra GD" panose="020E0502030308020204" pitchFamily="34" charset="0"/>
              </a:rPr>
              <a:t> </a:t>
            </a:r>
            <a:r>
              <a:rPr lang="fr-FR" sz="2400" b="1" u="sng" dirty="0">
                <a:solidFill>
                  <a:srgbClr val="354675"/>
                </a:solidFill>
                <a:latin typeface="Maiandra GD" panose="020E0502030308020204" pitchFamily="34" charset="0"/>
              </a:rPr>
              <a:t>de</a:t>
            </a:r>
            <a:r>
              <a:rPr lang="fr-FR" sz="2400" b="1" u="sng" dirty="0">
                <a:latin typeface="Maiandra GD" panose="020E0502030308020204" pitchFamily="34" charset="0"/>
              </a:rPr>
              <a:t> </a:t>
            </a:r>
            <a:r>
              <a:rPr lang="fr-FR" sz="2400" b="1" u="sng" dirty="0" smtClean="0">
                <a:solidFill>
                  <a:srgbClr val="354675"/>
                </a:solidFill>
                <a:latin typeface="Maiandra GD" panose="020E0502030308020204" pitchFamily="34" charset="0"/>
              </a:rPr>
              <a:t>fonctionnement</a:t>
            </a:r>
            <a:endParaRPr lang="fr-FR" sz="2400" b="1" u="sng" dirty="0">
              <a:solidFill>
                <a:srgbClr val="354675"/>
              </a:solidFill>
              <a:latin typeface="Maiandra GD" panose="020E0502030308020204" pitchFamily="34" charset="0"/>
            </a:endParaRPr>
          </a:p>
          <a:p>
            <a:pPr algn="just"/>
            <a:r>
              <a:rPr lang="fr-FR" sz="2400" dirty="0">
                <a:latin typeface="Maiandra GD" panose="020E0502030308020204" pitchFamily="34" charset="0"/>
              </a:rPr>
              <a:t>Les entreprises paient la </a:t>
            </a:r>
            <a:r>
              <a:rPr lang="fr-FR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TFP</a:t>
            </a:r>
            <a:r>
              <a:rPr lang="fr-FR" sz="2400" dirty="0">
                <a:latin typeface="Maiandra GD" panose="020E0502030308020204" pitchFamily="34" charset="0"/>
              </a:rPr>
              <a:t>. Elles bénéficient d’un montant </a:t>
            </a:r>
            <a:r>
              <a:rPr lang="fr-FR" sz="2400" dirty="0" smtClean="0">
                <a:latin typeface="Maiandra GD" panose="020E0502030308020204" pitchFamily="34" charset="0"/>
              </a:rPr>
              <a:t>en fonction </a:t>
            </a:r>
            <a:r>
              <a:rPr lang="fr-FR" sz="2400" dirty="0">
                <a:latin typeface="Maiandra GD" panose="020E0502030308020204" pitchFamily="34" charset="0"/>
              </a:rPr>
              <a:t>de cette TFP en </a:t>
            </a:r>
            <a:r>
              <a:rPr lang="fr-FR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justifiant</a:t>
            </a:r>
            <a:r>
              <a:rPr lang="fr-FR" sz="2400" dirty="0">
                <a:latin typeface="Maiandra GD" panose="020E0502030308020204" pitchFamily="34" charset="0"/>
              </a:rPr>
              <a:t> la réalisation d’actions de formation continue</a:t>
            </a:r>
            <a:r>
              <a:rPr lang="fr-FR" sz="2400" dirty="0" smtClean="0">
                <a:latin typeface="Maiandra GD" panose="020E0502030308020204" pitchFamily="34" charset="0"/>
              </a:rPr>
              <a:t>.</a:t>
            </a:r>
          </a:p>
          <a:p>
            <a:pPr algn="just"/>
            <a:endParaRPr lang="fr-FR" sz="2400" dirty="0">
              <a:latin typeface="Maiandra GD" panose="020E0502030308020204" pitchFamily="34" charset="0"/>
            </a:endParaRPr>
          </a:p>
          <a:p>
            <a:pPr algn="just">
              <a:spcAft>
                <a:spcPts val="600"/>
              </a:spcAft>
            </a:pPr>
            <a:r>
              <a:rPr lang="fr-FR" sz="2400" b="1" u="sng" dirty="0">
                <a:solidFill>
                  <a:srgbClr val="354675"/>
                </a:solidFill>
                <a:latin typeface="Maiandra GD" panose="020E0502030308020204" pitchFamily="34" charset="0"/>
              </a:rPr>
              <a:t>Objectifs</a:t>
            </a:r>
            <a:r>
              <a:rPr lang="fr-FR" sz="2400" b="1" u="sng" dirty="0">
                <a:latin typeface="Maiandra GD" panose="020E0502030308020204" pitchFamily="34" charset="0"/>
              </a:rPr>
              <a:t> </a:t>
            </a:r>
            <a:r>
              <a:rPr lang="fr-FR" sz="2400" b="1" u="sng" dirty="0">
                <a:solidFill>
                  <a:srgbClr val="354675"/>
                </a:solidFill>
                <a:latin typeface="Maiandra GD" panose="020E0502030308020204" pitchFamily="34" charset="0"/>
              </a:rPr>
              <a:t>d’un</a:t>
            </a:r>
            <a:r>
              <a:rPr lang="fr-FR" sz="2400" b="1" u="sng" dirty="0">
                <a:latin typeface="Maiandra GD" panose="020E0502030308020204" pitchFamily="34" charset="0"/>
              </a:rPr>
              <a:t> </a:t>
            </a:r>
            <a:r>
              <a:rPr lang="fr-FR" sz="2400" b="1" u="sng" dirty="0">
                <a:solidFill>
                  <a:srgbClr val="354675"/>
                </a:solidFill>
                <a:latin typeface="Maiandra GD" panose="020E0502030308020204" pitchFamily="34" charset="0"/>
              </a:rPr>
              <a:t>système</a:t>
            </a:r>
            <a:r>
              <a:rPr lang="fr-FR" sz="2400" b="1" u="sng" dirty="0">
                <a:latin typeface="Maiandra GD" panose="020E0502030308020204" pitchFamily="34" charset="0"/>
              </a:rPr>
              <a:t> </a:t>
            </a:r>
            <a:r>
              <a:rPr lang="fr-FR" sz="2400" b="1" u="sng" dirty="0">
                <a:solidFill>
                  <a:srgbClr val="354675"/>
                </a:solidFill>
                <a:latin typeface="Maiandra GD" panose="020E0502030308020204" pitchFamily="34" charset="0"/>
              </a:rPr>
              <a:t>mutualiste</a:t>
            </a:r>
          </a:p>
          <a:p>
            <a:pPr algn="just"/>
            <a:r>
              <a:rPr lang="fr-FR" sz="2400" dirty="0">
                <a:latin typeface="Maiandra GD" panose="020E0502030308020204" pitchFamily="34" charset="0"/>
              </a:rPr>
              <a:t>Inciter les entreprises et surtout les PME à faire de la formation continue pour augmenter leur </a:t>
            </a:r>
            <a:r>
              <a:rPr lang="fr-FR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compétitivité</a:t>
            </a:r>
            <a:r>
              <a:rPr lang="fr-FR" sz="2400" dirty="0">
                <a:latin typeface="Maiandra GD" panose="020E0502030308020204" pitchFamily="34" charset="0"/>
              </a:rPr>
              <a:t>. Le système est alors mutualiste en faveur des TPE et PME.</a:t>
            </a:r>
          </a:p>
        </p:txBody>
      </p:sp>
      <p:sp>
        <p:nvSpPr>
          <p:cNvPr id="3" name="Rectangle 2"/>
          <p:cNvSpPr/>
          <p:nvPr/>
        </p:nvSpPr>
        <p:spPr>
          <a:xfrm>
            <a:off x="179512" y="98321"/>
            <a:ext cx="885698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063699" indent="-2063699" algn="ctr" eaLnBrk="1" hangingPunct="1">
              <a:defRPr/>
            </a:pPr>
            <a:r>
              <a:rPr lang="fr-FR" sz="2800" b="1" u="sng" dirty="0" smtClean="0">
                <a:solidFill>
                  <a:srgbClr val="A2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Fonctionnement des CSF</a:t>
            </a:r>
            <a:endParaRPr lang="fr-FR" sz="2400" b="1" u="sng" dirty="0">
              <a:solidFill>
                <a:srgbClr val="A2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336455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63827" y="692696"/>
            <a:ext cx="8856984" cy="52014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fr-FR" sz="2400" b="1" u="sng" dirty="0">
                <a:solidFill>
                  <a:srgbClr val="A2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Attributions</a:t>
            </a:r>
            <a:r>
              <a:rPr lang="fr-FR" sz="2400" dirty="0" smtClean="0">
                <a:solidFill>
                  <a:srgbClr val="000000"/>
                </a:solidFill>
                <a:latin typeface="Maiandra GD" panose="020E0502030308020204" pitchFamily="34" charset="0"/>
              </a:rPr>
              <a:t>:</a:t>
            </a:r>
          </a:p>
          <a:p>
            <a:pPr algn="just"/>
            <a:endParaRPr lang="fr-FR" sz="2400" dirty="0">
              <a:solidFill>
                <a:srgbClr val="000000"/>
              </a:solidFill>
              <a:latin typeface="Maiandra GD" panose="020E0502030308020204" pitchFamily="34" charset="0"/>
            </a:endParaRPr>
          </a:p>
          <a:p>
            <a:pPr algn="just"/>
            <a:r>
              <a:rPr lang="fr-FR" sz="2400" b="1" u="sng" dirty="0">
                <a:solidFill>
                  <a:srgbClr val="354675"/>
                </a:solidFill>
                <a:latin typeface="Maiandra GD" panose="020E0502030308020204" pitchFamily="34" charset="0"/>
              </a:rPr>
              <a:t>Le comité de </a:t>
            </a:r>
            <a:r>
              <a:rPr lang="fr-FR" sz="2400" b="1" u="sng" dirty="0" smtClean="0">
                <a:solidFill>
                  <a:srgbClr val="354675"/>
                </a:solidFill>
                <a:latin typeface="Maiandra GD" panose="020E0502030308020204" pitchFamily="34" charset="0"/>
              </a:rPr>
              <a:t>Gestion</a:t>
            </a:r>
            <a:r>
              <a:rPr lang="fr-FR" sz="2400" b="1" dirty="0" smtClean="0">
                <a:solidFill>
                  <a:srgbClr val="354675"/>
                </a:solidFill>
                <a:latin typeface="Maiandra GD" panose="020E0502030308020204" pitchFamily="34" charset="0"/>
              </a:rPr>
              <a:t>: </a:t>
            </a:r>
            <a:r>
              <a:rPr lang="fr-FR" sz="2400" dirty="0" smtClean="0">
                <a:latin typeface="Maiandra GD" panose="020E0502030308020204" pitchFamily="34" charset="0"/>
              </a:rPr>
              <a:t>Dépositaire </a:t>
            </a:r>
            <a:r>
              <a:rPr lang="fr-FR" sz="2400" dirty="0">
                <a:latin typeface="Maiandra GD" panose="020E0502030308020204" pitchFamily="34" charset="0"/>
              </a:rPr>
              <a:t>des </a:t>
            </a:r>
            <a:r>
              <a:rPr lang="fr-FR" sz="2400" dirty="0" smtClean="0">
                <a:latin typeface="Maiandra GD" panose="020E0502030308020204" pitchFamily="34" charset="0"/>
              </a:rPr>
              <a:t>CSF.</a:t>
            </a:r>
            <a:endParaRPr lang="fr-FR" sz="2400" dirty="0">
              <a:latin typeface="Maiandra GD" panose="020E0502030308020204" pitchFamily="34" charset="0"/>
            </a:endParaRPr>
          </a:p>
          <a:p>
            <a:pPr algn="just">
              <a:spcBef>
                <a:spcPts val="600"/>
              </a:spcBef>
            </a:pPr>
            <a:r>
              <a:rPr lang="fr-FR" sz="2400" b="1" u="sng" dirty="0" smtClean="0">
                <a:solidFill>
                  <a:srgbClr val="354675"/>
                </a:solidFill>
                <a:latin typeface="Maiandra GD" panose="020E0502030308020204" pitchFamily="34" charset="0"/>
              </a:rPr>
              <a:t>Le </a:t>
            </a:r>
            <a:r>
              <a:rPr lang="fr-FR" sz="2400" b="1" u="sng" dirty="0">
                <a:solidFill>
                  <a:srgbClr val="354675"/>
                </a:solidFill>
                <a:latin typeface="Maiandra GD" panose="020E0502030308020204" pitchFamily="34" charset="0"/>
              </a:rPr>
              <a:t>Comité Central a un rôle de </a:t>
            </a:r>
            <a:r>
              <a:rPr lang="fr-FR" sz="2400" b="1" u="sng" dirty="0" smtClean="0">
                <a:solidFill>
                  <a:srgbClr val="354675"/>
                </a:solidFill>
                <a:latin typeface="Maiandra GD" panose="020E0502030308020204" pitchFamily="34" charset="0"/>
              </a:rPr>
              <a:t>pilotage:</a:t>
            </a:r>
            <a:r>
              <a:rPr lang="fr-FR" sz="2400" b="1" dirty="0" smtClean="0">
                <a:solidFill>
                  <a:srgbClr val="354675"/>
                </a:solidFill>
                <a:latin typeface="Maiandra GD" panose="020E0502030308020204" pitchFamily="34" charset="0"/>
              </a:rPr>
              <a:t> </a:t>
            </a:r>
            <a:r>
              <a:rPr lang="fr-FR" sz="2400" dirty="0" smtClean="0">
                <a:latin typeface="Maiandra GD" panose="020E0502030308020204" pitchFamily="34" charset="0"/>
              </a:rPr>
              <a:t>Il </a:t>
            </a:r>
            <a:r>
              <a:rPr lang="fr-FR" sz="2400" dirty="0">
                <a:latin typeface="Maiandra GD" panose="020E0502030308020204" pitchFamily="34" charset="0"/>
              </a:rPr>
              <a:t>répartit les budgets et définit les règles de gestion des instances d’exécution (UG et GIAC</a:t>
            </a:r>
            <a:r>
              <a:rPr lang="fr-FR" sz="2400" dirty="0" smtClean="0">
                <a:latin typeface="Maiandra GD" panose="020E0502030308020204" pitchFamily="34" charset="0"/>
              </a:rPr>
              <a:t>).</a:t>
            </a:r>
            <a:endParaRPr lang="fr-FR" sz="2400" dirty="0">
              <a:latin typeface="Maiandra GD" panose="020E0502030308020204" pitchFamily="34" charset="0"/>
            </a:endParaRPr>
          </a:p>
          <a:p>
            <a:pPr algn="just">
              <a:spcBef>
                <a:spcPts val="600"/>
              </a:spcBef>
            </a:pPr>
            <a:r>
              <a:rPr lang="fr-FR" sz="2400" b="1" u="sng" dirty="0" smtClean="0">
                <a:solidFill>
                  <a:srgbClr val="354675"/>
                </a:solidFill>
                <a:latin typeface="Maiandra GD" panose="020E0502030308020204" pitchFamily="34" charset="0"/>
              </a:rPr>
              <a:t>Le </a:t>
            </a:r>
            <a:r>
              <a:rPr lang="fr-FR" sz="2400" b="1" u="sng" dirty="0">
                <a:solidFill>
                  <a:srgbClr val="354675"/>
                </a:solidFill>
                <a:latin typeface="Maiandra GD" panose="020E0502030308020204" pitchFamily="34" charset="0"/>
              </a:rPr>
              <a:t>Comité Régional a un rôle de </a:t>
            </a:r>
            <a:r>
              <a:rPr lang="fr-FR" sz="2400" b="1" u="sng" dirty="0" smtClean="0">
                <a:solidFill>
                  <a:srgbClr val="354675"/>
                </a:solidFill>
                <a:latin typeface="Maiandra GD" panose="020E0502030308020204" pitchFamily="34" charset="0"/>
              </a:rPr>
              <a:t>supervision:</a:t>
            </a:r>
            <a:r>
              <a:rPr lang="fr-FR" sz="2400" b="1" dirty="0" smtClean="0">
                <a:solidFill>
                  <a:srgbClr val="354675"/>
                </a:solidFill>
                <a:latin typeface="Maiandra GD" panose="020E0502030308020204" pitchFamily="34" charset="0"/>
              </a:rPr>
              <a:t> </a:t>
            </a:r>
            <a:r>
              <a:rPr lang="fr-FR" sz="2400" dirty="0" smtClean="0">
                <a:latin typeface="Maiandra GD" panose="020E0502030308020204" pitchFamily="34" charset="0"/>
              </a:rPr>
              <a:t>Définit </a:t>
            </a:r>
            <a:r>
              <a:rPr lang="fr-FR" sz="2400" dirty="0">
                <a:latin typeface="Maiandra GD" panose="020E0502030308020204" pitchFamily="34" charset="0"/>
              </a:rPr>
              <a:t>les coûts à appliquer, ordonne les contrôles et </a:t>
            </a:r>
            <a:r>
              <a:rPr lang="fr-FR" sz="2400" dirty="0" smtClean="0">
                <a:latin typeface="Maiandra GD" panose="020E0502030308020204" pitchFamily="34" charset="0"/>
              </a:rPr>
              <a:t>traite </a:t>
            </a:r>
            <a:r>
              <a:rPr lang="fr-FR" sz="2400" dirty="0">
                <a:latin typeface="Maiandra GD" panose="020E0502030308020204" pitchFamily="34" charset="0"/>
              </a:rPr>
              <a:t>les </a:t>
            </a:r>
            <a:r>
              <a:rPr lang="fr-FR" sz="2400" dirty="0" smtClean="0">
                <a:latin typeface="Maiandra GD" panose="020E0502030308020204" pitchFamily="34" charset="0"/>
              </a:rPr>
              <a:t>recours.</a:t>
            </a:r>
            <a:endParaRPr lang="fr-FR" sz="2400" dirty="0">
              <a:latin typeface="Maiandra GD" panose="020E0502030308020204" pitchFamily="34" charset="0"/>
            </a:endParaRPr>
          </a:p>
          <a:p>
            <a:pPr algn="just">
              <a:spcBef>
                <a:spcPts val="600"/>
              </a:spcBef>
            </a:pPr>
            <a:r>
              <a:rPr lang="fr-FR" sz="2400" b="1" u="sng" dirty="0" smtClean="0">
                <a:solidFill>
                  <a:srgbClr val="354675"/>
                </a:solidFill>
                <a:latin typeface="Maiandra GD" panose="020E0502030308020204" pitchFamily="34" charset="0"/>
              </a:rPr>
              <a:t>L’Unité </a:t>
            </a:r>
            <a:r>
              <a:rPr lang="fr-FR" sz="2400" b="1" u="sng" dirty="0">
                <a:solidFill>
                  <a:srgbClr val="354675"/>
                </a:solidFill>
                <a:latin typeface="Maiandra GD" panose="020E0502030308020204" pitchFamily="34" charset="0"/>
              </a:rPr>
              <a:t>de Gestion et les GIAC ont un rôle de </a:t>
            </a:r>
            <a:r>
              <a:rPr lang="fr-FR" sz="2400" b="1" u="sng" dirty="0" smtClean="0">
                <a:solidFill>
                  <a:srgbClr val="354675"/>
                </a:solidFill>
                <a:latin typeface="Maiandra GD" panose="020E0502030308020204" pitchFamily="34" charset="0"/>
              </a:rPr>
              <a:t>réalisation:</a:t>
            </a:r>
            <a:r>
              <a:rPr lang="fr-FR" sz="2400" b="1" dirty="0" smtClean="0">
                <a:solidFill>
                  <a:srgbClr val="354675"/>
                </a:solidFill>
                <a:latin typeface="Maiandra GD" panose="020E0502030308020204" pitchFamily="34" charset="0"/>
              </a:rPr>
              <a:t> </a:t>
            </a:r>
            <a:r>
              <a:rPr lang="fr-FR" sz="2400" dirty="0" smtClean="0">
                <a:latin typeface="Maiandra GD" panose="020E0502030308020204" pitchFamily="34" charset="0"/>
              </a:rPr>
              <a:t>Se </a:t>
            </a:r>
            <a:r>
              <a:rPr lang="fr-FR" sz="2400" dirty="0">
                <a:latin typeface="Maiandra GD" panose="020E0502030308020204" pitchFamily="34" charset="0"/>
              </a:rPr>
              <a:t>concentrent sur l’accueil des entreprises, leur information et </a:t>
            </a:r>
            <a:r>
              <a:rPr lang="fr-FR" sz="2400" dirty="0" smtClean="0">
                <a:latin typeface="Maiandra GD" panose="020E0502030308020204" pitchFamily="34" charset="0"/>
              </a:rPr>
              <a:t>orientation.</a:t>
            </a:r>
            <a:endParaRPr lang="fr-FR" sz="2400" dirty="0">
              <a:latin typeface="Maiandra GD" panose="020E0502030308020204" pitchFamily="34" charset="0"/>
            </a:endParaRPr>
          </a:p>
          <a:p>
            <a:pPr algn="just">
              <a:spcBef>
                <a:spcPts val="600"/>
              </a:spcBef>
            </a:pPr>
            <a:r>
              <a:rPr lang="fr-FR" sz="2400" b="1" u="sng" dirty="0" smtClean="0">
                <a:solidFill>
                  <a:srgbClr val="354675"/>
                </a:solidFill>
                <a:latin typeface="Maiandra GD" panose="020E0502030308020204" pitchFamily="34" charset="0"/>
              </a:rPr>
              <a:t>Les </a:t>
            </a:r>
            <a:r>
              <a:rPr lang="fr-FR" sz="2400" b="1" u="sng" dirty="0">
                <a:solidFill>
                  <a:srgbClr val="354675"/>
                </a:solidFill>
                <a:latin typeface="Maiandra GD" panose="020E0502030308020204" pitchFamily="34" charset="0"/>
              </a:rPr>
              <a:t>associations mettent en </a:t>
            </a:r>
            <a:r>
              <a:rPr lang="fr-FR" sz="2400" b="1" u="sng" dirty="0" smtClean="0">
                <a:solidFill>
                  <a:srgbClr val="354675"/>
                </a:solidFill>
                <a:latin typeface="Maiandra GD" panose="020E0502030308020204" pitchFamily="34" charset="0"/>
              </a:rPr>
              <a:t>œuvre </a:t>
            </a:r>
            <a:r>
              <a:rPr lang="fr-FR" sz="2400" b="1" u="sng" dirty="0">
                <a:solidFill>
                  <a:srgbClr val="354675"/>
                </a:solidFill>
                <a:latin typeface="Maiandra GD" panose="020E0502030308020204" pitchFamily="34" charset="0"/>
              </a:rPr>
              <a:t>les formations </a:t>
            </a:r>
            <a:r>
              <a:rPr lang="fr-FR" sz="2400" b="1" u="sng" dirty="0" smtClean="0">
                <a:solidFill>
                  <a:srgbClr val="354675"/>
                </a:solidFill>
                <a:latin typeface="Maiandra GD" panose="020E0502030308020204" pitchFamily="34" charset="0"/>
              </a:rPr>
              <a:t>groupées:</a:t>
            </a:r>
            <a:r>
              <a:rPr lang="fr-FR" sz="2400" b="1" dirty="0" smtClean="0">
                <a:solidFill>
                  <a:srgbClr val="354675"/>
                </a:solidFill>
                <a:latin typeface="Maiandra GD" panose="020E0502030308020204" pitchFamily="34" charset="0"/>
              </a:rPr>
              <a:t> </a:t>
            </a:r>
            <a:r>
              <a:rPr lang="fr-FR" sz="2400" dirty="0" smtClean="0">
                <a:latin typeface="Maiandra GD" panose="020E0502030308020204" pitchFamily="34" charset="0"/>
              </a:rPr>
              <a:t>Elles </a:t>
            </a:r>
            <a:r>
              <a:rPr lang="fr-FR" sz="2400" dirty="0">
                <a:latin typeface="Maiandra GD" panose="020E0502030308020204" pitchFamily="34" charset="0"/>
              </a:rPr>
              <a:t>représentent les entreprises bénéficiaires de la </a:t>
            </a:r>
            <a:r>
              <a:rPr lang="fr-FR" sz="2400" dirty="0" smtClean="0">
                <a:latin typeface="Maiandra GD" panose="020E0502030308020204" pitchFamily="34" charset="0"/>
              </a:rPr>
              <a:t>formation.</a:t>
            </a:r>
            <a:endParaRPr lang="fr-FR" sz="2400" dirty="0">
              <a:latin typeface="Maiandra GD" panose="020E0502030308020204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79512" y="98321"/>
            <a:ext cx="885698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063699" indent="-2063699" algn="ctr" eaLnBrk="1" hangingPunct="1">
              <a:defRPr/>
            </a:pPr>
            <a:r>
              <a:rPr lang="fr-FR" sz="2800" b="1" u="sng" dirty="0" smtClean="0">
                <a:solidFill>
                  <a:srgbClr val="A2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Fonctionnement des CSF</a:t>
            </a:r>
            <a:endParaRPr lang="fr-FR" sz="2400" b="1" u="sng" dirty="0">
              <a:solidFill>
                <a:srgbClr val="A2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8985729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63827" y="692696"/>
            <a:ext cx="885698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fr-FR" sz="2400" b="1" u="sng" dirty="0" smtClean="0">
                <a:solidFill>
                  <a:srgbClr val="A2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Eligibilité</a:t>
            </a:r>
            <a:r>
              <a:rPr lang="fr-FR" sz="2400" dirty="0" smtClean="0">
                <a:solidFill>
                  <a:srgbClr val="000000"/>
                </a:solidFill>
                <a:latin typeface="Maiandra GD" panose="020E0502030308020204" pitchFamily="34" charset="0"/>
              </a:rPr>
              <a:t>:</a:t>
            </a:r>
          </a:p>
        </p:txBody>
      </p:sp>
      <p:sp>
        <p:nvSpPr>
          <p:cNvPr id="3" name="Rectangle 2"/>
          <p:cNvSpPr/>
          <p:nvPr/>
        </p:nvSpPr>
        <p:spPr>
          <a:xfrm>
            <a:off x="179512" y="98321"/>
            <a:ext cx="885698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063699" indent="-2063699" algn="ctr" eaLnBrk="1" hangingPunct="1">
              <a:defRPr/>
            </a:pPr>
            <a:r>
              <a:rPr lang="fr-FR" sz="2800" b="1" u="sng" dirty="0" smtClean="0">
                <a:solidFill>
                  <a:srgbClr val="A2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Fonctionnement des CSF</a:t>
            </a:r>
            <a:endParaRPr lang="fr-FR" sz="2400" b="1" u="sng" dirty="0">
              <a:solidFill>
                <a:srgbClr val="A2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51520" y="1412776"/>
            <a:ext cx="8856984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fr-FR" sz="2400" dirty="0" smtClean="0">
                <a:latin typeface="Maiandra GD" panose="020E0502030308020204" pitchFamily="34" charset="0"/>
              </a:rPr>
              <a:t>L’entreprise est éligible </a:t>
            </a:r>
            <a:r>
              <a:rPr lang="fr-FR" sz="2400" dirty="0">
                <a:latin typeface="Maiandra GD" panose="020E0502030308020204" pitchFamily="34" charset="0"/>
              </a:rPr>
              <a:t>si elle déclare la TFP pendant la période </a:t>
            </a:r>
            <a:r>
              <a:rPr lang="fr-FR" sz="2400" dirty="0" smtClean="0">
                <a:latin typeface="Maiandra GD" panose="020E0502030308020204" pitchFamily="34" charset="0"/>
              </a:rPr>
              <a:t>de référence (Juillet N-2 à Juin N-1).</a:t>
            </a:r>
          </a:p>
          <a:p>
            <a:pPr algn="just"/>
            <a:endParaRPr lang="fr-FR" sz="2400" dirty="0">
              <a:latin typeface="Maiandra GD" panose="020E0502030308020204" pitchFamily="34" charset="0"/>
            </a:endParaRPr>
          </a:p>
          <a:p>
            <a:pPr algn="just"/>
            <a:r>
              <a:rPr lang="fr-FR" sz="2400" dirty="0" smtClean="0">
                <a:latin typeface="Maiandra GD" panose="020E0502030308020204" pitchFamily="34" charset="0"/>
              </a:rPr>
              <a:t>L’entreprise </a:t>
            </a:r>
            <a:r>
              <a:rPr lang="fr-FR" sz="2400" dirty="0">
                <a:latin typeface="Maiandra GD" panose="020E0502030308020204" pitchFamily="34" charset="0"/>
              </a:rPr>
              <a:t>vérifie par elle-même une information disponible sur le Portail CSF et qui est la même utilisée par le </a:t>
            </a:r>
            <a:r>
              <a:rPr lang="fr-FR" sz="2400" dirty="0" smtClean="0">
                <a:latin typeface="Maiandra GD" panose="020E0502030308020204" pitchFamily="34" charset="0"/>
              </a:rPr>
              <a:t>système.</a:t>
            </a:r>
            <a:endParaRPr lang="fr-FR" sz="2400" dirty="0">
              <a:latin typeface="Maiandra GD" panose="020E0502030308020204" pitchFamily="34" charset="0"/>
            </a:endParaRPr>
          </a:p>
        </p:txBody>
      </p:sp>
      <p:graphicFrame>
        <p:nvGraphicFramePr>
          <p:cNvPr id="5" name="Tableau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86290282"/>
              </p:ext>
            </p:extLst>
          </p:nvPr>
        </p:nvGraphicFramePr>
        <p:xfrm>
          <a:off x="935596" y="3645024"/>
          <a:ext cx="7560840" cy="365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20280"/>
                <a:gridCol w="2520280"/>
                <a:gridCol w="2520280"/>
              </a:tblGrid>
              <a:tr h="123650"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>
                          <a:solidFill>
                            <a:srgbClr val="354675"/>
                          </a:solidFill>
                        </a:rPr>
                        <a:t>2018</a:t>
                      </a:r>
                      <a:endParaRPr lang="fr-FR" dirty="0">
                        <a:solidFill>
                          <a:srgbClr val="354675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2019</a:t>
                      </a:r>
                      <a:endParaRPr lang="fr-FR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2020</a:t>
                      </a:r>
                      <a:endParaRPr lang="fr-FR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6" name="Tableau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81103314"/>
              </p:ext>
            </p:extLst>
          </p:nvPr>
        </p:nvGraphicFramePr>
        <p:xfrm>
          <a:off x="2123728" y="4013056"/>
          <a:ext cx="2592288" cy="640080"/>
        </p:xfrm>
        <a:graphic>
          <a:graphicData uri="http://schemas.openxmlformats.org/drawingml/2006/table">
            <a:tbl>
              <a:tblPr/>
              <a:tblGrid>
                <a:gridCol w="2592288"/>
              </a:tblGrid>
              <a:tr h="568072"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Année TFP</a:t>
                      </a:r>
                    </a:p>
                    <a:p>
                      <a:pPr algn="ctr"/>
                      <a:r>
                        <a:rPr lang="fr-FR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Juillet 2018 </a:t>
                      </a:r>
                      <a:r>
                        <a:rPr lang="fr-FR" sz="14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sym typeface="Wingdings" panose="05000000000000000000" pitchFamily="2" charset="2"/>
                        </a:rPr>
                        <a:t></a:t>
                      </a:r>
                      <a:r>
                        <a:rPr lang="fr-FR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Juin 2019</a:t>
                      </a:r>
                      <a:endParaRPr lang="fr-FR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7" name="Rectangle 6"/>
          <p:cNvSpPr/>
          <p:nvPr/>
        </p:nvSpPr>
        <p:spPr>
          <a:xfrm>
            <a:off x="271839" y="5080374"/>
            <a:ext cx="8657289" cy="10002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fr-FR" sz="1100" dirty="0">
              <a:solidFill>
                <a:srgbClr val="000000"/>
              </a:solidFill>
            </a:endParaRPr>
          </a:p>
          <a:p>
            <a:r>
              <a:rPr lang="fr-FR" sz="2400" dirty="0">
                <a:latin typeface="Maiandra GD" panose="020E0502030308020204" pitchFamily="34" charset="0"/>
              </a:rPr>
              <a:t>Nomenclature des Domaines et des Coûts de </a:t>
            </a:r>
            <a:r>
              <a:rPr lang="fr-FR" sz="2400" dirty="0" smtClean="0">
                <a:latin typeface="Maiandra GD" panose="020E0502030308020204" pitchFamily="34" charset="0"/>
              </a:rPr>
              <a:t>Formation.</a:t>
            </a:r>
            <a:endParaRPr lang="fr-FR" sz="2400" dirty="0">
              <a:latin typeface="Maiandra GD" panose="020E0502030308020204" pitchFamily="34" charset="0"/>
            </a:endParaRPr>
          </a:p>
          <a:p>
            <a:r>
              <a:rPr lang="fr-FR" sz="2400" dirty="0" smtClean="0">
                <a:latin typeface="Maiandra GD" panose="020E0502030308020204" pitchFamily="34" charset="0"/>
              </a:rPr>
              <a:t>Les </a:t>
            </a:r>
            <a:r>
              <a:rPr lang="fr-FR" sz="2400" dirty="0">
                <a:latin typeface="Maiandra GD" panose="020E0502030308020204" pitchFamily="34" charset="0"/>
              </a:rPr>
              <a:t>coûts de formation retenus sont connus et </a:t>
            </a:r>
            <a:r>
              <a:rPr lang="fr-FR" sz="2400" dirty="0" smtClean="0">
                <a:latin typeface="Maiandra GD" panose="020E0502030308020204" pitchFamily="34" charset="0"/>
              </a:rPr>
              <a:t>publics.</a:t>
            </a:r>
            <a:endParaRPr lang="fr-FR" sz="2400" dirty="0">
              <a:latin typeface="Maiandra GD" panose="020E0502030308020204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87524" y="4779280"/>
            <a:ext cx="885698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fr-FR" sz="2400" b="1" u="sng" dirty="0" smtClean="0">
                <a:solidFill>
                  <a:srgbClr val="A2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Méthode:</a:t>
            </a:r>
            <a:endParaRPr lang="fr-FR" sz="2400" dirty="0" smtClean="0">
              <a:solidFill>
                <a:srgbClr val="000000"/>
              </a:solidFill>
              <a:latin typeface="Maiandra GD" panose="020E0502030308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494856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63827" y="692696"/>
            <a:ext cx="885698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fr-FR" sz="2400" b="1" u="sng" dirty="0" smtClean="0">
                <a:solidFill>
                  <a:srgbClr val="A2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Délais</a:t>
            </a:r>
            <a:r>
              <a:rPr lang="fr-FR" sz="2400" dirty="0" smtClean="0">
                <a:solidFill>
                  <a:srgbClr val="000000"/>
                </a:solidFill>
                <a:latin typeface="Maiandra GD" panose="020E0502030308020204" pitchFamily="34" charset="0"/>
              </a:rPr>
              <a:t>:</a:t>
            </a:r>
          </a:p>
        </p:txBody>
      </p:sp>
      <p:sp>
        <p:nvSpPr>
          <p:cNvPr id="3" name="Rectangle 2"/>
          <p:cNvSpPr/>
          <p:nvPr/>
        </p:nvSpPr>
        <p:spPr>
          <a:xfrm>
            <a:off x="179512" y="98321"/>
            <a:ext cx="885698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063699" indent="-2063699" algn="ctr" eaLnBrk="1" hangingPunct="1">
              <a:defRPr/>
            </a:pPr>
            <a:r>
              <a:rPr lang="fr-FR" sz="2800" b="1" u="sng" dirty="0" smtClean="0">
                <a:solidFill>
                  <a:srgbClr val="A2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Fonctionnement des CSF</a:t>
            </a:r>
            <a:endParaRPr lang="fr-FR" sz="2400" b="1" u="sng" dirty="0">
              <a:solidFill>
                <a:srgbClr val="A2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79512" y="1412776"/>
            <a:ext cx="8875767" cy="35855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fr-FR" sz="2400" b="1" dirty="0">
                <a:solidFill>
                  <a:srgbClr val="0070C0"/>
                </a:solidFill>
                <a:latin typeface="Maiandra GD" panose="020E0502030308020204" pitchFamily="34" charset="0"/>
              </a:rPr>
              <a:t>D</a:t>
            </a:r>
            <a:r>
              <a:rPr lang="fr-FR" sz="2400" b="1" dirty="0" smtClean="0">
                <a:solidFill>
                  <a:srgbClr val="0070C0"/>
                </a:solidFill>
                <a:latin typeface="Maiandra GD" panose="020E0502030308020204" pitchFamily="34" charset="0"/>
              </a:rPr>
              <a:t>élais </a:t>
            </a:r>
            <a:r>
              <a:rPr lang="fr-FR" sz="2400" b="1" dirty="0">
                <a:solidFill>
                  <a:srgbClr val="0070C0"/>
                </a:solidFill>
                <a:latin typeface="Maiandra GD" panose="020E0502030308020204" pitchFamily="34" charset="0"/>
              </a:rPr>
              <a:t>pour les Dossiers Techniques </a:t>
            </a:r>
            <a:endParaRPr lang="fr-FR" sz="2400" dirty="0">
              <a:solidFill>
                <a:srgbClr val="0070C0"/>
              </a:solidFill>
              <a:latin typeface="Maiandra GD" panose="020E0502030308020204" pitchFamily="34" charset="0"/>
            </a:endParaRPr>
          </a:p>
          <a:p>
            <a:pPr algn="just">
              <a:spcBef>
                <a:spcPts val="1200"/>
              </a:spcBef>
              <a:spcAft>
                <a:spcPts val="600"/>
              </a:spcAft>
            </a:pPr>
            <a:r>
              <a:rPr lang="fr-FR" sz="2400" dirty="0" smtClean="0">
                <a:latin typeface="Maiandra GD" panose="020E0502030308020204" pitchFamily="34" charset="0"/>
              </a:rPr>
              <a:t>Doivent </a:t>
            </a:r>
            <a:r>
              <a:rPr lang="fr-FR" sz="2400" dirty="0">
                <a:latin typeface="Maiandra GD" panose="020E0502030308020204" pitchFamily="34" charset="0"/>
              </a:rPr>
              <a:t>être déposés avant le 30/06 (pour les plans) et avant le 30 /12 (pour les actions non planifiées, </a:t>
            </a:r>
            <a:r>
              <a:rPr lang="fr-FR" sz="2400" dirty="0" smtClean="0">
                <a:latin typeface="Maiandra GD" panose="020E0502030308020204" pitchFamily="34" charset="0"/>
              </a:rPr>
              <a:t>Alphabétisation).</a:t>
            </a:r>
            <a:endParaRPr lang="fr-FR" sz="2400" dirty="0">
              <a:latin typeface="Maiandra GD" panose="020E0502030308020204" pitchFamily="34" charset="0"/>
            </a:endParaRPr>
          </a:p>
          <a:p>
            <a:pPr algn="just"/>
            <a:endParaRPr lang="fr-FR" sz="2400" dirty="0">
              <a:latin typeface="Maiandra GD" panose="020E0502030308020204" pitchFamily="34" charset="0"/>
            </a:endParaRPr>
          </a:p>
          <a:p>
            <a:pPr algn="just"/>
            <a:r>
              <a:rPr lang="fr-FR" sz="2400" b="1" dirty="0">
                <a:solidFill>
                  <a:srgbClr val="0070C0"/>
                </a:solidFill>
                <a:latin typeface="Maiandra GD" panose="020E0502030308020204" pitchFamily="34" charset="0"/>
              </a:rPr>
              <a:t>D</a:t>
            </a:r>
            <a:r>
              <a:rPr lang="fr-FR" sz="2400" b="1" dirty="0" smtClean="0">
                <a:solidFill>
                  <a:srgbClr val="0070C0"/>
                </a:solidFill>
                <a:latin typeface="Maiandra GD" panose="020E0502030308020204" pitchFamily="34" charset="0"/>
              </a:rPr>
              <a:t>élais </a:t>
            </a:r>
            <a:r>
              <a:rPr lang="fr-FR" sz="2400" b="1" dirty="0">
                <a:solidFill>
                  <a:srgbClr val="0070C0"/>
                </a:solidFill>
                <a:latin typeface="Maiandra GD" panose="020E0502030308020204" pitchFamily="34" charset="0"/>
              </a:rPr>
              <a:t>pour les Contrats </a:t>
            </a:r>
            <a:endParaRPr lang="fr-FR" sz="2400" dirty="0">
              <a:solidFill>
                <a:srgbClr val="0070C0"/>
              </a:solidFill>
              <a:latin typeface="Maiandra GD" panose="020E0502030308020204" pitchFamily="34" charset="0"/>
            </a:endParaRPr>
          </a:p>
          <a:p>
            <a:pPr algn="just">
              <a:spcBef>
                <a:spcPts val="1200"/>
              </a:spcBef>
              <a:spcAft>
                <a:spcPts val="600"/>
              </a:spcAft>
            </a:pPr>
            <a:r>
              <a:rPr lang="fr-FR" sz="2400" dirty="0" smtClean="0">
                <a:latin typeface="Maiandra GD" panose="020E0502030308020204" pitchFamily="34" charset="0"/>
              </a:rPr>
              <a:t>Une </a:t>
            </a:r>
            <a:r>
              <a:rPr lang="fr-FR" sz="2400" dirty="0">
                <a:latin typeface="Maiandra GD" panose="020E0502030308020204" pitchFamily="34" charset="0"/>
              </a:rPr>
              <a:t>fois retirés avant fin février N+1 de l’Unité de Gestion, les contrats sont à retourner avant le </a:t>
            </a:r>
            <a:r>
              <a:rPr lang="fr-FR" sz="2400" b="1" dirty="0" smtClean="0">
                <a:latin typeface="Maiandra GD" panose="020E0502030308020204" pitchFamily="34" charset="0"/>
              </a:rPr>
              <a:t>31/12/N+1. </a:t>
            </a:r>
            <a:endParaRPr lang="fr-FR" sz="2400" dirty="0">
              <a:latin typeface="Maiandra GD" panose="020E0502030308020204" pitchFamily="34" charset="0"/>
            </a:endParaRPr>
          </a:p>
          <a:p>
            <a:pPr algn="just">
              <a:spcBef>
                <a:spcPts val="600"/>
              </a:spcBef>
            </a:pPr>
            <a:r>
              <a:rPr lang="fr-FR" sz="2400" dirty="0" smtClean="0">
                <a:latin typeface="Maiandra GD" panose="020E0502030308020204" pitchFamily="34" charset="0"/>
              </a:rPr>
              <a:t>Le </a:t>
            </a:r>
            <a:r>
              <a:rPr lang="fr-FR" sz="2400" dirty="0">
                <a:latin typeface="Maiandra GD" panose="020E0502030308020204" pitchFamily="34" charset="0"/>
              </a:rPr>
              <a:t>dossier financier est à déposer avant le </a:t>
            </a:r>
            <a:r>
              <a:rPr lang="fr-FR" sz="2400" dirty="0" smtClean="0">
                <a:latin typeface="Maiandra GD" panose="020E0502030308020204" pitchFamily="34" charset="0"/>
              </a:rPr>
              <a:t>31/12/n+1.</a:t>
            </a:r>
            <a:endParaRPr lang="fr-FR" sz="2400" dirty="0">
              <a:latin typeface="Maiandra GD" panose="020E0502030308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24678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79512" y="98321"/>
            <a:ext cx="885698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063699" indent="-2063699" algn="ctr" eaLnBrk="1" hangingPunct="1">
              <a:defRPr/>
            </a:pPr>
            <a:r>
              <a:rPr lang="fr-FR" sz="2800" b="1" u="sng" dirty="0" smtClean="0">
                <a:solidFill>
                  <a:srgbClr val="A2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Taux de financement</a:t>
            </a:r>
            <a:endParaRPr lang="fr-FR" sz="2400" b="1" u="sng" dirty="0">
              <a:solidFill>
                <a:srgbClr val="A2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504" y="664006"/>
            <a:ext cx="9036496" cy="55733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68369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Punaise">
      <a:dk1>
        <a:sysClr val="windowText" lastClr="000000"/>
      </a:dk1>
      <a:lt1>
        <a:sysClr val="window" lastClr="FFFFFF"/>
      </a:lt1>
      <a:dk2>
        <a:srgbClr val="465E9C"/>
      </a:dk2>
      <a:lt2>
        <a:srgbClr val="CCDDEA"/>
      </a:lt2>
      <a:accent1>
        <a:srgbClr val="FDA023"/>
      </a:accent1>
      <a:accent2>
        <a:srgbClr val="AA2B1E"/>
      </a:accent2>
      <a:accent3>
        <a:srgbClr val="71685C"/>
      </a:accent3>
      <a:accent4>
        <a:srgbClr val="64A73B"/>
      </a:accent4>
      <a:accent5>
        <a:srgbClr val="EB5605"/>
      </a:accent5>
      <a:accent6>
        <a:srgbClr val="B9CA1A"/>
      </a:accent6>
      <a:hlink>
        <a:srgbClr val="D83E2C"/>
      </a:hlink>
      <a:folHlink>
        <a:srgbClr val="ED7D27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11009</TotalTime>
  <Words>797</Words>
  <Application>Microsoft Office PowerPoint</Application>
  <PresentationFormat>Affichage à l'écran (4:3)</PresentationFormat>
  <Paragraphs>135</Paragraphs>
  <Slides>16</Slides>
  <Notes>4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16</vt:i4>
      </vt:variant>
    </vt:vector>
  </HeadingPairs>
  <TitlesOfParts>
    <vt:vector size="22" baseType="lpstr">
      <vt:lpstr>Arial</vt:lpstr>
      <vt:lpstr>Calibri</vt:lpstr>
      <vt:lpstr>Maiandra GD</vt:lpstr>
      <vt:lpstr>Times New Roman</vt:lpstr>
      <vt:lpstr>Wingdings</vt:lpstr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DRISS</dc:creator>
  <cp:lastModifiedBy>Driss SALIOUI</cp:lastModifiedBy>
  <cp:revision>1330</cp:revision>
  <dcterms:created xsi:type="dcterms:W3CDTF">2013-01-15T12:03:14Z</dcterms:created>
  <dcterms:modified xsi:type="dcterms:W3CDTF">2019-09-12T11:37:36Z</dcterms:modified>
</cp:coreProperties>
</file>