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handoutMasterIdLst>
    <p:handoutMasterId r:id="rId19"/>
  </p:handoutMasterIdLst>
  <p:sldIdLst>
    <p:sldId id="265" r:id="rId2"/>
    <p:sldId id="402" r:id="rId3"/>
    <p:sldId id="387" r:id="rId4"/>
    <p:sldId id="388" r:id="rId5"/>
    <p:sldId id="390" r:id="rId6"/>
    <p:sldId id="391" r:id="rId7"/>
    <p:sldId id="397" r:id="rId8"/>
    <p:sldId id="398" r:id="rId9"/>
    <p:sldId id="399" r:id="rId10"/>
    <p:sldId id="404" r:id="rId11"/>
    <p:sldId id="392" r:id="rId12"/>
    <p:sldId id="400" r:id="rId13"/>
    <p:sldId id="395" r:id="rId14"/>
    <p:sldId id="405" r:id="rId15"/>
    <p:sldId id="396" r:id="rId16"/>
    <p:sldId id="283" r:id="rId17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iss SALIOUI" initials="D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354675"/>
    <a:srgbClr val="7F2016"/>
    <a:srgbClr val="A20000"/>
    <a:srgbClr val="BD9F84"/>
    <a:srgbClr val="C00000"/>
    <a:srgbClr val="D8DEED"/>
    <a:srgbClr val="06B154"/>
    <a:srgbClr val="6B7799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74" autoAdjust="0"/>
    <p:restoredTop sz="93694" autoAdjust="0"/>
  </p:normalViewPr>
  <p:slideViewPr>
    <p:cSldViewPr>
      <p:cViewPr varScale="1">
        <p:scale>
          <a:sx n="60" d="100"/>
          <a:sy n="60" d="100"/>
        </p:scale>
        <p:origin x="1090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3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563" y="-3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04T16:11:33.934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04T16:11:33.934" idx="1">
    <p:pos x="10" y="10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04T16:11:33.934" idx="1">
    <p:pos x="10" y="10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E7B284-B9DB-4DC2-B4D2-D6D14DE83439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F2B8F5BB-1FBF-4A38-9148-1EF3EAC58EE1}">
      <dgm:prSet phldrT="[Texte]"/>
      <dgm:spPr>
        <a:ln>
          <a:noFill/>
        </a:ln>
      </dgm:spPr>
      <dgm:t>
        <a:bodyPr/>
        <a:lstStyle/>
        <a:p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Identification des </a:t>
          </a:r>
          <a:r>
            <a:rPr lang="fr-FR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besoins</a:t>
          </a:r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compétences</a:t>
          </a:r>
          <a:endParaRPr lang="fr-FR" dirty="0">
            <a:solidFill>
              <a:srgbClr val="A2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A9EBC9-CFDE-49EF-B0D3-F281E0932160}" type="parTrans" cxnId="{51B58111-D540-4CC9-8EFE-E37AFAC568DA}">
      <dgm:prSet/>
      <dgm:spPr/>
      <dgm:t>
        <a:bodyPr/>
        <a:lstStyle/>
        <a:p>
          <a:endParaRPr lang="fr-FR"/>
        </a:p>
      </dgm:t>
    </dgm:pt>
    <dgm:pt modelId="{6384824E-A4AD-42F1-B70C-D62268B70EFA}" type="sibTrans" cxnId="{51B58111-D540-4CC9-8EFE-E37AFAC568DA}">
      <dgm:prSet/>
      <dgm:spPr/>
      <dgm:t>
        <a:bodyPr/>
        <a:lstStyle/>
        <a:p>
          <a:endParaRPr lang="fr-FR"/>
        </a:p>
      </dgm:t>
    </dgm:pt>
    <dgm:pt modelId="{2E24BE91-D07D-4C43-83C5-A292352150DB}">
      <dgm:prSet phldrT="[Texte]"/>
      <dgm:spPr>
        <a:ln>
          <a:noFill/>
        </a:ln>
      </dgm:spPr>
      <dgm:t>
        <a:bodyPr/>
        <a:lstStyle/>
        <a:p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Réalisation des </a:t>
          </a:r>
          <a:r>
            <a:rPr lang="fr-FR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actions</a:t>
          </a:r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</a:t>
          </a:r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formation</a:t>
          </a:r>
          <a:endParaRPr lang="fr-FR" dirty="0">
            <a:solidFill>
              <a:srgbClr val="A2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A20484-B582-472E-A0AB-1882A315AF7E}" type="parTrans" cxnId="{25E6E35B-7119-4E33-8678-848F99A81920}">
      <dgm:prSet/>
      <dgm:spPr/>
      <dgm:t>
        <a:bodyPr/>
        <a:lstStyle/>
        <a:p>
          <a:endParaRPr lang="fr-FR"/>
        </a:p>
      </dgm:t>
    </dgm:pt>
    <dgm:pt modelId="{3C83FD7C-88C6-4133-AC13-57C49660C106}" type="sibTrans" cxnId="{25E6E35B-7119-4E33-8678-848F99A81920}">
      <dgm:prSet/>
      <dgm:spPr/>
      <dgm:t>
        <a:bodyPr/>
        <a:lstStyle/>
        <a:p>
          <a:endParaRPr lang="fr-FR"/>
        </a:p>
      </dgm:t>
    </dgm:pt>
    <dgm:pt modelId="{CCB298BB-7EBB-4E2D-925E-E6E4A79349FF}" type="pres">
      <dgm:prSet presAssocID="{08E7B284-B9DB-4DC2-B4D2-D6D14DE83439}" presName="Name0" presStyleCnt="0">
        <dgm:presLayoutVars>
          <dgm:dir/>
          <dgm:animLvl val="lvl"/>
          <dgm:resizeHandles val="exact"/>
        </dgm:presLayoutVars>
      </dgm:prSet>
      <dgm:spPr/>
    </dgm:pt>
    <dgm:pt modelId="{77184B12-08EE-4DD9-A72E-F7FCD6E9823D}" type="pres">
      <dgm:prSet presAssocID="{F2B8F5BB-1FBF-4A38-9148-1EF3EAC58EE1}" presName="parTxOnly" presStyleLbl="node1" presStyleIdx="0" presStyleCnt="2" custLinFactNeighborX="-50000" custLinFactNeighborY="34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1B1E86-D2C8-4BA7-8BFF-E18780912CFD}" type="pres">
      <dgm:prSet presAssocID="{6384824E-A4AD-42F1-B70C-D62268B70EFA}" presName="parTxOnlySpace" presStyleCnt="0"/>
      <dgm:spPr/>
    </dgm:pt>
    <dgm:pt modelId="{28A4561D-E545-4AA2-9310-B47351DFF192}" type="pres">
      <dgm:prSet presAssocID="{2E24BE91-D07D-4C43-83C5-A292352150DB}" presName="parTxOnly" presStyleLbl="node1" presStyleIdx="1" presStyleCnt="2" custLinFactNeighborX="-13104" custLinFactNeighborY="22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A10B5B-5C1E-4F2C-BC0C-B1CE25D7DDC6}" type="presOf" srcId="{2E24BE91-D07D-4C43-83C5-A292352150DB}" destId="{28A4561D-E545-4AA2-9310-B47351DFF192}" srcOrd="0" destOrd="0" presId="urn:microsoft.com/office/officeart/2005/8/layout/chevron1"/>
    <dgm:cxn modelId="{51B58111-D540-4CC9-8EFE-E37AFAC568DA}" srcId="{08E7B284-B9DB-4DC2-B4D2-D6D14DE83439}" destId="{F2B8F5BB-1FBF-4A38-9148-1EF3EAC58EE1}" srcOrd="0" destOrd="0" parTransId="{34A9EBC9-CFDE-49EF-B0D3-F281E0932160}" sibTransId="{6384824E-A4AD-42F1-B70C-D62268B70EFA}"/>
    <dgm:cxn modelId="{D1C1E8B6-D338-400E-A5C1-6BAB9AED00D0}" type="presOf" srcId="{08E7B284-B9DB-4DC2-B4D2-D6D14DE83439}" destId="{CCB298BB-7EBB-4E2D-925E-E6E4A79349FF}" srcOrd="0" destOrd="0" presId="urn:microsoft.com/office/officeart/2005/8/layout/chevron1"/>
    <dgm:cxn modelId="{25E6E35B-7119-4E33-8678-848F99A81920}" srcId="{08E7B284-B9DB-4DC2-B4D2-D6D14DE83439}" destId="{2E24BE91-D07D-4C43-83C5-A292352150DB}" srcOrd="1" destOrd="0" parTransId="{B1A20484-B582-472E-A0AB-1882A315AF7E}" sibTransId="{3C83FD7C-88C6-4133-AC13-57C49660C106}"/>
    <dgm:cxn modelId="{063CFF85-6ABE-4887-BE3B-E0D0B65F7FEE}" type="presOf" srcId="{F2B8F5BB-1FBF-4A38-9148-1EF3EAC58EE1}" destId="{77184B12-08EE-4DD9-A72E-F7FCD6E9823D}" srcOrd="0" destOrd="0" presId="urn:microsoft.com/office/officeart/2005/8/layout/chevron1"/>
    <dgm:cxn modelId="{C62F6C8C-6B39-48AC-8898-96F9077F8A38}" type="presParOf" srcId="{CCB298BB-7EBB-4E2D-925E-E6E4A79349FF}" destId="{77184B12-08EE-4DD9-A72E-F7FCD6E9823D}" srcOrd="0" destOrd="0" presId="urn:microsoft.com/office/officeart/2005/8/layout/chevron1"/>
    <dgm:cxn modelId="{B0B740C2-8D51-43D2-9A0C-8161AB30C44F}" type="presParOf" srcId="{CCB298BB-7EBB-4E2D-925E-E6E4A79349FF}" destId="{4A1B1E86-D2C8-4BA7-8BFF-E18780912CFD}" srcOrd="1" destOrd="0" presId="urn:microsoft.com/office/officeart/2005/8/layout/chevron1"/>
    <dgm:cxn modelId="{8E480A46-EC2B-441A-8590-9A37788BD0F6}" type="presParOf" srcId="{CCB298BB-7EBB-4E2D-925E-E6E4A79349FF}" destId="{28A4561D-E545-4AA2-9310-B47351DFF192}" srcOrd="2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FE0B58-8E70-434A-B615-758F02673B6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EE0697D-E7F3-4F40-AE93-E570B466DA36}">
      <dgm:prSet phldrT="[Texte]" custT="1"/>
      <dgm:spPr>
        <a:solidFill>
          <a:schemeClr val="accent1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fr-FR" sz="1800" b="1" dirty="0" smtClean="0">
              <a:solidFill>
                <a:srgbClr val="7F2016"/>
              </a:solidFill>
            </a:rPr>
            <a:t>GIAC</a:t>
          </a:r>
        </a:p>
        <a:p>
          <a:r>
            <a:rPr lang="fr-FR" sz="1800" dirty="0" smtClean="0">
              <a:solidFill>
                <a:srgbClr val="002060"/>
              </a:solidFill>
            </a:rPr>
            <a:t>Gestion directe par les professionnels</a:t>
          </a:r>
          <a:endParaRPr lang="fr-FR" sz="1800" dirty="0">
            <a:solidFill>
              <a:srgbClr val="002060"/>
            </a:solidFill>
          </a:endParaRPr>
        </a:p>
      </dgm:t>
    </dgm:pt>
    <dgm:pt modelId="{A3AC885A-6D08-4FAB-B52E-2EB228A03AA4}" type="parTrans" cxnId="{919F3928-2630-4653-83F4-250DA31621F5}">
      <dgm:prSet/>
      <dgm:spPr/>
      <dgm:t>
        <a:bodyPr/>
        <a:lstStyle/>
        <a:p>
          <a:endParaRPr lang="fr-FR"/>
        </a:p>
      </dgm:t>
    </dgm:pt>
    <dgm:pt modelId="{96B5A967-2492-46BA-A12F-B8243BDEE99E}" type="sibTrans" cxnId="{919F3928-2630-4653-83F4-250DA31621F5}">
      <dgm:prSet/>
      <dgm:spPr/>
      <dgm:t>
        <a:bodyPr/>
        <a:lstStyle/>
        <a:p>
          <a:endParaRPr lang="fr-FR"/>
        </a:p>
      </dgm:t>
    </dgm:pt>
    <dgm:pt modelId="{32223996-B508-4D36-9859-E4A5B92A4C36}">
      <dgm:prSet phldrT="[Texte]" custT="1"/>
      <dgm:spPr>
        <a:solidFill>
          <a:schemeClr val="accent1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fr-FR" sz="1800" b="1" dirty="0" smtClean="0">
              <a:solidFill>
                <a:srgbClr val="7F2016"/>
              </a:solidFill>
            </a:rPr>
            <a:t>CSF</a:t>
          </a:r>
        </a:p>
        <a:p>
          <a:r>
            <a:rPr lang="fr-FR" sz="1800" dirty="0" smtClean="0">
              <a:solidFill>
                <a:srgbClr val="002060"/>
              </a:solidFill>
            </a:rPr>
            <a:t>Gestion par l’</a:t>
          </a:r>
          <a:r>
            <a:rPr lang="fr-FR" sz="1800" dirty="0" err="1" smtClean="0">
              <a:solidFill>
                <a:srgbClr val="002060"/>
              </a:solidFill>
            </a:rPr>
            <a:t>Ofppt</a:t>
          </a:r>
          <a:endParaRPr lang="fr-FR" sz="1800" dirty="0">
            <a:solidFill>
              <a:srgbClr val="002060"/>
            </a:solidFill>
          </a:endParaRPr>
        </a:p>
      </dgm:t>
    </dgm:pt>
    <dgm:pt modelId="{0246A677-2FA6-4971-A965-E378A7C9018D}" type="parTrans" cxnId="{B5659D00-DC9C-40DB-BFB5-8844ABB7838E}">
      <dgm:prSet/>
      <dgm:spPr/>
      <dgm:t>
        <a:bodyPr/>
        <a:lstStyle/>
        <a:p>
          <a:endParaRPr lang="fr-FR"/>
        </a:p>
      </dgm:t>
    </dgm:pt>
    <dgm:pt modelId="{34034AC7-93FB-45C3-9B03-3704FAB7B5C7}" type="sibTrans" cxnId="{B5659D00-DC9C-40DB-BFB5-8844ABB7838E}">
      <dgm:prSet/>
      <dgm:spPr/>
      <dgm:t>
        <a:bodyPr/>
        <a:lstStyle/>
        <a:p>
          <a:endParaRPr lang="fr-FR"/>
        </a:p>
      </dgm:t>
    </dgm:pt>
    <dgm:pt modelId="{EF1B10F7-40DC-4C27-9B61-BC6DA84C9240}" type="pres">
      <dgm:prSet presAssocID="{74FE0B58-8E70-434A-B615-758F02673B66}" presName="CompostProcess" presStyleCnt="0">
        <dgm:presLayoutVars>
          <dgm:dir/>
          <dgm:resizeHandles val="exact"/>
        </dgm:presLayoutVars>
      </dgm:prSet>
      <dgm:spPr/>
    </dgm:pt>
    <dgm:pt modelId="{C10C116E-35AD-42B1-A217-A2C7DC5F2809}" type="pres">
      <dgm:prSet presAssocID="{74FE0B58-8E70-434A-B615-758F02673B66}" presName="arrow" presStyleLbl="bgShp" presStyleIdx="0" presStyleCnt="1" custScaleX="114683"/>
      <dgm:spPr>
        <a:solidFill>
          <a:schemeClr val="tx2">
            <a:lumMod val="20000"/>
            <a:lumOff val="80000"/>
          </a:schemeClr>
        </a:solidFill>
      </dgm:spPr>
    </dgm:pt>
    <dgm:pt modelId="{867A0944-C7DD-4DB3-AD82-3170A5F653E2}" type="pres">
      <dgm:prSet presAssocID="{74FE0B58-8E70-434A-B615-758F02673B66}" presName="linearProcess" presStyleCnt="0"/>
      <dgm:spPr/>
    </dgm:pt>
    <dgm:pt modelId="{ED2E0015-471D-48C4-91D6-D74A9D642463}" type="pres">
      <dgm:prSet presAssocID="{4EE0697D-E7F3-4F40-AE93-E570B466DA36}" presName="textNode" presStyleLbl="node1" presStyleIdx="0" presStyleCnt="2" custScaleX="86595" custScaleY="106887" custLinFactNeighborX="-69846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BDEBB3-ADD9-4723-BEEA-93D163148A26}" type="pres">
      <dgm:prSet presAssocID="{96B5A967-2492-46BA-A12F-B8243BDEE99E}" presName="sibTrans" presStyleCnt="0"/>
      <dgm:spPr/>
    </dgm:pt>
    <dgm:pt modelId="{DC224187-7483-4D00-B44F-723F2DE84A30}" type="pres">
      <dgm:prSet presAssocID="{32223996-B508-4D36-9859-E4A5B92A4C36}" presName="textNode" presStyleLbl="node1" presStyleIdx="1" presStyleCnt="2" custScaleX="54057" custScaleY="99732" custLinFactNeighborX="-95549" custLinFactNeighborY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25A7D36-DEDB-4BFC-9CD9-28D6A967334D}" type="presOf" srcId="{4EE0697D-E7F3-4F40-AE93-E570B466DA36}" destId="{ED2E0015-471D-48C4-91D6-D74A9D642463}" srcOrd="0" destOrd="0" presId="urn:microsoft.com/office/officeart/2005/8/layout/hProcess9"/>
    <dgm:cxn modelId="{919F3928-2630-4653-83F4-250DA31621F5}" srcId="{74FE0B58-8E70-434A-B615-758F02673B66}" destId="{4EE0697D-E7F3-4F40-AE93-E570B466DA36}" srcOrd="0" destOrd="0" parTransId="{A3AC885A-6D08-4FAB-B52E-2EB228A03AA4}" sibTransId="{96B5A967-2492-46BA-A12F-B8243BDEE99E}"/>
    <dgm:cxn modelId="{ABA13560-BAD5-4743-AB0F-1B39855BE663}" type="presOf" srcId="{74FE0B58-8E70-434A-B615-758F02673B66}" destId="{EF1B10F7-40DC-4C27-9B61-BC6DA84C9240}" srcOrd="0" destOrd="0" presId="urn:microsoft.com/office/officeart/2005/8/layout/hProcess9"/>
    <dgm:cxn modelId="{B5659D00-DC9C-40DB-BFB5-8844ABB7838E}" srcId="{74FE0B58-8E70-434A-B615-758F02673B66}" destId="{32223996-B508-4D36-9859-E4A5B92A4C36}" srcOrd="1" destOrd="0" parTransId="{0246A677-2FA6-4971-A965-E378A7C9018D}" sibTransId="{34034AC7-93FB-45C3-9B03-3704FAB7B5C7}"/>
    <dgm:cxn modelId="{9C3FC30F-125E-4626-A6C5-3DA5CD5F6CA3}" type="presOf" srcId="{32223996-B508-4D36-9859-E4A5B92A4C36}" destId="{DC224187-7483-4D00-B44F-723F2DE84A30}" srcOrd="0" destOrd="0" presId="urn:microsoft.com/office/officeart/2005/8/layout/hProcess9"/>
    <dgm:cxn modelId="{763D6299-E903-4846-9FA1-99F16E392FAA}" type="presParOf" srcId="{EF1B10F7-40DC-4C27-9B61-BC6DA84C9240}" destId="{C10C116E-35AD-42B1-A217-A2C7DC5F2809}" srcOrd="0" destOrd="0" presId="urn:microsoft.com/office/officeart/2005/8/layout/hProcess9"/>
    <dgm:cxn modelId="{708A77FC-A3A6-433D-BE1E-F81D4A7D20BF}" type="presParOf" srcId="{EF1B10F7-40DC-4C27-9B61-BC6DA84C9240}" destId="{867A0944-C7DD-4DB3-AD82-3170A5F653E2}" srcOrd="1" destOrd="0" presId="urn:microsoft.com/office/officeart/2005/8/layout/hProcess9"/>
    <dgm:cxn modelId="{3EF53AAC-7D44-49BF-9E62-EB26362320A3}" type="presParOf" srcId="{867A0944-C7DD-4DB3-AD82-3170A5F653E2}" destId="{ED2E0015-471D-48C4-91D6-D74A9D642463}" srcOrd="0" destOrd="0" presId="urn:microsoft.com/office/officeart/2005/8/layout/hProcess9"/>
    <dgm:cxn modelId="{A1D00B0E-BB40-4A46-A39C-DFEB7BEEEEF9}" type="presParOf" srcId="{867A0944-C7DD-4DB3-AD82-3170A5F653E2}" destId="{DDBDEBB3-ADD9-4723-BEEA-93D163148A26}" srcOrd="1" destOrd="0" presId="urn:microsoft.com/office/officeart/2005/8/layout/hProcess9"/>
    <dgm:cxn modelId="{1737010E-44A6-4D14-ADFD-3AA2B64A687D}" type="presParOf" srcId="{867A0944-C7DD-4DB3-AD82-3170A5F653E2}" destId="{DC224187-7483-4D00-B44F-723F2DE84A3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184B12-08EE-4DD9-A72E-F7FCD6E9823D}">
      <dsp:nvSpPr>
        <dsp:cNvPr id="0" name=""/>
        <dsp:cNvSpPr/>
      </dsp:nvSpPr>
      <dsp:spPr>
        <a:xfrm>
          <a:off x="0" y="1290061"/>
          <a:ext cx="3404909" cy="13619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Identification des </a:t>
          </a:r>
          <a:r>
            <a:rPr lang="fr-FR" sz="2500" kern="1200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besoins</a:t>
          </a:r>
          <a:r>
            <a:rPr lang="fr-F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500" kern="1200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</a:t>
          </a:r>
          <a:r>
            <a:rPr lang="fr-F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500" kern="1200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compétences</a:t>
          </a:r>
          <a:endParaRPr lang="fr-FR" sz="2500" kern="1200" dirty="0">
            <a:solidFill>
              <a:srgbClr val="A2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0982" y="1290061"/>
        <a:ext cx="2042946" cy="1361963"/>
      </dsp:txXfrm>
    </dsp:sp>
    <dsp:sp modelId="{28A4561D-E545-4AA2-9310-B47351DFF192}">
      <dsp:nvSpPr>
        <dsp:cNvPr id="0" name=""/>
        <dsp:cNvSpPr/>
      </dsp:nvSpPr>
      <dsp:spPr>
        <a:xfrm>
          <a:off x="3025496" y="1273977"/>
          <a:ext cx="3404909" cy="13619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Réalisation des </a:t>
          </a:r>
          <a:r>
            <a:rPr lang="fr-FR" sz="2500" kern="1200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actions</a:t>
          </a:r>
          <a:r>
            <a:rPr lang="fr-F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500" kern="1200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</a:t>
          </a:r>
          <a:r>
            <a:rPr lang="fr-FR" sz="2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500" kern="1200" dirty="0" smtClean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formation</a:t>
          </a:r>
          <a:endParaRPr lang="fr-FR" sz="2500" kern="1200" dirty="0">
            <a:solidFill>
              <a:srgbClr val="A2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06478" y="1273977"/>
        <a:ext cx="2042946" cy="1361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C116E-35AD-42B1-A217-A2C7DC5F2809}">
      <dsp:nvSpPr>
        <dsp:cNvPr id="0" name=""/>
        <dsp:cNvSpPr/>
      </dsp:nvSpPr>
      <dsp:spPr>
        <a:xfrm>
          <a:off x="84360" y="0"/>
          <a:ext cx="6528022" cy="1916788"/>
        </a:xfrm>
        <a:prstGeom prst="rightArrow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2E0015-471D-48C4-91D6-D74A9D642463}">
      <dsp:nvSpPr>
        <dsp:cNvPr id="0" name=""/>
        <dsp:cNvSpPr/>
      </dsp:nvSpPr>
      <dsp:spPr>
        <a:xfrm>
          <a:off x="297959" y="548634"/>
          <a:ext cx="3261963" cy="81951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7F2016"/>
              </a:solidFill>
            </a:rPr>
            <a:t>GIAC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rgbClr val="002060"/>
              </a:solidFill>
            </a:rPr>
            <a:t>Gestion directe par les professionnels</a:t>
          </a:r>
          <a:endParaRPr lang="fr-FR" sz="1800" kern="1200" dirty="0">
            <a:solidFill>
              <a:srgbClr val="002060"/>
            </a:solidFill>
          </a:endParaRPr>
        </a:p>
      </dsp:txBody>
      <dsp:txXfrm>
        <a:off x="337965" y="588640"/>
        <a:ext cx="3181951" cy="739506"/>
      </dsp:txXfrm>
    </dsp:sp>
    <dsp:sp modelId="{DC224187-7483-4D00-B44F-723F2DE84A30}">
      <dsp:nvSpPr>
        <dsp:cNvPr id="0" name=""/>
        <dsp:cNvSpPr/>
      </dsp:nvSpPr>
      <dsp:spPr>
        <a:xfrm>
          <a:off x="3808696" y="576063"/>
          <a:ext cx="2036283" cy="76466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7F2016"/>
              </a:solidFill>
            </a:rPr>
            <a:t>CSF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rgbClr val="002060"/>
              </a:solidFill>
            </a:rPr>
            <a:t>Gestion par l’</a:t>
          </a:r>
          <a:r>
            <a:rPr lang="fr-FR" sz="1800" kern="1200" dirty="0" err="1" smtClean="0">
              <a:solidFill>
                <a:srgbClr val="002060"/>
              </a:solidFill>
            </a:rPr>
            <a:t>Ofppt</a:t>
          </a:r>
          <a:endParaRPr lang="fr-FR" sz="1800" kern="1200" dirty="0">
            <a:solidFill>
              <a:srgbClr val="002060"/>
            </a:solidFill>
          </a:endParaRPr>
        </a:p>
      </dsp:txBody>
      <dsp:txXfrm>
        <a:off x="3846024" y="613391"/>
        <a:ext cx="1961627" cy="690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C399523-4710-4734-B03C-33C12C60E1B8}" type="datetime1">
              <a:rPr lang="fr-FR"/>
              <a:pPr>
                <a:defRPr/>
              </a:pPr>
              <a:t>12/09/2019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Créateurs de talents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A328F3-4225-4930-BC76-AE2C9292ED5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66440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376CECC-96CA-4D50-8676-7EFD5FB2990C}" type="datetime1">
              <a:rPr lang="fr-FR"/>
              <a:pPr>
                <a:defRPr/>
              </a:pPr>
              <a:t>12/09/2019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Créateurs de talents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382038-CC9B-48BB-AACE-1DA92CA3800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04830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dirty="0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708C63-EAB3-4618-B591-FA7B9D9A02E7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dirty="0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1C561B79-562A-42B2-A5D0-EA17574D955D}" type="datetime1">
              <a:rPr lang="fr-FR"/>
              <a:pPr>
                <a:defRPr/>
              </a:pPr>
              <a:t>12/09/2019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Créateurs de talents</a:t>
            </a:r>
          </a:p>
        </p:txBody>
      </p:sp>
    </p:spTree>
    <p:extLst>
      <p:ext uri="{BB962C8B-B14F-4D97-AF65-F5344CB8AC3E}">
        <p14:creationId xmlns:p14="http://schemas.microsoft.com/office/powerpoint/2010/main" val="3564976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dirty="0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708C63-EAB3-4618-B591-FA7B9D9A02E7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 dirty="0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1C561B79-562A-42B2-A5D0-EA17574D955D}" type="datetime1">
              <a:rPr lang="fr-FR"/>
              <a:pPr>
                <a:defRPr/>
              </a:pPr>
              <a:t>12/09/2019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Créateurs de talents</a:t>
            </a:r>
          </a:p>
        </p:txBody>
      </p:sp>
    </p:spTree>
    <p:extLst>
      <p:ext uri="{BB962C8B-B14F-4D97-AF65-F5344CB8AC3E}">
        <p14:creationId xmlns:p14="http://schemas.microsoft.com/office/powerpoint/2010/main" val="2756488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dirty="0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708C63-EAB3-4618-B591-FA7B9D9A02E7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 dirty="0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1C561B79-562A-42B2-A5D0-EA17574D955D}" type="datetime1">
              <a:rPr lang="fr-FR"/>
              <a:pPr>
                <a:defRPr/>
              </a:pPr>
              <a:t>12/09/2019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Créateurs de talents</a:t>
            </a:r>
          </a:p>
        </p:txBody>
      </p:sp>
    </p:spTree>
    <p:extLst>
      <p:ext uri="{BB962C8B-B14F-4D97-AF65-F5344CB8AC3E}">
        <p14:creationId xmlns:p14="http://schemas.microsoft.com/office/powerpoint/2010/main" val="2301792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B0201F-66E9-4EBE-B05A-6ED86935B2C5}" type="slidenum">
              <a:rPr lang="fr-FR" altLang="fr-FR" smtClean="0"/>
              <a:pPr>
                <a:spcBef>
                  <a:spcPct val="0"/>
                </a:spcBef>
              </a:pPr>
              <a:t>16</a:t>
            </a:fld>
            <a:endParaRPr lang="fr-FR" alt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1C561B79-562A-42B2-A5D0-EA17574D955D}" type="datetime1">
              <a:rPr lang="fr-FR"/>
              <a:pPr>
                <a:defRPr/>
              </a:pPr>
              <a:t>12/09/2019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Créateurs de talents</a:t>
            </a:r>
          </a:p>
        </p:txBody>
      </p:sp>
    </p:spTree>
    <p:extLst>
      <p:ext uri="{BB962C8B-B14F-4D97-AF65-F5344CB8AC3E}">
        <p14:creationId xmlns:p14="http://schemas.microsoft.com/office/powerpoint/2010/main" val="272730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chemeClr val="bg2">
            <a:alpha val="1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06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9" y="101601"/>
            <a:ext cx="9036051" cy="673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necteur droit 10"/>
          <p:cNvCxnSpPr/>
          <p:nvPr userDrawn="1"/>
        </p:nvCxnSpPr>
        <p:spPr>
          <a:xfrm flipH="1" flipV="1">
            <a:off x="83532" y="182040"/>
            <a:ext cx="24328" cy="6487320"/>
          </a:xfrm>
          <a:prstGeom prst="line">
            <a:avLst/>
          </a:prstGeom>
          <a:ln w="15875"/>
          <a:effectLst>
            <a:innerShdw blurRad="63500" dist="50800" dir="16200000">
              <a:schemeClr val="accent1">
                <a:lumMod val="50000"/>
                <a:alpha val="61000"/>
              </a:schemeClr>
            </a:inn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" name="Groupe 38"/>
          <p:cNvGrpSpPr/>
          <p:nvPr userDrawn="1"/>
        </p:nvGrpSpPr>
        <p:grpSpPr>
          <a:xfrm>
            <a:off x="35497" y="34575"/>
            <a:ext cx="124508" cy="123253"/>
            <a:chOff x="152400" y="2643182"/>
            <a:chExt cx="347634" cy="285752"/>
          </a:xfrm>
          <a:solidFill>
            <a:schemeClr val="accent2">
              <a:lumMod val="75000"/>
              <a:alpha val="64000"/>
            </a:schemeClr>
          </a:solidFill>
        </p:grpSpPr>
        <p:cxnSp>
          <p:nvCxnSpPr>
            <p:cNvPr id="18" name="Connecteur droit 17"/>
            <p:cNvCxnSpPr/>
            <p:nvPr/>
          </p:nvCxnSpPr>
          <p:spPr>
            <a:xfrm>
              <a:off x="152400" y="2786058"/>
              <a:ext cx="347634" cy="1588"/>
            </a:xfrm>
            <a:prstGeom prst="line">
              <a:avLst/>
            </a:prstGeom>
            <a:grpFill/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152400" y="2857496"/>
              <a:ext cx="347634" cy="1588"/>
            </a:xfrm>
            <a:prstGeom prst="line">
              <a:avLst/>
            </a:prstGeom>
            <a:grpFill/>
            <a:ln w="3175" cmpd="sng">
              <a:solidFill>
                <a:srgbClr val="00206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5400000" flipH="1" flipV="1">
              <a:off x="143638" y="2785264"/>
              <a:ext cx="285752" cy="1588"/>
            </a:xfrm>
            <a:prstGeom prst="line">
              <a:avLst/>
            </a:prstGeom>
            <a:grpFill/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>
              <a:cxnSpLocks noChangeAspect="1"/>
            </p:cNvCxnSpPr>
            <p:nvPr/>
          </p:nvCxnSpPr>
          <p:spPr>
            <a:xfrm rot="5400000" flipH="1" flipV="1">
              <a:off x="334014" y="2806152"/>
              <a:ext cx="184422" cy="1364"/>
            </a:xfrm>
            <a:prstGeom prst="line">
              <a:avLst/>
            </a:prstGeom>
            <a:grpFill/>
            <a:ln w="3175" cmpd="sng">
              <a:solidFill>
                <a:srgbClr val="00206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 flipH="1" flipV="1">
              <a:off x="185908" y="2666482"/>
              <a:ext cx="142875" cy="131445"/>
            </a:xfrm>
            <a:prstGeom prst="rect">
              <a:avLst/>
            </a:prstGeom>
            <a:solidFill>
              <a:srgbClr val="002060"/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grpSp>
        <p:nvGrpSpPr>
          <p:cNvPr id="1029" name="Group 15"/>
          <p:cNvGrpSpPr>
            <a:grpSpLocks noChangeAspect="1"/>
          </p:cNvGrpSpPr>
          <p:nvPr userDrawn="1"/>
        </p:nvGrpSpPr>
        <p:grpSpPr bwMode="auto">
          <a:xfrm rot="10800000">
            <a:off x="90488" y="44451"/>
            <a:ext cx="9053512" cy="792163"/>
            <a:chOff x="-4259185" y="4024322"/>
            <a:chExt cx="13365085" cy="2971333"/>
          </a:xfrm>
        </p:grpSpPr>
        <p:sp>
          <p:nvSpPr>
            <p:cNvPr id="104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hidden">
            <a:xfrm>
              <a:off x="-4259185" y="4024322"/>
              <a:ext cx="13355711" cy="2971333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tx2">
                <a:lumMod val="50000"/>
                <a:alpha val="1098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fr-FR">
                <a:latin typeface="Arial" charset="0"/>
                <a:cs typeface="Arial" charset="0"/>
              </a:endParaRPr>
            </a:p>
          </p:txBody>
        </p:sp>
      </p:grpSp>
      <p:sp>
        <p:nvSpPr>
          <p:cNvPr id="1030" name="ZoneTexte 2"/>
          <p:cNvSpPr txBox="1">
            <a:spLocks noChangeArrowheads="1"/>
          </p:cNvSpPr>
          <p:nvPr userDrawn="1"/>
        </p:nvSpPr>
        <p:spPr bwMode="auto">
          <a:xfrm>
            <a:off x="4277744" y="6705905"/>
            <a:ext cx="68535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fld id="{A173E831-29EB-4E76-A70F-F6ABBC4B49B7}" type="datetime1">
              <a:rPr lang="fr-FR" altLang="fr-FR" sz="800" b="1" smtClean="0">
                <a:solidFill>
                  <a:srgbClr val="7F2016"/>
                </a:solidFill>
                <a:latin typeface="Maiandra GD" pitchFamily="34" charset="0"/>
              </a:rPr>
              <a:t>12/09/2019</a:t>
            </a:fld>
            <a:endParaRPr lang="fr-FR" altLang="fr-FR" sz="800" b="1" dirty="0" smtClean="0">
              <a:solidFill>
                <a:srgbClr val="7F2016"/>
              </a:solidFill>
              <a:latin typeface="Maiandra GD" pitchFamily="34" charset="0"/>
            </a:endParaRPr>
          </a:p>
        </p:txBody>
      </p:sp>
      <p:sp>
        <p:nvSpPr>
          <p:cNvPr id="1031" name="ZoneTexte 27"/>
          <p:cNvSpPr txBox="1">
            <a:spLocks noChangeArrowheads="1"/>
          </p:cNvSpPr>
          <p:nvPr userDrawn="1"/>
        </p:nvSpPr>
        <p:spPr bwMode="auto">
          <a:xfrm>
            <a:off x="8382001" y="6704014"/>
            <a:ext cx="71278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fr-FR" altLang="fr-FR" sz="800" b="1" smtClean="0">
                <a:solidFill>
                  <a:srgbClr val="7F2016"/>
                </a:solidFill>
                <a:latin typeface="Maiandra GD" panose="020E0502030308020204" pitchFamily="34" charset="0"/>
              </a:rPr>
              <a:t>Page </a:t>
            </a:r>
            <a:fld id="{1DBCD8B3-9B38-46C7-AC51-A32DB886A07B}" type="slidenum">
              <a:rPr lang="fr-FR" altLang="fr-FR" sz="800" b="1" smtClean="0">
                <a:solidFill>
                  <a:srgbClr val="7F2016"/>
                </a:solidFill>
                <a:latin typeface="Maiandra GD" panose="020E0502030308020204" pitchFamily="34" charset="0"/>
              </a:rPr>
              <a:pPr algn="r" eaLnBrk="1" hangingPunct="1">
                <a:defRPr/>
              </a:pPr>
              <a:t>‹N°›</a:t>
            </a:fld>
            <a:endParaRPr lang="fr-FR" altLang="fr-FR" sz="800" b="1" smtClean="0">
              <a:solidFill>
                <a:srgbClr val="7F2016"/>
              </a:solidFill>
              <a:latin typeface="Maiandra GD" panose="020E0502030308020204" pitchFamily="34" charset="0"/>
            </a:endParaRPr>
          </a:p>
        </p:txBody>
      </p:sp>
      <p:grpSp>
        <p:nvGrpSpPr>
          <p:cNvPr id="1033" name="Group 15"/>
          <p:cNvGrpSpPr>
            <a:grpSpLocks noChangeAspect="1"/>
          </p:cNvGrpSpPr>
          <p:nvPr userDrawn="1"/>
        </p:nvGrpSpPr>
        <p:grpSpPr bwMode="auto">
          <a:xfrm>
            <a:off x="129429" y="6118015"/>
            <a:ext cx="9023850" cy="519514"/>
            <a:chOff x="-4259185" y="2607083"/>
            <a:chExt cx="13365085" cy="2971332"/>
          </a:xfrm>
        </p:grpSpPr>
        <p:sp>
          <p:nvSpPr>
            <p:cNvPr id="103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reeform 10"/>
            <p:cNvSpPr>
              <a:spLocks/>
            </p:cNvSpPr>
            <p:nvPr/>
          </p:nvSpPr>
          <p:spPr bwMode="hidden">
            <a:xfrm>
              <a:off x="-4259185" y="2607083"/>
              <a:ext cx="13355691" cy="2971332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solidFill>
              <a:schemeClr val="tx2">
                <a:lumMod val="50000"/>
                <a:alpha val="1098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fr-FR">
                <a:latin typeface="Arial" charset="0"/>
                <a:cs typeface="Arial" charset="0"/>
              </a:endParaRPr>
            </a:p>
          </p:txBody>
        </p:sp>
      </p:grpSp>
      <p:cxnSp>
        <p:nvCxnSpPr>
          <p:cNvPr id="8" name="Connecteur droit 7"/>
          <p:cNvCxnSpPr/>
          <p:nvPr userDrawn="1"/>
        </p:nvCxnSpPr>
        <p:spPr>
          <a:xfrm>
            <a:off x="107504" y="6669360"/>
            <a:ext cx="9036496" cy="4714"/>
          </a:xfrm>
          <a:prstGeom prst="line">
            <a:avLst/>
          </a:prstGeom>
          <a:ln w="15875"/>
          <a:effectLst>
            <a:innerShdw blurRad="63500" dist="50800" dir="16200000">
              <a:schemeClr val="accent1">
                <a:lumMod val="50000"/>
                <a:alpha val="61000"/>
              </a:schemeClr>
            </a:inn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comments" Target="../comments/comment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51520" y="1412776"/>
            <a:ext cx="8834081" cy="2592288"/>
          </a:xfrm>
          <a:prstGeom prst="roundRect">
            <a:avLst/>
          </a:prstGeom>
          <a:solidFill>
            <a:schemeClr val="bg1">
              <a:lumMod val="9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6000" b="1" dirty="0" smtClean="0">
                <a:solidFill>
                  <a:srgbClr val="7F20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Financement des actions de formation</a:t>
            </a:r>
          </a:p>
          <a:p>
            <a:pPr algn="ctr" eaLnBrk="1" hangingPunct="1">
              <a:defRPr/>
            </a:pPr>
            <a:r>
              <a:rPr lang="fr-FR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GIAC-CSF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07504" y="6165304"/>
            <a:ext cx="3563888" cy="504056"/>
          </a:xfrm>
          <a:prstGeom prst="roundRect">
            <a:avLst>
              <a:gd name="adj" fmla="val 11675"/>
            </a:avLst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100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cs typeface="Times New Roman" panose="02020603050405020304" pitchFamily="18" charset="0"/>
              </a:rPr>
              <a:t>Driss SALIOUI</a:t>
            </a:r>
            <a:r>
              <a:rPr lang="fr-FR" sz="1100" i="1" baseline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cs typeface="Times New Roman" panose="02020603050405020304" pitchFamily="18" charset="0"/>
              </a:rPr>
              <a:t> - </a:t>
            </a:r>
            <a:r>
              <a:rPr lang="fr-FR" sz="1100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cs typeface="Times New Roman" panose="02020603050405020304" pitchFamily="18" charset="0"/>
              </a:rPr>
              <a:t>Consultant en</a:t>
            </a:r>
            <a:r>
              <a:rPr lang="fr-FR" sz="1100" i="1" baseline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cs typeface="Times New Roman" panose="02020603050405020304" pitchFamily="18" charset="0"/>
              </a:rPr>
              <a:t> Ingénierie de formation</a:t>
            </a:r>
          </a:p>
          <a:p>
            <a:pPr algn="ctr" eaLnBrk="1" hangingPunct="1">
              <a:defRPr/>
            </a:pPr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cs typeface="Times New Roman" panose="02020603050405020304" pitchFamily="18" charset="0"/>
              </a:rPr>
              <a:t>(</a:t>
            </a:r>
            <a:r>
              <a:rPr lang="fr-FR" sz="1100" i="1" baseline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cs typeface="Times New Roman" panose="02020603050405020304" pitchFamily="18" charset="0"/>
              </a:rPr>
              <a:t>Ex DRH de Multinationales)</a:t>
            </a:r>
            <a:endParaRPr lang="fr-FR" sz="1100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Taux de financement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764704"/>
            <a:ext cx="8964488" cy="532859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908720"/>
            <a:ext cx="144016" cy="38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20"/>
            <a:ext cx="9001000" cy="38164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Plafonds de remboursement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179512" y="5661248"/>
            <a:ext cx="885698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 rot="19905688">
            <a:off x="2116480" y="5012659"/>
            <a:ext cx="122413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20 000 DH</a:t>
            </a:r>
            <a:endParaRPr lang="fr-FR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ZoneTexte 7"/>
          <p:cNvSpPr txBox="1"/>
          <p:nvPr/>
        </p:nvSpPr>
        <p:spPr>
          <a:xfrm rot="19574405">
            <a:off x="4440478" y="4994370"/>
            <a:ext cx="122413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200 000 DH</a:t>
            </a:r>
            <a:endParaRPr lang="fr-FR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ZoneTexte 8"/>
          <p:cNvSpPr txBox="1"/>
          <p:nvPr/>
        </p:nvSpPr>
        <p:spPr>
          <a:xfrm rot="19777984">
            <a:off x="6631228" y="4970018"/>
            <a:ext cx="1301411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3 000 000 DH</a:t>
            </a:r>
            <a:endParaRPr lang="fr-FR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2267744" y="5549035"/>
            <a:ext cx="0" cy="1909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647586" y="5565768"/>
            <a:ext cx="0" cy="1909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6804248" y="5549035"/>
            <a:ext cx="0" cy="1909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95536" y="5571483"/>
            <a:ext cx="0" cy="1909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 rot="19905688">
            <a:off x="279847" y="5049199"/>
            <a:ext cx="86991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 DH</a:t>
            </a:r>
            <a:endParaRPr lang="fr-FR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083765" y="5049199"/>
            <a:ext cx="869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TFPD</a:t>
            </a:r>
            <a:endParaRPr lang="fr-FR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794907" y="5765467"/>
            <a:ext cx="1249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Plaf</a:t>
            </a: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r>
              <a:rPr lang="fr-FR" sz="16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Remb</a:t>
            </a: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fr-FR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9512" y="5764108"/>
            <a:ext cx="2324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 X TFPD (15 X TFPD si DS)</a:t>
            </a:r>
            <a:endParaRPr lang="fr-FR" sz="1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753583" y="5656386"/>
            <a:ext cx="1642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200 000 </a:t>
            </a:r>
            <a:r>
              <a:rPr lang="fr-FR" sz="1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dh</a:t>
            </a:r>
            <a:endParaRPr lang="fr-FR" sz="14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(300 000 </a:t>
            </a:r>
            <a:r>
              <a:rPr lang="fr-FR" sz="1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dh</a:t>
            </a:r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 DS)</a:t>
            </a:r>
            <a:endParaRPr lang="fr-FR" sz="1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992770" y="5764107"/>
            <a:ext cx="1642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TFPD</a:t>
            </a:r>
            <a:endParaRPr lang="fr-FR" sz="1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90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Processus de demande de financement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278663"/>
              </p:ext>
            </p:extLst>
          </p:nvPr>
        </p:nvGraphicFramePr>
        <p:xfrm>
          <a:off x="179511" y="1124744"/>
          <a:ext cx="8856985" cy="38884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76162"/>
                <a:gridCol w="1845205"/>
                <a:gridCol w="2288055"/>
                <a:gridCol w="1476166"/>
                <a:gridCol w="1771397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Procédure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Ojectif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Type de l’action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Dossier à déposer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Résultat de la procédure</a:t>
                      </a:r>
                      <a:endParaRPr lang="fr-FR" dirty="0"/>
                    </a:p>
                  </a:txBody>
                  <a:tcPr anchor="ctr"/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P.1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Demander l’accès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Au système des CSF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Dossier administratif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Attestation d’accès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P.2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Demander le financement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D’actions de FP</a:t>
                      </a:r>
                    </a:p>
                    <a:p>
                      <a:pPr algn="l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D’actions de FNP</a:t>
                      </a:r>
                    </a:p>
                    <a:p>
                      <a:pPr algn="l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D’actions d’</a:t>
                      </a:r>
                      <a:r>
                        <a:rPr lang="fr-F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Alphabét</a:t>
                      </a:r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Dossier technique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Contrat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P.3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Dossier de remboursement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Dossier Financier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Ordre de virement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18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Retour d’expérience / Témoignage / Echanges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980728"/>
            <a:ext cx="88569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La charte Nationale de l’éducation et de la formation préconise que </a:t>
            </a:r>
            <a:r>
              <a:rPr lang="fr-FR" sz="24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20%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des salariés des secteurs privé et public devraient bénéficier annuellement de la FC.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La TFP collectée est d’environ 2 Milliard de </a:t>
            </a:r>
            <a:r>
              <a:rPr lang="fr-FR" sz="2400" dirty="0" err="1" smtClean="0">
                <a:solidFill>
                  <a:srgbClr val="354675"/>
                </a:solidFill>
                <a:latin typeface="Maiandra GD" panose="020E0502030308020204" pitchFamily="34" charset="0"/>
              </a:rPr>
              <a:t>dh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/ an, et la quote-part de la TFP réservée à la formation en cours d’emploi est d’environ 30%, soit </a:t>
            </a:r>
            <a:r>
              <a:rPr lang="fr-FR" sz="24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600 Millions de dirhams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.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Environ 1500 </a:t>
            </a:r>
            <a:r>
              <a:rPr lang="fr-FR" sz="2400" dirty="0" err="1" smtClean="0">
                <a:solidFill>
                  <a:srgbClr val="354675"/>
                </a:solidFill>
                <a:latin typeface="Maiandra GD" panose="020E0502030308020204" pitchFamily="34" charset="0"/>
              </a:rPr>
              <a:t>Eses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bénéficient des CSF, soit </a:t>
            </a:r>
            <a:r>
              <a:rPr lang="fr-FR" sz="24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moins de 5%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affiliées à la CNSS.</a:t>
            </a:r>
            <a:endParaRPr lang="fr-FR" sz="2400" dirty="0">
              <a:solidFill>
                <a:srgbClr val="354675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21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Retour d’expérience / Témoignage / Echanges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028" y="908720"/>
            <a:ext cx="86984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Environ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200</a:t>
            </a:r>
            <a:r>
              <a:rPr lang="fr-FR" sz="2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000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salariés qui bénéficient des CSF (essentiellement des grandes entreprises), soit environ 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10%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 de la cible.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Etant donné que la TFP est une taxe parafiscale, le 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reliquat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 non consommé ou non engagé reste sur les comptes de de l’</a:t>
            </a:r>
            <a:r>
              <a:rPr lang="fr-FR" sz="2400" dirty="0" err="1">
                <a:solidFill>
                  <a:srgbClr val="354675"/>
                </a:solidFill>
                <a:latin typeface="Maiandra GD" panose="020E0502030308020204" pitchFamily="34" charset="0"/>
              </a:rPr>
              <a:t>Ofppt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.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La CGEM s’inquiète sur 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l’efficacité et la pertinence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du système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des CSF (</a:t>
            </a:r>
            <a:r>
              <a:rPr lang="fr-FR" sz="24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externalisation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/ </a:t>
            </a:r>
            <a:r>
              <a:rPr lang="fr-FR" sz="24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Privé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).</a:t>
            </a:r>
            <a:endParaRPr lang="fr-FR" sz="2400" dirty="0">
              <a:solidFill>
                <a:srgbClr val="354675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12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134" y="836712"/>
            <a:ext cx="883436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Lourdeur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administrative et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retard de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remboursement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Opérateur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et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gestionnaire de fonds.</a:t>
            </a:r>
            <a:endParaRPr lang="fr-FR" sz="2400" dirty="0">
              <a:solidFill>
                <a:srgbClr val="354675"/>
              </a:solidFill>
              <a:latin typeface="Maiandra GD" panose="020E0502030308020204" pitchFamily="34" charset="0"/>
            </a:endParaRP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V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olonté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des entreprises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de bénéficier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d'une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plus 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grande 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part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de la TFP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pour les CSF.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Le montant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des paiements effectués via les CSF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n’atteint jamais 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50</a:t>
            </a: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%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 de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la participation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financière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accordée.</a:t>
            </a: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50 à 60% </a:t>
            </a:r>
            <a:r>
              <a:rPr lang="fr-FR" sz="2400" dirty="0">
                <a:solidFill>
                  <a:srgbClr val="354675"/>
                </a:solidFill>
                <a:latin typeface="Maiandra GD" panose="020E0502030308020204" pitchFamily="34" charset="0"/>
              </a:rPr>
              <a:t>des entreprises bénéficiaires des CSF sont installées dans la région de 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Casa (</a:t>
            </a:r>
            <a:r>
              <a:rPr lang="fr-FR" sz="24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décentralisation</a:t>
            </a:r>
            <a:r>
              <a:rPr lang="fr-FR" sz="2400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/ Régionalisation).</a:t>
            </a:r>
            <a:endParaRPr lang="fr-FR" sz="2400" dirty="0">
              <a:solidFill>
                <a:srgbClr val="354675"/>
              </a:solidFill>
              <a:latin typeface="Maiandra GD" panose="020E0502030308020204" pitchFamily="34" charset="0"/>
            </a:endParaRP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354675"/>
              </a:solidFill>
              <a:latin typeface="Maiandra GD" panose="020E0502030308020204" pitchFamily="34" charset="0"/>
            </a:endParaRPr>
          </a:p>
          <a:p>
            <a:pPr marL="358775" indent="-358775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A20000"/>
              </a:buClr>
              <a:buSzPct val="82000"/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354675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Retour d’expérience / Témoignage / Echanges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598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99592" y="2204864"/>
            <a:ext cx="7345363" cy="769441"/>
          </a:xfrm>
          <a:prstGeom prst="rect">
            <a:avLst/>
          </a:prstGeom>
          <a:noFill/>
          <a:ln cap="rnd">
            <a:noFill/>
            <a:miter lim="800000"/>
          </a:ln>
          <a:effectLst>
            <a:outerShdw blurRad="50800" sx="32000" sy="32000" algn="ctr" rotWithShape="0">
              <a:srgbClr val="000000">
                <a:alpha val="86000"/>
              </a:srgbClr>
            </a:outerShdw>
          </a:effectLst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pour votre attention</a:t>
            </a:r>
            <a:endParaRPr lang="fr-FR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1124744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eaLnBrk="1" hangingPunct="1">
              <a:lnSpc>
                <a:spcPct val="150000"/>
              </a:lnSpc>
              <a:buClr>
                <a:srgbClr val="7F2016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  <a:p>
            <a:pPr marL="357188" indent="-357188" eaLnBrk="1" hangingPunct="1">
              <a:lnSpc>
                <a:spcPct val="150000"/>
              </a:lnSpc>
              <a:buClr>
                <a:srgbClr val="7F2016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Fonctionnement des CSF</a:t>
            </a:r>
          </a:p>
          <a:p>
            <a:pPr marL="357188" indent="-357188" eaLnBrk="1" hangingPunct="1">
              <a:lnSpc>
                <a:spcPct val="150000"/>
              </a:lnSpc>
              <a:buClr>
                <a:srgbClr val="7F2016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Taux de financement</a:t>
            </a:r>
          </a:p>
          <a:p>
            <a:pPr marL="357188" indent="-357188" eaLnBrk="1" hangingPunct="1">
              <a:lnSpc>
                <a:spcPct val="150000"/>
              </a:lnSpc>
              <a:buClr>
                <a:srgbClr val="7F2016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Plafonds de remboursement</a:t>
            </a:r>
          </a:p>
          <a:p>
            <a:pPr marL="357188" indent="-357188" eaLnBrk="1" hangingPunct="1">
              <a:lnSpc>
                <a:spcPct val="150000"/>
              </a:lnSpc>
              <a:buClr>
                <a:srgbClr val="7F2016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Processus de demande de financement</a:t>
            </a:r>
          </a:p>
          <a:p>
            <a:pPr marL="357188" indent="-357188" eaLnBrk="1" hangingPunct="1">
              <a:lnSpc>
                <a:spcPct val="150000"/>
              </a:lnSpc>
              <a:buClr>
                <a:srgbClr val="7F2016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Témoignage et retour </a:t>
            </a:r>
            <a:r>
              <a:rPr lang="fr-FR" sz="2800" dirty="0" smtClean="0">
                <a:solidFill>
                  <a:srgbClr val="3546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d’expérience</a:t>
            </a:r>
            <a:endParaRPr lang="fr-FR" sz="2800" dirty="0">
              <a:solidFill>
                <a:srgbClr val="3546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0070" y="1268761"/>
            <a:ext cx="216297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99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2971963" y="836712"/>
            <a:ext cx="3265855" cy="121181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lIns="0" tIns="0" rIns="0" bIns="0" anchor="ctr">
            <a:spAutoFit/>
          </a:bodyPr>
          <a:lstStyle/>
          <a:p>
            <a:pPr algn="ctr" defTabSz="1042962"/>
            <a:r>
              <a:rPr lang="fr-FR" altLang="fr-FR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Formation professionnelle</a:t>
            </a:r>
            <a:endParaRPr lang="fr-FR" altLang="fr-FR" sz="28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 rot="2843634">
            <a:off x="3025755" y="1966717"/>
            <a:ext cx="315027" cy="408919"/>
            <a:chOff x="4536507" y="2016224"/>
            <a:chExt cx="299670" cy="426891"/>
          </a:xfrm>
          <a:solidFill>
            <a:srgbClr val="BD9F84"/>
          </a:solidFill>
        </p:grpSpPr>
        <p:sp>
          <p:nvSpPr>
            <p:cNvPr id="7" name="Flèche vers le bas 6"/>
            <p:cNvSpPr/>
            <p:nvPr/>
          </p:nvSpPr>
          <p:spPr>
            <a:xfrm>
              <a:off x="4536507" y="2016224"/>
              <a:ext cx="299670" cy="426891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  <a:ln w="9525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lèche vers le bas 4"/>
            <p:cNvSpPr/>
            <p:nvPr/>
          </p:nvSpPr>
          <p:spPr>
            <a:xfrm>
              <a:off x="4603933" y="2016224"/>
              <a:ext cx="164818" cy="35272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1" tIns="26671" rIns="26671" bIns="26671" numCol="1" spcCol="1270" anchor="ctr" anchorCtr="0">
              <a:noAutofit/>
            </a:bodyPr>
            <a:lstStyle/>
            <a:p>
              <a:pPr algn="ctr" defTabSz="933427">
                <a:lnSpc>
                  <a:spcPct val="90000"/>
                </a:lnSpc>
                <a:spcAft>
                  <a:spcPct val="35000"/>
                </a:spcAft>
              </a:pPr>
              <a:endParaRPr lang="fr-FR" sz="2100" dirty="0"/>
            </a:p>
          </p:txBody>
        </p:sp>
      </p:grpSp>
      <p:grpSp>
        <p:nvGrpSpPr>
          <p:cNvPr id="9" name="Groupe 8"/>
          <p:cNvGrpSpPr/>
          <p:nvPr/>
        </p:nvGrpSpPr>
        <p:grpSpPr>
          <a:xfrm rot="18488616">
            <a:off x="5893527" y="1980575"/>
            <a:ext cx="299568" cy="381201"/>
            <a:chOff x="4536507" y="2016224"/>
            <a:chExt cx="299670" cy="426891"/>
          </a:xfrm>
          <a:solidFill>
            <a:srgbClr val="BD9F84"/>
          </a:solidFill>
        </p:grpSpPr>
        <p:sp>
          <p:nvSpPr>
            <p:cNvPr id="10" name="Flèche vers le bas 9"/>
            <p:cNvSpPr/>
            <p:nvPr/>
          </p:nvSpPr>
          <p:spPr>
            <a:xfrm>
              <a:off x="4536507" y="2016224"/>
              <a:ext cx="299670" cy="426891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  <a:ln w="9525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lèche vers le bas 4"/>
            <p:cNvSpPr/>
            <p:nvPr/>
          </p:nvSpPr>
          <p:spPr>
            <a:xfrm>
              <a:off x="4603933" y="2016224"/>
              <a:ext cx="164818" cy="35272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1" tIns="26671" rIns="26671" bIns="26671" numCol="1" spcCol="1270" anchor="ctr" anchorCtr="0">
              <a:noAutofit/>
            </a:bodyPr>
            <a:lstStyle/>
            <a:p>
              <a:pPr algn="ctr" defTabSz="933427">
                <a:lnSpc>
                  <a:spcPct val="90000"/>
                </a:lnSpc>
                <a:spcAft>
                  <a:spcPct val="35000"/>
                </a:spcAft>
              </a:pPr>
              <a:endParaRPr lang="fr-FR" sz="2100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fr-FR" sz="2400" b="1" u="sng" dirty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3" name="Oval 2"/>
          <p:cNvSpPr>
            <a:spLocks noChangeArrowheads="1"/>
          </p:cNvSpPr>
          <p:nvPr/>
        </p:nvSpPr>
        <p:spPr bwMode="auto">
          <a:xfrm>
            <a:off x="755576" y="2159333"/>
            <a:ext cx="2638088" cy="121181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lIns="0" tIns="0" rIns="0" bIns="0" anchor="ctr">
            <a:spAutoFit/>
          </a:bodyPr>
          <a:lstStyle/>
          <a:p>
            <a:pPr algn="ctr" defTabSz="1042962"/>
            <a:r>
              <a:rPr lang="fr-FR" altLang="fr-F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Formation </a:t>
            </a:r>
            <a:r>
              <a:rPr lang="fr-FR" altLang="fr-F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Initiale</a:t>
            </a:r>
            <a:endParaRPr lang="fr-FR" alt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14" name="Oval 2"/>
          <p:cNvSpPr>
            <a:spLocks noChangeArrowheads="1"/>
          </p:cNvSpPr>
          <p:nvPr/>
        </p:nvSpPr>
        <p:spPr bwMode="auto">
          <a:xfrm>
            <a:off x="5894352" y="2132856"/>
            <a:ext cx="2638088" cy="12118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lIns="0" tIns="0" rIns="0" bIns="0" anchor="ctr">
            <a:spAutoFit/>
          </a:bodyPr>
          <a:lstStyle/>
          <a:p>
            <a:pPr algn="ctr" defTabSz="1042962"/>
            <a:r>
              <a:rPr lang="fr-FR" altLang="fr-FR" sz="28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Formation</a:t>
            </a:r>
            <a:r>
              <a:rPr lang="fr-FR" altLang="fr-FR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fr-FR" altLang="fr-F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Continue</a:t>
            </a:r>
            <a:endParaRPr lang="fr-FR" alt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58142" y="3717032"/>
            <a:ext cx="1832955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Jeunes en quête de formation</a:t>
            </a:r>
            <a:endParaRPr lang="fr-F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462129" y="3717031"/>
            <a:ext cx="150253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Salariés en activité</a:t>
            </a:r>
            <a:endParaRPr lang="fr-FR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043608" y="4629962"/>
            <a:ext cx="2664296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Technicien spécialisé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Technicien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Ouvrier qualifié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Ouvrier spécialisé</a:t>
            </a:r>
            <a:endParaRPr lang="fr-FR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932040" y="4629962"/>
            <a:ext cx="37444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Maiandra GD" panose="020E0502030308020204" pitchFamily="34" charset="0"/>
              </a:rPr>
              <a:t>Toutes catégories confondues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Maiandra GD" panose="020E0502030308020204" pitchFamily="34" charset="0"/>
              </a:rPr>
              <a:t>Courte durée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Maiandra GD" panose="020E0502030308020204" pitchFamily="34" charset="0"/>
              </a:rPr>
              <a:t>A l’intérieur ou l’extérieur de l’</a:t>
            </a:r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Maiandra GD" panose="020E0502030308020204" pitchFamily="34" charset="0"/>
              </a:rPr>
              <a:t>Ese</a:t>
            </a:r>
            <a:endParaRPr lang="fr-FR" dirty="0" smtClean="0">
              <a:solidFill>
                <a:schemeClr val="accent3">
                  <a:lumMod val="75000"/>
                </a:schemeClr>
              </a:solidFill>
              <a:latin typeface="Maiandra GD" panose="020E0502030308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Maiandra GD" panose="020E0502030308020204" pitchFamily="34" charset="0"/>
              </a:rPr>
              <a:t>Formateur interne ou externe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Maiandra GD" panose="020E0502030308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932040" y="5926106"/>
            <a:ext cx="3960440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Perfectionnement, Alphabétisation, VAE</a:t>
            </a:r>
            <a:endParaRPr lang="fr-FR" sz="1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16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fr-FR" sz="2400" b="1" u="sng" dirty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9" name="Oval 2"/>
          <p:cNvSpPr>
            <a:spLocks noChangeArrowheads="1"/>
          </p:cNvSpPr>
          <p:nvPr/>
        </p:nvSpPr>
        <p:spPr bwMode="auto">
          <a:xfrm>
            <a:off x="3199031" y="1124744"/>
            <a:ext cx="2817946" cy="121181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lIns="0" tIns="0" rIns="0" bIns="0" anchor="ctr">
            <a:spAutoFit/>
          </a:bodyPr>
          <a:lstStyle/>
          <a:p>
            <a:pPr algn="ctr" defTabSz="1042962"/>
            <a:r>
              <a:rPr lang="fr-FR" altLang="fr-FR" sz="2800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Financement de la FC</a:t>
            </a:r>
            <a:endParaRPr lang="fr-FR" altLang="fr-FR" sz="2800" b="1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408732112"/>
              </p:ext>
            </p:extLst>
          </p:nvPr>
        </p:nvGraphicFramePr>
        <p:xfrm>
          <a:off x="1475656" y="1381224"/>
          <a:ext cx="648072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256174660"/>
              </p:ext>
            </p:extLst>
          </p:nvPr>
        </p:nvGraphicFramePr>
        <p:xfrm>
          <a:off x="1391308" y="4149080"/>
          <a:ext cx="6696744" cy="1916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016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80728"/>
            <a:ext cx="8928992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Définition</a:t>
            </a:r>
          </a:p>
          <a:p>
            <a:pPr algn="just"/>
            <a:r>
              <a:rPr lang="fr-FR" sz="2400" dirty="0">
                <a:latin typeface="Maiandra GD" panose="020E0502030308020204" pitchFamily="34" charset="0"/>
              </a:rPr>
              <a:t>Système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d’incitation</a:t>
            </a:r>
            <a:r>
              <a:rPr lang="fr-FR" sz="2400" dirty="0">
                <a:latin typeface="Maiandra GD" panose="020E0502030308020204" pitchFamily="34" charset="0"/>
              </a:rPr>
              <a:t>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financière</a:t>
            </a:r>
            <a:r>
              <a:rPr lang="fr-FR" sz="2400" dirty="0">
                <a:latin typeface="Maiandra GD" panose="020E0502030308020204" pitchFamily="34" charset="0"/>
              </a:rPr>
              <a:t> à la formation en cours d’emploi mis en place par les pouvoirs </a:t>
            </a:r>
            <a:r>
              <a:rPr lang="fr-FR" sz="2400" dirty="0" smtClean="0">
                <a:latin typeface="Maiandra GD" panose="020E0502030308020204" pitchFamily="34" charset="0"/>
              </a:rPr>
              <a:t>publics.</a:t>
            </a:r>
          </a:p>
          <a:p>
            <a:pPr algn="just"/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Principe</a:t>
            </a:r>
            <a:r>
              <a:rPr lang="fr-FR" sz="2400" b="1" u="sng" dirty="0">
                <a:latin typeface="Maiandra GD" panose="020E0502030308020204" pitchFamily="34" charset="0"/>
              </a:rPr>
              <a:t>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de</a:t>
            </a:r>
            <a:r>
              <a:rPr lang="fr-FR" sz="2400" b="1" u="sng" dirty="0">
                <a:latin typeface="Maiandra GD" panose="020E0502030308020204" pitchFamily="34" charset="0"/>
              </a:rPr>
              <a:t>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fonctionnement</a:t>
            </a:r>
            <a:endParaRPr lang="fr-FR" sz="2400" b="1" u="sng" dirty="0">
              <a:solidFill>
                <a:srgbClr val="354675"/>
              </a:solidFill>
              <a:latin typeface="Maiandra GD" panose="020E0502030308020204" pitchFamily="34" charset="0"/>
            </a:endParaRPr>
          </a:p>
          <a:p>
            <a:pPr algn="just"/>
            <a:r>
              <a:rPr lang="fr-FR" sz="2400" dirty="0">
                <a:latin typeface="Maiandra GD" panose="020E0502030308020204" pitchFamily="34" charset="0"/>
              </a:rPr>
              <a:t>Les entreprises paient la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TFP</a:t>
            </a:r>
            <a:r>
              <a:rPr lang="fr-FR" sz="2400" dirty="0">
                <a:latin typeface="Maiandra GD" panose="020E0502030308020204" pitchFamily="34" charset="0"/>
              </a:rPr>
              <a:t>. Elles bénéficient d’un montant </a:t>
            </a:r>
            <a:r>
              <a:rPr lang="fr-FR" sz="2400" dirty="0" smtClean="0">
                <a:latin typeface="Maiandra GD" panose="020E0502030308020204" pitchFamily="34" charset="0"/>
              </a:rPr>
              <a:t>en fonction </a:t>
            </a:r>
            <a:r>
              <a:rPr lang="fr-FR" sz="2400" dirty="0">
                <a:latin typeface="Maiandra GD" panose="020E0502030308020204" pitchFamily="34" charset="0"/>
              </a:rPr>
              <a:t>de cette TFP en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justifiant</a:t>
            </a:r>
            <a:r>
              <a:rPr lang="fr-FR" sz="2400" dirty="0">
                <a:latin typeface="Maiandra GD" panose="020E0502030308020204" pitchFamily="34" charset="0"/>
              </a:rPr>
              <a:t> la réalisation d’actions de formation continue</a:t>
            </a:r>
            <a:r>
              <a:rPr lang="fr-FR" sz="2400" dirty="0" smtClean="0">
                <a:latin typeface="Maiandra GD" panose="020E0502030308020204" pitchFamily="34" charset="0"/>
              </a:rPr>
              <a:t>.</a:t>
            </a:r>
          </a:p>
          <a:p>
            <a:pPr algn="just"/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Objectifs</a:t>
            </a:r>
            <a:r>
              <a:rPr lang="fr-FR" sz="2400" b="1" u="sng" dirty="0">
                <a:latin typeface="Maiandra GD" panose="020E0502030308020204" pitchFamily="34" charset="0"/>
              </a:rPr>
              <a:t>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d’un</a:t>
            </a:r>
            <a:r>
              <a:rPr lang="fr-FR" sz="2400" b="1" u="sng" dirty="0">
                <a:latin typeface="Maiandra GD" panose="020E0502030308020204" pitchFamily="34" charset="0"/>
              </a:rPr>
              <a:t>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système</a:t>
            </a:r>
            <a:r>
              <a:rPr lang="fr-FR" sz="2400" b="1" u="sng" dirty="0">
                <a:latin typeface="Maiandra GD" panose="020E0502030308020204" pitchFamily="34" charset="0"/>
              </a:rPr>
              <a:t>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mutualiste</a:t>
            </a:r>
          </a:p>
          <a:p>
            <a:pPr algn="just"/>
            <a:r>
              <a:rPr lang="fr-FR" sz="2400" dirty="0">
                <a:latin typeface="Maiandra GD" panose="020E0502030308020204" pitchFamily="34" charset="0"/>
              </a:rPr>
              <a:t>Inciter les entreprises et surtout les PME à faire de la formation continue pour augmenter leur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compétitivité</a:t>
            </a:r>
            <a:r>
              <a:rPr lang="fr-FR" sz="2400" dirty="0">
                <a:latin typeface="Maiandra GD" panose="020E0502030308020204" pitchFamily="34" charset="0"/>
              </a:rPr>
              <a:t>. Le système est alors mutualiste en faveur des TPE et PME.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Fonctionnement des CSF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64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827" y="692696"/>
            <a:ext cx="885698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u="sng" dirty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Attributions</a:t>
            </a:r>
            <a:r>
              <a:rPr lang="fr-FR" sz="24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  <a:p>
            <a:pPr algn="just"/>
            <a:endParaRPr lang="fr-FR" sz="2400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pPr algn="just"/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Le comité de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Gestion</a:t>
            </a:r>
            <a:r>
              <a:rPr lang="fr-FR" sz="2400" b="1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: </a:t>
            </a:r>
            <a:r>
              <a:rPr lang="fr-FR" sz="2400" dirty="0" smtClean="0">
                <a:latin typeface="Maiandra GD" panose="020E0502030308020204" pitchFamily="34" charset="0"/>
              </a:rPr>
              <a:t>Dépositaire </a:t>
            </a:r>
            <a:r>
              <a:rPr lang="fr-FR" sz="2400" dirty="0">
                <a:latin typeface="Maiandra GD" panose="020E0502030308020204" pitchFamily="34" charset="0"/>
              </a:rPr>
              <a:t>des </a:t>
            </a:r>
            <a:r>
              <a:rPr lang="fr-FR" sz="2400" dirty="0" smtClean="0">
                <a:latin typeface="Maiandra GD" panose="020E0502030308020204" pitchFamily="34" charset="0"/>
              </a:rPr>
              <a:t>CSF.</a:t>
            </a:r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Le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Comité Central a un rôle de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pilotage:</a:t>
            </a:r>
            <a:r>
              <a:rPr lang="fr-FR" sz="2400" b="1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</a:t>
            </a:r>
            <a:r>
              <a:rPr lang="fr-FR" sz="2400" dirty="0" smtClean="0">
                <a:latin typeface="Maiandra GD" panose="020E0502030308020204" pitchFamily="34" charset="0"/>
              </a:rPr>
              <a:t>Il </a:t>
            </a:r>
            <a:r>
              <a:rPr lang="fr-FR" sz="2400" dirty="0">
                <a:latin typeface="Maiandra GD" panose="020E0502030308020204" pitchFamily="34" charset="0"/>
              </a:rPr>
              <a:t>répartit les budgets et définit les règles de gestion des instances d’exécution (UG et GIAC</a:t>
            </a:r>
            <a:r>
              <a:rPr lang="fr-FR" sz="2400" dirty="0" smtClean="0">
                <a:latin typeface="Maiandra GD" panose="020E0502030308020204" pitchFamily="34" charset="0"/>
              </a:rPr>
              <a:t>).</a:t>
            </a:r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Le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Comité Régional a un rôle de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supervision:</a:t>
            </a:r>
            <a:r>
              <a:rPr lang="fr-FR" sz="2400" b="1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</a:t>
            </a:r>
            <a:r>
              <a:rPr lang="fr-FR" sz="2400" dirty="0" smtClean="0">
                <a:latin typeface="Maiandra GD" panose="020E0502030308020204" pitchFamily="34" charset="0"/>
              </a:rPr>
              <a:t>Définit </a:t>
            </a:r>
            <a:r>
              <a:rPr lang="fr-FR" sz="2400" dirty="0">
                <a:latin typeface="Maiandra GD" panose="020E0502030308020204" pitchFamily="34" charset="0"/>
              </a:rPr>
              <a:t>les coûts à appliquer, ordonne les contrôles et </a:t>
            </a:r>
            <a:r>
              <a:rPr lang="fr-FR" sz="2400" dirty="0" smtClean="0">
                <a:latin typeface="Maiandra GD" panose="020E0502030308020204" pitchFamily="34" charset="0"/>
              </a:rPr>
              <a:t>traite </a:t>
            </a:r>
            <a:r>
              <a:rPr lang="fr-FR" sz="2400" dirty="0">
                <a:latin typeface="Maiandra GD" panose="020E0502030308020204" pitchFamily="34" charset="0"/>
              </a:rPr>
              <a:t>les </a:t>
            </a:r>
            <a:r>
              <a:rPr lang="fr-FR" sz="2400" dirty="0" smtClean="0">
                <a:latin typeface="Maiandra GD" panose="020E0502030308020204" pitchFamily="34" charset="0"/>
              </a:rPr>
              <a:t>recours.</a:t>
            </a:r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L’Unité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de Gestion et les GIAC ont un rôle de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réalisation:</a:t>
            </a:r>
            <a:r>
              <a:rPr lang="fr-FR" sz="2400" b="1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</a:t>
            </a:r>
            <a:r>
              <a:rPr lang="fr-FR" sz="2400" dirty="0" smtClean="0">
                <a:latin typeface="Maiandra GD" panose="020E0502030308020204" pitchFamily="34" charset="0"/>
              </a:rPr>
              <a:t>Se </a:t>
            </a:r>
            <a:r>
              <a:rPr lang="fr-FR" sz="2400" dirty="0">
                <a:latin typeface="Maiandra GD" panose="020E0502030308020204" pitchFamily="34" charset="0"/>
              </a:rPr>
              <a:t>concentrent sur l’accueil des entreprises, leur information et </a:t>
            </a:r>
            <a:r>
              <a:rPr lang="fr-FR" sz="2400" dirty="0" smtClean="0">
                <a:latin typeface="Maiandra GD" panose="020E0502030308020204" pitchFamily="34" charset="0"/>
              </a:rPr>
              <a:t>orientation.</a:t>
            </a:r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Les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associations mettent en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œuvre </a:t>
            </a:r>
            <a:r>
              <a:rPr lang="fr-FR" sz="2400" b="1" u="sng" dirty="0">
                <a:solidFill>
                  <a:srgbClr val="354675"/>
                </a:solidFill>
                <a:latin typeface="Maiandra GD" panose="020E0502030308020204" pitchFamily="34" charset="0"/>
              </a:rPr>
              <a:t>les formations </a:t>
            </a:r>
            <a:r>
              <a:rPr lang="fr-FR" sz="2400" b="1" u="sng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groupées:</a:t>
            </a:r>
            <a:r>
              <a:rPr lang="fr-FR" sz="2400" b="1" dirty="0" smtClean="0">
                <a:solidFill>
                  <a:srgbClr val="354675"/>
                </a:solidFill>
                <a:latin typeface="Maiandra GD" panose="020E0502030308020204" pitchFamily="34" charset="0"/>
              </a:rPr>
              <a:t> </a:t>
            </a:r>
            <a:r>
              <a:rPr lang="fr-FR" sz="2400" dirty="0" smtClean="0">
                <a:latin typeface="Maiandra GD" panose="020E0502030308020204" pitchFamily="34" charset="0"/>
              </a:rPr>
              <a:t>Elles </a:t>
            </a:r>
            <a:r>
              <a:rPr lang="fr-FR" sz="2400" dirty="0">
                <a:latin typeface="Maiandra GD" panose="020E0502030308020204" pitchFamily="34" charset="0"/>
              </a:rPr>
              <a:t>représentent les entreprises bénéficiaires de la </a:t>
            </a:r>
            <a:r>
              <a:rPr lang="fr-FR" sz="2400" dirty="0" smtClean="0">
                <a:latin typeface="Maiandra GD" panose="020E0502030308020204" pitchFamily="34" charset="0"/>
              </a:rPr>
              <a:t>formation.</a:t>
            </a:r>
            <a:endParaRPr lang="fr-FR" sz="2400" dirty="0">
              <a:latin typeface="Maiandra GD" panose="020E0502030308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Fonctionnement des CSF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5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827" y="692696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Eligibilité</a:t>
            </a:r>
            <a:r>
              <a:rPr lang="fr-FR" sz="24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Fonctionnement des CSF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412776"/>
            <a:ext cx="8856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latin typeface="Maiandra GD" panose="020E0502030308020204" pitchFamily="34" charset="0"/>
              </a:rPr>
              <a:t>L’entreprise est éligible </a:t>
            </a:r>
            <a:r>
              <a:rPr lang="fr-FR" sz="2400" dirty="0">
                <a:latin typeface="Maiandra GD" panose="020E0502030308020204" pitchFamily="34" charset="0"/>
              </a:rPr>
              <a:t>si elle déclare la TFP pendant la période </a:t>
            </a:r>
            <a:r>
              <a:rPr lang="fr-FR" sz="2400" dirty="0" smtClean="0">
                <a:latin typeface="Maiandra GD" panose="020E0502030308020204" pitchFamily="34" charset="0"/>
              </a:rPr>
              <a:t>de référence (Juillet N-2 à Juin N-1).</a:t>
            </a:r>
          </a:p>
          <a:p>
            <a:pPr algn="just"/>
            <a:endParaRPr lang="fr-FR" sz="2400" dirty="0">
              <a:latin typeface="Maiandra GD" panose="020E0502030308020204" pitchFamily="34" charset="0"/>
            </a:endParaRPr>
          </a:p>
          <a:p>
            <a:pPr algn="just"/>
            <a:r>
              <a:rPr lang="fr-FR" sz="2400" dirty="0" smtClean="0">
                <a:latin typeface="Maiandra GD" panose="020E0502030308020204" pitchFamily="34" charset="0"/>
              </a:rPr>
              <a:t>L’entreprise </a:t>
            </a:r>
            <a:r>
              <a:rPr lang="fr-FR" sz="2400" dirty="0">
                <a:latin typeface="Maiandra GD" panose="020E0502030308020204" pitchFamily="34" charset="0"/>
              </a:rPr>
              <a:t>vérifie par elle-même une information disponible sur le Portail CSF et qui est la même utilisée par le </a:t>
            </a:r>
            <a:r>
              <a:rPr lang="fr-FR" sz="2400" dirty="0" smtClean="0">
                <a:latin typeface="Maiandra GD" panose="020E0502030308020204" pitchFamily="34" charset="0"/>
              </a:rPr>
              <a:t>système.</a:t>
            </a:r>
            <a:endParaRPr lang="fr-FR" sz="2400" dirty="0">
              <a:latin typeface="Maiandra GD" panose="020E050203030802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290282"/>
              </p:ext>
            </p:extLst>
          </p:nvPr>
        </p:nvGraphicFramePr>
        <p:xfrm>
          <a:off x="935596" y="3645024"/>
          <a:ext cx="756084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520280"/>
                <a:gridCol w="2520280"/>
              </a:tblGrid>
              <a:tr h="12365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354675"/>
                          </a:solidFill>
                        </a:rPr>
                        <a:t>2018</a:t>
                      </a:r>
                      <a:endParaRPr lang="fr-FR" dirty="0">
                        <a:solidFill>
                          <a:srgbClr val="35467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2019</a:t>
                      </a:r>
                      <a:endParaRPr lang="fr-FR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2020</a:t>
                      </a:r>
                      <a:endParaRPr lang="fr-FR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103314"/>
              </p:ext>
            </p:extLst>
          </p:nvPr>
        </p:nvGraphicFramePr>
        <p:xfrm>
          <a:off x="2123728" y="4013056"/>
          <a:ext cx="2592288" cy="640080"/>
        </p:xfrm>
        <a:graphic>
          <a:graphicData uri="http://schemas.openxmlformats.org/drawingml/2006/table">
            <a:tbl>
              <a:tblPr/>
              <a:tblGrid>
                <a:gridCol w="2592288"/>
              </a:tblGrid>
              <a:tr h="56807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Année TFP</a:t>
                      </a:r>
                    </a:p>
                    <a:p>
                      <a:pPr algn="ctr"/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Juillet 2018 </a:t>
                      </a:r>
                      <a:r>
                        <a:rPr lang="fr-FR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fr-F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Juin 2019</a:t>
                      </a:r>
                      <a:endPara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71839" y="5080374"/>
            <a:ext cx="8657289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rgbClr val="000000"/>
              </a:solidFill>
            </a:endParaRPr>
          </a:p>
          <a:p>
            <a:r>
              <a:rPr lang="fr-FR" sz="2400" dirty="0">
                <a:latin typeface="Maiandra GD" panose="020E0502030308020204" pitchFamily="34" charset="0"/>
              </a:rPr>
              <a:t>Nomenclature des Domaines et des Coûts de </a:t>
            </a:r>
            <a:r>
              <a:rPr lang="fr-FR" sz="2400" dirty="0" smtClean="0">
                <a:latin typeface="Maiandra GD" panose="020E0502030308020204" pitchFamily="34" charset="0"/>
              </a:rPr>
              <a:t>Formation.</a:t>
            </a:r>
            <a:endParaRPr lang="fr-FR" sz="2400" dirty="0">
              <a:latin typeface="Maiandra GD" panose="020E0502030308020204" pitchFamily="34" charset="0"/>
            </a:endParaRPr>
          </a:p>
          <a:p>
            <a:r>
              <a:rPr lang="fr-FR" sz="2400" dirty="0" smtClean="0">
                <a:latin typeface="Maiandra GD" panose="020E0502030308020204" pitchFamily="34" charset="0"/>
              </a:rPr>
              <a:t>Les </a:t>
            </a:r>
            <a:r>
              <a:rPr lang="fr-FR" sz="2400" dirty="0">
                <a:latin typeface="Maiandra GD" panose="020E0502030308020204" pitchFamily="34" charset="0"/>
              </a:rPr>
              <a:t>coûts de formation retenus sont connus et </a:t>
            </a:r>
            <a:r>
              <a:rPr lang="fr-FR" sz="2400" dirty="0" smtClean="0">
                <a:latin typeface="Maiandra GD" panose="020E0502030308020204" pitchFamily="34" charset="0"/>
              </a:rPr>
              <a:t>publics.</a:t>
            </a:r>
            <a:endParaRPr lang="fr-FR" sz="2400" dirty="0">
              <a:latin typeface="Maiandra GD" panose="020E0502030308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7524" y="4779280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Méthode:</a:t>
            </a:r>
            <a:endParaRPr lang="fr-FR" sz="2400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48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827" y="692696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Délais</a:t>
            </a:r>
            <a:r>
              <a:rPr lang="fr-FR" sz="24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Fonctionnement des CSF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412776"/>
            <a:ext cx="8875767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70C0"/>
                </a:solidFill>
                <a:latin typeface="Maiandra GD" panose="020E0502030308020204" pitchFamily="34" charset="0"/>
              </a:rPr>
              <a:t>D</a:t>
            </a:r>
            <a:r>
              <a:rPr lang="fr-FR" sz="2400" b="1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élais </a:t>
            </a:r>
            <a:r>
              <a:rPr lang="fr-FR" sz="2400" b="1" dirty="0">
                <a:solidFill>
                  <a:srgbClr val="0070C0"/>
                </a:solidFill>
                <a:latin typeface="Maiandra GD" panose="020E0502030308020204" pitchFamily="34" charset="0"/>
              </a:rPr>
              <a:t>pour les Dossiers Techniques </a:t>
            </a:r>
            <a:endParaRPr lang="fr-FR" sz="2400" dirty="0">
              <a:solidFill>
                <a:srgbClr val="0070C0"/>
              </a:solidFill>
              <a:latin typeface="Maiandra GD" panose="020E0502030308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FR" sz="2400" dirty="0" smtClean="0">
                <a:latin typeface="Maiandra GD" panose="020E0502030308020204" pitchFamily="34" charset="0"/>
              </a:rPr>
              <a:t>Doivent </a:t>
            </a:r>
            <a:r>
              <a:rPr lang="fr-FR" sz="2400" dirty="0">
                <a:latin typeface="Maiandra GD" panose="020E0502030308020204" pitchFamily="34" charset="0"/>
              </a:rPr>
              <a:t>être déposés avant le 30/06 (pour les plans) et avant le 30 /12 (pour les actions non planifiées, </a:t>
            </a:r>
            <a:r>
              <a:rPr lang="fr-FR" sz="2400" dirty="0" smtClean="0">
                <a:latin typeface="Maiandra GD" panose="020E0502030308020204" pitchFamily="34" charset="0"/>
              </a:rPr>
              <a:t>Alphabétisation).</a:t>
            </a:r>
            <a:endParaRPr lang="fr-FR" sz="2400" dirty="0">
              <a:latin typeface="Maiandra GD" panose="020E0502030308020204" pitchFamily="34" charset="0"/>
            </a:endParaRPr>
          </a:p>
          <a:p>
            <a:pPr algn="just"/>
            <a:endParaRPr lang="fr-FR" sz="2400" dirty="0">
              <a:latin typeface="Maiandra GD" panose="020E0502030308020204" pitchFamily="34" charset="0"/>
            </a:endParaRPr>
          </a:p>
          <a:p>
            <a:pPr algn="just"/>
            <a:r>
              <a:rPr lang="fr-FR" sz="2400" b="1" dirty="0">
                <a:solidFill>
                  <a:srgbClr val="0070C0"/>
                </a:solidFill>
                <a:latin typeface="Maiandra GD" panose="020E0502030308020204" pitchFamily="34" charset="0"/>
              </a:rPr>
              <a:t>D</a:t>
            </a:r>
            <a:r>
              <a:rPr lang="fr-FR" sz="2400" b="1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élais </a:t>
            </a:r>
            <a:r>
              <a:rPr lang="fr-FR" sz="2400" b="1" dirty="0">
                <a:solidFill>
                  <a:srgbClr val="0070C0"/>
                </a:solidFill>
                <a:latin typeface="Maiandra GD" panose="020E0502030308020204" pitchFamily="34" charset="0"/>
              </a:rPr>
              <a:t>pour les Contrats </a:t>
            </a:r>
            <a:endParaRPr lang="fr-FR" sz="2400" dirty="0">
              <a:solidFill>
                <a:srgbClr val="0070C0"/>
              </a:solidFill>
              <a:latin typeface="Maiandra GD" panose="020E0502030308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FR" sz="2400" dirty="0" smtClean="0">
                <a:latin typeface="Maiandra GD" panose="020E0502030308020204" pitchFamily="34" charset="0"/>
              </a:rPr>
              <a:t>Une </a:t>
            </a:r>
            <a:r>
              <a:rPr lang="fr-FR" sz="2400" dirty="0">
                <a:latin typeface="Maiandra GD" panose="020E0502030308020204" pitchFamily="34" charset="0"/>
              </a:rPr>
              <a:t>fois retirés avant fin février N+1 de l’Unité de Gestion, les contrats sont à retourner avant le </a:t>
            </a:r>
            <a:r>
              <a:rPr lang="fr-FR" sz="2400" b="1" dirty="0" smtClean="0">
                <a:latin typeface="Maiandra GD" panose="020E0502030308020204" pitchFamily="34" charset="0"/>
              </a:rPr>
              <a:t>31/12/N+1. </a:t>
            </a:r>
            <a:endParaRPr lang="fr-FR" sz="2400" dirty="0">
              <a:latin typeface="Maiandra GD" panose="020E0502030308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fr-FR" sz="2400" dirty="0" smtClean="0">
                <a:latin typeface="Maiandra GD" panose="020E0502030308020204" pitchFamily="34" charset="0"/>
              </a:rPr>
              <a:t>Le </a:t>
            </a:r>
            <a:r>
              <a:rPr lang="fr-FR" sz="2400" dirty="0">
                <a:latin typeface="Maiandra GD" panose="020E0502030308020204" pitchFamily="34" charset="0"/>
              </a:rPr>
              <a:t>dossier financier est à déposer avant le </a:t>
            </a:r>
            <a:r>
              <a:rPr lang="fr-FR" sz="2400" dirty="0" smtClean="0">
                <a:latin typeface="Maiandra GD" panose="020E0502030308020204" pitchFamily="34" charset="0"/>
              </a:rPr>
              <a:t>31/12/n+1.</a:t>
            </a:r>
            <a:endParaRPr lang="fr-FR" sz="2400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6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98321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699" indent="-2063699" algn="ctr" eaLnBrk="1" hangingPunct="1">
              <a:defRPr/>
            </a:pPr>
            <a:r>
              <a:rPr lang="fr-FR" sz="2800" b="1" u="sng" dirty="0" smtClean="0">
                <a:solidFill>
                  <a:srgbClr val="A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Taux de financement</a:t>
            </a:r>
            <a:endParaRPr lang="fr-FR" sz="2400" b="1" u="sng" dirty="0">
              <a:solidFill>
                <a:srgbClr val="A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664006"/>
            <a:ext cx="9036496" cy="557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11009</TotalTime>
  <Words>797</Words>
  <Application>Microsoft Office PowerPoint</Application>
  <PresentationFormat>Affichage à l'écran (4:3)</PresentationFormat>
  <Paragraphs>135</Paragraphs>
  <Slides>16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Maiandra GD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DRISS</dc:creator>
  <cp:lastModifiedBy>Driss SALIOUI</cp:lastModifiedBy>
  <cp:revision>1330</cp:revision>
  <dcterms:created xsi:type="dcterms:W3CDTF">2013-01-15T12:03:14Z</dcterms:created>
  <dcterms:modified xsi:type="dcterms:W3CDTF">2019-09-12T11:37:36Z</dcterms:modified>
</cp:coreProperties>
</file>