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9" r:id="rId3"/>
    <p:sldId id="295" r:id="rId4"/>
    <p:sldId id="274" r:id="rId5"/>
    <p:sldId id="275" r:id="rId6"/>
    <p:sldId id="296" r:id="rId7"/>
    <p:sldId id="290" r:id="rId8"/>
    <p:sldId id="291" r:id="rId9"/>
    <p:sldId id="294" r:id="rId10"/>
    <p:sldId id="293"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58" autoAdjust="0"/>
  </p:normalViewPr>
  <p:slideViewPr>
    <p:cSldViewPr>
      <p:cViewPr>
        <p:scale>
          <a:sx n="70" d="100"/>
          <a:sy n="70" d="100"/>
        </p:scale>
        <p:origin x="-1302"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7BBA39-B0DC-46E2-AD74-0634E24AEB2F}" type="datetimeFigureOut">
              <a:rPr lang="en-GB" smtClean="0"/>
              <a:t>10/09/2019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060C4D-68A0-4729-8931-7028700E9FF9}" type="slidenum">
              <a:rPr lang="en-GB" smtClean="0"/>
              <a:t>‹#›</a:t>
            </a:fld>
            <a:endParaRPr lang="en-GB"/>
          </a:p>
        </p:txBody>
      </p:sp>
    </p:spTree>
    <p:extLst>
      <p:ext uri="{BB962C8B-B14F-4D97-AF65-F5344CB8AC3E}">
        <p14:creationId xmlns:p14="http://schemas.microsoft.com/office/powerpoint/2010/main" val="4023883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Autre</a:t>
            </a:r>
            <a:r>
              <a:rPr lang="fr-FR" baseline="0" dirty="0" smtClean="0"/>
              <a:t> projets : Observatoires de branche, BIT</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Faible capacité à produire des projets innovants en direction des populations exclues : les projets reçus sont toujours tournés vers une prise en compte sociale uniquement, sans réponse aux besoins économiques</a:t>
            </a:r>
          </a:p>
          <a:p>
            <a:endParaRPr lang="en-GB" dirty="0"/>
          </a:p>
        </p:txBody>
      </p:sp>
      <p:sp>
        <p:nvSpPr>
          <p:cNvPr id="4" name="Slide Number Placeholder 3"/>
          <p:cNvSpPr>
            <a:spLocks noGrp="1"/>
          </p:cNvSpPr>
          <p:nvPr>
            <p:ph type="sldNum" sz="quarter" idx="10"/>
          </p:nvPr>
        </p:nvSpPr>
        <p:spPr/>
        <p:txBody>
          <a:bodyPr/>
          <a:lstStyle/>
          <a:p>
            <a:fld id="{53060C4D-68A0-4729-8931-7028700E9FF9}" type="slidenum">
              <a:rPr lang="en-GB" smtClean="0"/>
              <a:t>11</a:t>
            </a:fld>
            <a:endParaRPr lang="en-GB"/>
          </a:p>
        </p:txBody>
      </p:sp>
    </p:spTree>
    <p:extLst>
      <p:ext uri="{BB962C8B-B14F-4D97-AF65-F5344CB8AC3E}">
        <p14:creationId xmlns:p14="http://schemas.microsoft.com/office/powerpoint/2010/main" val="2884676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440282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971492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3270808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2276170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3D3BA0-E6A3-4C53-908A-1C4B2863478A}" type="datetimeFigureOut">
              <a:rPr lang="en-GB" smtClean="0"/>
              <a:t>10/09/2019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996740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1491600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63D3BA0-E6A3-4C53-908A-1C4B2863478A}" type="datetimeFigureOut">
              <a:rPr lang="en-GB" smtClean="0"/>
              <a:t>10/09/2019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682351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63D3BA0-E6A3-4C53-908A-1C4B2863478A}" type="datetimeFigureOut">
              <a:rPr lang="en-GB" smtClean="0"/>
              <a:t>10/09/2019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1969950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D3BA0-E6A3-4C53-908A-1C4B2863478A}" type="datetimeFigureOut">
              <a:rPr lang="en-GB" smtClean="0"/>
              <a:t>10/09/2019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3323168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67384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D3BA0-E6A3-4C53-908A-1C4B2863478A}" type="datetimeFigureOut">
              <a:rPr lang="en-GB" smtClean="0"/>
              <a:t>10/09/2019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8DF4E7-7D95-447C-B76D-1B4483AF1433}" type="slidenum">
              <a:rPr lang="en-GB" smtClean="0"/>
              <a:t>‹#›</a:t>
            </a:fld>
            <a:endParaRPr lang="en-GB"/>
          </a:p>
        </p:txBody>
      </p:sp>
    </p:spTree>
    <p:extLst>
      <p:ext uri="{BB962C8B-B14F-4D97-AF65-F5344CB8AC3E}">
        <p14:creationId xmlns:p14="http://schemas.microsoft.com/office/powerpoint/2010/main" val="2307902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3D3BA0-E6A3-4C53-908A-1C4B2863478A}" type="datetimeFigureOut">
              <a:rPr lang="en-GB" smtClean="0"/>
              <a:t>10/09/2019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DF4E7-7D95-447C-B76D-1B4483AF1433}" type="slidenum">
              <a:rPr lang="en-GB" smtClean="0"/>
              <a:t>‹#›</a:t>
            </a:fld>
            <a:endParaRPr lang="en-GB"/>
          </a:p>
        </p:txBody>
      </p:sp>
    </p:spTree>
    <p:extLst>
      <p:ext uri="{BB962C8B-B14F-4D97-AF65-F5344CB8AC3E}">
        <p14:creationId xmlns:p14="http://schemas.microsoft.com/office/powerpoint/2010/main" val="228472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hyperlink" Target="https://www.facebook.com/kafaatliljami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87004" y="5085184"/>
            <a:ext cx="5399171" cy="936104"/>
          </a:xfrm>
        </p:spPr>
        <p:txBody>
          <a:bodyPr>
            <a:normAutofit/>
          </a:bodyPr>
          <a:lstStyle/>
          <a:p>
            <a:r>
              <a:rPr lang="fr-FR" sz="2400" dirty="0" smtClean="0">
                <a:solidFill>
                  <a:schemeClr val="tx1"/>
                </a:solidFill>
              </a:rPr>
              <a:t>Tanger, Hôtel </a:t>
            </a:r>
            <a:r>
              <a:rPr lang="fr-FR" sz="2400" dirty="0" err="1" smtClean="0">
                <a:solidFill>
                  <a:schemeClr val="tx1"/>
                </a:solidFill>
              </a:rPr>
              <a:t>Solazur</a:t>
            </a:r>
            <a:endParaRPr lang="fr-FR" sz="2400" dirty="0" smtClean="0">
              <a:solidFill>
                <a:schemeClr val="tx1"/>
              </a:solidFill>
            </a:endParaRPr>
          </a:p>
          <a:p>
            <a:r>
              <a:rPr lang="fr-FR" sz="2400" dirty="0" smtClean="0">
                <a:solidFill>
                  <a:schemeClr val="tx1"/>
                </a:solidFill>
              </a:rPr>
              <a:t>12 Septembre 2019</a:t>
            </a:r>
            <a:endParaRPr lang="en-GB" sz="2400" dirty="0">
              <a:solidFill>
                <a:schemeClr val="tx1"/>
              </a:solidFill>
            </a:endParaRPr>
          </a:p>
          <a:p>
            <a:endParaRPr lang="fr-FR" sz="2400" dirty="0" smtClean="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2" name="Title 1"/>
          <p:cNvSpPr>
            <a:spLocks noGrp="1"/>
          </p:cNvSpPr>
          <p:nvPr>
            <p:ph type="ctrTitle"/>
          </p:nvPr>
        </p:nvSpPr>
        <p:spPr>
          <a:xfrm>
            <a:off x="950020" y="0"/>
            <a:ext cx="7772400" cy="2232248"/>
          </a:xfrm>
        </p:spPr>
        <p:txBody>
          <a:bodyPr>
            <a:normAutofit/>
          </a:bodyPr>
          <a:lstStyle/>
          <a:p>
            <a:r>
              <a:rPr lang="fr-FR" sz="3600" dirty="0" smtClean="0"/>
              <a:t>Kafaat Liljamia - </a:t>
            </a:r>
            <a:r>
              <a:rPr lang="en-GB" sz="3600" dirty="0"/>
              <a:t/>
            </a:r>
            <a:br>
              <a:rPr lang="en-GB" sz="3600" dirty="0"/>
            </a:br>
            <a:r>
              <a:rPr lang="fr-FR" sz="3600" dirty="0"/>
              <a:t> </a:t>
            </a:r>
            <a:r>
              <a:rPr lang="fr-FR" sz="2800" b="1" dirty="0"/>
              <a:t>VERS UN SYSTEME DE FORMATION PROFESSIONNELLE MAROCAIN DE QUALITE, INCLUSIF ET AXE SUR LE MARCHE DU TRAVAIL </a:t>
            </a:r>
            <a:endParaRPr lang="en-GB" sz="3600" dirty="0"/>
          </a:p>
        </p:txBody>
      </p:sp>
      <p:sp>
        <p:nvSpPr>
          <p:cNvPr id="5" name="Rectangle 4"/>
          <p:cNvSpPr/>
          <p:nvPr/>
        </p:nvSpPr>
        <p:spPr>
          <a:xfrm>
            <a:off x="2313296" y="2152836"/>
            <a:ext cx="4572000" cy="830997"/>
          </a:xfrm>
          <a:prstGeom prst="rect">
            <a:avLst/>
          </a:prstGeom>
        </p:spPr>
        <p:txBody>
          <a:bodyPr>
            <a:spAutoFit/>
          </a:bodyPr>
          <a:lstStyle/>
          <a:p>
            <a:pPr algn="ctr"/>
            <a:r>
              <a:rPr lang="fr-FR" sz="2400" dirty="0"/>
              <a:t>Renforcement des capacités</a:t>
            </a:r>
          </a:p>
          <a:p>
            <a:pPr algn="ctr"/>
            <a:r>
              <a:rPr lang="fr-FR" sz="2400" dirty="0"/>
              <a:t>Séminaire Interne N°2</a:t>
            </a:r>
          </a:p>
        </p:txBody>
      </p:sp>
      <p:sp>
        <p:nvSpPr>
          <p:cNvPr id="7" name="Rectangle 6"/>
          <p:cNvSpPr/>
          <p:nvPr/>
        </p:nvSpPr>
        <p:spPr>
          <a:xfrm>
            <a:off x="1458255" y="3140968"/>
            <a:ext cx="6120680" cy="1569660"/>
          </a:xfrm>
          <a:prstGeom prst="rect">
            <a:avLst/>
          </a:prstGeom>
        </p:spPr>
        <p:txBody>
          <a:bodyPr wrap="square">
            <a:spAutoFit/>
          </a:bodyPr>
          <a:lstStyle/>
          <a:p>
            <a:pPr algn="ctr"/>
            <a:r>
              <a:rPr lang="fr-FR" sz="3200" b="1" dirty="0" smtClean="0">
                <a:solidFill>
                  <a:schemeClr val="tx2">
                    <a:lumMod val="60000"/>
                    <a:lumOff val="40000"/>
                  </a:schemeClr>
                </a:solidFill>
              </a:rPr>
              <a:t>GPEC</a:t>
            </a:r>
          </a:p>
          <a:p>
            <a:pPr algn="ctr"/>
            <a:r>
              <a:rPr lang="fr-FR" sz="3200" b="1" dirty="0" smtClean="0">
                <a:solidFill>
                  <a:schemeClr val="tx2">
                    <a:lumMod val="60000"/>
                    <a:lumOff val="40000"/>
                  </a:schemeClr>
                </a:solidFill>
              </a:rPr>
              <a:t>Gestion Prévisionnelle des Emplois et des Compétences</a:t>
            </a:r>
            <a:endParaRPr lang="fr-FR" sz="3200" b="1" dirty="0">
              <a:solidFill>
                <a:schemeClr val="tx2">
                  <a:lumMod val="60000"/>
                  <a:lumOff val="40000"/>
                </a:schemeClr>
              </a:solidFill>
            </a:endParaRPr>
          </a:p>
        </p:txBody>
      </p:sp>
    </p:spTree>
    <p:extLst>
      <p:ext uri="{BB962C8B-B14F-4D97-AF65-F5344CB8AC3E}">
        <p14:creationId xmlns:p14="http://schemas.microsoft.com/office/powerpoint/2010/main" val="36215157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TextBox 2"/>
          <p:cNvSpPr txBox="1"/>
          <p:nvPr/>
        </p:nvSpPr>
        <p:spPr>
          <a:xfrm>
            <a:off x="683568" y="1514202"/>
            <a:ext cx="8460432" cy="461665"/>
          </a:xfrm>
          <a:prstGeom prst="rect">
            <a:avLst/>
          </a:prstGeom>
          <a:noFill/>
        </p:spPr>
        <p:txBody>
          <a:bodyPr wrap="square" rtlCol="0">
            <a:spAutoFit/>
          </a:bodyPr>
          <a:lstStyle/>
          <a:p>
            <a:r>
              <a:rPr lang="fr-FR" sz="2400" b="1" dirty="0" smtClean="0"/>
              <a:t>Evolution pour un territoire</a:t>
            </a:r>
            <a:endParaRPr lang="en-GB" sz="2400" b="1" dirty="0"/>
          </a:p>
        </p:txBody>
      </p:sp>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Exemple</a:t>
            </a:r>
            <a:endParaRPr lang="en-GB" dirty="0">
              <a:solidFill>
                <a:schemeClr val="tx2">
                  <a:lumMod val="60000"/>
                  <a:lumOff val="40000"/>
                </a:schemeClr>
              </a:solidFill>
            </a:endParaRPr>
          </a:p>
        </p:txBody>
      </p:sp>
      <p:sp>
        <p:nvSpPr>
          <p:cNvPr id="9" name="Subtitle 6"/>
          <p:cNvSpPr>
            <a:spLocks noGrp="1"/>
          </p:cNvSpPr>
          <p:nvPr>
            <p:ph type="subTitle" idx="1"/>
          </p:nvPr>
        </p:nvSpPr>
        <p:spPr>
          <a:xfrm>
            <a:off x="486146" y="2132856"/>
            <a:ext cx="8406333" cy="4032448"/>
          </a:xfrm>
        </p:spPr>
        <p:txBody>
          <a:bodyPr>
            <a:normAutofit fontScale="85000" lnSpcReduction="20000"/>
          </a:bodyPr>
          <a:lstStyle/>
          <a:p>
            <a:pPr algn="l"/>
            <a:r>
              <a:rPr lang="fr-FR" sz="2400" dirty="0" smtClean="0">
                <a:solidFill>
                  <a:schemeClr val="tx1"/>
                </a:solidFill>
              </a:rPr>
              <a:t>Ex : </a:t>
            </a:r>
            <a:r>
              <a:rPr lang="fr-FR" sz="2400" b="1" dirty="0" smtClean="0">
                <a:solidFill>
                  <a:schemeClr val="tx1"/>
                </a:solidFill>
              </a:rPr>
              <a:t>Installation de nouvelles </a:t>
            </a:r>
            <a:r>
              <a:rPr lang="fr-FR" sz="2400" b="1" dirty="0" smtClean="0">
                <a:solidFill>
                  <a:schemeClr val="tx1"/>
                </a:solidFill>
              </a:rPr>
              <a:t>entreprises / Plan de Développement régional</a:t>
            </a:r>
            <a:endParaRPr lang="fr-FR" sz="2400" b="1" dirty="0" smtClean="0">
              <a:solidFill>
                <a:schemeClr val="tx1"/>
              </a:solidFill>
            </a:endParaRPr>
          </a:p>
          <a:p>
            <a:pPr algn="l"/>
            <a:r>
              <a:rPr lang="fr-FR" sz="2400" dirty="0" smtClean="0">
                <a:solidFill>
                  <a:schemeClr val="tx1"/>
                </a:solidFill>
              </a:rPr>
              <a:t>Questions à se poser :</a:t>
            </a:r>
          </a:p>
          <a:p>
            <a:pPr algn="l"/>
            <a:r>
              <a:rPr lang="fr-FR" sz="2400" dirty="0" smtClean="0">
                <a:solidFill>
                  <a:schemeClr val="tx1"/>
                </a:solidFill>
              </a:rPr>
              <a:t>Emplois : </a:t>
            </a:r>
          </a:p>
          <a:p>
            <a:pPr marL="342900" indent="-342900" algn="l">
              <a:buFont typeface="Arial" panose="020B0604020202020204" pitchFamily="34" charset="0"/>
              <a:buChar char="•"/>
            </a:pPr>
            <a:r>
              <a:rPr lang="fr-FR" sz="2400" dirty="0" smtClean="0">
                <a:solidFill>
                  <a:schemeClr val="tx1"/>
                </a:solidFill>
              </a:rPr>
              <a:t>Quels types d’emplois ces installations </a:t>
            </a:r>
            <a:r>
              <a:rPr lang="fr-FR" sz="2400" dirty="0" err="1" smtClean="0">
                <a:solidFill>
                  <a:schemeClr val="tx1"/>
                </a:solidFill>
              </a:rPr>
              <a:t>vont-elles</a:t>
            </a:r>
            <a:r>
              <a:rPr lang="fr-FR" sz="2400" dirty="0" smtClean="0">
                <a:solidFill>
                  <a:schemeClr val="tx1"/>
                </a:solidFill>
              </a:rPr>
              <a:t> créer ?</a:t>
            </a:r>
          </a:p>
          <a:p>
            <a:pPr marL="342900" indent="-342900" algn="l">
              <a:buFont typeface="Arial" panose="020B0604020202020204" pitchFamily="34" charset="0"/>
              <a:buChar char="•"/>
            </a:pPr>
            <a:r>
              <a:rPr lang="fr-FR" sz="2400" dirty="0" smtClean="0">
                <a:solidFill>
                  <a:schemeClr val="tx1"/>
                </a:solidFill>
              </a:rPr>
              <a:t>Combien de personnes ? </a:t>
            </a:r>
          </a:p>
          <a:p>
            <a:pPr marL="342900" indent="-342900" algn="l">
              <a:buFont typeface="Arial" panose="020B0604020202020204" pitchFamily="34" charset="0"/>
              <a:buChar char="•"/>
            </a:pPr>
            <a:r>
              <a:rPr lang="fr-FR" sz="2400" dirty="0" smtClean="0">
                <a:solidFill>
                  <a:schemeClr val="tx1"/>
                </a:solidFill>
              </a:rPr>
              <a:t>Quelles sont les évolutions futures ? Dans 6 mois, 1 an, 5 ans….</a:t>
            </a:r>
          </a:p>
          <a:p>
            <a:pPr algn="l"/>
            <a:r>
              <a:rPr lang="fr-FR" sz="2400" dirty="0" smtClean="0">
                <a:solidFill>
                  <a:schemeClr val="tx1"/>
                </a:solidFill>
              </a:rPr>
              <a:t>Compétences :</a:t>
            </a:r>
          </a:p>
          <a:p>
            <a:pPr marL="342900" indent="-342900" algn="l">
              <a:buFont typeface="Arial" panose="020B0604020202020204" pitchFamily="34" charset="0"/>
              <a:buChar char="•"/>
            </a:pPr>
            <a:r>
              <a:rPr lang="fr-FR" sz="2400" dirty="0" smtClean="0">
                <a:solidFill>
                  <a:schemeClr val="tx1"/>
                </a:solidFill>
              </a:rPr>
              <a:t>Quelles sont les compétences / savoirs nécessaires pour répondre aux besoins des entreprise ? Est-ce que je dispose de ces savoirs sur mon territoire ?</a:t>
            </a:r>
          </a:p>
          <a:p>
            <a:pPr marL="342900" indent="-342900" algn="l">
              <a:buFont typeface="Arial" panose="020B0604020202020204" pitchFamily="34" charset="0"/>
              <a:buChar char="•"/>
            </a:pPr>
            <a:r>
              <a:rPr lang="fr-FR" sz="2400" dirty="0" smtClean="0">
                <a:solidFill>
                  <a:schemeClr val="tx1"/>
                </a:solidFill>
              </a:rPr>
              <a:t>Est-ce que je dispose des ressources formatives sur ce sujet ? Est-ce que certains métiers / certaines formations en déshérence peuvent évoluer pour répondre au besoin ?</a:t>
            </a:r>
          </a:p>
        </p:txBody>
      </p:sp>
    </p:spTree>
    <p:extLst>
      <p:ext uri="{BB962C8B-B14F-4D97-AF65-F5344CB8AC3E}">
        <p14:creationId xmlns:p14="http://schemas.microsoft.com/office/powerpoint/2010/main" val="8568680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5"/>
          <p:cNvSpPr txBox="1">
            <a:spLocks/>
          </p:cNvSpPr>
          <p:nvPr/>
        </p:nvSpPr>
        <p:spPr>
          <a:xfrm>
            <a:off x="2168975" y="327546"/>
            <a:ext cx="5760640" cy="1047750"/>
          </a:xfrm>
          <a:prstGeom prst="rect">
            <a:avLst/>
          </a:prstGeom>
        </p:spPr>
        <p:txBody>
          <a:bodyPr numCol="1" compatLnSpc="1">
            <a:prstTxWarp prst="textNoShape">
              <a:avLst/>
            </a:prstTxWarp>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Bef>
                <a:spcPct val="0"/>
              </a:spcBef>
              <a:buNone/>
              <a:defRPr/>
            </a:pPr>
            <a:r>
              <a:rPr lang="fr-FR" altLang="en-US" dirty="0" smtClean="0">
                <a:latin typeface="Arial Black" pitchFamily="-84" charset="0"/>
              </a:rPr>
              <a:t>RESTONS EN CONTACT</a:t>
            </a:r>
            <a:endParaRPr lang="fr-FR" altLang="en-US" dirty="0">
              <a:latin typeface="Arial Black" pitchFamily="-8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62463" y="1628800"/>
            <a:ext cx="8582380" cy="4093428"/>
          </a:xfrm>
          <a:prstGeom prst="rect">
            <a:avLst/>
          </a:prstGeom>
        </p:spPr>
        <p:txBody>
          <a:bodyPr wrap="square">
            <a:spAutoFit/>
          </a:bodyPr>
          <a:lstStyle/>
          <a:p>
            <a:pPr>
              <a:spcAft>
                <a:spcPts val="1200"/>
              </a:spcAft>
            </a:pPr>
            <a:r>
              <a:rPr lang="fr-FR" dirty="0" smtClean="0"/>
              <a:t>Suivez notre page Facebook :  </a:t>
            </a:r>
            <a:r>
              <a:rPr lang="fr-FR" dirty="0">
                <a:hlinkClick r:id="rId4"/>
              </a:rPr>
              <a:t>https://www.facebook.com/kafaatliljamia</a:t>
            </a:r>
            <a:r>
              <a:rPr lang="fr-FR" dirty="0" smtClean="0">
                <a:hlinkClick r:id="rId4"/>
              </a:rPr>
              <a:t>/</a:t>
            </a:r>
            <a:r>
              <a:rPr lang="fr-FR" dirty="0" smtClean="0"/>
              <a:t> </a:t>
            </a:r>
          </a:p>
          <a:p>
            <a:pPr>
              <a:spcAft>
                <a:spcPts val="1200"/>
              </a:spcAft>
            </a:pPr>
            <a:r>
              <a:rPr lang="fr-FR" dirty="0" smtClean="0"/>
              <a:t> </a:t>
            </a:r>
          </a:p>
          <a:p>
            <a:pPr>
              <a:spcAft>
                <a:spcPts val="1200"/>
              </a:spcAft>
            </a:pPr>
            <a:endParaRPr lang="fr-FR" dirty="0"/>
          </a:p>
          <a:p>
            <a:pPr>
              <a:spcAft>
                <a:spcPts val="1200"/>
              </a:spcAft>
            </a:pPr>
            <a:endParaRPr lang="fr-FR" dirty="0" smtClean="0"/>
          </a:p>
          <a:p>
            <a:pPr>
              <a:spcAft>
                <a:spcPts val="1200"/>
              </a:spcAft>
            </a:pPr>
            <a:endParaRPr lang="fr-FR" dirty="0"/>
          </a:p>
          <a:p>
            <a:pPr>
              <a:spcAft>
                <a:spcPts val="1200"/>
              </a:spcAft>
            </a:pPr>
            <a:endParaRPr lang="fr-FR" dirty="0" smtClean="0"/>
          </a:p>
          <a:p>
            <a:pPr>
              <a:spcAft>
                <a:spcPts val="1200"/>
              </a:spcAft>
            </a:pPr>
            <a:endParaRPr lang="fr-FR" dirty="0"/>
          </a:p>
          <a:p>
            <a:pPr>
              <a:spcAft>
                <a:spcPts val="1200"/>
              </a:spcAft>
            </a:pPr>
            <a:endParaRPr lang="fr-FR" dirty="0" smtClean="0"/>
          </a:p>
          <a:p>
            <a:pPr>
              <a:spcAft>
                <a:spcPts val="1200"/>
              </a:spcAft>
            </a:pPr>
            <a:r>
              <a:rPr lang="fr-FR" dirty="0" smtClean="0"/>
              <a:t>Présence </a:t>
            </a:r>
            <a:r>
              <a:rPr lang="fr-FR" dirty="0"/>
              <a:t>s</a:t>
            </a:r>
            <a:r>
              <a:rPr lang="fr-FR" dirty="0" smtClean="0"/>
              <a:t>ur LinkedIn, les sites du British Council Maroc et de AECID (recrutement des consultants cour terme), le site de l’Union européenne au Maroc.</a:t>
            </a:r>
            <a:endParaRPr lang="fr-FR" dirty="0"/>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4303" t="11638" r="60936" b="28960"/>
          <a:stretch/>
        </p:blipFill>
        <p:spPr bwMode="auto">
          <a:xfrm>
            <a:off x="2136604" y="2132856"/>
            <a:ext cx="5672470" cy="2725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p:nvPr/>
        </p:nvPicPr>
        <p:blipFill>
          <a:blip r:embed="rId6">
            <a:extLst>
              <a:ext uri="{28A0092B-C50C-407E-A947-70E740481C1C}">
                <a14:useLocalDpi xmlns:a14="http://schemas.microsoft.com/office/drawing/2010/main" val="0"/>
              </a:ext>
            </a:extLst>
          </a:blip>
          <a:srcRect/>
          <a:stretch>
            <a:fillRect/>
          </a:stretch>
        </p:blipFill>
        <p:spPr bwMode="auto">
          <a:xfrm>
            <a:off x="3239365" y="6174021"/>
            <a:ext cx="5724525" cy="495300"/>
          </a:xfrm>
          <a:prstGeom prst="rect">
            <a:avLst/>
          </a:prstGeom>
          <a:noFill/>
          <a:ln>
            <a:noFill/>
          </a:ln>
        </p:spPr>
      </p:pic>
    </p:spTree>
    <p:extLst>
      <p:ext uri="{BB962C8B-B14F-4D97-AF65-F5344CB8AC3E}">
        <p14:creationId xmlns:p14="http://schemas.microsoft.com/office/powerpoint/2010/main" val="107856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TextBox 2"/>
          <p:cNvSpPr txBox="1"/>
          <p:nvPr/>
        </p:nvSpPr>
        <p:spPr>
          <a:xfrm>
            <a:off x="683568" y="1514202"/>
            <a:ext cx="8460432" cy="461665"/>
          </a:xfrm>
          <a:prstGeom prst="rect">
            <a:avLst/>
          </a:prstGeom>
          <a:noFill/>
        </p:spPr>
        <p:txBody>
          <a:bodyPr wrap="square" rtlCol="0">
            <a:spAutoFit/>
          </a:bodyPr>
          <a:lstStyle/>
          <a:p>
            <a:r>
              <a:rPr lang="fr-FR" sz="2400" b="1" dirty="0" smtClean="0"/>
              <a:t>GPEC = Gestion prévisionnelle des Emplois et des Compétences</a:t>
            </a:r>
            <a:endParaRPr lang="en-GB" sz="2400" b="1" dirty="0"/>
          </a:p>
        </p:txBody>
      </p:sp>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La GPEC, c’est quoi</a:t>
            </a:r>
            <a:endParaRPr lang="en-GB" dirty="0">
              <a:solidFill>
                <a:schemeClr val="tx2">
                  <a:lumMod val="60000"/>
                  <a:lumOff val="40000"/>
                </a:schemeClr>
              </a:solidFill>
            </a:endParaRPr>
          </a:p>
        </p:txBody>
      </p:sp>
      <p:sp>
        <p:nvSpPr>
          <p:cNvPr id="9" name="Subtitle 6"/>
          <p:cNvSpPr>
            <a:spLocks noGrp="1"/>
          </p:cNvSpPr>
          <p:nvPr>
            <p:ph type="subTitle" idx="1"/>
          </p:nvPr>
        </p:nvSpPr>
        <p:spPr>
          <a:xfrm>
            <a:off x="486147" y="2132856"/>
            <a:ext cx="8064896" cy="3312368"/>
          </a:xfrm>
        </p:spPr>
        <p:txBody>
          <a:bodyPr>
            <a:normAutofit/>
          </a:bodyPr>
          <a:lstStyle/>
          <a:p>
            <a:r>
              <a:rPr lang="fr-FR" sz="2400" dirty="0" smtClean="0">
                <a:solidFill>
                  <a:schemeClr val="tx1"/>
                </a:solidFill>
              </a:rPr>
              <a:t>Consiste à anticiper / préparer des évolutions prévisibles (volontaires ou subies, internes ou externes) auxquelles </a:t>
            </a:r>
            <a:r>
              <a:rPr lang="fr-FR" sz="2400" dirty="0" smtClean="0">
                <a:solidFill>
                  <a:schemeClr val="tx1"/>
                </a:solidFill>
                <a:sym typeface="Wingdings"/>
              </a:rPr>
              <a:t> </a:t>
            </a:r>
            <a:r>
              <a:rPr lang="fr-FR" sz="2400" dirty="0" smtClean="0">
                <a:solidFill>
                  <a:schemeClr val="tx1"/>
                </a:solidFill>
              </a:rPr>
              <a:t>une entreprise / </a:t>
            </a:r>
            <a:r>
              <a:rPr lang="fr-FR" sz="2400" dirty="0" smtClean="0">
                <a:solidFill>
                  <a:schemeClr val="tx1"/>
                </a:solidFill>
                <a:sym typeface="Wingdings"/>
              </a:rPr>
              <a:t> </a:t>
            </a:r>
            <a:r>
              <a:rPr lang="fr-FR" sz="2400" dirty="0" smtClean="0">
                <a:solidFill>
                  <a:schemeClr val="tx1"/>
                </a:solidFill>
              </a:rPr>
              <a:t>une branche professionnelle / </a:t>
            </a:r>
            <a:r>
              <a:rPr lang="fr-FR" sz="2400" dirty="0" smtClean="0">
                <a:solidFill>
                  <a:schemeClr val="tx1"/>
                </a:solidFill>
                <a:sym typeface="Wingdings"/>
              </a:rPr>
              <a:t> </a:t>
            </a:r>
            <a:r>
              <a:rPr lang="fr-FR" sz="2400" dirty="0" smtClean="0">
                <a:solidFill>
                  <a:schemeClr val="tx1"/>
                </a:solidFill>
              </a:rPr>
              <a:t>un territoire va devoir faire face.</a:t>
            </a:r>
          </a:p>
          <a:p>
            <a:endParaRPr lang="fr-FR" sz="2400" dirty="0" smtClean="0">
              <a:solidFill>
                <a:schemeClr val="tx1"/>
              </a:solidFill>
            </a:endParaRPr>
          </a:p>
          <a:p>
            <a:r>
              <a:rPr lang="fr-FR" sz="2400" dirty="0" smtClean="0">
                <a:solidFill>
                  <a:schemeClr val="tx1"/>
                </a:solidFill>
              </a:rPr>
              <a:t>Objectif : structurer son organisation RH, en matières d’emplois et de compétences sur le court / moyen / long terme.</a:t>
            </a:r>
            <a:endParaRPr lang="en-GB" sz="2400" dirty="0">
              <a:solidFill>
                <a:schemeClr val="tx1"/>
              </a:solidFill>
            </a:endParaRPr>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Différents niveaux</a:t>
            </a:r>
            <a:endParaRPr lang="en-GB" dirty="0">
              <a:solidFill>
                <a:schemeClr val="tx2">
                  <a:lumMod val="60000"/>
                  <a:lumOff val="40000"/>
                </a:schemeClr>
              </a:solidFill>
            </a:endParaRPr>
          </a:p>
        </p:txBody>
      </p:sp>
      <p:sp>
        <p:nvSpPr>
          <p:cNvPr id="2" name="TextBox 1"/>
          <p:cNvSpPr txBox="1"/>
          <p:nvPr/>
        </p:nvSpPr>
        <p:spPr>
          <a:xfrm>
            <a:off x="433103" y="1412776"/>
            <a:ext cx="8640960" cy="4247317"/>
          </a:xfrm>
          <a:prstGeom prst="rect">
            <a:avLst/>
          </a:prstGeom>
          <a:noFill/>
        </p:spPr>
        <p:txBody>
          <a:bodyPr wrap="square" rtlCol="0">
            <a:spAutoFit/>
          </a:bodyPr>
          <a:lstStyle/>
          <a:p>
            <a:r>
              <a:rPr lang="fr-FR" b="1" dirty="0"/>
              <a:t>GPEC </a:t>
            </a:r>
            <a:r>
              <a:rPr lang="fr-FR" b="1" dirty="0" smtClean="0"/>
              <a:t>d’entreprise</a:t>
            </a:r>
          </a:p>
          <a:p>
            <a:endParaRPr lang="fr-FR" b="1" dirty="0" smtClean="0"/>
          </a:p>
          <a:p>
            <a:r>
              <a:rPr lang="fr-FR" dirty="0"/>
              <a:t>A</a:t>
            </a:r>
            <a:r>
              <a:rPr lang="fr-FR" dirty="0" smtClean="0"/>
              <a:t>dapter </a:t>
            </a:r>
            <a:r>
              <a:rPr lang="fr-FR" dirty="0"/>
              <a:t>les emplois, les effectifs et les compétences aux exigences issues de la stratégie </a:t>
            </a:r>
            <a:r>
              <a:rPr lang="fr-FR" dirty="0" smtClean="0"/>
              <a:t>de l’entreprise </a:t>
            </a:r>
            <a:r>
              <a:rPr lang="fr-FR" dirty="0"/>
              <a:t>et des modifications de </a:t>
            </a:r>
            <a:r>
              <a:rPr lang="fr-FR" dirty="0" smtClean="0"/>
              <a:t>son environnement </a:t>
            </a:r>
            <a:r>
              <a:rPr lang="fr-FR" dirty="0"/>
              <a:t>économique, social, juridique</a:t>
            </a:r>
            <a:endParaRPr lang="fr-FR" b="1" dirty="0" smtClean="0"/>
          </a:p>
          <a:p>
            <a:endParaRPr lang="fr-FR" b="1" dirty="0" smtClean="0"/>
          </a:p>
          <a:p>
            <a:r>
              <a:rPr lang="fr-FR" dirty="0" smtClean="0"/>
              <a:t>Autre atout : permettre aux </a:t>
            </a:r>
            <a:r>
              <a:rPr lang="fr-FR" dirty="0"/>
              <a:t>salariés de disposer des informations et des outils dont ils ont besoin pour être les acteurs de leur parcours professionnel au sein de l’entreprise ou dans le cadre d’une mobilité externe à </a:t>
            </a:r>
            <a:r>
              <a:rPr lang="fr-FR" dirty="0" smtClean="0"/>
              <a:t>l’entreprise.</a:t>
            </a:r>
          </a:p>
          <a:p>
            <a:endParaRPr lang="en-GB" b="1" dirty="0" smtClean="0"/>
          </a:p>
          <a:p>
            <a:r>
              <a:rPr lang="fr-FR" dirty="0" smtClean="0"/>
              <a:t>En France : Depuis </a:t>
            </a:r>
            <a:r>
              <a:rPr lang="fr-FR" dirty="0"/>
              <a:t>2005, le Code du travail impose une</a:t>
            </a:r>
            <a:r>
              <a:rPr lang="fr-FR" b="1" dirty="0"/>
              <a:t> obligation de négocier la GPEC tous les 3 ans</a:t>
            </a:r>
            <a:r>
              <a:rPr lang="fr-FR" dirty="0"/>
              <a:t> – négociation triennale – avec les partenaires sociaux :</a:t>
            </a:r>
          </a:p>
          <a:p>
            <a:pPr marL="285750" indent="-285750">
              <a:buFont typeface="Arial" panose="020B0604020202020204" pitchFamily="34" charset="0"/>
              <a:buChar char="•"/>
            </a:pPr>
            <a:r>
              <a:rPr lang="fr-FR" dirty="0"/>
              <a:t>aux entreprises qui emploient au moins 300 salariés ;</a:t>
            </a:r>
          </a:p>
          <a:p>
            <a:pPr marL="285750" indent="-285750">
              <a:buFont typeface="Arial" panose="020B0604020202020204" pitchFamily="34" charset="0"/>
              <a:buChar char="•"/>
            </a:pPr>
            <a:r>
              <a:rPr lang="fr-FR" dirty="0"/>
              <a:t>et aux entreprises de dimension communautaire employant au moins 150 salariés en France.</a:t>
            </a:r>
          </a:p>
          <a:p>
            <a:endParaRPr lang="en-GB" dirty="0"/>
          </a:p>
        </p:txBody>
      </p:sp>
    </p:spTree>
    <p:extLst>
      <p:ext uri="{BB962C8B-B14F-4D97-AF65-F5344CB8AC3E}">
        <p14:creationId xmlns:p14="http://schemas.microsoft.com/office/powerpoint/2010/main" val="4170430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5" name="Title 4"/>
          <p:cNvSpPr>
            <a:spLocks noGrp="1"/>
          </p:cNvSpPr>
          <p:nvPr>
            <p:ph type="ctrTitle"/>
          </p:nvPr>
        </p:nvSpPr>
        <p:spPr>
          <a:xfrm>
            <a:off x="1371600" y="-27259"/>
            <a:ext cx="7772400" cy="1470025"/>
          </a:xfrm>
        </p:spPr>
        <p:txBody>
          <a:bodyPr/>
          <a:lstStyle/>
          <a:p>
            <a:r>
              <a:rPr lang="fr-FR" dirty="0" smtClean="0">
                <a:solidFill>
                  <a:schemeClr val="tx2">
                    <a:lumMod val="60000"/>
                    <a:lumOff val="40000"/>
                  </a:schemeClr>
                </a:solidFill>
              </a:rPr>
              <a:t>Enjeux pour l’entreprise</a:t>
            </a:r>
            <a:endParaRPr lang="en-GB" dirty="0">
              <a:solidFill>
                <a:schemeClr val="tx2">
                  <a:lumMod val="60000"/>
                  <a:lumOff val="40000"/>
                </a:schemeClr>
              </a:solidFill>
            </a:endParaRPr>
          </a:p>
        </p:txBody>
      </p:sp>
      <p:sp>
        <p:nvSpPr>
          <p:cNvPr id="13" name="ZoneTexte 10"/>
          <p:cNvSpPr txBox="1"/>
          <p:nvPr/>
        </p:nvSpPr>
        <p:spPr>
          <a:xfrm>
            <a:off x="866900" y="1628799"/>
            <a:ext cx="3623364" cy="1354217"/>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Enjeux  stratégiques et économiques :</a:t>
            </a:r>
          </a:p>
          <a:p>
            <a:pPr>
              <a:buFontTx/>
              <a:buChar char="-"/>
            </a:pPr>
            <a:r>
              <a:rPr lang="fr-FR" sz="1600" dirty="0">
                <a:latin typeface="+mj-lt"/>
              </a:rPr>
              <a:t> accroître la performance de l’entreprise</a:t>
            </a:r>
          </a:p>
          <a:p>
            <a:pPr>
              <a:buFontTx/>
              <a:buChar char="-"/>
            </a:pPr>
            <a:r>
              <a:rPr lang="fr-FR" sz="1600" dirty="0">
                <a:latin typeface="+mj-lt"/>
              </a:rPr>
              <a:t> faire face à la concurrence</a:t>
            </a:r>
          </a:p>
          <a:p>
            <a:pPr>
              <a:buFontTx/>
              <a:buChar char="-"/>
            </a:pPr>
            <a:r>
              <a:rPr lang="fr-FR" sz="1600" dirty="0">
                <a:latin typeface="+mj-lt"/>
              </a:rPr>
              <a:t> modifier un positionnement stratégique</a:t>
            </a:r>
          </a:p>
          <a:p>
            <a:pPr>
              <a:buFontTx/>
              <a:buChar char="-"/>
            </a:pPr>
            <a:r>
              <a:rPr lang="fr-FR" sz="1600" dirty="0">
                <a:latin typeface="+mj-lt"/>
              </a:rPr>
              <a:t> se développer à l’international…</a:t>
            </a:r>
          </a:p>
        </p:txBody>
      </p:sp>
      <p:sp>
        <p:nvSpPr>
          <p:cNvPr id="14" name="ZoneTexte 11"/>
          <p:cNvSpPr txBox="1"/>
          <p:nvPr/>
        </p:nvSpPr>
        <p:spPr>
          <a:xfrm>
            <a:off x="5372982" y="1526892"/>
            <a:ext cx="3093796" cy="132343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Enjeux  organisationnels :</a:t>
            </a:r>
          </a:p>
          <a:p>
            <a:pPr>
              <a:buFontTx/>
              <a:buChar char="-"/>
            </a:pPr>
            <a:r>
              <a:rPr lang="fr-FR" sz="1600" dirty="0">
                <a:latin typeface="+mj-lt"/>
              </a:rPr>
              <a:t> réorganisation interne</a:t>
            </a:r>
          </a:p>
          <a:p>
            <a:pPr>
              <a:buFontTx/>
              <a:buChar char="-"/>
            </a:pPr>
            <a:r>
              <a:rPr lang="fr-FR" sz="1600" dirty="0">
                <a:latin typeface="+mj-lt"/>
              </a:rPr>
              <a:t> développement de la polyvalence</a:t>
            </a:r>
          </a:p>
          <a:p>
            <a:pPr>
              <a:buFontTx/>
              <a:buChar char="-"/>
            </a:pPr>
            <a:r>
              <a:rPr lang="fr-FR" sz="1600" dirty="0">
                <a:latin typeface="+mj-lt"/>
              </a:rPr>
              <a:t> organisation par projets</a:t>
            </a:r>
          </a:p>
          <a:p>
            <a:pPr>
              <a:buFontTx/>
              <a:buChar char="-"/>
            </a:pPr>
            <a:r>
              <a:rPr lang="fr-FR" sz="1600" dirty="0" smtClean="0">
                <a:latin typeface="+mj-lt"/>
              </a:rPr>
              <a:t> …</a:t>
            </a:r>
            <a:endParaRPr lang="fr-FR" sz="1600" dirty="0">
              <a:latin typeface="+mj-lt"/>
            </a:endParaRPr>
          </a:p>
        </p:txBody>
      </p:sp>
      <p:sp>
        <p:nvSpPr>
          <p:cNvPr id="15" name="ZoneTexte 12"/>
          <p:cNvSpPr txBox="1"/>
          <p:nvPr/>
        </p:nvSpPr>
        <p:spPr>
          <a:xfrm>
            <a:off x="683568" y="3387189"/>
            <a:ext cx="3085075" cy="1077218"/>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Enjeux  technologiques :</a:t>
            </a:r>
          </a:p>
          <a:p>
            <a:pPr>
              <a:buFontTx/>
              <a:buChar char="-"/>
            </a:pPr>
            <a:r>
              <a:rPr lang="fr-FR" sz="1600" dirty="0">
                <a:latin typeface="+mj-lt"/>
              </a:rPr>
              <a:t> automatisation</a:t>
            </a:r>
          </a:p>
          <a:p>
            <a:pPr>
              <a:buFontTx/>
              <a:buChar char="-"/>
            </a:pPr>
            <a:r>
              <a:rPr lang="fr-FR" sz="1600" dirty="0">
                <a:latin typeface="+mj-lt"/>
              </a:rPr>
              <a:t> investissement machines</a:t>
            </a:r>
          </a:p>
          <a:p>
            <a:pPr>
              <a:buFontTx/>
              <a:buChar char="-"/>
            </a:pPr>
            <a:r>
              <a:rPr lang="fr-FR" sz="1600" dirty="0">
                <a:latin typeface="+mj-lt"/>
              </a:rPr>
              <a:t> investissement innovation, R&amp;D…</a:t>
            </a:r>
          </a:p>
        </p:txBody>
      </p:sp>
      <p:sp>
        <p:nvSpPr>
          <p:cNvPr id="16" name="ZoneTexte 13"/>
          <p:cNvSpPr txBox="1"/>
          <p:nvPr/>
        </p:nvSpPr>
        <p:spPr>
          <a:xfrm>
            <a:off x="4139952" y="3212976"/>
            <a:ext cx="4326826" cy="132343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Enjeux  règlementaires :</a:t>
            </a:r>
          </a:p>
          <a:p>
            <a:pPr>
              <a:buFontTx/>
              <a:buChar char="-"/>
            </a:pPr>
            <a:r>
              <a:rPr lang="fr-FR" sz="1600" dirty="0">
                <a:latin typeface="+mj-lt"/>
              </a:rPr>
              <a:t> </a:t>
            </a:r>
            <a:r>
              <a:rPr lang="fr-FR" sz="1600" dirty="0" smtClean="0">
                <a:latin typeface="+mj-lt"/>
              </a:rPr>
              <a:t>qualité </a:t>
            </a:r>
            <a:endParaRPr lang="fr-FR" sz="1600" dirty="0">
              <a:latin typeface="+mj-lt"/>
            </a:endParaRPr>
          </a:p>
          <a:p>
            <a:pPr>
              <a:buFontTx/>
              <a:buChar char="-"/>
            </a:pPr>
            <a:r>
              <a:rPr lang="fr-FR" sz="1600" dirty="0">
                <a:latin typeface="+mj-lt"/>
              </a:rPr>
              <a:t> HSE</a:t>
            </a:r>
          </a:p>
          <a:p>
            <a:pPr>
              <a:buFontTx/>
              <a:buChar char="-"/>
            </a:pPr>
            <a:r>
              <a:rPr lang="fr-FR" sz="1600" dirty="0">
                <a:latin typeface="+mj-lt"/>
              </a:rPr>
              <a:t> droit social (GPEC, seniors, Formation </a:t>
            </a:r>
          </a:p>
          <a:p>
            <a:r>
              <a:rPr lang="fr-FR" sz="1600" dirty="0">
                <a:latin typeface="+mj-lt"/>
              </a:rPr>
              <a:t>  professionnelle</a:t>
            </a:r>
            <a:r>
              <a:rPr lang="fr-FR" sz="1600" dirty="0" smtClean="0">
                <a:latin typeface="+mj-lt"/>
              </a:rPr>
              <a:t>…)</a:t>
            </a:r>
            <a:endParaRPr lang="fr-FR" sz="1600" dirty="0"/>
          </a:p>
        </p:txBody>
      </p:sp>
      <p:sp>
        <p:nvSpPr>
          <p:cNvPr id="17" name="ZoneTexte 14"/>
          <p:cNvSpPr txBox="1"/>
          <p:nvPr/>
        </p:nvSpPr>
        <p:spPr>
          <a:xfrm>
            <a:off x="1053233" y="4782773"/>
            <a:ext cx="7052520" cy="135421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fr-FR" sz="1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mj-lt"/>
              </a:rPr>
              <a:t>Enjeux  RH (quantitatif et qualitatif) :</a:t>
            </a:r>
          </a:p>
          <a:p>
            <a:pPr>
              <a:buFontTx/>
              <a:buChar char="-"/>
            </a:pPr>
            <a:r>
              <a:rPr lang="fr-FR" sz="1600" dirty="0">
                <a:latin typeface="+mj-lt"/>
              </a:rPr>
              <a:t> départs en retraite			- polyvalence et </a:t>
            </a:r>
            <a:r>
              <a:rPr lang="fr-FR" sz="1600" dirty="0" err="1">
                <a:latin typeface="+mj-lt"/>
              </a:rPr>
              <a:t>polycompétence</a:t>
            </a:r>
            <a:endParaRPr lang="fr-FR" sz="1600" dirty="0">
              <a:latin typeface="+mj-lt"/>
            </a:endParaRPr>
          </a:p>
          <a:p>
            <a:pPr>
              <a:buFontTx/>
              <a:buChar char="-"/>
            </a:pPr>
            <a:r>
              <a:rPr lang="fr-FR" sz="1600" dirty="0">
                <a:latin typeface="+mj-lt"/>
              </a:rPr>
              <a:t> allongement vie professionnelle		- efficacité de la formation</a:t>
            </a:r>
          </a:p>
          <a:p>
            <a:pPr>
              <a:buFontTx/>
              <a:buChar char="-"/>
            </a:pPr>
            <a:r>
              <a:rPr lang="fr-FR" sz="1600" dirty="0">
                <a:latin typeface="+mj-lt"/>
              </a:rPr>
              <a:t> pénurie de compétences		</a:t>
            </a:r>
            <a:r>
              <a:rPr lang="fr-FR" sz="1600" dirty="0" smtClean="0">
                <a:latin typeface="+mj-lt"/>
              </a:rPr>
              <a:t>- fidélisation / </a:t>
            </a:r>
            <a:r>
              <a:rPr lang="fr-FR" sz="1600" dirty="0" err="1" smtClean="0">
                <a:latin typeface="+mj-lt"/>
              </a:rPr>
              <a:t>turn</a:t>
            </a:r>
            <a:r>
              <a:rPr lang="fr-FR" sz="1600" dirty="0" smtClean="0">
                <a:latin typeface="+mj-lt"/>
              </a:rPr>
              <a:t> </a:t>
            </a:r>
            <a:r>
              <a:rPr lang="fr-FR" sz="1600" dirty="0">
                <a:latin typeface="+mj-lt"/>
              </a:rPr>
              <a:t>over</a:t>
            </a:r>
          </a:p>
          <a:p>
            <a:pPr>
              <a:buFontTx/>
              <a:buChar char="-"/>
            </a:pPr>
            <a:r>
              <a:rPr lang="fr-FR" sz="1600" dirty="0">
                <a:latin typeface="+mj-lt"/>
              </a:rPr>
              <a:t> qualification, professionnalisation	</a:t>
            </a:r>
            <a:r>
              <a:rPr lang="fr-FR" sz="1600" dirty="0" smtClean="0">
                <a:latin typeface="+mj-lt"/>
              </a:rPr>
              <a:t>- …</a:t>
            </a:r>
            <a:endParaRPr lang="fr-FR" sz="1600" dirty="0">
              <a:latin typeface="+mj-lt"/>
            </a:endParaRPr>
          </a:p>
        </p:txBody>
      </p:sp>
    </p:spTree>
    <p:extLst>
      <p:ext uri="{BB962C8B-B14F-4D97-AF65-F5344CB8AC3E}">
        <p14:creationId xmlns:p14="http://schemas.microsoft.com/office/powerpoint/2010/main" val="4088303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ppt_x"/>
                                          </p:val>
                                        </p:tav>
                                        <p:tav tm="100000">
                                          <p:val>
                                            <p:strVal val="#ppt_x"/>
                                          </p:val>
                                        </p:tav>
                                      </p:tavLst>
                                    </p:anim>
                                    <p:anim calcmode="lin" valueType="num">
                                      <p:cBhvr additive="base">
                                        <p:cTn id="3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5"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Démarche</a:t>
            </a:r>
            <a:endParaRPr lang="en-GB" dirty="0">
              <a:solidFill>
                <a:schemeClr val="tx2">
                  <a:lumMod val="60000"/>
                  <a:lumOff val="40000"/>
                </a:schemeClr>
              </a:solidFill>
            </a:endParaRPr>
          </a:p>
        </p:txBody>
      </p:sp>
      <p:sp>
        <p:nvSpPr>
          <p:cNvPr id="10" name="Forme libre 18"/>
          <p:cNvSpPr/>
          <p:nvPr/>
        </p:nvSpPr>
        <p:spPr>
          <a:xfrm>
            <a:off x="423159" y="1192419"/>
            <a:ext cx="764466" cy="1092095"/>
          </a:xfrm>
          <a:custGeom>
            <a:avLst/>
            <a:gdLst>
              <a:gd name="connsiteX0" fmla="*/ 0 w 1092094"/>
              <a:gd name="connsiteY0" fmla="*/ 0 h 764466"/>
              <a:gd name="connsiteX1" fmla="*/ 709861 w 1092094"/>
              <a:gd name="connsiteY1" fmla="*/ 0 h 764466"/>
              <a:gd name="connsiteX2" fmla="*/ 1092094 w 1092094"/>
              <a:gd name="connsiteY2" fmla="*/ 382233 h 764466"/>
              <a:gd name="connsiteX3" fmla="*/ 709861 w 1092094"/>
              <a:gd name="connsiteY3" fmla="*/ 764466 h 764466"/>
              <a:gd name="connsiteX4" fmla="*/ 0 w 1092094"/>
              <a:gd name="connsiteY4" fmla="*/ 764466 h 764466"/>
              <a:gd name="connsiteX5" fmla="*/ 382233 w 1092094"/>
              <a:gd name="connsiteY5" fmla="*/ 382233 h 764466"/>
              <a:gd name="connsiteX6" fmla="*/ 0 w 1092094"/>
              <a:gd name="connsiteY6" fmla="*/ 0 h 76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2094" h="764466">
                <a:moveTo>
                  <a:pt x="1092093" y="0"/>
                </a:moveTo>
                <a:lnTo>
                  <a:pt x="1092093" y="496903"/>
                </a:lnTo>
                <a:lnTo>
                  <a:pt x="546047" y="764466"/>
                </a:lnTo>
                <a:lnTo>
                  <a:pt x="1" y="496903"/>
                </a:lnTo>
                <a:lnTo>
                  <a:pt x="1" y="0"/>
                </a:lnTo>
                <a:lnTo>
                  <a:pt x="546047" y="267563"/>
                </a:lnTo>
                <a:lnTo>
                  <a:pt x="1092093"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85" tIns="389219" rIns="6985" bIns="389218" numCol="1" spcCol="1270" anchor="ctr" anchorCtr="0">
            <a:noAutofit/>
          </a:bodyPr>
          <a:lstStyle/>
          <a:p>
            <a:pPr algn="ctr" defTabSz="488950">
              <a:lnSpc>
                <a:spcPct val="90000"/>
              </a:lnSpc>
              <a:spcBef>
                <a:spcPct val="0"/>
              </a:spcBef>
              <a:spcAft>
                <a:spcPct val="35000"/>
              </a:spcAft>
            </a:pPr>
            <a:r>
              <a:rPr lang="fr-FR" sz="1100" dirty="0"/>
              <a:t>Diagnostic</a:t>
            </a:r>
            <a:r>
              <a:rPr lang="fr-FR" sz="1050" dirty="0"/>
              <a:t> et enjeux</a:t>
            </a:r>
          </a:p>
        </p:txBody>
      </p:sp>
      <p:sp>
        <p:nvSpPr>
          <p:cNvPr id="11" name="Forme libre 19"/>
          <p:cNvSpPr/>
          <p:nvPr/>
        </p:nvSpPr>
        <p:spPr>
          <a:xfrm>
            <a:off x="1187624" y="1113988"/>
            <a:ext cx="6408712" cy="946860"/>
          </a:xfrm>
          <a:custGeom>
            <a:avLst/>
            <a:gdLst>
              <a:gd name="connsiteX0" fmla="*/ 144457 w 866726"/>
              <a:gd name="connsiteY0" fmla="*/ 0 h 5950673"/>
              <a:gd name="connsiteX1" fmla="*/ 722269 w 866726"/>
              <a:gd name="connsiteY1" fmla="*/ 0 h 5950673"/>
              <a:gd name="connsiteX2" fmla="*/ 824416 w 866726"/>
              <a:gd name="connsiteY2" fmla="*/ 42311 h 5950673"/>
              <a:gd name="connsiteX3" fmla="*/ 866726 w 866726"/>
              <a:gd name="connsiteY3" fmla="*/ 144458 h 5950673"/>
              <a:gd name="connsiteX4" fmla="*/ 866726 w 866726"/>
              <a:gd name="connsiteY4" fmla="*/ 5950673 h 5950673"/>
              <a:gd name="connsiteX5" fmla="*/ 866726 w 866726"/>
              <a:gd name="connsiteY5" fmla="*/ 5950673 h 5950673"/>
              <a:gd name="connsiteX6" fmla="*/ 866726 w 866726"/>
              <a:gd name="connsiteY6" fmla="*/ 5950673 h 5950673"/>
              <a:gd name="connsiteX7" fmla="*/ 0 w 866726"/>
              <a:gd name="connsiteY7" fmla="*/ 5950673 h 5950673"/>
              <a:gd name="connsiteX8" fmla="*/ 0 w 866726"/>
              <a:gd name="connsiteY8" fmla="*/ 5950673 h 5950673"/>
              <a:gd name="connsiteX9" fmla="*/ 0 w 866726"/>
              <a:gd name="connsiteY9" fmla="*/ 5950673 h 5950673"/>
              <a:gd name="connsiteX10" fmla="*/ 0 w 866726"/>
              <a:gd name="connsiteY10" fmla="*/ 144457 h 5950673"/>
              <a:gd name="connsiteX11" fmla="*/ 42311 w 866726"/>
              <a:gd name="connsiteY11" fmla="*/ 42310 h 5950673"/>
              <a:gd name="connsiteX12" fmla="*/ 144458 w 866726"/>
              <a:gd name="connsiteY12" fmla="*/ 0 h 5950673"/>
              <a:gd name="connsiteX13" fmla="*/ 144457 w 866726"/>
              <a:gd name="connsiteY13" fmla="*/ 0 h 595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66726" h="5950673">
                <a:moveTo>
                  <a:pt x="866726" y="991799"/>
                </a:moveTo>
                <a:lnTo>
                  <a:pt x="866726" y="4958874"/>
                </a:lnTo>
                <a:cubicBezTo>
                  <a:pt x="866726" y="5221912"/>
                  <a:pt x="864509" y="5474184"/>
                  <a:pt x="860563" y="5660183"/>
                </a:cubicBezTo>
                <a:cubicBezTo>
                  <a:pt x="856617" y="5846181"/>
                  <a:pt x="851266" y="5950670"/>
                  <a:pt x="845685" y="5950670"/>
                </a:cubicBezTo>
                <a:lnTo>
                  <a:pt x="0" y="5950670"/>
                </a:lnTo>
                <a:lnTo>
                  <a:pt x="0" y="5950670"/>
                </a:lnTo>
                <a:lnTo>
                  <a:pt x="0" y="5950670"/>
                </a:lnTo>
                <a:lnTo>
                  <a:pt x="0" y="3"/>
                </a:lnTo>
                <a:lnTo>
                  <a:pt x="0" y="3"/>
                </a:lnTo>
                <a:lnTo>
                  <a:pt x="0" y="3"/>
                </a:lnTo>
                <a:lnTo>
                  <a:pt x="845686" y="3"/>
                </a:lnTo>
                <a:cubicBezTo>
                  <a:pt x="851266" y="3"/>
                  <a:pt x="856618" y="104499"/>
                  <a:pt x="860563" y="290497"/>
                </a:cubicBezTo>
                <a:cubicBezTo>
                  <a:pt x="864509" y="476496"/>
                  <a:pt x="866726" y="728761"/>
                  <a:pt x="866726" y="991806"/>
                </a:cubicBezTo>
                <a:lnTo>
                  <a:pt x="866726" y="991799"/>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1121" tIns="48660" rIns="48660" bIns="48661" numCol="1" spcCol="1270" anchor="ctr" anchorCtr="0">
            <a:noAutofit/>
          </a:bodyPr>
          <a:lstStyle/>
          <a:p>
            <a:pPr marL="57150" lvl="1" indent="-57150" defTabSz="444500">
              <a:lnSpc>
                <a:spcPct val="90000"/>
              </a:lnSpc>
              <a:spcBef>
                <a:spcPct val="0"/>
              </a:spcBef>
              <a:spcAft>
                <a:spcPct val="15000"/>
              </a:spcAft>
              <a:buChar char="••"/>
            </a:pPr>
            <a:r>
              <a:rPr lang="fr-FR" sz="1200" dirty="0">
                <a:latin typeface="+mj-lt"/>
              </a:rPr>
              <a:t> Etat des lieux de la situation de l’entreprise : RH, organisation, stratégie…</a:t>
            </a:r>
          </a:p>
          <a:p>
            <a:pPr marL="57150" lvl="1" indent="-57150" defTabSz="444500">
              <a:lnSpc>
                <a:spcPct val="90000"/>
              </a:lnSpc>
              <a:spcBef>
                <a:spcPct val="0"/>
              </a:spcBef>
              <a:spcAft>
                <a:spcPct val="15000"/>
              </a:spcAft>
              <a:buChar char="••"/>
            </a:pPr>
            <a:r>
              <a:rPr lang="fr-FR" sz="1200" dirty="0">
                <a:latin typeface="+mj-lt"/>
              </a:rPr>
              <a:t> Facteurs d’évolution de l’entreprise (marchés, innovation, organisation, technologie, normes…) </a:t>
            </a:r>
          </a:p>
          <a:p>
            <a:pPr marL="57150" lvl="1" indent="-57150" defTabSz="444500">
              <a:lnSpc>
                <a:spcPct val="90000"/>
              </a:lnSpc>
              <a:spcBef>
                <a:spcPct val="0"/>
              </a:spcBef>
              <a:spcAft>
                <a:spcPct val="15000"/>
              </a:spcAft>
              <a:buChar char="••"/>
            </a:pPr>
            <a:r>
              <a:rPr lang="fr-FR" sz="1200" dirty="0">
                <a:latin typeface="+mj-lt"/>
              </a:rPr>
              <a:t> Lien entre la stratégie et les Ressources Humaines</a:t>
            </a:r>
          </a:p>
          <a:p>
            <a:pPr marL="57150" lvl="1" indent="-57150" defTabSz="444500">
              <a:lnSpc>
                <a:spcPct val="90000"/>
              </a:lnSpc>
              <a:spcBef>
                <a:spcPct val="0"/>
              </a:spcBef>
              <a:spcAft>
                <a:spcPct val="15000"/>
              </a:spcAft>
              <a:buChar char="••"/>
            </a:pPr>
            <a:r>
              <a:rPr lang="fr-FR" sz="1200" dirty="0">
                <a:latin typeface="+mj-lt"/>
              </a:rPr>
              <a:t> Enjeux de l’entreprise au regard de la GPEC , les conditions de réussite et de pérennisation de la démarche</a:t>
            </a:r>
          </a:p>
        </p:txBody>
      </p:sp>
      <p:sp>
        <p:nvSpPr>
          <p:cNvPr id="12" name="Forme libre 20"/>
          <p:cNvSpPr/>
          <p:nvPr/>
        </p:nvSpPr>
        <p:spPr>
          <a:xfrm>
            <a:off x="423159" y="2263109"/>
            <a:ext cx="764466" cy="1092094"/>
          </a:xfrm>
          <a:custGeom>
            <a:avLst/>
            <a:gdLst>
              <a:gd name="connsiteX0" fmla="*/ 0 w 1092094"/>
              <a:gd name="connsiteY0" fmla="*/ 0 h 764466"/>
              <a:gd name="connsiteX1" fmla="*/ 709861 w 1092094"/>
              <a:gd name="connsiteY1" fmla="*/ 0 h 764466"/>
              <a:gd name="connsiteX2" fmla="*/ 1092094 w 1092094"/>
              <a:gd name="connsiteY2" fmla="*/ 382233 h 764466"/>
              <a:gd name="connsiteX3" fmla="*/ 709861 w 1092094"/>
              <a:gd name="connsiteY3" fmla="*/ 764466 h 764466"/>
              <a:gd name="connsiteX4" fmla="*/ 0 w 1092094"/>
              <a:gd name="connsiteY4" fmla="*/ 764466 h 764466"/>
              <a:gd name="connsiteX5" fmla="*/ 382233 w 1092094"/>
              <a:gd name="connsiteY5" fmla="*/ 382233 h 764466"/>
              <a:gd name="connsiteX6" fmla="*/ 0 w 1092094"/>
              <a:gd name="connsiteY6" fmla="*/ 0 h 76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2094" h="764466">
                <a:moveTo>
                  <a:pt x="1092093" y="0"/>
                </a:moveTo>
                <a:lnTo>
                  <a:pt x="1092093" y="496903"/>
                </a:lnTo>
                <a:lnTo>
                  <a:pt x="546047" y="764466"/>
                </a:lnTo>
                <a:lnTo>
                  <a:pt x="1" y="496903"/>
                </a:lnTo>
                <a:lnTo>
                  <a:pt x="1" y="0"/>
                </a:lnTo>
                <a:lnTo>
                  <a:pt x="546047" y="267563"/>
                </a:lnTo>
                <a:lnTo>
                  <a:pt x="1092093"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85" tIns="389218" rIns="6985" bIns="389218" numCol="1" spcCol="1270" anchor="ctr" anchorCtr="0">
            <a:noAutofit/>
          </a:bodyPr>
          <a:lstStyle/>
          <a:p>
            <a:pPr algn="ctr" defTabSz="466725">
              <a:lnSpc>
                <a:spcPct val="90000"/>
              </a:lnSpc>
              <a:spcBef>
                <a:spcPct val="0"/>
              </a:spcBef>
              <a:spcAft>
                <a:spcPct val="35000"/>
              </a:spcAft>
            </a:pPr>
            <a:r>
              <a:rPr lang="fr-FR" sz="1050" dirty="0"/>
              <a:t>Analyse emploi compétences</a:t>
            </a:r>
          </a:p>
        </p:txBody>
      </p:sp>
      <p:sp>
        <p:nvSpPr>
          <p:cNvPr id="13" name="Forme libre 21"/>
          <p:cNvSpPr/>
          <p:nvPr/>
        </p:nvSpPr>
        <p:spPr>
          <a:xfrm>
            <a:off x="1187626" y="2156848"/>
            <a:ext cx="6408710" cy="880130"/>
          </a:xfrm>
          <a:custGeom>
            <a:avLst/>
            <a:gdLst>
              <a:gd name="connsiteX0" fmla="*/ 146691 w 880129"/>
              <a:gd name="connsiteY0" fmla="*/ 0 h 5950673"/>
              <a:gd name="connsiteX1" fmla="*/ 733438 w 880129"/>
              <a:gd name="connsiteY1" fmla="*/ 0 h 5950673"/>
              <a:gd name="connsiteX2" fmla="*/ 837164 w 880129"/>
              <a:gd name="connsiteY2" fmla="*/ 42965 h 5950673"/>
              <a:gd name="connsiteX3" fmla="*/ 880129 w 880129"/>
              <a:gd name="connsiteY3" fmla="*/ 146691 h 5950673"/>
              <a:gd name="connsiteX4" fmla="*/ 880129 w 880129"/>
              <a:gd name="connsiteY4" fmla="*/ 5950673 h 5950673"/>
              <a:gd name="connsiteX5" fmla="*/ 880129 w 880129"/>
              <a:gd name="connsiteY5" fmla="*/ 5950673 h 5950673"/>
              <a:gd name="connsiteX6" fmla="*/ 880129 w 880129"/>
              <a:gd name="connsiteY6" fmla="*/ 5950673 h 5950673"/>
              <a:gd name="connsiteX7" fmla="*/ 0 w 880129"/>
              <a:gd name="connsiteY7" fmla="*/ 5950673 h 5950673"/>
              <a:gd name="connsiteX8" fmla="*/ 0 w 880129"/>
              <a:gd name="connsiteY8" fmla="*/ 5950673 h 5950673"/>
              <a:gd name="connsiteX9" fmla="*/ 0 w 880129"/>
              <a:gd name="connsiteY9" fmla="*/ 5950673 h 5950673"/>
              <a:gd name="connsiteX10" fmla="*/ 0 w 880129"/>
              <a:gd name="connsiteY10" fmla="*/ 146691 h 5950673"/>
              <a:gd name="connsiteX11" fmla="*/ 42965 w 880129"/>
              <a:gd name="connsiteY11" fmla="*/ 42965 h 5950673"/>
              <a:gd name="connsiteX12" fmla="*/ 146691 w 880129"/>
              <a:gd name="connsiteY12" fmla="*/ 0 h 595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80129" h="5950673">
                <a:moveTo>
                  <a:pt x="880129" y="991800"/>
                </a:moveTo>
                <a:lnTo>
                  <a:pt x="880129" y="4958873"/>
                </a:lnTo>
                <a:cubicBezTo>
                  <a:pt x="880129" y="5221915"/>
                  <a:pt x="877843" y="5474179"/>
                  <a:pt x="873774" y="5660178"/>
                </a:cubicBezTo>
                <a:cubicBezTo>
                  <a:pt x="869705" y="5846176"/>
                  <a:pt x="864187" y="5950670"/>
                  <a:pt x="858433" y="5950670"/>
                </a:cubicBezTo>
                <a:lnTo>
                  <a:pt x="0" y="5950670"/>
                </a:lnTo>
                <a:lnTo>
                  <a:pt x="0" y="5950670"/>
                </a:lnTo>
                <a:lnTo>
                  <a:pt x="0" y="5950670"/>
                </a:lnTo>
                <a:lnTo>
                  <a:pt x="0" y="3"/>
                </a:lnTo>
                <a:lnTo>
                  <a:pt x="0" y="3"/>
                </a:lnTo>
                <a:lnTo>
                  <a:pt x="0" y="3"/>
                </a:lnTo>
                <a:lnTo>
                  <a:pt x="858433" y="3"/>
                </a:lnTo>
                <a:cubicBezTo>
                  <a:pt x="864187" y="3"/>
                  <a:pt x="869705" y="104497"/>
                  <a:pt x="873774" y="290495"/>
                </a:cubicBezTo>
                <a:cubicBezTo>
                  <a:pt x="877843" y="476494"/>
                  <a:pt x="880129" y="728758"/>
                  <a:pt x="880129" y="99180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232" tIns="49949" rIns="49949" bIns="49950" numCol="1" spcCol="1270" anchor="ctr" anchorCtr="0">
            <a:noAutofit/>
          </a:bodyPr>
          <a:lstStyle/>
          <a:p>
            <a:pPr marL="57150" lvl="1" indent="-57150" defTabSz="488950">
              <a:lnSpc>
                <a:spcPct val="90000"/>
              </a:lnSpc>
              <a:spcBef>
                <a:spcPct val="0"/>
              </a:spcBef>
              <a:spcAft>
                <a:spcPct val="15000"/>
              </a:spcAft>
              <a:buChar char="••"/>
            </a:pPr>
            <a:r>
              <a:rPr lang="fr-FR" sz="1200" dirty="0">
                <a:latin typeface="+mj-lt"/>
              </a:rPr>
              <a:t>Analyse emplois et compétences : emplois sensibles, compétences clé…</a:t>
            </a:r>
          </a:p>
          <a:p>
            <a:pPr marL="57150" lvl="1" indent="-57150" defTabSz="488950">
              <a:lnSpc>
                <a:spcPct val="90000"/>
              </a:lnSpc>
              <a:spcBef>
                <a:spcPct val="0"/>
              </a:spcBef>
              <a:spcAft>
                <a:spcPct val="15000"/>
              </a:spcAft>
              <a:buChar char="••"/>
            </a:pPr>
            <a:r>
              <a:rPr lang="fr-FR" sz="1200" dirty="0">
                <a:latin typeface="+mj-lt"/>
              </a:rPr>
              <a:t>Evaluation des ressources humaines disponibles au niveau quantitatif (données démographiques) et qualitatif (exploitation des indicateurs, entretiens d’évaluations, historiques formation…)</a:t>
            </a:r>
          </a:p>
        </p:txBody>
      </p:sp>
      <p:sp>
        <p:nvSpPr>
          <p:cNvPr id="14" name="Forme libre 22"/>
          <p:cNvSpPr/>
          <p:nvPr/>
        </p:nvSpPr>
        <p:spPr>
          <a:xfrm>
            <a:off x="423159" y="3311575"/>
            <a:ext cx="764466" cy="1092094"/>
          </a:xfrm>
          <a:custGeom>
            <a:avLst/>
            <a:gdLst>
              <a:gd name="connsiteX0" fmla="*/ 0 w 1092094"/>
              <a:gd name="connsiteY0" fmla="*/ 0 h 764466"/>
              <a:gd name="connsiteX1" fmla="*/ 709861 w 1092094"/>
              <a:gd name="connsiteY1" fmla="*/ 0 h 764466"/>
              <a:gd name="connsiteX2" fmla="*/ 1092094 w 1092094"/>
              <a:gd name="connsiteY2" fmla="*/ 382233 h 764466"/>
              <a:gd name="connsiteX3" fmla="*/ 709861 w 1092094"/>
              <a:gd name="connsiteY3" fmla="*/ 764466 h 764466"/>
              <a:gd name="connsiteX4" fmla="*/ 0 w 1092094"/>
              <a:gd name="connsiteY4" fmla="*/ 764466 h 764466"/>
              <a:gd name="connsiteX5" fmla="*/ 382233 w 1092094"/>
              <a:gd name="connsiteY5" fmla="*/ 382233 h 764466"/>
              <a:gd name="connsiteX6" fmla="*/ 0 w 1092094"/>
              <a:gd name="connsiteY6" fmla="*/ 0 h 76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2094" h="764466">
                <a:moveTo>
                  <a:pt x="1092093" y="0"/>
                </a:moveTo>
                <a:lnTo>
                  <a:pt x="1092093" y="496903"/>
                </a:lnTo>
                <a:lnTo>
                  <a:pt x="546047" y="764466"/>
                </a:lnTo>
                <a:lnTo>
                  <a:pt x="1" y="496903"/>
                </a:lnTo>
                <a:lnTo>
                  <a:pt x="1" y="0"/>
                </a:lnTo>
                <a:lnTo>
                  <a:pt x="546047" y="267563"/>
                </a:lnTo>
                <a:lnTo>
                  <a:pt x="1092093"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20" tIns="389853" rIns="7620" bIns="389853" numCol="1" spcCol="1270" anchor="ctr" anchorCtr="0">
            <a:noAutofit/>
          </a:bodyPr>
          <a:lstStyle/>
          <a:p>
            <a:pPr algn="ctr" defTabSz="533400">
              <a:lnSpc>
                <a:spcPct val="90000"/>
              </a:lnSpc>
              <a:spcBef>
                <a:spcPct val="0"/>
              </a:spcBef>
              <a:spcAft>
                <a:spcPct val="35000"/>
              </a:spcAft>
            </a:pPr>
            <a:r>
              <a:rPr lang="fr-FR" sz="1200" dirty="0"/>
              <a:t>Mesure des écarts</a:t>
            </a:r>
          </a:p>
        </p:txBody>
      </p:sp>
      <p:sp>
        <p:nvSpPr>
          <p:cNvPr id="15" name="Forme libre 23"/>
          <p:cNvSpPr/>
          <p:nvPr/>
        </p:nvSpPr>
        <p:spPr>
          <a:xfrm>
            <a:off x="1187626" y="3248852"/>
            <a:ext cx="6408710" cy="835308"/>
          </a:xfrm>
          <a:custGeom>
            <a:avLst/>
            <a:gdLst>
              <a:gd name="connsiteX0" fmla="*/ 139221 w 835307"/>
              <a:gd name="connsiteY0" fmla="*/ 0 h 5950673"/>
              <a:gd name="connsiteX1" fmla="*/ 696086 w 835307"/>
              <a:gd name="connsiteY1" fmla="*/ 0 h 5950673"/>
              <a:gd name="connsiteX2" fmla="*/ 794530 w 835307"/>
              <a:gd name="connsiteY2" fmla="*/ 40777 h 5950673"/>
              <a:gd name="connsiteX3" fmla="*/ 835307 w 835307"/>
              <a:gd name="connsiteY3" fmla="*/ 139221 h 5950673"/>
              <a:gd name="connsiteX4" fmla="*/ 835307 w 835307"/>
              <a:gd name="connsiteY4" fmla="*/ 5950673 h 5950673"/>
              <a:gd name="connsiteX5" fmla="*/ 835307 w 835307"/>
              <a:gd name="connsiteY5" fmla="*/ 5950673 h 5950673"/>
              <a:gd name="connsiteX6" fmla="*/ 835307 w 835307"/>
              <a:gd name="connsiteY6" fmla="*/ 5950673 h 5950673"/>
              <a:gd name="connsiteX7" fmla="*/ 0 w 835307"/>
              <a:gd name="connsiteY7" fmla="*/ 5950673 h 5950673"/>
              <a:gd name="connsiteX8" fmla="*/ 0 w 835307"/>
              <a:gd name="connsiteY8" fmla="*/ 5950673 h 5950673"/>
              <a:gd name="connsiteX9" fmla="*/ 0 w 835307"/>
              <a:gd name="connsiteY9" fmla="*/ 5950673 h 5950673"/>
              <a:gd name="connsiteX10" fmla="*/ 0 w 835307"/>
              <a:gd name="connsiteY10" fmla="*/ 139221 h 5950673"/>
              <a:gd name="connsiteX11" fmla="*/ 40777 w 835307"/>
              <a:gd name="connsiteY11" fmla="*/ 40777 h 5950673"/>
              <a:gd name="connsiteX12" fmla="*/ 139221 w 835307"/>
              <a:gd name="connsiteY12" fmla="*/ 0 h 595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35307" h="5950673">
                <a:moveTo>
                  <a:pt x="835307" y="991804"/>
                </a:moveTo>
                <a:lnTo>
                  <a:pt x="835307" y="4958869"/>
                </a:lnTo>
                <a:cubicBezTo>
                  <a:pt x="835307" y="5221913"/>
                  <a:pt x="833248" y="5474178"/>
                  <a:pt x="829583" y="5660177"/>
                </a:cubicBezTo>
                <a:cubicBezTo>
                  <a:pt x="825918" y="5846176"/>
                  <a:pt x="820947" y="5950669"/>
                  <a:pt x="815764" y="5950669"/>
                </a:cubicBezTo>
                <a:lnTo>
                  <a:pt x="0" y="5950669"/>
                </a:lnTo>
                <a:lnTo>
                  <a:pt x="0" y="5950669"/>
                </a:lnTo>
                <a:lnTo>
                  <a:pt x="0" y="5950669"/>
                </a:lnTo>
                <a:lnTo>
                  <a:pt x="0" y="4"/>
                </a:lnTo>
                <a:lnTo>
                  <a:pt x="0" y="4"/>
                </a:lnTo>
                <a:lnTo>
                  <a:pt x="0" y="4"/>
                </a:lnTo>
                <a:lnTo>
                  <a:pt x="815764" y="4"/>
                </a:lnTo>
                <a:cubicBezTo>
                  <a:pt x="820947" y="4"/>
                  <a:pt x="825918" y="104497"/>
                  <a:pt x="829583" y="290496"/>
                </a:cubicBezTo>
                <a:cubicBezTo>
                  <a:pt x="833248" y="476495"/>
                  <a:pt x="835307" y="728760"/>
                  <a:pt x="835307" y="991804"/>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232" tIns="47761" rIns="47761" bIns="47762" numCol="1" spcCol="1270" anchor="ctr" anchorCtr="0">
            <a:noAutofit/>
          </a:bodyPr>
          <a:lstStyle/>
          <a:p>
            <a:pPr marL="57150" lvl="1" indent="-57150" defTabSz="488950">
              <a:lnSpc>
                <a:spcPct val="90000"/>
              </a:lnSpc>
              <a:spcBef>
                <a:spcPct val="0"/>
              </a:spcBef>
              <a:spcAft>
                <a:spcPct val="15000"/>
              </a:spcAft>
              <a:buChar char="••"/>
            </a:pPr>
            <a:r>
              <a:rPr lang="fr-FR" sz="1200" dirty="0">
                <a:latin typeface="+mj-lt"/>
              </a:rPr>
              <a:t>Identifier les écarts entre ressources actuelles et ressources cibles</a:t>
            </a:r>
          </a:p>
          <a:p>
            <a:pPr marL="57150" lvl="1" indent="-57150" defTabSz="488950">
              <a:lnSpc>
                <a:spcPct val="90000"/>
              </a:lnSpc>
              <a:spcBef>
                <a:spcPct val="0"/>
              </a:spcBef>
              <a:spcAft>
                <a:spcPct val="15000"/>
              </a:spcAft>
              <a:buChar char="••"/>
            </a:pPr>
            <a:r>
              <a:rPr lang="fr-FR" sz="1200" dirty="0">
                <a:latin typeface="+mj-lt"/>
              </a:rPr>
              <a:t>Identifier les impacts sur les effectifs et les compétences</a:t>
            </a:r>
          </a:p>
        </p:txBody>
      </p:sp>
      <p:sp>
        <p:nvSpPr>
          <p:cNvPr id="16" name="Forme libre 24"/>
          <p:cNvSpPr/>
          <p:nvPr/>
        </p:nvSpPr>
        <p:spPr>
          <a:xfrm>
            <a:off x="423159" y="4381599"/>
            <a:ext cx="764466" cy="1092094"/>
          </a:xfrm>
          <a:custGeom>
            <a:avLst/>
            <a:gdLst>
              <a:gd name="connsiteX0" fmla="*/ 0 w 1092094"/>
              <a:gd name="connsiteY0" fmla="*/ 0 h 764466"/>
              <a:gd name="connsiteX1" fmla="*/ 709861 w 1092094"/>
              <a:gd name="connsiteY1" fmla="*/ 0 h 764466"/>
              <a:gd name="connsiteX2" fmla="*/ 1092094 w 1092094"/>
              <a:gd name="connsiteY2" fmla="*/ 382233 h 764466"/>
              <a:gd name="connsiteX3" fmla="*/ 709861 w 1092094"/>
              <a:gd name="connsiteY3" fmla="*/ 764466 h 764466"/>
              <a:gd name="connsiteX4" fmla="*/ 0 w 1092094"/>
              <a:gd name="connsiteY4" fmla="*/ 764466 h 764466"/>
              <a:gd name="connsiteX5" fmla="*/ 382233 w 1092094"/>
              <a:gd name="connsiteY5" fmla="*/ 382233 h 764466"/>
              <a:gd name="connsiteX6" fmla="*/ 0 w 1092094"/>
              <a:gd name="connsiteY6" fmla="*/ 0 h 76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2094" h="764466">
                <a:moveTo>
                  <a:pt x="1092093" y="0"/>
                </a:moveTo>
                <a:lnTo>
                  <a:pt x="1092093" y="496903"/>
                </a:lnTo>
                <a:lnTo>
                  <a:pt x="546047" y="764466"/>
                </a:lnTo>
                <a:lnTo>
                  <a:pt x="1" y="496903"/>
                </a:lnTo>
                <a:lnTo>
                  <a:pt x="1" y="0"/>
                </a:lnTo>
                <a:lnTo>
                  <a:pt x="546047" y="267563"/>
                </a:lnTo>
                <a:lnTo>
                  <a:pt x="1092093"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985" tIns="389218" rIns="6985" bIns="389218" numCol="1" spcCol="1270" anchor="ctr" anchorCtr="0">
            <a:noAutofit/>
          </a:bodyPr>
          <a:lstStyle/>
          <a:p>
            <a:pPr algn="ctr" defTabSz="488950">
              <a:lnSpc>
                <a:spcPct val="90000"/>
              </a:lnSpc>
              <a:spcBef>
                <a:spcPct val="0"/>
              </a:spcBef>
              <a:spcAft>
                <a:spcPct val="35000"/>
              </a:spcAft>
            </a:pPr>
            <a:r>
              <a:rPr lang="fr-FR" sz="1100" dirty="0"/>
              <a:t>Plan </a:t>
            </a:r>
          </a:p>
          <a:p>
            <a:pPr algn="ctr" defTabSz="488950">
              <a:lnSpc>
                <a:spcPct val="90000"/>
              </a:lnSpc>
              <a:spcBef>
                <a:spcPct val="0"/>
              </a:spcBef>
              <a:spcAft>
                <a:spcPct val="35000"/>
              </a:spcAft>
            </a:pPr>
            <a:r>
              <a:rPr lang="fr-FR" sz="1100" dirty="0"/>
              <a:t>d’actions RH</a:t>
            </a:r>
          </a:p>
        </p:txBody>
      </p:sp>
      <p:sp>
        <p:nvSpPr>
          <p:cNvPr id="17" name="Forme libre 25"/>
          <p:cNvSpPr/>
          <p:nvPr/>
        </p:nvSpPr>
        <p:spPr>
          <a:xfrm>
            <a:off x="1187623" y="4297317"/>
            <a:ext cx="6408711" cy="878425"/>
          </a:xfrm>
          <a:custGeom>
            <a:avLst/>
            <a:gdLst>
              <a:gd name="connsiteX0" fmla="*/ 146407 w 878424"/>
              <a:gd name="connsiteY0" fmla="*/ 0 h 5950673"/>
              <a:gd name="connsiteX1" fmla="*/ 732017 w 878424"/>
              <a:gd name="connsiteY1" fmla="*/ 0 h 5950673"/>
              <a:gd name="connsiteX2" fmla="*/ 835542 w 878424"/>
              <a:gd name="connsiteY2" fmla="*/ 42882 h 5950673"/>
              <a:gd name="connsiteX3" fmla="*/ 878423 w 878424"/>
              <a:gd name="connsiteY3" fmla="*/ 146407 h 5950673"/>
              <a:gd name="connsiteX4" fmla="*/ 878424 w 878424"/>
              <a:gd name="connsiteY4" fmla="*/ 5950673 h 5950673"/>
              <a:gd name="connsiteX5" fmla="*/ 878424 w 878424"/>
              <a:gd name="connsiteY5" fmla="*/ 5950673 h 5950673"/>
              <a:gd name="connsiteX6" fmla="*/ 878424 w 878424"/>
              <a:gd name="connsiteY6" fmla="*/ 5950673 h 5950673"/>
              <a:gd name="connsiteX7" fmla="*/ 0 w 878424"/>
              <a:gd name="connsiteY7" fmla="*/ 5950673 h 5950673"/>
              <a:gd name="connsiteX8" fmla="*/ 0 w 878424"/>
              <a:gd name="connsiteY8" fmla="*/ 5950673 h 5950673"/>
              <a:gd name="connsiteX9" fmla="*/ 0 w 878424"/>
              <a:gd name="connsiteY9" fmla="*/ 5950673 h 5950673"/>
              <a:gd name="connsiteX10" fmla="*/ 0 w 878424"/>
              <a:gd name="connsiteY10" fmla="*/ 146407 h 5950673"/>
              <a:gd name="connsiteX11" fmla="*/ 42882 w 878424"/>
              <a:gd name="connsiteY11" fmla="*/ 42882 h 5950673"/>
              <a:gd name="connsiteX12" fmla="*/ 146407 w 878424"/>
              <a:gd name="connsiteY12" fmla="*/ 1 h 5950673"/>
              <a:gd name="connsiteX13" fmla="*/ 146407 w 878424"/>
              <a:gd name="connsiteY13" fmla="*/ 0 h 595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78424" h="5950673">
                <a:moveTo>
                  <a:pt x="878424" y="991801"/>
                </a:moveTo>
                <a:lnTo>
                  <a:pt x="878424" y="4958872"/>
                </a:lnTo>
                <a:cubicBezTo>
                  <a:pt x="878424" y="5221916"/>
                  <a:pt x="876147" y="5474182"/>
                  <a:pt x="872094" y="5660176"/>
                </a:cubicBezTo>
                <a:cubicBezTo>
                  <a:pt x="868041" y="5846177"/>
                  <a:pt x="862544" y="5950670"/>
                  <a:pt x="856812" y="5950663"/>
                </a:cubicBezTo>
                <a:cubicBezTo>
                  <a:pt x="571208" y="5950663"/>
                  <a:pt x="285604" y="5950670"/>
                  <a:pt x="0" y="5950670"/>
                </a:cubicBezTo>
                <a:lnTo>
                  <a:pt x="0" y="5950670"/>
                </a:lnTo>
                <a:lnTo>
                  <a:pt x="0" y="5950670"/>
                </a:lnTo>
                <a:lnTo>
                  <a:pt x="0" y="3"/>
                </a:lnTo>
                <a:lnTo>
                  <a:pt x="0" y="3"/>
                </a:lnTo>
                <a:lnTo>
                  <a:pt x="0" y="3"/>
                </a:lnTo>
                <a:lnTo>
                  <a:pt x="856812" y="3"/>
                </a:lnTo>
                <a:cubicBezTo>
                  <a:pt x="862544" y="3"/>
                  <a:pt x="868041" y="104496"/>
                  <a:pt x="872094" y="290497"/>
                </a:cubicBezTo>
                <a:cubicBezTo>
                  <a:pt x="876147" y="476498"/>
                  <a:pt x="878424" y="728764"/>
                  <a:pt x="878424" y="991801"/>
                </a:cubicBezTo>
                <a:lnTo>
                  <a:pt x="878424" y="991801"/>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233" tIns="49867" rIns="49866" bIns="49866" numCol="1" spcCol="1270" anchor="ctr" anchorCtr="0">
            <a:noAutofit/>
          </a:bodyPr>
          <a:lstStyle/>
          <a:p>
            <a:pPr marL="57150" lvl="1" indent="-57150" defTabSz="488950">
              <a:lnSpc>
                <a:spcPct val="90000"/>
              </a:lnSpc>
              <a:spcBef>
                <a:spcPct val="0"/>
              </a:spcBef>
              <a:spcAft>
                <a:spcPct val="15000"/>
              </a:spcAft>
              <a:buChar char="••"/>
            </a:pPr>
            <a:r>
              <a:rPr lang="fr-FR" sz="1200" dirty="0">
                <a:latin typeface="+mj-lt"/>
              </a:rPr>
              <a:t>Actions collectives et individuelles de formation, </a:t>
            </a:r>
          </a:p>
          <a:p>
            <a:pPr marL="57150" lvl="1" indent="-57150" defTabSz="488950">
              <a:lnSpc>
                <a:spcPct val="90000"/>
              </a:lnSpc>
              <a:spcBef>
                <a:spcPct val="0"/>
              </a:spcBef>
              <a:spcAft>
                <a:spcPct val="15000"/>
              </a:spcAft>
              <a:buChar char="••"/>
            </a:pPr>
            <a:r>
              <a:rPr lang="fr-FR" sz="1200" dirty="0">
                <a:latin typeface="+mj-lt"/>
              </a:rPr>
              <a:t>Transferts de savoir faire						</a:t>
            </a:r>
          </a:p>
          <a:p>
            <a:pPr marL="57150" lvl="1" indent="-57150" defTabSz="488950">
              <a:lnSpc>
                <a:spcPct val="90000"/>
              </a:lnSpc>
              <a:spcBef>
                <a:spcPct val="0"/>
              </a:spcBef>
              <a:spcAft>
                <a:spcPct val="15000"/>
              </a:spcAft>
              <a:buChar char="••"/>
            </a:pPr>
            <a:r>
              <a:rPr lang="fr-FR" sz="1200" dirty="0">
                <a:latin typeface="+mj-lt"/>
              </a:rPr>
              <a:t>Systèmes de </a:t>
            </a:r>
            <a:r>
              <a:rPr lang="fr-FR" sz="1200" dirty="0" smtClean="0">
                <a:latin typeface="+mj-lt"/>
              </a:rPr>
              <a:t>reconnaissances(VAE</a:t>
            </a:r>
            <a:r>
              <a:rPr lang="fr-FR" sz="1200" dirty="0">
                <a:latin typeface="+mj-lt"/>
              </a:rPr>
              <a:t>…)…</a:t>
            </a:r>
          </a:p>
        </p:txBody>
      </p:sp>
      <p:sp>
        <p:nvSpPr>
          <p:cNvPr id="18" name="Forme libre 27"/>
          <p:cNvSpPr/>
          <p:nvPr/>
        </p:nvSpPr>
        <p:spPr>
          <a:xfrm>
            <a:off x="1187626" y="5367342"/>
            <a:ext cx="6408710" cy="878623"/>
          </a:xfrm>
          <a:custGeom>
            <a:avLst/>
            <a:gdLst>
              <a:gd name="connsiteX0" fmla="*/ 146440 w 878623"/>
              <a:gd name="connsiteY0" fmla="*/ 0 h 5950673"/>
              <a:gd name="connsiteX1" fmla="*/ 732183 w 878623"/>
              <a:gd name="connsiteY1" fmla="*/ 0 h 5950673"/>
              <a:gd name="connsiteX2" fmla="*/ 835732 w 878623"/>
              <a:gd name="connsiteY2" fmla="*/ 42891 h 5950673"/>
              <a:gd name="connsiteX3" fmla="*/ 878623 w 878623"/>
              <a:gd name="connsiteY3" fmla="*/ 146440 h 5950673"/>
              <a:gd name="connsiteX4" fmla="*/ 878623 w 878623"/>
              <a:gd name="connsiteY4" fmla="*/ 5950673 h 5950673"/>
              <a:gd name="connsiteX5" fmla="*/ 878623 w 878623"/>
              <a:gd name="connsiteY5" fmla="*/ 5950673 h 5950673"/>
              <a:gd name="connsiteX6" fmla="*/ 878623 w 878623"/>
              <a:gd name="connsiteY6" fmla="*/ 5950673 h 5950673"/>
              <a:gd name="connsiteX7" fmla="*/ 0 w 878623"/>
              <a:gd name="connsiteY7" fmla="*/ 5950673 h 5950673"/>
              <a:gd name="connsiteX8" fmla="*/ 0 w 878623"/>
              <a:gd name="connsiteY8" fmla="*/ 5950673 h 5950673"/>
              <a:gd name="connsiteX9" fmla="*/ 0 w 878623"/>
              <a:gd name="connsiteY9" fmla="*/ 5950673 h 5950673"/>
              <a:gd name="connsiteX10" fmla="*/ 0 w 878623"/>
              <a:gd name="connsiteY10" fmla="*/ 146440 h 5950673"/>
              <a:gd name="connsiteX11" fmla="*/ 42891 w 878623"/>
              <a:gd name="connsiteY11" fmla="*/ 42891 h 5950673"/>
              <a:gd name="connsiteX12" fmla="*/ 146440 w 878623"/>
              <a:gd name="connsiteY12" fmla="*/ 0 h 5950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78623" h="5950673">
                <a:moveTo>
                  <a:pt x="878623" y="991800"/>
                </a:moveTo>
                <a:lnTo>
                  <a:pt x="878623" y="4958873"/>
                </a:lnTo>
                <a:cubicBezTo>
                  <a:pt x="878623" y="5221912"/>
                  <a:pt x="876345" y="5474182"/>
                  <a:pt x="872290" y="5660181"/>
                </a:cubicBezTo>
                <a:cubicBezTo>
                  <a:pt x="868235" y="5846180"/>
                  <a:pt x="862735" y="5950670"/>
                  <a:pt x="857001" y="5950670"/>
                </a:cubicBezTo>
                <a:lnTo>
                  <a:pt x="0" y="5950670"/>
                </a:lnTo>
                <a:lnTo>
                  <a:pt x="0" y="5950670"/>
                </a:lnTo>
                <a:lnTo>
                  <a:pt x="0" y="5950670"/>
                </a:lnTo>
                <a:lnTo>
                  <a:pt x="0" y="3"/>
                </a:lnTo>
                <a:lnTo>
                  <a:pt x="0" y="3"/>
                </a:lnTo>
                <a:lnTo>
                  <a:pt x="0" y="3"/>
                </a:lnTo>
                <a:lnTo>
                  <a:pt x="857001" y="3"/>
                </a:lnTo>
                <a:cubicBezTo>
                  <a:pt x="862735" y="3"/>
                  <a:pt x="868235" y="104500"/>
                  <a:pt x="872290" y="290492"/>
                </a:cubicBezTo>
                <a:cubicBezTo>
                  <a:pt x="876345" y="476491"/>
                  <a:pt x="878623" y="728761"/>
                  <a:pt x="878623" y="99180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8233" tIns="49876" rIns="49875" bIns="49876" numCol="1" spcCol="1270" anchor="ctr" anchorCtr="0">
            <a:noAutofit/>
          </a:bodyPr>
          <a:lstStyle/>
          <a:p>
            <a:pPr marL="57150" lvl="1" indent="-57150" defTabSz="488950">
              <a:lnSpc>
                <a:spcPct val="90000"/>
              </a:lnSpc>
              <a:spcBef>
                <a:spcPct val="0"/>
              </a:spcBef>
              <a:spcAft>
                <a:spcPct val="15000"/>
              </a:spcAft>
              <a:buChar char="••"/>
            </a:pPr>
            <a:r>
              <a:rPr lang="fr-FR" sz="1200" dirty="0">
                <a:latin typeface="+mj-lt"/>
              </a:rPr>
              <a:t> Renforcement des processus RH fondamentaux : fiches de poste, référentiels emploi/compétences, dispositifs d’évaluation des salariés, entretiens annuels, plan de formation…</a:t>
            </a:r>
          </a:p>
          <a:p>
            <a:pPr marL="57150" lvl="1" indent="-57150" defTabSz="488950">
              <a:lnSpc>
                <a:spcPct val="90000"/>
              </a:lnSpc>
              <a:spcBef>
                <a:spcPct val="0"/>
              </a:spcBef>
              <a:spcAft>
                <a:spcPct val="15000"/>
              </a:spcAft>
              <a:buChar char="••"/>
            </a:pPr>
            <a:r>
              <a:rPr lang="fr-FR" sz="1200" dirty="0">
                <a:latin typeface="+mj-lt"/>
              </a:rPr>
              <a:t>Transfert et </a:t>
            </a:r>
            <a:r>
              <a:rPr lang="fr-FR" sz="1200" dirty="0" err="1">
                <a:latin typeface="+mj-lt"/>
              </a:rPr>
              <a:t>co</a:t>
            </a:r>
            <a:r>
              <a:rPr lang="fr-FR" sz="1200" dirty="0">
                <a:latin typeface="+mj-lt"/>
              </a:rPr>
              <a:t>-construction de méthodologies et d’outils</a:t>
            </a:r>
          </a:p>
        </p:txBody>
      </p:sp>
      <p:sp>
        <p:nvSpPr>
          <p:cNvPr id="19" name="ZoneTexte 12"/>
          <p:cNvSpPr txBox="1"/>
          <p:nvPr/>
        </p:nvSpPr>
        <p:spPr>
          <a:xfrm>
            <a:off x="4352249" y="4437112"/>
            <a:ext cx="2714644" cy="830997"/>
          </a:xfrm>
          <a:prstGeom prst="rect">
            <a:avLst/>
          </a:prstGeom>
          <a:noFill/>
        </p:spPr>
        <p:txBody>
          <a:bodyPr wrap="square" rtlCol="0">
            <a:spAutoFit/>
          </a:bodyPr>
          <a:lstStyle/>
          <a:p>
            <a:pPr lvl="0">
              <a:buFont typeface="Arial" pitchFamily="34" charset="0"/>
              <a:buChar char="•"/>
            </a:pPr>
            <a:r>
              <a:rPr lang="fr-FR" sz="1200" dirty="0">
                <a:latin typeface="+mj-lt"/>
              </a:rPr>
              <a:t>Mobilité, recrutement, promotion</a:t>
            </a:r>
          </a:p>
          <a:p>
            <a:pPr lvl="0">
              <a:buFont typeface="Arial" pitchFamily="34" charset="0"/>
              <a:buChar char="•"/>
            </a:pPr>
            <a:r>
              <a:rPr lang="fr-FR" sz="1200" dirty="0">
                <a:latin typeface="+mj-lt"/>
              </a:rPr>
              <a:t>Classification, rémunération</a:t>
            </a:r>
          </a:p>
          <a:p>
            <a:pPr lvl="0">
              <a:buFont typeface="Arial" pitchFamily="34" charset="0"/>
              <a:buChar char="•"/>
            </a:pPr>
            <a:r>
              <a:rPr lang="fr-FR" sz="1200" dirty="0">
                <a:latin typeface="+mj-lt"/>
              </a:rPr>
              <a:t>Développement de la polyvalence</a:t>
            </a:r>
          </a:p>
          <a:p>
            <a:endParaRPr lang="fr-FR" sz="1200" dirty="0">
              <a:latin typeface="+mj-lt"/>
            </a:endParaRPr>
          </a:p>
        </p:txBody>
      </p:sp>
      <p:sp>
        <p:nvSpPr>
          <p:cNvPr id="20" name="Flèche vers le bas 16"/>
          <p:cNvSpPr/>
          <p:nvPr/>
        </p:nvSpPr>
        <p:spPr>
          <a:xfrm>
            <a:off x="7596334" y="1040845"/>
            <a:ext cx="1315291" cy="52864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scene3d>
              <a:camera prst="orthographicFront"/>
              <a:lightRig rig="soft" dir="t">
                <a:rot lat="0" lon="0" rev="10800000"/>
              </a:lightRig>
            </a:scene3d>
            <a:sp3d>
              <a:bevelT w="27940" h="12700"/>
              <a:contourClr>
                <a:srgbClr val="DDDDDD"/>
              </a:contourClr>
            </a:sp3d>
          </a:bodyPr>
          <a:lstStyle/>
          <a:p>
            <a:pPr algn="ctr"/>
            <a:r>
              <a:rPr lang="fr-FR" sz="1200" b="1" spc="150" dirty="0">
                <a:ln w="11430"/>
                <a:solidFill>
                  <a:srgbClr val="F8F8F8"/>
                </a:solidFill>
                <a:effectLst>
                  <a:outerShdw blurRad="25400" algn="tl" rotWithShape="0">
                    <a:srgbClr val="000000">
                      <a:alpha val="43000"/>
                    </a:srgbClr>
                  </a:outerShdw>
                </a:effectLst>
              </a:rPr>
              <a:t>Gestion du projet : communication, formation des acteurs, animation des groupes de travail…</a:t>
            </a:r>
          </a:p>
        </p:txBody>
      </p:sp>
      <p:sp>
        <p:nvSpPr>
          <p:cNvPr id="21" name="Forme libre 26"/>
          <p:cNvSpPr/>
          <p:nvPr/>
        </p:nvSpPr>
        <p:spPr>
          <a:xfrm>
            <a:off x="423158" y="5406941"/>
            <a:ext cx="764466" cy="1092094"/>
          </a:xfrm>
          <a:custGeom>
            <a:avLst/>
            <a:gdLst>
              <a:gd name="connsiteX0" fmla="*/ 0 w 1092094"/>
              <a:gd name="connsiteY0" fmla="*/ 0 h 764466"/>
              <a:gd name="connsiteX1" fmla="*/ 709861 w 1092094"/>
              <a:gd name="connsiteY1" fmla="*/ 0 h 764466"/>
              <a:gd name="connsiteX2" fmla="*/ 1092094 w 1092094"/>
              <a:gd name="connsiteY2" fmla="*/ 382233 h 764466"/>
              <a:gd name="connsiteX3" fmla="*/ 709861 w 1092094"/>
              <a:gd name="connsiteY3" fmla="*/ 764466 h 764466"/>
              <a:gd name="connsiteX4" fmla="*/ 0 w 1092094"/>
              <a:gd name="connsiteY4" fmla="*/ 764466 h 764466"/>
              <a:gd name="connsiteX5" fmla="*/ 382233 w 1092094"/>
              <a:gd name="connsiteY5" fmla="*/ 382233 h 764466"/>
              <a:gd name="connsiteX6" fmla="*/ 0 w 1092094"/>
              <a:gd name="connsiteY6" fmla="*/ 0 h 764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2094" h="764466">
                <a:moveTo>
                  <a:pt x="1092093" y="0"/>
                </a:moveTo>
                <a:lnTo>
                  <a:pt x="1092093" y="496903"/>
                </a:lnTo>
                <a:lnTo>
                  <a:pt x="546047" y="764466"/>
                </a:lnTo>
                <a:lnTo>
                  <a:pt x="1" y="496903"/>
                </a:lnTo>
                <a:lnTo>
                  <a:pt x="1" y="0"/>
                </a:lnTo>
                <a:lnTo>
                  <a:pt x="546047" y="267563"/>
                </a:lnTo>
                <a:lnTo>
                  <a:pt x="1092093"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350" tIns="388583" rIns="6350" bIns="388583" numCol="1" spcCol="1270" anchor="ctr" anchorCtr="0">
            <a:noAutofit/>
          </a:bodyPr>
          <a:lstStyle/>
          <a:p>
            <a:pPr algn="ctr" defTabSz="444500">
              <a:lnSpc>
                <a:spcPct val="90000"/>
              </a:lnSpc>
              <a:spcBef>
                <a:spcPct val="0"/>
              </a:spcBef>
              <a:spcAft>
                <a:spcPct val="35000"/>
              </a:spcAft>
            </a:pPr>
            <a:endParaRPr lang="fr-FR" sz="1000" dirty="0"/>
          </a:p>
          <a:p>
            <a:pPr algn="ctr" defTabSz="444500">
              <a:lnSpc>
                <a:spcPct val="90000"/>
              </a:lnSpc>
              <a:spcBef>
                <a:spcPct val="0"/>
              </a:spcBef>
              <a:spcAft>
                <a:spcPct val="35000"/>
              </a:spcAft>
            </a:pPr>
            <a:r>
              <a:rPr lang="fr-FR" sz="1000" dirty="0"/>
              <a:t>Mise en œuvre des plans d’actions</a:t>
            </a:r>
          </a:p>
        </p:txBody>
      </p:sp>
    </p:spTree>
    <p:extLst>
      <p:ext uri="{BB962C8B-B14F-4D97-AF65-F5344CB8AC3E}">
        <p14:creationId xmlns:p14="http://schemas.microsoft.com/office/powerpoint/2010/main" val="195662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1000" fill="hold"/>
                                        <p:tgtEl>
                                          <p:spTgt spid="10"/>
                                        </p:tgtEl>
                                        <p:attrNameLst>
                                          <p:attrName>ppt_x</p:attrName>
                                        </p:attrNameLst>
                                      </p:cBhvr>
                                      <p:tavLst>
                                        <p:tav tm="0">
                                          <p:val>
                                            <p:strVal val="#ppt_x"/>
                                          </p:val>
                                        </p:tav>
                                        <p:tav tm="100000">
                                          <p:val>
                                            <p:strVal val="#ppt_x"/>
                                          </p:val>
                                        </p:tav>
                                      </p:tavLst>
                                    </p:anim>
                                    <p:anim calcmode="lin" valueType="num">
                                      <p:cBhvr additive="base">
                                        <p:cTn id="8"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1000" fill="hold"/>
                                        <p:tgtEl>
                                          <p:spTgt spid="11"/>
                                        </p:tgtEl>
                                        <p:attrNameLst>
                                          <p:attrName>ppt_x</p:attrName>
                                        </p:attrNameLst>
                                      </p:cBhvr>
                                      <p:tavLst>
                                        <p:tav tm="0">
                                          <p:val>
                                            <p:strVal val="#ppt_x"/>
                                          </p:val>
                                        </p:tav>
                                        <p:tav tm="100000">
                                          <p:val>
                                            <p:strVal val="#ppt_x"/>
                                          </p:val>
                                        </p:tav>
                                      </p:tavLst>
                                    </p:anim>
                                    <p:anim calcmode="lin" valueType="num">
                                      <p:cBhvr additive="base">
                                        <p:cTn id="14"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1000" fill="hold"/>
                                        <p:tgtEl>
                                          <p:spTgt spid="12"/>
                                        </p:tgtEl>
                                        <p:attrNameLst>
                                          <p:attrName>ppt_x</p:attrName>
                                        </p:attrNameLst>
                                      </p:cBhvr>
                                      <p:tavLst>
                                        <p:tav tm="0">
                                          <p:val>
                                            <p:strVal val="#ppt_x"/>
                                          </p:val>
                                        </p:tav>
                                        <p:tav tm="100000">
                                          <p:val>
                                            <p:strVal val="#ppt_x"/>
                                          </p:val>
                                        </p:tav>
                                      </p:tavLst>
                                    </p:anim>
                                    <p:anim calcmode="lin" valueType="num">
                                      <p:cBhvr additive="base">
                                        <p:cTn id="20"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1000" fill="hold"/>
                                        <p:tgtEl>
                                          <p:spTgt spid="13"/>
                                        </p:tgtEl>
                                        <p:attrNameLst>
                                          <p:attrName>ppt_x</p:attrName>
                                        </p:attrNameLst>
                                      </p:cBhvr>
                                      <p:tavLst>
                                        <p:tav tm="0">
                                          <p:val>
                                            <p:strVal val="#ppt_x"/>
                                          </p:val>
                                        </p:tav>
                                        <p:tav tm="100000">
                                          <p:val>
                                            <p:strVal val="#ppt_x"/>
                                          </p:val>
                                        </p:tav>
                                      </p:tavLst>
                                    </p:anim>
                                    <p:anim calcmode="lin" valueType="num">
                                      <p:cBhvr additive="base">
                                        <p:cTn id="26"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1000" fill="hold"/>
                                        <p:tgtEl>
                                          <p:spTgt spid="14"/>
                                        </p:tgtEl>
                                        <p:attrNameLst>
                                          <p:attrName>ppt_x</p:attrName>
                                        </p:attrNameLst>
                                      </p:cBhvr>
                                      <p:tavLst>
                                        <p:tav tm="0">
                                          <p:val>
                                            <p:strVal val="#ppt_x"/>
                                          </p:val>
                                        </p:tav>
                                        <p:tav tm="100000">
                                          <p:val>
                                            <p:strVal val="#ppt_x"/>
                                          </p:val>
                                        </p:tav>
                                      </p:tavLst>
                                    </p:anim>
                                    <p:anim calcmode="lin" valueType="num">
                                      <p:cBhvr additive="base">
                                        <p:cTn id="32" dur="10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1000" fill="hold"/>
                                        <p:tgtEl>
                                          <p:spTgt spid="15"/>
                                        </p:tgtEl>
                                        <p:attrNameLst>
                                          <p:attrName>ppt_x</p:attrName>
                                        </p:attrNameLst>
                                      </p:cBhvr>
                                      <p:tavLst>
                                        <p:tav tm="0">
                                          <p:val>
                                            <p:strVal val="#ppt_x"/>
                                          </p:val>
                                        </p:tav>
                                        <p:tav tm="100000">
                                          <p:val>
                                            <p:strVal val="#ppt_x"/>
                                          </p:val>
                                        </p:tav>
                                      </p:tavLst>
                                    </p:anim>
                                    <p:anim calcmode="lin" valueType="num">
                                      <p:cBhvr additive="base">
                                        <p:cTn id="38" dur="10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1000" fill="hold"/>
                                        <p:tgtEl>
                                          <p:spTgt spid="16"/>
                                        </p:tgtEl>
                                        <p:attrNameLst>
                                          <p:attrName>ppt_x</p:attrName>
                                        </p:attrNameLst>
                                      </p:cBhvr>
                                      <p:tavLst>
                                        <p:tav tm="0">
                                          <p:val>
                                            <p:strVal val="#ppt_x"/>
                                          </p:val>
                                        </p:tav>
                                        <p:tav tm="100000">
                                          <p:val>
                                            <p:strVal val="#ppt_x"/>
                                          </p:val>
                                        </p:tav>
                                      </p:tavLst>
                                    </p:anim>
                                    <p:anim calcmode="lin" valueType="num">
                                      <p:cBhvr additive="base">
                                        <p:cTn id="44" dur="10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1000" fill="hold"/>
                                        <p:tgtEl>
                                          <p:spTgt spid="17"/>
                                        </p:tgtEl>
                                        <p:attrNameLst>
                                          <p:attrName>ppt_x</p:attrName>
                                        </p:attrNameLst>
                                      </p:cBhvr>
                                      <p:tavLst>
                                        <p:tav tm="0">
                                          <p:val>
                                            <p:strVal val="#ppt_x"/>
                                          </p:val>
                                        </p:tav>
                                        <p:tav tm="100000">
                                          <p:val>
                                            <p:strVal val="#ppt_x"/>
                                          </p:val>
                                        </p:tav>
                                      </p:tavLst>
                                    </p:anim>
                                    <p:anim calcmode="lin" valueType="num">
                                      <p:cBhvr additive="base">
                                        <p:cTn id="50"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additive="base">
                                        <p:cTn id="55" dur="1000" fill="hold"/>
                                        <p:tgtEl>
                                          <p:spTgt spid="19"/>
                                        </p:tgtEl>
                                        <p:attrNameLst>
                                          <p:attrName>ppt_x</p:attrName>
                                        </p:attrNameLst>
                                      </p:cBhvr>
                                      <p:tavLst>
                                        <p:tav tm="0">
                                          <p:val>
                                            <p:strVal val="#ppt_x"/>
                                          </p:val>
                                        </p:tav>
                                        <p:tav tm="100000">
                                          <p:val>
                                            <p:strVal val="#ppt_x"/>
                                          </p:val>
                                        </p:tav>
                                      </p:tavLst>
                                    </p:anim>
                                    <p:anim calcmode="lin" valueType="num">
                                      <p:cBhvr additive="base">
                                        <p:cTn id="56"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1000" fill="hold"/>
                                        <p:tgtEl>
                                          <p:spTgt spid="18"/>
                                        </p:tgtEl>
                                        <p:attrNameLst>
                                          <p:attrName>ppt_x</p:attrName>
                                        </p:attrNameLst>
                                      </p:cBhvr>
                                      <p:tavLst>
                                        <p:tav tm="0">
                                          <p:val>
                                            <p:strVal val="#ppt_x"/>
                                          </p:val>
                                        </p:tav>
                                        <p:tav tm="100000">
                                          <p:val>
                                            <p:strVal val="#ppt_x"/>
                                          </p:val>
                                        </p:tav>
                                      </p:tavLst>
                                    </p:anim>
                                    <p:anim calcmode="lin" valueType="num">
                                      <p:cBhvr additive="base">
                                        <p:cTn id="62" dur="1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diamond(in)">
                                      <p:cBhvr>
                                        <p:cTn id="67" dur="20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 calcmode="lin" valueType="num">
                                      <p:cBhvr additive="base">
                                        <p:cTn id="72" dur="1000" fill="hold"/>
                                        <p:tgtEl>
                                          <p:spTgt spid="21"/>
                                        </p:tgtEl>
                                        <p:attrNameLst>
                                          <p:attrName>ppt_x</p:attrName>
                                        </p:attrNameLst>
                                      </p:cBhvr>
                                      <p:tavLst>
                                        <p:tav tm="0">
                                          <p:val>
                                            <p:strVal val="#ppt_x"/>
                                          </p:val>
                                        </p:tav>
                                        <p:tav tm="100000">
                                          <p:val>
                                            <p:strVal val="#ppt_x"/>
                                          </p:val>
                                        </p:tav>
                                      </p:tavLst>
                                    </p:anim>
                                    <p:anim calcmode="lin" valueType="num">
                                      <p:cBhvr additive="base">
                                        <p:cTn id="73" dur="10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4" grpId="0" animBg="1"/>
      <p:bldP spid="15" grpId="0" animBg="1"/>
      <p:bldP spid="16" grpId="0" animBg="1"/>
      <p:bldP spid="17" grpId="0" animBg="1"/>
      <p:bldP spid="18" grpId="0" animBg="1"/>
      <p:bldP spid="19" grpId="0"/>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7" name="Title 4"/>
          <p:cNvSpPr>
            <a:spLocks noGrp="1"/>
          </p:cNvSpPr>
          <p:nvPr>
            <p:ph type="ctrTitle"/>
          </p:nvPr>
        </p:nvSpPr>
        <p:spPr>
          <a:xfrm>
            <a:off x="1115616" y="0"/>
            <a:ext cx="8028384" cy="1470025"/>
          </a:xfrm>
        </p:spPr>
        <p:txBody>
          <a:bodyPr/>
          <a:lstStyle/>
          <a:p>
            <a:r>
              <a:rPr lang="fr-FR" dirty="0" smtClean="0">
                <a:solidFill>
                  <a:schemeClr val="tx2">
                    <a:lumMod val="60000"/>
                    <a:lumOff val="40000"/>
                  </a:schemeClr>
                </a:solidFill>
              </a:rPr>
              <a:t>Les outils de la GPEC en entreprise</a:t>
            </a:r>
            <a:endParaRPr lang="en-GB" dirty="0">
              <a:solidFill>
                <a:schemeClr val="tx2">
                  <a:lumMod val="60000"/>
                  <a:lumOff val="40000"/>
                </a:schemeClr>
              </a:solidFill>
            </a:endParaRPr>
          </a:p>
        </p:txBody>
      </p:sp>
      <p:sp>
        <p:nvSpPr>
          <p:cNvPr id="12" name="TextBox 11"/>
          <p:cNvSpPr txBox="1"/>
          <p:nvPr/>
        </p:nvSpPr>
        <p:spPr>
          <a:xfrm>
            <a:off x="369114" y="1700808"/>
            <a:ext cx="8640960" cy="3754874"/>
          </a:xfrm>
          <a:prstGeom prst="rect">
            <a:avLst/>
          </a:prstGeom>
          <a:noFill/>
        </p:spPr>
        <p:txBody>
          <a:bodyPr wrap="square" rtlCol="0">
            <a:spAutoFit/>
          </a:bodyPr>
          <a:lstStyle/>
          <a:p>
            <a:pPr>
              <a:spcBef>
                <a:spcPts val="600"/>
              </a:spcBef>
            </a:pPr>
            <a:r>
              <a:rPr lang="fr-FR" b="1" dirty="0" smtClean="0"/>
              <a:t>Gestion de projet : </a:t>
            </a:r>
            <a:r>
              <a:rPr lang="fr-FR" dirty="0" smtClean="0"/>
              <a:t>planification, GANTT, pilotage, parties prenantes, communication, ressources,….</a:t>
            </a:r>
          </a:p>
          <a:p>
            <a:pPr>
              <a:spcBef>
                <a:spcPts val="600"/>
              </a:spcBef>
            </a:pPr>
            <a:r>
              <a:rPr lang="fr-FR" b="1" dirty="0" smtClean="0"/>
              <a:t>Plan de communication interne sur la démarche</a:t>
            </a:r>
          </a:p>
          <a:p>
            <a:pPr>
              <a:spcBef>
                <a:spcPts val="600"/>
              </a:spcBef>
            </a:pPr>
            <a:r>
              <a:rPr lang="fr-FR" b="1" dirty="0" smtClean="0"/>
              <a:t>Grille de diagnostic : </a:t>
            </a:r>
            <a:r>
              <a:rPr lang="fr-FR" dirty="0" smtClean="0"/>
              <a:t>analyse SWOT, plan compétences compétitivité de branche,…</a:t>
            </a:r>
          </a:p>
          <a:p>
            <a:pPr>
              <a:spcBef>
                <a:spcPts val="600"/>
              </a:spcBef>
            </a:pPr>
            <a:r>
              <a:rPr lang="fr-FR" b="1" dirty="0" smtClean="0"/>
              <a:t>Organigramme / organigramme cible</a:t>
            </a:r>
          </a:p>
          <a:p>
            <a:pPr>
              <a:spcBef>
                <a:spcPts val="600"/>
              </a:spcBef>
            </a:pPr>
            <a:r>
              <a:rPr lang="fr-FR" b="1" dirty="0" smtClean="0"/>
              <a:t>Fiches de postes / fiches emplois / emplois types</a:t>
            </a:r>
          </a:p>
          <a:p>
            <a:pPr>
              <a:spcBef>
                <a:spcPts val="600"/>
              </a:spcBef>
            </a:pPr>
            <a:r>
              <a:rPr lang="fr-FR" b="1" dirty="0" smtClean="0"/>
              <a:t>Référentiel de compétences </a:t>
            </a:r>
          </a:p>
          <a:p>
            <a:pPr>
              <a:spcBef>
                <a:spcPts val="600"/>
              </a:spcBef>
            </a:pPr>
            <a:r>
              <a:rPr lang="fr-FR" b="1" dirty="0" smtClean="0"/>
              <a:t>Matrice de compétences</a:t>
            </a:r>
          </a:p>
          <a:p>
            <a:pPr>
              <a:spcBef>
                <a:spcPts val="600"/>
              </a:spcBef>
            </a:pPr>
            <a:r>
              <a:rPr lang="fr-FR" b="1" dirty="0" smtClean="0"/>
              <a:t>Entretien annuel d’évaluation</a:t>
            </a:r>
          </a:p>
          <a:p>
            <a:pPr>
              <a:spcBef>
                <a:spcPts val="600"/>
              </a:spcBef>
            </a:pPr>
            <a:r>
              <a:rPr lang="fr-FR" b="1" dirty="0" smtClean="0"/>
              <a:t>Plan de formation</a:t>
            </a:r>
          </a:p>
          <a:p>
            <a:endParaRPr lang="en-GB" dirty="0"/>
          </a:p>
        </p:txBody>
      </p:sp>
    </p:spTree>
    <p:extLst>
      <p:ext uri="{BB962C8B-B14F-4D97-AF65-F5344CB8AC3E}">
        <p14:creationId xmlns:p14="http://schemas.microsoft.com/office/powerpoint/2010/main" val="10824031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TextBox 2"/>
          <p:cNvSpPr txBox="1"/>
          <p:nvPr/>
        </p:nvSpPr>
        <p:spPr>
          <a:xfrm>
            <a:off x="683568" y="1514202"/>
            <a:ext cx="8460432" cy="461665"/>
          </a:xfrm>
          <a:prstGeom prst="rect">
            <a:avLst/>
          </a:prstGeom>
          <a:noFill/>
        </p:spPr>
        <p:txBody>
          <a:bodyPr wrap="square" rtlCol="0">
            <a:spAutoFit/>
          </a:bodyPr>
          <a:lstStyle/>
          <a:p>
            <a:r>
              <a:rPr lang="fr-FR" sz="2400" b="1" dirty="0" smtClean="0"/>
              <a:t>Evolution volontaire pour une entreprise</a:t>
            </a:r>
            <a:endParaRPr lang="en-GB" sz="2400" b="1" dirty="0"/>
          </a:p>
        </p:txBody>
      </p:sp>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Exemples</a:t>
            </a:r>
            <a:endParaRPr lang="en-GB" dirty="0">
              <a:solidFill>
                <a:schemeClr val="tx2">
                  <a:lumMod val="60000"/>
                  <a:lumOff val="40000"/>
                </a:schemeClr>
              </a:solidFill>
            </a:endParaRPr>
          </a:p>
        </p:txBody>
      </p:sp>
      <p:sp>
        <p:nvSpPr>
          <p:cNvPr id="9" name="Subtitle 6"/>
          <p:cNvSpPr>
            <a:spLocks noGrp="1"/>
          </p:cNvSpPr>
          <p:nvPr>
            <p:ph type="subTitle" idx="1"/>
          </p:nvPr>
        </p:nvSpPr>
        <p:spPr>
          <a:xfrm>
            <a:off x="486146" y="2132856"/>
            <a:ext cx="8406333" cy="4032448"/>
          </a:xfrm>
        </p:spPr>
        <p:txBody>
          <a:bodyPr>
            <a:normAutofit fontScale="77500" lnSpcReduction="20000"/>
          </a:bodyPr>
          <a:lstStyle/>
          <a:p>
            <a:pPr algn="l"/>
            <a:r>
              <a:rPr lang="fr-FR" sz="2400" dirty="0" smtClean="0">
                <a:solidFill>
                  <a:schemeClr val="tx1"/>
                </a:solidFill>
              </a:rPr>
              <a:t>Ex : </a:t>
            </a:r>
            <a:r>
              <a:rPr lang="fr-FR" sz="2400" b="1" dirty="0" smtClean="0">
                <a:solidFill>
                  <a:schemeClr val="tx1"/>
                </a:solidFill>
              </a:rPr>
              <a:t>Attaquer un nouveau marché porteur</a:t>
            </a:r>
          </a:p>
          <a:p>
            <a:pPr algn="l"/>
            <a:r>
              <a:rPr lang="fr-FR" sz="2400" dirty="0" smtClean="0">
                <a:solidFill>
                  <a:schemeClr val="tx1"/>
                </a:solidFill>
              </a:rPr>
              <a:t>Questions à se poser :</a:t>
            </a:r>
          </a:p>
          <a:p>
            <a:pPr algn="l"/>
            <a:r>
              <a:rPr lang="fr-FR" sz="2400" dirty="0" smtClean="0">
                <a:solidFill>
                  <a:schemeClr val="tx1"/>
                </a:solidFill>
              </a:rPr>
              <a:t>Emplois : </a:t>
            </a:r>
          </a:p>
          <a:p>
            <a:pPr marL="342900" indent="-342900" algn="l">
              <a:buFont typeface="Arial" panose="020B0604020202020204" pitchFamily="34" charset="0"/>
              <a:buChar char="•"/>
            </a:pPr>
            <a:r>
              <a:rPr lang="fr-FR" sz="2400" dirty="0" smtClean="0">
                <a:solidFill>
                  <a:schemeClr val="tx1"/>
                </a:solidFill>
              </a:rPr>
              <a:t>Puis-je mettre en place cette stratégie avec le staff existant ? Vais-je devoir recruter ? Combien de personnes ? Sur quels postes ? </a:t>
            </a:r>
          </a:p>
          <a:p>
            <a:pPr marL="342900" indent="-342900" algn="l">
              <a:buFont typeface="Arial" panose="020B0604020202020204" pitchFamily="34" charset="0"/>
              <a:buChar char="•"/>
            </a:pPr>
            <a:r>
              <a:rPr lang="fr-FR" sz="2400" dirty="0" smtClean="0">
                <a:solidFill>
                  <a:schemeClr val="tx1"/>
                </a:solidFill>
              </a:rPr>
              <a:t>A quelles évolutions dois-je m’attendre ? nouveaux équipements, législation, concurrence,….</a:t>
            </a:r>
          </a:p>
          <a:p>
            <a:pPr marL="342900" indent="-342900" algn="l">
              <a:buFont typeface="Arial" panose="020B0604020202020204" pitchFamily="34" charset="0"/>
              <a:buChar char="•"/>
            </a:pPr>
            <a:r>
              <a:rPr lang="fr-FR" sz="2400" dirty="0" smtClean="0">
                <a:solidFill>
                  <a:schemeClr val="tx1"/>
                </a:solidFill>
              </a:rPr>
              <a:t>Comment va se passer la montée en charge ? Dans 6 mois, 1 an, 5 ans….</a:t>
            </a:r>
          </a:p>
          <a:p>
            <a:pPr algn="l"/>
            <a:r>
              <a:rPr lang="fr-FR" sz="2400" dirty="0" smtClean="0">
                <a:solidFill>
                  <a:schemeClr val="tx1"/>
                </a:solidFill>
              </a:rPr>
              <a:t>Compétences :</a:t>
            </a:r>
          </a:p>
          <a:p>
            <a:pPr marL="342900" indent="-342900" algn="l">
              <a:buFont typeface="Arial" panose="020B0604020202020204" pitchFamily="34" charset="0"/>
              <a:buChar char="•"/>
            </a:pPr>
            <a:r>
              <a:rPr lang="fr-FR" sz="2400" dirty="0" smtClean="0">
                <a:solidFill>
                  <a:schemeClr val="tx1"/>
                </a:solidFill>
              </a:rPr>
              <a:t>Quelles sont les compétences nécessaires pour attaquer ce </a:t>
            </a:r>
            <a:r>
              <a:rPr lang="fr-FR" sz="2400" dirty="0">
                <a:solidFill>
                  <a:schemeClr val="tx1"/>
                </a:solidFill>
              </a:rPr>
              <a:t>marché (législation, technique,… </a:t>
            </a:r>
            <a:r>
              <a:rPr lang="fr-FR" sz="2400" dirty="0" smtClean="0">
                <a:solidFill>
                  <a:schemeClr val="tx1"/>
                </a:solidFill>
              </a:rPr>
              <a:t>)? Quelles sont les compétences dont je dispose actuellement ? </a:t>
            </a:r>
          </a:p>
          <a:p>
            <a:pPr marL="342900" indent="-342900" algn="l">
              <a:buFont typeface="Arial" panose="020B0604020202020204" pitchFamily="34" charset="0"/>
              <a:buChar char="•"/>
            </a:pPr>
            <a:r>
              <a:rPr lang="fr-FR" sz="2400" dirty="0" smtClean="0">
                <a:solidFill>
                  <a:schemeClr val="tx1"/>
                </a:solidFill>
              </a:rPr>
              <a:t>Si je n’ai pas encore les compétences nécessaires, comment vais-je faire pour les acquérir ? Recrutement, évolution des personnes en interne, formation interne / interne</a:t>
            </a:r>
          </a:p>
        </p:txBody>
      </p:sp>
    </p:spTree>
    <p:extLst>
      <p:ext uri="{BB962C8B-B14F-4D97-AF65-F5344CB8AC3E}">
        <p14:creationId xmlns:p14="http://schemas.microsoft.com/office/powerpoint/2010/main" val="3363197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3" name="TextBox 2"/>
          <p:cNvSpPr txBox="1"/>
          <p:nvPr/>
        </p:nvSpPr>
        <p:spPr>
          <a:xfrm>
            <a:off x="683568" y="1514202"/>
            <a:ext cx="8460432" cy="461665"/>
          </a:xfrm>
          <a:prstGeom prst="rect">
            <a:avLst/>
          </a:prstGeom>
          <a:noFill/>
        </p:spPr>
        <p:txBody>
          <a:bodyPr wrap="square" rtlCol="0">
            <a:spAutoFit/>
          </a:bodyPr>
          <a:lstStyle/>
          <a:p>
            <a:r>
              <a:rPr lang="fr-FR" sz="2400" b="1" dirty="0" smtClean="0"/>
              <a:t>Evolution subie pour une entreprise</a:t>
            </a:r>
            <a:endParaRPr lang="en-GB" sz="2400" b="1" dirty="0"/>
          </a:p>
        </p:txBody>
      </p:sp>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Exemples</a:t>
            </a:r>
            <a:endParaRPr lang="en-GB" dirty="0">
              <a:solidFill>
                <a:schemeClr val="tx2">
                  <a:lumMod val="60000"/>
                  <a:lumOff val="40000"/>
                </a:schemeClr>
              </a:solidFill>
            </a:endParaRPr>
          </a:p>
        </p:txBody>
      </p:sp>
      <p:sp>
        <p:nvSpPr>
          <p:cNvPr id="9" name="Subtitle 6"/>
          <p:cNvSpPr>
            <a:spLocks noGrp="1"/>
          </p:cNvSpPr>
          <p:nvPr>
            <p:ph type="subTitle" idx="1"/>
          </p:nvPr>
        </p:nvSpPr>
        <p:spPr>
          <a:xfrm>
            <a:off x="486146" y="2132856"/>
            <a:ext cx="8406333" cy="3744416"/>
          </a:xfrm>
        </p:spPr>
        <p:txBody>
          <a:bodyPr>
            <a:normAutofit fontScale="77500" lnSpcReduction="20000"/>
          </a:bodyPr>
          <a:lstStyle/>
          <a:p>
            <a:pPr algn="l"/>
            <a:r>
              <a:rPr lang="fr-FR" sz="2400" dirty="0" smtClean="0">
                <a:solidFill>
                  <a:schemeClr val="tx1"/>
                </a:solidFill>
              </a:rPr>
              <a:t>Ex : </a:t>
            </a:r>
            <a:r>
              <a:rPr lang="fr-FR" sz="2400" b="1" dirty="0" smtClean="0">
                <a:solidFill>
                  <a:schemeClr val="tx1"/>
                </a:solidFill>
              </a:rPr>
              <a:t>Changement de législation</a:t>
            </a:r>
          </a:p>
          <a:p>
            <a:pPr algn="l"/>
            <a:r>
              <a:rPr lang="fr-FR" sz="2400" dirty="0" smtClean="0">
                <a:solidFill>
                  <a:schemeClr val="tx1"/>
                </a:solidFill>
              </a:rPr>
              <a:t>Questions à se poser :</a:t>
            </a:r>
          </a:p>
          <a:p>
            <a:pPr algn="l"/>
            <a:r>
              <a:rPr lang="fr-FR" sz="2400" dirty="0" smtClean="0">
                <a:solidFill>
                  <a:schemeClr val="tx1"/>
                </a:solidFill>
              </a:rPr>
              <a:t>Emplois : </a:t>
            </a:r>
          </a:p>
          <a:p>
            <a:pPr marL="342900" indent="-342900" algn="l">
              <a:buFont typeface="Arial" panose="020B0604020202020204" pitchFamily="34" charset="0"/>
              <a:buChar char="•"/>
            </a:pPr>
            <a:r>
              <a:rPr lang="fr-FR" sz="2400" dirty="0" smtClean="0">
                <a:solidFill>
                  <a:schemeClr val="tx1"/>
                </a:solidFill>
              </a:rPr>
              <a:t>Quel va être l’impact de cette nouvelle législation? </a:t>
            </a:r>
          </a:p>
          <a:p>
            <a:pPr marL="342900" indent="-342900" algn="l">
              <a:buFont typeface="Arial" panose="020B0604020202020204" pitchFamily="34" charset="0"/>
              <a:buChar char="•"/>
            </a:pPr>
            <a:r>
              <a:rPr lang="fr-FR" sz="2400" dirty="0" smtClean="0">
                <a:solidFill>
                  <a:schemeClr val="tx1"/>
                </a:solidFill>
              </a:rPr>
              <a:t>Quels postes sont concernés par cette évolution ? Combien de personnes ? </a:t>
            </a:r>
          </a:p>
          <a:p>
            <a:pPr marL="342900" indent="-342900" algn="l">
              <a:buFont typeface="Arial" panose="020B0604020202020204" pitchFamily="34" charset="0"/>
              <a:buChar char="•"/>
            </a:pPr>
            <a:r>
              <a:rPr lang="fr-FR" sz="2400" dirty="0" smtClean="0">
                <a:solidFill>
                  <a:schemeClr val="tx1"/>
                </a:solidFill>
              </a:rPr>
              <a:t>Quelles sont les évolutions futures (progressivité) ? Dans 6 mois, 1 an, 5 ans….</a:t>
            </a:r>
          </a:p>
          <a:p>
            <a:pPr algn="l"/>
            <a:r>
              <a:rPr lang="fr-FR" sz="2400" dirty="0" smtClean="0">
                <a:solidFill>
                  <a:schemeClr val="tx1"/>
                </a:solidFill>
              </a:rPr>
              <a:t>Compétences :</a:t>
            </a:r>
          </a:p>
          <a:p>
            <a:pPr marL="342900" indent="-342900" algn="l">
              <a:buFont typeface="Arial" panose="020B0604020202020204" pitchFamily="34" charset="0"/>
              <a:buChar char="•"/>
            </a:pPr>
            <a:r>
              <a:rPr lang="fr-FR" sz="2400" dirty="0" smtClean="0">
                <a:solidFill>
                  <a:schemeClr val="tx1"/>
                </a:solidFill>
              </a:rPr>
              <a:t>Quelles sont les compétences / savoirs nécessaires pour répondre à cette nouvelle législation ? Est-ce que je dispose de ces savoirs dans mon staff ? </a:t>
            </a:r>
          </a:p>
          <a:p>
            <a:pPr marL="342900" indent="-342900" algn="l">
              <a:buFont typeface="Arial" panose="020B0604020202020204" pitchFamily="34" charset="0"/>
              <a:buChar char="•"/>
            </a:pPr>
            <a:r>
              <a:rPr lang="fr-FR" sz="2400" dirty="0" smtClean="0">
                <a:solidFill>
                  <a:schemeClr val="tx1"/>
                </a:solidFill>
              </a:rPr>
              <a:t>Si je n’ai pas encore les compétences nécessaires, comment vais-je faire pour les acquérir ? Recrutement, évolution des personnes en interne, formation interne / interne</a:t>
            </a:r>
          </a:p>
        </p:txBody>
      </p:sp>
    </p:spTree>
    <p:extLst>
      <p:ext uri="{BB962C8B-B14F-4D97-AF65-F5344CB8AC3E}">
        <p14:creationId xmlns:p14="http://schemas.microsoft.com/office/powerpoint/2010/main" val="42755763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8864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656333" y="6165304"/>
            <a:ext cx="5724525" cy="495300"/>
          </a:xfrm>
          <a:prstGeom prst="rect">
            <a:avLst/>
          </a:prstGeom>
          <a:noFill/>
          <a:ln>
            <a:noFill/>
          </a:ln>
        </p:spPr>
      </p:pic>
      <p:sp>
        <p:nvSpPr>
          <p:cNvPr id="7" name="Title 4"/>
          <p:cNvSpPr>
            <a:spLocks noGrp="1"/>
          </p:cNvSpPr>
          <p:nvPr>
            <p:ph type="ctrTitle"/>
          </p:nvPr>
        </p:nvSpPr>
        <p:spPr>
          <a:xfrm>
            <a:off x="1371600" y="0"/>
            <a:ext cx="7772400" cy="1470025"/>
          </a:xfrm>
        </p:spPr>
        <p:txBody>
          <a:bodyPr/>
          <a:lstStyle/>
          <a:p>
            <a:r>
              <a:rPr lang="fr-FR" dirty="0" smtClean="0">
                <a:solidFill>
                  <a:schemeClr val="tx2">
                    <a:lumMod val="60000"/>
                    <a:lumOff val="40000"/>
                  </a:schemeClr>
                </a:solidFill>
              </a:rPr>
              <a:t>Différents niveaux</a:t>
            </a:r>
            <a:endParaRPr lang="en-GB" dirty="0">
              <a:solidFill>
                <a:schemeClr val="tx2">
                  <a:lumMod val="60000"/>
                  <a:lumOff val="40000"/>
                </a:schemeClr>
              </a:solidFill>
            </a:endParaRPr>
          </a:p>
        </p:txBody>
      </p:sp>
      <p:sp>
        <p:nvSpPr>
          <p:cNvPr id="11" name="TextBox 10"/>
          <p:cNvSpPr txBox="1"/>
          <p:nvPr/>
        </p:nvSpPr>
        <p:spPr>
          <a:xfrm>
            <a:off x="358448" y="3684699"/>
            <a:ext cx="8320291" cy="2308324"/>
          </a:xfrm>
          <a:prstGeom prst="rect">
            <a:avLst/>
          </a:prstGeom>
          <a:noFill/>
        </p:spPr>
        <p:txBody>
          <a:bodyPr wrap="square" rtlCol="0">
            <a:spAutoFit/>
          </a:bodyPr>
          <a:lstStyle/>
          <a:p>
            <a:r>
              <a:rPr lang="fr-FR" b="1" dirty="0"/>
              <a:t>GPEC </a:t>
            </a:r>
            <a:r>
              <a:rPr lang="fr-FR" b="1" dirty="0" smtClean="0"/>
              <a:t>territoriale</a:t>
            </a:r>
          </a:p>
          <a:p>
            <a:r>
              <a:rPr lang="fr-FR" dirty="0" smtClean="0"/>
              <a:t>Mise </a:t>
            </a:r>
            <a:r>
              <a:rPr lang="fr-FR" dirty="0"/>
              <a:t>en œuvre d’un plan de développement en faveur de l’emploi et des compétences dans les territoires à partir d’une stratégie partagée et </a:t>
            </a:r>
            <a:r>
              <a:rPr lang="fr-FR" dirty="0" smtClean="0"/>
              <a:t>d’anticipation.</a:t>
            </a:r>
          </a:p>
          <a:p>
            <a:endParaRPr lang="fr-FR" dirty="0" smtClean="0"/>
          </a:p>
          <a:p>
            <a:r>
              <a:rPr lang="fr-FR" u="sng" dirty="0" smtClean="0"/>
              <a:t>Plan </a:t>
            </a:r>
            <a:r>
              <a:rPr lang="fr-FR" u="sng" dirty="0"/>
              <a:t>d’action </a:t>
            </a:r>
            <a:r>
              <a:rPr lang="fr-FR" dirty="0" smtClean="0"/>
              <a:t>élaboré sur la base d’un </a:t>
            </a:r>
            <a:r>
              <a:rPr lang="fr-FR" u="sng" dirty="0" smtClean="0"/>
              <a:t>diagnostic partagé </a:t>
            </a:r>
            <a:r>
              <a:rPr lang="fr-FR" dirty="0" smtClean="0"/>
              <a:t>entre </a:t>
            </a:r>
            <a:r>
              <a:rPr lang="fr-FR" dirty="0"/>
              <a:t>l’État, les partenaires sociaux, les représentants des entreprises, les collectivités territoriales, </a:t>
            </a:r>
            <a:r>
              <a:rPr lang="fr-FR" dirty="0" smtClean="0"/>
              <a:t>les structures publiques,… avec objectifs, contenus</a:t>
            </a:r>
            <a:r>
              <a:rPr lang="fr-FR" dirty="0"/>
              <a:t>, </a:t>
            </a:r>
            <a:r>
              <a:rPr lang="fr-FR" dirty="0" smtClean="0"/>
              <a:t>opérateur(s) </a:t>
            </a:r>
            <a:r>
              <a:rPr lang="fr-FR" dirty="0"/>
              <a:t>chargés de sa mise en </a:t>
            </a:r>
            <a:r>
              <a:rPr lang="fr-FR" dirty="0" smtClean="0"/>
              <a:t>œuvre, mode </a:t>
            </a:r>
            <a:r>
              <a:rPr lang="fr-FR" dirty="0"/>
              <a:t>de pilotage et </a:t>
            </a:r>
            <a:r>
              <a:rPr lang="fr-FR" dirty="0" smtClean="0"/>
              <a:t>d’évaluation…</a:t>
            </a:r>
          </a:p>
        </p:txBody>
      </p:sp>
      <p:sp>
        <p:nvSpPr>
          <p:cNvPr id="12" name="TextBox 11"/>
          <p:cNvSpPr txBox="1"/>
          <p:nvPr/>
        </p:nvSpPr>
        <p:spPr>
          <a:xfrm>
            <a:off x="369114" y="1340768"/>
            <a:ext cx="8640960" cy="2308324"/>
          </a:xfrm>
          <a:prstGeom prst="rect">
            <a:avLst/>
          </a:prstGeom>
          <a:noFill/>
        </p:spPr>
        <p:txBody>
          <a:bodyPr wrap="square" rtlCol="0">
            <a:spAutoFit/>
          </a:bodyPr>
          <a:lstStyle/>
          <a:p>
            <a:r>
              <a:rPr lang="fr-FR" b="1" dirty="0"/>
              <a:t>GPEC </a:t>
            </a:r>
            <a:r>
              <a:rPr lang="fr-FR" b="1" dirty="0" smtClean="0"/>
              <a:t>de branche professionnelle</a:t>
            </a:r>
          </a:p>
          <a:p>
            <a:r>
              <a:rPr lang="fr-FR" dirty="0" smtClean="0"/>
              <a:t>Trois </a:t>
            </a:r>
            <a:r>
              <a:rPr lang="fr-FR" dirty="0"/>
              <a:t>principes :</a:t>
            </a:r>
          </a:p>
          <a:p>
            <a:pPr marL="285750" indent="-285750">
              <a:buFont typeface="Arial" panose="020B0604020202020204" pitchFamily="34" charset="0"/>
              <a:buChar char="•"/>
            </a:pPr>
            <a:r>
              <a:rPr lang="fr-FR" dirty="0"/>
              <a:t>éclairer les entreprises et les salariés sur les tendances d’évolutions de l’environnement économique, démographique, réglementaire et technologique ;</a:t>
            </a:r>
          </a:p>
          <a:p>
            <a:pPr marL="285750" indent="-285750">
              <a:buFont typeface="Arial" panose="020B0604020202020204" pitchFamily="34" charset="0"/>
              <a:buChar char="•"/>
            </a:pPr>
            <a:r>
              <a:rPr lang="fr-FR" dirty="0"/>
              <a:t>les accompagner par l’activation des ressources des outils de la branche ;</a:t>
            </a:r>
          </a:p>
          <a:p>
            <a:pPr marL="285750" indent="-285750">
              <a:buFont typeface="Arial" panose="020B0604020202020204" pitchFamily="34" charset="0"/>
              <a:buChar char="•"/>
            </a:pPr>
            <a:r>
              <a:rPr lang="fr-FR" dirty="0"/>
              <a:t>informer sur l’emploi par bassin d’emploi</a:t>
            </a:r>
            <a:r>
              <a:rPr lang="fr-FR" dirty="0" smtClean="0"/>
              <a:t>.</a:t>
            </a:r>
            <a:endParaRPr lang="en-GB" dirty="0"/>
          </a:p>
          <a:p>
            <a:r>
              <a:rPr lang="fr-FR" dirty="0" smtClean="0"/>
              <a:t>En France : </a:t>
            </a:r>
            <a:r>
              <a:rPr lang="fr-FR" dirty="0"/>
              <a:t>les branches professionnelles doivent négocier sur la GPEC au moins une fois tous les trois ans.</a:t>
            </a:r>
            <a:endParaRPr lang="en-GB" dirty="0"/>
          </a:p>
        </p:txBody>
      </p:sp>
    </p:spTree>
    <p:extLst>
      <p:ext uri="{BB962C8B-B14F-4D97-AF65-F5344CB8AC3E}">
        <p14:creationId xmlns:p14="http://schemas.microsoft.com/office/powerpoint/2010/main" val="16907523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1059</Words>
  <Application>Microsoft Office PowerPoint</Application>
  <PresentationFormat>On-screen Show (4:3)</PresentationFormat>
  <Paragraphs>139</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Kafaat Liljamia -   VERS UN SYSTEME DE FORMATION PROFESSIONNELLE MAROCAIN DE QUALITE, INCLUSIF ET AXE SUR LE MARCHE DU TRAVAIL </vt:lpstr>
      <vt:lpstr>La GPEC, c’est quoi</vt:lpstr>
      <vt:lpstr>Différents niveaux</vt:lpstr>
      <vt:lpstr>Enjeux pour l’entreprise</vt:lpstr>
      <vt:lpstr>Démarche</vt:lpstr>
      <vt:lpstr>Les outils de la GPEC en entreprise</vt:lpstr>
      <vt:lpstr>Exemples</vt:lpstr>
      <vt:lpstr>Exemples</vt:lpstr>
      <vt:lpstr>Différents niveaux</vt:lpstr>
      <vt:lpstr>Exemple</vt:lpstr>
      <vt:lpstr>PowerPoint Presentation</vt:lpstr>
    </vt:vector>
  </TitlesOfParts>
  <Company>British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Kafaat Liljamia -   VERS UN SYSTEME DE FORMATION PROFESSIONNELLE MAROCAIN DE QUALITE, INCLUSIF ET AXE SUR LE MARCHE DU TRAVAIL</dc:title>
  <dc:creator>Veran, Stephan (Morocco)</dc:creator>
  <cp:lastModifiedBy>Veran, Stephan (Morocco)</cp:lastModifiedBy>
  <cp:revision>55</cp:revision>
  <dcterms:created xsi:type="dcterms:W3CDTF">2018-09-20T14:30:23Z</dcterms:created>
  <dcterms:modified xsi:type="dcterms:W3CDTF">2019-09-10T14:46:11Z</dcterms:modified>
</cp:coreProperties>
</file>