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4" r:id="rId3"/>
    <p:sldId id="275" r:id="rId4"/>
    <p:sldId id="279" r:id="rId5"/>
    <p:sldId id="276" r:id="rId6"/>
    <p:sldId id="277" r:id="rId7"/>
    <p:sldId id="278" r:id="rId8"/>
    <p:sldId id="289" r:id="rId9"/>
    <p:sldId id="280" r:id="rId10"/>
    <p:sldId id="287" r:id="rId11"/>
    <p:sldId id="285" r:id="rId12"/>
    <p:sldId id="288" r:id="rId13"/>
    <p:sldId id="284"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158" autoAdjust="0"/>
  </p:normalViewPr>
  <p:slideViewPr>
    <p:cSldViewPr>
      <p:cViewPr>
        <p:scale>
          <a:sx n="70" d="100"/>
          <a:sy n="70" d="100"/>
        </p:scale>
        <p:origin x="-1302"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754847-A5DF-4F2C-80FF-64D6677AE2C8}" type="doc">
      <dgm:prSet loTypeId="urn:microsoft.com/office/officeart/2005/8/layout/radial6" loCatId="cycle" qsTypeId="urn:microsoft.com/office/officeart/2005/8/quickstyle/simple1" qsCatId="simple" csTypeId="urn:microsoft.com/office/officeart/2005/8/colors/colorful4" csCatId="colorful" phldr="1"/>
      <dgm:spPr/>
      <dgm:t>
        <a:bodyPr/>
        <a:lstStyle/>
        <a:p>
          <a:endParaRPr lang="en-GB"/>
        </a:p>
      </dgm:t>
    </dgm:pt>
    <dgm:pt modelId="{3391BA7D-327F-4EFA-A3BB-A5875B113330}">
      <dgm:prSet phldrT="[Text]"/>
      <dgm:spPr/>
      <dgm:t>
        <a:bodyPr/>
        <a:lstStyle/>
        <a:p>
          <a:r>
            <a:rPr lang="fr-FR" dirty="0" smtClean="0"/>
            <a:t>Qualité</a:t>
          </a:r>
          <a:endParaRPr lang="en-GB" dirty="0"/>
        </a:p>
      </dgm:t>
    </dgm:pt>
    <dgm:pt modelId="{746DCD48-BB52-472B-9BAA-206C9E571EF6}" type="parTrans" cxnId="{B7979478-D644-4B5C-A84A-BE9F434CCF5D}">
      <dgm:prSet/>
      <dgm:spPr/>
      <dgm:t>
        <a:bodyPr/>
        <a:lstStyle/>
        <a:p>
          <a:endParaRPr lang="en-GB"/>
        </a:p>
      </dgm:t>
    </dgm:pt>
    <dgm:pt modelId="{B48D1666-693D-4FA3-BFA3-E392E062EF21}" type="sibTrans" cxnId="{B7979478-D644-4B5C-A84A-BE9F434CCF5D}">
      <dgm:prSet/>
      <dgm:spPr/>
      <dgm:t>
        <a:bodyPr/>
        <a:lstStyle/>
        <a:p>
          <a:endParaRPr lang="en-GB"/>
        </a:p>
      </dgm:t>
    </dgm:pt>
    <dgm:pt modelId="{66FADA2D-42C4-4018-A070-6FAAEF373CC2}">
      <dgm:prSet phldrT="[Text]"/>
      <dgm:spPr/>
      <dgm:t>
        <a:bodyPr/>
        <a:lstStyle/>
        <a:p>
          <a:r>
            <a:rPr lang="fr-FR" dirty="0" smtClean="0"/>
            <a:t>Apprenant</a:t>
          </a:r>
        </a:p>
        <a:p>
          <a:r>
            <a:rPr lang="fr-FR" dirty="0" smtClean="0"/>
            <a:t>Etudiant / employé</a:t>
          </a:r>
          <a:endParaRPr lang="en-GB" dirty="0"/>
        </a:p>
      </dgm:t>
    </dgm:pt>
    <dgm:pt modelId="{8FE1941D-AFC5-4830-A75A-F1701D61D481}" type="parTrans" cxnId="{F3F3BECB-81C7-4750-AA34-9203282CA95E}">
      <dgm:prSet/>
      <dgm:spPr/>
      <dgm:t>
        <a:bodyPr/>
        <a:lstStyle/>
        <a:p>
          <a:endParaRPr lang="en-GB"/>
        </a:p>
      </dgm:t>
    </dgm:pt>
    <dgm:pt modelId="{EADF9DD1-0F06-4C3C-8FC5-ED1230701BDB}" type="sibTrans" cxnId="{F3F3BECB-81C7-4750-AA34-9203282CA95E}">
      <dgm:prSet/>
      <dgm:spPr/>
      <dgm:t>
        <a:bodyPr/>
        <a:lstStyle/>
        <a:p>
          <a:endParaRPr lang="en-GB"/>
        </a:p>
      </dgm:t>
    </dgm:pt>
    <dgm:pt modelId="{C7536D9E-F044-4F29-9F46-4AF30672D2F1}">
      <dgm:prSet phldrT="[Text]"/>
      <dgm:spPr/>
      <dgm:t>
        <a:bodyPr/>
        <a:lstStyle/>
        <a:p>
          <a:r>
            <a:rPr lang="fr-FR" dirty="0" smtClean="0"/>
            <a:t>Employeurs</a:t>
          </a:r>
          <a:endParaRPr lang="en-GB" dirty="0"/>
        </a:p>
      </dgm:t>
    </dgm:pt>
    <dgm:pt modelId="{12DEEE7B-830C-4029-A1F8-700FB8C2ED34}" type="parTrans" cxnId="{07840F4E-6124-4A55-B5F7-71097D3E5EC5}">
      <dgm:prSet/>
      <dgm:spPr/>
      <dgm:t>
        <a:bodyPr/>
        <a:lstStyle/>
        <a:p>
          <a:endParaRPr lang="en-GB"/>
        </a:p>
      </dgm:t>
    </dgm:pt>
    <dgm:pt modelId="{AF0C3DF1-5BEA-4AA6-89D0-A68B50D012D7}" type="sibTrans" cxnId="{07840F4E-6124-4A55-B5F7-71097D3E5EC5}">
      <dgm:prSet/>
      <dgm:spPr/>
      <dgm:t>
        <a:bodyPr/>
        <a:lstStyle/>
        <a:p>
          <a:endParaRPr lang="en-GB"/>
        </a:p>
      </dgm:t>
    </dgm:pt>
    <dgm:pt modelId="{D47CC9FF-F2FB-4D30-9C7F-84A57C76FE2A}">
      <dgm:prSet phldrT="[Text]"/>
      <dgm:spPr/>
      <dgm:t>
        <a:bodyPr/>
        <a:lstStyle/>
        <a:p>
          <a:r>
            <a:rPr lang="fr-FR" dirty="0" smtClean="0"/>
            <a:t>Autorités de régulation (SEFP)</a:t>
          </a:r>
          <a:endParaRPr lang="en-GB" dirty="0"/>
        </a:p>
      </dgm:t>
    </dgm:pt>
    <dgm:pt modelId="{FF2A6BC6-18A0-4162-8340-FA66B58F63DD}" type="parTrans" cxnId="{7723F414-6CC2-4EC2-AAB8-5A28BCB6994E}">
      <dgm:prSet/>
      <dgm:spPr/>
      <dgm:t>
        <a:bodyPr/>
        <a:lstStyle/>
        <a:p>
          <a:endParaRPr lang="en-GB"/>
        </a:p>
      </dgm:t>
    </dgm:pt>
    <dgm:pt modelId="{FF807E4B-C6E7-4F0B-976D-6E86CDF961DA}" type="sibTrans" cxnId="{7723F414-6CC2-4EC2-AAB8-5A28BCB6994E}">
      <dgm:prSet/>
      <dgm:spPr/>
      <dgm:t>
        <a:bodyPr/>
        <a:lstStyle/>
        <a:p>
          <a:endParaRPr lang="en-GB"/>
        </a:p>
      </dgm:t>
    </dgm:pt>
    <dgm:pt modelId="{E1FE5767-07E9-4806-BA0C-E2279DDC70F7}">
      <dgm:prSet phldrT="[Text]"/>
      <dgm:spPr/>
      <dgm:t>
        <a:bodyPr/>
        <a:lstStyle/>
        <a:p>
          <a:r>
            <a:rPr lang="fr-FR" dirty="0" smtClean="0"/>
            <a:t>Gouvernement</a:t>
          </a:r>
          <a:endParaRPr lang="en-GB" dirty="0"/>
        </a:p>
      </dgm:t>
    </dgm:pt>
    <dgm:pt modelId="{3C2806C1-1FBF-4655-AA9D-2B7E3179C207}" type="parTrans" cxnId="{33ACFCCC-24DF-4BDF-BE2C-067365D33BBF}">
      <dgm:prSet/>
      <dgm:spPr/>
      <dgm:t>
        <a:bodyPr/>
        <a:lstStyle/>
        <a:p>
          <a:endParaRPr lang="en-GB"/>
        </a:p>
      </dgm:t>
    </dgm:pt>
    <dgm:pt modelId="{C3E53851-2434-48E7-A921-0139810F90C4}" type="sibTrans" cxnId="{33ACFCCC-24DF-4BDF-BE2C-067365D33BBF}">
      <dgm:prSet/>
      <dgm:spPr/>
      <dgm:t>
        <a:bodyPr/>
        <a:lstStyle/>
        <a:p>
          <a:endParaRPr lang="en-GB"/>
        </a:p>
      </dgm:t>
    </dgm:pt>
    <dgm:pt modelId="{544B749D-B985-486C-8166-0DCE3769392D}">
      <dgm:prSet phldrT="[Text]" phldr="1"/>
      <dgm:spPr/>
      <dgm:t>
        <a:bodyPr/>
        <a:lstStyle/>
        <a:p>
          <a:endParaRPr lang="en-GB"/>
        </a:p>
      </dgm:t>
    </dgm:pt>
    <dgm:pt modelId="{44F1F144-E626-4C0A-862A-675A64C54071}" type="parTrans" cxnId="{AB3530FC-19C3-41ED-A7C3-6F66FD9CDA46}">
      <dgm:prSet/>
      <dgm:spPr/>
      <dgm:t>
        <a:bodyPr/>
        <a:lstStyle/>
        <a:p>
          <a:endParaRPr lang="en-GB"/>
        </a:p>
      </dgm:t>
    </dgm:pt>
    <dgm:pt modelId="{ED7A9F77-AB6F-4F8A-9BF1-0DF622A08359}" type="sibTrans" cxnId="{AB3530FC-19C3-41ED-A7C3-6F66FD9CDA46}">
      <dgm:prSet/>
      <dgm:spPr/>
      <dgm:t>
        <a:bodyPr/>
        <a:lstStyle/>
        <a:p>
          <a:endParaRPr lang="en-GB"/>
        </a:p>
      </dgm:t>
    </dgm:pt>
    <dgm:pt modelId="{62C238F5-7409-4D80-AD7F-0200EBBC8EFE}">
      <dgm:prSet phldrT="[Text]"/>
      <dgm:spPr/>
      <dgm:t>
        <a:bodyPr/>
        <a:lstStyle/>
        <a:p>
          <a:r>
            <a:rPr lang="fr-FR" dirty="0" smtClean="0"/>
            <a:t>Structures de formation</a:t>
          </a:r>
          <a:endParaRPr lang="en-GB" dirty="0"/>
        </a:p>
      </dgm:t>
    </dgm:pt>
    <dgm:pt modelId="{760E3858-097E-4EC2-B236-3C2F43AE7C94}" type="parTrans" cxnId="{71DA0052-D53D-40EF-B5D8-25EBFA2699AB}">
      <dgm:prSet/>
      <dgm:spPr/>
      <dgm:t>
        <a:bodyPr/>
        <a:lstStyle/>
        <a:p>
          <a:endParaRPr lang="en-GB"/>
        </a:p>
      </dgm:t>
    </dgm:pt>
    <dgm:pt modelId="{3A8EE2CE-E29E-469C-8A96-A7AA8505015A}" type="sibTrans" cxnId="{71DA0052-D53D-40EF-B5D8-25EBFA2699AB}">
      <dgm:prSet/>
      <dgm:spPr/>
      <dgm:t>
        <a:bodyPr/>
        <a:lstStyle/>
        <a:p>
          <a:endParaRPr lang="en-GB"/>
        </a:p>
      </dgm:t>
    </dgm:pt>
    <dgm:pt modelId="{4E07CEB4-47D1-4193-8BC3-642FBD891829}" type="pres">
      <dgm:prSet presAssocID="{12754847-A5DF-4F2C-80FF-64D6677AE2C8}" presName="Name0" presStyleCnt="0">
        <dgm:presLayoutVars>
          <dgm:chMax val="1"/>
          <dgm:dir/>
          <dgm:animLvl val="ctr"/>
          <dgm:resizeHandles val="exact"/>
        </dgm:presLayoutVars>
      </dgm:prSet>
      <dgm:spPr/>
      <dgm:t>
        <a:bodyPr/>
        <a:lstStyle/>
        <a:p>
          <a:endParaRPr lang="en-GB"/>
        </a:p>
      </dgm:t>
    </dgm:pt>
    <dgm:pt modelId="{BFDF4013-CD62-4042-879D-8251555427FE}" type="pres">
      <dgm:prSet presAssocID="{3391BA7D-327F-4EFA-A3BB-A5875B113330}" presName="centerShape" presStyleLbl="node0" presStyleIdx="0" presStyleCnt="1"/>
      <dgm:spPr/>
      <dgm:t>
        <a:bodyPr/>
        <a:lstStyle/>
        <a:p>
          <a:endParaRPr lang="en-GB"/>
        </a:p>
      </dgm:t>
    </dgm:pt>
    <dgm:pt modelId="{3E891B0E-595C-435D-A176-807EFAC0BA36}" type="pres">
      <dgm:prSet presAssocID="{66FADA2D-42C4-4018-A070-6FAAEF373CC2}" presName="node" presStyleLbl="node1" presStyleIdx="0" presStyleCnt="5" custScaleX="199322" custScaleY="138775">
        <dgm:presLayoutVars>
          <dgm:bulletEnabled val="1"/>
        </dgm:presLayoutVars>
      </dgm:prSet>
      <dgm:spPr/>
      <dgm:t>
        <a:bodyPr/>
        <a:lstStyle/>
        <a:p>
          <a:endParaRPr lang="en-GB"/>
        </a:p>
      </dgm:t>
    </dgm:pt>
    <dgm:pt modelId="{8C7CD833-B29C-4EE0-8149-4B0095FD3A8E}" type="pres">
      <dgm:prSet presAssocID="{66FADA2D-42C4-4018-A070-6FAAEF373CC2}" presName="dummy" presStyleCnt="0"/>
      <dgm:spPr/>
    </dgm:pt>
    <dgm:pt modelId="{9A44EB9A-6342-4BFD-8751-F72B81A5F69D}" type="pres">
      <dgm:prSet presAssocID="{EADF9DD1-0F06-4C3C-8FC5-ED1230701BDB}" presName="sibTrans" presStyleLbl="sibTrans2D1" presStyleIdx="0" presStyleCnt="5"/>
      <dgm:spPr/>
      <dgm:t>
        <a:bodyPr/>
        <a:lstStyle/>
        <a:p>
          <a:endParaRPr lang="en-GB"/>
        </a:p>
      </dgm:t>
    </dgm:pt>
    <dgm:pt modelId="{16A716D7-83B9-423F-BEAF-3B4723E17A8D}" type="pres">
      <dgm:prSet presAssocID="{C7536D9E-F044-4F29-9F46-4AF30672D2F1}" presName="node" presStyleLbl="node1" presStyleIdx="1" presStyleCnt="5" custScaleX="199322" custScaleY="138775">
        <dgm:presLayoutVars>
          <dgm:bulletEnabled val="1"/>
        </dgm:presLayoutVars>
      </dgm:prSet>
      <dgm:spPr/>
      <dgm:t>
        <a:bodyPr/>
        <a:lstStyle/>
        <a:p>
          <a:endParaRPr lang="en-GB"/>
        </a:p>
      </dgm:t>
    </dgm:pt>
    <dgm:pt modelId="{726C7C28-2DC5-4B33-ACD5-204DFA122BBE}" type="pres">
      <dgm:prSet presAssocID="{C7536D9E-F044-4F29-9F46-4AF30672D2F1}" presName="dummy" presStyleCnt="0"/>
      <dgm:spPr/>
    </dgm:pt>
    <dgm:pt modelId="{275D4AE0-4DB8-4F38-BA46-837FBFF9E532}" type="pres">
      <dgm:prSet presAssocID="{AF0C3DF1-5BEA-4AA6-89D0-A68B50D012D7}" presName="sibTrans" presStyleLbl="sibTrans2D1" presStyleIdx="1" presStyleCnt="5"/>
      <dgm:spPr/>
      <dgm:t>
        <a:bodyPr/>
        <a:lstStyle/>
        <a:p>
          <a:endParaRPr lang="en-GB"/>
        </a:p>
      </dgm:t>
    </dgm:pt>
    <dgm:pt modelId="{4FDEFF67-CFAB-4D72-AD6B-7A4F5053A904}" type="pres">
      <dgm:prSet presAssocID="{D47CC9FF-F2FB-4D30-9C7F-84A57C76FE2A}" presName="node" presStyleLbl="node1" presStyleIdx="2" presStyleCnt="5" custScaleX="199322" custScaleY="138775">
        <dgm:presLayoutVars>
          <dgm:bulletEnabled val="1"/>
        </dgm:presLayoutVars>
      </dgm:prSet>
      <dgm:spPr/>
      <dgm:t>
        <a:bodyPr/>
        <a:lstStyle/>
        <a:p>
          <a:endParaRPr lang="en-GB"/>
        </a:p>
      </dgm:t>
    </dgm:pt>
    <dgm:pt modelId="{A330020B-E96B-48C8-A2DB-8501FAD2F9A5}" type="pres">
      <dgm:prSet presAssocID="{D47CC9FF-F2FB-4D30-9C7F-84A57C76FE2A}" presName="dummy" presStyleCnt="0"/>
      <dgm:spPr/>
    </dgm:pt>
    <dgm:pt modelId="{580FCBE2-3150-4AAD-918F-07DD0FA30267}" type="pres">
      <dgm:prSet presAssocID="{FF807E4B-C6E7-4F0B-976D-6E86CDF961DA}" presName="sibTrans" presStyleLbl="sibTrans2D1" presStyleIdx="2" presStyleCnt="5"/>
      <dgm:spPr/>
      <dgm:t>
        <a:bodyPr/>
        <a:lstStyle/>
        <a:p>
          <a:endParaRPr lang="en-GB"/>
        </a:p>
      </dgm:t>
    </dgm:pt>
    <dgm:pt modelId="{02F8EDD0-0B27-43AA-AD90-9E7ADD5709C4}" type="pres">
      <dgm:prSet presAssocID="{E1FE5767-07E9-4806-BA0C-E2279DDC70F7}" presName="node" presStyleLbl="node1" presStyleIdx="3" presStyleCnt="5" custScaleX="199322" custScaleY="138775">
        <dgm:presLayoutVars>
          <dgm:bulletEnabled val="1"/>
        </dgm:presLayoutVars>
      </dgm:prSet>
      <dgm:spPr/>
      <dgm:t>
        <a:bodyPr/>
        <a:lstStyle/>
        <a:p>
          <a:endParaRPr lang="en-GB"/>
        </a:p>
      </dgm:t>
    </dgm:pt>
    <dgm:pt modelId="{BCEF4682-89E2-48DD-8F55-B4A832A3ED21}" type="pres">
      <dgm:prSet presAssocID="{E1FE5767-07E9-4806-BA0C-E2279DDC70F7}" presName="dummy" presStyleCnt="0"/>
      <dgm:spPr/>
    </dgm:pt>
    <dgm:pt modelId="{99EE0669-1536-4043-90D2-2FE5CC853844}" type="pres">
      <dgm:prSet presAssocID="{C3E53851-2434-48E7-A921-0139810F90C4}" presName="sibTrans" presStyleLbl="sibTrans2D1" presStyleIdx="3" presStyleCnt="5"/>
      <dgm:spPr/>
      <dgm:t>
        <a:bodyPr/>
        <a:lstStyle/>
        <a:p>
          <a:endParaRPr lang="en-GB"/>
        </a:p>
      </dgm:t>
    </dgm:pt>
    <dgm:pt modelId="{4176D53E-643E-4554-B67E-AEF318599316}" type="pres">
      <dgm:prSet presAssocID="{62C238F5-7409-4D80-AD7F-0200EBBC8EFE}" presName="node" presStyleLbl="node1" presStyleIdx="4" presStyleCnt="5" custScaleX="199322" custScaleY="138775">
        <dgm:presLayoutVars>
          <dgm:bulletEnabled val="1"/>
        </dgm:presLayoutVars>
      </dgm:prSet>
      <dgm:spPr/>
      <dgm:t>
        <a:bodyPr/>
        <a:lstStyle/>
        <a:p>
          <a:endParaRPr lang="en-GB"/>
        </a:p>
      </dgm:t>
    </dgm:pt>
    <dgm:pt modelId="{3062EC90-93B1-431E-B406-68A14CC654B8}" type="pres">
      <dgm:prSet presAssocID="{62C238F5-7409-4D80-AD7F-0200EBBC8EFE}" presName="dummy" presStyleCnt="0"/>
      <dgm:spPr/>
    </dgm:pt>
    <dgm:pt modelId="{F1F8B72B-CD24-4512-AC58-D9D3836C028D}" type="pres">
      <dgm:prSet presAssocID="{3A8EE2CE-E29E-469C-8A96-A7AA8505015A}" presName="sibTrans" presStyleLbl="sibTrans2D1" presStyleIdx="4" presStyleCnt="5"/>
      <dgm:spPr/>
      <dgm:t>
        <a:bodyPr/>
        <a:lstStyle/>
        <a:p>
          <a:endParaRPr lang="en-GB"/>
        </a:p>
      </dgm:t>
    </dgm:pt>
  </dgm:ptLst>
  <dgm:cxnLst>
    <dgm:cxn modelId="{07840F4E-6124-4A55-B5F7-71097D3E5EC5}" srcId="{3391BA7D-327F-4EFA-A3BB-A5875B113330}" destId="{C7536D9E-F044-4F29-9F46-4AF30672D2F1}" srcOrd="1" destOrd="0" parTransId="{12DEEE7B-830C-4029-A1F8-700FB8C2ED34}" sibTransId="{AF0C3DF1-5BEA-4AA6-89D0-A68B50D012D7}"/>
    <dgm:cxn modelId="{B71CB14E-F776-4B50-980A-1CF06FC492B1}" type="presOf" srcId="{62C238F5-7409-4D80-AD7F-0200EBBC8EFE}" destId="{4176D53E-643E-4554-B67E-AEF318599316}" srcOrd="0" destOrd="0" presId="urn:microsoft.com/office/officeart/2005/8/layout/radial6"/>
    <dgm:cxn modelId="{BFAC82A1-D730-40A4-872C-640EF14D1E1E}" type="presOf" srcId="{66FADA2D-42C4-4018-A070-6FAAEF373CC2}" destId="{3E891B0E-595C-435D-A176-807EFAC0BA36}" srcOrd="0" destOrd="0" presId="urn:microsoft.com/office/officeart/2005/8/layout/radial6"/>
    <dgm:cxn modelId="{71DA0052-D53D-40EF-B5D8-25EBFA2699AB}" srcId="{3391BA7D-327F-4EFA-A3BB-A5875B113330}" destId="{62C238F5-7409-4D80-AD7F-0200EBBC8EFE}" srcOrd="4" destOrd="0" parTransId="{760E3858-097E-4EC2-B236-3C2F43AE7C94}" sibTransId="{3A8EE2CE-E29E-469C-8A96-A7AA8505015A}"/>
    <dgm:cxn modelId="{9B89018F-45B3-45ED-A836-071EC425990A}" type="presOf" srcId="{3391BA7D-327F-4EFA-A3BB-A5875B113330}" destId="{BFDF4013-CD62-4042-879D-8251555427FE}" srcOrd="0" destOrd="0" presId="urn:microsoft.com/office/officeart/2005/8/layout/radial6"/>
    <dgm:cxn modelId="{B58BF897-4821-4B4A-9D05-7319B5AF6327}" type="presOf" srcId="{D47CC9FF-F2FB-4D30-9C7F-84A57C76FE2A}" destId="{4FDEFF67-CFAB-4D72-AD6B-7A4F5053A904}" srcOrd="0" destOrd="0" presId="urn:microsoft.com/office/officeart/2005/8/layout/radial6"/>
    <dgm:cxn modelId="{7723F414-6CC2-4EC2-AAB8-5A28BCB6994E}" srcId="{3391BA7D-327F-4EFA-A3BB-A5875B113330}" destId="{D47CC9FF-F2FB-4D30-9C7F-84A57C76FE2A}" srcOrd="2" destOrd="0" parTransId="{FF2A6BC6-18A0-4162-8340-FA66B58F63DD}" sibTransId="{FF807E4B-C6E7-4F0B-976D-6E86CDF961DA}"/>
    <dgm:cxn modelId="{F3F3BECB-81C7-4750-AA34-9203282CA95E}" srcId="{3391BA7D-327F-4EFA-A3BB-A5875B113330}" destId="{66FADA2D-42C4-4018-A070-6FAAEF373CC2}" srcOrd="0" destOrd="0" parTransId="{8FE1941D-AFC5-4830-A75A-F1701D61D481}" sibTransId="{EADF9DD1-0F06-4C3C-8FC5-ED1230701BDB}"/>
    <dgm:cxn modelId="{CF9927E9-0B05-4195-A2B9-BCB5FDABC83A}" type="presOf" srcId="{EADF9DD1-0F06-4C3C-8FC5-ED1230701BDB}" destId="{9A44EB9A-6342-4BFD-8751-F72B81A5F69D}" srcOrd="0" destOrd="0" presId="urn:microsoft.com/office/officeart/2005/8/layout/radial6"/>
    <dgm:cxn modelId="{61E04F38-4B41-42EB-8AE4-D9F58D8AEFF7}" type="presOf" srcId="{FF807E4B-C6E7-4F0B-976D-6E86CDF961DA}" destId="{580FCBE2-3150-4AAD-918F-07DD0FA30267}" srcOrd="0" destOrd="0" presId="urn:microsoft.com/office/officeart/2005/8/layout/radial6"/>
    <dgm:cxn modelId="{33ACFCCC-24DF-4BDF-BE2C-067365D33BBF}" srcId="{3391BA7D-327F-4EFA-A3BB-A5875B113330}" destId="{E1FE5767-07E9-4806-BA0C-E2279DDC70F7}" srcOrd="3" destOrd="0" parTransId="{3C2806C1-1FBF-4655-AA9D-2B7E3179C207}" sibTransId="{C3E53851-2434-48E7-A921-0139810F90C4}"/>
    <dgm:cxn modelId="{70BCAE55-CF7B-4A95-BFEE-A6F09CA7062B}" type="presOf" srcId="{C7536D9E-F044-4F29-9F46-4AF30672D2F1}" destId="{16A716D7-83B9-423F-BEAF-3B4723E17A8D}" srcOrd="0" destOrd="0" presId="urn:microsoft.com/office/officeart/2005/8/layout/radial6"/>
    <dgm:cxn modelId="{113FDA82-0B70-48C9-925B-BD051B8ABC16}" type="presOf" srcId="{E1FE5767-07E9-4806-BA0C-E2279DDC70F7}" destId="{02F8EDD0-0B27-43AA-AD90-9E7ADD5709C4}" srcOrd="0" destOrd="0" presId="urn:microsoft.com/office/officeart/2005/8/layout/radial6"/>
    <dgm:cxn modelId="{965D582D-BE15-47CC-BD3A-CB40B754E81C}" type="presOf" srcId="{12754847-A5DF-4F2C-80FF-64D6677AE2C8}" destId="{4E07CEB4-47D1-4193-8BC3-642FBD891829}" srcOrd="0" destOrd="0" presId="urn:microsoft.com/office/officeart/2005/8/layout/radial6"/>
    <dgm:cxn modelId="{AB3530FC-19C3-41ED-A7C3-6F66FD9CDA46}" srcId="{12754847-A5DF-4F2C-80FF-64D6677AE2C8}" destId="{544B749D-B985-486C-8166-0DCE3769392D}" srcOrd="1" destOrd="0" parTransId="{44F1F144-E626-4C0A-862A-675A64C54071}" sibTransId="{ED7A9F77-AB6F-4F8A-9BF1-0DF622A08359}"/>
    <dgm:cxn modelId="{E5B883BD-D044-4A8C-82E5-3E155834E9B5}" type="presOf" srcId="{AF0C3DF1-5BEA-4AA6-89D0-A68B50D012D7}" destId="{275D4AE0-4DB8-4F38-BA46-837FBFF9E532}" srcOrd="0" destOrd="0" presId="urn:microsoft.com/office/officeart/2005/8/layout/radial6"/>
    <dgm:cxn modelId="{F2DD4C23-8C28-4FB3-A648-BA4EB19C7881}" type="presOf" srcId="{C3E53851-2434-48E7-A921-0139810F90C4}" destId="{99EE0669-1536-4043-90D2-2FE5CC853844}" srcOrd="0" destOrd="0" presId="urn:microsoft.com/office/officeart/2005/8/layout/radial6"/>
    <dgm:cxn modelId="{ABCCDF83-1157-4E8E-B706-901A2C1AC94A}" type="presOf" srcId="{3A8EE2CE-E29E-469C-8A96-A7AA8505015A}" destId="{F1F8B72B-CD24-4512-AC58-D9D3836C028D}" srcOrd="0" destOrd="0" presId="urn:microsoft.com/office/officeart/2005/8/layout/radial6"/>
    <dgm:cxn modelId="{B7979478-D644-4B5C-A84A-BE9F434CCF5D}" srcId="{12754847-A5DF-4F2C-80FF-64D6677AE2C8}" destId="{3391BA7D-327F-4EFA-A3BB-A5875B113330}" srcOrd="0" destOrd="0" parTransId="{746DCD48-BB52-472B-9BAA-206C9E571EF6}" sibTransId="{B48D1666-693D-4FA3-BFA3-E392E062EF21}"/>
    <dgm:cxn modelId="{AC193128-3814-4122-8254-4E344747856B}" type="presParOf" srcId="{4E07CEB4-47D1-4193-8BC3-642FBD891829}" destId="{BFDF4013-CD62-4042-879D-8251555427FE}" srcOrd="0" destOrd="0" presId="urn:microsoft.com/office/officeart/2005/8/layout/radial6"/>
    <dgm:cxn modelId="{451D645C-EB82-48D8-A5A0-CB5E04837929}" type="presParOf" srcId="{4E07CEB4-47D1-4193-8BC3-642FBD891829}" destId="{3E891B0E-595C-435D-A176-807EFAC0BA36}" srcOrd="1" destOrd="0" presId="urn:microsoft.com/office/officeart/2005/8/layout/radial6"/>
    <dgm:cxn modelId="{302BAD8E-958C-4C1E-919F-D03D390E9130}" type="presParOf" srcId="{4E07CEB4-47D1-4193-8BC3-642FBD891829}" destId="{8C7CD833-B29C-4EE0-8149-4B0095FD3A8E}" srcOrd="2" destOrd="0" presId="urn:microsoft.com/office/officeart/2005/8/layout/radial6"/>
    <dgm:cxn modelId="{13F35F63-52DF-4F5E-B268-E801F59BE2AC}" type="presParOf" srcId="{4E07CEB4-47D1-4193-8BC3-642FBD891829}" destId="{9A44EB9A-6342-4BFD-8751-F72B81A5F69D}" srcOrd="3" destOrd="0" presId="urn:microsoft.com/office/officeart/2005/8/layout/radial6"/>
    <dgm:cxn modelId="{21EF720F-4422-42BE-808C-0778F7FC9F21}" type="presParOf" srcId="{4E07CEB4-47D1-4193-8BC3-642FBD891829}" destId="{16A716D7-83B9-423F-BEAF-3B4723E17A8D}" srcOrd="4" destOrd="0" presId="urn:microsoft.com/office/officeart/2005/8/layout/radial6"/>
    <dgm:cxn modelId="{B797D324-564F-469D-AEEA-87B542F9E34B}" type="presParOf" srcId="{4E07CEB4-47D1-4193-8BC3-642FBD891829}" destId="{726C7C28-2DC5-4B33-ACD5-204DFA122BBE}" srcOrd="5" destOrd="0" presId="urn:microsoft.com/office/officeart/2005/8/layout/radial6"/>
    <dgm:cxn modelId="{BB6F28E4-A807-4BEE-9852-A0AA46148320}" type="presParOf" srcId="{4E07CEB4-47D1-4193-8BC3-642FBD891829}" destId="{275D4AE0-4DB8-4F38-BA46-837FBFF9E532}" srcOrd="6" destOrd="0" presId="urn:microsoft.com/office/officeart/2005/8/layout/radial6"/>
    <dgm:cxn modelId="{8CB8EEDA-F4D1-4074-B8D1-48CDA21C1BBC}" type="presParOf" srcId="{4E07CEB4-47D1-4193-8BC3-642FBD891829}" destId="{4FDEFF67-CFAB-4D72-AD6B-7A4F5053A904}" srcOrd="7" destOrd="0" presId="urn:microsoft.com/office/officeart/2005/8/layout/radial6"/>
    <dgm:cxn modelId="{EC2FD62C-B178-49CD-B0E2-712CC63375D3}" type="presParOf" srcId="{4E07CEB4-47D1-4193-8BC3-642FBD891829}" destId="{A330020B-E96B-48C8-A2DB-8501FAD2F9A5}" srcOrd="8" destOrd="0" presId="urn:microsoft.com/office/officeart/2005/8/layout/radial6"/>
    <dgm:cxn modelId="{04D52EB1-002D-41D5-AEA1-E7113B69B5F1}" type="presParOf" srcId="{4E07CEB4-47D1-4193-8BC3-642FBD891829}" destId="{580FCBE2-3150-4AAD-918F-07DD0FA30267}" srcOrd="9" destOrd="0" presId="urn:microsoft.com/office/officeart/2005/8/layout/radial6"/>
    <dgm:cxn modelId="{98EA31CE-9CDD-407C-83D1-B52BA24CFB03}" type="presParOf" srcId="{4E07CEB4-47D1-4193-8BC3-642FBD891829}" destId="{02F8EDD0-0B27-43AA-AD90-9E7ADD5709C4}" srcOrd="10" destOrd="0" presId="urn:microsoft.com/office/officeart/2005/8/layout/radial6"/>
    <dgm:cxn modelId="{8C642E7D-160C-4FEB-9E92-3AF4E4DC6C98}" type="presParOf" srcId="{4E07CEB4-47D1-4193-8BC3-642FBD891829}" destId="{BCEF4682-89E2-48DD-8F55-B4A832A3ED21}" srcOrd="11" destOrd="0" presId="urn:microsoft.com/office/officeart/2005/8/layout/radial6"/>
    <dgm:cxn modelId="{B25CDC1B-C85F-4029-AB85-72E4EF7A8C98}" type="presParOf" srcId="{4E07CEB4-47D1-4193-8BC3-642FBD891829}" destId="{99EE0669-1536-4043-90D2-2FE5CC853844}" srcOrd="12" destOrd="0" presId="urn:microsoft.com/office/officeart/2005/8/layout/radial6"/>
    <dgm:cxn modelId="{18FC9FDE-DD97-4A86-9A8D-B825FD1E143A}" type="presParOf" srcId="{4E07CEB4-47D1-4193-8BC3-642FBD891829}" destId="{4176D53E-643E-4554-B67E-AEF318599316}" srcOrd="13" destOrd="0" presId="urn:microsoft.com/office/officeart/2005/8/layout/radial6"/>
    <dgm:cxn modelId="{5559FA19-1D92-4BF0-AD65-887B2A920E00}" type="presParOf" srcId="{4E07CEB4-47D1-4193-8BC3-642FBD891829}" destId="{3062EC90-93B1-431E-B406-68A14CC654B8}" srcOrd="14" destOrd="0" presId="urn:microsoft.com/office/officeart/2005/8/layout/radial6"/>
    <dgm:cxn modelId="{606A25FD-001D-413C-A28F-99310B8F9F99}" type="presParOf" srcId="{4E07CEB4-47D1-4193-8BC3-642FBD891829}" destId="{F1F8B72B-CD24-4512-AC58-D9D3836C028D}" srcOrd="15"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8B72B-CD24-4512-AC58-D9D3836C028D}">
      <dsp:nvSpPr>
        <dsp:cNvPr id="0" name=""/>
        <dsp:cNvSpPr/>
      </dsp:nvSpPr>
      <dsp:spPr>
        <a:xfrm>
          <a:off x="1349964" y="484869"/>
          <a:ext cx="3156929" cy="3156929"/>
        </a:xfrm>
        <a:prstGeom prst="blockArc">
          <a:avLst>
            <a:gd name="adj1" fmla="val 11880000"/>
            <a:gd name="adj2" fmla="val 16200000"/>
            <a:gd name="adj3" fmla="val 4639"/>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9EE0669-1536-4043-90D2-2FE5CC853844}">
      <dsp:nvSpPr>
        <dsp:cNvPr id="0" name=""/>
        <dsp:cNvSpPr/>
      </dsp:nvSpPr>
      <dsp:spPr>
        <a:xfrm>
          <a:off x="1349964" y="484869"/>
          <a:ext cx="3156929" cy="3156929"/>
        </a:xfrm>
        <a:prstGeom prst="blockArc">
          <a:avLst>
            <a:gd name="adj1" fmla="val 7560000"/>
            <a:gd name="adj2" fmla="val 11880000"/>
            <a:gd name="adj3" fmla="val 4639"/>
          </a:avLst>
        </a:prstGeom>
        <a:solidFill>
          <a:schemeClr val="accent4">
            <a:hueOff val="-3348577"/>
            <a:satOff val="20174"/>
            <a:lumOff val="161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0FCBE2-3150-4AAD-918F-07DD0FA30267}">
      <dsp:nvSpPr>
        <dsp:cNvPr id="0" name=""/>
        <dsp:cNvSpPr/>
      </dsp:nvSpPr>
      <dsp:spPr>
        <a:xfrm>
          <a:off x="1349964" y="484869"/>
          <a:ext cx="3156929" cy="3156929"/>
        </a:xfrm>
        <a:prstGeom prst="blockArc">
          <a:avLst>
            <a:gd name="adj1" fmla="val 3240000"/>
            <a:gd name="adj2" fmla="val 7560000"/>
            <a:gd name="adj3" fmla="val 4639"/>
          </a:avLst>
        </a:prstGeom>
        <a:solidFill>
          <a:schemeClr val="accent4">
            <a:hueOff val="-2232385"/>
            <a:satOff val="13449"/>
            <a:lumOff val="107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5D4AE0-4DB8-4F38-BA46-837FBFF9E532}">
      <dsp:nvSpPr>
        <dsp:cNvPr id="0" name=""/>
        <dsp:cNvSpPr/>
      </dsp:nvSpPr>
      <dsp:spPr>
        <a:xfrm>
          <a:off x="1349964" y="484869"/>
          <a:ext cx="3156929" cy="3156929"/>
        </a:xfrm>
        <a:prstGeom prst="blockArc">
          <a:avLst>
            <a:gd name="adj1" fmla="val 20520000"/>
            <a:gd name="adj2" fmla="val 3240000"/>
            <a:gd name="adj3" fmla="val 4639"/>
          </a:avLst>
        </a:prstGeom>
        <a:solidFill>
          <a:schemeClr val="accent4">
            <a:hueOff val="-1116192"/>
            <a:satOff val="6725"/>
            <a:lumOff val="53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44EB9A-6342-4BFD-8751-F72B81A5F69D}">
      <dsp:nvSpPr>
        <dsp:cNvPr id="0" name=""/>
        <dsp:cNvSpPr/>
      </dsp:nvSpPr>
      <dsp:spPr>
        <a:xfrm>
          <a:off x="1349964" y="484869"/>
          <a:ext cx="3156929" cy="3156929"/>
        </a:xfrm>
        <a:prstGeom prst="blockArc">
          <a:avLst>
            <a:gd name="adj1" fmla="val 16200000"/>
            <a:gd name="adj2" fmla="val 20520000"/>
            <a:gd name="adj3" fmla="val 4639"/>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FDF4013-CD62-4042-879D-8251555427FE}">
      <dsp:nvSpPr>
        <dsp:cNvPr id="0" name=""/>
        <dsp:cNvSpPr/>
      </dsp:nvSpPr>
      <dsp:spPr>
        <a:xfrm>
          <a:off x="2202041" y="1336946"/>
          <a:ext cx="1452775" cy="1452775"/>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fr-FR" sz="2500" kern="1200" dirty="0" smtClean="0"/>
            <a:t>Qualité</a:t>
          </a:r>
          <a:endParaRPr lang="en-GB" sz="2500" kern="1200" dirty="0"/>
        </a:p>
      </dsp:txBody>
      <dsp:txXfrm>
        <a:off x="2414795" y="1549700"/>
        <a:ext cx="1027267" cy="1027267"/>
      </dsp:txXfrm>
    </dsp:sp>
    <dsp:sp modelId="{3E891B0E-595C-435D-A176-807EFAC0BA36}">
      <dsp:nvSpPr>
        <dsp:cNvPr id="0" name=""/>
        <dsp:cNvSpPr/>
      </dsp:nvSpPr>
      <dsp:spPr>
        <a:xfrm>
          <a:off x="1914933" y="-184151"/>
          <a:ext cx="2026990" cy="141126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smtClean="0"/>
            <a:t>Apprenant</a:t>
          </a:r>
        </a:p>
        <a:p>
          <a:pPr lvl="0" algn="ctr" defTabSz="755650">
            <a:lnSpc>
              <a:spcPct val="90000"/>
            </a:lnSpc>
            <a:spcBef>
              <a:spcPct val="0"/>
            </a:spcBef>
            <a:spcAft>
              <a:spcPct val="35000"/>
            </a:spcAft>
          </a:pPr>
          <a:r>
            <a:rPr lang="fr-FR" sz="1700" kern="1200" dirty="0" smtClean="0"/>
            <a:t>Etudiant / employé</a:t>
          </a:r>
          <a:endParaRPr lang="en-GB" sz="1700" kern="1200" dirty="0"/>
        </a:p>
      </dsp:txBody>
      <dsp:txXfrm>
        <a:off x="2211779" y="22524"/>
        <a:ext cx="1433298" cy="997912"/>
      </dsp:txXfrm>
    </dsp:sp>
    <dsp:sp modelId="{16A716D7-83B9-423F-BEAF-3B4723E17A8D}">
      <dsp:nvSpPr>
        <dsp:cNvPr id="0" name=""/>
        <dsp:cNvSpPr/>
      </dsp:nvSpPr>
      <dsp:spPr>
        <a:xfrm>
          <a:off x="3381324" y="881243"/>
          <a:ext cx="2026990" cy="1411262"/>
        </a:xfrm>
        <a:prstGeom prst="ellipse">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smtClean="0"/>
            <a:t>Employeurs</a:t>
          </a:r>
          <a:endParaRPr lang="en-GB" sz="1700" kern="1200" dirty="0"/>
        </a:p>
      </dsp:txBody>
      <dsp:txXfrm>
        <a:off x="3678170" y="1087918"/>
        <a:ext cx="1433298" cy="997912"/>
      </dsp:txXfrm>
    </dsp:sp>
    <dsp:sp modelId="{4FDEFF67-CFAB-4D72-AD6B-7A4F5053A904}">
      <dsp:nvSpPr>
        <dsp:cNvPr id="0" name=""/>
        <dsp:cNvSpPr/>
      </dsp:nvSpPr>
      <dsp:spPr>
        <a:xfrm>
          <a:off x="2821213" y="2605089"/>
          <a:ext cx="2026990" cy="1411262"/>
        </a:xfrm>
        <a:prstGeom prst="ellipse">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smtClean="0"/>
            <a:t>Autorités de régulation (SEFP)</a:t>
          </a:r>
          <a:endParaRPr lang="en-GB" sz="1700" kern="1200" dirty="0"/>
        </a:p>
      </dsp:txBody>
      <dsp:txXfrm>
        <a:off x="3118059" y="2811764"/>
        <a:ext cx="1433298" cy="997912"/>
      </dsp:txXfrm>
    </dsp:sp>
    <dsp:sp modelId="{02F8EDD0-0B27-43AA-AD90-9E7ADD5709C4}">
      <dsp:nvSpPr>
        <dsp:cNvPr id="0" name=""/>
        <dsp:cNvSpPr/>
      </dsp:nvSpPr>
      <dsp:spPr>
        <a:xfrm>
          <a:off x="1008654" y="2605089"/>
          <a:ext cx="2026990" cy="1411262"/>
        </a:xfrm>
        <a:prstGeom prst="ellipse">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smtClean="0"/>
            <a:t>Gouvernement</a:t>
          </a:r>
          <a:endParaRPr lang="en-GB" sz="1700" kern="1200" dirty="0"/>
        </a:p>
      </dsp:txBody>
      <dsp:txXfrm>
        <a:off x="1305500" y="2811764"/>
        <a:ext cx="1433298" cy="997912"/>
      </dsp:txXfrm>
    </dsp:sp>
    <dsp:sp modelId="{4176D53E-643E-4554-B67E-AEF318599316}">
      <dsp:nvSpPr>
        <dsp:cNvPr id="0" name=""/>
        <dsp:cNvSpPr/>
      </dsp:nvSpPr>
      <dsp:spPr>
        <a:xfrm>
          <a:off x="448542" y="881243"/>
          <a:ext cx="2026990" cy="1411262"/>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smtClean="0"/>
            <a:t>Structures de formation</a:t>
          </a:r>
          <a:endParaRPr lang="en-GB" sz="1700" kern="1200" dirty="0"/>
        </a:p>
      </dsp:txBody>
      <dsp:txXfrm>
        <a:off x="745388" y="1087918"/>
        <a:ext cx="1433298" cy="99791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7BBA39-B0DC-46E2-AD74-0634E24AEB2F}" type="datetimeFigureOut">
              <a:rPr lang="en-GB" smtClean="0"/>
              <a:t>10/09/2019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060C4D-68A0-4729-8931-7028700E9FF9}" type="slidenum">
              <a:rPr lang="en-GB" smtClean="0"/>
              <a:t>‹#›</a:t>
            </a:fld>
            <a:endParaRPr lang="en-GB"/>
          </a:p>
        </p:txBody>
      </p:sp>
    </p:spTree>
    <p:extLst>
      <p:ext uri="{BB962C8B-B14F-4D97-AF65-F5344CB8AC3E}">
        <p14:creationId xmlns:p14="http://schemas.microsoft.com/office/powerpoint/2010/main" val="4023883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Autre</a:t>
            </a:r>
            <a:r>
              <a:rPr lang="fr-FR" baseline="0" dirty="0" smtClean="0"/>
              <a:t> projets : Observatoires de branche, BIT</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Faible capacité à produire des projets innovants en direction des populations exclues : les projets reçus sont toujours tournés vers une prise en compte sociale uniquement, sans réponse aux besoins économiques</a:t>
            </a:r>
          </a:p>
          <a:p>
            <a:endParaRPr lang="en-GB" dirty="0"/>
          </a:p>
        </p:txBody>
      </p:sp>
      <p:sp>
        <p:nvSpPr>
          <p:cNvPr id="4" name="Slide Number Placeholder 3"/>
          <p:cNvSpPr>
            <a:spLocks noGrp="1"/>
          </p:cNvSpPr>
          <p:nvPr>
            <p:ph type="sldNum" sz="quarter" idx="10"/>
          </p:nvPr>
        </p:nvSpPr>
        <p:spPr/>
        <p:txBody>
          <a:bodyPr/>
          <a:lstStyle/>
          <a:p>
            <a:fld id="{53060C4D-68A0-4729-8931-7028700E9FF9}" type="slidenum">
              <a:rPr lang="en-GB" smtClean="0"/>
              <a:t>14</a:t>
            </a:fld>
            <a:endParaRPr lang="en-GB"/>
          </a:p>
        </p:txBody>
      </p:sp>
    </p:spTree>
    <p:extLst>
      <p:ext uri="{BB962C8B-B14F-4D97-AF65-F5344CB8AC3E}">
        <p14:creationId xmlns:p14="http://schemas.microsoft.com/office/powerpoint/2010/main" val="2884676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440282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971492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3270808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227617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996740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63D3BA0-E6A3-4C53-908A-1C4B2863478A}" type="datetimeFigureOut">
              <a:rPr lang="en-GB" smtClean="0"/>
              <a:t>10/09/2019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1491600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63D3BA0-E6A3-4C53-908A-1C4B2863478A}" type="datetimeFigureOut">
              <a:rPr lang="en-GB" smtClean="0"/>
              <a:t>10/09/2019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682351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63D3BA0-E6A3-4C53-908A-1C4B2863478A}" type="datetimeFigureOut">
              <a:rPr lang="en-GB" smtClean="0"/>
              <a:t>10/09/2019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1969950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3D3BA0-E6A3-4C53-908A-1C4B2863478A}" type="datetimeFigureOut">
              <a:rPr lang="en-GB" smtClean="0"/>
              <a:t>10/09/2019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3323168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D3BA0-E6A3-4C53-908A-1C4B2863478A}" type="datetimeFigureOut">
              <a:rPr lang="en-GB" smtClean="0"/>
              <a:t>10/09/2019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67384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D3BA0-E6A3-4C53-908A-1C4B2863478A}" type="datetimeFigureOut">
              <a:rPr lang="en-GB" smtClean="0"/>
              <a:t>10/09/2019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2307902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D3BA0-E6A3-4C53-908A-1C4B2863478A}" type="datetimeFigureOut">
              <a:rPr lang="en-GB" smtClean="0"/>
              <a:t>10/09/2019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DF4E7-7D95-447C-B76D-1B4483AF1433}" type="slidenum">
              <a:rPr lang="en-GB" smtClean="0"/>
              <a:t>‹#›</a:t>
            </a:fld>
            <a:endParaRPr lang="en-GB"/>
          </a:p>
        </p:txBody>
      </p:sp>
    </p:spTree>
    <p:extLst>
      <p:ext uri="{BB962C8B-B14F-4D97-AF65-F5344CB8AC3E}">
        <p14:creationId xmlns:p14="http://schemas.microsoft.com/office/powerpoint/2010/main" val="228472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hyperlink" Target="https://www.facebook.com/kafaatliljami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acrecoeur22.com/ldm/lib/exe/fetch.php?media=evaluer:guide_methodo_auto-evaluation_septembre_2013_271077.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87004" y="5085184"/>
            <a:ext cx="5399171" cy="936104"/>
          </a:xfrm>
        </p:spPr>
        <p:txBody>
          <a:bodyPr>
            <a:normAutofit/>
          </a:bodyPr>
          <a:lstStyle/>
          <a:p>
            <a:r>
              <a:rPr lang="fr-FR" sz="2400" dirty="0" smtClean="0">
                <a:solidFill>
                  <a:schemeClr val="tx1"/>
                </a:solidFill>
              </a:rPr>
              <a:t>Tanger, Hôtel </a:t>
            </a:r>
            <a:r>
              <a:rPr lang="fr-FR" sz="2400" dirty="0" err="1" smtClean="0">
                <a:solidFill>
                  <a:schemeClr val="tx1"/>
                </a:solidFill>
              </a:rPr>
              <a:t>Solazur</a:t>
            </a:r>
            <a:endParaRPr lang="fr-FR" sz="2400" dirty="0" smtClean="0">
              <a:solidFill>
                <a:schemeClr val="tx1"/>
              </a:solidFill>
            </a:endParaRPr>
          </a:p>
          <a:p>
            <a:r>
              <a:rPr lang="fr-FR" sz="2400" dirty="0" smtClean="0">
                <a:solidFill>
                  <a:schemeClr val="tx1"/>
                </a:solidFill>
              </a:rPr>
              <a:t>12 Septembre 2019</a:t>
            </a:r>
            <a:endParaRPr lang="en-GB" sz="2400" dirty="0">
              <a:solidFill>
                <a:schemeClr val="tx1"/>
              </a:solidFill>
            </a:endParaRPr>
          </a:p>
          <a:p>
            <a:endParaRPr lang="fr-FR"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2" name="Title 1"/>
          <p:cNvSpPr>
            <a:spLocks noGrp="1"/>
          </p:cNvSpPr>
          <p:nvPr>
            <p:ph type="ctrTitle"/>
          </p:nvPr>
        </p:nvSpPr>
        <p:spPr>
          <a:xfrm>
            <a:off x="950020" y="0"/>
            <a:ext cx="7772400" cy="2232248"/>
          </a:xfrm>
        </p:spPr>
        <p:txBody>
          <a:bodyPr>
            <a:normAutofit/>
          </a:bodyPr>
          <a:lstStyle/>
          <a:p>
            <a:r>
              <a:rPr lang="fr-FR" sz="3600" dirty="0" smtClean="0"/>
              <a:t>Kafaat Liljamia - </a:t>
            </a:r>
            <a:r>
              <a:rPr lang="en-GB" sz="3600" dirty="0"/>
              <a:t/>
            </a:r>
            <a:br>
              <a:rPr lang="en-GB" sz="3600" dirty="0"/>
            </a:br>
            <a:r>
              <a:rPr lang="fr-FR" sz="3600" dirty="0"/>
              <a:t> </a:t>
            </a:r>
            <a:r>
              <a:rPr lang="fr-FR" sz="2800" b="1" dirty="0"/>
              <a:t>VERS UN SYSTEME DE FORMATION PROFESSIONNELLE MAROCAIN DE QUALITE, INCLUSIF ET AXE SUR LE MARCHE DU TRAVAIL </a:t>
            </a:r>
            <a:endParaRPr lang="en-GB" sz="3600" dirty="0"/>
          </a:p>
        </p:txBody>
      </p:sp>
      <p:sp>
        <p:nvSpPr>
          <p:cNvPr id="5" name="Rectangle 4"/>
          <p:cNvSpPr/>
          <p:nvPr/>
        </p:nvSpPr>
        <p:spPr>
          <a:xfrm>
            <a:off x="2313296" y="2152836"/>
            <a:ext cx="4572000" cy="830997"/>
          </a:xfrm>
          <a:prstGeom prst="rect">
            <a:avLst/>
          </a:prstGeom>
        </p:spPr>
        <p:txBody>
          <a:bodyPr>
            <a:spAutoFit/>
          </a:bodyPr>
          <a:lstStyle/>
          <a:p>
            <a:pPr algn="ctr"/>
            <a:r>
              <a:rPr lang="fr-FR" sz="2400" dirty="0"/>
              <a:t>Renforcement des capacités</a:t>
            </a:r>
          </a:p>
          <a:p>
            <a:pPr algn="ctr"/>
            <a:r>
              <a:rPr lang="fr-FR" sz="2400" dirty="0"/>
              <a:t>Séminaire Interne N°2</a:t>
            </a:r>
          </a:p>
        </p:txBody>
      </p:sp>
      <p:sp>
        <p:nvSpPr>
          <p:cNvPr id="7" name="Rectangle 6"/>
          <p:cNvSpPr/>
          <p:nvPr/>
        </p:nvSpPr>
        <p:spPr>
          <a:xfrm>
            <a:off x="1403648" y="3429000"/>
            <a:ext cx="6120680" cy="1077218"/>
          </a:xfrm>
          <a:prstGeom prst="rect">
            <a:avLst/>
          </a:prstGeom>
        </p:spPr>
        <p:txBody>
          <a:bodyPr wrap="square">
            <a:spAutoFit/>
          </a:bodyPr>
          <a:lstStyle/>
          <a:p>
            <a:pPr algn="ctr"/>
            <a:r>
              <a:rPr lang="fr-FR" sz="3200" b="1" dirty="0" smtClean="0">
                <a:solidFill>
                  <a:schemeClr val="tx2">
                    <a:lumMod val="60000"/>
                    <a:lumOff val="40000"/>
                  </a:schemeClr>
                </a:solidFill>
              </a:rPr>
              <a:t>Gestion de la Qualité dans la Formation Professionnelle</a:t>
            </a:r>
            <a:endParaRPr lang="fr-FR" sz="3200" b="1" dirty="0">
              <a:solidFill>
                <a:schemeClr val="tx2">
                  <a:lumMod val="60000"/>
                  <a:lumOff val="40000"/>
                </a:schemeClr>
              </a:solidFill>
            </a:endParaRPr>
          </a:p>
        </p:txBody>
      </p:sp>
    </p:spTree>
    <p:extLst>
      <p:ext uri="{BB962C8B-B14F-4D97-AF65-F5344CB8AC3E}">
        <p14:creationId xmlns:p14="http://schemas.microsoft.com/office/powerpoint/2010/main" val="3621515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7" name="Subtitle 6"/>
          <p:cNvSpPr>
            <a:spLocks noGrp="1"/>
          </p:cNvSpPr>
          <p:nvPr>
            <p:ph type="subTitle" idx="1"/>
          </p:nvPr>
        </p:nvSpPr>
        <p:spPr>
          <a:xfrm>
            <a:off x="265168" y="1540804"/>
            <a:ext cx="8712968" cy="4640138"/>
          </a:xfrm>
        </p:spPr>
        <p:txBody>
          <a:bodyPr>
            <a:noAutofit/>
          </a:bodyPr>
          <a:lstStyle/>
          <a:p>
            <a:pPr algn="l"/>
            <a:r>
              <a:rPr lang="fr-FR" sz="1800" b="1" dirty="0" smtClean="0">
                <a:solidFill>
                  <a:schemeClr val="tx1"/>
                </a:solidFill>
              </a:rPr>
              <a:t>En Formation continue, pour la France :</a:t>
            </a:r>
          </a:p>
          <a:p>
            <a:pPr algn="l"/>
            <a:r>
              <a:rPr lang="fr-FR" sz="1800" dirty="0">
                <a:solidFill>
                  <a:schemeClr val="tx1"/>
                </a:solidFill>
              </a:rPr>
              <a:t>Pour pouvoir bénéficier de l’appui des financeurs (OPCA, Pôle Emploi,…) les organismes de formation doivent démontrer la qualité des actions de </a:t>
            </a:r>
            <a:r>
              <a:rPr lang="fr-FR" sz="1800" dirty="0" err="1" smtClean="0">
                <a:solidFill>
                  <a:schemeClr val="tx1"/>
                </a:solidFill>
              </a:rPr>
              <a:t>FPnnelle</a:t>
            </a:r>
            <a:r>
              <a:rPr lang="fr-FR" sz="1800" dirty="0" smtClean="0">
                <a:solidFill>
                  <a:schemeClr val="tx1"/>
                </a:solidFill>
              </a:rPr>
              <a:t> </a:t>
            </a:r>
            <a:r>
              <a:rPr lang="fr-FR" sz="1800" dirty="0">
                <a:solidFill>
                  <a:schemeClr val="tx1"/>
                </a:solidFill>
              </a:rPr>
              <a:t>continue</a:t>
            </a:r>
          </a:p>
          <a:p>
            <a:pPr algn="l"/>
            <a:endParaRPr lang="fr-FR" sz="1800" b="1" dirty="0" smtClean="0">
              <a:solidFill>
                <a:schemeClr val="tx1"/>
              </a:solidFill>
            </a:endParaRPr>
          </a:p>
          <a:p>
            <a:pPr algn="l"/>
            <a:r>
              <a:rPr lang="fr-FR" sz="1800" u="sng" dirty="0">
                <a:solidFill>
                  <a:schemeClr val="tx1"/>
                </a:solidFill>
              </a:rPr>
              <a:t>Décret n° 2015-790 du 30 juin 2015</a:t>
            </a:r>
            <a:r>
              <a:rPr lang="fr-FR" sz="1800" dirty="0">
                <a:solidFill>
                  <a:schemeClr val="tx1"/>
                </a:solidFill>
              </a:rPr>
              <a:t> relatif à la </a:t>
            </a:r>
            <a:r>
              <a:rPr lang="fr-FR" sz="1800" b="1" dirty="0">
                <a:solidFill>
                  <a:schemeClr val="tx1"/>
                </a:solidFill>
              </a:rPr>
              <a:t>qualité des actions de la formation professionnelle </a:t>
            </a:r>
            <a:r>
              <a:rPr lang="fr-FR" sz="1800" b="1" u="sng" dirty="0">
                <a:solidFill>
                  <a:schemeClr val="tx1"/>
                </a:solidFill>
              </a:rPr>
              <a:t>continue</a:t>
            </a:r>
          </a:p>
          <a:p>
            <a:pPr algn="l"/>
            <a:r>
              <a:rPr lang="fr-FR" sz="1800" dirty="0" smtClean="0">
                <a:solidFill>
                  <a:schemeClr val="tx1"/>
                </a:solidFill>
              </a:rPr>
              <a:t>1</a:t>
            </a:r>
            <a:r>
              <a:rPr lang="fr-FR" sz="1800" dirty="0">
                <a:solidFill>
                  <a:schemeClr val="tx1"/>
                </a:solidFill>
              </a:rPr>
              <a:t>° L'identification précise des objectifs de la formation et son adaptation au public formé ;</a:t>
            </a:r>
            <a:br>
              <a:rPr lang="fr-FR" sz="1800" dirty="0">
                <a:solidFill>
                  <a:schemeClr val="tx1"/>
                </a:solidFill>
              </a:rPr>
            </a:br>
            <a:r>
              <a:rPr lang="fr-FR" sz="1800" dirty="0">
                <a:solidFill>
                  <a:schemeClr val="tx1"/>
                </a:solidFill>
              </a:rPr>
              <a:t>2</a:t>
            </a:r>
            <a:r>
              <a:rPr lang="fr-FR" sz="1800" dirty="0" smtClean="0">
                <a:solidFill>
                  <a:schemeClr val="tx1"/>
                </a:solidFill>
              </a:rPr>
              <a:t>° </a:t>
            </a:r>
            <a:r>
              <a:rPr lang="fr-FR" sz="1800" dirty="0">
                <a:solidFill>
                  <a:schemeClr val="tx1"/>
                </a:solidFill>
              </a:rPr>
              <a:t>L'adaptation des dispositifs d'accueil, de suivi pédagogique et d'évaluation aux publics de stagiaires ;</a:t>
            </a:r>
            <a:br>
              <a:rPr lang="fr-FR" sz="1800" dirty="0">
                <a:solidFill>
                  <a:schemeClr val="tx1"/>
                </a:solidFill>
              </a:rPr>
            </a:br>
            <a:r>
              <a:rPr lang="fr-FR" sz="1800" dirty="0" smtClean="0">
                <a:solidFill>
                  <a:schemeClr val="tx1"/>
                </a:solidFill>
              </a:rPr>
              <a:t>3</a:t>
            </a:r>
            <a:r>
              <a:rPr lang="fr-FR" sz="1800" dirty="0">
                <a:solidFill>
                  <a:schemeClr val="tx1"/>
                </a:solidFill>
              </a:rPr>
              <a:t>° L'adéquation des moyens pédagogiques, techniques et d'encadrement à l'offre de formation ;</a:t>
            </a:r>
            <a:br>
              <a:rPr lang="fr-FR" sz="1800" dirty="0">
                <a:solidFill>
                  <a:schemeClr val="tx1"/>
                </a:solidFill>
              </a:rPr>
            </a:br>
            <a:r>
              <a:rPr lang="fr-FR" sz="1800" dirty="0" smtClean="0">
                <a:solidFill>
                  <a:schemeClr val="tx1"/>
                </a:solidFill>
              </a:rPr>
              <a:t>4</a:t>
            </a:r>
            <a:r>
              <a:rPr lang="fr-FR" sz="1800" dirty="0">
                <a:solidFill>
                  <a:schemeClr val="tx1"/>
                </a:solidFill>
              </a:rPr>
              <a:t>° La qualification professionnelle et la formation continue des personnels chargés des formations ;</a:t>
            </a:r>
            <a:br>
              <a:rPr lang="fr-FR" sz="1800" dirty="0">
                <a:solidFill>
                  <a:schemeClr val="tx1"/>
                </a:solidFill>
              </a:rPr>
            </a:br>
            <a:r>
              <a:rPr lang="fr-FR" sz="1800" dirty="0" smtClean="0">
                <a:solidFill>
                  <a:schemeClr val="tx1"/>
                </a:solidFill>
              </a:rPr>
              <a:t>5</a:t>
            </a:r>
            <a:r>
              <a:rPr lang="fr-FR" sz="1800" dirty="0">
                <a:solidFill>
                  <a:schemeClr val="tx1"/>
                </a:solidFill>
              </a:rPr>
              <a:t>° Les conditions d'information du public sur l'offre de formation, </a:t>
            </a:r>
            <a:r>
              <a:rPr lang="fr-FR" sz="1800" dirty="0" smtClean="0">
                <a:solidFill>
                  <a:schemeClr val="tx1"/>
                </a:solidFill>
              </a:rPr>
              <a:t>délais </a:t>
            </a:r>
            <a:r>
              <a:rPr lang="fr-FR" sz="1800" dirty="0">
                <a:solidFill>
                  <a:schemeClr val="tx1"/>
                </a:solidFill>
              </a:rPr>
              <a:t>d'accès et </a:t>
            </a:r>
            <a:r>
              <a:rPr lang="fr-FR" sz="1800" dirty="0" smtClean="0">
                <a:solidFill>
                  <a:schemeClr val="tx1"/>
                </a:solidFill>
              </a:rPr>
              <a:t>résultats </a:t>
            </a:r>
            <a:r>
              <a:rPr lang="fr-FR" sz="1800" dirty="0">
                <a:solidFill>
                  <a:schemeClr val="tx1"/>
                </a:solidFill>
              </a:rPr>
              <a:t>obtenus ;</a:t>
            </a:r>
            <a:br>
              <a:rPr lang="fr-FR" sz="1800" dirty="0">
                <a:solidFill>
                  <a:schemeClr val="tx1"/>
                </a:solidFill>
              </a:rPr>
            </a:br>
            <a:r>
              <a:rPr lang="fr-FR" sz="1800" dirty="0" smtClean="0">
                <a:solidFill>
                  <a:schemeClr val="tx1"/>
                </a:solidFill>
              </a:rPr>
              <a:t>6</a:t>
            </a:r>
            <a:r>
              <a:rPr lang="fr-FR" sz="1800" dirty="0">
                <a:solidFill>
                  <a:schemeClr val="tx1"/>
                </a:solidFill>
              </a:rPr>
              <a:t>° La prise en compte des appréciations rendues par les stagiaires</a:t>
            </a:r>
            <a:r>
              <a:rPr lang="fr-FR" sz="1800" dirty="0" smtClean="0">
                <a:solidFill>
                  <a:schemeClr val="tx1"/>
                </a:solidFill>
              </a:rPr>
              <a:t>.</a:t>
            </a:r>
            <a:endParaRPr lang="fr-FR" sz="1800" dirty="0">
              <a:solidFill>
                <a:schemeClr val="tx1"/>
              </a:solidFill>
            </a:endParaRPr>
          </a:p>
        </p:txBody>
      </p:sp>
      <p:sp>
        <p:nvSpPr>
          <p:cNvPr id="5" name="Title 4"/>
          <p:cNvSpPr txBox="1">
            <a:spLocks/>
          </p:cNvSpPr>
          <p:nvPr/>
        </p:nvSpPr>
        <p:spPr>
          <a:xfrm>
            <a:off x="950020" y="0"/>
            <a:ext cx="819398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smtClean="0"/>
              <a:t>Qualité des établissements délivrant de la FP</a:t>
            </a:r>
            <a:endParaRPr lang="en-GB" dirty="0"/>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4224459191"/>
              </p:ext>
            </p:extLst>
          </p:nvPr>
        </p:nvGraphicFramePr>
        <p:xfrm>
          <a:off x="270122" y="1543874"/>
          <a:ext cx="8496945" cy="4416196"/>
        </p:xfrm>
        <a:graphic>
          <a:graphicData uri="http://schemas.openxmlformats.org/drawingml/2006/table">
            <a:tbl>
              <a:tblPr>
                <a:tableStyleId>{5C22544A-7EE6-4342-B048-85BDC9FD1C3A}</a:tableStyleId>
              </a:tblPr>
              <a:tblGrid>
                <a:gridCol w="1547716"/>
                <a:gridCol w="6949229"/>
              </a:tblGrid>
              <a:tr h="409005">
                <a:tc gridSpan="2">
                  <a:txBody>
                    <a:bodyPr/>
                    <a:lstStyle/>
                    <a:p>
                      <a:pPr algn="just" fontAlgn="ctr"/>
                      <a:r>
                        <a:rPr lang="fr-FR" sz="1200" b="1" u="none" strike="noStrike" dirty="0">
                          <a:effectLst/>
                        </a:rPr>
                        <a:t>Critère 1 : Les conditions d'information du public sur les prestations proposées, les délais pour y accéder et les résultats obtenus.</a:t>
                      </a:r>
                      <a:endParaRPr lang="fr-FR" sz="1200" b="1" i="0" u="none" strike="noStrike" dirty="0">
                        <a:solidFill>
                          <a:srgbClr val="000000"/>
                        </a:solidFill>
                        <a:effectLst/>
                        <a:latin typeface="Arial"/>
                      </a:endParaRPr>
                    </a:p>
                  </a:txBody>
                  <a:tcPr marL="7713" marR="7713" marT="38565" marB="38565" anchor="ctr"/>
                </a:tc>
                <a:tc hMerge="1">
                  <a:txBody>
                    <a:bodyPr/>
                    <a:lstStyle/>
                    <a:p>
                      <a:endParaRPr lang="en-GB"/>
                    </a:p>
                  </a:txBody>
                  <a:tcPr/>
                </a:tc>
              </a:tr>
              <a:tr h="553860">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1) Le prestataire diffuse une information accessible au public, détaillée et vérifiable sur les prestations proposées : prérequis, objectifs, durée, modalités et délais d'accès, tarifs, contacts, méthodes mobilisées et modalités d'évaluation, accessibilité aux personnes handicapées.</a:t>
                      </a:r>
                      <a:endParaRPr lang="fr-FR" sz="1200" b="0" i="0" u="none" strike="noStrike" dirty="0">
                        <a:solidFill>
                          <a:srgbClr val="000000"/>
                        </a:solidFill>
                        <a:effectLst/>
                        <a:latin typeface="Arial"/>
                      </a:endParaRPr>
                    </a:p>
                  </a:txBody>
                  <a:tcPr marL="7713" marR="7713" marT="38565" marB="38565" anchor="ctr"/>
                </a:tc>
              </a:tr>
              <a:tr h="330612">
                <a:tc vMerge="1">
                  <a:txBody>
                    <a:bodyPr/>
                    <a:lstStyle/>
                    <a:p>
                      <a:pPr algn="ctr" fontAlgn="ctr"/>
                      <a:endParaRPr lang="en-GB" sz="1050" b="0" i="0" u="none" strike="noStrike">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2) Le prestataire diffuse des indicateurs de résultats adaptés à la nature des prestations mises en œuvre et des publics accueillis.</a:t>
                      </a:r>
                      <a:endParaRPr lang="fr-FR" sz="1200" b="0" i="0" u="none" strike="noStrike" dirty="0">
                        <a:solidFill>
                          <a:srgbClr val="000000"/>
                        </a:solidFill>
                        <a:effectLst/>
                        <a:latin typeface="Arial"/>
                      </a:endParaRPr>
                    </a:p>
                  </a:txBody>
                  <a:tcPr marL="7713" marR="7713" marT="38565" marB="38565" anchor="ctr"/>
                </a:tc>
              </a:tr>
              <a:tr h="553860">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a:t>
                      </a:r>
                      <a:r>
                        <a:rPr lang="en-GB" sz="1200" u="none" strike="noStrike" dirty="0" smtClean="0">
                          <a:effectLst/>
                        </a:rPr>
                        <a:t> </a:t>
                      </a:r>
                      <a:r>
                        <a:rPr lang="en-GB" sz="1200" u="none" strike="noStrike" dirty="0" err="1" smtClean="0">
                          <a:effectLst/>
                        </a:rPr>
                        <a:t>spécifique</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3) Lorsque le prestataire met en œuvre des prestations conduisant à une certification professionnelle, il informe sur les taux d'obtention des certifications préparées, les possibilités de valider un/ ou des blocs de compétences, ainsi que sur les équivalences, passerelles, suites de parcours et les débouchés.</a:t>
                      </a:r>
                      <a:endParaRPr lang="fr-FR" sz="1200" b="0" i="0" u="none" strike="noStrike" dirty="0">
                        <a:solidFill>
                          <a:srgbClr val="000000"/>
                        </a:solidFill>
                        <a:effectLst/>
                        <a:latin typeface="Arial"/>
                      </a:endParaRPr>
                    </a:p>
                  </a:txBody>
                  <a:tcPr marL="7713" marR="7713" marT="38565" marB="38565" anchor="ctr"/>
                </a:tc>
              </a:tr>
              <a:tr h="349358">
                <a:tc gridSpan="2">
                  <a:txBody>
                    <a:bodyPr/>
                    <a:lstStyle/>
                    <a:p>
                      <a:pPr algn="just" fontAlgn="ctr"/>
                      <a:r>
                        <a:rPr lang="fr-FR" sz="1200" b="1" u="none" strike="noStrike" dirty="0">
                          <a:effectLst/>
                        </a:rPr>
                        <a:t>Critère 2 : L'identification précise des objectifs des prestations proposées et l'adaptation de ces prestations aux publics bénéficiaires, lors de la conception des prestations.</a:t>
                      </a:r>
                      <a:endParaRPr lang="fr-FR" sz="1200" b="1" i="0" u="none" strike="noStrike" dirty="0">
                        <a:solidFill>
                          <a:srgbClr val="000000"/>
                        </a:solidFill>
                        <a:effectLst/>
                        <a:latin typeface="Arial"/>
                      </a:endParaRPr>
                    </a:p>
                  </a:txBody>
                  <a:tcPr marL="7713" marR="7713" marT="38565" marB="38565" anchor="ctr"/>
                </a:tc>
                <a:tc hMerge="1">
                  <a:txBody>
                    <a:bodyPr/>
                    <a:lstStyle/>
                    <a:p>
                      <a:endParaRPr lang="en-GB"/>
                    </a:p>
                  </a:txBody>
                  <a:tcPr/>
                </a:tc>
              </a:tr>
              <a:tr h="281191">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4) Le prestataire analyse le besoin du bénéficiaire en lien avec l'entreprise et/ ou le financeur concerné (s).</a:t>
                      </a:r>
                      <a:endParaRPr lang="fr-FR" sz="1200" b="0" i="0" u="none" strike="noStrike" dirty="0">
                        <a:solidFill>
                          <a:srgbClr val="000000"/>
                        </a:solidFill>
                        <a:effectLst/>
                        <a:latin typeface="Arial"/>
                      </a:endParaRPr>
                    </a:p>
                  </a:txBody>
                  <a:tcPr marL="7713" marR="7713" marT="38565" marB="38565" anchor="ctr"/>
                </a:tc>
              </a:tr>
              <a:tr h="207910">
                <a:tc vMerge="1">
                  <a:txBody>
                    <a:bodyPr/>
                    <a:lstStyle/>
                    <a:p>
                      <a:pPr algn="ctr" fontAlgn="ctr"/>
                      <a:endParaRPr lang="en-GB" sz="1050" b="0" i="0" u="none" strike="noStrike">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5) Le prestataire définit les objectifs opérationnels et évaluables de la prestation.</a:t>
                      </a:r>
                      <a:endParaRPr lang="fr-FR" sz="1200" b="0" i="0" u="none" strike="noStrike" dirty="0">
                        <a:solidFill>
                          <a:srgbClr val="000000"/>
                        </a:solidFill>
                        <a:effectLst/>
                        <a:latin typeface="Arial"/>
                      </a:endParaRPr>
                    </a:p>
                  </a:txBody>
                  <a:tcPr marL="7713" marR="7713" marT="38565" marB="38565" anchor="ctr"/>
                </a:tc>
              </a:tr>
              <a:tr h="330612">
                <a:tc vMerge="1">
                  <a:txBody>
                    <a:bodyPr/>
                    <a:lstStyle/>
                    <a:p>
                      <a:pPr algn="ctr" fontAlgn="ctr"/>
                      <a:endParaRPr lang="en-GB" sz="1050" b="0" i="0" u="none" strike="noStrike">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6) Le prestataire établit les contenus et les modalités de mise en œuvre de la prestation, adaptés aux objectifs définis et aux publics bénéficiaires.</a:t>
                      </a:r>
                      <a:endParaRPr lang="fr-FR" sz="1200" b="0" i="0" u="none" strike="noStrike" dirty="0">
                        <a:solidFill>
                          <a:srgbClr val="000000"/>
                        </a:solidFill>
                        <a:effectLst/>
                        <a:latin typeface="Arial"/>
                      </a:endParaRPr>
                    </a:p>
                  </a:txBody>
                  <a:tcPr marL="7713" marR="7713" marT="38565" marB="38565" anchor="ctr"/>
                </a:tc>
              </a:tr>
              <a:tr h="330612">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spécifiques</a:t>
                      </a:r>
                      <a:r>
                        <a:rPr lang="en-GB" sz="1200" u="none" strike="noStrike" dirty="0" smtClean="0">
                          <a:effectLst/>
                        </a:rPr>
                        <a:t> </a:t>
                      </a:r>
                      <a:r>
                        <a:rPr lang="en-GB" sz="1200" u="none" strike="noStrike" dirty="0" err="1" smtClean="0">
                          <a:effectLst/>
                        </a:rPr>
                        <a:t>d'appréciation</a:t>
                      </a:r>
                      <a:endParaRPr lang="en-GB" sz="1200" b="0" i="0" u="none" strike="noStrike" dirty="0">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7) Lorsque le prestataire met en œuvre des prestations conduisant à une certification professionnelle, il s'assure de l'adéquation du ou des contenus de la prestation aux exigences de la certification visée.</a:t>
                      </a:r>
                      <a:endParaRPr lang="fr-FR" sz="1200" b="0" i="0" u="none" strike="noStrike" dirty="0">
                        <a:solidFill>
                          <a:srgbClr val="000000"/>
                        </a:solidFill>
                        <a:effectLst/>
                        <a:latin typeface="Arial"/>
                      </a:endParaRPr>
                    </a:p>
                  </a:txBody>
                  <a:tcPr marL="7713" marR="7713" marT="38565" marB="38565" anchor="ctr"/>
                </a:tc>
              </a:tr>
              <a:tr h="330612">
                <a:tc vMerge="1">
                  <a:txBody>
                    <a:bodyPr/>
                    <a:lstStyle/>
                    <a:p>
                      <a:pPr algn="ctr" fontAlgn="ctr"/>
                      <a:endParaRPr lang="en-GB" sz="1050" b="0" i="0" u="none" strike="noStrike">
                        <a:solidFill>
                          <a:srgbClr val="000000"/>
                        </a:solidFill>
                        <a:effectLst/>
                        <a:latin typeface="Arial"/>
                      </a:endParaRPr>
                    </a:p>
                  </a:txBody>
                  <a:tcPr marL="7713" marR="7713" marT="38565" marB="38565" anchor="ctr"/>
                </a:tc>
                <a:tc>
                  <a:txBody>
                    <a:bodyPr/>
                    <a:lstStyle/>
                    <a:p>
                      <a:pPr algn="just" fontAlgn="ctr"/>
                      <a:r>
                        <a:rPr lang="fr-FR" sz="1200" u="none" strike="noStrike" dirty="0">
                          <a:effectLst/>
                        </a:rPr>
                        <a:t>8) Le prestataire détermine les procédures de positionnement et d'évaluation des acquis à l'entrée de la prestation.</a:t>
                      </a:r>
                      <a:endParaRPr lang="fr-FR" sz="1200" b="0" i="0" u="none" strike="noStrike" dirty="0">
                        <a:solidFill>
                          <a:srgbClr val="000000"/>
                        </a:solidFill>
                        <a:effectLst/>
                        <a:latin typeface="Arial"/>
                      </a:endParaRPr>
                    </a:p>
                  </a:txBody>
                  <a:tcPr marL="7713" marR="7713" marT="38565" marB="38565" anchor="ctr"/>
                </a:tc>
              </a:tr>
            </a:tbl>
          </a:graphicData>
        </a:graphic>
      </p:graphicFrame>
      <p:sp>
        <p:nvSpPr>
          <p:cNvPr id="5" name="Subtitle 6"/>
          <p:cNvSpPr>
            <a:spLocks noGrp="1"/>
          </p:cNvSpPr>
          <p:nvPr>
            <p:ph type="subTitle" idx="1"/>
          </p:nvPr>
        </p:nvSpPr>
        <p:spPr>
          <a:xfrm>
            <a:off x="1656332" y="186211"/>
            <a:ext cx="7308155" cy="1226565"/>
          </a:xfrm>
        </p:spPr>
        <p:txBody>
          <a:bodyPr>
            <a:normAutofit fontScale="85000" lnSpcReduction="10000"/>
          </a:bodyPr>
          <a:lstStyle/>
          <a:p>
            <a:pPr algn="l"/>
            <a:r>
              <a:rPr lang="fr-FR" sz="1800" u="sng" dirty="0" smtClean="0">
                <a:solidFill>
                  <a:schemeClr val="tx1"/>
                </a:solidFill>
              </a:rPr>
              <a:t>Décret </a:t>
            </a:r>
            <a:r>
              <a:rPr lang="fr-FR" sz="1800" u="sng" dirty="0">
                <a:solidFill>
                  <a:schemeClr val="tx1"/>
                </a:solidFill>
              </a:rPr>
              <a:t>2019-565 du 6 juin 2019</a:t>
            </a:r>
            <a:r>
              <a:rPr lang="fr-FR" sz="1800" dirty="0">
                <a:solidFill>
                  <a:schemeClr val="tx1"/>
                </a:solidFill>
              </a:rPr>
              <a:t> </a:t>
            </a:r>
            <a:r>
              <a:rPr lang="fr-FR" sz="1800" b="1" dirty="0">
                <a:solidFill>
                  <a:schemeClr val="tx1"/>
                </a:solidFill>
              </a:rPr>
              <a:t>relatif au référentiel national sur la qualité des actions concourant au développement des compétences</a:t>
            </a:r>
            <a:r>
              <a:rPr lang="fr-FR" sz="1800" dirty="0">
                <a:solidFill>
                  <a:schemeClr val="tx1"/>
                </a:solidFill>
              </a:rPr>
              <a:t>.</a:t>
            </a:r>
            <a:endParaRPr lang="en-GB" sz="1800" dirty="0">
              <a:solidFill>
                <a:schemeClr val="tx1"/>
              </a:solidFill>
            </a:endParaRPr>
          </a:p>
          <a:p>
            <a:pPr algn="l"/>
            <a:r>
              <a:rPr lang="fr-FR" sz="1800" dirty="0" smtClean="0">
                <a:solidFill>
                  <a:schemeClr val="tx1"/>
                </a:solidFill>
              </a:rPr>
              <a:t>Au </a:t>
            </a:r>
            <a:r>
              <a:rPr lang="fr-FR" sz="1800" dirty="0">
                <a:solidFill>
                  <a:schemeClr val="tx1"/>
                </a:solidFill>
              </a:rPr>
              <a:t>1er janvier 2021, les prestataires de formation devront apporter la preuve qu’ils dispensent des prestations de qualité. </a:t>
            </a:r>
            <a:endParaRPr lang="fr-FR" sz="1800" dirty="0" smtClean="0">
              <a:solidFill>
                <a:schemeClr val="tx1"/>
              </a:solidFill>
            </a:endParaRPr>
          </a:p>
          <a:p>
            <a:pPr algn="l"/>
            <a:r>
              <a:rPr lang="fr-FR" sz="1800" dirty="0" smtClean="0">
                <a:solidFill>
                  <a:schemeClr val="tx1"/>
                </a:solidFill>
              </a:rPr>
              <a:t>En </a:t>
            </a:r>
            <a:r>
              <a:rPr lang="fr-FR" sz="1800" dirty="0">
                <a:solidFill>
                  <a:schemeClr val="tx1"/>
                </a:solidFill>
              </a:rPr>
              <a:t>présentant une certification, basée sur un référentiel unique listant 7 critères de </a:t>
            </a:r>
            <a:r>
              <a:rPr lang="fr-FR" sz="1800" dirty="0" smtClean="0">
                <a:solidFill>
                  <a:schemeClr val="tx1"/>
                </a:solidFill>
              </a:rPr>
              <a:t>qualité</a:t>
            </a:r>
            <a:endParaRPr lang="en-GB" sz="1800" dirty="0">
              <a:solidFill>
                <a:schemeClr val="tx1"/>
              </a:solidFill>
            </a:endParaRPr>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1323384639"/>
              </p:ext>
            </p:extLst>
          </p:nvPr>
        </p:nvGraphicFramePr>
        <p:xfrm>
          <a:off x="342131" y="659125"/>
          <a:ext cx="8352927" cy="6001479"/>
        </p:xfrm>
        <a:graphic>
          <a:graphicData uri="http://schemas.openxmlformats.org/drawingml/2006/table">
            <a:tbl>
              <a:tblPr>
                <a:tableStyleId>{5C22544A-7EE6-4342-B048-85BDC9FD1C3A}</a:tableStyleId>
              </a:tblPr>
              <a:tblGrid>
                <a:gridCol w="1205533"/>
                <a:gridCol w="7147394"/>
              </a:tblGrid>
              <a:tr h="297018">
                <a:tc gridSpan="2">
                  <a:txBody>
                    <a:bodyPr/>
                    <a:lstStyle/>
                    <a:p>
                      <a:pPr algn="just" fontAlgn="ctr"/>
                      <a:r>
                        <a:rPr lang="fr-FR" sz="1200" b="1" u="none" strike="noStrike" dirty="0">
                          <a:effectLst/>
                        </a:rPr>
                        <a:t>Critère 3 : L'adaptation aux publics bénéficiaires des prestations et des modalités d'accueil, d'accompagnement, de suivi et d'évaluation mises en œuvre</a:t>
                      </a:r>
                      <a:r>
                        <a:rPr lang="fr-FR" sz="1200" u="none" strike="noStrike" dirty="0">
                          <a:effectLst/>
                        </a:rPr>
                        <a:t>.</a:t>
                      </a:r>
                      <a:endParaRPr lang="fr-FR" sz="1200" b="0" i="0" u="none" strike="noStrike" dirty="0">
                        <a:solidFill>
                          <a:srgbClr val="000000"/>
                        </a:solidFill>
                        <a:effectLst/>
                        <a:latin typeface="Arial"/>
                      </a:endParaRPr>
                    </a:p>
                  </a:txBody>
                  <a:tcPr marL="6141" marR="6141" marT="30705" marB="30705" anchor="ctr"/>
                </a:tc>
                <a:tc hMerge="1">
                  <a:txBody>
                    <a:bodyPr/>
                    <a:lstStyle/>
                    <a:p>
                      <a:endParaRPr lang="en-GB"/>
                    </a:p>
                  </a:txBody>
                  <a:tcPr/>
                </a:tc>
              </a:tr>
              <a:tr h="251323">
                <a:tc rowSpan="4">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9) Le prestataire informe les publics bénéficiaires sur les conditions de déroulement de la prestation.</a:t>
                      </a:r>
                      <a:endParaRPr lang="fr-FR" sz="1200" b="0" i="0" u="none" strike="noStrike" dirty="0">
                        <a:solidFill>
                          <a:srgbClr val="000000"/>
                        </a:solidFill>
                        <a:effectLst/>
                        <a:latin typeface="Arial"/>
                      </a:endParaRPr>
                    </a:p>
                  </a:txBody>
                  <a:tcPr marL="6141" marR="6141" marT="30705" marB="30705" anchor="ctr"/>
                </a:tc>
              </a:tr>
              <a:tr h="251323">
                <a:tc vMerge="1">
                  <a:txBody>
                    <a:bodyPr/>
                    <a:lstStyle/>
                    <a:p>
                      <a:pPr algn="ctr"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a:effectLst/>
                        </a:rPr>
                        <a:t>10) Le prestataire met en œuvre et adapte la prestation, l'accompagnement et le suivi aux publics bénéficiaires.</a:t>
                      </a:r>
                      <a:endParaRPr lang="fr-FR" sz="1200" b="0" i="0" u="none" strike="noStrike">
                        <a:solidFill>
                          <a:srgbClr val="000000"/>
                        </a:solidFill>
                        <a:effectLst/>
                        <a:latin typeface="Arial"/>
                      </a:endParaRPr>
                    </a:p>
                  </a:txBody>
                  <a:tcPr marL="6141" marR="6141" marT="30705" marB="30705" anchor="ctr"/>
                </a:tc>
              </a:tr>
              <a:tr h="251323">
                <a:tc vMerge="1">
                  <a:txBody>
                    <a:bodyPr/>
                    <a:lstStyle/>
                    <a:p>
                      <a:pPr algn="ctr"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a:effectLst/>
                        </a:rPr>
                        <a:t>11) Le prestataire évalue l'atteinte par les publics bénéficiaires des objectifs de la prestation.</a:t>
                      </a:r>
                      <a:endParaRPr lang="fr-FR" sz="1200" b="0" i="0" u="none" strike="noStrike">
                        <a:solidFill>
                          <a:srgbClr val="000000"/>
                        </a:solidFill>
                        <a:effectLst/>
                        <a:latin typeface="Arial"/>
                      </a:endParaRPr>
                    </a:p>
                  </a:txBody>
                  <a:tcPr marL="6141" marR="6141" marT="30705" marB="30705" anchor="ctr"/>
                </a:tc>
              </a:tr>
              <a:tr h="295496">
                <a:tc vMerge="1">
                  <a:txBody>
                    <a:bodyPr/>
                    <a:lstStyle/>
                    <a:p>
                      <a:pPr algn="ctr"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a:effectLst/>
                        </a:rPr>
                        <a:t>12) Le prestataire décrit et met en œuvre les mesures pour favoriser l'engagement des bénéficiaires et prévenir les ruptures de parcours.</a:t>
                      </a:r>
                      <a:endParaRPr lang="fr-FR" sz="1200" b="0" i="0" u="none" strike="noStrike">
                        <a:solidFill>
                          <a:srgbClr val="000000"/>
                        </a:solidFill>
                        <a:effectLst/>
                        <a:latin typeface="Arial"/>
                      </a:endParaRPr>
                    </a:p>
                  </a:txBody>
                  <a:tcPr marL="6141" marR="6141" marT="30705" marB="30705" anchor="ctr"/>
                </a:tc>
              </a:tr>
              <a:tr h="495032">
                <a:tc rowSpan="4">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spécifiques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13) Pour les formations en alternance, le prestataire, en lien avec l'entreprise, anticipe avec l'apprenant les missions confiées, à court, moyen et long terme, et assure la coordination et la progressivité des apprentissages réalisés en centre de formation et en entreprise.</a:t>
                      </a:r>
                      <a:endParaRPr lang="fr-FR" sz="1200" b="0" i="0" u="none" strike="noStrike" dirty="0">
                        <a:solidFill>
                          <a:srgbClr val="000000"/>
                        </a:solidFill>
                        <a:effectLst/>
                        <a:latin typeface="Arial"/>
                      </a:endParaRPr>
                    </a:p>
                  </a:txBody>
                  <a:tcPr marL="6141" marR="6141" marT="30705" marB="30705" anchor="ctr"/>
                </a:tc>
              </a:tr>
              <a:tr h="295496">
                <a:tc vMerge="1">
                  <a:txBody>
                    <a:bodyPr/>
                    <a:lstStyle/>
                    <a:p>
                      <a:pPr algn="l"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14) Le prestataire met en œuvre un accompagnement socio-professionnel, éducatif et relatif à l'exercice de la citoyenneté.</a:t>
                      </a:r>
                      <a:endParaRPr lang="fr-FR" sz="1200" b="0" i="0" u="none" strike="noStrike" dirty="0">
                        <a:solidFill>
                          <a:srgbClr val="000000"/>
                        </a:solidFill>
                        <a:effectLst/>
                        <a:latin typeface="Arial"/>
                      </a:endParaRPr>
                    </a:p>
                  </a:txBody>
                  <a:tcPr marL="6141" marR="6141" marT="30705" marB="30705" anchor="ctr"/>
                </a:tc>
              </a:tr>
              <a:tr h="373178">
                <a:tc vMerge="1">
                  <a:txBody>
                    <a:bodyPr/>
                    <a:lstStyle/>
                    <a:p>
                      <a:pPr algn="l"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15) Le prestataire informe les apprentis de leurs droits et devoirs en tant qu'apprentis et salariés ainsi que des règles applicables en matière de santé et de sécurité en milieu professionnel.</a:t>
                      </a:r>
                      <a:endParaRPr lang="fr-FR" sz="1200" b="0" i="0" u="none" strike="noStrike" dirty="0">
                        <a:solidFill>
                          <a:srgbClr val="000000"/>
                        </a:solidFill>
                        <a:effectLst/>
                        <a:latin typeface="Arial"/>
                      </a:endParaRPr>
                    </a:p>
                  </a:txBody>
                  <a:tcPr marL="6141" marR="6141" marT="30705" marB="30705" anchor="ctr"/>
                </a:tc>
              </a:tr>
              <a:tr h="405164">
                <a:tc vMerge="1">
                  <a:txBody>
                    <a:bodyPr/>
                    <a:lstStyle/>
                    <a:p>
                      <a:pPr algn="ctr"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16) Lorsque le prestataire met en œuvre des formations conduisant à une certification professionnelle, il s'assure que les conditions de présentation des bénéficiaires à la certification respectent les exigences formelles de l'autorité de certification.</a:t>
                      </a:r>
                      <a:endParaRPr lang="fr-FR" sz="1200" b="0" i="0" u="none" strike="noStrike" dirty="0">
                        <a:solidFill>
                          <a:srgbClr val="000000"/>
                        </a:solidFill>
                        <a:effectLst/>
                        <a:latin typeface="Arial"/>
                      </a:endParaRPr>
                    </a:p>
                  </a:txBody>
                  <a:tcPr marL="6141" marR="6141" marT="30705" marB="30705" anchor="ctr"/>
                </a:tc>
              </a:tr>
              <a:tr h="205629">
                <a:tc gridSpan="2">
                  <a:txBody>
                    <a:bodyPr/>
                    <a:lstStyle/>
                    <a:p>
                      <a:pPr algn="just" fontAlgn="ctr"/>
                      <a:r>
                        <a:rPr lang="fr-FR" sz="1200" b="1" u="none" strike="noStrike" dirty="0">
                          <a:effectLst/>
                        </a:rPr>
                        <a:t>Critère 4 : L'adéquation des moyens pédagogiques, techniques et d'encadrement aux prestations mises en œuvre.</a:t>
                      </a:r>
                      <a:endParaRPr lang="fr-FR" sz="1200" b="1" i="0" u="none" strike="noStrike" dirty="0">
                        <a:solidFill>
                          <a:srgbClr val="000000"/>
                        </a:solidFill>
                        <a:effectLst/>
                        <a:latin typeface="Arial"/>
                      </a:endParaRPr>
                    </a:p>
                  </a:txBody>
                  <a:tcPr marL="6141" marR="6141" marT="30705" marB="30705" anchor="ctr"/>
                </a:tc>
                <a:tc hMerge="1">
                  <a:txBody>
                    <a:bodyPr/>
                    <a:lstStyle/>
                    <a:p>
                      <a:endParaRPr lang="en-GB"/>
                    </a:p>
                  </a:txBody>
                  <a:tcPr/>
                </a:tc>
              </a:tr>
              <a:tr h="373178">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17) Le prestataire met à disposition ou s'assure de la mise à disposition des moyens humains et techniques adaptés et d'un environnement approprié (conditions, locaux, équipements, plateaux techniques …).</a:t>
                      </a:r>
                      <a:endParaRPr lang="fr-FR" sz="1200" b="0" i="0" u="none" strike="noStrike" dirty="0">
                        <a:solidFill>
                          <a:srgbClr val="000000"/>
                        </a:solidFill>
                        <a:effectLst/>
                        <a:latin typeface="Arial"/>
                      </a:endParaRPr>
                    </a:p>
                  </a:txBody>
                  <a:tcPr marL="6141" marR="6141" marT="30705" marB="30705" anchor="ctr"/>
                </a:tc>
              </a:tr>
              <a:tr h="295496">
                <a:tc vMerge="1">
                  <a:txBody>
                    <a:bodyPr/>
                    <a:lstStyle/>
                    <a:p>
                      <a:pPr algn="ctr"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18) Le prestataire mobilise et coordonne les différents intervenants internes et/ ou externes (pédagogiques, administratifs, logistiques, commerciaux …).</a:t>
                      </a:r>
                      <a:endParaRPr lang="fr-FR" sz="1200" b="0" i="0" u="none" strike="noStrike" dirty="0">
                        <a:solidFill>
                          <a:srgbClr val="000000"/>
                        </a:solidFill>
                        <a:effectLst/>
                        <a:latin typeface="Arial"/>
                      </a:endParaRPr>
                    </a:p>
                  </a:txBody>
                  <a:tcPr marL="6141" marR="6141" marT="30705" marB="30705" anchor="ctr"/>
                </a:tc>
              </a:tr>
              <a:tr h="295496">
                <a:tc vMerge="1">
                  <a:txBody>
                    <a:bodyPr/>
                    <a:lstStyle/>
                    <a:p>
                      <a:pPr algn="ctr" fontAlgn="ctr"/>
                      <a:endParaRPr lang="en-GB" sz="1050" b="0" i="0" u="none" strike="noStrike">
                        <a:solidFill>
                          <a:srgbClr val="000000"/>
                        </a:solidFill>
                        <a:effectLst/>
                        <a:latin typeface="Arial"/>
                      </a:endParaRPr>
                    </a:p>
                  </a:txBody>
                  <a:tcPr marL="6141" marR="6141" marT="30705" marB="30705" anchor="ctr"/>
                </a:tc>
                <a:tc>
                  <a:txBody>
                    <a:bodyPr/>
                    <a:lstStyle/>
                    <a:p>
                      <a:pPr algn="just" fontAlgn="ctr"/>
                      <a:r>
                        <a:rPr lang="fr-FR" sz="1200" u="none" strike="noStrike">
                          <a:effectLst/>
                        </a:rPr>
                        <a:t>19) Le prestataire met à disposition du bénéficiaire des ressources pédagogiques et permet à celui-ci de se les approprier.</a:t>
                      </a:r>
                      <a:endParaRPr lang="fr-FR" sz="1200" b="0" i="0" u="none" strike="noStrike">
                        <a:solidFill>
                          <a:srgbClr val="000000"/>
                        </a:solidFill>
                        <a:effectLst/>
                        <a:latin typeface="Arial"/>
                      </a:endParaRPr>
                    </a:p>
                  </a:txBody>
                  <a:tcPr marL="6141" marR="6141" marT="30705" marB="30705" anchor="ctr"/>
                </a:tc>
              </a:tr>
              <a:tr h="295496">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a:t>
                      </a:r>
                      <a:r>
                        <a:rPr lang="en-GB" sz="1200" u="none" strike="noStrike" dirty="0" smtClean="0">
                          <a:effectLst/>
                        </a:rPr>
                        <a:t> </a:t>
                      </a:r>
                      <a:r>
                        <a:rPr lang="en-GB" sz="1200" u="none" strike="noStrike" dirty="0" err="1" smtClean="0">
                          <a:effectLst/>
                        </a:rPr>
                        <a:t>spécifique</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l" fontAlgn="ctr"/>
                      <a:endParaRPr lang="en-GB" sz="1200" b="0" i="0" u="none" strike="noStrike" dirty="0">
                        <a:solidFill>
                          <a:srgbClr val="000000"/>
                        </a:solidFill>
                        <a:effectLst/>
                        <a:latin typeface="Arial"/>
                      </a:endParaRPr>
                    </a:p>
                  </a:txBody>
                  <a:tcPr marL="6141" marR="6141" marT="30705" marB="30705" anchor="ctr"/>
                </a:tc>
                <a:tc>
                  <a:txBody>
                    <a:bodyPr/>
                    <a:lstStyle/>
                    <a:p>
                      <a:pPr algn="just" fontAlgn="ctr"/>
                      <a:r>
                        <a:rPr lang="fr-FR" sz="1200" u="none" strike="noStrike" dirty="0">
                          <a:effectLst/>
                        </a:rPr>
                        <a:t>20) Le prestataire dispose d'un personnel dédié à l'appui à la mobilité nationale et internationale, d'un référent handicap et d'un conseil de perfectionnement.</a:t>
                      </a:r>
                      <a:endParaRPr lang="fr-FR" sz="1200" b="0" i="0" u="none" strike="noStrike" dirty="0">
                        <a:solidFill>
                          <a:srgbClr val="000000"/>
                        </a:solidFill>
                        <a:effectLst/>
                        <a:latin typeface="Arial"/>
                      </a:endParaRPr>
                    </a:p>
                  </a:txBody>
                  <a:tcPr marL="6141" marR="6141" marT="30705" marB="30705" anchor="ctr"/>
                </a:tc>
              </a:tr>
            </a:tbl>
          </a:graphicData>
        </a:graphic>
      </p:graphicFrame>
    </p:spTree>
    <p:extLst>
      <p:ext uri="{BB962C8B-B14F-4D97-AF65-F5344CB8AC3E}">
        <p14:creationId xmlns:p14="http://schemas.microsoft.com/office/powerpoint/2010/main" val="29916948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1624473799"/>
              </p:ext>
            </p:extLst>
          </p:nvPr>
        </p:nvGraphicFramePr>
        <p:xfrm>
          <a:off x="539551" y="188645"/>
          <a:ext cx="8424937" cy="6387903"/>
        </p:xfrm>
        <a:graphic>
          <a:graphicData uri="http://schemas.openxmlformats.org/drawingml/2006/table">
            <a:tbl>
              <a:tblPr>
                <a:tableStyleId>{5C22544A-7EE6-4342-B048-85BDC9FD1C3A}</a:tableStyleId>
              </a:tblPr>
              <a:tblGrid>
                <a:gridCol w="1224137"/>
                <a:gridCol w="7200800"/>
              </a:tblGrid>
              <a:tr h="284466">
                <a:tc gridSpan="2">
                  <a:txBody>
                    <a:bodyPr/>
                    <a:lstStyle/>
                    <a:p>
                      <a:pPr algn="just" fontAlgn="ctr"/>
                      <a:r>
                        <a:rPr lang="fr-FR" sz="1200" b="1" u="none" strike="noStrike" dirty="0">
                          <a:effectLst/>
                        </a:rPr>
                        <a:t>Critère 5 : La qualification et le développement des connaissances et compétences des personnels chargés de mettre en œuvre les prestations.</a:t>
                      </a:r>
                      <a:endParaRPr lang="fr-FR" sz="1200" b="1" i="0" u="none" strike="noStrike" dirty="0">
                        <a:solidFill>
                          <a:srgbClr val="000000"/>
                        </a:solidFill>
                        <a:effectLst/>
                        <a:latin typeface="Arial"/>
                      </a:endParaRPr>
                    </a:p>
                  </a:txBody>
                  <a:tcPr marL="5570" marR="5570" marT="27849" marB="27849" anchor="ctr"/>
                </a:tc>
                <a:tc hMerge="1">
                  <a:txBody>
                    <a:bodyPr/>
                    <a:lstStyle/>
                    <a:p>
                      <a:endParaRPr lang="en-GB"/>
                    </a:p>
                  </a:txBody>
                  <a:tcPr/>
                </a:tc>
              </a:tr>
              <a:tr h="372827">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21) Le prestataire détermine, mobilise et évalue les compétences des différents intervenants internes et/ ou externes, adaptées aux prestations.</a:t>
                      </a:r>
                      <a:endParaRPr lang="fr-FR" sz="1200" b="0" i="0" u="none" strike="noStrike" dirty="0">
                        <a:solidFill>
                          <a:srgbClr val="000000"/>
                        </a:solidFill>
                        <a:effectLst/>
                        <a:latin typeface="Arial"/>
                      </a:endParaRPr>
                    </a:p>
                  </a:txBody>
                  <a:tcPr marL="5570" marR="5570" marT="27849" marB="27849" anchor="ctr"/>
                </a:tc>
              </a:tr>
              <a:tr h="284466">
                <a:tc vMerge="1">
                  <a:txBody>
                    <a:bodyPr/>
                    <a:lstStyle/>
                    <a:p>
                      <a:pPr algn="ctr"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22) Le prestataire entretient et développe les compétences de ses salariés, adaptées aux prestations qu'il délivre.</a:t>
                      </a:r>
                      <a:endParaRPr lang="fr-FR" sz="1200" b="0" i="0" u="none" strike="noStrike" dirty="0">
                        <a:solidFill>
                          <a:srgbClr val="000000"/>
                        </a:solidFill>
                        <a:effectLst/>
                        <a:latin typeface="Arial"/>
                      </a:endParaRPr>
                    </a:p>
                  </a:txBody>
                  <a:tcPr marL="5570" marR="5570" marT="27849" marB="27849" anchor="ctr"/>
                </a:tc>
              </a:tr>
              <a:tr h="215215">
                <a:tc gridSpan="2">
                  <a:txBody>
                    <a:bodyPr/>
                    <a:lstStyle/>
                    <a:p>
                      <a:pPr algn="just" fontAlgn="ctr"/>
                      <a:r>
                        <a:rPr lang="fr-FR" sz="1200" b="1" u="none" strike="noStrike" dirty="0">
                          <a:effectLst/>
                        </a:rPr>
                        <a:t>Critère 6 : L'inscription et l'investissement du prestataire dans son environnement professionnel.</a:t>
                      </a:r>
                      <a:endParaRPr lang="fr-FR" sz="1200" b="1" i="0" u="none" strike="noStrike" dirty="0">
                        <a:solidFill>
                          <a:srgbClr val="000000"/>
                        </a:solidFill>
                        <a:effectLst/>
                        <a:latin typeface="Arial"/>
                      </a:endParaRPr>
                    </a:p>
                  </a:txBody>
                  <a:tcPr marL="5570" marR="5570" marT="27849" marB="27849" anchor="ctr"/>
                </a:tc>
                <a:tc hMerge="1">
                  <a:txBody>
                    <a:bodyPr/>
                    <a:lstStyle/>
                    <a:p>
                      <a:endParaRPr lang="en-GB"/>
                    </a:p>
                  </a:txBody>
                  <a:tcPr/>
                </a:tc>
              </a:tr>
              <a:tr h="372827">
                <a:tc rowSpan="5">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23) Le prestataire réalise une veille légale et réglementaire sur le champ de la formation professionnelle et en exploite les enseignements.</a:t>
                      </a:r>
                      <a:endParaRPr lang="fr-FR" sz="1200" b="0" i="0" u="none" strike="noStrike" dirty="0">
                        <a:solidFill>
                          <a:srgbClr val="000000"/>
                        </a:solidFill>
                        <a:effectLst/>
                        <a:latin typeface="Arial"/>
                      </a:endParaRPr>
                    </a:p>
                  </a:txBody>
                  <a:tcPr marL="5570" marR="5570" marT="27849" marB="27849" anchor="ctr"/>
                </a:tc>
              </a:tr>
              <a:tr h="372827">
                <a:tc vMerge="1">
                  <a:txBody>
                    <a:bodyPr/>
                    <a:lstStyle/>
                    <a:p>
                      <a:pPr algn="ctr"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24) Le prestataire réalise une veille sur les évolutions des compétences, des métiers et des emplois dans ses secteurs d'intervention et en exploite les enseignements.</a:t>
                      </a:r>
                      <a:endParaRPr lang="fr-FR" sz="1200" b="0" i="0" u="none" strike="noStrike" dirty="0">
                        <a:solidFill>
                          <a:srgbClr val="000000"/>
                        </a:solidFill>
                        <a:effectLst/>
                        <a:latin typeface="Arial"/>
                      </a:endParaRPr>
                    </a:p>
                  </a:txBody>
                  <a:tcPr marL="5570" marR="5570" marT="27849" marB="27849" anchor="ctr"/>
                </a:tc>
              </a:tr>
              <a:tr h="372827">
                <a:tc vMerge="1">
                  <a:txBody>
                    <a:bodyPr/>
                    <a:lstStyle/>
                    <a:p>
                      <a:pPr algn="ctr"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25) Le prestataire réalise une veille sur les innovations pédagogiques et technologiques permettant une évolution de ses prestations et en exploite les enseignements.</a:t>
                      </a:r>
                      <a:endParaRPr lang="fr-FR" sz="1200" b="0" i="0" u="none" strike="noStrike" dirty="0">
                        <a:solidFill>
                          <a:srgbClr val="000000"/>
                        </a:solidFill>
                        <a:effectLst/>
                        <a:latin typeface="Arial"/>
                      </a:endParaRPr>
                    </a:p>
                  </a:txBody>
                  <a:tcPr marL="5570" marR="5570" marT="27849" marB="27849" anchor="ctr"/>
                </a:tc>
              </a:tr>
              <a:tr h="372827">
                <a:tc vMerge="1">
                  <a:txBody>
                    <a:bodyPr/>
                    <a:lstStyle/>
                    <a:p>
                      <a:pPr algn="ctr"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26) Le prestataire mobilise les expertises, outils et réseaux nécessaires pour accueillir, accompagner/ former ou orienter les publics en situation de handicap.</a:t>
                      </a:r>
                      <a:endParaRPr lang="fr-FR" sz="1200" b="0" i="0" u="none" strike="noStrike" dirty="0">
                        <a:solidFill>
                          <a:srgbClr val="000000"/>
                        </a:solidFill>
                        <a:effectLst/>
                        <a:latin typeface="Arial"/>
                      </a:endParaRPr>
                    </a:p>
                  </a:txBody>
                  <a:tcPr marL="5570" marR="5570" marT="27849" marB="27849" anchor="ctr"/>
                </a:tc>
              </a:tr>
              <a:tr h="441603">
                <a:tc vMerge="1">
                  <a:txBody>
                    <a:bodyPr/>
                    <a:lstStyle/>
                    <a:p>
                      <a:pPr algn="ctr"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27) Lorsque le prestataire fait appel à la sous-traitance ou au portage salarial, il s'assure du respect de la conformité au présent référentiel.</a:t>
                      </a:r>
                      <a:endParaRPr lang="fr-FR" sz="1200" b="0" i="0" u="none" strike="noStrike" dirty="0">
                        <a:solidFill>
                          <a:srgbClr val="000000"/>
                        </a:solidFill>
                        <a:effectLst/>
                        <a:latin typeface="Arial"/>
                      </a:endParaRPr>
                    </a:p>
                  </a:txBody>
                  <a:tcPr marL="5570" marR="5570" marT="27849" marB="27849" anchor="ctr"/>
                </a:tc>
              </a:tr>
              <a:tr h="530440">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spécifiques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28) Lorsque les prestations dispensées au bénéficiaire comprennent des périodes de formation en situation de travail, le prestataire mobilise son réseau de partenaires socio-économiques pour </a:t>
                      </a:r>
                      <a:r>
                        <a:rPr lang="fr-FR" sz="1200" u="none" strike="noStrike" dirty="0" err="1">
                          <a:effectLst/>
                        </a:rPr>
                        <a:t>co</a:t>
                      </a:r>
                      <a:r>
                        <a:rPr lang="fr-FR" sz="1200" u="none" strike="noStrike" dirty="0">
                          <a:effectLst/>
                        </a:rPr>
                        <a:t>-construire l'ingénierie de formation et favoriser l'accueil en entreprise.</a:t>
                      </a:r>
                      <a:endParaRPr lang="fr-FR" sz="1200" b="0" i="0" u="none" strike="noStrike" dirty="0">
                        <a:solidFill>
                          <a:srgbClr val="000000"/>
                        </a:solidFill>
                        <a:effectLst/>
                        <a:latin typeface="Arial"/>
                      </a:endParaRPr>
                    </a:p>
                  </a:txBody>
                  <a:tcPr marL="5570" marR="5570" marT="27849" marB="27849" anchor="ctr"/>
                </a:tc>
              </a:tr>
              <a:tr h="390042">
                <a:tc vMerge="1">
                  <a:txBody>
                    <a:bodyPr/>
                    <a:lstStyle/>
                    <a:p>
                      <a:pPr algn="l"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29) Le prestataire développe des actions qui concourent à l'insertion professionnelle ou la poursuite d'étude par la voie de l'apprentissage ou par toute autre voie permettant de développer leurs connaissances et leurs compétences.</a:t>
                      </a:r>
                      <a:endParaRPr lang="fr-FR" sz="1200" b="0" i="0" u="none" strike="noStrike" dirty="0">
                        <a:solidFill>
                          <a:srgbClr val="000000"/>
                        </a:solidFill>
                        <a:effectLst/>
                        <a:latin typeface="Arial"/>
                      </a:endParaRPr>
                    </a:p>
                  </a:txBody>
                  <a:tcPr marL="5570" marR="5570" marT="27849" marB="27849" anchor="ctr"/>
                </a:tc>
              </a:tr>
              <a:tr h="284466">
                <a:tc gridSpan="2">
                  <a:txBody>
                    <a:bodyPr/>
                    <a:lstStyle/>
                    <a:p>
                      <a:pPr algn="just" fontAlgn="ctr"/>
                      <a:r>
                        <a:rPr lang="fr-FR" sz="1200" b="1" u="none" strike="noStrike" dirty="0">
                          <a:effectLst/>
                        </a:rPr>
                        <a:t>Critère 7 : Le recueil et la prise en compte des appréciations et des réclamations formulées par les parties prenantes aux prestations délivrées.</a:t>
                      </a:r>
                      <a:endParaRPr lang="fr-FR" sz="1200" b="1" i="0" u="none" strike="noStrike" dirty="0">
                        <a:solidFill>
                          <a:srgbClr val="000000"/>
                        </a:solidFill>
                        <a:effectLst/>
                        <a:latin typeface="Arial"/>
                      </a:endParaRPr>
                    </a:p>
                  </a:txBody>
                  <a:tcPr marL="5570" marR="5570" marT="27849" marB="27849" anchor="ctr"/>
                </a:tc>
                <a:tc hMerge="1">
                  <a:txBody>
                    <a:bodyPr/>
                    <a:lstStyle/>
                    <a:p>
                      <a:endParaRPr lang="en-GB"/>
                    </a:p>
                  </a:txBody>
                  <a:tcPr/>
                </a:tc>
              </a:tr>
              <a:tr h="372827">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u="none" strike="noStrike" dirty="0" err="1" smtClean="0">
                          <a:effectLst/>
                        </a:rPr>
                        <a:t>Indicateurs</a:t>
                      </a:r>
                      <a:r>
                        <a:rPr lang="en-GB" sz="1200" u="none" strike="noStrike" dirty="0" smtClean="0">
                          <a:effectLst/>
                        </a:rPr>
                        <a:t> </a:t>
                      </a:r>
                      <a:r>
                        <a:rPr lang="en-GB" sz="1200" u="none" strike="noStrike" dirty="0" err="1" smtClean="0">
                          <a:effectLst/>
                        </a:rPr>
                        <a:t>d'appréciation</a:t>
                      </a:r>
                      <a:endParaRPr lang="en-GB" sz="1200" b="0" i="0" u="none" strike="noStrike" dirty="0" smtClean="0">
                        <a:solidFill>
                          <a:srgbClr val="000000"/>
                        </a:solidFill>
                        <a:effectLst/>
                        <a:latin typeface="Arial"/>
                      </a:endParaRPr>
                    </a:p>
                    <a:p>
                      <a:pPr algn="ctr" fontAlgn="ctr"/>
                      <a:endParaRPr lang="en-GB" sz="1200" b="0" i="0" u="none" strike="noStrike" dirty="0">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30) Le prestataire recueille les appréciations des parties prenantes : bénéficiaires, financeurs, équipes pédagogiques et entreprises concernées.</a:t>
                      </a:r>
                      <a:endParaRPr lang="fr-FR" sz="1200" b="0" i="0" u="none" strike="noStrike" dirty="0">
                        <a:solidFill>
                          <a:srgbClr val="000000"/>
                        </a:solidFill>
                        <a:effectLst/>
                        <a:latin typeface="Arial"/>
                      </a:endParaRPr>
                    </a:p>
                  </a:txBody>
                  <a:tcPr marL="5570" marR="5570" marT="27849" marB="27849" anchor="ctr"/>
                </a:tc>
              </a:tr>
              <a:tr h="372827">
                <a:tc vMerge="1">
                  <a:txBody>
                    <a:bodyPr/>
                    <a:lstStyle/>
                    <a:p>
                      <a:pPr algn="ctr"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31) Le prestataire met en œuvre des modalités de traitement des difficultés rencontrées par les parties prenantes, des réclamations exprimées par ces dernières, des aléas survenus en cours de prestation.</a:t>
                      </a:r>
                      <a:endParaRPr lang="fr-FR" sz="1200" b="0" i="0" u="none" strike="noStrike" dirty="0">
                        <a:solidFill>
                          <a:srgbClr val="000000"/>
                        </a:solidFill>
                        <a:effectLst/>
                        <a:latin typeface="Arial"/>
                      </a:endParaRPr>
                    </a:p>
                  </a:txBody>
                  <a:tcPr marL="5570" marR="5570" marT="27849" marB="27849" anchor="ctr"/>
                </a:tc>
              </a:tr>
              <a:tr h="284466">
                <a:tc vMerge="1">
                  <a:txBody>
                    <a:bodyPr/>
                    <a:lstStyle/>
                    <a:p>
                      <a:pPr algn="ctr" fontAlgn="ctr"/>
                      <a:endParaRPr lang="en-GB" sz="1050" b="0" i="0" u="none" strike="noStrike">
                        <a:solidFill>
                          <a:srgbClr val="000000"/>
                        </a:solidFill>
                        <a:effectLst/>
                        <a:latin typeface="Arial"/>
                      </a:endParaRPr>
                    </a:p>
                  </a:txBody>
                  <a:tcPr marL="5570" marR="5570" marT="27849" marB="27849" anchor="ctr"/>
                </a:tc>
                <a:tc>
                  <a:txBody>
                    <a:bodyPr/>
                    <a:lstStyle/>
                    <a:p>
                      <a:pPr algn="just" fontAlgn="ctr"/>
                      <a:r>
                        <a:rPr lang="fr-FR" sz="1200" u="none" strike="noStrike" dirty="0">
                          <a:effectLst/>
                        </a:rPr>
                        <a:t>32) Le prestataire met en œuvre des mesures d'amélioration à partir de l'analyse des appréciations et des réclamations.</a:t>
                      </a:r>
                      <a:endParaRPr lang="fr-FR" sz="1200" b="0" i="0" u="none" strike="noStrike" dirty="0">
                        <a:solidFill>
                          <a:srgbClr val="000000"/>
                        </a:solidFill>
                        <a:effectLst/>
                        <a:latin typeface="Arial"/>
                      </a:endParaRPr>
                    </a:p>
                  </a:txBody>
                  <a:tcPr marL="5570" marR="5570" marT="27849" marB="27849" anchor="ctr"/>
                </a:tc>
              </a:tr>
            </a:tbl>
          </a:graphicData>
        </a:graphic>
      </p:graphicFrame>
    </p:spTree>
    <p:extLst>
      <p:ext uri="{BB962C8B-B14F-4D97-AF65-F5344CB8AC3E}">
        <p14:creationId xmlns:p14="http://schemas.microsoft.com/office/powerpoint/2010/main" val="1956621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5"/>
          <p:cNvSpPr txBox="1">
            <a:spLocks/>
          </p:cNvSpPr>
          <p:nvPr/>
        </p:nvSpPr>
        <p:spPr>
          <a:xfrm>
            <a:off x="2168975" y="327546"/>
            <a:ext cx="5760640" cy="1047750"/>
          </a:xfrm>
          <a:prstGeom prst="rect">
            <a:avLst/>
          </a:prstGeom>
        </p:spPr>
        <p:txBody>
          <a:bodyPr numCol="1" compatLnSpc="1">
            <a:prstTxWarp prst="textNoShape">
              <a:avLst/>
            </a:prstTxWarp>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buNone/>
              <a:defRPr/>
            </a:pPr>
            <a:r>
              <a:rPr lang="fr-FR" altLang="en-US" dirty="0" smtClean="0">
                <a:latin typeface="Arial Black" pitchFamily="-84" charset="0"/>
              </a:rPr>
              <a:t>RESTONS EN CONTACT</a:t>
            </a:r>
            <a:endParaRPr lang="fr-FR" altLang="en-US" dirty="0">
              <a:latin typeface="Arial Black" pitchFamily="-8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62463" y="1628800"/>
            <a:ext cx="8582380" cy="4093428"/>
          </a:xfrm>
          <a:prstGeom prst="rect">
            <a:avLst/>
          </a:prstGeom>
        </p:spPr>
        <p:txBody>
          <a:bodyPr wrap="square">
            <a:spAutoFit/>
          </a:bodyPr>
          <a:lstStyle/>
          <a:p>
            <a:pPr>
              <a:spcAft>
                <a:spcPts val="1200"/>
              </a:spcAft>
            </a:pPr>
            <a:r>
              <a:rPr lang="fr-FR" dirty="0" smtClean="0"/>
              <a:t>Suivez notre page Facebook :  </a:t>
            </a:r>
            <a:r>
              <a:rPr lang="fr-FR" dirty="0">
                <a:hlinkClick r:id="rId4"/>
              </a:rPr>
              <a:t>https://www.facebook.com/kafaatliljamia</a:t>
            </a:r>
            <a:r>
              <a:rPr lang="fr-FR" dirty="0" smtClean="0">
                <a:hlinkClick r:id="rId4"/>
              </a:rPr>
              <a:t>/</a:t>
            </a:r>
            <a:r>
              <a:rPr lang="fr-FR" dirty="0" smtClean="0"/>
              <a:t> </a:t>
            </a:r>
          </a:p>
          <a:p>
            <a:pPr>
              <a:spcAft>
                <a:spcPts val="1200"/>
              </a:spcAft>
            </a:pPr>
            <a:r>
              <a:rPr lang="fr-FR" dirty="0" smtClean="0"/>
              <a:t> </a:t>
            </a:r>
          </a:p>
          <a:p>
            <a:pPr>
              <a:spcAft>
                <a:spcPts val="1200"/>
              </a:spcAft>
            </a:pPr>
            <a:endParaRPr lang="fr-FR" dirty="0"/>
          </a:p>
          <a:p>
            <a:pPr>
              <a:spcAft>
                <a:spcPts val="1200"/>
              </a:spcAft>
            </a:pPr>
            <a:endParaRPr lang="fr-FR" dirty="0" smtClean="0"/>
          </a:p>
          <a:p>
            <a:pPr>
              <a:spcAft>
                <a:spcPts val="1200"/>
              </a:spcAft>
            </a:pPr>
            <a:endParaRPr lang="fr-FR" dirty="0"/>
          </a:p>
          <a:p>
            <a:pPr>
              <a:spcAft>
                <a:spcPts val="1200"/>
              </a:spcAft>
            </a:pPr>
            <a:endParaRPr lang="fr-FR" dirty="0" smtClean="0"/>
          </a:p>
          <a:p>
            <a:pPr>
              <a:spcAft>
                <a:spcPts val="1200"/>
              </a:spcAft>
            </a:pPr>
            <a:endParaRPr lang="fr-FR" dirty="0"/>
          </a:p>
          <a:p>
            <a:pPr>
              <a:spcAft>
                <a:spcPts val="1200"/>
              </a:spcAft>
            </a:pPr>
            <a:endParaRPr lang="fr-FR" dirty="0" smtClean="0"/>
          </a:p>
          <a:p>
            <a:pPr>
              <a:spcAft>
                <a:spcPts val="1200"/>
              </a:spcAft>
            </a:pPr>
            <a:r>
              <a:rPr lang="fr-FR" dirty="0" smtClean="0"/>
              <a:t>Présence </a:t>
            </a:r>
            <a:r>
              <a:rPr lang="fr-FR" dirty="0"/>
              <a:t>s</a:t>
            </a:r>
            <a:r>
              <a:rPr lang="fr-FR" dirty="0" smtClean="0"/>
              <a:t>ur LinkedIn, les sites du British Council Maroc et de AECID (recrutement des consultants cour terme), le site de l’Union européenne au Maroc.</a:t>
            </a:r>
            <a:endParaRPr lang="fr-FR" dirty="0"/>
          </a:p>
        </p:txBody>
      </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4303" t="11638" r="60936" b="28960"/>
          <a:stretch/>
        </p:blipFill>
        <p:spPr bwMode="auto">
          <a:xfrm>
            <a:off x="2136604" y="2132856"/>
            <a:ext cx="5672470" cy="2725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6">
            <a:extLst>
              <a:ext uri="{28A0092B-C50C-407E-A947-70E740481C1C}">
                <a14:useLocalDpi xmlns:a14="http://schemas.microsoft.com/office/drawing/2010/main" val="0"/>
              </a:ext>
            </a:extLst>
          </a:blip>
          <a:srcRect/>
          <a:stretch>
            <a:fillRect/>
          </a:stretch>
        </p:blipFill>
        <p:spPr bwMode="auto">
          <a:xfrm>
            <a:off x="3239365" y="6174021"/>
            <a:ext cx="5724525" cy="495300"/>
          </a:xfrm>
          <a:prstGeom prst="rect">
            <a:avLst/>
          </a:prstGeom>
          <a:noFill/>
          <a:ln>
            <a:noFill/>
          </a:ln>
        </p:spPr>
      </p:pic>
    </p:spTree>
    <p:extLst>
      <p:ext uri="{BB962C8B-B14F-4D97-AF65-F5344CB8AC3E}">
        <p14:creationId xmlns:p14="http://schemas.microsoft.com/office/powerpoint/2010/main" val="107856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5" name="Title 4"/>
          <p:cNvSpPr>
            <a:spLocks noGrp="1"/>
          </p:cNvSpPr>
          <p:nvPr>
            <p:ph type="ctrTitle"/>
          </p:nvPr>
        </p:nvSpPr>
        <p:spPr>
          <a:xfrm>
            <a:off x="1371600" y="-27259"/>
            <a:ext cx="7772400" cy="1470025"/>
          </a:xfrm>
        </p:spPr>
        <p:txBody>
          <a:bodyPr/>
          <a:lstStyle/>
          <a:p>
            <a:r>
              <a:rPr lang="fr-FR" dirty="0" smtClean="0">
                <a:solidFill>
                  <a:schemeClr val="tx2">
                    <a:lumMod val="60000"/>
                    <a:lumOff val="40000"/>
                  </a:schemeClr>
                </a:solidFill>
              </a:rPr>
              <a:t>L’assurance qualité, c’est quoi ? </a:t>
            </a:r>
            <a:endParaRPr lang="en-GB" dirty="0">
              <a:solidFill>
                <a:schemeClr val="tx2">
                  <a:lumMod val="60000"/>
                  <a:lumOff val="40000"/>
                </a:schemeClr>
              </a:solidFill>
            </a:endParaRPr>
          </a:p>
        </p:txBody>
      </p:sp>
      <p:sp>
        <p:nvSpPr>
          <p:cNvPr id="7" name="Subtitle 6"/>
          <p:cNvSpPr>
            <a:spLocks noGrp="1"/>
          </p:cNvSpPr>
          <p:nvPr>
            <p:ph type="subTitle" idx="1"/>
          </p:nvPr>
        </p:nvSpPr>
        <p:spPr>
          <a:xfrm>
            <a:off x="683568" y="1268760"/>
            <a:ext cx="8208912" cy="4752528"/>
          </a:xfrm>
        </p:spPr>
        <p:txBody>
          <a:bodyPr>
            <a:normAutofit fontScale="70000" lnSpcReduction="20000"/>
          </a:bodyPr>
          <a:lstStyle/>
          <a:p>
            <a:r>
              <a:rPr lang="fr-FR" b="1" dirty="0" smtClean="0">
                <a:solidFill>
                  <a:schemeClr val="tx1"/>
                </a:solidFill>
              </a:rPr>
              <a:t>La qualité </a:t>
            </a:r>
            <a:r>
              <a:rPr lang="fr-FR" dirty="0" smtClean="0">
                <a:solidFill>
                  <a:schemeClr val="tx1"/>
                </a:solidFill>
              </a:rPr>
              <a:t>: </a:t>
            </a:r>
          </a:p>
          <a:p>
            <a:r>
              <a:rPr lang="fr-FR" dirty="0" smtClean="0">
                <a:solidFill>
                  <a:schemeClr val="tx1"/>
                </a:solidFill>
              </a:rPr>
              <a:t>définition </a:t>
            </a:r>
            <a:r>
              <a:rPr lang="fr-FR" dirty="0">
                <a:solidFill>
                  <a:schemeClr val="tx1"/>
                </a:solidFill>
              </a:rPr>
              <a:t>donnée par la norme ISO </a:t>
            </a:r>
            <a:r>
              <a:rPr lang="fr-FR" dirty="0" smtClean="0">
                <a:solidFill>
                  <a:schemeClr val="tx1"/>
                </a:solidFill>
              </a:rPr>
              <a:t>8402</a:t>
            </a:r>
          </a:p>
          <a:p>
            <a:r>
              <a:rPr lang="fr-FR" dirty="0">
                <a:solidFill>
                  <a:schemeClr val="tx1"/>
                </a:solidFill>
              </a:rPr>
              <a:t>« </a:t>
            </a:r>
            <a:r>
              <a:rPr lang="fr-FR" i="1" dirty="0">
                <a:solidFill>
                  <a:schemeClr val="tx1"/>
                </a:solidFill>
              </a:rPr>
              <a:t>Ensemble de propriétés et caractéristiques d’une entité qui lui confèrent l’aptitude à satisfaire des besoins exprimés et implicites </a:t>
            </a:r>
            <a:r>
              <a:rPr lang="fr-FR" dirty="0" smtClean="0">
                <a:solidFill>
                  <a:schemeClr val="tx1"/>
                </a:solidFill>
              </a:rPr>
              <a:t>»</a:t>
            </a:r>
          </a:p>
          <a:p>
            <a:r>
              <a:rPr lang="fr-FR" dirty="0" smtClean="0">
                <a:solidFill>
                  <a:schemeClr val="tx1"/>
                </a:solidFill>
              </a:rPr>
              <a:t> </a:t>
            </a:r>
          </a:p>
          <a:p>
            <a:r>
              <a:rPr lang="fr-FR" b="1" dirty="0">
                <a:solidFill>
                  <a:schemeClr val="tx1"/>
                </a:solidFill>
              </a:rPr>
              <a:t>L'assurance qualité </a:t>
            </a:r>
            <a:r>
              <a:rPr lang="fr-FR" dirty="0" smtClean="0">
                <a:solidFill>
                  <a:schemeClr val="tx1"/>
                </a:solidFill>
              </a:rPr>
              <a:t>:</a:t>
            </a:r>
            <a:endParaRPr lang="fr-FR" dirty="0">
              <a:solidFill>
                <a:schemeClr val="tx1"/>
              </a:solidFill>
            </a:endParaRPr>
          </a:p>
          <a:p>
            <a:r>
              <a:rPr lang="fr-FR" dirty="0">
                <a:solidFill>
                  <a:schemeClr val="tx1"/>
                </a:solidFill>
              </a:rPr>
              <a:t>« </a:t>
            </a:r>
            <a:r>
              <a:rPr lang="fr-FR" i="1" dirty="0">
                <a:solidFill>
                  <a:schemeClr val="tx1"/>
                </a:solidFill>
              </a:rPr>
              <a:t>Ensemble des activités préétablies et systématiques mises en œuvre dans le cadre du système qualité et démontrées en tant que besoin pour donner la confiance appropriée en ce qu’une entité satisfera aux exigences pour la qualité</a:t>
            </a:r>
            <a:r>
              <a:rPr lang="fr-FR" dirty="0">
                <a:solidFill>
                  <a:schemeClr val="tx1"/>
                </a:solidFill>
              </a:rPr>
              <a:t>. </a:t>
            </a:r>
            <a:r>
              <a:rPr lang="fr-FR" dirty="0" smtClean="0">
                <a:solidFill>
                  <a:schemeClr val="tx1"/>
                </a:solidFill>
              </a:rPr>
              <a:t>»</a:t>
            </a:r>
          </a:p>
          <a:p>
            <a:endParaRPr lang="fr-FR" dirty="0" smtClean="0">
              <a:solidFill>
                <a:schemeClr val="tx1"/>
              </a:solidFill>
            </a:endParaRPr>
          </a:p>
          <a:p>
            <a:pPr algn="l"/>
            <a:r>
              <a:rPr lang="fr-FR" dirty="0" smtClean="0">
                <a:solidFill>
                  <a:schemeClr val="tx1"/>
                </a:solidFill>
              </a:rPr>
              <a:t>L'assurance </a:t>
            </a:r>
            <a:r>
              <a:rPr lang="fr-FR" dirty="0">
                <a:solidFill>
                  <a:schemeClr val="tx1"/>
                </a:solidFill>
              </a:rPr>
              <a:t>qualité </a:t>
            </a:r>
            <a:r>
              <a:rPr lang="fr-FR" dirty="0" smtClean="0">
                <a:solidFill>
                  <a:schemeClr val="tx1"/>
                </a:solidFill>
              </a:rPr>
              <a:t>se matérialise par un </a:t>
            </a:r>
            <a:r>
              <a:rPr lang="fr-FR" dirty="0">
                <a:solidFill>
                  <a:schemeClr val="tx1"/>
                </a:solidFill>
              </a:rPr>
              <a:t>document où sont notés :</a:t>
            </a:r>
          </a:p>
          <a:p>
            <a:pPr marL="457200" indent="-457200" algn="l">
              <a:buFont typeface="Arial" panose="020B0604020202020204" pitchFamily="34" charset="0"/>
              <a:buChar char="•"/>
            </a:pPr>
            <a:r>
              <a:rPr lang="fr-FR" dirty="0">
                <a:solidFill>
                  <a:schemeClr val="tx1"/>
                </a:solidFill>
              </a:rPr>
              <a:t>Les objectifs atteints en terme de qualité,</a:t>
            </a:r>
          </a:p>
          <a:p>
            <a:pPr marL="457200" indent="-457200" algn="l">
              <a:buFont typeface="Arial" panose="020B0604020202020204" pitchFamily="34" charset="0"/>
              <a:buChar char="•"/>
            </a:pPr>
            <a:r>
              <a:rPr lang="fr-FR" dirty="0">
                <a:solidFill>
                  <a:schemeClr val="tx1"/>
                </a:solidFill>
              </a:rPr>
              <a:t>Les méthodes employées pour atteindre ces objectifs</a:t>
            </a:r>
            <a:r>
              <a:rPr lang="fr-FR" dirty="0" smtClean="0">
                <a:solidFill>
                  <a:schemeClr val="tx1"/>
                </a:solidFill>
              </a:rPr>
              <a:t>.</a:t>
            </a:r>
            <a:endParaRPr lang="en-GB" dirty="0">
              <a:solidFill>
                <a:schemeClr val="tx1"/>
              </a:solidFill>
            </a:endParaRPr>
          </a:p>
        </p:txBody>
      </p:sp>
    </p:spTree>
    <p:extLst>
      <p:ext uri="{BB962C8B-B14F-4D97-AF65-F5344CB8AC3E}">
        <p14:creationId xmlns:p14="http://schemas.microsoft.com/office/powerpoint/2010/main" val="4088303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5"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Quel rapport avec la norme ?</a:t>
            </a:r>
            <a:endParaRPr lang="en-GB" dirty="0">
              <a:solidFill>
                <a:schemeClr val="tx2">
                  <a:lumMod val="60000"/>
                  <a:lumOff val="40000"/>
                </a:schemeClr>
              </a:solidFill>
            </a:endParaRPr>
          </a:p>
        </p:txBody>
      </p:sp>
      <p:sp>
        <p:nvSpPr>
          <p:cNvPr id="7" name="Subtitle 6"/>
          <p:cNvSpPr>
            <a:spLocks noGrp="1"/>
          </p:cNvSpPr>
          <p:nvPr>
            <p:ph type="subTitle" idx="1"/>
          </p:nvPr>
        </p:nvSpPr>
        <p:spPr>
          <a:xfrm>
            <a:off x="611560" y="1412776"/>
            <a:ext cx="8280920" cy="1752600"/>
          </a:xfrm>
        </p:spPr>
        <p:txBody>
          <a:bodyPr>
            <a:normAutofit fontScale="70000" lnSpcReduction="20000"/>
          </a:bodyPr>
          <a:lstStyle/>
          <a:p>
            <a:r>
              <a:rPr lang="fr-FR" dirty="0" smtClean="0">
                <a:solidFill>
                  <a:schemeClr val="tx1"/>
                </a:solidFill>
              </a:rPr>
              <a:t>Une </a:t>
            </a:r>
            <a:r>
              <a:rPr lang="fr-FR" dirty="0">
                <a:solidFill>
                  <a:schemeClr val="tx1"/>
                </a:solidFill>
              </a:rPr>
              <a:t>entreprise / structure peut assurer la qualité de ses produits ou de ses services en les </a:t>
            </a:r>
            <a:r>
              <a:rPr lang="fr-FR" dirty="0" smtClean="0">
                <a:solidFill>
                  <a:schemeClr val="tx1"/>
                </a:solidFill>
              </a:rPr>
              <a:t>certifiant, c’est-à-dire en suivant un </a:t>
            </a:r>
            <a:r>
              <a:rPr lang="fr-FR" b="1" dirty="0" smtClean="0">
                <a:solidFill>
                  <a:schemeClr val="tx1"/>
                </a:solidFill>
              </a:rPr>
              <a:t>système normé</a:t>
            </a:r>
            <a:endParaRPr lang="fr-FR" b="1" dirty="0">
              <a:solidFill>
                <a:schemeClr val="tx1"/>
              </a:solidFill>
            </a:endParaRPr>
          </a:p>
          <a:p>
            <a:r>
              <a:rPr lang="fr-FR" dirty="0">
                <a:solidFill>
                  <a:schemeClr val="tx1"/>
                </a:solidFill>
              </a:rPr>
              <a:t>Une </a:t>
            </a:r>
            <a:r>
              <a:rPr lang="fr-FR" b="1" dirty="0">
                <a:solidFill>
                  <a:schemeClr val="tx1"/>
                </a:solidFill>
              </a:rPr>
              <a:t>certification</a:t>
            </a:r>
            <a:r>
              <a:rPr lang="fr-FR" dirty="0">
                <a:solidFill>
                  <a:schemeClr val="tx1"/>
                </a:solidFill>
              </a:rPr>
              <a:t> est une </a:t>
            </a:r>
            <a:r>
              <a:rPr lang="fr-FR" u="sng" dirty="0">
                <a:solidFill>
                  <a:schemeClr val="tx1"/>
                </a:solidFill>
              </a:rPr>
              <a:t>garantie écrite </a:t>
            </a:r>
            <a:r>
              <a:rPr lang="fr-FR" dirty="0">
                <a:solidFill>
                  <a:schemeClr val="tx1"/>
                </a:solidFill>
              </a:rPr>
              <a:t>de la qualité d'un produit ou d'un service délivrée par un organisme extérieur à l'entreprise</a:t>
            </a:r>
            <a:r>
              <a:rPr lang="fr-FR" dirty="0" smtClean="0">
                <a:solidFill>
                  <a:schemeClr val="tx1"/>
                </a:solidFill>
              </a:rPr>
              <a:t>.</a:t>
            </a:r>
          </a:p>
          <a:p>
            <a:r>
              <a:rPr lang="fr-FR" dirty="0" smtClean="0">
                <a:solidFill>
                  <a:schemeClr val="tx1"/>
                </a:solidFill>
              </a:rPr>
              <a:t>Le norme la plus connue : ISO (International Standard </a:t>
            </a:r>
            <a:r>
              <a:rPr lang="fr-FR" dirty="0" err="1" smtClean="0">
                <a:solidFill>
                  <a:schemeClr val="tx1"/>
                </a:solidFill>
              </a:rPr>
              <a:t>Organization</a:t>
            </a:r>
            <a:r>
              <a:rPr lang="fr-FR" dirty="0" smtClean="0">
                <a:solidFill>
                  <a:schemeClr val="tx1"/>
                </a:solidFill>
              </a:rPr>
              <a:t>)</a:t>
            </a:r>
            <a:endParaRPr lang="fr-FR" dirty="0">
              <a:solidFill>
                <a:schemeClr val="tx1"/>
              </a:solidFill>
            </a:endParaRPr>
          </a:p>
          <a:p>
            <a:endParaRPr lang="en-GB" dirty="0"/>
          </a:p>
        </p:txBody>
      </p:sp>
      <p:sp>
        <p:nvSpPr>
          <p:cNvPr id="8" name="Title 4"/>
          <p:cNvSpPr txBox="1">
            <a:spLocks/>
          </p:cNvSpPr>
          <p:nvPr/>
        </p:nvSpPr>
        <p:spPr>
          <a:xfrm>
            <a:off x="539552" y="2852936"/>
            <a:ext cx="860444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smtClean="0">
                <a:solidFill>
                  <a:schemeClr val="tx2">
                    <a:lumMod val="60000"/>
                    <a:lumOff val="40000"/>
                  </a:schemeClr>
                </a:solidFill>
              </a:rPr>
              <a:t>Assurance qualité vs contrôle qualité</a:t>
            </a:r>
            <a:endParaRPr lang="en-GB" dirty="0">
              <a:solidFill>
                <a:schemeClr val="tx2">
                  <a:lumMod val="60000"/>
                  <a:lumOff val="40000"/>
                </a:schemeClr>
              </a:solidFill>
            </a:endParaRPr>
          </a:p>
        </p:txBody>
      </p:sp>
      <p:sp>
        <p:nvSpPr>
          <p:cNvPr id="9" name="Subtitle 6"/>
          <p:cNvSpPr txBox="1">
            <a:spLocks/>
          </p:cNvSpPr>
          <p:nvPr/>
        </p:nvSpPr>
        <p:spPr>
          <a:xfrm>
            <a:off x="611560" y="4077072"/>
            <a:ext cx="8420708" cy="15121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fr-FR" sz="2800" dirty="0" smtClean="0">
                <a:solidFill>
                  <a:schemeClr val="tx1"/>
                </a:solidFill>
              </a:rPr>
              <a:t>Assurance qualité = valide le processus et la façon de faire</a:t>
            </a:r>
          </a:p>
          <a:p>
            <a:r>
              <a:rPr lang="fr-FR" sz="2800" dirty="0" smtClean="0">
                <a:solidFill>
                  <a:schemeClr val="tx1"/>
                </a:solidFill>
              </a:rPr>
              <a:t>Contrôle qualité = vérification du produit final</a:t>
            </a:r>
            <a:endParaRPr lang="en-GB" dirty="0">
              <a:solidFill>
                <a:schemeClr val="tx1"/>
              </a:solidFill>
            </a:endParaRPr>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3" name="TextBox 2"/>
          <p:cNvSpPr txBox="1"/>
          <p:nvPr/>
        </p:nvSpPr>
        <p:spPr>
          <a:xfrm>
            <a:off x="1187624" y="1514202"/>
            <a:ext cx="7560840" cy="923330"/>
          </a:xfrm>
          <a:prstGeom prst="rect">
            <a:avLst/>
          </a:prstGeom>
          <a:noFill/>
        </p:spPr>
        <p:txBody>
          <a:bodyPr wrap="square" rtlCol="0">
            <a:spAutoFit/>
          </a:bodyPr>
          <a:lstStyle/>
          <a:p>
            <a:r>
              <a:rPr lang="fr-FR" dirty="0" smtClean="0"/>
              <a:t>Les </a:t>
            </a:r>
            <a:r>
              <a:rPr lang="fr-FR" dirty="0"/>
              <a:t>4 phases à enchainer successivement afin de s'inscrire assurément dans une logique d'amélioration continue.</a:t>
            </a:r>
            <a:br>
              <a:rPr lang="fr-FR" dirty="0"/>
            </a:br>
            <a:endParaRPr lang="en-GB" dirty="0"/>
          </a:p>
        </p:txBody>
      </p:sp>
      <p:pic>
        <p:nvPicPr>
          <p:cNvPr id="1027" name="Picture 3" descr="Roue de Deming PDC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5838" y="2452252"/>
            <a:ext cx="3333750" cy="30194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7"/>
          <p:cNvGraphicFramePr>
            <a:graphicFrameLocks noGrp="1"/>
          </p:cNvGraphicFramePr>
          <p:nvPr>
            <p:extLst>
              <p:ext uri="{D42A27DB-BD31-4B8C-83A1-F6EECF244321}">
                <p14:modId xmlns:p14="http://schemas.microsoft.com/office/powerpoint/2010/main" val="2364275647"/>
              </p:ext>
            </p:extLst>
          </p:nvPr>
        </p:nvGraphicFramePr>
        <p:xfrm>
          <a:off x="4716016" y="2276872"/>
          <a:ext cx="4026476" cy="3318480"/>
        </p:xfrm>
        <a:graphic>
          <a:graphicData uri="http://schemas.openxmlformats.org/drawingml/2006/table">
            <a:tbl>
              <a:tblPr firstRow="1" bandRow="1">
                <a:tableStyleId>{5C22544A-7EE6-4342-B048-85BDC9FD1C3A}</a:tableStyleId>
              </a:tblPr>
              <a:tblGrid>
                <a:gridCol w="864096"/>
                <a:gridCol w="3162380"/>
              </a:tblGrid>
              <a:tr h="432048">
                <a:tc>
                  <a:txBody>
                    <a:bodyPr/>
                    <a:lstStyle/>
                    <a:p>
                      <a:r>
                        <a:rPr lang="fr-FR" sz="1600" dirty="0" smtClean="0"/>
                        <a:t>Phase </a:t>
                      </a:r>
                      <a:endParaRPr lang="en-GB" sz="1600" dirty="0"/>
                    </a:p>
                  </a:txBody>
                  <a:tcPr/>
                </a:tc>
                <a:tc>
                  <a:txBody>
                    <a:bodyPr/>
                    <a:lstStyle/>
                    <a:p>
                      <a:r>
                        <a:rPr lang="fr-FR" sz="1600" dirty="0" smtClean="0"/>
                        <a:t>Contenu</a:t>
                      </a:r>
                      <a:endParaRPr lang="en-GB" sz="1600" dirty="0"/>
                    </a:p>
                  </a:txBody>
                  <a:tcPr/>
                </a:tc>
              </a:tr>
              <a:tr h="864096">
                <a:tc>
                  <a:txBody>
                    <a:bodyPr/>
                    <a:lstStyle/>
                    <a:p>
                      <a:r>
                        <a:rPr lang="fr-FR" sz="1600" dirty="0" smtClean="0"/>
                        <a:t>Plan</a:t>
                      </a:r>
                      <a:endParaRPr lang="en-GB" sz="1600" dirty="0"/>
                    </a:p>
                  </a:txBody>
                  <a:tcPr/>
                </a:tc>
                <a:tc>
                  <a:txBody>
                    <a:bodyPr/>
                    <a:lstStyle/>
                    <a:p>
                      <a:r>
                        <a:rPr lang="fr-FR" sz="1600" dirty="0" smtClean="0"/>
                        <a:t>Planifier, établir les objectifs, missions, responsabilités, critères de performance</a:t>
                      </a:r>
                      <a:endParaRPr lang="en-GB" sz="1600" dirty="0"/>
                    </a:p>
                  </a:txBody>
                  <a:tcPr/>
                </a:tc>
              </a:tr>
              <a:tr h="432048">
                <a:tc>
                  <a:txBody>
                    <a:bodyPr/>
                    <a:lstStyle/>
                    <a:p>
                      <a:r>
                        <a:rPr lang="fr-FR" sz="1600" dirty="0" smtClean="0"/>
                        <a:t>Do</a:t>
                      </a:r>
                      <a:endParaRPr lang="en-GB" sz="1600" dirty="0"/>
                    </a:p>
                  </a:txBody>
                  <a:tcPr/>
                </a:tc>
                <a:tc>
                  <a:txBody>
                    <a:bodyPr/>
                    <a:lstStyle/>
                    <a:p>
                      <a:r>
                        <a:rPr lang="fr-FR" sz="1600" dirty="0" smtClean="0"/>
                        <a:t>Faire, réaliser, exécuter les tâches prévues</a:t>
                      </a:r>
                      <a:endParaRPr lang="en-GB" sz="1600" dirty="0"/>
                    </a:p>
                  </a:txBody>
                  <a:tcPr/>
                </a:tc>
              </a:tr>
              <a:tr h="576064">
                <a:tc>
                  <a:txBody>
                    <a:bodyPr/>
                    <a:lstStyle/>
                    <a:p>
                      <a:r>
                        <a:rPr lang="fr-FR" sz="1600" dirty="0" smtClean="0"/>
                        <a:t>Check</a:t>
                      </a:r>
                      <a:endParaRPr lang="en-GB" sz="1600" dirty="0"/>
                    </a:p>
                  </a:txBody>
                  <a:tcPr/>
                </a:tc>
                <a:tc>
                  <a:txBody>
                    <a:bodyPr/>
                    <a:lstStyle/>
                    <a:p>
                      <a:r>
                        <a:rPr lang="fr-FR" sz="1600" dirty="0" smtClean="0"/>
                        <a:t>Vérifier, mesurer les résultats par </a:t>
                      </a:r>
                      <a:r>
                        <a:rPr lang="fr-FR" sz="1600" dirty="0" err="1" smtClean="0"/>
                        <a:t>rapp</a:t>
                      </a:r>
                      <a:r>
                        <a:rPr lang="fr-FR" sz="1600" dirty="0" smtClean="0"/>
                        <a:t>. aux prévisions</a:t>
                      </a:r>
                      <a:endParaRPr lang="en-GB" sz="1600" dirty="0"/>
                    </a:p>
                  </a:txBody>
                  <a:tcPr/>
                </a:tc>
              </a:tr>
              <a:tr h="864096">
                <a:tc>
                  <a:txBody>
                    <a:bodyPr/>
                    <a:lstStyle/>
                    <a:p>
                      <a:r>
                        <a:rPr lang="fr-FR" sz="1600" dirty="0" err="1" smtClean="0"/>
                        <a:t>Act</a:t>
                      </a:r>
                      <a:endParaRPr lang="en-GB" sz="1600" dirty="0"/>
                    </a:p>
                  </a:txBody>
                  <a:tcPr/>
                </a:tc>
                <a:tc>
                  <a:txBody>
                    <a:bodyPr/>
                    <a:lstStyle/>
                    <a:p>
                      <a:r>
                        <a:rPr lang="fr-FR" sz="1600" dirty="0" smtClean="0"/>
                        <a:t>Agir,</a:t>
                      </a:r>
                      <a:r>
                        <a:rPr lang="fr-FR" sz="1600" baseline="0" dirty="0" smtClean="0"/>
                        <a:t> corriger, prendre les décisions, identifier les causes; redéfinir</a:t>
                      </a:r>
                      <a:endParaRPr lang="en-GB" sz="1600" dirty="0"/>
                    </a:p>
                  </a:txBody>
                  <a:tcPr/>
                </a:tc>
              </a:tr>
            </a:tbl>
          </a:graphicData>
        </a:graphic>
      </p:graphicFrame>
      <p:sp>
        <p:nvSpPr>
          <p:cNvPr id="7"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L’amélioration continue</a:t>
            </a:r>
            <a:endParaRPr lang="en-GB" dirty="0">
              <a:solidFill>
                <a:schemeClr val="tx2">
                  <a:lumMod val="60000"/>
                  <a:lumOff val="40000"/>
                </a:schemeClr>
              </a:solidFill>
            </a:endParaRPr>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8" name="Title 4"/>
          <p:cNvSpPr>
            <a:spLocks noGrp="1"/>
          </p:cNvSpPr>
          <p:nvPr>
            <p:ph type="ctrTitle"/>
          </p:nvPr>
        </p:nvSpPr>
        <p:spPr>
          <a:xfrm>
            <a:off x="950020" y="0"/>
            <a:ext cx="8193980" cy="1470025"/>
          </a:xfrm>
        </p:spPr>
        <p:txBody>
          <a:bodyPr>
            <a:normAutofit/>
          </a:bodyPr>
          <a:lstStyle/>
          <a:p>
            <a:r>
              <a:rPr lang="fr-FR" sz="4000" dirty="0" smtClean="0"/>
              <a:t>Dans la formation professionnelle</a:t>
            </a:r>
            <a:endParaRPr lang="en-GB" sz="4000" dirty="0"/>
          </a:p>
        </p:txBody>
      </p:sp>
      <p:sp>
        <p:nvSpPr>
          <p:cNvPr id="9" name="Subtitle 6"/>
          <p:cNvSpPr>
            <a:spLocks noGrp="1"/>
          </p:cNvSpPr>
          <p:nvPr>
            <p:ph type="subTitle" idx="1"/>
          </p:nvPr>
        </p:nvSpPr>
        <p:spPr>
          <a:xfrm>
            <a:off x="251520" y="1988840"/>
            <a:ext cx="3318602" cy="2592288"/>
          </a:xfrm>
        </p:spPr>
        <p:txBody>
          <a:bodyPr>
            <a:normAutofit fontScale="92500"/>
          </a:bodyPr>
          <a:lstStyle/>
          <a:p>
            <a:r>
              <a:rPr lang="fr-FR" sz="2400" dirty="0" smtClean="0">
                <a:solidFill>
                  <a:schemeClr val="tx1"/>
                </a:solidFill>
              </a:rPr>
              <a:t>Consiste à mettre en place une démarche qui garantisse aux utilisateurs / bénéficiaires de la formation professionnelle la qualité de la prestation fournie</a:t>
            </a:r>
            <a:endParaRPr lang="fr-FR" sz="2400" dirty="0">
              <a:solidFill>
                <a:schemeClr val="tx1"/>
              </a:solidFill>
            </a:endParaRPr>
          </a:p>
          <a:p>
            <a:endParaRPr lang="en-GB" sz="2400" dirty="0">
              <a:solidFill>
                <a:schemeClr val="tx1"/>
              </a:solidFill>
            </a:endParaRPr>
          </a:p>
        </p:txBody>
      </p:sp>
      <p:graphicFrame>
        <p:nvGraphicFramePr>
          <p:cNvPr id="2" name="Diagram 1"/>
          <p:cNvGraphicFramePr/>
          <p:nvPr>
            <p:extLst>
              <p:ext uri="{D42A27DB-BD31-4B8C-83A1-F6EECF244321}">
                <p14:modId xmlns:p14="http://schemas.microsoft.com/office/powerpoint/2010/main" val="4196481384"/>
              </p:ext>
            </p:extLst>
          </p:nvPr>
        </p:nvGraphicFramePr>
        <p:xfrm>
          <a:off x="3287142" y="1514202"/>
          <a:ext cx="5856858" cy="3832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5662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1109873022"/>
              </p:ext>
            </p:extLst>
          </p:nvPr>
        </p:nvGraphicFramePr>
        <p:xfrm>
          <a:off x="743621" y="788442"/>
          <a:ext cx="7920880" cy="3893818"/>
        </p:xfrm>
        <a:graphic>
          <a:graphicData uri="http://schemas.openxmlformats.org/drawingml/2006/table">
            <a:tbl>
              <a:tblPr firstRow="1" bandRow="1">
                <a:tableStyleId>{5C22544A-7EE6-4342-B048-85BDC9FD1C3A}</a:tableStyleId>
              </a:tblPr>
              <a:tblGrid>
                <a:gridCol w="1884163"/>
                <a:gridCol w="6036717"/>
              </a:tblGrid>
              <a:tr h="433267">
                <a:tc>
                  <a:txBody>
                    <a:bodyPr/>
                    <a:lstStyle/>
                    <a:p>
                      <a:r>
                        <a:rPr lang="fr-FR" sz="1600" dirty="0" smtClean="0"/>
                        <a:t>Partie prenante</a:t>
                      </a:r>
                      <a:endParaRPr lang="en-GB" sz="1600" dirty="0"/>
                    </a:p>
                  </a:txBody>
                  <a:tcPr/>
                </a:tc>
                <a:tc>
                  <a:txBody>
                    <a:bodyPr/>
                    <a:lstStyle/>
                    <a:p>
                      <a:r>
                        <a:rPr lang="fr-FR" sz="1600" dirty="0" smtClean="0"/>
                        <a:t>Qu’est ce qui est recherché ?</a:t>
                      </a:r>
                      <a:endParaRPr lang="en-GB" sz="1600" dirty="0"/>
                    </a:p>
                  </a:txBody>
                  <a:tcPr/>
                </a:tc>
              </a:tr>
              <a:tr h="747831">
                <a:tc>
                  <a:txBody>
                    <a:bodyPr/>
                    <a:lstStyle/>
                    <a:p>
                      <a:r>
                        <a:rPr lang="fr-FR" sz="1600" dirty="0" smtClean="0"/>
                        <a:t>Apprenants / société civile</a:t>
                      </a:r>
                      <a:endParaRPr lang="en-GB" sz="1600" dirty="0"/>
                    </a:p>
                  </a:txBody>
                  <a:tcPr/>
                </a:tc>
                <a:tc>
                  <a:txBody>
                    <a:bodyPr/>
                    <a:lstStyle/>
                    <a:p>
                      <a:r>
                        <a:rPr lang="fr-FR" sz="1600" dirty="0" smtClean="0"/>
                        <a:t>Confiance dans</a:t>
                      </a:r>
                      <a:r>
                        <a:rPr lang="fr-FR" sz="1600" baseline="0" dirty="0" smtClean="0"/>
                        <a:t> la qualité des formations qu’ils vont recevoir, quel que soit le fournisseur qu’ils choisissent</a:t>
                      </a:r>
                    </a:p>
                    <a:p>
                      <a:r>
                        <a:rPr lang="fr-FR" sz="1600" baseline="0" dirty="0" smtClean="0"/>
                        <a:t>Confiance dans le fait que leur formation aura des débouchés professionnels</a:t>
                      </a:r>
                      <a:endParaRPr lang="en-GB" sz="1600" dirty="0"/>
                    </a:p>
                  </a:txBody>
                  <a:tcPr/>
                </a:tc>
              </a:tr>
              <a:tr h="747831">
                <a:tc>
                  <a:txBody>
                    <a:bodyPr/>
                    <a:lstStyle/>
                    <a:p>
                      <a:r>
                        <a:rPr lang="fr-FR" sz="1600" dirty="0" smtClean="0"/>
                        <a:t>Employeurs</a:t>
                      </a:r>
                      <a:endParaRPr lang="en-GB" sz="1600" dirty="0"/>
                    </a:p>
                  </a:txBody>
                  <a:tcPr/>
                </a:tc>
                <a:tc>
                  <a:txBody>
                    <a:bodyPr/>
                    <a:lstStyle/>
                    <a:p>
                      <a:r>
                        <a:rPr lang="fr-FR" sz="1600" dirty="0" smtClean="0"/>
                        <a:t>La formation produit les compétences qu’elle attend pour les jeunes (recrutement, apprentissage) et pour les salariés (formation continue)</a:t>
                      </a:r>
                    </a:p>
                  </a:txBody>
                  <a:tcPr/>
                </a:tc>
              </a:tr>
              <a:tr h="747831">
                <a:tc>
                  <a:txBody>
                    <a:bodyPr/>
                    <a:lstStyle/>
                    <a:p>
                      <a:r>
                        <a:rPr lang="fr-FR" sz="1600" dirty="0" smtClean="0"/>
                        <a:t>Gouvernement</a:t>
                      </a:r>
                      <a:endParaRPr lang="en-GB" sz="1600" dirty="0"/>
                    </a:p>
                  </a:txBody>
                  <a:tcPr/>
                </a:tc>
                <a:tc>
                  <a:txBody>
                    <a:bodyPr/>
                    <a:lstStyle/>
                    <a:p>
                      <a:r>
                        <a:rPr lang="fr-FR" sz="1600" dirty="0" smtClean="0"/>
                        <a:t>Confiance dans la capacité</a:t>
                      </a:r>
                      <a:r>
                        <a:rPr lang="fr-FR" sz="1600" baseline="0" dirty="0" smtClean="0"/>
                        <a:t> des structures de formation à produire des personnes qualifiées et donc à participer au traitement des questions sociales</a:t>
                      </a:r>
                      <a:endParaRPr lang="en-GB" sz="1600" dirty="0"/>
                    </a:p>
                  </a:txBody>
                  <a:tcPr/>
                </a:tc>
              </a:tr>
              <a:tr h="747831">
                <a:tc>
                  <a:txBody>
                    <a:bodyPr/>
                    <a:lstStyle/>
                    <a:p>
                      <a:r>
                        <a:rPr lang="fr-FR" sz="1600" dirty="0" smtClean="0"/>
                        <a:t>Structures de formation</a:t>
                      </a:r>
                      <a:endParaRPr lang="en-GB" sz="1600" dirty="0"/>
                    </a:p>
                  </a:txBody>
                  <a:tcPr/>
                </a:tc>
                <a:tc>
                  <a:txBody>
                    <a:bodyPr/>
                    <a:lstStyle/>
                    <a:p>
                      <a:r>
                        <a:rPr lang="fr-FR" sz="1600" dirty="0" smtClean="0"/>
                        <a:t>Démontrer à</a:t>
                      </a:r>
                      <a:r>
                        <a:rPr lang="fr-FR" sz="1600" baseline="0" dirty="0" smtClean="0"/>
                        <a:t> l’autorité de régulation qu’elle assure la qualité des formations.</a:t>
                      </a:r>
                    </a:p>
                    <a:p>
                      <a:r>
                        <a:rPr lang="fr-FR" sz="1600" baseline="0" dirty="0" smtClean="0"/>
                        <a:t>Assurer son business model en satisfaisant ses clients / bénéficiaires</a:t>
                      </a:r>
                      <a:endParaRPr lang="en-GB" sz="1600" dirty="0"/>
                    </a:p>
                  </a:txBody>
                  <a:tcPr/>
                </a:tc>
              </a:tr>
            </a:tbl>
          </a:graphicData>
        </a:graphic>
      </p:graphicFrame>
      <p:sp>
        <p:nvSpPr>
          <p:cNvPr id="7" name="TextBox 6"/>
          <p:cNvSpPr txBox="1"/>
          <p:nvPr/>
        </p:nvSpPr>
        <p:spPr>
          <a:xfrm>
            <a:off x="731402" y="4869160"/>
            <a:ext cx="7368989" cy="1015663"/>
          </a:xfrm>
          <a:prstGeom prst="rect">
            <a:avLst/>
          </a:prstGeom>
          <a:noFill/>
        </p:spPr>
        <p:txBody>
          <a:bodyPr wrap="square" rtlCol="0">
            <a:spAutoFit/>
          </a:bodyPr>
          <a:lstStyle/>
          <a:p>
            <a:r>
              <a:rPr lang="fr-FR" sz="1600" dirty="0" smtClean="0"/>
              <a:t>Pour cela, il convient </a:t>
            </a:r>
            <a:r>
              <a:rPr lang="fr-FR" sz="1600" b="1" dirty="0" smtClean="0"/>
              <a:t>d’assurer la qualité</a:t>
            </a:r>
            <a:r>
              <a:rPr lang="fr-FR" sz="1600" dirty="0" smtClean="0"/>
              <a:t> : </a:t>
            </a:r>
          </a:p>
          <a:p>
            <a:endParaRPr lang="fr-FR" sz="1200" dirty="0" smtClean="0"/>
          </a:p>
          <a:p>
            <a:pPr marL="285750" indent="-285750">
              <a:buFont typeface="Arial" panose="020B0604020202020204" pitchFamily="34" charset="0"/>
              <a:buChar char="•"/>
            </a:pPr>
            <a:r>
              <a:rPr lang="fr-FR" sz="1600" dirty="0" smtClean="0"/>
              <a:t>Du système dans son ensemble (rôle de l’autorité de régulation)</a:t>
            </a:r>
          </a:p>
          <a:p>
            <a:pPr marL="285750" indent="-285750">
              <a:buFont typeface="Arial" panose="020B0604020202020204" pitchFamily="34" charset="0"/>
              <a:buChar char="•"/>
            </a:pPr>
            <a:r>
              <a:rPr lang="fr-FR" sz="1600" dirty="0" smtClean="0"/>
              <a:t>De la délivrance de la formation (rôle des structures de formation)</a:t>
            </a:r>
            <a:endParaRPr lang="en-GB" sz="1600" dirty="0"/>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3" name="Rectangle 2"/>
          <p:cNvSpPr/>
          <p:nvPr/>
        </p:nvSpPr>
        <p:spPr>
          <a:xfrm>
            <a:off x="238390" y="1484784"/>
            <a:ext cx="8905610" cy="2523768"/>
          </a:xfrm>
          <a:prstGeom prst="rect">
            <a:avLst/>
          </a:prstGeom>
        </p:spPr>
        <p:txBody>
          <a:bodyPr wrap="square">
            <a:spAutoFit/>
          </a:bodyPr>
          <a:lstStyle/>
          <a:p>
            <a:r>
              <a:rPr lang="fr-FR" b="1" dirty="0" smtClean="0"/>
              <a:t>Objectifs : </a:t>
            </a:r>
          </a:p>
          <a:p>
            <a:endParaRPr lang="fr-FR" sz="1400" dirty="0"/>
          </a:p>
          <a:p>
            <a:pPr marL="898525" indent="-285750">
              <a:buFont typeface="Arial" panose="020B0604020202020204" pitchFamily="34" charset="0"/>
              <a:buChar char="•"/>
            </a:pPr>
            <a:r>
              <a:rPr lang="fr-FR" dirty="0" smtClean="0"/>
              <a:t>Accroître la transparence des acquis des formations</a:t>
            </a:r>
          </a:p>
          <a:p>
            <a:pPr marL="898525" indent="-285750">
              <a:buFont typeface="Arial" panose="020B0604020202020204" pitchFamily="34" charset="0"/>
              <a:buChar char="•"/>
            </a:pPr>
            <a:r>
              <a:rPr lang="fr-FR" dirty="0" smtClean="0"/>
              <a:t>Rendre la FP plus attractive auprès des jeunes et réduire les inégalités</a:t>
            </a:r>
          </a:p>
          <a:p>
            <a:pPr marL="898525" indent="-285750">
              <a:buFont typeface="Arial" panose="020B0604020202020204" pitchFamily="34" charset="0"/>
              <a:buChar char="•"/>
            </a:pPr>
            <a:r>
              <a:rPr lang="fr-FR" dirty="0" smtClean="0"/>
              <a:t>Valoriser la formation tout au long de la vie</a:t>
            </a:r>
          </a:p>
          <a:p>
            <a:pPr marL="898525" indent="-285750">
              <a:buFont typeface="Arial" panose="020B0604020202020204" pitchFamily="34" charset="0"/>
              <a:buChar char="•"/>
            </a:pPr>
            <a:r>
              <a:rPr lang="fr-FR" dirty="0" smtClean="0"/>
              <a:t>Favoriser la </a:t>
            </a:r>
            <a:r>
              <a:rPr lang="fr-FR" dirty="0"/>
              <a:t>mobilité des </a:t>
            </a:r>
            <a:r>
              <a:rPr lang="fr-FR" dirty="0" smtClean="0"/>
              <a:t>apprenants et l’évolution des salariés</a:t>
            </a:r>
          </a:p>
          <a:p>
            <a:endParaRPr lang="en-GB" dirty="0"/>
          </a:p>
          <a:p>
            <a:r>
              <a:rPr lang="en-GB" dirty="0" smtClean="0"/>
              <a:t>A </a:t>
            </a:r>
            <a:r>
              <a:rPr lang="en-GB" dirty="0" err="1" smtClean="0"/>
              <a:t>l’échelle</a:t>
            </a:r>
            <a:r>
              <a:rPr lang="en-GB" dirty="0" smtClean="0"/>
              <a:t> </a:t>
            </a:r>
            <a:r>
              <a:rPr lang="en-GB" dirty="0" err="1" smtClean="0"/>
              <a:t>européenne</a:t>
            </a:r>
            <a:r>
              <a:rPr lang="en-GB" dirty="0" smtClean="0"/>
              <a:t> : European </a:t>
            </a:r>
            <a:r>
              <a:rPr lang="en-GB" dirty="0"/>
              <a:t>Quality Assurance Reference Framework for </a:t>
            </a:r>
            <a:r>
              <a:rPr lang="en-GB" dirty="0" smtClean="0"/>
              <a:t>VET (EQAVET)</a:t>
            </a:r>
          </a:p>
          <a:p>
            <a:endParaRPr lang="fr-FR" dirty="0"/>
          </a:p>
        </p:txBody>
      </p:sp>
      <p:sp>
        <p:nvSpPr>
          <p:cNvPr id="7" name="Title 4"/>
          <p:cNvSpPr>
            <a:spLocks noGrp="1"/>
          </p:cNvSpPr>
          <p:nvPr>
            <p:ph type="ctrTitle"/>
          </p:nvPr>
        </p:nvSpPr>
        <p:spPr>
          <a:xfrm>
            <a:off x="950020" y="0"/>
            <a:ext cx="8193980" cy="1470025"/>
          </a:xfrm>
        </p:spPr>
        <p:txBody>
          <a:bodyPr/>
          <a:lstStyle/>
          <a:p>
            <a:r>
              <a:rPr lang="fr-FR" dirty="0" smtClean="0"/>
              <a:t>Qualité du système de FP</a:t>
            </a:r>
            <a:endParaRPr lang="en-GB" dirty="0"/>
          </a:p>
        </p:txBody>
      </p:sp>
      <p:sp>
        <p:nvSpPr>
          <p:cNvPr id="8" name="Rectangle 7"/>
          <p:cNvSpPr/>
          <p:nvPr/>
        </p:nvSpPr>
        <p:spPr>
          <a:xfrm>
            <a:off x="224224" y="3813440"/>
            <a:ext cx="8905610" cy="2308324"/>
          </a:xfrm>
          <a:prstGeom prst="rect">
            <a:avLst/>
          </a:prstGeom>
        </p:spPr>
        <p:txBody>
          <a:bodyPr wrap="square">
            <a:spAutoFit/>
          </a:bodyPr>
          <a:lstStyle/>
          <a:p>
            <a:r>
              <a:rPr lang="fr-FR" b="1" dirty="0" smtClean="0"/>
              <a:t>Multiples leviers</a:t>
            </a:r>
            <a:r>
              <a:rPr lang="fr-FR" dirty="0" smtClean="0"/>
              <a:t>  (</a:t>
            </a:r>
            <a:r>
              <a:rPr lang="fr-FR" i="1" dirty="0" smtClean="0"/>
              <a:t>à traiter simultanément</a:t>
            </a:r>
            <a:r>
              <a:rPr lang="fr-FR" dirty="0" smtClean="0"/>
              <a:t>) :</a:t>
            </a:r>
          </a:p>
          <a:p>
            <a:pPr marL="898525" indent="-285750">
              <a:buFont typeface="Arial" panose="020B0604020202020204" pitchFamily="34" charset="0"/>
              <a:buChar char="•"/>
            </a:pPr>
            <a:r>
              <a:rPr lang="fr-FR" dirty="0" smtClean="0"/>
              <a:t>Système d’accréditation des organismes </a:t>
            </a:r>
            <a:r>
              <a:rPr lang="fr-FR" dirty="0"/>
              <a:t>de </a:t>
            </a:r>
            <a:r>
              <a:rPr lang="fr-FR" dirty="0" smtClean="0"/>
              <a:t>formation</a:t>
            </a:r>
          </a:p>
          <a:p>
            <a:pPr marL="898525" indent="-285750">
              <a:buFont typeface="Arial" panose="020B0604020202020204" pitchFamily="34" charset="0"/>
              <a:buChar char="•"/>
            </a:pPr>
            <a:r>
              <a:rPr lang="fr-FR" dirty="0" smtClean="0"/>
              <a:t>Partenariat / collaboration avec le secteur privé</a:t>
            </a:r>
          </a:p>
          <a:p>
            <a:pPr marL="898525" indent="-285750">
              <a:buFont typeface="Arial" panose="020B0604020202020204" pitchFamily="34" charset="0"/>
              <a:buChar char="•"/>
            </a:pPr>
            <a:r>
              <a:rPr lang="fr-FR" dirty="0" smtClean="0"/>
              <a:t>Reconnaissance et valeur des diplômes au niveau national et international : EQF, ECVET, ENIC/NARIC</a:t>
            </a:r>
          </a:p>
          <a:p>
            <a:pPr marL="898525" indent="-285750">
              <a:buFont typeface="Arial" panose="020B0604020202020204" pitchFamily="34" charset="0"/>
              <a:buChar char="•"/>
            </a:pPr>
            <a:r>
              <a:rPr lang="fr-FR" dirty="0" smtClean="0"/>
              <a:t>Financement de la </a:t>
            </a:r>
            <a:r>
              <a:rPr lang="fr-FR" dirty="0" smtClean="0"/>
              <a:t>formation professionnelle dans son ensemble</a:t>
            </a:r>
            <a:endParaRPr lang="fr-FR" dirty="0" smtClean="0"/>
          </a:p>
          <a:p>
            <a:pPr marL="898525" indent="-285750">
              <a:buFont typeface="Arial" panose="020B0604020202020204" pitchFamily="34" charset="0"/>
              <a:buChar char="•"/>
            </a:pPr>
            <a:r>
              <a:rPr lang="fr-FR" dirty="0" smtClean="0"/>
              <a:t>Recrutement et Formation des formateurs et </a:t>
            </a:r>
            <a:r>
              <a:rPr lang="fr-FR" dirty="0" smtClean="0"/>
              <a:t>enseignants en général</a:t>
            </a:r>
            <a:endParaRPr lang="fr-FR" dirty="0" smtClean="0"/>
          </a:p>
          <a:p>
            <a:pPr marL="898525" indent="-285750">
              <a:buFont typeface="Arial" panose="020B0604020202020204" pitchFamily="34" charset="0"/>
              <a:buChar char="•"/>
            </a:pPr>
            <a:r>
              <a:rPr lang="fr-FR" dirty="0" smtClean="0"/>
              <a:t>Equipements et </a:t>
            </a:r>
            <a:r>
              <a:rPr lang="fr-FR" dirty="0" smtClean="0"/>
              <a:t>état des lieux </a:t>
            </a:r>
            <a:r>
              <a:rPr lang="fr-FR" dirty="0" smtClean="0"/>
              <a:t>de formation…</a:t>
            </a:r>
            <a:endParaRPr lang="en-GB" dirty="0" smtClean="0"/>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7" name="Title 4"/>
          <p:cNvSpPr>
            <a:spLocks noGrp="1"/>
          </p:cNvSpPr>
          <p:nvPr>
            <p:ph type="ctrTitle"/>
          </p:nvPr>
        </p:nvSpPr>
        <p:spPr>
          <a:xfrm>
            <a:off x="950020" y="0"/>
            <a:ext cx="8193980" cy="1470025"/>
          </a:xfrm>
        </p:spPr>
        <p:txBody>
          <a:bodyPr/>
          <a:lstStyle/>
          <a:p>
            <a:r>
              <a:rPr lang="fr-FR" dirty="0" smtClean="0"/>
              <a:t>Qualité du système de FP</a:t>
            </a:r>
            <a:endParaRPr lang="en-GB" dirty="0"/>
          </a:p>
        </p:txBody>
      </p:sp>
      <p:sp>
        <p:nvSpPr>
          <p:cNvPr id="2" name="Rectangle 1"/>
          <p:cNvSpPr/>
          <p:nvPr/>
        </p:nvSpPr>
        <p:spPr>
          <a:xfrm>
            <a:off x="755576" y="1340768"/>
            <a:ext cx="7704856" cy="4662815"/>
          </a:xfrm>
          <a:prstGeom prst="rect">
            <a:avLst/>
          </a:prstGeom>
        </p:spPr>
        <p:txBody>
          <a:bodyPr wrap="square">
            <a:spAutoFit/>
          </a:bodyPr>
          <a:lstStyle/>
          <a:p>
            <a:r>
              <a:rPr lang="fr-FR" b="1" dirty="0"/>
              <a:t>Liste d'indicateurs EQAVET </a:t>
            </a:r>
            <a:r>
              <a:rPr lang="fr-FR" dirty="0"/>
              <a:t>qui peuvent servir de «boîte à outils» aux pays qui s’emploient à adapter et à développer leurs systèmes d’enseignement et de formation professionnels</a:t>
            </a:r>
            <a:r>
              <a:rPr lang="fr-FR" dirty="0" smtClean="0"/>
              <a:t>.</a:t>
            </a:r>
          </a:p>
          <a:p>
            <a:endParaRPr lang="fr-FR" b="1" dirty="0"/>
          </a:p>
          <a:p>
            <a:pPr>
              <a:spcAft>
                <a:spcPts val="600"/>
              </a:spcAft>
            </a:pPr>
            <a:r>
              <a:rPr lang="fr-FR" dirty="0"/>
              <a:t>1. Pertinence des systèmes d'assurance qualité pour les prestataires d'EFP</a:t>
            </a:r>
          </a:p>
          <a:p>
            <a:pPr>
              <a:spcAft>
                <a:spcPts val="600"/>
              </a:spcAft>
            </a:pPr>
            <a:r>
              <a:rPr lang="fr-FR" dirty="0" smtClean="0"/>
              <a:t>2</a:t>
            </a:r>
            <a:r>
              <a:rPr lang="fr-FR" dirty="0"/>
              <a:t>. Investissement dans la formation des enseignants et des formateurs</a:t>
            </a:r>
          </a:p>
          <a:p>
            <a:pPr>
              <a:spcAft>
                <a:spcPts val="600"/>
              </a:spcAft>
            </a:pPr>
            <a:r>
              <a:rPr lang="fr-FR" dirty="0" smtClean="0"/>
              <a:t>3</a:t>
            </a:r>
            <a:r>
              <a:rPr lang="fr-FR" dirty="0"/>
              <a:t>. Taux de participation aux programmes d'EFP</a:t>
            </a:r>
          </a:p>
          <a:p>
            <a:pPr>
              <a:spcAft>
                <a:spcPts val="600"/>
              </a:spcAft>
            </a:pPr>
            <a:r>
              <a:rPr lang="fr-FR" dirty="0" smtClean="0"/>
              <a:t>4</a:t>
            </a:r>
            <a:r>
              <a:rPr lang="fr-FR" dirty="0"/>
              <a:t>. Taux d'achèvement dans les programmes d'EFP</a:t>
            </a:r>
          </a:p>
          <a:p>
            <a:pPr>
              <a:spcAft>
                <a:spcPts val="600"/>
              </a:spcAft>
            </a:pPr>
            <a:r>
              <a:rPr lang="fr-FR" dirty="0" smtClean="0"/>
              <a:t>5</a:t>
            </a:r>
            <a:r>
              <a:rPr lang="fr-FR" dirty="0"/>
              <a:t>. Taux de placement dans les programmes d'EFP</a:t>
            </a:r>
          </a:p>
          <a:p>
            <a:pPr>
              <a:spcAft>
                <a:spcPts val="600"/>
              </a:spcAft>
            </a:pPr>
            <a:r>
              <a:rPr lang="fr-FR" dirty="0" smtClean="0"/>
              <a:t>6</a:t>
            </a:r>
            <a:r>
              <a:rPr lang="fr-FR" dirty="0"/>
              <a:t>. Utilisation des compétences acquises sur le lieu de travail</a:t>
            </a:r>
          </a:p>
          <a:p>
            <a:pPr>
              <a:spcAft>
                <a:spcPts val="600"/>
              </a:spcAft>
            </a:pPr>
            <a:r>
              <a:rPr lang="fr-FR" dirty="0" smtClean="0"/>
              <a:t>7</a:t>
            </a:r>
            <a:r>
              <a:rPr lang="fr-FR" dirty="0"/>
              <a:t>. Taux de chômage</a:t>
            </a:r>
          </a:p>
          <a:p>
            <a:pPr>
              <a:spcAft>
                <a:spcPts val="600"/>
              </a:spcAft>
            </a:pPr>
            <a:r>
              <a:rPr lang="fr-FR" dirty="0" smtClean="0"/>
              <a:t>8</a:t>
            </a:r>
            <a:r>
              <a:rPr lang="fr-FR" dirty="0"/>
              <a:t>. Prévalence </a:t>
            </a:r>
            <a:r>
              <a:rPr lang="fr-FR" dirty="0" smtClean="0"/>
              <a:t>des groupes vulnérables</a:t>
            </a:r>
            <a:endParaRPr lang="fr-FR" dirty="0"/>
          </a:p>
          <a:p>
            <a:pPr>
              <a:spcAft>
                <a:spcPts val="600"/>
              </a:spcAft>
            </a:pPr>
            <a:r>
              <a:rPr lang="fr-FR" dirty="0" smtClean="0"/>
              <a:t>9</a:t>
            </a:r>
            <a:r>
              <a:rPr lang="fr-FR" dirty="0"/>
              <a:t>. Mécanismes d'identification des besoins en formation sur le marché du travail</a:t>
            </a:r>
          </a:p>
          <a:p>
            <a:pPr>
              <a:spcAft>
                <a:spcPts val="600"/>
              </a:spcAft>
            </a:pPr>
            <a:r>
              <a:rPr lang="fr-FR" dirty="0" smtClean="0"/>
              <a:t>10</a:t>
            </a:r>
            <a:r>
              <a:rPr lang="fr-FR" dirty="0"/>
              <a:t>. </a:t>
            </a:r>
            <a:r>
              <a:rPr lang="fr-FR" dirty="0" smtClean="0"/>
              <a:t>Systèmes utilisés </a:t>
            </a:r>
            <a:r>
              <a:rPr lang="fr-FR" dirty="0"/>
              <a:t>pour promouvoir un meilleur accès à l'EFP</a:t>
            </a:r>
            <a:endParaRPr lang="en-GB" dirty="0"/>
          </a:p>
        </p:txBody>
      </p:sp>
    </p:spTree>
    <p:extLst>
      <p:ext uri="{BB962C8B-B14F-4D97-AF65-F5344CB8AC3E}">
        <p14:creationId xmlns:p14="http://schemas.microsoft.com/office/powerpoint/2010/main" val="1538169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8" name="Title 4"/>
          <p:cNvSpPr txBox="1">
            <a:spLocks/>
          </p:cNvSpPr>
          <p:nvPr/>
        </p:nvSpPr>
        <p:spPr>
          <a:xfrm>
            <a:off x="950020" y="0"/>
            <a:ext cx="819398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smtClean="0"/>
              <a:t>Qualité des établissements délivrant de la FP</a:t>
            </a:r>
            <a:endParaRPr lang="en-GB" dirty="0"/>
          </a:p>
        </p:txBody>
      </p:sp>
      <p:sp>
        <p:nvSpPr>
          <p:cNvPr id="9" name="Rectangle 8"/>
          <p:cNvSpPr/>
          <p:nvPr/>
        </p:nvSpPr>
        <p:spPr>
          <a:xfrm>
            <a:off x="278816" y="2996952"/>
            <a:ext cx="7704856" cy="3323987"/>
          </a:xfrm>
          <a:prstGeom prst="rect">
            <a:avLst/>
          </a:prstGeom>
        </p:spPr>
        <p:txBody>
          <a:bodyPr wrap="square">
            <a:spAutoFit/>
          </a:bodyPr>
          <a:lstStyle/>
          <a:p>
            <a:r>
              <a:rPr lang="fr-FR" b="1" dirty="0" smtClean="0"/>
              <a:t>En formation initiale, leviers multiples</a:t>
            </a:r>
          </a:p>
          <a:p>
            <a:endParaRPr lang="fr-FR" sz="1200" b="1" dirty="0" smtClean="0"/>
          </a:p>
          <a:p>
            <a:pPr marL="285750" indent="-285750">
              <a:buFont typeface="Arial" panose="020B0604020202020204" pitchFamily="34" charset="0"/>
              <a:buChar char="•"/>
            </a:pPr>
            <a:r>
              <a:rPr lang="fr-FR" dirty="0" smtClean="0"/>
              <a:t>Place de l’élève dans l’établissement : vie scolaire, parcours, </a:t>
            </a:r>
            <a:endParaRPr lang="fr-FR" dirty="0"/>
          </a:p>
          <a:p>
            <a:pPr marL="285750" indent="-285750">
              <a:buFont typeface="Arial" panose="020B0604020202020204" pitchFamily="34" charset="0"/>
              <a:buChar char="•"/>
            </a:pPr>
            <a:r>
              <a:rPr lang="fr-FR" dirty="0" smtClean="0"/>
              <a:t>Organisation administrative et pédagogique de l’établissement</a:t>
            </a:r>
          </a:p>
          <a:p>
            <a:pPr marL="285750" indent="-285750">
              <a:buFont typeface="Arial" panose="020B0604020202020204" pitchFamily="34" charset="0"/>
              <a:buChar char="•"/>
            </a:pPr>
            <a:r>
              <a:rPr lang="fr-FR" dirty="0" smtClean="0"/>
              <a:t>Relations avec le monde professionnel et/ ou les collectivités territoriales</a:t>
            </a:r>
          </a:p>
          <a:p>
            <a:pPr marL="285750" indent="-285750">
              <a:buFont typeface="Arial" panose="020B0604020202020204" pitchFamily="34" charset="0"/>
              <a:buChar char="•"/>
            </a:pPr>
            <a:r>
              <a:rPr lang="fr-FR" dirty="0" smtClean="0"/>
              <a:t>Recrutement des formateurs et enseignants</a:t>
            </a:r>
          </a:p>
          <a:p>
            <a:pPr marL="285750" indent="-285750">
              <a:buFont typeface="Arial" panose="020B0604020202020204" pitchFamily="34" charset="0"/>
              <a:buChar char="•"/>
            </a:pPr>
            <a:r>
              <a:rPr lang="fr-FR" dirty="0" smtClean="0"/>
              <a:t>Gestion des équipements et des ressources</a:t>
            </a:r>
          </a:p>
          <a:p>
            <a:pPr marL="285750" indent="-285750">
              <a:buFont typeface="Arial" panose="020B0604020202020204" pitchFamily="34" charset="0"/>
              <a:buChar char="•"/>
            </a:pPr>
            <a:r>
              <a:rPr lang="fr-FR" dirty="0" smtClean="0"/>
              <a:t>Approche commerciale,  communication interne et </a:t>
            </a:r>
            <a:r>
              <a:rPr lang="fr-FR" dirty="0" smtClean="0"/>
              <a:t>externe</a:t>
            </a:r>
          </a:p>
          <a:p>
            <a:pPr marL="285750" indent="-285750">
              <a:buFont typeface="Arial" panose="020B0604020202020204" pitchFamily="34" charset="0"/>
              <a:buChar char="•"/>
            </a:pPr>
            <a:endParaRPr lang="fr-FR" dirty="0"/>
          </a:p>
          <a:p>
            <a:r>
              <a:rPr lang="en-GB" dirty="0"/>
              <a:t>Ex. </a:t>
            </a:r>
            <a:r>
              <a:rPr lang="en-GB" dirty="0" err="1"/>
              <a:t>d’outil</a:t>
            </a:r>
            <a:r>
              <a:rPr lang="en-GB" dirty="0"/>
              <a:t> : </a:t>
            </a:r>
            <a:r>
              <a:rPr lang="fr-FR" dirty="0">
                <a:hlinkClick r:id="rId4"/>
              </a:rPr>
              <a:t>Guide d’auto-évaluation en lycée proposant des formations et enseignements professionnels </a:t>
            </a:r>
            <a:r>
              <a:rPr lang="fr-FR" dirty="0"/>
              <a:t>- QALEP</a:t>
            </a:r>
          </a:p>
          <a:p>
            <a:pPr marL="285750" indent="-285750">
              <a:buFont typeface="Arial" panose="020B0604020202020204" pitchFamily="34" charset="0"/>
              <a:buChar char="•"/>
            </a:pPr>
            <a:endParaRPr lang="fr-FR" dirty="0" smtClean="0"/>
          </a:p>
        </p:txBody>
      </p:sp>
      <p:sp>
        <p:nvSpPr>
          <p:cNvPr id="7" name="Rectangle 6"/>
          <p:cNvSpPr/>
          <p:nvPr/>
        </p:nvSpPr>
        <p:spPr>
          <a:xfrm>
            <a:off x="238390" y="1484784"/>
            <a:ext cx="8905610" cy="1754326"/>
          </a:xfrm>
          <a:prstGeom prst="rect">
            <a:avLst/>
          </a:prstGeom>
        </p:spPr>
        <p:txBody>
          <a:bodyPr wrap="square">
            <a:spAutoFit/>
          </a:bodyPr>
          <a:lstStyle/>
          <a:p>
            <a:r>
              <a:rPr lang="fr-FR" b="1" dirty="0" smtClean="0"/>
              <a:t>Objectifs : </a:t>
            </a:r>
          </a:p>
          <a:p>
            <a:pPr marL="898525" indent="-285750">
              <a:buFont typeface="Arial" panose="020B0604020202020204" pitchFamily="34" charset="0"/>
              <a:buChar char="•"/>
            </a:pPr>
            <a:r>
              <a:rPr lang="fr-FR" dirty="0" smtClean="0"/>
              <a:t>Donner confiance dans les enseignements dispensés</a:t>
            </a:r>
          </a:p>
          <a:p>
            <a:pPr marL="898525" indent="-285750">
              <a:buFont typeface="Arial" panose="020B0604020202020204" pitchFamily="34" charset="0"/>
              <a:buChar char="•"/>
            </a:pPr>
            <a:r>
              <a:rPr lang="fr-FR" dirty="0" smtClean="0"/>
              <a:t>Assurer des débouchés pour les jeunes</a:t>
            </a:r>
          </a:p>
          <a:p>
            <a:pPr marL="898525" indent="-285750">
              <a:buFont typeface="Arial" panose="020B0604020202020204" pitchFamily="34" charset="0"/>
              <a:buChar char="•"/>
            </a:pPr>
            <a:r>
              <a:rPr lang="fr-FR" dirty="0" smtClean="0"/>
              <a:t>Etre utile pour le tissu économique</a:t>
            </a:r>
          </a:p>
          <a:p>
            <a:pPr marL="898525" indent="-285750">
              <a:buFont typeface="Arial" panose="020B0604020202020204" pitchFamily="34" charset="0"/>
              <a:buChar char="•"/>
            </a:pPr>
            <a:r>
              <a:rPr lang="fr-FR" dirty="0" smtClean="0"/>
              <a:t>Assurer son business model</a:t>
            </a:r>
          </a:p>
          <a:p>
            <a:endParaRPr lang="en-GB" dirty="0"/>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2042</Words>
  <Application>Microsoft Office PowerPoint</Application>
  <PresentationFormat>On-screen Show (4:3)</PresentationFormat>
  <Paragraphs>179</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Kafaat Liljamia -   VERS UN SYSTEME DE FORMATION PROFESSIONNELLE MAROCAIN DE QUALITE, INCLUSIF ET AXE SUR LE MARCHE DU TRAVAIL </vt:lpstr>
      <vt:lpstr>L’assurance qualité, c’est quoi ? </vt:lpstr>
      <vt:lpstr>Quel rapport avec la norme ?</vt:lpstr>
      <vt:lpstr>L’amélioration continue</vt:lpstr>
      <vt:lpstr>Dans la formation professionnelle</vt:lpstr>
      <vt:lpstr>PowerPoint Presentation</vt:lpstr>
      <vt:lpstr>Qualité du système de FP</vt:lpstr>
      <vt:lpstr>Qualité du système de FP</vt:lpstr>
      <vt:lpstr>PowerPoint Presentation</vt:lpstr>
      <vt:lpstr>PowerPoint Presentation</vt:lpstr>
      <vt:lpstr>PowerPoint Presentation</vt:lpstr>
      <vt:lpstr>PowerPoint Presentation</vt:lpstr>
      <vt:lpstr>PowerPoint Presentation</vt:lpstr>
      <vt:lpstr>PowerPoint Presentation</vt:lpstr>
    </vt:vector>
  </TitlesOfParts>
  <Company>British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Kafaat Liljamia -   VERS UN SYSTEME DE FORMATION PROFESSIONNELLE MAROCAIN DE QUALITE, INCLUSIF ET AXE SUR LE MARCHE DU TRAVAIL</dc:title>
  <dc:creator>Veran, Stephan (Morocco)</dc:creator>
  <cp:lastModifiedBy>Veran, Stephan (Morocco)</cp:lastModifiedBy>
  <cp:revision>45</cp:revision>
  <dcterms:created xsi:type="dcterms:W3CDTF">2018-09-20T14:30:23Z</dcterms:created>
  <dcterms:modified xsi:type="dcterms:W3CDTF">2019-09-10T14:50:40Z</dcterms:modified>
</cp:coreProperties>
</file>