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4" r:id="rId2"/>
    <p:sldId id="295" r:id="rId3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54" autoAdjust="0"/>
    <p:restoredTop sz="89189" autoAdjust="0"/>
  </p:normalViewPr>
  <p:slideViewPr>
    <p:cSldViewPr>
      <p:cViewPr varScale="1">
        <p:scale>
          <a:sx n="78" d="100"/>
          <a:sy n="78" d="100"/>
        </p:scale>
        <p:origin x="1306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88712"/>
          </a:xfrm>
          <a:prstGeom prst="rect">
            <a:avLst/>
          </a:prstGeom>
        </p:spPr>
        <p:txBody>
          <a:bodyPr vert="horz" lIns="89859" tIns="44930" rIns="89859" bIns="4493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89859" tIns="44930" rIns="89859" bIns="44930" rtlCol="0"/>
          <a:lstStyle>
            <a:lvl1pPr algn="r">
              <a:defRPr sz="1200"/>
            </a:lvl1pPr>
          </a:lstStyle>
          <a:p>
            <a:fld id="{B68EE619-C26F-452D-B955-ECAD31D828F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59" tIns="44930" rIns="89859" bIns="4493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89859" tIns="44930" rIns="89859" bIns="449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3829"/>
            <a:ext cx="2914015" cy="488712"/>
          </a:xfrm>
          <a:prstGeom prst="rect">
            <a:avLst/>
          </a:prstGeom>
        </p:spPr>
        <p:txBody>
          <a:bodyPr vert="horz" lIns="89859" tIns="44930" rIns="89859" bIns="4493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29"/>
            <a:ext cx="2914015" cy="488712"/>
          </a:xfrm>
          <a:prstGeom prst="rect">
            <a:avLst/>
          </a:prstGeom>
        </p:spPr>
        <p:txBody>
          <a:bodyPr vert="horz" lIns="89859" tIns="44930" rIns="89859" bIns="44930" rtlCol="0" anchor="b"/>
          <a:lstStyle>
            <a:lvl1pPr algn="r">
              <a:defRPr sz="1200"/>
            </a:lvl1pPr>
          </a:lstStyle>
          <a:p>
            <a:fld id="{B7A26973-6C22-455E-A68C-4503BC548BE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26973-6C22-455E-A68C-4503BC548B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240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26973-6C22-455E-A68C-4503BC548BE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500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73B1B-BFCE-41EA-BB32-3834D6D5601E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5043-58CC-4510-BFAE-8AAFD289DA4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00" y="-19768"/>
            <a:ext cx="8229600" cy="640456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Missions in </a:t>
            </a:r>
            <a:r>
              <a:rPr lang="en-GB" u="sng" dirty="0" smtClean="0"/>
              <a:t>2019</a:t>
            </a:r>
            <a:r>
              <a:rPr lang="en-GB" dirty="0" smtClean="0"/>
              <a:t> </a:t>
            </a:r>
            <a:r>
              <a:rPr lang="en-GB" sz="2700" i="1" dirty="0" smtClean="0"/>
              <a:t>(completed)</a:t>
            </a:r>
            <a:endParaRPr lang="en-GB" i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659801"/>
              </p:ext>
            </p:extLst>
          </p:nvPr>
        </p:nvGraphicFramePr>
        <p:xfrm>
          <a:off x="477400" y="764705"/>
          <a:ext cx="8343072" cy="5823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6164">
                  <a:extLst>
                    <a:ext uri="{9D8B030D-6E8A-4147-A177-3AD203B41FA5}">
                      <a16:colId xmlns:a16="http://schemas.microsoft.com/office/drawing/2014/main" val="2947911600"/>
                    </a:ext>
                  </a:extLst>
                </a:gridCol>
                <a:gridCol w="5906908">
                  <a:extLst>
                    <a:ext uri="{9D8B030D-6E8A-4147-A177-3AD203B41FA5}">
                      <a16:colId xmlns:a16="http://schemas.microsoft.com/office/drawing/2014/main" val="1000039197"/>
                    </a:ext>
                  </a:extLst>
                </a:gridCol>
              </a:tblGrid>
              <a:tr h="41162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Partner Country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</a:t>
                      </a:r>
                      <a:r>
                        <a:rPr lang="en-GB" sz="1200" baseline="0" dirty="0" smtClean="0"/>
                        <a:t> of play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290181"/>
                  </a:ext>
                </a:extLst>
              </a:tr>
              <a:tr h="380462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Honduras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Finalisation of joint programming document + joint results</a:t>
                      </a:r>
                      <a:r>
                        <a:rPr lang="en-GB" sz="1200" baseline="0" dirty="0" smtClean="0"/>
                        <a:t> framework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462451"/>
                  </a:ext>
                </a:extLst>
              </a:tr>
              <a:tr h="444412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Tajikistan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Kicking-off</a:t>
                      </a:r>
                      <a:r>
                        <a:rPr lang="en-GB" sz="1200" baseline="0" dirty="0" smtClean="0"/>
                        <a:t> joint programming</a:t>
                      </a:r>
                    </a:p>
                    <a:p>
                      <a:r>
                        <a:rPr lang="en-GB" sz="1200" baseline="0" dirty="0" smtClean="0"/>
                        <a:t>Roadmap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981946"/>
                  </a:ext>
                </a:extLst>
              </a:tr>
              <a:tr h="444412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Uzbekistan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Kicking-off joint programming</a:t>
                      </a:r>
                    </a:p>
                    <a:p>
                      <a:r>
                        <a:rPr lang="en-GB" sz="1200" dirty="0" smtClean="0"/>
                        <a:t>Roadmap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343591"/>
                  </a:ext>
                </a:extLst>
              </a:tr>
              <a:tr h="456349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Chad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</a:t>
                      </a:r>
                      <a:r>
                        <a:rPr lang="en-GB" sz="1200" baseline="30000" dirty="0" smtClean="0"/>
                        <a:t>nd</a:t>
                      </a:r>
                      <a:r>
                        <a:rPr lang="en-GB" sz="1200" dirty="0" smtClean="0"/>
                        <a:t> cycle of joint programming</a:t>
                      </a:r>
                    </a:p>
                    <a:p>
                      <a:r>
                        <a:rPr lang="en-GB" sz="1200" dirty="0" smtClean="0"/>
                        <a:t>Senior</a:t>
                      </a:r>
                      <a:r>
                        <a:rPr lang="en-GB" sz="1200" baseline="0" dirty="0" smtClean="0"/>
                        <a:t> Active programme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83811"/>
                  </a:ext>
                </a:extLst>
              </a:tr>
              <a:tr h="53652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Congo</a:t>
                      </a:r>
                      <a:r>
                        <a:rPr lang="en-GB" sz="1200" b="1" baseline="0" dirty="0" smtClean="0"/>
                        <a:t> Brazzaville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Kicking-off joint</a:t>
                      </a:r>
                      <a:r>
                        <a:rPr lang="en-GB" sz="1200" baseline="0" dirty="0" smtClean="0"/>
                        <a:t> programming</a:t>
                      </a:r>
                    </a:p>
                    <a:p>
                      <a:r>
                        <a:rPr lang="en-GB" sz="1200" baseline="0" dirty="0" smtClean="0"/>
                        <a:t>Draft joint analysis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904537"/>
                  </a:ext>
                </a:extLst>
              </a:tr>
              <a:tr h="444412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Democratic Republic</a:t>
                      </a:r>
                      <a:r>
                        <a:rPr lang="en-GB" sz="1200" b="1" baseline="0" dirty="0" smtClean="0"/>
                        <a:t> of Congo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Kicking-off joint programming</a:t>
                      </a:r>
                    </a:p>
                    <a:p>
                      <a:r>
                        <a:rPr lang="en-GB" sz="1200" dirty="0" smtClean="0"/>
                        <a:t>Roadmap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828088"/>
                  </a:ext>
                </a:extLst>
              </a:tr>
              <a:tr h="53652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Dominican Republic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Kicking-off</a:t>
                      </a:r>
                      <a:r>
                        <a:rPr lang="en-GB" sz="1200" baseline="0" dirty="0" smtClean="0"/>
                        <a:t> joint programming</a:t>
                      </a:r>
                    </a:p>
                    <a:p>
                      <a:r>
                        <a:rPr lang="en-GB" sz="1200" baseline="0" dirty="0" smtClean="0"/>
                        <a:t>Roadmap + joint analysis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749494"/>
                  </a:ext>
                </a:extLst>
              </a:tr>
              <a:tr h="446173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Iraq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CSO Roadmap mission combined with kick-off of joint programming </a:t>
                      </a:r>
                      <a:r>
                        <a:rPr lang="en-GB" sz="1200" i="1" dirty="0" smtClean="0"/>
                        <a:t>(innovative approach)</a:t>
                      </a:r>
                    </a:p>
                    <a:p>
                      <a:r>
                        <a:rPr lang="en-GB" sz="1200" dirty="0" smtClean="0"/>
                        <a:t>Feasibility/scoping</a:t>
                      </a:r>
                      <a:r>
                        <a:rPr lang="en-GB" sz="1200" baseline="0" dirty="0" smtClean="0"/>
                        <a:t> exercise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238921"/>
                  </a:ext>
                </a:extLst>
              </a:tr>
              <a:tr h="555559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Nepal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From joint analysis to joint response</a:t>
                      </a:r>
                    </a:p>
                    <a:p>
                      <a:r>
                        <a:rPr lang="en-GB" sz="1200" baseline="0" dirty="0" smtClean="0"/>
                        <a:t>3-8 September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19875"/>
                  </a:ext>
                </a:extLst>
              </a:tr>
              <a:tr h="476305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Mozambique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/>
                        <a:t>Kicking-off joint programming</a:t>
                      </a:r>
                    </a:p>
                    <a:p>
                      <a:r>
                        <a:rPr lang="en-GB" sz="1200" baseline="0" dirty="0" smtClean="0"/>
                        <a:t>11-15 September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65281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Zimbabwe</a:t>
                      </a:r>
                      <a:endParaRPr lang="en-GB" sz="1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Kicking-off joint</a:t>
                      </a:r>
                      <a:r>
                        <a:rPr lang="en-GB" sz="1200" baseline="0" dirty="0" smtClean="0"/>
                        <a:t> programming - Joint mission</a:t>
                      </a:r>
                    </a:p>
                    <a:p>
                      <a:r>
                        <a:rPr lang="en-GB" sz="1200" baseline="0" dirty="0" smtClean="0"/>
                        <a:t>Roadmap</a:t>
                      </a:r>
                    </a:p>
                    <a:p>
                      <a:r>
                        <a:rPr lang="en-GB" sz="1200" baseline="0" dirty="0" smtClean="0"/>
                        <a:t>17-19 </a:t>
                      </a:r>
                      <a:r>
                        <a:rPr lang="en-GB" sz="1200" baseline="0" dirty="0" smtClean="0"/>
                        <a:t>September 2019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584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67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00" y="-19768"/>
            <a:ext cx="8229600" cy="640456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Missions in </a:t>
            </a:r>
            <a:r>
              <a:rPr lang="en-GB" u="sng" dirty="0" smtClean="0"/>
              <a:t>2019</a:t>
            </a:r>
            <a:r>
              <a:rPr lang="en-GB" dirty="0" smtClean="0"/>
              <a:t> </a:t>
            </a:r>
            <a:r>
              <a:rPr lang="en-GB" sz="2700" i="1" dirty="0" smtClean="0"/>
              <a:t>(upcoming)</a:t>
            </a:r>
            <a:endParaRPr lang="en-GB" i="1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855261"/>
              </p:ext>
            </p:extLst>
          </p:nvPr>
        </p:nvGraphicFramePr>
        <p:xfrm>
          <a:off x="251520" y="692696"/>
          <a:ext cx="8640960" cy="5814053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459786">
                  <a:extLst>
                    <a:ext uri="{9D8B030D-6E8A-4147-A177-3AD203B41FA5}">
                      <a16:colId xmlns:a16="http://schemas.microsoft.com/office/drawing/2014/main" val="2947911600"/>
                    </a:ext>
                  </a:extLst>
                </a:gridCol>
                <a:gridCol w="6181174">
                  <a:extLst>
                    <a:ext uri="{9D8B030D-6E8A-4147-A177-3AD203B41FA5}">
                      <a16:colId xmlns:a16="http://schemas.microsoft.com/office/drawing/2014/main" val="1000039197"/>
                    </a:ext>
                  </a:extLst>
                </a:gridCol>
              </a:tblGrid>
              <a:tr h="38538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Partner Country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</a:t>
                      </a:r>
                      <a:r>
                        <a:rPr lang="en-GB" sz="1200" baseline="0" dirty="0" smtClean="0"/>
                        <a:t> of play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290181"/>
                  </a:ext>
                </a:extLst>
              </a:tr>
              <a:tr h="658674">
                <a:tc>
                  <a:txBody>
                    <a:bodyPr/>
                    <a:lstStyle/>
                    <a:p>
                      <a:r>
                        <a:rPr lang="en-GB" sz="1200" b="1" i="0" dirty="0" smtClean="0"/>
                        <a:t>Laos</a:t>
                      </a:r>
                      <a:endParaRPr lang="en-GB" sz="1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Support</a:t>
                      </a:r>
                      <a:r>
                        <a:rPr lang="en-GB" sz="1200" baseline="0" dirty="0" smtClean="0"/>
                        <a:t> to the Joint Policy Dialogue with the Government, and preparation for the upcoming review of the current Joint Programming Document (in December 2019)</a:t>
                      </a:r>
                    </a:p>
                    <a:p>
                      <a:r>
                        <a:rPr lang="en-GB" sz="1200" baseline="0" dirty="0" smtClean="0"/>
                        <a:t>26 September  - 1 October 2019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412550"/>
                  </a:ext>
                </a:extLst>
              </a:tr>
              <a:tr h="470481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Ecuador</a:t>
                      </a:r>
                      <a:endParaRPr lang="en-GB" sz="1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Kicking-off</a:t>
                      </a:r>
                      <a:r>
                        <a:rPr lang="en-GB" sz="1200" baseline="0" dirty="0" smtClean="0"/>
                        <a:t> joint programming</a:t>
                      </a:r>
                    </a:p>
                    <a:p>
                      <a:r>
                        <a:rPr lang="en-GB" sz="1200" baseline="0" dirty="0" smtClean="0"/>
                        <a:t>27 September – 3 October 2019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981946"/>
                  </a:ext>
                </a:extLst>
              </a:tr>
              <a:tr h="471927">
                <a:tc>
                  <a:txBody>
                    <a:bodyPr/>
                    <a:lstStyle/>
                    <a:p>
                      <a:r>
                        <a:rPr lang="en-GB" sz="1200" b="1" i="0" dirty="0" smtClean="0"/>
                        <a:t>Vietnam</a:t>
                      </a:r>
                      <a:endParaRPr lang="en-GB" sz="1200" b="1" i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Kicking-off joint</a:t>
                      </a:r>
                      <a:r>
                        <a:rPr lang="en-GB" sz="1200" baseline="0" dirty="0" smtClean="0"/>
                        <a:t> programming</a:t>
                      </a:r>
                    </a:p>
                    <a:p>
                      <a:r>
                        <a:rPr lang="en-GB" sz="1200" baseline="0" dirty="0" smtClean="0"/>
                        <a:t>14-18 October 2019</a:t>
                      </a:r>
                      <a:endParaRPr lang="en-GB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197975"/>
                  </a:ext>
                </a:extLst>
              </a:tr>
              <a:tr h="470481">
                <a:tc>
                  <a:txBody>
                    <a:bodyPr/>
                    <a:lstStyle/>
                    <a:p>
                      <a:r>
                        <a:rPr lang="en-GB" sz="1200" b="1" i="0" dirty="0" smtClean="0"/>
                        <a:t>Burundi</a:t>
                      </a:r>
                      <a:endParaRPr lang="en-GB" sz="1200" b="1" i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Finalisation</a:t>
                      </a:r>
                      <a:r>
                        <a:rPr lang="en-GB" sz="1200" baseline="0" dirty="0" smtClean="0"/>
                        <a:t> of joint programming </a:t>
                      </a:r>
                      <a:r>
                        <a:rPr lang="en-GB" sz="1200" baseline="0" dirty="0" smtClean="0"/>
                        <a:t>document (desk-based work)</a:t>
                      </a:r>
                      <a:endParaRPr lang="en-GB" sz="1200" baseline="0" dirty="0" smtClean="0"/>
                    </a:p>
                    <a:p>
                      <a:r>
                        <a:rPr lang="en-GB" sz="1200" baseline="0" dirty="0" smtClean="0"/>
                        <a:t>End October 2019</a:t>
                      </a:r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546674"/>
                  </a:ext>
                </a:extLst>
              </a:tr>
              <a:tr h="470481">
                <a:tc>
                  <a:txBody>
                    <a:bodyPr/>
                    <a:lstStyle/>
                    <a:p>
                      <a:r>
                        <a:rPr lang="en-GB" sz="1200" b="1" i="0" dirty="0" smtClean="0"/>
                        <a:t>Yemen</a:t>
                      </a:r>
                      <a:endParaRPr lang="en-GB" sz="1200" b="1" i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CSO Roadmap mission combined with kick-off of joint programming </a:t>
                      </a:r>
                      <a:r>
                        <a:rPr lang="en-GB" sz="1200" i="1" dirty="0" smtClean="0"/>
                        <a:t>(innovative approach)</a:t>
                      </a:r>
                    </a:p>
                    <a:p>
                      <a:r>
                        <a:rPr lang="en-GB" sz="1200" dirty="0" smtClean="0"/>
                        <a:t>Feasibility/scoping</a:t>
                      </a:r>
                      <a:r>
                        <a:rPr lang="en-GB" sz="1200" baseline="0" dirty="0" smtClean="0"/>
                        <a:t> exercise</a:t>
                      </a:r>
                    </a:p>
                    <a:p>
                      <a:r>
                        <a:rPr lang="en-GB" sz="1200" baseline="0" dirty="0" smtClean="0"/>
                        <a:t>October/November 2019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887400"/>
                  </a:ext>
                </a:extLst>
              </a:tr>
              <a:tr h="470481">
                <a:tc>
                  <a:txBody>
                    <a:bodyPr/>
                    <a:lstStyle/>
                    <a:p>
                      <a:r>
                        <a:rPr lang="en-GB" sz="1200" b="1" i="0" dirty="0" smtClean="0"/>
                        <a:t>Georgia</a:t>
                      </a:r>
                      <a:endParaRPr lang="en-GB" sz="1200" b="1" i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Joint analysis</a:t>
                      </a:r>
                      <a:r>
                        <a:rPr lang="en-GB" sz="1200" baseline="0" dirty="0" smtClean="0"/>
                        <a:t> mission</a:t>
                      </a:r>
                    </a:p>
                    <a:p>
                      <a:r>
                        <a:rPr lang="en-GB" sz="1200" baseline="0" dirty="0" smtClean="0"/>
                        <a:t>11-15 November 2019</a:t>
                      </a:r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313002"/>
                  </a:ext>
                </a:extLst>
              </a:tr>
              <a:tr h="470481">
                <a:tc>
                  <a:txBody>
                    <a:bodyPr/>
                    <a:lstStyle/>
                    <a:p>
                      <a:r>
                        <a:rPr lang="en-GB" sz="1200" b="1" i="0" dirty="0" smtClean="0"/>
                        <a:t>Uganda</a:t>
                      </a:r>
                      <a:endParaRPr lang="en-GB" sz="1200" b="1" i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Global Learning Event on Joint Programming</a:t>
                      </a:r>
                    </a:p>
                    <a:p>
                      <a:r>
                        <a:rPr lang="en-GB" sz="1200" dirty="0" smtClean="0"/>
                        <a:t>19-21</a:t>
                      </a:r>
                      <a:r>
                        <a:rPr lang="en-GB" sz="1200" baseline="0" dirty="0" smtClean="0"/>
                        <a:t> November 2019</a:t>
                      </a:r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459948"/>
                  </a:ext>
                </a:extLst>
              </a:tr>
              <a:tr h="470481">
                <a:tc>
                  <a:txBody>
                    <a:bodyPr/>
                    <a:lstStyle/>
                    <a:p>
                      <a:r>
                        <a:rPr lang="en-GB" sz="1200" b="1" i="0" dirty="0" smtClean="0"/>
                        <a:t>Chad</a:t>
                      </a:r>
                      <a:endParaRPr lang="en-GB" sz="1200" b="1" i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Finalisation of joint analysis (through EUDEL own contract with JP</a:t>
                      </a:r>
                      <a:r>
                        <a:rPr lang="en-GB" sz="1200" baseline="0" dirty="0" smtClean="0"/>
                        <a:t> expert)</a:t>
                      </a:r>
                    </a:p>
                    <a:p>
                      <a:r>
                        <a:rPr lang="en-GB" sz="1200" baseline="0" dirty="0" smtClean="0"/>
                        <a:t>November 2019</a:t>
                      </a:r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65489"/>
                  </a:ext>
                </a:extLst>
              </a:tr>
              <a:tr h="475129">
                <a:tc>
                  <a:txBody>
                    <a:bodyPr/>
                    <a:lstStyle/>
                    <a:p>
                      <a:r>
                        <a:rPr lang="en-GB" sz="1200" b="1" i="0" dirty="0" smtClean="0"/>
                        <a:t>Senegal</a:t>
                      </a:r>
                      <a:endParaRPr lang="en-GB" sz="1200" b="1" i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Review of the implementation</a:t>
                      </a:r>
                      <a:r>
                        <a:rPr lang="en-GB" sz="1200" baseline="0" dirty="0" smtClean="0"/>
                        <a:t> of the joint programming document</a:t>
                      </a:r>
                    </a:p>
                    <a:p>
                      <a:r>
                        <a:rPr lang="en-GB" sz="1200" baseline="0" dirty="0" smtClean="0"/>
                        <a:t>December 2019</a:t>
                      </a:r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400622"/>
                  </a:ext>
                </a:extLst>
              </a:tr>
              <a:tr h="475129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Cameroon</a:t>
                      </a:r>
                      <a:endParaRPr lang="en-GB" sz="1200" b="1" i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From joint analysis</a:t>
                      </a:r>
                      <a:r>
                        <a:rPr lang="en-GB" sz="1200" baseline="0" dirty="0" smtClean="0"/>
                        <a:t> to joint response</a:t>
                      </a:r>
                    </a:p>
                    <a:p>
                      <a:r>
                        <a:rPr lang="en-GB" sz="1200" baseline="0" dirty="0" smtClean="0"/>
                        <a:t>December 2019 OR January 2020</a:t>
                      </a:r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443951"/>
                  </a:ext>
                </a:extLst>
              </a:tr>
              <a:tr h="355324">
                <a:tc>
                  <a:txBody>
                    <a:bodyPr/>
                    <a:lstStyle/>
                    <a:p>
                      <a:r>
                        <a:rPr lang="en-GB" sz="1200" b="1" i="1" dirty="0" smtClean="0">
                          <a:effectLst/>
                        </a:rPr>
                        <a:t>Potential</a:t>
                      </a:r>
                      <a:r>
                        <a:rPr lang="en-GB" sz="1200" b="1" i="1" baseline="0" dirty="0" smtClean="0">
                          <a:effectLst/>
                        </a:rPr>
                        <a:t> ones</a:t>
                      </a:r>
                      <a:r>
                        <a:rPr lang="en-GB" sz="1200" b="1" i="1" dirty="0" smtClean="0">
                          <a:effectLst/>
                        </a:rPr>
                        <a:t>:</a:t>
                      </a:r>
                      <a:endParaRPr lang="en-GB" sz="1200" b="1" i="1" dirty="0">
                        <a:effectLst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i="1" dirty="0" smtClean="0">
                          <a:effectLst/>
                        </a:rPr>
                        <a:t>Armenia,</a:t>
                      </a:r>
                      <a:r>
                        <a:rPr lang="en-GB" sz="1200" i="1" baseline="0" dirty="0" smtClean="0">
                          <a:effectLst/>
                        </a:rPr>
                        <a:t> </a:t>
                      </a:r>
                      <a:r>
                        <a:rPr lang="en-GB" sz="1200" i="1" dirty="0" smtClean="0">
                          <a:effectLst/>
                        </a:rPr>
                        <a:t>Benin</a:t>
                      </a:r>
                      <a:r>
                        <a:rPr lang="en-GB" sz="1200" i="1" dirty="0" smtClean="0">
                          <a:effectLst/>
                        </a:rPr>
                        <a:t>,</a:t>
                      </a:r>
                      <a:r>
                        <a:rPr lang="en-GB" sz="1200" i="1" baseline="0" dirty="0" smtClean="0">
                          <a:effectLst/>
                        </a:rPr>
                        <a:t> </a:t>
                      </a:r>
                      <a:r>
                        <a:rPr lang="en-GB" sz="1200" i="1" baseline="0" dirty="0" smtClean="0">
                          <a:effectLst/>
                        </a:rPr>
                        <a:t>Moldova, Myanmar</a:t>
                      </a:r>
                      <a:r>
                        <a:rPr lang="en-GB" sz="1200" i="1" baseline="0" dirty="0" smtClean="0">
                          <a:effectLst/>
                        </a:rPr>
                        <a:t>, South </a:t>
                      </a:r>
                      <a:r>
                        <a:rPr lang="en-GB" sz="1200" i="1" baseline="0" dirty="0" smtClean="0">
                          <a:effectLst/>
                        </a:rPr>
                        <a:t>Sudan</a:t>
                      </a:r>
                      <a:endParaRPr lang="en-GB" sz="1200" i="1" baseline="0" dirty="0" smtClean="0">
                        <a:effectLst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046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16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274</Words>
  <Application>Microsoft Office PowerPoint</Application>
  <PresentationFormat>On-screen Show (4:3)</PresentationFormat>
  <Paragraphs>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Missions in 2019 (completed)</vt:lpstr>
      <vt:lpstr>Missions in 2019 (upcoming)</vt:lpstr>
    </vt:vector>
  </TitlesOfParts>
  <Company>EEAS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BIHARI Joyce Sharmila (EEAS)</dc:creator>
  <cp:lastModifiedBy>MARAZOPOULOS Christos (DEVCO)</cp:lastModifiedBy>
  <cp:revision>69</cp:revision>
  <cp:lastPrinted>2019-09-24T08:09:37Z</cp:lastPrinted>
  <dcterms:created xsi:type="dcterms:W3CDTF">2019-03-14T13:49:00Z</dcterms:created>
  <dcterms:modified xsi:type="dcterms:W3CDTF">2019-09-30T10:48:50Z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