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310" r:id="rId5"/>
    <p:sldId id="345" r:id="rId6"/>
    <p:sldId id="313" r:id="rId7"/>
    <p:sldId id="324" r:id="rId8"/>
    <p:sldId id="314" r:id="rId9"/>
    <p:sldId id="315" r:id="rId10"/>
    <p:sldId id="320" r:id="rId11"/>
    <p:sldId id="321" r:id="rId12"/>
    <p:sldId id="328" r:id="rId13"/>
    <p:sldId id="360" r:id="rId14"/>
    <p:sldId id="359" r:id="rId15"/>
    <p:sldId id="358" r:id="rId16"/>
    <p:sldId id="374" r:id="rId17"/>
    <p:sldId id="292" r:id="rId18"/>
    <p:sldId id="293" r:id="rId19"/>
    <p:sldId id="329" r:id="rId20"/>
    <p:sldId id="330" r:id="rId21"/>
    <p:sldId id="331" r:id="rId22"/>
    <p:sldId id="334" r:id="rId23"/>
    <p:sldId id="335" r:id="rId24"/>
    <p:sldId id="353" r:id="rId25"/>
    <p:sldId id="361" r:id="rId26"/>
    <p:sldId id="362" r:id="rId27"/>
    <p:sldId id="363" r:id="rId28"/>
    <p:sldId id="365" r:id="rId29"/>
    <p:sldId id="332" r:id="rId30"/>
    <p:sldId id="366" r:id="rId31"/>
    <p:sldId id="336" r:id="rId32"/>
    <p:sldId id="261" r:id="rId33"/>
    <p:sldId id="354" r:id="rId34"/>
    <p:sldId id="287" r:id="rId35"/>
    <p:sldId id="302" r:id="rId36"/>
    <p:sldId id="375" r:id="rId37"/>
    <p:sldId id="368" r:id="rId38"/>
    <p:sldId id="367" r:id="rId39"/>
    <p:sldId id="369" r:id="rId40"/>
    <p:sldId id="350" r:id="rId41"/>
    <p:sldId id="370" r:id="rId42"/>
    <p:sldId id="371" r:id="rId43"/>
    <p:sldId id="356" r:id="rId44"/>
    <p:sldId id="372" r:id="rId45"/>
    <p:sldId id="357" r:id="rId46"/>
    <p:sldId id="385" r:id="rId47"/>
    <p:sldId id="386" r:id="rId48"/>
    <p:sldId id="387" r:id="rId49"/>
    <p:sldId id="388" r:id="rId50"/>
    <p:sldId id="389" r:id="rId51"/>
    <p:sldId id="390" r:id="rId52"/>
    <p:sldId id="311" r:id="rId53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75195B"/>
    <a:srgbClr val="EE8032"/>
    <a:srgbClr val="EE7D32"/>
    <a:srgbClr val="3E7E93"/>
    <a:srgbClr val="38D4D6"/>
    <a:srgbClr val="FFD624"/>
    <a:srgbClr val="3166CF"/>
    <a:srgbClr val="3E6FD2"/>
    <a:srgbClr val="2D5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53" d="100"/>
          <a:sy n="53" d="100"/>
        </p:scale>
        <p:origin x="1339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4876"/>
            <a:ext cx="53358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4" tIns="45368" rIns="90734" bIns="4536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3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1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5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03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5" name="Picture 2" descr="C:\DOCUME~1\lenain\LOCALS~1\Temp\7zEAE.tmp\LOGO-CE for Social Europe EN Posi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0400" y="324000"/>
            <a:ext cx="1814400" cy="1398702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5200" y="6478584"/>
            <a:ext cx="610199" cy="406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75195B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4494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5200" y="6458400"/>
            <a:ext cx="610199" cy="406800"/>
          </a:xfrm>
          <a:prstGeom prst="rect">
            <a:avLst/>
          </a:prstGeom>
          <a:noFill/>
        </p:spPr>
      </p:pic>
      <p:pic>
        <p:nvPicPr>
          <p:cNvPr id="3" name="Picture 2" descr="C:\DOCUME~1\lenain\LOCALS~1\Temp\7zEB0.tmp\LOGO-CE for Social Europe EN Negativ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4800" y="306000"/>
            <a:ext cx="1620466" cy="124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494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hyperlink" Target="http://www.google.be/url?sa=i&amp;rct=j&amp;q=&amp;esrc=s&amp;source=images&amp;cd=&amp;ved=0ahUKEwim7PTNhfvPAhUGSRoKHV_MCLMQjRwIBw&amp;url=http://www.nytimes.com/2015/07/27/world/outlaw-ocean-thailand-fishing-sea-slaves-pets.html&amp;psig=AFQjCNF9qyBVPluBUWR8DprZlRMq8OMS1g&amp;ust=1477659560307175" TargetMode="External"/><Relationship Id="rId2" Type="http://schemas.openxmlformats.org/officeDocument/2006/relationships/hyperlink" Target="https://www.google.be/url?sa=i&amp;rct=j&amp;q=&amp;esrc=s&amp;source=images&amp;cd=&amp;cad=rja&amp;uact=8&amp;ved=0ahUKEwjn3a70mPvPAhWCuRoKHbQ4CegQjRwIBw&amp;url=https://twitter.com/sdwbrussels/status/710441705577652224&amp;bvm=bv.136811127,d.ZGg&amp;psig=AFQjCNHDLcuUJmpz9rFa6-z1GXxlBhIuFw&amp;ust=147766451432563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kurtzjack.photoshelter.com/image/I0000WZz1wt40tyY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.org/brussels" TargetMode="External"/><Relationship Id="rId2" Type="http://schemas.openxmlformats.org/officeDocument/2006/relationships/hyperlink" Target="http://www.ilo.org/dyn/normlex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social/main.jsp?catId=8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08" y="3284984"/>
            <a:ext cx="8280920" cy="1296144"/>
          </a:xfrm>
        </p:spPr>
        <p:txBody>
          <a:bodyPr/>
          <a:lstStyle/>
          <a:p>
            <a:pPr algn="ctr"/>
            <a:r>
              <a:rPr lang="en-GB" sz="3600" dirty="0" smtClean="0"/>
              <a:t>The ILO, </a:t>
            </a:r>
            <a:br>
              <a:rPr lang="en-GB" sz="3600" dirty="0" smtClean="0"/>
            </a:br>
            <a:r>
              <a:rPr lang="en-GB" sz="3600" dirty="0" smtClean="0"/>
              <a:t>International </a:t>
            </a:r>
            <a:br>
              <a:rPr lang="en-GB" sz="3600" dirty="0" smtClean="0"/>
            </a:br>
            <a:r>
              <a:rPr lang="en-GB" sz="3600" dirty="0" smtClean="0"/>
              <a:t>Labour standards, </a:t>
            </a:r>
            <a:br>
              <a:rPr lang="en-GB" sz="3600" dirty="0" smtClean="0"/>
            </a:br>
            <a:r>
              <a:rPr lang="en-GB" sz="3600" dirty="0" smtClean="0"/>
              <a:t>and their supervision</a:t>
            </a:r>
            <a:br>
              <a:rPr lang="en-GB" sz="36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800" dirty="0" smtClean="0"/>
              <a:t>Evelyne Pichot </a:t>
            </a:r>
            <a:br>
              <a:rPr lang="en-GB" sz="2800" dirty="0" smtClean="0"/>
            </a:br>
            <a:r>
              <a:rPr lang="en-GB" sz="2800" dirty="0" smtClean="0"/>
              <a:t>European Commission</a:t>
            </a:r>
            <a:br>
              <a:rPr lang="en-GB" sz="2800" dirty="0" smtClean="0"/>
            </a:br>
            <a:r>
              <a:rPr lang="en-GB" sz="2800" dirty="0" smtClean="0"/>
              <a:t>DG EMPL international unit 20.11.2019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009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936625"/>
          </a:xfrm>
        </p:spPr>
        <p:txBody>
          <a:bodyPr/>
          <a:lstStyle/>
          <a:p>
            <a:r>
              <a:rPr lang="en-US" sz="2400" dirty="0" smtClean="0"/>
              <a:t>	Ratification of ILO conventions by EU  MS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517632" cy="4824536"/>
          </a:xfrm>
        </p:spPr>
        <p:txBody>
          <a:bodyPr/>
          <a:lstStyle/>
          <a:p>
            <a:pPr indent="0">
              <a:buNone/>
            </a:pPr>
            <a:r>
              <a:rPr lang="en-US" sz="2000" b="1" i="0" dirty="0" smtClean="0"/>
              <a:t>Fundamental conventions (core </a:t>
            </a:r>
            <a:r>
              <a:rPr lang="en-US" sz="2000" b="1" i="0" dirty="0" err="1" smtClean="0"/>
              <a:t>labour</a:t>
            </a:r>
            <a:r>
              <a:rPr lang="en-US" sz="2000" b="1" i="0" dirty="0" smtClean="0"/>
              <a:t> standards)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All EU Member states have ratified all conventions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Forced </a:t>
            </a:r>
            <a:r>
              <a:rPr lang="en-US" sz="2000" i="0" dirty="0" err="1" smtClean="0"/>
              <a:t>labour</a:t>
            </a:r>
            <a:r>
              <a:rPr lang="en-US" sz="2000" i="0" dirty="0" smtClean="0"/>
              <a:t> Protocol of 2014: </a:t>
            </a:r>
            <a:r>
              <a:rPr lang="en-US" sz="1600" i="0" dirty="0" smtClean="0"/>
              <a:t>17 ratifications, on-going process </a:t>
            </a:r>
            <a:endParaRPr lang="en-US" sz="1600" i="0" dirty="0"/>
          </a:p>
          <a:p>
            <a:pPr indent="0">
              <a:buNone/>
            </a:pPr>
            <a:r>
              <a:rPr lang="en-US" sz="2000" b="1" i="0" dirty="0" smtClean="0"/>
              <a:t>Governance/priority conventions</a:t>
            </a:r>
            <a:endParaRPr lang="en-US" sz="2000" b="1" i="0" dirty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Employment policy </a:t>
            </a:r>
            <a:r>
              <a:rPr lang="en-US" sz="1600" i="0" dirty="0"/>
              <a:t>C122: 26 ratifications </a:t>
            </a:r>
            <a:r>
              <a:rPr lang="en-US" sz="1600" i="0" dirty="0" smtClean="0"/>
              <a:t>(not LU </a:t>
            </a:r>
            <a:r>
              <a:rPr lang="en-US" sz="1600" i="0" dirty="0"/>
              <a:t>MT)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Labour inspection: </a:t>
            </a:r>
            <a:r>
              <a:rPr lang="en-US" sz="1600" i="0" dirty="0"/>
              <a:t>C81: All EU Member states; C129 (agriculture): 21 ratifications </a:t>
            </a:r>
            <a:r>
              <a:rPr lang="en-US" sz="1600" i="0" dirty="0" smtClean="0"/>
              <a:t>(not </a:t>
            </a:r>
            <a:r>
              <a:rPr lang="en-US" sz="1600" i="0" dirty="0"/>
              <a:t>AT BG CY EL IE LT UK)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/>
              <a:t>Tripartite consultation: </a:t>
            </a:r>
            <a:r>
              <a:rPr lang="en-US" sz="1600" i="0" dirty="0" smtClean="0"/>
              <a:t>C144: 26 ratifications (not HR LU)</a:t>
            </a:r>
            <a:endParaRPr lang="en-US" sz="1600" i="0" dirty="0"/>
          </a:p>
          <a:p>
            <a:pPr indent="0">
              <a:buNone/>
            </a:pPr>
            <a:r>
              <a:rPr lang="en-US" sz="2000" b="1" i="0" dirty="0" smtClean="0"/>
              <a:t>Technical conventions (61 up-to-date) </a:t>
            </a:r>
            <a:r>
              <a:rPr lang="en-US" sz="1600" b="1" i="0" dirty="0" smtClean="0"/>
              <a:t> </a:t>
            </a:r>
            <a:endParaRPr lang="en-US" sz="1600" b="1" i="0" dirty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Best ratified </a:t>
            </a:r>
            <a:r>
              <a:rPr lang="en-US" sz="1600" i="0" dirty="0"/>
              <a:t>(20+ </a:t>
            </a:r>
            <a:r>
              <a:rPr lang="en-US" sz="1600" i="0" dirty="0" smtClean="0"/>
              <a:t>ratifications of EU Member states): C14 (weekly rest), C102 (social security), C135 (workers representatives), C142 (human resources), C148 (working environment), C159 (rehabilitation disabled), MLC (Maritime Labour Convention)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Each </a:t>
            </a:r>
            <a:r>
              <a:rPr lang="en-US" sz="2000" i="0" dirty="0"/>
              <a:t>Member State has ratified between 11 and </a:t>
            </a:r>
            <a:r>
              <a:rPr lang="en-US" sz="2000" i="0" dirty="0" smtClean="0"/>
              <a:t>55 </a:t>
            </a:r>
            <a:r>
              <a:rPr lang="en-US" sz="2000" i="0" dirty="0"/>
              <a:t>conventions</a:t>
            </a:r>
          </a:p>
          <a:p>
            <a:pPr marL="342900">
              <a:buFont typeface="Wingdings" panose="05000000000000000000" pitchFamily="2" charset="2"/>
              <a:buChar char="§"/>
            </a:pPr>
            <a:endParaRPr lang="en-US" sz="2000" i="0" dirty="0"/>
          </a:p>
          <a:p>
            <a:pPr marL="1085850" lvl="1">
              <a:buFont typeface="Wingdings" panose="05000000000000000000" pitchFamily="2" charset="2"/>
              <a:buChar char="§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350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936625"/>
          </a:xfrm>
        </p:spPr>
        <p:txBody>
          <a:bodyPr/>
          <a:lstStyle/>
          <a:p>
            <a:r>
              <a:rPr lang="en-US" sz="2400" dirty="0" smtClean="0"/>
              <a:t>	Latest ratifications by EU Member States June 2017 - November 2019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517632" cy="5112568"/>
          </a:xfrm>
        </p:spPr>
        <p:txBody>
          <a:bodyPr/>
          <a:lstStyle/>
          <a:p>
            <a:pPr indent="0">
              <a:buNone/>
            </a:pPr>
            <a:r>
              <a:rPr lang="en-US" sz="2000" b="1" i="0" dirty="0" smtClean="0"/>
              <a:t>Fundamental and governance conventions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Forced </a:t>
            </a:r>
            <a:r>
              <a:rPr lang="en-US" sz="2000" i="0" dirty="0" err="1" smtClean="0"/>
              <a:t>labour</a:t>
            </a:r>
            <a:r>
              <a:rPr lang="en-US" sz="2000" i="0" dirty="0" smtClean="0"/>
              <a:t>: </a:t>
            </a:r>
            <a:r>
              <a:rPr lang="en-US" sz="1600" i="0" dirty="0" smtClean="0"/>
              <a:t>P29 Forced </a:t>
            </a:r>
            <a:r>
              <a:rPr lang="en-US" sz="1600" i="0" dirty="0" err="1" smtClean="0"/>
              <a:t>labour</a:t>
            </a:r>
            <a:r>
              <a:rPr lang="en-US" sz="1600" i="0" dirty="0" smtClean="0"/>
              <a:t> Protocol: </a:t>
            </a:r>
            <a:r>
              <a:rPr lang="en-US" sz="1600" b="1" i="0" dirty="0" smtClean="0"/>
              <a:t>AT, BE, DE, DK, ES, IE, LV, MT, NL, SE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Tripartite Consultations: </a:t>
            </a:r>
            <a:r>
              <a:rPr lang="en-US" sz="1600" i="0" dirty="0" smtClean="0"/>
              <a:t>C144: </a:t>
            </a:r>
            <a:r>
              <a:rPr lang="en-US" sz="1600" b="1" i="0" dirty="0" smtClean="0"/>
              <a:t>MT</a:t>
            </a:r>
          </a:p>
          <a:p>
            <a:pPr indent="0">
              <a:buNone/>
            </a:pPr>
            <a:endParaRPr lang="en-US" sz="800" b="1" i="0" dirty="0" smtClean="0"/>
          </a:p>
          <a:p>
            <a:pPr indent="0">
              <a:buNone/>
            </a:pPr>
            <a:r>
              <a:rPr lang="en-US" sz="2000" b="1" i="0" dirty="0" smtClean="0"/>
              <a:t>Technical </a:t>
            </a:r>
            <a:r>
              <a:rPr lang="en-US" sz="2000" b="1" i="0" dirty="0"/>
              <a:t>conventions </a:t>
            </a:r>
            <a:r>
              <a:rPr lang="en-US" sz="1600" b="1" i="0" dirty="0"/>
              <a:t> 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/>
              <a:t>Minimum wage: </a:t>
            </a:r>
            <a:r>
              <a:rPr lang="en-US" sz="1600" i="0" dirty="0"/>
              <a:t>C131:</a:t>
            </a:r>
            <a:r>
              <a:rPr lang="en-US" sz="2000" i="0" dirty="0"/>
              <a:t> </a:t>
            </a:r>
            <a:r>
              <a:rPr lang="en-US" sz="1600" b="1" i="0" dirty="0" smtClean="0"/>
              <a:t>BG; </a:t>
            </a:r>
            <a:r>
              <a:rPr lang="en-US" sz="2000" i="0" dirty="0"/>
              <a:t>Collective bargaining:</a:t>
            </a:r>
            <a:r>
              <a:rPr lang="en-US" sz="1600" i="0" dirty="0"/>
              <a:t> C154:</a:t>
            </a:r>
            <a:r>
              <a:rPr lang="en-US" sz="1600" b="1" i="0" dirty="0"/>
              <a:t> </a:t>
            </a:r>
            <a:r>
              <a:rPr lang="en-US" sz="1600" b="1" i="0" dirty="0" smtClean="0"/>
              <a:t>CZ</a:t>
            </a:r>
            <a:endParaRPr lang="en-US" sz="1600" b="1" i="0" dirty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Social protection: </a:t>
            </a:r>
            <a:r>
              <a:rPr lang="en-US" sz="1600" i="0" dirty="0" smtClean="0"/>
              <a:t>C128 C130 (benefits):</a:t>
            </a:r>
            <a:r>
              <a:rPr lang="en-US" sz="1200" b="1" i="0" dirty="0" smtClean="0"/>
              <a:t> </a:t>
            </a:r>
            <a:r>
              <a:rPr lang="en-US" sz="1600" b="1" i="0" dirty="0" smtClean="0"/>
              <a:t>BE</a:t>
            </a:r>
            <a:endParaRPr lang="en-US" sz="1200" b="1" i="0" dirty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Health &amp; Safety: </a:t>
            </a:r>
            <a:r>
              <a:rPr lang="en-US" sz="1600" i="0" dirty="0" smtClean="0"/>
              <a:t>C139 (cancer), C148 (working environment):</a:t>
            </a:r>
            <a:r>
              <a:rPr lang="en-US" sz="1200" i="0" dirty="0" smtClean="0"/>
              <a:t> </a:t>
            </a:r>
            <a:r>
              <a:rPr lang="en-US" sz="1600" b="1" i="0" dirty="0" smtClean="0"/>
              <a:t>NL</a:t>
            </a:r>
            <a:r>
              <a:rPr lang="en-US" sz="1600" i="0" dirty="0" smtClean="0"/>
              <a:t>; C170 (chemicals): </a:t>
            </a:r>
            <a:r>
              <a:rPr lang="en-US" sz="1600" b="1" i="0" dirty="0" smtClean="0"/>
              <a:t>BE, NL</a:t>
            </a:r>
            <a:r>
              <a:rPr lang="en-US" sz="1600" i="0" dirty="0" smtClean="0"/>
              <a:t>; C172 (hotel/rest): </a:t>
            </a:r>
            <a:r>
              <a:rPr lang="en-US" sz="1600" b="1" i="0" dirty="0" smtClean="0"/>
              <a:t>BE</a:t>
            </a:r>
            <a:r>
              <a:rPr lang="en-US" sz="1600" i="0" dirty="0"/>
              <a:t>;</a:t>
            </a:r>
            <a:r>
              <a:rPr lang="en-US" sz="1600" i="0" dirty="0" smtClean="0"/>
              <a:t> C187 (promotional): </a:t>
            </a:r>
            <a:r>
              <a:rPr lang="en-US" sz="1600" b="1" i="0" dirty="0" smtClean="0"/>
              <a:t>BE, PT; </a:t>
            </a:r>
            <a:r>
              <a:rPr lang="en-US" sz="1600" i="0" dirty="0" smtClean="0"/>
              <a:t>C183 (Maternity): </a:t>
            </a:r>
            <a:r>
              <a:rPr lang="en-US" sz="1600" b="1" i="0" dirty="0" smtClean="0"/>
              <a:t>CZ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Domestic workers</a:t>
            </a:r>
            <a:r>
              <a:rPr lang="en-US" sz="2000" i="0" dirty="0"/>
              <a:t>: </a:t>
            </a:r>
            <a:r>
              <a:rPr lang="en-US" sz="1600" i="0" dirty="0" smtClean="0"/>
              <a:t>C189:</a:t>
            </a:r>
            <a:r>
              <a:rPr lang="en-US" sz="1600" b="1" i="0" dirty="0" smtClean="0"/>
              <a:t> SE</a:t>
            </a:r>
            <a:r>
              <a:rPr lang="en-US" sz="2000" b="1" i="0" dirty="0" smtClean="0"/>
              <a:t> </a:t>
            </a:r>
            <a:r>
              <a:rPr lang="en-US" sz="2000" i="0" dirty="0" smtClean="0"/>
              <a:t>;</a:t>
            </a:r>
            <a:r>
              <a:rPr lang="en-US" sz="2000" b="1" i="0" dirty="0" smtClean="0"/>
              <a:t> </a:t>
            </a:r>
            <a:r>
              <a:rPr lang="en-US" sz="2000" i="0" dirty="0" smtClean="0"/>
              <a:t>Indigenous peoples: </a:t>
            </a:r>
            <a:r>
              <a:rPr lang="en-US" sz="1600" i="0" dirty="0" smtClean="0"/>
              <a:t>C169:</a:t>
            </a:r>
            <a:r>
              <a:rPr lang="en-US" sz="1600" b="1" i="0" dirty="0" smtClean="0"/>
              <a:t> LU;</a:t>
            </a:r>
            <a:endParaRPr lang="en-US" sz="1200" b="1" i="0" dirty="0" smtClean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Maritime </a:t>
            </a:r>
            <a:r>
              <a:rPr lang="en-US" sz="2000" i="0" dirty="0" err="1" smtClean="0"/>
              <a:t>Labour</a:t>
            </a:r>
            <a:r>
              <a:rPr lang="en-US" sz="2000" i="0" dirty="0" smtClean="0"/>
              <a:t> Convention </a:t>
            </a:r>
            <a:r>
              <a:rPr lang="en-US" sz="1600" i="0" dirty="0" smtClean="0"/>
              <a:t>MLC:</a:t>
            </a:r>
            <a:r>
              <a:rPr lang="en-US" sz="2000" i="0" dirty="0" smtClean="0"/>
              <a:t> </a:t>
            </a:r>
            <a:r>
              <a:rPr lang="en-US" sz="1600" b="1" i="0" dirty="0" smtClean="0"/>
              <a:t>SK;</a:t>
            </a:r>
            <a:r>
              <a:rPr lang="en-US" sz="1200" b="1" i="0" dirty="0"/>
              <a:t> </a:t>
            </a:r>
            <a:r>
              <a:rPr lang="en-US" sz="2000" i="0" dirty="0" smtClean="0"/>
              <a:t>Work in Fishing </a:t>
            </a:r>
            <a:r>
              <a:rPr lang="en-US" sz="1600" i="0" dirty="0" smtClean="0"/>
              <a:t>C188:</a:t>
            </a:r>
            <a:r>
              <a:rPr lang="en-US" sz="1600" b="1" i="0" dirty="0" smtClean="0"/>
              <a:t> UK</a:t>
            </a:r>
            <a:endParaRPr lang="en-US" sz="1600" b="1" i="0" dirty="0"/>
          </a:p>
          <a:p>
            <a:pPr marL="342900">
              <a:buFont typeface="Wingdings" panose="05000000000000000000" pitchFamily="2" charset="2"/>
              <a:buChar char="§"/>
            </a:pPr>
            <a:endParaRPr lang="en-US" sz="1600" b="1" i="0" dirty="0" smtClean="0"/>
          </a:p>
          <a:p>
            <a:pPr indent="0">
              <a:buNone/>
            </a:pPr>
            <a:endParaRPr lang="en-US" sz="1600" b="1" i="0" dirty="0"/>
          </a:p>
          <a:p>
            <a:pPr marL="342900">
              <a:buFont typeface="Wingdings" panose="05000000000000000000" pitchFamily="2" charset="2"/>
              <a:buChar char="§"/>
            </a:pPr>
            <a:endParaRPr lang="en-US" sz="1600" b="1" i="0" dirty="0"/>
          </a:p>
          <a:p>
            <a:pPr marL="342900">
              <a:buFont typeface="Wingdings" panose="05000000000000000000" pitchFamily="2" charset="2"/>
              <a:buChar char="§"/>
            </a:pPr>
            <a:endParaRPr lang="en-US" sz="1600" b="1" i="0" dirty="0"/>
          </a:p>
          <a:p>
            <a:pPr marL="1085850" lvl="1">
              <a:buFont typeface="Wingdings" panose="05000000000000000000" pitchFamily="2" charset="2"/>
              <a:buChar char="§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062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936625"/>
          </a:xfrm>
        </p:spPr>
        <p:txBody>
          <a:bodyPr/>
          <a:lstStyle/>
          <a:p>
            <a:r>
              <a:rPr lang="en-US" sz="2400" dirty="0" smtClean="0"/>
              <a:t>	Latest ratifications by third countries </a:t>
            </a:r>
            <a:r>
              <a:rPr lang="en-US" sz="2400" dirty="0"/>
              <a:t>June </a:t>
            </a:r>
            <a:r>
              <a:rPr lang="en-US" sz="2400" dirty="0" smtClean="0"/>
              <a:t>2017-November 2019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517632" cy="3744416"/>
          </a:xfrm>
        </p:spPr>
        <p:txBody>
          <a:bodyPr/>
          <a:lstStyle/>
          <a:p>
            <a:pPr indent="0">
              <a:buNone/>
            </a:pPr>
            <a:r>
              <a:rPr lang="en-US" sz="2000" b="1" i="0" dirty="0" smtClean="0"/>
              <a:t>Fundamental conventions (core </a:t>
            </a:r>
            <a:r>
              <a:rPr lang="en-US" sz="2000" b="1" i="0" dirty="0" err="1" smtClean="0"/>
              <a:t>labour</a:t>
            </a:r>
            <a:r>
              <a:rPr lang="en-US" sz="2000" b="1" i="0" dirty="0" smtClean="0"/>
              <a:t> standards)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Child </a:t>
            </a:r>
            <a:r>
              <a:rPr lang="en-US" sz="2000" b="1" i="0" dirty="0" err="1" smtClean="0"/>
              <a:t>labour</a:t>
            </a:r>
            <a:r>
              <a:rPr lang="en-US" sz="2000" b="1" i="0" dirty="0" smtClean="0"/>
              <a:t>: </a:t>
            </a:r>
          </a:p>
          <a:p>
            <a:pPr marL="342900">
              <a:buFont typeface="Courier New" panose="02070309020205020404" pitchFamily="49" charset="0"/>
              <a:buChar char="o"/>
            </a:pPr>
            <a:r>
              <a:rPr lang="en-US" sz="1600" i="0" dirty="0" smtClean="0"/>
              <a:t>C138 </a:t>
            </a:r>
            <a:r>
              <a:rPr lang="en-US" sz="1600" i="0" dirty="0"/>
              <a:t>Minimum </a:t>
            </a:r>
            <a:r>
              <a:rPr lang="en-US" sz="1600" i="0" dirty="0" smtClean="0"/>
              <a:t>age: </a:t>
            </a:r>
            <a:r>
              <a:rPr lang="en-US" sz="1600" b="1" i="0" dirty="0" smtClean="0"/>
              <a:t>India, Suriname, Vanuatu;</a:t>
            </a:r>
            <a:r>
              <a:rPr lang="en-US" sz="1600" i="0" dirty="0" smtClean="0"/>
              <a:t> </a:t>
            </a:r>
          </a:p>
          <a:p>
            <a:pPr marL="342900">
              <a:buFont typeface="Courier New" panose="02070309020205020404" pitchFamily="49" charset="0"/>
              <a:buChar char="o"/>
            </a:pPr>
            <a:r>
              <a:rPr lang="en-US" sz="1600" i="0" dirty="0" smtClean="0"/>
              <a:t>C182 Worst Forms:</a:t>
            </a:r>
            <a:r>
              <a:rPr lang="en-US" sz="1600" b="1" i="0" dirty="0" smtClean="0"/>
              <a:t> Cook, Eritrea, India, Marshall, Palau, Tuvalu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Forced </a:t>
            </a:r>
            <a:r>
              <a:rPr lang="en-US" sz="2000" b="1" i="0" dirty="0" err="1" smtClean="0"/>
              <a:t>labour</a:t>
            </a:r>
            <a:r>
              <a:rPr lang="en-US" sz="2000" b="1" i="0" dirty="0" smtClean="0"/>
              <a:t>:</a:t>
            </a:r>
            <a:r>
              <a:rPr lang="en-US" sz="2000" i="0" dirty="0" smtClean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i="0" dirty="0" smtClean="0"/>
              <a:t>P29 Forced </a:t>
            </a:r>
            <a:r>
              <a:rPr lang="en-US" sz="1600" i="0" dirty="0" err="1" smtClean="0"/>
              <a:t>labour</a:t>
            </a:r>
            <a:r>
              <a:rPr lang="en-US" sz="1600" i="0" dirty="0" smtClean="0"/>
              <a:t> Protocol: </a:t>
            </a:r>
            <a:r>
              <a:rPr lang="en-US" sz="1600" b="1" i="0" dirty="0" err="1" smtClean="0"/>
              <a:t>Bosnia&amp;Herzegovina</a:t>
            </a:r>
            <a:r>
              <a:rPr lang="en-US" sz="1600" b="1" i="0" dirty="0" smtClean="0"/>
              <a:t>, Canada, Cote d’Ivoire, Djibouti, Iceland, Israel, Jamaica, Lesotho, Madagascar, Malawi, Mozambique, Namibia, Russia, Sri Lanka, Suriname, Switzerland, Thailand, Uzbekistan, Zimbabwe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Equality/discrimination: </a:t>
            </a:r>
          </a:p>
          <a:p>
            <a:pPr marL="342900">
              <a:buFont typeface="Courier New" panose="02070309020205020404" pitchFamily="49" charset="0"/>
              <a:buChar char="o"/>
            </a:pPr>
            <a:r>
              <a:rPr lang="en-US" sz="1600" i="0" dirty="0" smtClean="0"/>
              <a:t>C111 </a:t>
            </a:r>
            <a:r>
              <a:rPr lang="en-US" sz="1600" i="0" dirty="0"/>
              <a:t>Discrimination:</a:t>
            </a:r>
            <a:r>
              <a:rPr lang="en-US" sz="1600" b="1" i="0" dirty="0"/>
              <a:t> Thailand 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Freedom of association/collective bargaining:</a:t>
            </a:r>
          </a:p>
          <a:p>
            <a:pPr marL="342900">
              <a:buFont typeface="Courier New" panose="02070309020205020404" pitchFamily="49" charset="0"/>
              <a:buChar char="o"/>
            </a:pPr>
            <a:r>
              <a:rPr lang="en-US" sz="1600" i="0" dirty="0" smtClean="0"/>
              <a:t>C87 </a:t>
            </a:r>
            <a:r>
              <a:rPr lang="en-US" sz="1600" i="0" dirty="0"/>
              <a:t>freedom of association: </a:t>
            </a:r>
            <a:r>
              <a:rPr lang="en-US" sz="1600" b="1" i="0" dirty="0" err="1"/>
              <a:t>Irak</a:t>
            </a:r>
            <a:r>
              <a:rPr lang="en-US" sz="1600" i="0" dirty="0"/>
              <a:t>; </a:t>
            </a:r>
            <a:endParaRPr lang="en-US" sz="1600" i="0" dirty="0" smtClean="0"/>
          </a:p>
          <a:p>
            <a:pPr marL="342900">
              <a:buFont typeface="Courier New" panose="02070309020205020404" pitchFamily="49" charset="0"/>
              <a:buChar char="o"/>
            </a:pPr>
            <a:r>
              <a:rPr lang="en-US" sz="1600" i="0" dirty="0" smtClean="0"/>
              <a:t>C98 </a:t>
            </a:r>
            <a:r>
              <a:rPr lang="en-US" sz="1600" i="0" dirty="0"/>
              <a:t>collective bargaining: </a:t>
            </a:r>
            <a:r>
              <a:rPr lang="en-US" sz="1600" b="1" i="0" dirty="0" smtClean="0"/>
              <a:t>Canada, Mexico, Vietnam</a:t>
            </a:r>
          </a:p>
          <a:p>
            <a:pPr marL="342900">
              <a:buFont typeface="Wingdings" panose="05000000000000000000" pitchFamily="2" charset="2"/>
              <a:buChar char="§"/>
            </a:pPr>
            <a:endParaRPr lang="en-US" sz="900" b="1" i="0" dirty="0"/>
          </a:p>
        </p:txBody>
      </p:sp>
    </p:spTree>
    <p:extLst>
      <p:ext uri="{BB962C8B-B14F-4D97-AF65-F5344CB8AC3E}">
        <p14:creationId xmlns:p14="http://schemas.microsoft.com/office/powerpoint/2010/main" val="8344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936625"/>
          </a:xfrm>
        </p:spPr>
        <p:txBody>
          <a:bodyPr/>
          <a:lstStyle/>
          <a:p>
            <a:r>
              <a:rPr lang="en-US" sz="2400" dirty="0" smtClean="0"/>
              <a:t>	Latest ratifications by third countries </a:t>
            </a:r>
            <a:r>
              <a:rPr lang="en-US" sz="2400" dirty="0"/>
              <a:t>June </a:t>
            </a:r>
            <a:r>
              <a:rPr lang="en-US" sz="2400" dirty="0" smtClean="0"/>
              <a:t>2017-November 2019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78" y="1772816"/>
            <a:ext cx="8517632" cy="4320480"/>
          </a:xfrm>
        </p:spPr>
        <p:txBody>
          <a:bodyPr/>
          <a:lstStyle/>
          <a:p>
            <a:pPr marL="342900">
              <a:buFont typeface="Wingdings" panose="05000000000000000000" pitchFamily="2" charset="2"/>
              <a:buChar char="§"/>
            </a:pPr>
            <a:endParaRPr lang="en-US" sz="900" b="1" i="0" dirty="0"/>
          </a:p>
          <a:p>
            <a:pPr indent="0">
              <a:buNone/>
            </a:pPr>
            <a:r>
              <a:rPr lang="en-US" sz="2000" b="1" i="0" dirty="0"/>
              <a:t>Governance/priority conventions  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Employment policy: </a:t>
            </a:r>
            <a:r>
              <a:rPr lang="en-US" sz="1600" i="0" dirty="0" smtClean="0"/>
              <a:t>C122:</a:t>
            </a:r>
            <a:r>
              <a:rPr lang="en-US" sz="1600" b="1" i="0" dirty="0" smtClean="0"/>
              <a:t> Namibia, Niger</a:t>
            </a:r>
            <a:endParaRPr lang="en-US" sz="1600" b="1" i="0" dirty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Tripartite consultations: </a:t>
            </a:r>
            <a:r>
              <a:rPr lang="en-US" sz="1600" i="0" dirty="0"/>
              <a:t>C144: </a:t>
            </a:r>
            <a:r>
              <a:rPr lang="en-US" sz="1600" b="1" i="0" dirty="0"/>
              <a:t>Cameroon, </a:t>
            </a:r>
            <a:r>
              <a:rPr lang="en-US" sz="1600" b="1" i="0" dirty="0" smtClean="0"/>
              <a:t>Cook, Georgia</a:t>
            </a:r>
            <a:r>
              <a:rPr lang="en-US" sz="1600" b="1" i="0" dirty="0"/>
              <a:t>, </a:t>
            </a:r>
            <a:r>
              <a:rPr lang="en-US" sz="1600" b="1" i="0" dirty="0" smtClean="0"/>
              <a:t>Kiribati, Mauritania, Niger, Rwanda, Samoa, Turkmenistan, Uzbekistan</a:t>
            </a:r>
            <a:endParaRPr lang="en-US" sz="1600" b="1" i="0" dirty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/>
              <a:t>Labour inspection: </a:t>
            </a:r>
            <a:r>
              <a:rPr lang="en-US" sz="1600" i="0" dirty="0" smtClean="0"/>
              <a:t>C81:</a:t>
            </a:r>
            <a:r>
              <a:rPr lang="en-US" sz="1600" b="1" i="0" dirty="0" smtClean="0"/>
              <a:t>Canada</a:t>
            </a:r>
            <a:r>
              <a:rPr lang="en-US" sz="2000" b="1" i="0" dirty="0"/>
              <a:t>, </a:t>
            </a:r>
            <a:r>
              <a:rPr lang="en-US" sz="1600" b="1" i="0" dirty="0" smtClean="0"/>
              <a:t>Namibia,</a:t>
            </a:r>
            <a:r>
              <a:rPr lang="en-US" sz="2000" i="0" dirty="0" smtClean="0"/>
              <a:t> </a:t>
            </a:r>
            <a:r>
              <a:rPr lang="en-US" sz="1600" i="0" dirty="0" smtClean="0"/>
              <a:t>P81 Protocol: </a:t>
            </a:r>
            <a:r>
              <a:rPr lang="en-US" sz="1600" b="1" i="0" dirty="0" smtClean="0"/>
              <a:t>Mozambique</a:t>
            </a:r>
            <a:endParaRPr lang="en-US" sz="800" dirty="0" smtClean="0"/>
          </a:p>
          <a:p>
            <a:pPr indent="0">
              <a:buNone/>
            </a:pPr>
            <a:r>
              <a:rPr lang="en-US" sz="2000" b="1" i="0" dirty="0" smtClean="0"/>
              <a:t>Occupational Safety and Health (OSH)</a:t>
            </a:r>
            <a:endParaRPr lang="en-US" sz="2000" b="1" i="0" dirty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OSH: </a:t>
            </a:r>
            <a:r>
              <a:rPr lang="en-US" sz="1600" i="0" dirty="0" smtClean="0"/>
              <a:t>C155:</a:t>
            </a:r>
            <a:r>
              <a:rPr lang="en-US" sz="1600" b="1" i="0" dirty="0" smtClean="0"/>
              <a:t> Malawi, Rwanda, Singapore, </a:t>
            </a:r>
            <a:r>
              <a:rPr lang="en-US" sz="1600" i="0" dirty="0" smtClean="0"/>
              <a:t>P155 (Protocol): </a:t>
            </a:r>
            <a:r>
              <a:rPr lang="en-US" sz="1600" b="1" i="0" dirty="0" smtClean="0"/>
              <a:t>Cote d’Ivoire</a:t>
            </a:r>
            <a:endParaRPr lang="en-US" sz="1600" b="1" i="0" dirty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Promotional framework: </a:t>
            </a:r>
            <a:r>
              <a:rPr lang="en-US" sz="1600" i="0" dirty="0" smtClean="0"/>
              <a:t>C187: </a:t>
            </a:r>
            <a:r>
              <a:rPr lang="en-US" sz="1600" b="1" i="0" dirty="0" smtClean="0"/>
              <a:t>Iceland, Malawi, Morocco, Philippines, Rwanda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 smtClean="0"/>
              <a:t>Specific Risks: </a:t>
            </a:r>
            <a:r>
              <a:rPr lang="en-US" sz="1600" i="0" dirty="0" smtClean="0"/>
              <a:t>Chemicals C170: </a:t>
            </a:r>
            <a:r>
              <a:rPr lang="en-US" sz="1600" b="1" i="0" dirty="0" smtClean="0"/>
              <a:t>Cote d’Ivoire</a:t>
            </a:r>
            <a:r>
              <a:rPr lang="en-US" sz="1600" i="0" dirty="0" smtClean="0"/>
              <a:t>, Maternity C183: </a:t>
            </a:r>
            <a:r>
              <a:rPr lang="en-US" sz="1600" b="1" i="0" dirty="0" smtClean="0"/>
              <a:t>Mauritius, Niger, San Marino, Sao Tome</a:t>
            </a:r>
            <a:endParaRPr lang="en-US" sz="1600" b="1" i="0" dirty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i="0" dirty="0"/>
              <a:t>Specific </a:t>
            </a:r>
            <a:r>
              <a:rPr lang="en-US" sz="2000" i="0" dirty="0" smtClean="0"/>
              <a:t>Sectors: </a:t>
            </a:r>
            <a:r>
              <a:rPr lang="en-US" sz="1600" i="0" dirty="0" smtClean="0"/>
              <a:t>Agriculture C184: </a:t>
            </a:r>
            <a:r>
              <a:rPr lang="en-US" sz="1600" b="1" i="0" dirty="0" smtClean="0"/>
              <a:t>Malawi, Serbia; </a:t>
            </a:r>
            <a:r>
              <a:rPr lang="en-US" sz="1600" i="0" dirty="0" smtClean="0"/>
              <a:t>Construction C167: </a:t>
            </a:r>
            <a:r>
              <a:rPr lang="en-US" sz="1600" b="1" i="0" dirty="0" smtClean="0"/>
              <a:t>Russia; </a:t>
            </a:r>
            <a:r>
              <a:rPr lang="en-US" sz="1600" i="0" dirty="0" smtClean="0"/>
              <a:t>Mines C176: </a:t>
            </a:r>
            <a:r>
              <a:rPr lang="en-US" sz="1600" b="1" i="0" dirty="0" smtClean="0"/>
              <a:t>Mozambique</a:t>
            </a:r>
            <a:endParaRPr lang="en-US" sz="1600" b="1" i="0" dirty="0"/>
          </a:p>
          <a:p>
            <a:pPr marL="1085850" lvl="1">
              <a:buFont typeface="Wingdings" panose="05000000000000000000" pitchFamily="2" charset="2"/>
              <a:buChar char="§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426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80920" cy="2880320"/>
          </a:xfrm>
        </p:spPr>
        <p:txBody>
          <a:bodyPr/>
          <a:lstStyle/>
          <a:p>
            <a:pPr algn="ctr"/>
            <a:r>
              <a:rPr lang="en-GB" sz="4800" dirty="0" smtClean="0"/>
              <a:t>2- ILO supervisory mechanisms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3600" dirty="0" smtClean="0"/>
              <a:t>on the application of international labour standards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983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580368" cy="936625"/>
          </a:xfrm>
        </p:spPr>
        <p:txBody>
          <a:bodyPr/>
          <a:lstStyle/>
          <a:p>
            <a:r>
              <a:rPr lang="en-US" dirty="0" smtClean="0"/>
              <a:t>Regular system of supervision</a:t>
            </a:r>
            <a:br>
              <a:rPr lang="en-US" dirty="0" smtClean="0"/>
            </a:br>
            <a:r>
              <a:rPr lang="en-GB" sz="2400" b="0" dirty="0" smtClean="0"/>
              <a:t>S</a:t>
            </a:r>
            <a:r>
              <a:rPr lang="en-GB" altLang="fr-FR" sz="2400" b="0" dirty="0" smtClean="0"/>
              <a:t>ubmission </a:t>
            </a:r>
            <a:r>
              <a:rPr lang="en-GB" altLang="fr-FR" sz="2400" b="0" dirty="0"/>
              <a:t>and examination of periodic reports on the application of </a:t>
            </a:r>
            <a:r>
              <a:rPr lang="en-GB" altLang="fr-FR" sz="2400" b="0" dirty="0" smtClean="0"/>
              <a:t>ratified </a:t>
            </a:r>
            <a:r>
              <a:rPr lang="en-GB" altLang="fr-FR" sz="2400" b="0" dirty="0"/>
              <a:t>Conventions</a:t>
            </a:r>
            <a:endParaRPr lang="en-GB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600500"/>
          </a:xfrm>
        </p:spPr>
        <p:txBody>
          <a:bodyPr/>
          <a:lstStyle/>
          <a:p>
            <a:pPr eaLnBrk="1" hangingPunct="1"/>
            <a:r>
              <a:rPr lang="en-GB" altLang="fr-FR" b="1" i="0" dirty="0" smtClean="0"/>
              <a:t>States: </a:t>
            </a:r>
            <a:r>
              <a:rPr lang="en-GB" altLang="fr-FR" sz="2000" b="1" i="0" dirty="0" smtClean="0"/>
              <a:t>reports</a:t>
            </a:r>
            <a:endParaRPr lang="en-GB" altLang="fr-FR" sz="2000" b="1" i="0" dirty="0"/>
          </a:p>
          <a:p>
            <a:pPr eaLnBrk="1" hangingPunct="1"/>
            <a:r>
              <a:rPr lang="fr-BE" altLang="fr-FR" b="1" i="0" dirty="0" err="1"/>
              <a:t>Employers</a:t>
            </a:r>
            <a:r>
              <a:rPr lang="fr-BE" altLang="fr-FR" b="1" i="0" dirty="0"/>
              <a:t> and </a:t>
            </a:r>
            <a:r>
              <a:rPr lang="fr-BE" altLang="fr-FR" b="1" i="0" dirty="0" err="1"/>
              <a:t>Workers</a:t>
            </a:r>
            <a:r>
              <a:rPr lang="fr-BE" altLang="fr-FR" sz="2000" b="1" i="0" dirty="0" smtClean="0"/>
              <a:t>: </a:t>
            </a:r>
            <a:r>
              <a:rPr lang="fr-BE" altLang="fr-FR" sz="2000" b="1" i="0" dirty="0" err="1" smtClean="0"/>
              <a:t>comments</a:t>
            </a:r>
            <a:endParaRPr lang="en-GB" altLang="fr-FR" sz="2000" b="1" i="0" dirty="0"/>
          </a:p>
          <a:p>
            <a:r>
              <a:rPr lang="en-GB" b="1" i="0" dirty="0" smtClean="0"/>
              <a:t>Committee of Experts </a:t>
            </a:r>
            <a:r>
              <a:rPr lang="en-GB" sz="2000" b="1" i="0" dirty="0" smtClean="0"/>
              <a:t>on </a:t>
            </a:r>
            <a:r>
              <a:rPr lang="en-GB" sz="2000" b="1" i="0" dirty="0"/>
              <a:t>the Application of the Conventions and Recommendations (CEACR</a:t>
            </a:r>
            <a:r>
              <a:rPr lang="en-GB" sz="2000" b="1" i="0" dirty="0" smtClean="0"/>
              <a:t>)</a:t>
            </a:r>
            <a:r>
              <a:rPr lang="en-GB" b="1" i="0" dirty="0" smtClean="0"/>
              <a:t>: </a:t>
            </a:r>
            <a:r>
              <a:rPr lang="en-GB" sz="2000" b="1" i="0" dirty="0" smtClean="0"/>
              <a:t>Requests</a:t>
            </a:r>
            <a:r>
              <a:rPr lang="en-GB" sz="2000" b="1" i="0" dirty="0"/>
              <a:t>, examination, </a:t>
            </a:r>
            <a:r>
              <a:rPr lang="en-GB" sz="2000" b="1" i="0" dirty="0" smtClean="0"/>
              <a:t>observations (report)</a:t>
            </a:r>
            <a:endParaRPr lang="en-GB" sz="2000" b="1" i="0" dirty="0"/>
          </a:p>
          <a:p>
            <a:r>
              <a:rPr lang="fr-BE" b="1" i="0" dirty="0" err="1" smtClean="0"/>
              <a:t>Conference</a:t>
            </a:r>
            <a:r>
              <a:rPr lang="fr-BE" b="1" i="0" dirty="0" smtClean="0"/>
              <a:t> </a:t>
            </a:r>
            <a:r>
              <a:rPr lang="fr-BE" b="1" i="0" dirty="0" err="1" smtClean="0"/>
              <a:t>Committee</a:t>
            </a:r>
            <a:r>
              <a:rPr lang="fr-BE" b="1" i="0" dirty="0" smtClean="0"/>
              <a:t> on the Application of Standards (CAS): </a:t>
            </a:r>
          </a:p>
          <a:p>
            <a:pPr indent="0">
              <a:buNone/>
            </a:pPr>
            <a:r>
              <a:rPr lang="fr-BE" sz="2000" b="1" i="0" dirty="0" smtClean="0"/>
              <a:t>Tripartite Discussion </a:t>
            </a:r>
            <a:r>
              <a:rPr lang="fr-BE" sz="2000" b="1" i="0" dirty="0"/>
              <a:t>of the CEACR report and 25 </a:t>
            </a:r>
            <a:r>
              <a:rPr lang="fr-BE" sz="2000" b="1" i="0" dirty="0" err="1"/>
              <a:t>individual</a:t>
            </a:r>
            <a:r>
              <a:rPr lang="fr-BE" sz="2000" b="1" i="0" dirty="0"/>
              <a:t> cases, </a:t>
            </a:r>
            <a:r>
              <a:rPr lang="fr-BE" sz="2000" b="1" i="0" dirty="0" smtClean="0"/>
              <a:t>conclusions and report</a:t>
            </a:r>
            <a:endParaRPr lang="en-GB" sz="2000" b="1" i="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728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11" y="1124744"/>
            <a:ext cx="8580368" cy="936625"/>
          </a:xfrm>
        </p:spPr>
        <p:txBody>
          <a:bodyPr/>
          <a:lstStyle/>
          <a:p>
            <a:r>
              <a:rPr lang="en-US" dirty="0" smtClean="0"/>
              <a:t>Reporting</a:t>
            </a:r>
            <a:br>
              <a:rPr lang="en-US" dirty="0" smtClean="0"/>
            </a:br>
            <a:endParaRPr lang="en-GB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568952" cy="4608512"/>
          </a:xfrm>
        </p:spPr>
        <p:txBody>
          <a:bodyPr/>
          <a:lstStyle/>
          <a:p>
            <a:pPr marL="342900">
              <a:buClr>
                <a:srgbClr val="FEC81F"/>
              </a:buClr>
              <a:buSzPct val="80000"/>
              <a:defRPr/>
            </a:pPr>
            <a:r>
              <a:rPr lang="en-GB" b="1" i="0" dirty="0"/>
              <a:t>Fundamental and Governance Conventions</a:t>
            </a:r>
          </a:p>
          <a:p>
            <a:pPr marL="1143000" lvl="1" indent="-342900">
              <a:buClr>
                <a:srgbClr val="FEC81F"/>
              </a:buClr>
              <a:buSzPct val="80000"/>
              <a:defRPr/>
            </a:pPr>
            <a:r>
              <a:rPr lang="en-GB" b="1" i="0" dirty="0" smtClean="0"/>
              <a:t>Three-yearly reports</a:t>
            </a:r>
            <a:endParaRPr lang="en-GB" i="0" dirty="0" smtClean="0">
              <a:ea typeface="ＭＳ Ｐゴシック" charset="0"/>
            </a:endParaRPr>
          </a:p>
          <a:p>
            <a:pPr marL="342900">
              <a:buClr>
                <a:srgbClr val="FEC81F"/>
              </a:buClr>
              <a:buSzPct val="80000"/>
              <a:defRPr/>
            </a:pPr>
            <a:r>
              <a:rPr lang="en-GB" b="1" i="0" dirty="0" smtClean="0"/>
              <a:t>Other ratified conventions </a:t>
            </a:r>
          </a:p>
          <a:p>
            <a:pPr marL="1143000" lvl="1" indent="-342900">
              <a:buClr>
                <a:srgbClr val="FEC81F"/>
              </a:buClr>
              <a:buSzPct val="80000"/>
              <a:defRPr/>
            </a:pPr>
            <a:r>
              <a:rPr lang="en-GB" dirty="0"/>
              <a:t>Five-yearly reports</a:t>
            </a:r>
          </a:p>
          <a:p>
            <a:r>
              <a:rPr lang="fr-BE" b="1" i="0" dirty="0"/>
              <a:t>General </a:t>
            </a:r>
            <a:r>
              <a:rPr lang="fr-BE" b="1" i="0" dirty="0" err="1"/>
              <a:t>survey</a:t>
            </a:r>
            <a:endParaRPr lang="fr-BE" b="1" i="0" dirty="0"/>
          </a:p>
          <a:p>
            <a:pPr lvl="1"/>
            <a:r>
              <a:rPr lang="fr-BE" dirty="0" smtClean="0"/>
              <a:t>On </a:t>
            </a:r>
            <a:r>
              <a:rPr lang="fr-BE" dirty="0" err="1" smtClean="0"/>
              <a:t>ratified</a:t>
            </a:r>
            <a:r>
              <a:rPr lang="fr-BE" dirty="0" smtClean="0"/>
              <a:t> and non-</a:t>
            </a:r>
            <a:r>
              <a:rPr lang="fr-BE" dirty="0" err="1" smtClean="0"/>
              <a:t>ratified</a:t>
            </a:r>
            <a:r>
              <a:rPr lang="fr-BE" dirty="0" smtClean="0"/>
              <a:t> Conventions</a:t>
            </a:r>
          </a:p>
          <a:p>
            <a:pPr lvl="1"/>
            <a:r>
              <a:rPr lang="fr-BE" b="1" i="0" dirty="0" smtClean="0"/>
              <a:t>One topic per year, decided by the Governing Body, , analysed by Committee of experts</a:t>
            </a:r>
          </a:p>
          <a:p>
            <a:pPr lvl="1"/>
            <a:r>
              <a:rPr lang="fr-BE" dirty="0"/>
              <a:t>E</a:t>
            </a:r>
            <a:r>
              <a:rPr lang="fr-BE" b="1" i="0" dirty="0" smtClean="0"/>
              <a:t>xamined by CAS</a:t>
            </a:r>
          </a:p>
          <a:p>
            <a:pPr marL="457200" lvl="1" indent="0">
              <a:buNone/>
            </a:pPr>
            <a:r>
              <a:rPr lang="fr-BE" dirty="0" smtClean="0"/>
              <a:t>	2014: minimum wage, 2015: rural workers,   	2016: labour migration, 2017: Health&amp;Safety, 	2018: working time, 2019: social protection floors, 	2020: employment, 2021: maternity, </a:t>
            </a:r>
            <a:r>
              <a:rPr lang="fr-BE" dirty="0" err="1" smtClean="0"/>
              <a:t>family</a:t>
            </a:r>
            <a:r>
              <a:rPr lang="fr-BE" dirty="0" smtClean="0"/>
              <a:t>  &amp; 	discrimination</a:t>
            </a:r>
          </a:p>
        </p:txBody>
      </p:sp>
    </p:spTree>
    <p:extLst>
      <p:ext uri="{BB962C8B-B14F-4D97-AF65-F5344CB8AC3E}">
        <p14:creationId xmlns:p14="http://schemas.microsoft.com/office/powerpoint/2010/main" val="1396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632" y="1196752"/>
            <a:ext cx="8580368" cy="936625"/>
          </a:xfrm>
        </p:spPr>
        <p:txBody>
          <a:bodyPr/>
          <a:lstStyle/>
          <a:p>
            <a:r>
              <a:rPr lang="en-US" dirty="0" smtClean="0"/>
              <a:t>Committee of experts report</a:t>
            </a:r>
            <a:endParaRPr lang="en-GB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320480"/>
          </a:xfrm>
        </p:spPr>
        <p:txBody>
          <a:bodyPr/>
          <a:lstStyle/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b="1" i="0" dirty="0"/>
              <a:t>Direct </a:t>
            </a:r>
            <a:r>
              <a:rPr lang="en-GB" b="1" i="0" dirty="0" smtClean="0"/>
              <a:t>requests </a:t>
            </a:r>
            <a:r>
              <a:rPr lang="en-US" sz="2000" b="1" i="0" dirty="0"/>
              <a:t>directly to the government concerned</a:t>
            </a:r>
            <a:endParaRPr lang="en-GB" sz="2000" b="1" i="0" dirty="0"/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b="1" i="0" dirty="0"/>
              <a:t>Observations</a:t>
            </a:r>
            <a:r>
              <a:rPr lang="en-GB" sz="2800" dirty="0" smtClean="0">
                <a:ea typeface="ＭＳ Ｐゴシック" charset="0"/>
              </a:rPr>
              <a:t>: </a:t>
            </a:r>
            <a:r>
              <a:rPr lang="en-US" sz="2000" b="1" i="0" dirty="0"/>
              <a:t>in more serious or long-standing cases of failure to fulfill </a:t>
            </a:r>
            <a:r>
              <a:rPr lang="en-US" sz="2000" b="1" i="0" dirty="0" smtClean="0"/>
              <a:t>obligations – all comments available</a:t>
            </a:r>
            <a:r>
              <a:rPr lang="en-GB" sz="2000" b="1" i="0" dirty="0" smtClean="0"/>
              <a:t> </a:t>
            </a:r>
            <a:r>
              <a:rPr lang="en-GB" sz="2000" b="1" i="0" dirty="0"/>
              <a:t>on NORMLEX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fr-BE" b="1" i="0" dirty="0" err="1" smtClean="0"/>
              <a:t>Footnotes</a:t>
            </a:r>
            <a:r>
              <a:rPr lang="fr-BE" b="1" i="0" dirty="0" smtClean="0"/>
              <a:t> - </a:t>
            </a:r>
            <a:r>
              <a:rPr lang="fr-BE" sz="2000" b="1" i="0" dirty="0" smtClean="0"/>
              <a:t>the </a:t>
            </a:r>
            <a:r>
              <a:rPr lang="fr-BE" sz="2000" b="1" i="0" dirty="0" err="1"/>
              <a:t>most</a:t>
            </a:r>
            <a:r>
              <a:rPr lang="fr-BE" sz="2000" b="1" i="0" dirty="0"/>
              <a:t> </a:t>
            </a:r>
            <a:r>
              <a:rPr lang="fr-BE" sz="2000" b="1" i="0" dirty="0" err="1"/>
              <a:t>serious</a:t>
            </a:r>
            <a:r>
              <a:rPr lang="fr-BE" sz="2000" b="1" i="0" dirty="0"/>
              <a:t> </a:t>
            </a:r>
            <a:r>
              <a:rPr lang="fr-BE" sz="2000" b="1" i="0" dirty="0" smtClean="0"/>
              <a:t>cases: </a:t>
            </a:r>
            <a:r>
              <a:rPr lang="en-GB" sz="2000" b="1" i="0" dirty="0" smtClean="0"/>
              <a:t>Special </a:t>
            </a:r>
            <a:r>
              <a:rPr lang="en-GB" sz="2000" b="1" i="0" dirty="0"/>
              <a:t>notes at the end of the observations </a:t>
            </a:r>
            <a:r>
              <a:rPr lang="en-GB" sz="2000" b="1" i="0" dirty="0" smtClean="0"/>
              <a:t>asking </a:t>
            </a:r>
            <a:r>
              <a:rPr lang="en-GB" sz="2000" b="1" i="0" dirty="0"/>
              <a:t>the government to supply </a:t>
            </a:r>
            <a:endParaRPr lang="en-GB" sz="2000" b="1" i="0" dirty="0" smtClean="0"/>
          </a:p>
          <a:p>
            <a:pPr marL="1085850" lvl="1" algn="just">
              <a:buFont typeface="Courier New" panose="02070309020205020404" pitchFamily="49" charset="0"/>
              <a:buChar char="o"/>
              <a:defRPr/>
            </a:pPr>
            <a:r>
              <a:rPr lang="en-GB" b="1" i="0" dirty="0" smtClean="0"/>
              <a:t>"single footnote": a </a:t>
            </a:r>
            <a:r>
              <a:rPr lang="en-GB" b="1" i="0" dirty="0"/>
              <a:t>report earlier than would otherwise have been the case </a:t>
            </a:r>
            <a:endParaRPr lang="en-GB" b="1" i="0" dirty="0" smtClean="0"/>
          </a:p>
          <a:p>
            <a:pPr marL="1085850" lvl="1" algn="just">
              <a:buFont typeface="Courier New" panose="02070309020205020404" pitchFamily="49" charset="0"/>
              <a:buChar char="o"/>
              <a:defRPr/>
            </a:pPr>
            <a:r>
              <a:rPr lang="en-GB" b="1" i="0" dirty="0" smtClean="0"/>
              <a:t>"double footnote": full particulars to the Conference at its next session</a:t>
            </a:r>
          </a:p>
          <a:p>
            <a:pPr>
              <a:defRPr/>
            </a:pPr>
            <a:endParaRPr lang="en-GB" sz="28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96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632" y="1340768"/>
            <a:ext cx="8580368" cy="936625"/>
          </a:xfrm>
        </p:spPr>
        <p:txBody>
          <a:bodyPr/>
          <a:lstStyle/>
          <a:p>
            <a:r>
              <a:rPr lang="en-US" dirty="0" smtClean="0"/>
              <a:t>"Double footnotes" in experts' report</a:t>
            </a:r>
            <a:br>
              <a:rPr lang="en-US" dirty="0" smtClean="0"/>
            </a:br>
            <a:endParaRPr lang="en-GB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752528"/>
          </a:xfrm>
        </p:spPr>
        <p:txBody>
          <a:bodyPr/>
          <a:lstStyle/>
          <a:p>
            <a:pPr marL="342900">
              <a:defRPr/>
            </a:pPr>
            <a:r>
              <a:rPr lang="en-GB" altLang="fr-FR" b="1" i="0" dirty="0" smtClean="0"/>
              <a:t>Criteria: </a:t>
            </a:r>
          </a:p>
          <a:p>
            <a:pPr marL="1085850" lvl="1">
              <a:defRPr/>
            </a:pPr>
            <a:r>
              <a:rPr lang="en-GB" dirty="0"/>
              <a:t>seriousness of the problem </a:t>
            </a:r>
          </a:p>
          <a:p>
            <a:pPr marL="1085850" lvl="1">
              <a:defRPr/>
            </a:pPr>
            <a:r>
              <a:rPr lang="en-GB" dirty="0"/>
              <a:t>persistence of the problem</a:t>
            </a:r>
          </a:p>
          <a:p>
            <a:pPr marL="1085850" lvl="1">
              <a:defRPr/>
            </a:pPr>
            <a:r>
              <a:rPr lang="en-GB" dirty="0"/>
              <a:t>urgency of the situation</a:t>
            </a:r>
          </a:p>
          <a:p>
            <a:pPr marL="1085850" lvl="1">
              <a:defRPr/>
            </a:pPr>
            <a:r>
              <a:rPr lang="en-GB" dirty="0"/>
              <a:t>quality and scope of the government’s response</a:t>
            </a:r>
          </a:p>
          <a:p>
            <a:r>
              <a:rPr lang="fr-BE" b="1" i="0" dirty="0" smtClean="0"/>
              <a:t>Are </a:t>
            </a:r>
            <a:r>
              <a:rPr lang="fr-BE" b="1" i="0" dirty="0" err="1" smtClean="0"/>
              <a:t>discussed</a:t>
            </a:r>
            <a:r>
              <a:rPr lang="fr-BE" b="1" i="0" dirty="0" smtClean="0"/>
              <a:t> as </a:t>
            </a:r>
            <a:r>
              <a:rPr lang="fr-BE" b="1" i="0" dirty="0" err="1" smtClean="0"/>
              <a:t>individual</a:t>
            </a:r>
            <a:r>
              <a:rPr lang="fr-BE" b="1" i="0" dirty="0" smtClean="0"/>
              <a:t> cases in CAS</a:t>
            </a:r>
            <a:endParaRPr lang="en-GB" sz="2000" b="1" i="0" dirty="0"/>
          </a:p>
          <a:p>
            <a:r>
              <a:rPr lang="fr-BE" b="1" i="0" dirty="0" smtClean="0"/>
              <a:t>2019 double footnotes</a:t>
            </a:r>
            <a:r>
              <a:rPr lang="fr-BE" b="1" i="0" dirty="0"/>
              <a:t> </a:t>
            </a:r>
            <a:r>
              <a:rPr lang="fr-BE" b="1" i="0" dirty="0" smtClean="0"/>
              <a:t>(fundamental):</a:t>
            </a:r>
          </a:p>
          <a:p>
            <a:pPr lvl="1" eaLnBrk="1" hangingPunct="1"/>
            <a:r>
              <a:rPr lang="fr-FR" i="0" dirty="0" err="1" smtClean="0"/>
              <a:t>Forced</a:t>
            </a:r>
            <a:r>
              <a:rPr lang="fr-FR" i="0" dirty="0" smtClean="0"/>
              <a:t> Labour: Myanmar (C29</a:t>
            </a:r>
            <a:r>
              <a:rPr lang="en-GB" i="0" dirty="0" smtClean="0"/>
              <a:t>)</a:t>
            </a:r>
            <a:endParaRPr lang="en-GB" i="0" dirty="0"/>
          </a:p>
          <a:p>
            <a:pPr lvl="1" eaLnBrk="1" hangingPunct="1"/>
            <a:r>
              <a:rPr lang="fr-FR" i="0" dirty="0" smtClean="0"/>
              <a:t>Child labour: </a:t>
            </a:r>
            <a:r>
              <a:rPr lang="fr-FR" i="0" dirty="0" err="1" smtClean="0"/>
              <a:t>Ethiopia</a:t>
            </a:r>
            <a:r>
              <a:rPr lang="fr-FR" i="0" dirty="0" smtClean="0"/>
              <a:t> (C138), Irak (C182)</a:t>
            </a:r>
          </a:p>
          <a:p>
            <a:pPr lvl="1" eaLnBrk="1" hangingPunct="1"/>
            <a:r>
              <a:rPr lang="fr-FR" i="0" dirty="0" smtClean="0"/>
              <a:t>Discrimination: </a:t>
            </a:r>
            <a:r>
              <a:rPr lang="fr-FR" i="0" dirty="0" err="1" smtClean="0"/>
              <a:t>Libya</a:t>
            </a:r>
            <a:r>
              <a:rPr lang="fr-FR" i="0" dirty="0" smtClean="0"/>
              <a:t> (C111)</a:t>
            </a:r>
          </a:p>
          <a:p>
            <a:pPr lvl="1" eaLnBrk="1" hangingPunct="1"/>
            <a:r>
              <a:rPr lang="fr-FR" i="0" dirty="0" err="1" smtClean="0"/>
              <a:t>Freedom</a:t>
            </a:r>
            <a:r>
              <a:rPr lang="fr-FR" i="0" dirty="0" smtClean="0"/>
              <a:t> of Association: </a:t>
            </a:r>
            <a:r>
              <a:rPr lang="fr-FR" i="0" dirty="0" err="1" smtClean="0"/>
              <a:t>Turkey</a:t>
            </a:r>
            <a:r>
              <a:rPr lang="fr-FR" i="0" dirty="0" smtClean="0"/>
              <a:t> (C87</a:t>
            </a:r>
            <a:r>
              <a:rPr lang="fr-FR" dirty="0"/>
              <a:t>) </a:t>
            </a:r>
            <a:endParaRPr lang="fr-FR" dirty="0" smtClean="0"/>
          </a:p>
          <a:p>
            <a:pPr lvl="1" eaLnBrk="1" hangingPunct="1"/>
            <a:endParaRPr lang="en-GB" b="1" i="0" dirty="0"/>
          </a:p>
        </p:txBody>
      </p:sp>
    </p:spTree>
    <p:extLst>
      <p:ext uri="{BB962C8B-B14F-4D97-AF65-F5344CB8AC3E}">
        <p14:creationId xmlns:p14="http://schemas.microsoft.com/office/powerpoint/2010/main" val="16150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40" y="1628800"/>
            <a:ext cx="8580368" cy="936625"/>
          </a:xfrm>
        </p:spPr>
        <p:txBody>
          <a:bodyPr/>
          <a:lstStyle/>
          <a:p>
            <a:r>
              <a:rPr lang="en-US" dirty="0" smtClean="0"/>
              <a:t>Committee on the Application of Standards (CAS)</a:t>
            </a:r>
            <a:br>
              <a:rPr lang="en-US" dirty="0" smtClean="0"/>
            </a:br>
            <a:endParaRPr lang="en-GB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852936"/>
            <a:ext cx="8229600" cy="3600500"/>
          </a:xfrm>
        </p:spPr>
        <p:txBody>
          <a:bodyPr/>
          <a:lstStyle/>
          <a:p>
            <a:pPr indent="0">
              <a:buNone/>
              <a:defRPr/>
            </a:pPr>
            <a:r>
              <a:rPr lang="en-GB" altLang="fr-FR" b="1" i="0" dirty="0" smtClean="0"/>
              <a:t>During International Labour Conference</a:t>
            </a:r>
          </a:p>
          <a:p>
            <a:pPr indent="0">
              <a:buNone/>
              <a:defRPr/>
            </a:pPr>
            <a:endParaRPr lang="en-GB" altLang="fr-FR" b="1" i="0" dirty="0" smtClean="0"/>
          </a:p>
          <a:p>
            <a:pPr marL="342900">
              <a:defRPr/>
            </a:pPr>
            <a:r>
              <a:rPr lang="en-GB" altLang="fr-FR" b="1" i="0" dirty="0" smtClean="0"/>
              <a:t>General Report</a:t>
            </a:r>
          </a:p>
          <a:p>
            <a:pPr marL="342900">
              <a:defRPr/>
            </a:pPr>
            <a:r>
              <a:rPr lang="en-GB" altLang="fr-FR" b="1" i="0" dirty="0" smtClean="0"/>
              <a:t>General Survey (Social protection Floors in 2019)</a:t>
            </a:r>
          </a:p>
          <a:p>
            <a:pPr marL="342900">
              <a:defRPr/>
            </a:pPr>
            <a:r>
              <a:rPr lang="fr-BE" altLang="fr-FR" b="1" i="0" dirty="0" err="1" smtClean="0"/>
              <a:t>Serious</a:t>
            </a:r>
            <a:r>
              <a:rPr lang="fr-BE" altLang="fr-FR" b="1" i="0" dirty="0" smtClean="0"/>
              <a:t> </a:t>
            </a:r>
            <a:r>
              <a:rPr lang="fr-BE" altLang="fr-FR" b="1" i="0" dirty="0" err="1" smtClean="0"/>
              <a:t>failures</a:t>
            </a:r>
            <a:r>
              <a:rPr lang="fr-BE" altLang="fr-FR" b="1" i="0" dirty="0" smtClean="0"/>
              <a:t> to respect </a:t>
            </a:r>
            <a:r>
              <a:rPr lang="fr-BE" altLang="fr-FR" b="1" i="0" dirty="0" err="1" smtClean="0"/>
              <a:t>reporting</a:t>
            </a:r>
            <a:r>
              <a:rPr lang="fr-BE" altLang="fr-FR" b="1" i="0" dirty="0" smtClean="0"/>
              <a:t> and </a:t>
            </a:r>
            <a:r>
              <a:rPr lang="fr-BE" altLang="fr-FR" b="1" i="0" dirty="0" err="1" smtClean="0"/>
              <a:t>other</a:t>
            </a:r>
            <a:r>
              <a:rPr lang="fr-BE" altLang="fr-FR" b="1" i="0" dirty="0" smtClean="0"/>
              <a:t> obligations</a:t>
            </a:r>
            <a:endParaRPr lang="en-GB" altLang="fr-FR" b="1" i="0" dirty="0" smtClean="0"/>
          </a:p>
          <a:p>
            <a:pPr marL="342900">
              <a:defRPr/>
            </a:pPr>
            <a:r>
              <a:rPr lang="en-GB" altLang="fr-FR" b="1" i="0" dirty="0" smtClean="0"/>
              <a:t>Individual cases </a:t>
            </a:r>
          </a:p>
        </p:txBody>
      </p:sp>
    </p:spTree>
    <p:extLst>
      <p:ext uri="{BB962C8B-B14F-4D97-AF65-F5344CB8AC3E}">
        <p14:creationId xmlns:p14="http://schemas.microsoft.com/office/powerpoint/2010/main" val="2427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576064"/>
          </a:xfrm>
        </p:spPr>
        <p:txBody>
          <a:bodyPr/>
          <a:lstStyle/>
          <a:p>
            <a:r>
              <a:rPr lang="en-US" dirty="0" smtClean="0"/>
              <a:t>The International Labour Organisation (ILO)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500" y="2060848"/>
            <a:ext cx="8511988" cy="3600500"/>
          </a:xfrm>
        </p:spPr>
        <p:txBody>
          <a:bodyPr/>
          <a:lstStyle/>
          <a:p>
            <a:pPr indent="0">
              <a:buNone/>
            </a:pPr>
            <a:r>
              <a:rPr lang="en-US" sz="2000" b="1" i="0" dirty="0" smtClean="0"/>
              <a:t>Created in 1919  </a:t>
            </a:r>
            <a:r>
              <a:rPr lang="en-US" sz="2000" b="1" i="0" dirty="0" smtClean="0"/>
              <a:t>- Centenary </a:t>
            </a:r>
            <a:r>
              <a:rPr lang="en-US" sz="2000" b="1" i="0" dirty="0" smtClean="0"/>
              <a:t>in </a:t>
            </a:r>
            <a:r>
              <a:rPr lang="en-US" sz="2000" b="1" i="0" dirty="0" smtClean="0"/>
              <a:t>2019!</a:t>
            </a:r>
            <a:endParaRPr lang="en-US" sz="2000" b="1" i="0" dirty="0"/>
          </a:p>
          <a:p>
            <a:pPr indent="0">
              <a:buNone/>
            </a:pPr>
            <a:r>
              <a:rPr lang="en-US" sz="2000" b="1" i="0" dirty="0" smtClean="0"/>
              <a:t>On a mandate of social justice</a:t>
            </a:r>
          </a:p>
          <a:p>
            <a:pPr indent="0">
              <a:buNone/>
            </a:pPr>
            <a:r>
              <a:rPr lang="en-US" sz="2000" b="1" i="0" dirty="0" smtClean="0"/>
              <a:t>Developed the concept of decent work with 4 parts : employment + fundamental principles and rights at work + social dialogue + social/</a:t>
            </a:r>
            <a:r>
              <a:rPr lang="en-US" sz="2000" b="1" i="0" dirty="0" err="1" smtClean="0"/>
              <a:t>labour</a:t>
            </a:r>
            <a:r>
              <a:rPr lang="en-US" sz="2000" b="1" i="0" dirty="0" smtClean="0"/>
              <a:t> protection</a:t>
            </a:r>
          </a:p>
          <a:p>
            <a:pPr indent="0">
              <a:buNone/>
            </a:pPr>
            <a:endParaRPr lang="en-US" sz="1200" b="1" i="0" dirty="0" smtClean="0"/>
          </a:p>
          <a:p>
            <a:pPr indent="0">
              <a:buNone/>
            </a:pPr>
            <a:r>
              <a:rPr lang="en-US" sz="2000" b="1" i="0" dirty="0" smtClean="0"/>
              <a:t>The only tripartite international </a:t>
            </a:r>
            <a:r>
              <a:rPr lang="en-US" sz="2000" b="1" i="0" dirty="0" err="1" smtClean="0"/>
              <a:t>organisation</a:t>
            </a:r>
            <a:endParaRPr lang="en-US" sz="2000" b="1" i="0" dirty="0" smtClean="0"/>
          </a:p>
          <a:p>
            <a:pPr indent="0">
              <a:buNone/>
            </a:pPr>
            <a:r>
              <a:rPr lang="en-US" sz="2000" b="1" i="0" dirty="0" smtClean="0"/>
              <a:t>A UN agency seated in Geneva, 187 Member States</a:t>
            </a:r>
          </a:p>
          <a:p>
            <a:pPr indent="0">
              <a:buNone/>
            </a:pPr>
            <a:r>
              <a:rPr lang="en-US" sz="2000" b="1" i="0" dirty="0" smtClean="0"/>
              <a:t>Supreme body: International Labour Conference (annual)</a:t>
            </a:r>
          </a:p>
          <a:p>
            <a:pPr indent="0">
              <a:buNone/>
            </a:pPr>
            <a:endParaRPr lang="en-US" sz="1200" b="1" i="0" dirty="0"/>
          </a:p>
          <a:p>
            <a:pPr indent="0">
              <a:buNone/>
            </a:pPr>
            <a:r>
              <a:rPr lang="en-US" sz="2000" b="1" i="0" dirty="0" smtClean="0"/>
              <a:t>Core function: Setting and supervising International Labour standards</a:t>
            </a:r>
          </a:p>
          <a:p>
            <a:pPr indent="0">
              <a:buNone/>
            </a:pPr>
            <a:r>
              <a:rPr lang="en-US" sz="2000" b="1" i="0" dirty="0" smtClean="0"/>
              <a:t>Also engaged in development cooperation and active </a:t>
            </a:r>
            <a:r>
              <a:rPr lang="en-US" sz="2000" b="1" i="0" dirty="0" smtClean="0"/>
              <a:t>at international </a:t>
            </a:r>
            <a:r>
              <a:rPr lang="en-US" sz="2000" b="1" i="0" dirty="0" smtClean="0"/>
              <a:t>level</a:t>
            </a:r>
          </a:p>
          <a:p>
            <a:pPr indent="0">
              <a:buNone/>
            </a:pPr>
            <a:endParaRPr lang="en-US" sz="2000" b="1" i="0" dirty="0"/>
          </a:p>
          <a:p>
            <a:pPr indent="0">
              <a:buNone/>
            </a:pPr>
            <a:endParaRPr lang="en-US" sz="2000" b="1" i="0" dirty="0" smtClean="0"/>
          </a:p>
          <a:p>
            <a:endParaRPr lang="en-GB" dirty="0" smtClean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959180"/>
            <a:ext cx="184731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580368" cy="720601"/>
          </a:xfrm>
        </p:spPr>
        <p:txBody>
          <a:bodyPr/>
          <a:lstStyle/>
          <a:p>
            <a:r>
              <a:rPr lang="en-US" dirty="0" smtClean="0"/>
              <a:t>Individual cases at CAS</a:t>
            </a:r>
            <a:br>
              <a:rPr lang="en-US" dirty="0" smtClean="0"/>
            </a:br>
            <a:endParaRPr lang="en-GB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3600500"/>
          </a:xfrm>
        </p:spPr>
        <p:txBody>
          <a:bodyPr/>
          <a:lstStyle/>
          <a:p>
            <a:pPr indent="0">
              <a:buNone/>
              <a:defRPr/>
            </a:pPr>
            <a:r>
              <a:rPr lang="en-GB" altLang="fr-FR" b="1" i="0" dirty="0" smtClean="0"/>
              <a:t>25 cases chosen by social partners - c</a:t>
            </a:r>
            <a:r>
              <a:rPr lang="fr-BE" altLang="fr-FR" b="1" i="0" dirty="0" err="1" smtClean="0"/>
              <a:t>riteria</a:t>
            </a:r>
            <a:r>
              <a:rPr lang="fr-BE" altLang="fr-FR" b="1" i="0" dirty="0" smtClean="0"/>
              <a:t>: </a:t>
            </a:r>
          </a:p>
          <a:p>
            <a:pPr marL="342900">
              <a:defRPr/>
            </a:pPr>
            <a:r>
              <a:rPr lang="fr-BE" altLang="fr-FR" sz="1800" b="1" i="0" dirty="0"/>
              <a:t>B</a:t>
            </a:r>
            <a:r>
              <a:rPr lang="en-GB" altLang="fr-FR" sz="1800" b="1" i="0" dirty="0" err="1"/>
              <a:t>alance</a:t>
            </a:r>
            <a:r>
              <a:rPr lang="en-GB" altLang="fr-FR" sz="1800" b="1" i="0" dirty="0"/>
              <a:t> (geographical and among conventions)</a:t>
            </a:r>
          </a:p>
          <a:p>
            <a:pPr marL="342900">
              <a:defRPr/>
            </a:pPr>
            <a:r>
              <a:rPr lang="en-GB" altLang="fr-FR" sz="1800" b="1" i="0" dirty="0" smtClean="0"/>
              <a:t>Footnotes </a:t>
            </a:r>
            <a:r>
              <a:rPr lang="en-GB" altLang="fr-FR" sz="1800" b="1" i="0" dirty="0"/>
              <a:t>and other comments of the CEACR</a:t>
            </a:r>
          </a:p>
          <a:p>
            <a:pPr marL="342900">
              <a:defRPr/>
            </a:pPr>
            <a:r>
              <a:rPr lang="en-GB" altLang="fr-FR" sz="1800" b="1" i="0" dirty="0" smtClean="0"/>
              <a:t>Responses </a:t>
            </a:r>
            <a:r>
              <a:rPr lang="en-GB" altLang="fr-FR" sz="1800" b="1" i="0" dirty="0"/>
              <a:t>of </a:t>
            </a:r>
            <a:r>
              <a:rPr lang="en-GB" altLang="fr-FR" sz="1800" b="1" i="0" dirty="0" smtClean="0"/>
              <a:t>gov</a:t>
            </a:r>
            <a:r>
              <a:rPr lang="en-GB" altLang="fr-FR" sz="1800" b="1" i="0" dirty="0"/>
              <a:t>.</a:t>
            </a:r>
            <a:r>
              <a:rPr lang="en-GB" altLang="fr-FR" sz="1800" b="1" i="0" dirty="0" smtClean="0"/>
              <a:t>, </a:t>
            </a:r>
            <a:r>
              <a:rPr lang="en-GB" altLang="fr-FR" sz="1800" b="1" i="0" dirty="0"/>
              <a:t>comments by employers and workers</a:t>
            </a:r>
          </a:p>
          <a:p>
            <a:pPr marL="342900">
              <a:defRPr/>
            </a:pPr>
            <a:r>
              <a:rPr lang="en-GB" altLang="fr-FR" sz="1800" b="1" i="0" dirty="0"/>
              <a:t>Seriousness and persistence of shortcomings</a:t>
            </a:r>
          </a:p>
          <a:p>
            <a:pPr marL="342900">
              <a:defRPr/>
            </a:pPr>
            <a:r>
              <a:rPr lang="en-GB" altLang="fr-FR" sz="1800" b="1" i="0" dirty="0"/>
              <a:t>Urgency or nature of situation</a:t>
            </a:r>
          </a:p>
          <a:p>
            <a:pPr eaLnBrk="1" hangingPunct="1"/>
            <a:r>
              <a:rPr lang="en-GB" altLang="fr-FR" sz="1800" b="1" i="0" dirty="0"/>
              <a:t>Previous CAS conclusions, special paragraph</a:t>
            </a:r>
          </a:p>
          <a:p>
            <a:pPr eaLnBrk="1" hangingPunct="1"/>
            <a:r>
              <a:rPr lang="en-GB" altLang="fr-FR" sz="1800" b="1" i="0" dirty="0"/>
              <a:t>Impact of </a:t>
            </a:r>
            <a:r>
              <a:rPr lang="en-GB" altLang="fr-FR" sz="1800" b="1" i="0" dirty="0" smtClean="0"/>
              <a:t>discussion</a:t>
            </a:r>
          </a:p>
          <a:p>
            <a:pPr lvl="0" indent="0" eaLnBrk="1" hangingPunct="1">
              <a:buNone/>
            </a:pPr>
            <a:r>
              <a:rPr lang="fr-BE" altLang="fr-FR" b="1" i="0" dirty="0"/>
              <a:t>Discussion </a:t>
            </a:r>
            <a:r>
              <a:rPr lang="fr-BE" altLang="fr-FR" sz="2000" b="1" i="0" dirty="0" err="1"/>
              <a:t>involves</a:t>
            </a:r>
            <a:r>
              <a:rPr lang="fr-BE" altLang="fr-FR" sz="2000" b="1" i="0" dirty="0"/>
              <a:t> </a:t>
            </a:r>
            <a:r>
              <a:rPr lang="fr-BE" altLang="fr-FR" sz="2000" b="1" i="0" dirty="0" err="1"/>
              <a:t>government</a:t>
            </a:r>
            <a:r>
              <a:rPr lang="fr-BE" altLang="fr-FR" sz="2000" b="1" i="0" dirty="0"/>
              <a:t> of country , social </a:t>
            </a:r>
            <a:r>
              <a:rPr lang="fr-BE" altLang="fr-FR" sz="2000" b="1" i="0" dirty="0" err="1"/>
              <a:t>partners</a:t>
            </a:r>
            <a:r>
              <a:rPr lang="fr-BE" altLang="fr-FR" sz="2000" b="1" i="0" dirty="0"/>
              <a:t>, </a:t>
            </a:r>
            <a:r>
              <a:rPr lang="fr-BE" altLang="fr-FR" sz="2000" b="1" i="0" dirty="0" err="1"/>
              <a:t>other</a:t>
            </a:r>
            <a:r>
              <a:rPr lang="fr-BE" altLang="fr-FR" sz="2000" b="1" i="0" dirty="0"/>
              <a:t> </a:t>
            </a:r>
            <a:r>
              <a:rPr lang="fr-BE" altLang="fr-FR" sz="2000" b="1" i="0" dirty="0" err="1"/>
              <a:t>governements</a:t>
            </a:r>
            <a:endParaRPr lang="fr-BE" altLang="fr-FR" sz="2000" b="1" i="0" dirty="0"/>
          </a:p>
          <a:p>
            <a:pPr lvl="0" indent="0" eaLnBrk="1" hangingPunct="1">
              <a:buNone/>
            </a:pPr>
            <a:r>
              <a:rPr lang="fr-BE" altLang="fr-FR" b="1" i="0" dirty="0"/>
              <a:t>Conclusions </a:t>
            </a:r>
            <a:r>
              <a:rPr lang="fr-BE" altLang="fr-FR" sz="2000" b="1" i="0" dirty="0" err="1"/>
              <a:t>proposed</a:t>
            </a:r>
            <a:r>
              <a:rPr lang="fr-BE" altLang="fr-FR" sz="2000" b="1" i="0" dirty="0"/>
              <a:t> by social </a:t>
            </a:r>
            <a:r>
              <a:rPr lang="fr-BE" altLang="fr-FR" sz="2000" b="1" i="0" dirty="0" err="1"/>
              <a:t>partners</a:t>
            </a:r>
            <a:endParaRPr lang="fr-BE" altLang="fr-FR" sz="2000" b="1" i="0" dirty="0"/>
          </a:p>
          <a:p>
            <a:pPr lvl="0" indent="0" eaLnBrk="1" hangingPunct="1">
              <a:buNone/>
            </a:pPr>
            <a:r>
              <a:rPr lang="fr-BE" altLang="fr-FR" b="1" i="0" dirty="0"/>
              <a:t>Most </a:t>
            </a:r>
            <a:r>
              <a:rPr lang="fr-BE" altLang="fr-FR" b="1" i="0" dirty="0" err="1"/>
              <a:t>serious</a:t>
            </a:r>
            <a:r>
              <a:rPr lang="fr-BE" altLang="fr-FR" sz="2000" b="1" i="0" dirty="0"/>
              <a:t>: "</a:t>
            </a:r>
            <a:r>
              <a:rPr lang="fr-BE" altLang="fr-FR" sz="2000" b="1" i="0" dirty="0" err="1"/>
              <a:t>special</a:t>
            </a:r>
            <a:r>
              <a:rPr lang="fr-BE" altLang="fr-FR" sz="2000" b="1" i="0" dirty="0"/>
              <a:t> </a:t>
            </a:r>
            <a:r>
              <a:rPr lang="fr-BE" altLang="fr-FR" sz="2000" b="1" i="0" dirty="0" err="1"/>
              <a:t>paragraph</a:t>
            </a:r>
            <a:r>
              <a:rPr lang="fr-BE" altLang="fr-FR" sz="2000" b="1" i="0" dirty="0"/>
              <a:t>" in CAS report</a:t>
            </a:r>
          </a:p>
          <a:p>
            <a:pPr marL="342900" eaLnBrk="1" hangingPunct="1">
              <a:buFont typeface="Wingdings" panose="05000000000000000000" pitchFamily="2" charset="2"/>
              <a:buChar char="Ø"/>
            </a:pPr>
            <a:r>
              <a:rPr lang="fr-BE" altLang="fr-FR" sz="1600" dirty="0" smtClean="0"/>
              <a:t>2015</a:t>
            </a:r>
            <a:r>
              <a:rPr lang="fr-BE" altLang="fr-FR" sz="1600" dirty="0"/>
              <a:t>: </a:t>
            </a:r>
            <a:r>
              <a:rPr lang="en-GB" sz="1600" dirty="0"/>
              <a:t>Swaziland, Kazakhstan (C87), Mauritania (C29)</a:t>
            </a:r>
          </a:p>
          <a:p>
            <a:pPr marL="342900" eaLnBrk="1" hangingPunct="1">
              <a:buFont typeface="Wingdings" panose="05000000000000000000" pitchFamily="2" charset="2"/>
              <a:buChar char="Ø"/>
            </a:pPr>
            <a:r>
              <a:rPr lang="en-GB" altLang="fr-FR" sz="1600" dirty="0" smtClean="0"/>
              <a:t>2016</a:t>
            </a:r>
            <a:r>
              <a:rPr lang="en-GB" altLang="fr-FR" sz="1600" dirty="0"/>
              <a:t>: Bangladesh (C87), El Salvador (C87) </a:t>
            </a:r>
            <a:endParaRPr lang="en-GB" altLang="fr-FR" sz="1600" dirty="0" smtClean="0"/>
          </a:p>
          <a:p>
            <a:pPr marL="342900" eaLnBrk="1" hangingPunct="1">
              <a:buFont typeface="Wingdings" panose="05000000000000000000" pitchFamily="2" charset="2"/>
              <a:buChar char="Ø"/>
            </a:pPr>
            <a:r>
              <a:rPr lang="fr-BE" altLang="fr-FR" sz="1600" dirty="0" err="1" smtClean="0"/>
              <a:t>Since</a:t>
            </a:r>
            <a:r>
              <a:rPr lang="fr-BE" altLang="fr-FR" sz="1600" dirty="0" smtClean="0"/>
              <a:t> 2017: </a:t>
            </a:r>
            <a:r>
              <a:rPr lang="fr-BE" altLang="fr-FR" sz="1600" dirty="0" smtClean="0"/>
              <a:t>none</a:t>
            </a:r>
            <a:endParaRPr lang="en-GB" altLang="fr-FR" sz="1600" dirty="0"/>
          </a:p>
          <a:p>
            <a:pPr eaLnBrk="1" hangingPunct="1"/>
            <a:endParaRPr lang="en-GB" altLang="fr-FR" sz="1800" b="1" i="0" dirty="0"/>
          </a:p>
        </p:txBody>
      </p:sp>
    </p:spTree>
    <p:extLst>
      <p:ext uri="{BB962C8B-B14F-4D97-AF65-F5344CB8AC3E}">
        <p14:creationId xmlns:p14="http://schemas.microsoft.com/office/powerpoint/2010/main" val="4939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60" y="1412776"/>
            <a:ext cx="8580368" cy="792088"/>
          </a:xfrm>
        </p:spPr>
        <p:txBody>
          <a:bodyPr/>
          <a:lstStyle/>
          <a:p>
            <a:r>
              <a:rPr lang="en-US" dirty="0" smtClean="0"/>
              <a:t>EU Member States as individual cases in CAS 2010-2019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92796"/>
            <a:ext cx="8229600" cy="3600500"/>
          </a:xfrm>
        </p:spPr>
        <p:txBody>
          <a:bodyPr/>
          <a:lstStyle/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Croatia: C98 (2014)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changes to collective bargaining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Czech Republic: C111 (2016)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discrimination for political opinion and against Roma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fr-BE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Greece</a:t>
            </a:r>
            <a:r>
              <a:rPr lang="fr-B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C98 (2011,2013, </a:t>
            </a:r>
            <a:r>
              <a:rPr lang="fr-B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</a:t>
            </a:r>
            <a:r>
              <a:rPr lang="fr-B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collective 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bargaining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austerity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arbitration; C102 (2014) 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low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social protection/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austerity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Ireland: C98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2016)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collective bargaining of self employed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fr-BE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Italy</a:t>
            </a:r>
            <a:r>
              <a:rPr lang="fr-B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C122 (2015) 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employment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policy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fr-B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alleviate</a:t>
            </a:r>
            <a:r>
              <a:rPr lang="fr-B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crisis</a:t>
            </a:r>
            <a:r>
              <a:rPr lang="fr-B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impact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Poland: C29 (2017)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forced labour of North Koreans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Portugal: C122 (2014) 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employment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policy</a:t>
            </a:r>
            <a:r>
              <a:rPr lang="fr-B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austerity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fr-B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Romania: C98 (2011) 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collective 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bargaining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civil servants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fr-B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Spain: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C122 (2013, 2015) 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employment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policy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austerity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role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trade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unions in </a:t>
            </a:r>
            <a:r>
              <a:rPr lang="fr-B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policy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design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UK: C87 (2016)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rules on strike; C102 (2017) level of social security benefits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>
              <a:buClr>
                <a:srgbClr val="FEC81F"/>
              </a:buClr>
              <a:buSzPct val="80000"/>
              <a:buNone/>
              <a:defRPr/>
            </a:pPr>
            <a:endParaRPr lang="fr-BE" sz="1600" b="1" i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972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388" y="1556792"/>
            <a:ext cx="8580368" cy="7920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Trade FTA partners </a:t>
            </a:r>
            <a:r>
              <a:rPr lang="en-US" b="0" dirty="0" smtClean="0"/>
              <a:t>and negotiations </a:t>
            </a:r>
            <a:r>
              <a:rPr lang="en-US" dirty="0" smtClean="0"/>
              <a:t>as individual  cases in CAS 2019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2000" dirty="0" smtClean="0"/>
              <a:t>* with EU statements;  </a:t>
            </a: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Grey: cases 2015-2018</a:t>
            </a:r>
            <a:endParaRPr lang="en-GB" sz="2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48880"/>
            <a:ext cx="8229600" cy="3312468"/>
          </a:xfrm>
        </p:spPr>
        <p:txBody>
          <a:bodyPr/>
          <a:lstStyle/>
          <a:p>
            <a:pPr indent="0">
              <a:buClr>
                <a:srgbClr val="FEC81F"/>
              </a:buClr>
              <a:buSzPct val="80000"/>
              <a:buNone/>
              <a:defRPr/>
            </a:pPr>
            <a:endParaRPr lang="en-GB" sz="1600" b="1" i="0" dirty="0" smtClean="0"/>
          </a:p>
          <a:p>
            <a:pPr indent="0">
              <a:buClr>
                <a:srgbClr val="FEC81F"/>
              </a:buClr>
              <a:buSzPct val="80000"/>
              <a:buNone/>
              <a:defRPr/>
            </a:pPr>
            <a:r>
              <a:rPr lang="en-GB" sz="1600" b="1" i="0" dirty="0" smtClean="0"/>
              <a:t>Americas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b="1" i="0" dirty="0" smtClean="0"/>
              <a:t>*</a:t>
            </a:r>
            <a:r>
              <a:rPr lang="en-GB" sz="1600" i="0" dirty="0" smtClean="0"/>
              <a:t>Brazil:</a:t>
            </a:r>
            <a:r>
              <a:rPr lang="en-GB" sz="1600" b="1" i="0" dirty="0" smtClean="0"/>
              <a:t> C98 </a:t>
            </a:r>
            <a:r>
              <a:rPr lang="en-GB" sz="1600" b="1" dirty="0" smtClean="0">
                <a:solidFill>
                  <a:srgbClr val="595959"/>
                </a:solidFill>
              </a:rPr>
              <a:t>(2018, </a:t>
            </a:r>
            <a:r>
              <a:rPr lang="en-GB" sz="1600" b="1" i="0" dirty="0" smtClean="0"/>
              <a:t>2019</a:t>
            </a:r>
            <a:r>
              <a:rPr lang="en-GB" sz="1600" b="1" dirty="0" smtClean="0">
                <a:solidFill>
                  <a:srgbClr val="595959"/>
                </a:solidFill>
              </a:rPr>
              <a:t>) </a:t>
            </a:r>
            <a:r>
              <a:rPr lang="fr-FR" sz="1600" dirty="0" smtClean="0"/>
              <a:t>on restrictions to </a:t>
            </a:r>
            <a:r>
              <a:rPr lang="fr-BE" sz="1600" dirty="0" smtClean="0"/>
              <a:t>collective bargaining and anti-union discrimination&gt;consultations with social partners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b="1" i="1" dirty="0" smtClean="0"/>
              <a:t>*El </a:t>
            </a:r>
            <a:r>
              <a:rPr lang="en-GB" sz="1600" b="1" i="1" dirty="0"/>
              <a:t>Salvador: </a:t>
            </a:r>
            <a:r>
              <a:rPr lang="en-GB" sz="1600" b="0" i="1" dirty="0" smtClean="0"/>
              <a:t>C144 (</a:t>
            </a:r>
            <a:r>
              <a:rPr lang="en-GB" sz="16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2017,2018</a:t>
            </a:r>
            <a:r>
              <a:rPr lang="en-GB" sz="1600" b="0" i="1" dirty="0" smtClean="0"/>
              <a:t>, </a:t>
            </a:r>
            <a:r>
              <a:rPr lang="en-GB" sz="1600" i="0" dirty="0" smtClean="0"/>
              <a:t>2019</a:t>
            </a:r>
            <a:r>
              <a:rPr lang="en-GB" sz="1600" b="0" i="1" dirty="0" smtClean="0"/>
              <a:t>) </a:t>
            </a:r>
            <a:r>
              <a:rPr lang="en-US" sz="1600" b="0" i="1" dirty="0"/>
              <a:t>on lack of social dialogue and protection of social </a:t>
            </a:r>
            <a:r>
              <a:rPr lang="en-US" sz="1600" b="0" i="1" dirty="0" smtClean="0"/>
              <a:t>partners &gt; tripartite agreement</a:t>
            </a:r>
            <a:r>
              <a:rPr lang="en-GB" sz="1600" b="0" i="1" dirty="0" smtClean="0">
                <a:solidFill>
                  <a:srgbClr val="595959"/>
                </a:solidFill>
              </a:rPr>
              <a:t>; </a:t>
            </a:r>
            <a:r>
              <a:rPr lang="en-GB" sz="1600" b="1" i="1" dirty="0" smtClean="0">
                <a:solidFill>
                  <a:srgbClr val="595959"/>
                </a:solidFill>
              </a:rPr>
              <a:t>C87 </a:t>
            </a:r>
            <a:r>
              <a:rPr lang="en-GB" sz="1600" b="1" i="1" dirty="0">
                <a:solidFill>
                  <a:srgbClr val="595959"/>
                </a:solidFill>
              </a:rPr>
              <a:t>(2015, 2016</a:t>
            </a:r>
            <a:r>
              <a:rPr lang="en-GB" sz="1600" b="1" i="1" dirty="0" smtClean="0">
                <a:solidFill>
                  <a:srgbClr val="595959"/>
                </a:solidFill>
              </a:rPr>
              <a:t>) </a:t>
            </a:r>
            <a:endParaRPr lang="en-GB" sz="1600" i="1" dirty="0" smtClean="0">
              <a:solidFill>
                <a:srgbClr val="595959"/>
              </a:solidFill>
            </a:endParaRP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fr-BE" sz="1600" b="1" i="0" dirty="0" smtClean="0"/>
              <a:t>*Honduras: C87 </a:t>
            </a:r>
            <a:r>
              <a:rPr lang="fr-BE" sz="1600" b="1" dirty="0" smtClean="0">
                <a:solidFill>
                  <a:srgbClr val="595959"/>
                </a:solidFill>
              </a:rPr>
              <a:t>(2018</a:t>
            </a:r>
            <a:r>
              <a:rPr lang="fr-BE" sz="1600" b="1" i="0" dirty="0" smtClean="0"/>
              <a:t>, 2019</a:t>
            </a:r>
            <a:r>
              <a:rPr lang="fr-BE" sz="1600" b="1" dirty="0" smtClean="0">
                <a:solidFill>
                  <a:srgbClr val="595959"/>
                </a:solidFill>
              </a:rPr>
              <a:t>) </a:t>
            </a:r>
            <a:r>
              <a:rPr lang="en-US" sz="1600" dirty="0"/>
              <a:t>on absence of convictions for murders of trade </a:t>
            </a:r>
            <a:r>
              <a:rPr lang="en-US" sz="1600" dirty="0" smtClean="0"/>
              <a:t>unionists &gt;apply tripartite agreement, protection</a:t>
            </a:r>
            <a:r>
              <a:rPr lang="en-US" sz="1600" dirty="0" smtClean="0">
                <a:solidFill>
                  <a:srgbClr val="595959"/>
                </a:solidFill>
              </a:rPr>
              <a:t>;</a:t>
            </a:r>
            <a:r>
              <a:rPr lang="fr-BE" sz="1600" b="1" dirty="0" smtClean="0">
                <a:solidFill>
                  <a:srgbClr val="595959"/>
                </a:solidFill>
              </a:rPr>
              <a:t> </a:t>
            </a:r>
            <a:r>
              <a:rPr lang="fr-BE" sz="1600" dirty="0" smtClean="0">
                <a:solidFill>
                  <a:schemeClr val="bg2">
                    <a:lumMod val="75000"/>
                  </a:schemeClr>
                </a:solidFill>
              </a:rPr>
              <a:t>C81 (2015)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fr-BE" sz="1600" i="0" dirty="0" smtClean="0"/>
              <a:t>Uruguay</a:t>
            </a:r>
            <a:r>
              <a:rPr lang="fr-BE" sz="1600" b="1" i="0" dirty="0" smtClean="0"/>
              <a:t>: C98 </a:t>
            </a:r>
            <a:r>
              <a:rPr lang="fr-BE" sz="1600" b="1" i="0" dirty="0"/>
              <a:t>(2019) </a:t>
            </a:r>
            <a:r>
              <a:rPr lang="en-US" sz="1600" dirty="0"/>
              <a:t>on </a:t>
            </a:r>
            <a:r>
              <a:rPr lang="en-US" sz="1600" dirty="0" smtClean="0"/>
              <a:t>autonomy of collective bargaining&gt;legislative changes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b="1" dirty="0" smtClean="0">
                <a:solidFill>
                  <a:schemeClr val="bg2">
                    <a:lumMod val="75000"/>
                  </a:schemeClr>
                </a:solidFill>
              </a:rPr>
              <a:t>Ecuador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: C87 (2017), C98 (2016)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Guatemala: C87 (2015, 2016, 2017</a:t>
            </a:r>
            <a:r>
              <a:rPr lang="en-GB" sz="1600" b="1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dirty="0">
                <a:solidFill>
                  <a:srgbClr val="595959"/>
                </a:solidFill>
              </a:rPr>
              <a:t>Mexico</a:t>
            </a:r>
            <a:r>
              <a:rPr lang="en-GB" sz="1600" b="1" dirty="0">
                <a:solidFill>
                  <a:srgbClr val="595959"/>
                </a:solidFill>
              </a:rPr>
              <a:t>:</a:t>
            </a:r>
            <a:r>
              <a:rPr lang="en-GB" sz="1600" dirty="0">
                <a:solidFill>
                  <a:srgbClr val="595959"/>
                </a:solidFill>
              </a:rPr>
              <a:t> </a:t>
            </a:r>
            <a:r>
              <a:rPr lang="en-GB" sz="1600" b="1" dirty="0">
                <a:solidFill>
                  <a:srgbClr val="595959"/>
                </a:solidFill>
              </a:rPr>
              <a:t>C87 (2015, 2016, 2018)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dirty="0" smtClean="0">
                <a:solidFill>
                  <a:schemeClr val="bg2">
                    <a:lumMod val="75000"/>
                  </a:schemeClr>
                </a:solidFill>
              </a:rPr>
              <a:t>Paraguay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GB" sz="1600" b="1" dirty="0" smtClean="0">
                <a:solidFill>
                  <a:schemeClr val="bg2">
                    <a:lumMod val="75000"/>
                  </a:schemeClr>
                </a:solidFill>
              </a:rPr>
              <a:t>C29 (2017)</a:t>
            </a:r>
            <a:endParaRPr lang="en-GB" sz="1600" b="1" dirty="0">
              <a:solidFill>
                <a:schemeClr val="bg2">
                  <a:lumMod val="75000"/>
                </a:schemeClr>
              </a:solidFill>
            </a:endParaRPr>
          </a:p>
          <a:p>
            <a:pPr indent="0">
              <a:buClr>
                <a:srgbClr val="FEC81F"/>
              </a:buClr>
              <a:buSzPct val="80000"/>
              <a:buNone/>
              <a:defRPr/>
            </a:pPr>
            <a:endParaRPr lang="en-GB" sz="1600" b="1" i="0" dirty="0"/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endParaRPr lang="en-GB" sz="1600" b="1" i="0" dirty="0" smtClean="0"/>
          </a:p>
          <a:p>
            <a:pPr indent="0">
              <a:buClr>
                <a:srgbClr val="FEC81F"/>
              </a:buClr>
              <a:buSzPct val="80000"/>
              <a:buNone/>
              <a:defRPr/>
            </a:pPr>
            <a:endParaRPr lang="fr-BE" sz="1600" b="1" i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539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61" y="1052736"/>
            <a:ext cx="8580368" cy="792088"/>
          </a:xfrm>
        </p:spPr>
        <p:txBody>
          <a:bodyPr/>
          <a:lstStyle/>
          <a:p>
            <a:r>
              <a:rPr lang="en-US" dirty="0" smtClean="0"/>
              <a:t>FTA partners </a:t>
            </a:r>
            <a:r>
              <a:rPr lang="en-US" b="0" dirty="0" smtClean="0"/>
              <a:t>and negotiations </a:t>
            </a:r>
            <a:r>
              <a:rPr lang="en-US" dirty="0" smtClean="0"/>
              <a:t>cont'd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218" y="1437466"/>
            <a:ext cx="8229600" cy="4464496"/>
          </a:xfrm>
        </p:spPr>
        <p:txBody>
          <a:bodyPr/>
          <a:lstStyle/>
          <a:p>
            <a:pPr indent="0">
              <a:buClr>
                <a:srgbClr val="FEC81F"/>
              </a:buClr>
              <a:buSzPct val="80000"/>
              <a:buNone/>
              <a:defRPr/>
            </a:pPr>
            <a:endParaRPr lang="en-GB" sz="1600" b="1" i="0" dirty="0" smtClean="0"/>
          </a:p>
          <a:p>
            <a:pPr indent="0">
              <a:buClr>
                <a:srgbClr val="FEC81F"/>
              </a:buClr>
              <a:buSzPct val="80000"/>
              <a:buNone/>
              <a:defRPr/>
            </a:pPr>
            <a:r>
              <a:rPr lang="en-GB" sz="1600" b="1" i="0" dirty="0" smtClean="0"/>
              <a:t>Asia/Pacific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b="1" i="0" dirty="0"/>
              <a:t>*Fiji: C87 (2019) </a:t>
            </a:r>
            <a:r>
              <a:rPr lang="en-GB" sz="1600" dirty="0"/>
              <a:t>on restrictions to freedom of association, violence &gt; direct contacts mission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fr-BE" sz="1600" dirty="0" err="1" smtClean="0">
                <a:solidFill>
                  <a:schemeClr val="bg2">
                    <a:lumMod val="75000"/>
                  </a:schemeClr>
                </a:solidFill>
              </a:rPr>
              <a:t>Indonesia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fr-BE" sz="1600" b="1" dirty="0">
                <a:solidFill>
                  <a:schemeClr val="bg2">
                    <a:lumMod val="75000"/>
                  </a:schemeClr>
                </a:solidFill>
              </a:rPr>
              <a:t>C87 (2016)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Japan: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C87 (2018) 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b="1" dirty="0" smtClean="0">
                <a:solidFill>
                  <a:schemeClr val="bg2">
                    <a:lumMod val="75000"/>
                  </a:schemeClr>
                </a:solidFill>
              </a:rPr>
              <a:t>Korea</a:t>
            </a:r>
            <a:r>
              <a:rPr lang="en-GB" sz="1600" b="1" dirty="0">
                <a:solidFill>
                  <a:schemeClr val="bg2">
                    <a:lumMod val="75000"/>
                  </a:schemeClr>
                </a:solidFill>
              </a:rPr>
              <a:t>: C111 (2015</a:t>
            </a:r>
            <a:r>
              <a:rPr lang="en-GB" sz="1600" b="1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fr-BE" sz="1600" b="1" dirty="0">
                <a:solidFill>
                  <a:srgbClr val="595959"/>
                </a:solidFill>
              </a:rPr>
              <a:t>Samoa: C182 (2018)</a:t>
            </a:r>
            <a:endParaRPr lang="fr-BE" sz="1600" b="1" dirty="0">
              <a:solidFill>
                <a:srgbClr val="FF0000"/>
              </a:solidFill>
            </a:endParaRPr>
          </a:p>
          <a:p>
            <a:pPr indent="0">
              <a:buClr>
                <a:srgbClr val="FEC81F"/>
              </a:buClr>
              <a:buSzPct val="80000"/>
              <a:buNone/>
              <a:defRPr/>
            </a:pPr>
            <a:endParaRPr lang="fr-BE" sz="800" b="1" i="0" dirty="0"/>
          </a:p>
          <a:p>
            <a:pPr indent="0">
              <a:buClr>
                <a:srgbClr val="FEC81F"/>
              </a:buClr>
              <a:buSzPct val="80000"/>
              <a:buNone/>
              <a:defRPr/>
            </a:pPr>
            <a:r>
              <a:rPr lang="en-GB" sz="1600" b="1" i="0" dirty="0"/>
              <a:t>Africa</a:t>
            </a:r>
          </a:p>
          <a:p>
            <a:r>
              <a:rPr lang="en-US" sz="1600" b="1" i="0" dirty="0"/>
              <a:t>*Zimbabwe: C87 (2019) </a:t>
            </a:r>
            <a:r>
              <a:rPr lang="en-US" sz="1600" dirty="0"/>
              <a:t>on freedom of assembly of workers &gt; repeal of public </a:t>
            </a:r>
            <a:r>
              <a:rPr lang="en-US" sz="1600" dirty="0" smtClean="0"/>
              <a:t>order</a:t>
            </a:r>
          </a:p>
          <a:p>
            <a:endParaRPr lang="en-US" sz="800" b="1" i="0" dirty="0"/>
          </a:p>
          <a:p>
            <a:pPr indent="0">
              <a:buNone/>
            </a:pPr>
            <a:r>
              <a:rPr lang="en-GB" sz="1600" b="1" i="0" dirty="0" smtClean="0"/>
              <a:t>Europe/Central Asia</a:t>
            </a:r>
            <a:endParaRPr lang="en-GB" sz="1600" b="1" i="0" dirty="0"/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dirty="0"/>
              <a:t>*</a:t>
            </a:r>
            <a:r>
              <a:rPr lang="en-GB" sz="1600" b="1" i="0" dirty="0" smtClean="0"/>
              <a:t>Turkey: C87 (2019) </a:t>
            </a:r>
            <a:r>
              <a:rPr lang="en-GB" sz="1600" dirty="0" smtClean="0"/>
              <a:t>on restrictions to trade unions, threats and dismissals &gt;respect for civil liberties, due judicial process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b="1" dirty="0" smtClean="0">
                <a:solidFill>
                  <a:srgbClr val="595959"/>
                </a:solidFill>
              </a:rPr>
              <a:t>Georgia</a:t>
            </a:r>
            <a:r>
              <a:rPr lang="en-GB" sz="1600" b="1" dirty="0">
                <a:solidFill>
                  <a:srgbClr val="595959"/>
                </a:solidFill>
              </a:rPr>
              <a:t>: </a:t>
            </a:r>
            <a:r>
              <a:rPr lang="en-GB" sz="1600" b="1" dirty="0" smtClean="0">
                <a:solidFill>
                  <a:srgbClr val="595959"/>
                </a:solidFill>
              </a:rPr>
              <a:t>C100 (2018)</a:t>
            </a:r>
            <a:endParaRPr lang="en-GB" sz="1600" b="1" dirty="0">
              <a:solidFill>
                <a:srgbClr val="595959"/>
              </a:solidFill>
            </a:endParaRP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b="1" dirty="0" smtClean="0">
                <a:solidFill>
                  <a:srgbClr val="595959"/>
                </a:solidFill>
              </a:rPr>
              <a:t>Moldova: </a:t>
            </a:r>
            <a:r>
              <a:rPr lang="en-GB" sz="1600" dirty="0" smtClean="0">
                <a:solidFill>
                  <a:srgbClr val="595959"/>
                </a:solidFill>
              </a:rPr>
              <a:t>C81/C129 (2018) 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600" b="1" dirty="0" smtClean="0">
                <a:solidFill>
                  <a:srgbClr val="595959"/>
                </a:solidFill>
              </a:rPr>
              <a:t>Ukraine</a:t>
            </a:r>
            <a:r>
              <a:rPr lang="en-GB" sz="1600" b="1" dirty="0">
                <a:solidFill>
                  <a:srgbClr val="595959"/>
                </a:solidFill>
              </a:rPr>
              <a:t>: </a:t>
            </a:r>
            <a:r>
              <a:rPr lang="en-GB" sz="1600" dirty="0" smtClean="0">
                <a:solidFill>
                  <a:srgbClr val="595959"/>
                </a:solidFill>
              </a:rPr>
              <a:t>C81/C129 </a:t>
            </a:r>
            <a:r>
              <a:rPr lang="en-GB" sz="1600" dirty="0">
                <a:solidFill>
                  <a:srgbClr val="595959"/>
                </a:solidFill>
              </a:rPr>
              <a:t>(</a:t>
            </a:r>
            <a:r>
              <a:rPr lang="en-GB" sz="1600" dirty="0" smtClean="0">
                <a:solidFill>
                  <a:srgbClr val="595959"/>
                </a:solidFill>
              </a:rPr>
              <a:t>2017,2018)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endParaRPr lang="fr-BE" sz="1600" b="1" dirty="0">
              <a:solidFill>
                <a:srgbClr val="595959"/>
              </a:solidFill>
            </a:endParaRPr>
          </a:p>
          <a:p>
            <a:pPr indent="0">
              <a:buClr>
                <a:srgbClr val="FEC81F"/>
              </a:buClr>
              <a:buSzPct val="80000"/>
              <a:buNone/>
              <a:defRPr/>
            </a:pPr>
            <a:endParaRPr lang="en-GB" sz="16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995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780456" cy="792088"/>
          </a:xfrm>
        </p:spPr>
        <p:txBody>
          <a:bodyPr/>
          <a:lstStyle/>
          <a:p>
            <a:r>
              <a:rPr lang="en-US" dirty="0" smtClean="0"/>
              <a:t>Trade GSP+/EBA countries as individual  cases in CAS 2019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2400" dirty="0" smtClean="0"/>
              <a:t>* </a:t>
            </a:r>
            <a:r>
              <a:rPr lang="en-US" sz="2000" dirty="0"/>
              <a:t>with EU statements; 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Grey: cases 2015-2017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3600500"/>
          </a:xfrm>
        </p:spPr>
        <p:txBody>
          <a:bodyPr/>
          <a:lstStyle/>
          <a:p>
            <a:pPr indent="0">
              <a:buClr>
                <a:srgbClr val="FEC81F"/>
              </a:buClr>
              <a:buSzPct val="80000"/>
              <a:buNone/>
              <a:defRPr/>
            </a:pPr>
            <a:r>
              <a:rPr lang="en-GB" sz="1600" b="1" i="0" dirty="0"/>
              <a:t>Americas</a:t>
            </a:r>
          </a:p>
          <a:p>
            <a:pPr marL="285750" lvl="1">
              <a:buClr>
                <a:srgbClr val="FEC81F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1400" i="1" dirty="0"/>
              <a:t>Bolivia</a:t>
            </a:r>
            <a:r>
              <a:rPr lang="en-GB" sz="1400" b="0" dirty="0"/>
              <a:t>: C131 (</a:t>
            </a:r>
            <a:r>
              <a:rPr lang="en-GB" sz="1400" b="0" dirty="0">
                <a:solidFill>
                  <a:srgbClr val="595959"/>
                </a:solidFill>
              </a:rPr>
              <a:t>2018</a:t>
            </a:r>
            <a:r>
              <a:rPr lang="en-GB" sz="1400" b="0" dirty="0"/>
              <a:t>, 2019</a:t>
            </a:r>
            <a:r>
              <a:rPr lang="en-GB" sz="1400" b="0" dirty="0" smtClean="0"/>
              <a:t>) on minimum wage</a:t>
            </a:r>
            <a:r>
              <a:rPr lang="en-US" sz="1400" b="0" dirty="0" smtClean="0"/>
              <a:t>; 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C138 (2015, 2018</a:t>
            </a:r>
            <a:r>
              <a:rPr lang="en-GB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GB" sz="14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child labour</a:t>
            </a:r>
          </a:p>
          <a:p>
            <a:pPr marL="285750" lvl="1">
              <a:buClr>
                <a:srgbClr val="FEC81F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400" b="0" dirty="0" smtClean="0"/>
              <a:t> </a:t>
            </a:r>
            <a:endParaRPr lang="en-GB" sz="1400" b="0" dirty="0">
              <a:solidFill>
                <a:srgbClr val="FF0000"/>
              </a:solidFill>
            </a:endParaRPr>
          </a:p>
          <a:p>
            <a:pPr indent="0">
              <a:buClr>
                <a:srgbClr val="FEC81F"/>
              </a:buClr>
              <a:buSzPct val="80000"/>
              <a:buNone/>
              <a:defRPr/>
            </a:pPr>
            <a:r>
              <a:rPr lang="en-GB" sz="1600" b="1" i="0" dirty="0"/>
              <a:t>Asia-Pacific</a:t>
            </a:r>
          </a:p>
          <a:p>
            <a:pPr marL="342900" lvl="1" indent="-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400" dirty="0"/>
              <a:t>*Myanmar: C29 (2019)</a:t>
            </a:r>
            <a:r>
              <a:rPr lang="en-GB" sz="1400" i="1" dirty="0">
                <a:solidFill>
                  <a:srgbClr val="595959"/>
                </a:solidFill>
              </a:rPr>
              <a:t> </a:t>
            </a:r>
            <a:r>
              <a:rPr lang="en-GB" sz="1400" b="0" i="1" dirty="0"/>
              <a:t>on persistence of forced labour;  </a:t>
            </a:r>
            <a:r>
              <a:rPr lang="en-GB" sz="1400" i="1" dirty="0">
                <a:solidFill>
                  <a:srgbClr val="595959"/>
                </a:solidFill>
              </a:rPr>
              <a:t>C87 (2018)</a:t>
            </a:r>
          </a:p>
          <a:p>
            <a:pPr marL="342900" lvl="1" indent="-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400" dirty="0"/>
              <a:t>*Philippines </a:t>
            </a:r>
            <a:r>
              <a:rPr lang="fr-BE" sz="1400" dirty="0"/>
              <a:t>C87 (2019, </a:t>
            </a:r>
            <a:r>
              <a:rPr lang="fr-BE" sz="1400" dirty="0">
                <a:solidFill>
                  <a:schemeClr val="bg2">
                    <a:lumMod val="75000"/>
                  </a:schemeClr>
                </a:solidFill>
              </a:rPr>
              <a:t>2016)</a:t>
            </a:r>
            <a:r>
              <a:rPr lang="fr-BE" sz="1400" dirty="0"/>
              <a:t>: </a:t>
            </a:r>
            <a:r>
              <a:rPr lang="fr-BE" sz="1400" b="0" i="1" dirty="0" err="1"/>
              <a:t>murders</a:t>
            </a:r>
            <a:r>
              <a:rPr lang="fr-BE" sz="1400" b="0" i="1" dirty="0"/>
              <a:t> of </a:t>
            </a:r>
            <a:r>
              <a:rPr lang="fr-BE" sz="1400" b="0" i="1" dirty="0" err="1"/>
              <a:t>trade</a:t>
            </a:r>
            <a:r>
              <a:rPr lang="fr-BE" sz="1400" b="0" i="1" dirty="0"/>
              <a:t> </a:t>
            </a:r>
            <a:r>
              <a:rPr lang="fr-BE" sz="1400" b="0" i="1" dirty="0" err="1"/>
              <a:t>unionists</a:t>
            </a:r>
            <a:r>
              <a:rPr lang="fr-BE" sz="1400" b="0" i="1" dirty="0"/>
              <a:t> &gt;high </a:t>
            </a:r>
            <a:r>
              <a:rPr lang="fr-BE" sz="1400" b="0" i="1" dirty="0" err="1"/>
              <a:t>level</a:t>
            </a:r>
            <a:r>
              <a:rPr lang="fr-BE" sz="1400" b="0" i="1" dirty="0"/>
              <a:t> mission and report by </a:t>
            </a:r>
            <a:r>
              <a:rPr lang="fr-BE" sz="1400" b="0" i="1" dirty="0" err="1"/>
              <a:t>September</a:t>
            </a:r>
            <a:r>
              <a:rPr lang="fr-BE" sz="1400" b="0" i="1" dirty="0"/>
              <a:t> 2019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400" b="1" dirty="0">
                <a:solidFill>
                  <a:schemeClr val="bg2">
                    <a:lumMod val="75000"/>
                  </a:schemeClr>
                </a:solidFill>
              </a:rPr>
              <a:t>Afghanistan: C182 (2017)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400" b="1" dirty="0">
                <a:solidFill>
                  <a:schemeClr val="bg2">
                    <a:lumMod val="75000"/>
                  </a:schemeClr>
                </a:solidFill>
              </a:rPr>
              <a:t>Bangladesh: C87 (2015, 2016, 2017)</a:t>
            </a:r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r>
              <a:rPr lang="en-GB" sz="1400" b="1" dirty="0">
                <a:solidFill>
                  <a:srgbClr val="595959"/>
                </a:solidFill>
              </a:rPr>
              <a:t>Cambodia: C105 (2018)</a:t>
            </a:r>
            <a:r>
              <a:rPr lang="en-US" sz="1400" dirty="0">
                <a:solidFill>
                  <a:srgbClr val="595959"/>
                </a:solidFill>
              </a:rPr>
              <a:t>;</a:t>
            </a:r>
            <a:r>
              <a:rPr lang="en-GB" sz="1400" b="1" dirty="0">
                <a:solidFill>
                  <a:srgbClr val="595959"/>
                </a:solidFill>
              </a:rPr>
              <a:t>  C182 (2015); C87 (2016, 2017) </a:t>
            </a:r>
          </a:p>
          <a:p>
            <a:pPr indent="0">
              <a:spcBef>
                <a:spcPts val="1200"/>
              </a:spcBef>
              <a:buClr>
                <a:srgbClr val="FEC81F"/>
              </a:buClr>
              <a:buSzPct val="80000"/>
              <a:buNone/>
              <a:defRPr/>
            </a:pPr>
            <a:r>
              <a:rPr lang="fr-BE" sz="1600" b="1" i="0" dirty="0" err="1" smtClean="0"/>
              <a:t>Africa</a:t>
            </a:r>
            <a:endParaRPr lang="en-US" sz="1600" b="1" i="0" dirty="0" smtClean="0"/>
          </a:p>
          <a:p>
            <a:r>
              <a:rPr lang="en-GB" sz="1400" b="1" i="0" dirty="0" smtClean="0"/>
              <a:t>*Cabo Verde: C182 </a:t>
            </a:r>
            <a:r>
              <a:rPr lang="en-US" sz="1400" i="0" dirty="0" smtClean="0"/>
              <a:t>case of progress on worst forms of child </a:t>
            </a:r>
            <a:r>
              <a:rPr lang="en-US" sz="1400" i="0" dirty="0" err="1" smtClean="0"/>
              <a:t>labour</a:t>
            </a:r>
            <a:endParaRPr lang="en-US" sz="1400" i="0" dirty="0" smtClean="0"/>
          </a:p>
          <a:p>
            <a:r>
              <a:rPr lang="en-GB" sz="1400" b="1" dirty="0" smtClean="0">
                <a:solidFill>
                  <a:schemeClr val="bg2">
                    <a:lumMod val="75000"/>
                  </a:schemeClr>
                </a:solidFill>
              </a:rPr>
              <a:t>Congo D.R.: C182 (2017)</a:t>
            </a:r>
          </a:p>
          <a:p>
            <a:r>
              <a:rPr lang="fr-BE" sz="1400" b="1" dirty="0" err="1" smtClean="0">
                <a:solidFill>
                  <a:schemeClr val="bg2">
                    <a:lumMod val="75000"/>
                  </a:schemeClr>
                </a:solidFill>
              </a:rPr>
              <a:t>Sudan</a:t>
            </a:r>
            <a:r>
              <a:rPr lang="fr-BE" sz="1400" b="1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fr-BE" sz="1400" dirty="0" smtClean="0">
                <a:solidFill>
                  <a:schemeClr val="bg2">
                    <a:lumMod val="75000"/>
                  </a:schemeClr>
                </a:solidFill>
              </a:rPr>
              <a:t>C122 (2017)</a:t>
            </a:r>
          </a:p>
          <a:p>
            <a:r>
              <a:rPr lang="fr-BE" sz="1400" b="1" dirty="0" err="1" smtClean="0">
                <a:solidFill>
                  <a:schemeClr val="bg2">
                    <a:lumMod val="75000"/>
                  </a:schemeClr>
                </a:solidFill>
              </a:rPr>
              <a:t>Zambia</a:t>
            </a:r>
            <a:r>
              <a:rPr lang="fr-BE" sz="1400" b="1" dirty="0" smtClean="0">
                <a:solidFill>
                  <a:schemeClr val="bg2">
                    <a:lumMod val="75000"/>
                  </a:schemeClr>
                </a:solidFill>
              </a:rPr>
              <a:t>: C138 (2017)</a:t>
            </a:r>
          </a:p>
          <a:p>
            <a:pPr indent="0">
              <a:buNone/>
            </a:pPr>
            <a:endParaRPr lang="en-GB" sz="8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76" y="1268760"/>
            <a:ext cx="8580368" cy="792088"/>
          </a:xfrm>
        </p:spPr>
        <p:txBody>
          <a:bodyPr/>
          <a:lstStyle/>
          <a:p>
            <a:r>
              <a:rPr lang="en-US" dirty="0" smtClean="0"/>
              <a:t>Other individual  cases in CAS 2019</a:t>
            </a:r>
            <a:br>
              <a:rPr lang="en-US" dirty="0" smtClean="0"/>
            </a:br>
            <a:r>
              <a:rPr lang="en-US" sz="3200" dirty="0"/>
              <a:t>* </a:t>
            </a:r>
            <a:r>
              <a:rPr lang="en-US" sz="2400" dirty="0"/>
              <a:t>with EU statements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032448"/>
          </a:xfrm>
        </p:spPr>
        <p:txBody>
          <a:bodyPr/>
          <a:lstStyle/>
          <a:p>
            <a:pPr indent="0">
              <a:buClr>
                <a:srgbClr val="FEC81F"/>
              </a:buClr>
              <a:buSzPct val="80000"/>
              <a:buNone/>
              <a:defRPr/>
            </a:pPr>
            <a:endParaRPr lang="en-GB" sz="1600" b="1" i="0" dirty="0" smtClean="0"/>
          </a:p>
          <a:p>
            <a:pPr marL="285750" lvl="1">
              <a:buClr>
                <a:srgbClr val="FEC81F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1800" b="1" i="0" dirty="0" smtClean="0"/>
              <a:t>Algeria (C87) freedom of association</a:t>
            </a:r>
          </a:p>
          <a:p>
            <a:pPr marL="285750" lvl="1">
              <a:buClr>
                <a:srgbClr val="FEC81F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1800" dirty="0" smtClean="0"/>
              <a:t>*</a:t>
            </a:r>
            <a:r>
              <a:rPr lang="en-GB" sz="1800" b="1" i="0" dirty="0" smtClean="0"/>
              <a:t>Belarus (C29) forced labour</a:t>
            </a:r>
          </a:p>
          <a:p>
            <a:pPr marL="285750" lvl="1">
              <a:buClr>
                <a:srgbClr val="FEC81F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1800" dirty="0" smtClean="0"/>
              <a:t>Egypt </a:t>
            </a:r>
            <a:r>
              <a:rPr lang="en-GB" sz="1800" dirty="0"/>
              <a:t>(C87) freedom of </a:t>
            </a:r>
            <a:r>
              <a:rPr lang="en-GB" sz="1800" dirty="0" smtClean="0"/>
              <a:t>association</a:t>
            </a:r>
          </a:p>
          <a:p>
            <a:pPr marL="285750" lvl="1">
              <a:buClr>
                <a:srgbClr val="FEC81F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1800" dirty="0"/>
              <a:t>*</a:t>
            </a:r>
            <a:r>
              <a:rPr lang="en-US" sz="1800" dirty="0" smtClean="0"/>
              <a:t>Ethiopia (C138) </a:t>
            </a:r>
            <a:r>
              <a:rPr lang="en-US" sz="1800" dirty="0"/>
              <a:t>child </a:t>
            </a:r>
            <a:r>
              <a:rPr lang="en-US" sz="1800" dirty="0" err="1" smtClean="0"/>
              <a:t>labour</a:t>
            </a:r>
            <a:endParaRPr lang="en-US" sz="1800" dirty="0"/>
          </a:p>
          <a:p>
            <a:pPr marL="285750" lvl="1">
              <a:buClr>
                <a:srgbClr val="FEC81F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1800" dirty="0" smtClean="0"/>
              <a:t>India (C81) labour inspection</a:t>
            </a:r>
            <a:endParaRPr lang="en-GB" sz="1800" dirty="0"/>
          </a:p>
          <a:p>
            <a:pPr marL="285750" lvl="1">
              <a:buClr>
                <a:srgbClr val="FEC81F"/>
              </a:buClr>
              <a:buSzPct val="80000"/>
              <a:buFont typeface="Arial" pitchFamily="34" charset="0"/>
              <a:buChar char="•"/>
              <a:defRPr/>
            </a:pPr>
            <a:r>
              <a:rPr lang="fr-BE" sz="1800" dirty="0" smtClean="0"/>
              <a:t>*Iraq (C182) worst forms of child labour</a:t>
            </a:r>
          </a:p>
          <a:p>
            <a:pPr marL="285750" lvl="1">
              <a:buClr>
                <a:srgbClr val="FEC81F"/>
              </a:buClr>
              <a:buSzPct val="80000"/>
              <a:buFont typeface="Arial" pitchFamily="34" charset="0"/>
              <a:buChar char="•"/>
              <a:defRPr/>
            </a:pPr>
            <a:r>
              <a:rPr lang="fr-BE" sz="1800" dirty="0" smtClean="0"/>
              <a:t>*Kazakstan </a:t>
            </a:r>
            <a:r>
              <a:rPr lang="fr-BE" sz="1800" dirty="0"/>
              <a:t>(C87) freedom of </a:t>
            </a:r>
            <a:r>
              <a:rPr lang="fr-BE" sz="1800" dirty="0" smtClean="0"/>
              <a:t>association</a:t>
            </a:r>
          </a:p>
          <a:p>
            <a:pPr marL="285750" lvl="1">
              <a:buClr>
                <a:srgbClr val="FEC81F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1800" dirty="0" smtClean="0"/>
              <a:t>*Lao </a:t>
            </a:r>
            <a:r>
              <a:rPr lang="en-GB" sz="1800" dirty="0"/>
              <a:t>PDR C182 (2019) </a:t>
            </a:r>
            <a:r>
              <a:rPr lang="fr-BE" sz="1800" dirty="0" err="1"/>
              <a:t>worst</a:t>
            </a:r>
            <a:r>
              <a:rPr lang="fr-BE" sz="1800" dirty="0"/>
              <a:t> </a:t>
            </a:r>
            <a:r>
              <a:rPr lang="fr-BE" sz="1800" dirty="0" err="1"/>
              <a:t>forms</a:t>
            </a:r>
            <a:r>
              <a:rPr lang="fr-BE" sz="1800" dirty="0"/>
              <a:t> of </a:t>
            </a:r>
            <a:r>
              <a:rPr lang="fr-BE" sz="1800" dirty="0" err="1"/>
              <a:t>child</a:t>
            </a:r>
            <a:r>
              <a:rPr lang="fr-BE" sz="1800" dirty="0"/>
              <a:t> labour</a:t>
            </a:r>
            <a:endParaRPr lang="en-GB" sz="1800" dirty="0"/>
          </a:p>
          <a:p>
            <a:pPr marL="285750" lvl="1">
              <a:buClr>
                <a:srgbClr val="FEC81F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1800" dirty="0" smtClean="0"/>
              <a:t>*Libya (C111) discrimination</a:t>
            </a:r>
          </a:p>
          <a:p>
            <a:pPr marL="285750" lvl="1">
              <a:buClr>
                <a:srgbClr val="FEC81F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1800" i="0" dirty="0" smtClean="0"/>
              <a:t>*</a:t>
            </a:r>
            <a:r>
              <a:rPr lang="en-GB" sz="1800" b="0" i="0" dirty="0" smtClean="0"/>
              <a:t>Serbia (C81, C129) labour inspection</a:t>
            </a:r>
          </a:p>
          <a:p>
            <a:pPr marL="285750" lvl="1">
              <a:buClr>
                <a:srgbClr val="FEC81F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1800" dirty="0" smtClean="0"/>
              <a:t>*Tajikistan </a:t>
            </a:r>
            <a:r>
              <a:rPr lang="en-GB" sz="1800" dirty="0"/>
              <a:t>(C111) </a:t>
            </a:r>
            <a:r>
              <a:rPr lang="en-GB" sz="1800" dirty="0" smtClean="0"/>
              <a:t>discrimination</a:t>
            </a:r>
          </a:p>
          <a:p>
            <a:pPr marL="285750" lvl="1">
              <a:buClr>
                <a:srgbClr val="FEC81F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1800" dirty="0" smtClean="0"/>
              <a:t>Yemen (C182) </a:t>
            </a:r>
            <a:r>
              <a:rPr lang="fr-BE" sz="1800" dirty="0"/>
              <a:t>worst forms of child labour</a:t>
            </a:r>
            <a:endParaRPr lang="en-GB" sz="1800" dirty="0"/>
          </a:p>
          <a:p>
            <a:pPr marL="285750" lvl="1">
              <a:buClr>
                <a:srgbClr val="FEC81F"/>
              </a:buClr>
              <a:buSzPct val="80000"/>
              <a:buFont typeface="Arial" pitchFamily="34" charset="0"/>
              <a:buChar char="•"/>
              <a:defRPr/>
            </a:pPr>
            <a:endParaRPr lang="en-GB" sz="1800" b="0" i="0" dirty="0" smtClean="0"/>
          </a:p>
          <a:p>
            <a:pPr marL="285750" lvl="1">
              <a:buClr>
                <a:srgbClr val="FEC81F"/>
              </a:buClr>
              <a:buSzPct val="80000"/>
              <a:buFont typeface="Arial" pitchFamily="34" charset="0"/>
              <a:buChar char="•"/>
              <a:defRPr/>
            </a:pPr>
            <a:endParaRPr lang="en-GB" sz="800" i="0" dirty="0"/>
          </a:p>
          <a:p>
            <a:pPr marL="285750" indent="-285750">
              <a:buClr>
                <a:srgbClr val="FEC81F"/>
              </a:buClr>
              <a:buSzPct val="80000"/>
              <a:defRPr/>
            </a:pPr>
            <a:endParaRPr lang="en-GB" sz="1600" b="1" i="0" dirty="0"/>
          </a:p>
          <a:p>
            <a:pPr marL="342900">
              <a:buClr>
                <a:srgbClr val="FEC81F"/>
              </a:buClr>
              <a:buSzPct val="80000"/>
              <a:buFont typeface="Wingdings" charset="0"/>
              <a:buChar char="l"/>
              <a:defRPr/>
            </a:pPr>
            <a:endParaRPr lang="en-GB" sz="1600" i="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867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580368" cy="936625"/>
          </a:xfrm>
        </p:spPr>
        <p:txBody>
          <a:bodyPr/>
          <a:lstStyle/>
          <a:p>
            <a:r>
              <a:rPr lang="en-US" dirty="0" smtClean="0"/>
              <a:t>Special procedures of supervision</a:t>
            </a:r>
            <a:br>
              <a:rPr lang="en-US" dirty="0" smtClean="0"/>
            </a:br>
            <a:r>
              <a:rPr lang="en-GB" sz="1800" dirty="0">
                <a:latin typeface="+mn-lt"/>
                <a:ea typeface="+mn-ea"/>
                <a:cs typeface="+mn-cs"/>
              </a:rPr>
              <a:t>Specific allegations of violations </a:t>
            </a:r>
            <a:r>
              <a:rPr lang="en-GB" sz="1800" dirty="0" smtClean="0">
                <a:latin typeface="+mn-lt"/>
                <a:ea typeface="+mn-ea"/>
                <a:cs typeface="+mn-cs"/>
              </a:rPr>
              <a:t>against a Member State</a:t>
            </a:r>
            <a:endParaRPr lang="en-GB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392488"/>
          </a:xfrm>
        </p:spPr>
        <p:txBody>
          <a:bodyPr/>
          <a:lstStyle/>
          <a:p>
            <a:pPr>
              <a:defRPr/>
            </a:pPr>
            <a:r>
              <a:rPr lang="en-GB" b="1" i="0" dirty="0" smtClean="0"/>
              <a:t>Representation </a:t>
            </a:r>
            <a:r>
              <a:rPr lang="en-GB" sz="1800" b="1" dirty="0"/>
              <a:t>(</a:t>
            </a:r>
            <a:r>
              <a:rPr lang="en-GB" sz="1800" b="1" i="0" dirty="0"/>
              <a:t>Art. 24 ILO </a:t>
            </a:r>
            <a:r>
              <a:rPr lang="en-GB" sz="1800" b="1" i="0" dirty="0" smtClean="0"/>
              <a:t>Constitution </a:t>
            </a:r>
            <a:r>
              <a:rPr lang="en-GB" sz="1800" b="1" i="0" dirty="0"/>
              <a:t>on </a:t>
            </a:r>
            <a:r>
              <a:rPr lang="en-GB" sz="1800" b="1" i="0" dirty="0" smtClean="0"/>
              <a:t>violation of 	ratified convention)</a:t>
            </a:r>
            <a:endParaRPr lang="en-GB" sz="1800" b="1" i="0" dirty="0"/>
          </a:p>
          <a:p>
            <a:pPr lvl="1">
              <a:defRPr/>
            </a:pPr>
            <a:r>
              <a:rPr lang="en-GB" sz="1800" dirty="0" smtClean="0">
                <a:ea typeface="+mn-ea"/>
                <a:cs typeface="+mn-cs"/>
              </a:rPr>
              <a:t>By any employers</a:t>
            </a:r>
            <a:r>
              <a:rPr lang="ja-JP" altLang="en-GB" sz="1800" dirty="0">
                <a:ea typeface="+mn-ea"/>
                <a:cs typeface="+mn-cs"/>
              </a:rPr>
              <a:t>’</a:t>
            </a:r>
            <a:r>
              <a:rPr lang="en-GB" sz="1800" dirty="0">
                <a:ea typeface="+mn-ea"/>
                <a:cs typeface="+mn-cs"/>
              </a:rPr>
              <a:t> or workers</a:t>
            </a:r>
            <a:r>
              <a:rPr lang="ja-JP" altLang="en-GB" sz="1800" dirty="0">
                <a:ea typeface="+mn-ea"/>
                <a:cs typeface="+mn-cs"/>
              </a:rPr>
              <a:t>’</a:t>
            </a:r>
            <a:r>
              <a:rPr lang="en-GB" sz="1800" dirty="0">
                <a:ea typeface="+mn-ea"/>
                <a:cs typeface="+mn-cs"/>
              </a:rPr>
              <a:t> </a:t>
            </a:r>
            <a:r>
              <a:rPr lang="en-GB" sz="1800" dirty="0" smtClean="0">
                <a:ea typeface="+mn-ea"/>
                <a:cs typeface="+mn-cs"/>
              </a:rPr>
              <a:t>organization</a:t>
            </a:r>
          </a:p>
          <a:p>
            <a:pPr lvl="1">
              <a:defRPr/>
            </a:pPr>
            <a:r>
              <a:rPr lang="fr-BE" sz="1800" dirty="0" err="1" smtClean="0">
                <a:ea typeface="+mn-ea"/>
                <a:cs typeface="+mn-cs"/>
              </a:rPr>
              <a:t>Examined</a:t>
            </a:r>
            <a:r>
              <a:rPr lang="fr-BE" sz="1800" dirty="0" smtClean="0">
                <a:ea typeface="+mn-ea"/>
                <a:cs typeface="+mn-cs"/>
              </a:rPr>
              <a:t> by ad-hoc tripartite </a:t>
            </a:r>
            <a:r>
              <a:rPr lang="fr-BE" sz="1800" dirty="0" err="1" smtClean="0">
                <a:ea typeface="+mn-ea"/>
                <a:cs typeface="+mn-cs"/>
              </a:rPr>
              <a:t>committee</a:t>
            </a:r>
            <a:r>
              <a:rPr lang="fr-BE" sz="1800" dirty="0" smtClean="0">
                <a:ea typeface="+mn-ea"/>
                <a:cs typeface="+mn-cs"/>
              </a:rPr>
              <a:t> </a:t>
            </a:r>
            <a:r>
              <a:rPr lang="fr-BE" sz="1800" dirty="0" err="1" smtClean="0">
                <a:ea typeface="+mn-ea"/>
                <a:cs typeface="+mn-cs"/>
              </a:rPr>
              <a:t>established</a:t>
            </a:r>
            <a:r>
              <a:rPr lang="fr-BE" sz="1800" dirty="0" smtClean="0">
                <a:ea typeface="+mn-ea"/>
                <a:cs typeface="+mn-cs"/>
              </a:rPr>
              <a:t> by GB</a:t>
            </a:r>
            <a:endParaRPr lang="en-GB" sz="1800" dirty="0">
              <a:ea typeface="+mn-ea"/>
              <a:cs typeface="+mn-cs"/>
            </a:endParaRPr>
          </a:p>
          <a:p>
            <a:pPr>
              <a:defRPr/>
            </a:pPr>
            <a:r>
              <a:rPr lang="en-GB" b="1" i="0" dirty="0" smtClean="0"/>
              <a:t>Complaint </a:t>
            </a:r>
            <a:r>
              <a:rPr lang="en-GB" sz="1800" b="1" i="0" dirty="0"/>
              <a:t>(Art. 26 ILO </a:t>
            </a:r>
            <a:r>
              <a:rPr lang="en-GB" sz="1800" b="1" i="0" dirty="0" smtClean="0"/>
              <a:t>Constitution </a:t>
            </a:r>
            <a:r>
              <a:rPr lang="en-GB" sz="1800" b="1" i="0" dirty="0"/>
              <a:t>on </a:t>
            </a:r>
            <a:r>
              <a:rPr lang="en-GB" sz="1800" b="1" i="0" dirty="0" smtClean="0"/>
              <a:t>violation </a:t>
            </a:r>
            <a:r>
              <a:rPr lang="en-GB" sz="1800" b="1" i="0" dirty="0"/>
              <a:t>of </a:t>
            </a:r>
            <a:r>
              <a:rPr lang="en-GB" sz="1800" b="1" i="0" dirty="0" smtClean="0"/>
              <a:t>	ratified </a:t>
            </a:r>
            <a:r>
              <a:rPr lang="en-GB" sz="1800" b="1" i="0" dirty="0"/>
              <a:t>convention</a:t>
            </a:r>
            <a:r>
              <a:rPr lang="en-GB" sz="1800" b="1" i="0" dirty="0" smtClean="0"/>
              <a:t>)</a:t>
            </a:r>
            <a:endParaRPr lang="en-GB" sz="1800" b="1" i="0" dirty="0"/>
          </a:p>
          <a:p>
            <a:pPr lvl="1">
              <a:defRPr/>
            </a:pPr>
            <a:r>
              <a:rPr lang="en-GB" sz="1800" dirty="0" smtClean="0">
                <a:ea typeface="+mn-ea"/>
                <a:cs typeface="+mn-cs"/>
              </a:rPr>
              <a:t>By a </a:t>
            </a:r>
            <a:r>
              <a:rPr lang="en-GB" sz="1800" dirty="0">
                <a:ea typeface="+mn-ea"/>
                <a:cs typeface="+mn-cs"/>
              </a:rPr>
              <a:t>ratifying </a:t>
            </a:r>
            <a:r>
              <a:rPr lang="en-GB" sz="1800" dirty="0" smtClean="0">
                <a:ea typeface="+mn-ea"/>
                <a:cs typeface="+mn-cs"/>
              </a:rPr>
              <a:t>State, the GB or a delegate </a:t>
            </a:r>
            <a:r>
              <a:rPr lang="en-GB" sz="1800" dirty="0">
                <a:ea typeface="+mn-ea"/>
                <a:cs typeface="+mn-cs"/>
              </a:rPr>
              <a:t>to the </a:t>
            </a:r>
            <a:r>
              <a:rPr lang="en-GB" sz="1800" dirty="0" smtClean="0">
                <a:ea typeface="+mn-ea"/>
                <a:cs typeface="+mn-cs"/>
              </a:rPr>
              <a:t>Conference</a:t>
            </a:r>
          </a:p>
          <a:p>
            <a:pPr lvl="1">
              <a:defRPr/>
            </a:pPr>
            <a:r>
              <a:rPr lang="fr-BE" sz="1800" dirty="0" smtClean="0">
                <a:ea typeface="+mn-ea"/>
                <a:cs typeface="+mn-cs"/>
              </a:rPr>
              <a:t>May lead to Commission of </a:t>
            </a:r>
            <a:r>
              <a:rPr lang="fr-BE" sz="1800" dirty="0" err="1" smtClean="0">
                <a:ea typeface="+mn-ea"/>
                <a:cs typeface="+mn-cs"/>
              </a:rPr>
              <a:t>Inquiry</a:t>
            </a:r>
            <a:r>
              <a:rPr lang="fr-BE" sz="1800" dirty="0" smtClean="0">
                <a:ea typeface="+mn-ea"/>
                <a:cs typeface="+mn-cs"/>
              </a:rPr>
              <a:t> (</a:t>
            </a:r>
            <a:r>
              <a:rPr lang="fr-BE" sz="1800" dirty="0" err="1" smtClean="0">
                <a:ea typeface="+mn-ea"/>
                <a:cs typeface="+mn-cs"/>
              </a:rPr>
              <a:t>CoI</a:t>
            </a:r>
            <a:r>
              <a:rPr lang="fr-BE" sz="1800" dirty="0" smtClean="0">
                <a:ea typeface="+mn-ea"/>
                <a:cs typeface="+mn-cs"/>
              </a:rPr>
              <a:t>)</a:t>
            </a:r>
            <a:endParaRPr lang="en-GB" sz="18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fr-BE" sz="1800" dirty="0" smtClean="0">
                <a:ea typeface="+mn-ea"/>
                <a:cs typeface="+mn-cs"/>
              </a:rPr>
              <a:t>Examined by </a:t>
            </a:r>
            <a:r>
              <a:rPr lang="fr-BE" sz="1800" dirty="0">
                <a:ea typeface="+mn-ea"/>
                <a:cs typeface="+mn-cs"/>
              </a:rPr>
              <a:t>G</a:t>
            </a:r>
            <a:r>
              <a:rPr lang="fr-BE" sz="1800" dirty="0" smtClean="0">
                <a:ea typeface="+mn-ea"/>
                <a:cs typeface="+mn-cs"/>
              </a:rPr>
              <a:t>overning Body</a:t>
            </a:r>
          </a:p>
          <a:p>
            <a:pPr lvl="1">
              <a:defRPr/>
            </a:pPr>
            <a:r>
              <a:rPr lang="fr-BE" sz="1800" dirty="0" smtClean="0">
                <a:ea typeface="+mn-ea"/>
                <a:cs typeface="+mn-cs"/>
              </a:rPr>
              <a:t>On-</a:t>
            </a:r>
            <a:r>
              <a:rPr lang="fr-BE" sz="1800" dirty="0" err="1" smtClean="0">
                <a:ea typeface="+mn-ea"/>
                <a:cs typeface="+mn-cs"/>
              </a:rPr>
              <a:t>going</a:t>
            </a:r>
            <a:r>
              <a:rPr lang="fr-BE" sz="1800" dirty="0" smtClean="0">
                <a:ea typeface="+mn-ea"/>
                <a:cs typeface="+mn-cs"/>
              </a:rPr>
              <a:t> case: Venezuela (</a:t>
            </a:r>
            <a:r>
              <a:rPr lang="fr-BE" sz="1800" dirty="0" err="1" smtClean="0">
                <a:ea typeface="+mn-ea"/>
                <a:cs typeface="+mn-cs"/>
              </a:rPr>
              <a:t>CoI</a:t>
            </a:r>
            <a:r>
              <a:rPr lang="fr-BE" sz="1800" dirty="0" smtClean="0">
                <a:ea typeface="+mn-ea"/>
                <a:cs typeface="+mn-cs"/>
              </a:rPr>
              <a:t>)</a:t>
            </a:r>
          </a:p>
          <a:p>
            <a:pPr lvl="1">
              <a:defRPr/>
            </a:pPr>
            <a:r>
              <a:rPr lang="fr-BE" sz="1800" dirty="0"/>
              <a:t>New cases 2019: Bangladesh, Chile</a:t>
            </a:r>
          </a:p>
          <a:p>
            <a:pPr lvl="1">
              <a:defRPr/>
            </a:pPr>
            <a:r>
              <a:rPr lang="fr-BE" sz="1800" dirty="0" err="1" smtClean="0">
                <a:ea typeface="+mn-ea"/>
                <a:cs typeface="+mn-cs"/>
              </a:rPr>
              <a:t>Closed</a:t>
            </a:r>
            <a:r>
              <a:rPr lang="fr-BE" sz="1800" dirty="0" smtClean="0">
                <a:ea typeface="+mn-ea"/>
                <a:cs typeface="+mn-cs"/>
              </a:rPr>
              <a:t> </a:t>
            </a:r>
            <a:r>
              <a:rPr lang="fr-BE" sz="1800" dirty="0" err="1" smtClean="0">
                <a:ea typeface="+mn-ea"/>
                <a:cs typeface="+mn-cs"/>
              </a:rPr>
              <a:t>with</a:t>
            </a:r>
            <a:r>
              <a:rPr lang="fr-BE" sz="1800" dirty="0" smtClean="0">
                <a:ea typeface="+mn-ea"/>
                <a:cs typeface="+mn-cs"/>
              </a:rPr>
              <a:t> </a:t>
            </a:r>
            <a:r>
              <a:rPr lang="fr-BE" sz="1800" dirty="0" err="1">
                <a:ea typeface="+mn-ea"/>
                <a:cs typeface="+mn-cs"/>
              </a:rPr>
              <a:t>f</a:t>
            </a:r>
            <a:r>
              <a:rPr lang="fr-BE" sz="1800" dirty="0" err="1" smtClean="0">
                <a:ea typeface="+mn-ea"/>
                <a:cs typeface="+mn-cs"/>
              </a:rPr>
              <a:t>ollow</a:t>
            </a:r>
            <a:r>
              <a:rPr lang="fr-BE" sz="1800" dirty="0" smtClean="0">
                <a:ea typeface="+mn-ea"/>
                <a:cs typeface="+mn-cs"/>
              </a:rPr>
              <a:t>-up: Myanmar, Guatemala, Qatar </a:t>
            </a:r>
          </a:p>
          <a:p>
            <a:pPr>
              <a:defRPr/>
            </a:pPr>
            <a:r>
              <a:rPr lang="fr-BE" b="1" i="0" dirty="0" smtClean="0"/>
              <a:t>Follow</a:t>
            </a:r>
            <a:r>
              <a:rPr lang="fr-BE" b="1" i="0" dirty="0"/>
              <a:t>-up by </a:t>
            </a:r>
            <a:r>
              <a:rPr lang="fr-BE" b="1" i="0" dirty="0" smtClean="0"/>
              <a:t>Governing Body and CEACR</a:t>
            </a:r>
            <a:endParaRPr lang="en-US" b="1" i="0" dirty="0"/>
          </a:p>
          <a:p>
            <a:pPr marL="457200" lvl="1" indent="0">
              <a:buNone/>
              <a:defRPr/>
            </a:pPr>
            <a:endParaRPr lang="en-US" sz="1800" dirty="0">
              <a:ea typeface="+mn-ea"/>
              <a:cs typeface="+mn-cs"/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150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936625"/>
          </a:xfrm>
        </p:spPr>
        <p:txBody>
          <a:bodyPr/>
          <a:lstStyle/>
          <a:p>
            <a:r>
              <a:rPr lang="en-US" dirty="0" smtClean="0"/>
              <a:t>Country cases at GB 2017/2019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43" y="1556792"/>
            <a:ext cx="8229600" cy="3960440"/>
          </a:xfrm>
        </p:spPr>
        <p:txBody>
          <a:bodyPr/>
          <a:lstStyle/>
          <a:p>
            <a:pPr marL="800100" lvl="1" indent="0">
              <a:buNone/>
            </a:pPr>
            <a:endParaRPr lang="en-US" dirty="0"/>
          </a:p>
          <a:p>
            <a:pPr marL="1143000" lvl="1" indent="-342900">
              <a:buFont typeface="Wingdings" panose="05000000000000000000" pitchFamily="2" charset="2"/>
              <a:buChar char="§"/>
            </a:pPr>
            <a:r>
              <a:rPr lang="en-US" dirty="0"/>
              <a:t>Complaints art.26</a:t>
            </a:r>
          </a:p>
          <a:p>
            <a:pPr marL="1543050" lvl="2" indent="-342900">
              <a:buFont typeface="Wingdings" panose="05000000000000000000" pitchFamily="2" charset="2"/>
              <a:buChar char="§"/>
            </a:pPr>
            <a:r>
              <a:rPr lang="en-US" sz="1600" b="1" dirty="0"/>
              <a:t>Guatemala C 87 </a:t>
            </a:r>
            <a:r>
              <a:rPr lang="en-US" sz="1600" b="1" dirty="0" smtClean="0"/>
              <a:t>(murders of trade unionists)&gt; Closure, </a:t>
            </a:r>
            <a:r>
              <a:rPr lang="en-US" sz="1600" b="1" dirty="0"/>
              <a:t>annual review</a:t>
            </a:r>
          </a:p>
          <a:p>
            <a:pPr marL="1543050" lvl="2" indent="-342900">
              <a:buFont typeface="Wingdings" panose="05000000000000000000" pitchFamily="2" charset="2"/>
              <a:buChar char="§"/>
            </a:pPr>
            <a:r>
              <a:rPr lang="en-US" sz="1600" b="1" dirty="0"/>
              <a:t>Qatar C 29, </a:t>
            </a:r>
            <a:r>
              <a:rPr lang="en-US" sz="1600" dirty="0" smtClean="0"/>
              <a:t>C81</a:t>
            </a:r>
            <a:r>
              <a:rPr lang="en-US" sz="1600" b="1" dirty="0" smtClean="0"/>
              <a:t> (forced </a:t>
            </a:r>
            <a:r>
              <a:rPr lang="en-US" sz="1600" b="1" dirty="0" err="1" smtClean="0"/>
              <a:t>labour</a:t>
            </a:r>
            <a:r>
              <a:rPr lang="en-US" sz="1600" b="1" dirty="0" smtClean="0"/>
              <a:t> and safety at work of migrants) &gt;Closure, </a:t>
            </a:r>
            <a:r>
              <a:rPr lang="en-US" sz="1600" b="1" dirty="0"/>
              <a:t>annual review</a:t>
            </a:r>
          </a:p>
          <a:p>
            <a:pPr marL="1543050" lvl="2" indent="-342900">
              <a:buFont typeface="Wingdings" panose="05000000000000000000" pitchFamily="2" charset="2"/>
              <a:buChar char="§"/>
            </a:pPr>
            <a:r>
              <a:rPr lang="en-US" sz="1600" b="1" dirty="0"/>
              <a:t>Venezuela C87, </a:t>
            </a:r>
            <a:r>
              <a:rPr lang="en-US" sz="1600" dirty="0" smtClean="0"/>
              <a:t>C26, </a:t>
            </a:r>
            <a:r>
              <a:rPr lang="en-US" sz="1600" dirty="0"/>
              <a:t>C144 </a:t>
            </a:r>
            <a:r>
              <a:rPr lang="en-US" sz="1600" b="1" dirty="0" smtClean="0"/>
              <a:t>(freedom of association and consultation of employers)&gt; </a:t>
            </a:r>
            <a:r>
              <a:rPr lang="en-US" sz="1600" b="1" dirty="0"/>
              <a:t>Commission </a:t>
            </a:r>
            <a:r>
              <a:rPr lang="en-US" sz="1600" b="1" dirty="0" smtClean="0"/>
              <a:t>of Inquiry</a:t>
            </a:r>
          </a:p>
          <a:p>
            <a:pPr marL="1543050" lvl="2" indent="-342900">
              <a:buFont typeface="Wingdings" panose="05000000000000000000" pitchFamily="2" charset="2"/>
              <a:buChar char="§"/>
            </a:pPr>
            <a:r>
              <a:rPr lang="en-US" sz="1600" b="1" dirty="0" smtClean="0"/>
              <a:t>Bangladesh C87, C98, </a:t>
            </a:r>
            <a:r>
              <a:rPr lang="en-US" sz="1600" dirty="0" smtClean="0"/>
              <a:t>C81 </a:t>
            </a:r>
            <a:r>
              <a:rPr lang="en-US" sz="1600" b="1" dirty="0" smtClean="0"/>
              <a:t>(freedom of association, collective bargaining and </a:t>
            </a:r>
            <a:r>
              <a:rPr lang="en-US" sz="1600" b="1" dirty="0" err="1" smtClean="0"/>
              <a:t>labour</a:t>
            </a:r>
            <a:r>
              <a:rPr lang="en-US" sz="1600" b="1" dirty="0" smtClean="0"/>
              <a:t> inspection)&gt; receivable, examined in March 2020 </a:t>
            </a:r>
          </a:p>
          <a:p>
            <a:pPr marL="1543050" lvl="2" indent="-342900">
              <a:buFont typeface="Wingdings" panose="05000000000000000000" pitchFamily="2" charset="2"/>
              <a:buChar char="§"/>
            </a:pPr>
            <a:r>
              <a:rPr lang="en-US" sz="1600" b="1" dirty="0" smtClean="0"/>
              <a:t>Chile C87, C98, </a:t>
            </a:r>
            <a:r>
              <a:rPr lang="en-US" sz="1600" dirty="0" smtClean="0"/>
              <a:t>C103, C135, C151</a:t>
            </a:r>
            <a:r>
              <a:rPr lang="en-US" sz="1600" b="1" dirty="0"/>
              <a:t>(freedom of association, collective bargaining and </a:t>
            </a:r>
            <a:r>
              <a:rPr lang="en-US" sz="1600" b="1" dirty="0" smtClean="0"/>
              <a:t>others)</a:t>
            </a:r>
            <a:r>
              <a:rPr lang="en-US" sz="1600" dirty="0" smtClean="0"/>
              <a:t> </a:t>
            </a:r>
            <a:r>
              <a:rPr lang="en-US" sz="1600" b="1" dirty="0" smtClean="0"/>
              <a:t>&gt; receivable, likely to be closed in 2020 </a:t>
            </a:r>
            <a:r>
              <a:rPr lang="en-US" sz="1600" dirty="0" smtClean="0"/>
              <a:t>(similar complaint of 2016 closed in 2017)</a:t>
            </a:r>
            <a:endParaRPr lang="en-US" dirty="0"/>
          </a:p>
          <a:p>
            <a:pPr marL="1143000" lvl="1" indent="-342900">
              <a:buFont typeface="Wingdings" panose="05000000000000000000" pitchFamily="2" charset="2"/>
              <a:buChar char="§"/>
            </a:pPr>
            <a:r>
              <a:rPr lang="en-US" dirty="0"/>
              <a:t>Follow-up </a:t>
            </a:r>
            <a:r>
              <a:rPr lang="en-US" dirty="0" smtClean="0"/>
              <a:t>since ILC 2013 (end of sanctions)</a:t>
            </a:r>
          </a:p>
          <a:p>
            <a:pPr marL="1543050" lvl="2" indent="-342900">
              <a:buFont typeface="Wingdings" panose="05000000000000000000" pitchFamily="2" charset="2"/>
              <a:buChar char="§"/>
            </a:pPr>
            <a:r>
              <a:rPr lang="en-US" sz="1600" b="1" dirty="0" smtClean="0"/>
              <a:t>Myanmar (forced </a:t>
            </a:r>
            <a:r>
              <a:rPr lang="en-US" sz="1600" b="1" dirty="0" err="1" smtClean="0"/>
              <a:t>labour</a:t>
            </a:r>
            <a:r>
              <a:rPr lang="en-US" sz="1600" b="1" dirty="0" smtClean="0"/>
              <a:t> and </a:t>
            </a:r>
            <a:r>
              <a:rPr lang="en-US" sz="1600" b="1" dirty="0" err="1" smtClean="0"/>
              <a:t>labour</a:t>
            </a:r>
            <a:r>
              <a:rPr lang="en-US" sz="1600" b="1" dirty="0" smtClean="0"/>
              <a:t> rights)&gt;Decent Work Country </a:t>
            </a:r>
            <a:r>
              <a:rPr lang="en-US" sz="1600" b="1" dirty="0" err="1" smtClean="0"/>
              <a:t>Programme</a:t>
            </a:r>
            <a:r>
              <a:rPr lang="en-US" sz="1600" b="1" dirty="0" smtClean="0"/>
              <a:t> and annual review</a:t>
            </a:r>
          </a:p>
          <a:p>
            <a:pPr marL="1543050" lvl="2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29740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80368" cy="936625"/>
          </a:xfrm>
        </p:spPr>
        <p:txBody>
          <a:bodyPr/>
          <a:lstStyle/>
          <a:p>
            <a:r>
              <a:rPr lang="en-US" dirty="0" smtClean="0"/>
              <a:t>Special procedure: Committee on Freedom of Association (CFA)</a:t>
            </a:r>
            <a:br>
              <a:rPr lang="en-US" dirty="0" smtClean="0"/>
            </a:br>
            <a:endParaRPr lang="en-GB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392488"/>
          </a:xfrm>
        </p:spPr>
        <p:txBody>
          <a:bodyPr/>
          <a:lstStyle/>
          <a:p>
            <a:pPr>
              <a:defRPr/>
            </a:pPr>
            <a:endParaRPr lang="en-GB" sz="800" b="1" i="0" dirty="0" smtClean="0"/>
          </a:p>
          <a:p>
            <a:pPr>
              <a:defRPr/>
            </a:pPr>
            <a:r>
              <a:rPr lang="en-GB" b="1" i="0" dirty="0" smtClean="0"/>
              <a:t>Complaints</a:t>
            </a:r>
          </a:p>
          <a:p>
            <a:pPr lvl="1">
              <a:defRPr/>
            </a:pPr>
            <a:r>
              <a:rPr lang="en-GB" sz="1600" dirty="0" smtClean="0">
                <a:ea typeface="+mn-ea"/>
                <a:cs typeface="+mn-cs"/>
              </a:rPr>
              <a:t>On violations of freedom of association, whether or not the country has ratified Conventions 87 and 98</a:t>
            </a:r>
          </a:p>
          <a:p>
            <a:pPr lvl="1">
              <a:defRPr/>
            </a:pPr>
            <a:r>
              <a:rPr lang="en-GB" sz="1600" dirty="0" smtClean="0">
                <a:ea typeface="+mn-ea"/>
                <a:cs typeface="+mn-cs"/>
              </a:rPr>
              <a:t>By any employers</a:t>
            </a:r>
            <a:r>
              <a:rPr lang="ja-JP" altLang="en-GB" sz="1600" dirty="0">
                <a:ea typeface="+mn-ea"/>
                <a:cs typeface="+mn-cs"/>
              </a:rPr>
              <a:t>’</a:t>
            </a:r>
            <a:r>
              <a:rPr lang="en-GB" sz="1600" dirty="0">
                <a:ea typeface="+mn-ea"/>
                <a:cs typeface="+mn-cs"/>
              </a:rPr>
              <a:t> or workers</a:t>
            </a:r>
            <a:r>
              <a:rPr lang="ja-JP" altLang="en-GB" sz="1600" dirty="0">
                <a:ea typeface="+mn-ea"/>
                <a:cs typeface="+mn-cs"/>
              </a:rPr>
              <a:t>’</a:t>
            </a:r>
            <a:r>
              <a:rPr lang="en-GB" sz="1600" dirty="0">
                <a:ea typeface="+mn-ea"/>
                <a:cs typeface="+mn-cs"/>
              </a:rPr>
              <a:t> </a:t>
            </a:r>
            <a:r>
              <a:rPr lang="en-GB" sz="1600" dirty="0" smtClean="0">
                <a:ea typeface="+mn-ea"/>
                <a:cs typeface="+mn-cs"/>
              </a:rPr>
              <a:t>organization</a:t>
            </a:r>
          </a:p>
          <a:p>
            <a:pPr lvl="1">
              <a:defRPr/>
            </a:pPr>
            <a:r>
              <a:rPr lang="fr-BE" sz="1600" dirty="0" smtClean="0">
                <a:ea typeface="+mn-ea"/>
                <a:cs typeface="+mn-cs"/>
              </a:rPr>
              <a:t>Examined by tripartite CFA, </a:t>
            </a:r>
            <a:r>
              <a:rPr lang="fr-BE" sz="1600" dirty="0"/>
              <a:t>Recommendations adopted by Governing </a:t>
            </a:r>
            <a:r>
              <a:rPr lang="fr-BE" sz="1600" dirty="0" smtClean="0"/>
              <a:t>Body</a:t>
            </a:r>
            <a:endParaRPr lang="fr-BE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fr-BE" sz="1600" dirty="0" smtClean="0">
                <a:ea typeface="+mn-ea"/>
                <a:cs typeface="+mn-cs"/>
              </a:rPr>
              <a:t>Possible Direct contacts mission </a:t>
            </a:r>
          </a:p>
          <a:p>
            <a:pPr lvl="0"/>
            <a:r>
              <a:rPr lang="fr-BE" b="1" i="0" dirty="0" smtClean="0"/>
              <a:t>Serious </a:t>
            </a:r>
            <a:r>
              <a:rPr lang="fr-BE" b="1" i="0" dirty="0"/>
              <a:t>and urgent cases: </a:t>
            </a:r>
            <a:endParaRPr lang="fr-BE" sz="1600" b="1" i="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2017</a:t>
            </a:r>
            <a:r>
              <a:rPr lang="fr-B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Bangladesh, Chile, El Salvador, Guatemala, Iran, Venezuela </a:t>
            </a:r>
            <a:endParaRPr lang="fr-BE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</a:t>
            </a:r>
            <a:r>
              <a:rPr lang="fr-B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r-B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Bangladesh, Cambodia, Guatemala, Iran, Peru, Philippines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600" dirty="0" smtClean="0"/>
              <a:t>2019: </a:t>
            </a:r>
            <a:r>
              <a:rPr lang="fr-BE" sz="1600" dirty="0"/>
              <a:t>Bangladesh, </a:t>
            </a:r>
            <a:r>
              <a:rPr lang="fr-BE" sz="1600" dirty="0" smtClean="0"/>
              <a:t>Cambodia</a:t>
            </a:r>
            <a:r>
              <a:rPr lang="fr-BE" sz="1600" dirty="0"/>
              <a:t>, </a:t>
            </a:r>
            <a:r>
              <a:rPr lang="fr-BE" sz="1600" dirty="0" smtClean="0"/>
              <a:t>Colombia, El Salvador, Guatemala</a:t>
            </a:r>
            <a:r>
              <a:rPr lang="fr-BE" sz="1600" dirty="0"/>
              <a:t>, </a:t>
            </a:r>
            <a:r>
              <a:rPr lang="fr-BE" sz="1600" dirty="0" smtClean="0"/>
              <a:t>Iran, Philippines</a:t>
            </a:r>
            <a:endParaRPr lang="fr-BE" sz="1600" dirty="0"/>
          </a:p>
          <a:p>
            <a:pPr lvl="1">
              <a:buFont typeface="Wingdings" panose="05000000000000000000" pitchFamily="2" charset="2"/>
              <a:buChar char="Ø"/>
            </a:pPr>
            <a:endParaRPr lang="fr-BE" sz="1800" dirty="0"/>
          </a:p>
          <a:p>
            <a:pPr lvl="1">
              <a:buFont typeface="Wingdings" panose="05000000000000000000" pitchFamily="2" charset="2"/>
              <a:buChar char="Ø"/>
            </a:pPr>
            <a:endParaRPr lang="nl-BE" sz="1800" dirty="0"/>
          </a:p>
          <a:p>
            <a:pPr lvl="1">
              <a:defRPr/>
            </a:pPr>
            <a:endParaRPr lang="fr-BE" sz="18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3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280920" cy="2880320"/>
          </a:xfrm>
        </p:spPr>
        <p:txBody>
          <a:bodyPr/>
          <a:lstStyle/>
          <a:p>
            <a:pPr algn="ctr"/>
            <a:r>
              <a:rPr lang="en-GB" sz="4800" dirty="0"/>
              <a:t>3</a:t>
            </a:r>
            <a:r>
              <a:rPr lang="en-GB" sz="4800" dirty="0" smtClean="0"/>
              <a:t>. EU, ILO and international labour standards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3600" dirty="0" smtClean="0"/>
              <a:t>-Promotion of </a:t>
            </a:r>
            <a:r>
              <a:rPr lang="en-GB" sz="3600" dirty="0"/>
              <a:t>standards</a:t>
            </a:r>
            <a:br>
              <a:rPr lang="en-GB" sz="3600" dirty="0"/>
            </a:br>
            <a:r>
              <a:rPr lang="en-GB" sz="3600" dirty="0" smtClean="0"/>
              <a:t>-Cooperation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80920" cy="2880320"/>
          </a:xfrm>
        </p:spPr>
        <p:txBody>
          <a:bodyPr/>
          <a:lstStyle/>
          <a:p>
            <a:pPr algn="ctr"/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1- International labour standards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Types, subjects and ratification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529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936625"/>
          </a:xfrm>
        </p:spPr>
        <p:txBody>
          <a:bodyPr/>
          <a:lstStyle/>
          <a:p>
            <a:r>
              <a:rPr lang="en-US" dirty="0" smtClean="0"/>
              <a:t>EU commitment to promote international </a:t>
            </a:r>
            <a:r>
              <a:rPr lang="en-US" dirty="0" err="1" smtClean="0"/>
              <a:t>labour</a:t>
            </a:r>
            <a:r>
              <a:rPr lang="en-US" dirty="0" smtClean="0"/>
              <a:t> standards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3384476"/>
          </a:xfrm>
        </p:spPr>
        <p:txBody>
          <a:bodyPr/>
          <a:lstStyle/>
          <a:p>
            <a:pPr indent="0">
              <a:buNone/>
            </a:pPr>
            <a:endParaRPr lang="en-US" sz="2000" b="1" i="0" dirty="0" smtClean="0"/>
          </a:p>
          <a:p>
            <a:pPr indent="0">
              <a:buNone/>
            </a:pPr>
            <a:r>
              <a:rPr lang="en-US" sz="2000" b="1" i="0" dirty="0" smtClean="0"/>
              <a:t>Part of the commitment to decent work since 2006</a:t>
            </a:r>
          </a:p>
          <a:p>
            <a:pPr indent="0">
              <a:buNone/>
            </a:pPr>
            <a:endParaRPr lang="en-US" sz="1000" b="1" i="0" dirty="0" smtClean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Promotion of ratification and effective implementation of ILO fundamental conventions and other up-to date conventions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In all policies, in particular enlargement, </a:t>
            </a:r>
            <a:r>
              <a:rPr lang="en-US" sz="2000" b="1" i="0" dirty="0" err="1" smtClean="0"/>
              <a:t>neighbourhood</a:t>
            </a:r>
            <a:r>
              <a:rPr lang="en-US" sz="2000" b="1" i="0" dirty="0" smtClean="0"/>
              <a:t>, development, human rights, trade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Internally: All EU Member States have ratified all fundamental conventions and the </a:t>
            </a:r>
            <a:r>
              <a:rPr lang="en-US" sz="2000" b="1" i="0" dirty="0" err="1" smtClean="0"/>
              <a:t>Labour</a:t>
            </a:r>
            <a:r>
              <a:rPr lang="en-US" sz="2000" b="1" i="0" dirty="0" smtClean="0"/>
              <a:t> inspection Convention; are ratifying the 2014 Forced </a:t>
            </a:r>
            <a:r>
              <a:rPr lang="en-US" sz="2000" b="1" i="0" dirty="0" err="1" smtClean="0"/>
              <a:t>Labour</a:t>
            </a:r>
            <a:r>
              <a:rPr lang="en-US" sz="2000" b="1" i="0" dirty="0" smtClean="0"/>
              <a:t> Protocol; have ratified many technical conventions</a:t>
            </a:r>
            <a:endParaRPr lang="en-US" sz="16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0506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936625"/>
          </a:xfrm>
        </p:spPr>
        <p:txBody>
          <a:bodyPr/>
          <a:lstStyle/>
          <a:p>
            <a:r>
              <a:rPr lang="en-US" sz="2400" dirty="0" smtClean="0"/>
              <a:t>	EU contribution to adoption </a:t>
            </a:r>
            <a:r>
              <a:rPr lang="en-US" sz="2400" dirty="0" smtClean="0"/>
              <a:t>and review of </a:t>
            </a:r>
            <a:r>
              <a:rPr lang="en-US" sz="2400" dirty="0" smtClean="0"/>
              <a:t>ILO standards: </a:t>
            </a:r>
            <a:r>
              <a:rPr lang="en-US" sz="1800" dirty="0" smtClean="0"/>
              <a:t>examples 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583"/>
            <a:ext cx="8301608" cy="4032448"/>
          </a:xfrm>
        </p:spPr>
        <p:txBody>
          <a:bodyPr/>
          <a:lstStyle/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Protocol to the Forced </a:t>
            </a:r>
            <a:r>
              <a:rPr lang="en-US" sz="2000" b="1" i="0" dirty="0" err="1" smtClean="0"/>
              <a:t>labour</a:t>
            </a:r>
            <a:r>
              <a:rPr lang="en-US" sz="2000" b="1" i="0" dirty="0" smtClean="0"/>
              <a:t> Convention (2014): part of core </a:t>
            </a:r>
            <a:r>
              <a:rPr lang="en-US" sz="2000" b="1" i="0" dirty="0" err="1" smtClean="0"/>
              <a:t>labour</a:t>
            </a:r>
            <a:r>
              <a:rPr lang="en-US" sz="2000" b="1" i="0" dirty="0" smtClean="0"/>
              <a:t> standards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EU contribution to adoption of </a:t>
            </a:r>
            <a:r>
              <a:rPr lang="en-US" sz="1600" dirty="0" smtClean="0"/>
              <a:t>P29 and R203 at </a:t>
            </a:r>
            <a:r>
              <a:rPr lang="en-US" sz="1600" dirty="0" smtClean="0"/>
              <a:t>ILC 2014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Council Decisions to authorize and call for ratification of Protocol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Violence </a:t>
            </a:r>
            <a:r>
              <a:rPr lang="en-US" sz="2000" b="1" i="0" dirty="0" smtClean="0"/>
              <a:t>and harassment in the world of work (2019)</a:t>
            </a:r>
            <a:endParaRPr lang="en-US" sz="2000" b="1" i="0" dirty="0"/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/>
              <a:t>EU contribution to </a:t>
            </a:r>
            <a:r>
              <a:rPr lang="en-US" sz="1600" dirty="0" smtClean="0"/>
              <a:t>adoption </a:t>
            </a:r>
            <a:r>
              <a:rPr lang="en-US" sz="1600" dirty="0"/>
              <a:t>of </a:t>
            </a:r>
            <a:r>
              <a:rPr lang="en-US" sz="1600" dirty="0" smtClean="0"/>
              <a:t>Violence and Harassment  Convention 190 and </a:t>
            </a:r>
            <a:r>
              <a:rPr lang="en-US" sz="1600" dirty="0"/>
              <a:t>Recommendation </a:t>
            </a:r>
            <a:r>
              <a:rPr lang="en-US" sz="1600" dirty="0" smtClean="0"/>
              <a:t>R205 at </a:t>
            </a:r>
            <a:r>
              <a:rPr lang="en-US" sz="1600" dirty="0"/>
              <a:t>ILC </a:t>
            </a:r>
            <a:r>
              <a:rPr lang="en-US" sz="1600" dirty="0" smtClean="0"/>
              <a:t>2019</a:t>
            </a:r>
            <a:endParaRPr lang="en-US" sz="1600" dirty="0"/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Link to women at work, discrimination, LGBTI  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Context of </a:t>
            </a:r>
            <a:r>
              <a:rPr lang="en-US" sz="1600" dirty="0" err="1" smtClean="0"/>
              <a:t>metoo</a:t>
            </a:r>
            <a:r>
              <a:rPr lang="en-US" sz="1600" dirty="0" smtClean="0"/>
              <a:t> debate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Link to Istanbul Convention (</a:t>
            </a:r>
            <a:r>
              <a:rPr lang="en-US" sz="1600" dirty="0" err="1" smtClean="0"/>
              <a:t>CoE</a:t>
            </a:r>
            <a:r>
              <a:rPr lang="en-US" sz="1600" dirty="0" smtClean="0"/>
              <a:t>)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Intention </a:t>
            </a:r>
            <a:r>
              <a:rPr lang="en-US" sz="1600" dirty="0"/>
              <a:t>to propose Council </a:t>
            </a:r>
            <a:r>
              <a:rPr lang="en-US" sz="1600" dirty="0" smtClean="0"/>
              <a:t>Decision </a:t>
            </a:r>
            <a:r>
              <a:rPr lang="en-US" sz="1600" dirty="0"/>
              <a:t>to authorize and call for </a:t>
            </a:r>
            <a:r>
              <a:rPr lang="en-US" sz="1600" dirty="0" smtClean="0"/>
              <a:t>ratification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Standard review Mechanism (SRM) (since 2016)</a:t>
            </a:r>
            <a:endParaRPr lang="en-US" sz="2000" b="1" i="0" dirty="0"/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Active contribution to SRM Tripartite Working Group and GB follow up</a:t>
            </a:r>
            <a:endParaRPr lang="en-US" sz="8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973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80120"/>
          </a:xfrm>
        </p:spPr>
        <p:txBody>
          <a:bodyPr/>
          <a:lstStyle/>
          <a:p>
            <a:r>
              <a:rPr lang="nl-BE" sz="2400" dirty="0" smtClean="0"/>
              <a:t>Adoption of </a:t>
            </a:r>
            <a:r>
              <a:rPr lang="nl-BE" sz="2400" dirty="0" err="1" smtClean="0"/>
              <a:t>forced</a:t>
            </a:r>
            <a:r>
              <a:rPr lang="nl-BE" sz="2400" dirty="0" smtClean="0"/>
              <a:t> Labour Protocol </a:t>
            </a:r>
            <a:r>
              <a:rPr lang="nl-BE" sz="2400" dirty="0" err="1" smtClean="0"/>
              <a:t>by</a:t>
            </a:r>
            <a:r>
              <a:rPr lang="nl-BE" sz="2400" dirty="0" smtClean="0"/>
              <a:t> ILC in </a:t>
            </a:r>
            <a:r>
              <a:rPr lang="nl-BE" sz="2400" dirty="0" err="1" smtClean="0"/>
              <a:t>June</a:t>
            </a:r>
            <a:r>
              <a:rPr lang="nl-BE" sz="2400" dirty="0" smtClean="0"/>
              <a:t> 2014 </a:t>
            </a:r>
            <a:r>
              <a:rPr lang="nl-BE" sz="2400" dirty="0" err="1" smtClean="0"/>
              <a:t>with</a:t>
            </a:r>
            <a:r>
              <a:rPr lang="nl-BE" sz="2400" dirty="0" smtClean="0"/>
              <a:t> </a:t>
            </a:r>
            <a:r>
              <a:rPr lang="nl-BE" sz="2400" dirty="0" err="1" smtClean="0"/>
              <a:t>active</a:t>
            </a:r>
            <a:r>
              <a:rPr lang="nl-BE" sz="2400" dirty="0" smtClean="0"/>
              <a:t> EU support  </a:t>
            </a:r>
            <a:endParaRPr lang="nl-BE" sz="2400" dirty="0"/>
          </a:p>
        </p:txBody>
      </p:sp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88" y="2132856"/>
            <a:ext cx="634841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fr-B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1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80120"/>
          </a:xfrm>
        </p:spPr>
        <p:txBody>
          <a:bodyPr/>
          <a:lstStyle/>
          <a:p>
            <a:r>
              <a:rPr lang="nl-BE" sz="2400" dirty="0" smtClean="0"/>
              <a:t>Adoption of </a:t>
            </a:r>
            <a:r>
              <a:rPr lang="nl-BE" sz="2400" dirty="0" err="1" smtClean="0"/>
              <a:t>Violence</a:t>
            </a:r>
            <a:r>
              <a:rPr lang="nl-BE" sz="2400" dirty="0" smtClean="0"/>
              <a:t>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Harasment</a:t>
            </a:r>
            <a:r>
              <a:rPr lang="nl-BE" sz="2400" dirty="0" smtClean="0"/>
              <a:t> </a:t>
            </a:r>
            <a:r>
              <a:rPr lang="nl-BE" sz="2400" dirty="0" err="1" smtClean="0"/>
              <a:t>Convention</a:t>
            </a:r>
            <a:r>
              <a:rPr lang="nl-BE" sz="2400" dirty="0" smtClean="0"/>
              <a:t> </a:t>
            </a:r>
            <a:r>
              <a:rPr lang="nl-BE" sz="2400" dirty="0" err="1" smtClean="0"/>
              <a:t>by</a:t>
            </a:r>
            <a:r>
              <a:rPr lang="nl-BE" sz="2400" dirty="0" smtClean="0"/>
              <a:t> ILC in </a:t>
            </a:r>
            <a:r>
              <a:rPr lang="nl-BE" sz="2400" dirty="0" err="1" smtClean="0"/>
              <a:t>June</a:t>
            </a:r>
            <a:r>
              <a:rPr lang="nl-BE" sz="2400" dirty="0" smtClean="0"/>
              <a:t> 2019 </a:t>
            </a:r>
            <a:r>
              <a:rPr lang="nl-BE" sz="2400" dirty="0" err="1" smtClean="0"/>
              <a:t>with</a:t>
            </a:r>
            <a:r>
              <a:rPr lang="nl-BE" sz="2400" dirty="0" smtClean="0"/>
              <a:t> </a:t>
            </a:r>
            <a:r>
              <a:rPr lang="nl-BE" sz="2400" dirty="0" err="1" smtClean="0"/>
              <a:t>active</a:t>
            </a:r>
            <a:r>
              <a:rPr lang="nl-BE" sz="2400" dirty="0" smtClean="0"/>
              <a:t> EU support  </a:t>
            </a:r>
            <a:endParaRPr lang="nl-BE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fr-BE" dirty="0" smtClean="0"/>
              <a:t> 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66562" y="1897360"/>
            <a:ext cx="9473174" cy="45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29" y="2335680"/>
            <a:ext cx="5968429" cy="40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1866562" y="6235079"/>
            <a:ext cx="94731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8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936625"/>
          </a:xfrm>
        </p:spPr>
        <p:txBody>
          <a:bodyPr/>
          <a:lstStyle/>
          <a:p>
            <a:r>
              <a:rPr lang="en-US" dirty="0" smtClean="0"/>
              <a:t>Promotion of international </a:t>
            </a:r>
            <a:r>
              <a:rPr lang="en-US" dirty="0" err="1" smtClean="0"/>
              <a:t>labour</a:t>
            </a:r>
            <a:r>
              <a:rPr lang="en-US" dirty="0" smtClean="0"/>
              <a:t> standards in the EU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384476"/>
          </a:xfrm>
        </p:spPr>
        <p:txBody>
          <a:bodyPr/>
          <a:lstStyle/>
          <a:p>
            <a:pPr indent="0">
              <a:buNone/>
            </a:pPr>
            <a:endParaRPr lang="en-US" sz="2000" b="1" i="0" dirty="0" smtClean="0"/>
          </a:p>
          <a:p>
            <a:pPr indent="0">
              <a:buNone/>
            </a:pPr>
            <a:r>
              <a:rPr lang="en-US" sz="2000" b="1" i="0" dirty="0"/>
              <a:t>ILO standards as references for EU law (and vice-versa)</a:t>
            </a:r>
          </a:p>
          <a:p>
            <a:pPr indent="0">
              <a:buNone/>
            </a:pPr>
            <a:r>
              <a:rPr lang="en-US" sz="2000" b="1" i="0" dirty="0" smtClean="0"/>
              <a:t>Fundamental ILO conventions as sources of general principles of EU law and fundamental rights</a:t>
            </a:r>
          </a:p>
          <a:p>
            <a:pPr indent="0">
              <a:buNone/>
            </a:pPr>
            <a:endParaRPr lang="en-US" sz="800" b="1" i="0" dirty="0"/>
          </a:p>
          <a:p>
            <a:pPr indent="0">
              <a:buNone/>
            </a:pPr>
            <a:r>
              <a:rPr lang="en-US" sz="2000" b="1" i="0" dirty="0" smtClean="0"/>
              <a:t>Promotion of ratification of specific conventions: </a:t>
            </a:r>
          </a:p>
          <a:p>
            <a:pPr marL="342900"/>
            <a:r>
              <a:rPr lang="en-US" sz="2000" b="1" i="0" dirty="0"/>
              <a:t>F</a:t>
            </a:r>
            <a:r>
              <a:rPr lang="en-US" sz="2000" b="1" i="0" dirty="0" smtClean="0"/>
              <a:t>undamental conventions </a:t>
            </a:r>
            <a:r>
              <a:rPr lang="en-US" sz="1600" b="1" i="0" dirty="0" smtClean="0"/>
              <a:t>in enlargement process</a:t>
            </a:r>
            <a:endParaRPr lang="en-US" sz="1600" b="1" i="0" dirty="0"/>
          </a:p>
          <a:p>
            <a:pPr marL="342900"/>
            <a:r>
              <a:rPr lang="en-US" sz="2000" b="1" i="0" dirty="0" smtClean="0"/>
              <a:t>Council Decisions: </a:t>
            </a:r>
            <a:r>
              <a:rPr lang="en-US" sz="1600" b="1" i="0" dirty="0" smtClean="0"/>
              <a:t>C170 (chemicals), C185 (Seafarers Identity Documents), MLC (Maritime Labour Convention), C188 (Work in Fishing), C189 (Domestic workers), P29 (Forced </a:t>
            </a:r>
            <a:r>
              <a:rPr lang="en-US" sz="1600" b="1" i="0" dirty="0" err="1" smtClean="0"/>
              <a:t>labour</a:t>
            </a:r>
            <a:r>
              <a:rPr lang="en-US" sz="1600" b="1" i="0" dirty="0" smtClean="0"/>
              <a:t> Protocol)</a:t>
            </a:r>
          </a:p>
          <a:p>
            <a:pPr marL="342900"/>
            <a:r>
              <a:rPr lang="en-US" sz="2000" b="1" i="0" dirty="0"/>
              <a:t>EU Pillar of Social </a:t>
            </a:r>
            <a:r>
              <a:rPr lang="en-US" sz="2000" b="1" i="0" dirty="0" smtClean="0"/>
              <a:t>Rights: </a:t>
            </a:r>
            <a:r>
              <a:rPr lang="en-US" sz="1600" b="1" i="0" dirty="0"/>
              <a:t>Social security </a:t>
            </a:r>
            <a:r>
              <a:rPr lang="en-US" sz="1600" b="1" i="0" dirty="0" smtClean="0"/>
              <a:t>conventions, </a:t>
            </a:r>
            <a:r>
              <a:rPr lang="en-US" sz="1600" b="1" i="0" dirty="0"/>
              <a:t>C122 (</a:t>
            </a:r>
            <a:r>
              <a:rPr lang="en-US" sz="1600" b="1" i="0" dirty="0" smtClean="0"/>
              <a:t>employment), C144 (tripartite consultation), </a:t>
            </a:r>
            <a:r>
              <a:rPr lang="en-US" sz="1600" b="1" i="0" dirty="0"/>
              <a:t>C131 (minimum wage), </a:t>
            </a:r>
            <a:r>
              <a:rPr lang="en-US" sz="1600" b="1" i="0" dirty="0" smtClean="0"/>
              <a:t>C135 (workers' representatives), C154 (collective bargaining)</a:t>
            </a:r>
          </a:p>
          <a:p>
            <a:pPr marL="342900"/>
            <a:r>
              <a:rPr lang="en-US" sz="2000" b="1" i="0" dirty="0" smtClean="0"/>
              <a:t>Policy documents: </a:t>
            </a:r>
            <a:r>
              <a:rPr lang="en-US" sz="1600" b="1" i="0" dirty="0"/>
              <a:t>Anti-</a:t>
            </a:r>
            <a:r>
              <a:rPr lang="en-US" sz="1600" b="1" i="0" dirty="0" smtClean="0"/>
              <a:t>trafficking and employment strategies C189 </a:t>
            </a:r>
            <a:r>
              <a:rPr lang="en-US" sz="1600" b="1" i="0" dirty="0"/>
              <a:t>(Domestic workers), </a:t>
            </a:r>
            <a:r>
              <a:rPr lang="en-US" sz="1600" b="1" i="0" dirty="0" smtClean="0"/>
              <a:t>Ocean governance C188 </a:t>
            </a:r>
            <a:r>
              <a:rPr lang="en-US" sz="1600" b="1" i="0" dirty="0"/>
              <a:t>(Work in Fishing</a:t>
            </a:r>
            <a:r>
              <a:rPr lang="en-US" sz="1600" b="1" i="0" dirty="0" smtClean="0"/>
              <a:t>) and MLC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4318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936625"/>
          </a:xfrm>
        </p:spPr>
        <p:txBody>
          <a:bodyPr/>
          <a:lstStyle/>
          <a:p>
            <a:r>
              <a:rPr lang="en-US" sz="2400" dirty="0" smtClean="0"/>
              <a:t>	EU contribution to implementation of ILO standards: </a:t>
            </a:r>
            <a:r>
              <a:rPr lang="en-US" sz="1800" dirty="0" smtClean="0"/>
              <a:t>examples of maritime and fishing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301608" cy="4032448"/>
          </a:xfrm>
        </p:spPr>
        <p:txBody>
          <a:bodyPr/>
          <a:lstStyle/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Maritime Labour Convention MLC, 2006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26 EU Member States have ratified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EU social partners concluded an agreement on the implementation of the MLC in the EU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This agreement is implemented through EU law: Directive 2009/38/EU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Enforcement is complemented by Flag State Directive 2013/54/EU and Port State Control Directive 2013/38/EU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2014 amendments to the MLC became similarly Directive </a:t>
            </a:r>
            <a:r>
              <a:rPr lang="en-GB" sz="1600" dirty="0" smtClean="0"/>
              <a:t>(EU) 2018/131, ongoing for 2016 amendments </a:t>
            </a:r>
            <a:endParaRPr lang="en-US" sz="1600" dirty="0"/>
          </a:p>
          <a:p>
            <a:pPr marL="1085850" lvl="1">
              <a:buFont typeface="Wingdings" panose="05000000000000000000" pitchFamily="2" charset="2"/>
              <a:buChar char="§"/>
            </a:pPr>
            <a:endParaRPr lang="en-US" sz="800" b="1" i="0" dirty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Work in Fishing Convention C188, 2007</a:t>
            </a:r>
            <a:endParaRPr lang="en-US" sz="2000" b="1" i="0" dirty="0"/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4 </a:t>
            </a:r>
            <a:r>
              <a:rPr lang="en-US" sz="1600" dirty="0"/>
              <a:t>EU </a:t>
            </a:r>
            <a:r>
              <a:rPr lang="en-US" sz="1600" dirty="0" smtClean="0"/>
              <a:t>MS (EE FR LT UK) ratified,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triggered entry into force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/>
              <a:t>EU social partners concluded an agreement on the implementation of </a:t>
            </a:r>
            <a:r>
              <a:rPr lang="en-US" sz="1600" dirty="0" smtClean="0"/>
              <a:t>C188 in </a:t>
            </a:r>
            <a:r>
              <a:rPr lang="en-US" sz="1600" dirty="0"/>
              <a:t>the </a:t>
            </a:r>
            <a:r>
              <a:rPr lang="en-US" sz="1600" dirty="0" smtClean="0"/>
              <a:t>EU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/>
              <a:t>This agreement is implemented through EU law: Directive </a:t>
            </a:r>
            <a:r>
              <a:rPr lang="en-US" sz="1600" dirty="0" smtClean="0"/>
              <a:t>(EU) 2017/159</a:t>
            </a:r>
            <a:endParaRPr lang="en-US" sz="1600" dirty="0"/>
          </a:p>
          <a:p>
            <a:pPr marL="1085850" lvl="1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1085850" lvl="1">
              <a:buFont typeface="Wingdings" panose="05000000000000000000" pitchFamily="2" charset="2"/>
              <a:buChar char="§"/>
            </a:pPr>
            <a:endParaRPr lang="en-US" sz="8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56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936625"/>
          </a:xfrm>
        </p:spPr>
        <p:txBody>
          <a:bodyPr/>
          <a:lstStyle/>
          <a:p>
            <a:r>
              <a:rPr lang="en-US" sz="2400" dirty="0" smtClean="0"/>
              <a:t>	EU contribution to supervision of ILO standards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301608" cy="4032448"/>
          </a:xfrm>
        </p:spPr>
        <p:txBody>
          <a:bodyPr/>
          <a:lstStyle/>
          <a:p>
            <a:pPr indent="0">
              <a:buNone/>
            </a:pPr>
            <a:r>
              <a:rPr lang="fr-BE" sz="2000" b="1" i="0" dirty="0" smtClean="0"/>
              <a:t>Importance of EU </a:t>
            </a:r>
            <a:r>
              <a:rPr lang="fr-BE" sz="2000" b="1" i="0" dirty="0" err="1" smtClean="0"/>
              <a:t>statements</a:t>
            </a:r>
            <a:r>
              <a:rPr lang="fr-BE" sz="2000" b="1" i="0" dirty="0" smtClean="0"/>
              <a:t> on country cases for the ILO standard </a:t>
            </a:r>
            <a:r>
              <a:rPr lang="fr-BE" sz="2000" b="1" i="0" dirty="0" err="1" smtClean="0"/>
              <a:t>supervisory</a:t>
            </a:r>
            <a:r>
              <a:rPr lang="fr-BE" sz="2000" b="1" i="0" dirty="0" smtClean="0"/>
              <a:t> system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/>
              <a:t>Content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/>
              <a:t>Call for respect of human rights (core </a:t>
            </a:r>
            <a:r>
              <a:rPr lang="en-US" sz="1600" dirty="0" err="1"/>
              <a:t>labour</a:t>
            </a:r>
            <a:r>
              <a:rPr lang="en-US" sz="1600" dirty="0"/>
              <a:t> standards)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/>
              <a:t>Call for dialogue with social partners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/>
              <a:t>Support to progress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/>
              <a:t>Call for cooperation with the ILO</a:t>
            </a:r>
            <a:endParaRPr lang="en-US" dirty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Basis</a:t>
            </a:r>
            <a:endParaRPr lang="en-US" sz="2000" b="1" i="0" dirty="0"/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/>
              <a:t>Human rights strategy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/>
              <a:t>Trade instruments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/>
              <a:t>Partnership and association agreements</a:t>
            </a:r>
          </a:p>
          <a:p>
            <a:r>
              <a:rPr lang="nl-BE" sz="2000" b="1" i="0" dirty="0" smtClean="0"/>
              <a:t>Online </a:t>
            </a:r>
            <a:r>
              <a:rPr lang="nl-BE" sz="2000" b="1" i="0" dirty="0"/>
              <a:t>on EU </a:t>
            </a:r>
            <a:r>
              <a:rPr lang="nl-BE" sz="2000" b="1" i="0" dirty="0" err="1"/>
              <a:t>Delegation</a:t>
            </a:r>
            <a:r>
              <a:rPr lang="nl-BE" sz="2000" b="1" i="0" dirty="0"/>
              <a:t> UN Geneva webpage</a:t>
            </a:r>
            <a:endParaRPr lang="nl-BE" sz="1600" dirty="0"/>
          </a:p>
          <a:p>
            <a:pPr marL="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1085850" lvl="1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1085850" lvl="1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1085850" lvl="1">
              <a:buFont typeface="Wingdings" panose="05000000000000000000" pitchFamily="2" charset="2"/>
              <a:buChar char="§"/>
            </a:pPr>
            <a:endParaRPr lang="en-US" sz="8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602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936625"/>
          </a:xfrm>
        </p:spPr>
        <p:txBody>
          <a:bodyPr/>
          <a:lstStyle/>
          <a:p>
            <a:r>
              <a:rPr lang="en-US" sz="2400" dirty="0" smtClean="0"/>
              <a:t>	EU contribution to adoption of ILO policies: </a:t>
            </a:r>
            <a:r>
              <a:rPr lang="en-US" sz="1800" dirty="0" smtClean="0"/>
              <a:t>recent examples 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76872"/>
            <a:ext cx="8301608" cy="4032448"/>
          </a:xfrm>
        </p:spPr>
        <p:txBody>
          <a:bodyPr/>
          <a:lstStyle/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/>
              <a:t>Fundamental Principles and rights at Work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Decent </a:t>
            </a:r>
            <a:r>
              <a:rPr lang="en-US" sz="2000" b="1" i="0" dirty="0" smtClean="0"/>
              <a:t>Work in Global Supply chains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Labour </a:t>
            </a:r>
            <a:r>
              <a:rPr lang="en-US" sz="2000" b="1" i="0" dirty="0"/>
              <a:t>provisions in trade agreements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Revised </a:t>
            </a:r>
            <a:r>
              <a:rPr lang="en-US" sz="2000" b="1" i="0" dirty="0" smtClean="0"/>
              <a:t>Declaration on multinational enterprises and social policy (MNE Declaration)</a:t>
            </a:r>
            <a:endParaRPr lang="en-US" sz="2000" b="1" i="0" dirty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Labour </a:t>
            </a:r>
            <a:r>
              <a:rPr lang="en-US" sz="2000" b="1" i="0" dirty="0"/>
              <a:t>migration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Development </a:t>
            </a:r>
            <a:r>
              <a:rPr lang="en-US" sz="2000" b="1" i="0" dirty="0" smtClean="0"/>
              <a:t>cooperation in support to </a:t>
            </a:r>
            <a:r>
              <a:rPr lang="en-US" sz="2000" b="1" i="0" dirty="0" smtClean="0"/>
              <a:t>SDGs             + </a:t>
            </a:r>
            <a:r>
              <a:rPr lang="en-US" sz="1800" b="1" i="0" dirty="0" smtClean="0"/>
              <a:t>strategy to be defined at GB March 2020</a:t>
            </a:r>
            <a:endParaRPr lang="en-US" sz="2000" b="1" i="0" dirty="0" smtClean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Future of work (see Centenary Declaration)</a:t>
            </a:r>
          </a:p>
          <a:p>
            <a:pPr marL="342900">
              <a:buFont typeface="Wingdings" panose="05000000000000000000" pitchFamily="2" charset="2"/>
              <a:buChar char="§"/>
            </a:pPr>
            <a:endParaRPr lang="en-US" sz="2000" b="1" i="0" dirty="0"/>
          </a:p>
          <a:p>
            <a:pPr indent="0">
              <a:buNone/>
            </a:pPr>
            <a:r>
              <a:rPr lang="en-US" sz="1800" b="1" i="0" dirty="0" smtClean="0"/>
              <a:t>Upcoming ILC 2020: </a:t>
            </a:r>
            <a:r>
              <a:rPr lang="en-US" sz="2000" b="1" i="0" dirty="0" smtClean="0"/>
              <a:t>inequalities, social protection, skills</a:t>
            </a:r>
            <a:endParaRPr lang="en-US" sz="2000" b="1" i="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674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 and the ILO work together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600500"/>
          </a:xfrm>
        </p:spPr>
        <p:txBody>
          <a:bodyPr/>
          <a:lstStyle/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Framework for EU-ILO cooperation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b="1" i="0" dirty="0" smtClean="0"/>
              <a:t>Exchange of letters renewed in 2001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2004 Partnership on development cooperation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b="1" i="0" dirty="0" smtClean="0"/>
              <a:t>Annual high level meetings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Political and working relations</a:t>
            </a:r>
            <a:endParaRPr lang="en-US" sz="1600" b="1" i="0" dirty="0" smtClean="0"/>
          </a:p>
          <a:p>
            <a:pPr marL="1085850" lvl="1">
              <a:buFont typeface="Wingdings" panose="05000000000000000000" pitchFamily="2" charset="2"/>
              <a:buChar char="§"/>
            </a:pPr>
            <a:endParaRPr lang="en-US" sz="1600" b="1" i="0" dirty="0" smtClean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Shared objectives/ values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Social justice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b="1" i="0" dirty="0" smtClean="0"/>
              <a:t>Decent work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Labour standards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b="1" i="0" dirty="0" smtClean="0"/>
              <a:t>Social dialogue</a:t>
            </a:r>
            <a:endParaRPr lang="en-US" sz="1600" b="1" i="0" dirty="0"/>
          </a:p>
          <a:p>
            <a:pPr indent="0">
              <a:buNone/>
            </a:pPr>
            <a:endParaRPr lang="en-US" sz="2000" b="1" i="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345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792087"/>
          </a:xfrm>
        </p:spPr>
        <p:txBody>
          <a:bodyPr/>
          <a:lstStyle/>
          <a:p>
            <a:pPr algn="ctr"/>
            <a:r>
              <a:rPr lang="en-GB" dirty="0" smtClean="0"/>
              <a:t>On-going Cooperation with the ILO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3960540"/>
          </a:xfrm>
        </p:spPr>
        <p:txBody>
          <a:bodyPr/>
          <a:lstStyle/>
          <a:p>
            <a:pPr indent="0" algn="just">
              <a:spcBef>
                <a:spcPts val="1200"/>
              </a:spcBef>
              <a:buNone/>
            </a:pPr>
            <a:r>
              <a:rPr lang="en-US" sz="1800" b="1" i="0" dirty="0" smtClean="0"/>
              <a:t>Orientations set </a:t>
            </a:r>
            <a:r>
              <a:rPr lang="en-US" sz="1800" b="1" i="0" dirty="0"/>
              <a:t>at High level meeting – last in October 2018</a:t>
            </a:r>
          </a:p>
          <a:p>
            <a:pPr indent="0" algn="just">
              <a:spcBef>
                <a:spcPts val="1200"/>
              </a:spcBef>
              <a:buNone/>
            </a:pPr>
            <a:r>
              <a:rPr lang="fr-BE" sz="2000" b="1" i="0" dirty="0" smtClean="0"/>
              <a:t>Focus 2019:</a:t>
            </a:r>
          </a:p>
          <a:p>
            <a:r>
              <a:rPr lang="fr-BE" sz="1800" b="1" i="0" dirty="0" err="1"/>
              <a:t>Partnership</a:t>
            </a:r>
            <a:r>
              <a:rPr lang="fr-BE" sz="1800" b="1" i="0" dirty="0"/>
              <a:t> and </a:t>
            </a:r>
            <a:r>
              <a:rPr lang="fr-BE" sz="1800" b="1" i="0" dirty="0" err="1"/>
              <a:t>cooperation</a:t>
            </a:r>
            <a:r>
              <a:rPr lang="fr-BE" sz="1800" b="1" i="0" dirty="0"/>
              <a:t> for </a:t>
            </a:r>
            <a:r>
              <a:rPr lang="fr-BE" sz="1800" b="1" i="0" dirty="0" err="1"/>
              <a:t>sustainable</a:t>
            </a:r>
            <a:r>
              <a:rPr lang="fr-BE" sz="1800" b="1" i="0" dirty="0"/>
              <a:t> </a:t>
            </a:r>
            <a:r>
              <a:rPr lang="fr-BE" sz="1800" b="1" i="0" dirty="0" err="1"/>
              <a:t>development</a:t>
            </a:r>
            <a:endParaRPr lang="fr-BE" sz="1800" b="1" i="0" dirty="0"/>
          </a:p>
          <a:p>
            <a:r>
              <a:rPr lang="fr-BE" sz="1800" b="1" i="0" dirty="0"/>
              <a:t>Future of </a:t>
            </a:r>
            <a:r>
              <a:rPr lang="fr-BE" sz="1800" b="1" i="0" dirty="0" err="1"/>
              <a:t>work</a:t>
            </a:r>
            <a:r>
              <a:rPr lang="fr-BE" sz="1800" b="1" i="0" dirty="0"/>
              <a:t> and EU </a:t>
            </a:r>
            <a:r>
              <a:rPr lang="fr-BE" sz="1800" b="1" i="0" dirty="0" err="1"/>
              <a:t>pillar</a:t>
            </a:r>
            <a:r>
              <a:rPr lang="fr-BE" sz="1800" b="1" i="0" dirty="0"/>
              <a:t> of social </a:t>
            </a:r>
            <a:r>
              <a:rPr lang="fr-BE" sz="1800" b="1" i="0" dirty="0" err="1"/>
              <a:t>rights</a:t>
            </a:r>
            <a:endParaRPr lang="fr-BE" sz="1800" b="1" i="0" dirty="0"/>
          </a:p>
          <a:p>
            <a:r>
              <a:rPr lang="fr-BE" sz="1800" b="1" i="0" dirty="0"/>
              <a:t>International Labour Standards- Trade and labour</a:t>
            </a:r>
          </a:p>
          <a:p>
            <a:r>
              <a:rPr lang="fr-BE" sz="1800" b="1" i="0" dirty="0" err="1"/>
              <a:t>Women's</a:t>
            </a:r>
            <a:r>
              <a:rPr lang="fr-BE" sz="1800" b="1" i="0" dirty="0"/>
              <a:t> </a:t>
            </a:r>
            <a:r>
              <a:rPr lang="fr-BE" sz="1800" b="1" i="0" dirty="0" err="1"/>
              <a:t>rights</a:t>
            </a:r>
            <a:r>
              <a:rPr lang="fr-BE" sz="1800" b="1" i="0" dirty="0"/>
              <a:t> and </a:t>
            </a:r>
            <a:r>
              <a:rPr lang="fr-BE" sz="1800" b="1" i="0" dirty="0" err="1"/>
              <a:t>gender</a:t>
            </a:r>
            <a:r>
              <a:rPr lang="fr-BE" sz="1800" b="1" i="0" dirty="0"/>
              <a:t> </a:t>
            </a:r>
            <a:r>
              <a:rPr lang="fr-BE" sz="1800" b="1" i="0" dirty="0" err="1"/>
              <a:t>equality</a:t>
            </a:r>
            <a:r>
              <a:rPr lang="fr-BE" sz="1800" b="1" i="0" dirty="0"/>
              <a:t> in the world of </a:t>
            </a:r>
            <a:r>
              <a:rPr lang="fr-BE" sz="1800" b="1" i="0" dirty="0" err="1"/>
              <a:t>work</a:t>
            </a:r>
            <a:endParaRPr lang="fr-BE" sz="1800" b="1" i="0" dirty="0"/>
          </a:p>
          <a:p>
            <a:r>
              <a:rPr lang="fr-BE" sz="1800" b="1" i="0" dirty="0"/>
              <a:t>ILO-EU </a:t>
            </a:r>
            <a:r>
              <a:rPr lang="fr-BE" sz="1800" b="1" i="0" dirty="0" err="1"/>
              <a:t>partnership</a:t>
            </a:r>
            <a:r>
              <a:rPr lang="fr-BE" sz="1800" b="1" i="0" dirty="0"/>
              <a:t> for the ILO </a:t>
            </a:r>
            <a:r>
              <a:rPr lang="fr-BE" sz="1800" b="1" i="0" dirty="0" err="1"/>
              <a:t>Centenary</a:t>
            </a:r>
            <a:endParaRPr lang="fr-BE" sz="1800" b="1" i="0" dirty="0"/>
          </a:p>
          <a:p>
            <a:pPr marL="285750" indent="-285750" algn="just"/>
            <a:endParaRPr lang="fr-BE" sz="1800" b="1" i="0" dirty="0" smtClean="0"/>
          </a:p>
          <a:p>
            <a:pPr indent="0">
              <a:buNone/>
            </a:pPr>
            <a:r>
              <a:rPr lang="en-US" sz="1800" b="1" i="0" dirty="0" smtClean="0"/>
              <a:t>Exploring specific areas of cooperation:</a:t>
            </a:r>
            <a:endParaRPr lang="en-US" sz="1800" b="1" i="0" dirty="0"/>
          </a:p>
          <a:p>
            <a:r>
              <a:rPr lang="fr-BE" sz="1800" b="1" i="0" dirty="0" err="1"/>
              <a:t>Decent</a:t>
            </a:r>
            <a:r>
              <a:rPr lang="fr-BE" sz="1800" b="1" i="0" dirty="0"/>
              <a:t> </a:t>
            </a:r>
            <a:r>
              <a:rPr lang="fr-BE" sz="1800" b="1" i="0" dirty="0" err="1"/>
              <a:t>Work</a:t>
            </a:r>
            <a:r>
              <a:rPr lang="fr-BE" sz="1800" b="1" i="0" dirty="0"/>
              <a:t> in global </a:t>
            </a:r>
            <a:r>
              <a:rPr lang="fr-BE" sz="1800" b="1" i="0" dirty="0" err="1"/>
              <a:t>supply</a:t>
            </a:r>
            <a:r>
              <a:rPr lang="fr-BE" sz="1800" b="1" i="0" dirty="0"/>
              <a:t> </a:t>
            </a:r>
            <a:r>
              <a:rPr lang="fr-BE" sz="1800" b="1" i="0" dirty="0" err="1"/>
              <a:t>chains</a:t>
            </a:r>
            <a:endParaRPr lang="fr-BE" sz="1800" b="1" i="0" dirty="0"/>
          </a:p>
          <a:p>
            <a:r>
              <a:rPr lang="fr-BE" sz="1800" b="1" i="0" dirty="0"/>
              <a:t>Migration, </a:t>
            </a:r>
            <a:r>
              <a:rPr lang="fr-BE" sz="1800" b="1" i="0" dirty="0" err="1"/>
              <a:t>refugees</a:t>
            </a:r>
            <a:r>
              <a:rPr lang="fr-BE" sz="1800" b="1" i="0" dirty="0"/>
              <a:t> and </a:t>
            </a:r>
            <a:r>
              <a:rPr lang="fr-BE" sz="1800" b="1" i="0" dirty="0" err="1"/>
              <a:t>decent</a:t>
            </a:r>
            <a:r>
              <a:rPr lang="fr-BE" sz="1800" b="1" i="0" dirty="0"/>
              <a:t> </a:t>
            </a:r>
            <a:r>
              <a:rPr lang="fr-BE" sz="1800" b="1" i="0" dirty="0" err="1"/>
              <a:t>work</a:t>
            </a:r>
            <a:r>
              <a:rPr lang="fr-BE" sz="1800" b="1" i="0" dirty="0"/>
              <a:t> in fragile </a:t>
            </a:r>
            <a:r>
              <a:rPr lang="fr-BE" sz="1800" b="1" i="0" dirty="0" err="1"/>
              <a:t>contexts</a:t>
            </a:r>
            <a:endParaRPr lang="fr-BE" sz="1800" b="1" i="0" dirty="0"/>
          </a:p>
          <a:p>
            <a:r>
              <a:rPr lang="fr-BE" sz="1800" b="1" i="0" dirty="0" err="1"/>
              <a:t>Mega</a:t>
            </a:r>
            <a:r>
              <a:rPr lang="fr-BE" sz="1800" b="1" i="0" dirty="0"/>
              <a:t> </a:t>
            </a:r>
            <a:r>
              <a:rPr lang="fr-BE" sz="1800" b="1" i="0" dirty="0" err="1"/>
              <a:t>events</a:t>
            </a:r>
            <a:r>
              <a:rPr lang="fr-BE" sz="1800" b="1" i="0" dirty="0"/>
              <a:t> and labour standards</a:t>
            </a:r>
          </a:p>
          <a:p>
            <a:r>
              <a:rPr lang="fr-BE" sz="1800" b="1" i="0" dirty="0"/>
              <a:t>Maritime and </a:t>
            </a:r>
            <a:r>
              <a:rPr lang="fr-BE" sz="1800" b="1" i="0" dirty="0" err="1"/>
              <a:t>fishing</a:t>
            </a:r>
            <a:endParaRPr lang="fr-BE" sz="1800" b="1" i="0" dirty="0"/>
          </a:p>
          <a:p>
            <a:r>
              <a:rPr lang="fr-BE" sz="1800" b="1" i="0" dirty="0"/>
              <a:t>Joint </a:t>
            </a:r>
            <a:r>
              <a:rPr lang="fr-BE" sz="1800" b="1" i="0" dirty="0" err="1"/>
              <a:t>research</a:t>
            </a:r>
            <a:endParaRPr lang="fr-BE" sz="1800" b="1" i="0" dirty="0"/>
          </a:p>
          <a:p>
            <a:pPr indent="0" algn="just">
              <a:buNone/>
            </a:pPr>
            <a:endParaRPr lang="fr-BE" sz="1800" b="1" i="0" dirty="0"/>
          </a:p>
          <a:p>
            <a:pPr indent="0" algn="just">
              <a:buNone/>
            </a:pPr>
            <a:endParaRPr lang="en-GB" sz="1800" i="0" dirty="0" smtClean="0"/>
          </a:p>
          <a:p>
            <a:pPr indent="0" algn="just">
              <a:buNone/>
            </a:pPr>
            <a:endParaRPr lang="en-GB" sz="1800" i="0" dirty="0"/>
          </a:p>
          <a:p>
            <a:pPr indent="0" algn="just">
              <a:buNone/>
            </a:pPr>
            <a:endParaRPr lang="en-GB" sz="1800" i="0" dirty="0"/>
          </a:p>
          <a:p>
            <a:pPr indent="0" algn="just">
              <a:buNone/>
            </a:pPr>
            <a:endParaRPr lang="en-GB" sz="1800" i="0" dirty="0" smtClean="0"/>
          </a:p>
          <a:p>
            <a:pPr indent="0">
              <a:buNone/>
            </a:pPr>
            <a:endParaRPr lang="en-GB" i="0" dirty="0" smtClean="0"/>
          </a:p>
        </p:txBody>
      </p:sp>
    </p:spTree>
    <p:extLst>
      <p:ext uri="{BB962C8B-B14F-4D97-AF65-F5344CB8AC3E}">
        <p14:creationId xmlns:p14="http://schemas.microsoft.com/office/powerpoint/2010/main" val="32628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936625"/>
          </a:xfrm>
        </p:spPr>
        <p:txBody>
          <a:bodyPr/>
          <a:lstStyle/>
          <a:p>
            <a:r>
              <a:rPr lang="en-US" dirty="0" smtClean="0"/>
              <a:t>International Labour Standards (ILS)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4464496"/>
          </a:xfrm>
        </p:spPr>
        <p:txBody>
          <a:bodyPr/>
          <a:lstStyle/>
          <a:p>
            <a:pPr indent="0">
              <a:buNone/>
              <a:defRPr/>
            </a:pPr>
            <a:r>
              <a:rPr lang="en-GB" sz="2000" b="1" i="0" dirty="0" smtClean="0"/>
              <a:t>ILO Conventions</a:t>
            </a:r>
            <a:r>
              <a:rPr lang="en-GB" sz="2000" dirty="0" smtClean="0"/>
              <a:t> </a:t>
            </a:r>
            <a:r>
              <a:rPr lang="en-GB" sz="2000" i="0" dirty="0"/>
              <a:t>(total: </a:t>
            </a:r>
            <a:r>
              <a:rPr lang="en-GB" sz="2000" i="0" dirty="0" smtClean="0"/>
              <a:t>190, 73 </a:t>
            </a:r>
            <a:r>
              <a:rPr lang="en-GB" sz="2000" i="0" dirty="0"/>
              <a:t>up to date)</a:t>
            </a:r>
          </a:p>
          <a:p>
            <a:pPr>
              <a:defRPr/>
            </a:pPr>
            <a:r>
              <a:rPr lang="en-GB" sz="2000" i="0" dirty="0"/>
              <a:t>International treaties open to </a:t>
            </a:r>
            <a:r>
              <a:rPr lang="en-GB" sz="2000" i="0" dirty="0" smtClean="0"/>
              <a:t>ratification </a:t>
            </a:r>
          </a:p>
          <a:p>
            <a:pPr marL="457200" lvl="1" indent="0">
              <a:buNone/>
              <a:defRPr/>
            </a:pPr>
            <a:r>
              <a:rPr lang="en-GB" sz="1200" i="0" dirty="0" smtClean="0"/>
              <a:t>	Most recent:</a:t>
            </a:r>
            <a:r>
              <a:rPr lang="en-GB" sz="1200" dirty="0"/>
              <a:t> </a:t>
            </a:r>
            <a:r>
              <a:rPr lang="fr-BE" sz="1200" dirty="0" smtClean="0"/>
              <a:t>Violence and Harassment Convention, 2019, C190</a:t>
            </a:r>
            <a:endParaRPr lang="en-GB" sz="1200" i="0" dirty="0" smtClean="0"/>
          </a:p>
          <a:p>
            <a:pPr>
              <a:defRPr/>
            </a:pPr>
            <a:r>
              <a:rPr lang="en-GB" sz="2000" i="0" dirty="0" smtClean="0"/>
              <a:t>When ratified, legally binding</a:t>
            </a:r>
          </a:p>
          <a:p>
            <a:pPr>
              <a:defRPr/>
            </a:pPr>
            <a:r>
              <a:rPr lang="en-GB" sz="2000" i="0" dirty="0" smtClean="0"/>
              <a:t>If </a:t>
            </a:r>
            <a:r>
              <a:rPr lang="en-GB" sz="2000" i="0" dirty="0"/>
              <a:t>not ratified, a source of </a:t>
            </a:r>
            <a:r>
              <a:rPr lang="en-GB" sz="2000" i="0" dirty="0" smtClean="0"/>
              <a:t>inspiration</a:t>
            </a:r>
          </a:p>
          <a:p>
            <a:pPr indent="0">
              <a:spcBef>
                <a:spcPts val="1200"/>
              </a:spcBef>
              <a:buNone/>
              <a:defRPr/>
            </a:pPr>
            <a:r>
              <a:rPr lang="en-GB" sz="2000" b="1" i="0" dirty="0" smtClean="0"/>
              <a:t>ILO </a:t>
            </a:r>
            <a:r>
              <a:rPr lang="en-GB" sz="2000" b="1" i="0" dirty="0"/>
              <a:t>Protocols</a:t>
            </a:r>
            <a:r>
              <a:rPr lang="en-GB" sz="2000" dirty="0" smtClean="0"/>
              <a:t> </a:t>
            </a:r>
            <a:r>
              <a:rPr lang="en-GB" sz="2000" i="0" dirty="0"/>
              <a:t>(total: </a:t>
            </a:r>
            <a:r>
              <a:rPr lang="en-GB" sz="2000" i="0" dirty="0" smtClean="0"/>
              <a:t>6)</a:t>
            </a:r>
            <a:endParaRPr lang="en-GB" sz="2000" i="0" dirty="0"/>
          </a:p>
          <a:p>
            <a:pPr>
              <a:defRPr/>
            </a:pPr>
            <a:r>
              <a:rPr lang="en-GB" sz="2000" i="0" dirty="0"/>
              <a:t>Partially or optionally revise or amend earlier </a:t>
            </a:r>
            <a:r>
              <a:rPr lang="en-GB" sz="2000" i="0" dirty="0" smtClean="0"/>
              <a:t>Conventions     	</a:t>
            </a:r>
            <a:r>
              <a:rPr lang="en-GB" sz="1200" b="1" i="0" dirty="0" smtClean="0"/>
              <a:t>Most recent: </a:t>
            </a:r>
            <a:r>
              <a:rPr lang="en-GB" sz="1200" b="1" i="0" dirty="0"/>
              <a:t>2014 Forced Labour Protocol, </a:t>
            </a:r>
            <a:r>
              <a:rPr lang="en-GB" sz="1200" b="1" i="0" dirty="0" smtClean="0"/>
              <a:t>P29  </a:t>
            </a:r>
            <a:endParaRPr lang="en-GB" sz="1200" b="1" i="0" dirty="0"/>
          </a:p>
          <a:p>
            <a:pPr indent="0">
              <a:spcBef>
                <a:spcPts val="1200"/>
              </a:spcBef>
              <a:buNone/>
              <a:defRPr/>
            </a:pPr>
            <a:r>
              <a:rPr lang="en-GB" sz="2000" b="1" i="0" dirty="0" smtClean="0"/>
              <a:t>ILO Recommendations </a:t>
            </a:r>
            <a:r>
              <a:rPr lang="en-GB" sz="2000" i="0" dirty="0"/>
              <a:t>(total: </a:t>
            </a:r>
            <a:r>
              <a:rPr lang="en-GB" sz="2000" i="0" dirty="0" smtClean="0"/>
              <a:t>206, 81 up to date)</a:t>
            </a:r>
            <a:endParaRPr lang="en-GB" sz="2000" i="0" dirty="0"/>
          </a:p>
          <a:p>
            <a:pPr>
              <a:defRPr/>
            </a:pPr>
            <a:r>
              <a:rPr lang="en-GB" sz="2000" i="0" dirty="0" smtClean="0"/>
              <a:t>Provide guidance</a:t>
            </a:r>
          </a:p>
          <a:p>
            <a:pPr>
              <a:defRPr/>
            </a:pPr>
            <a:r>
              <a:rPr lang="en-GB" sz="2000" i="0" dirty="0"/>
              <a:t>E</a:t>
            </a:r>
            <a:r>
              <a:rPr lang="en-GB" sz="2000" i="0" dirty="0" smtClean="0"/>
              <a:t>ither standalone or linked to Convention</a:t>
            </a:r>
          </a:p>
          <a:p>
            <a:pPr marL="457200" lvl="1" indent="0">
              <a:buNone/>
              <a:defRPr/>
            </a:pPr>
            <a:r>
              <a:rPr lang="fr-BE" sz="800" b="1" i="0" dirty="0" smtClean="0"/>
              <a:t>	</a:t>
            </a:r>
            <a:r>
              <a:rPr lang="fr-BE" sz="1200" dirty="0"/>
              <a:t>Most</a:t>
            </a:r>
            <a:r>
              <a:rPr lang="fr-BE" sz="1200" dirty="0">
                <a:ea typeface="+mn-ea"/>
                <a:cs typeface="+mn-cs"/>
              </a:rPr>
              <a:t> </a:t>
            </a:r>
            <a:r>
              <a:rPr lang="fr-BE" sz="1200" dirty="0" smtClean="0">
                <a:ea typeface="+mn-ea"/>
                <a:cs typeface="+mn-cs"/>
              </a:rPr>
              <a:t>recent: Violence and Harassment Recommendation, 2019, R206</a:t>
            </a:r>
          </a:p>
          <a:p>
            <a:pPr marL="457200" lvl="1" indent="0">
              <a:buNone/>
              <a:defRPr/>
            </a:pPr>
            <a:r>
              <a:rPr lang="fr-BE" sz="1200" dirty="0">
                <a:ea typeface="+mn-ea"/>
                <a:cs typeface="+mn-cs"/>
              </a:rPr>
              <a:t>	</a:t>
            </a:r>
            <a:r>
              <a:rPr lang="fr-BE" sz="1200" dirty="0" smtClean="0">
                <a:ea typeface="+mn-ea"/>
                <a:cs typeface="+mn-cs"/>
              </a:rPr>
              <a:t>Employment and Decent Work for Peace and Resilience , 2017, 	R205</a:t>
            </a:r>
            <a:endParaRPr lang="en-GB" sz="1200" dirty="0">
              <a:ea typeface="+mn-ea"/>
              <a:cs typeface="+mn-cs"/>
            </a:endParaRPr>
          </a:p>
          <a:p>
            <a:pPr indent="0">
              <a:buNone/>
            </a:pPr>
            <a:endParaRPr lang="en-US" sz="2000" b="1" i="0" dirty="0"/>
          </a:p>
        </p:txBody>
      </p:sp>
    </p:spTree>
    <p:extLst>
      <p:ext uri="{BB962C8B-B14F-4D97-AF65-F5344CB8AC3E}">
        <p14:creationId xmlns:p14="http://schemas.microsoft.com/office/powerpoint/2010/main" val="25353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445624" cy="936625"/>
          </a:xfrm>
        </p:spPr>
        <p:txBody>
          <a:bodyPr/>
          <a:lstStyle/>
          <a:p>
            <a:r>
              <a:rPr lang="en-US" dirty="0" smtClean="0"/>
              <a:t>EU-ILO Cooperation - projects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3672408"/>
          </a:xfrm>
        </p:spPr>
        <p:txBody>
          <a:bodyPr/>
          <a:lstStyle/>
          <a:p>
            <a:pPr indent="0">
              <a:buNone/>
            </a:pPr>
            <a:endParaRPr lang="en-US" sz="1000" b="1" i="0" dirty="0" smtClean="0"/>
          </a:p>
          <a:p>
            <a:r>
              <a:rPr lang="fr-BE" sz="2000" b="1" i="0" dirty="0" smtClean="0"/>
              <a:t>Global</a:t>
            </a:r>
            <a:r>
              <a:rPr lang="fr-BE" sz="2000" b="1" i="0" dirty="0"/>
              <a:t>: </a:t>
            </a:r>
            <a:r>
              <a:rPr lang="fr-BE" sz="2000" b="1" i="0" dirty="0" err="1"/>
              <a:t>studies</a:t>
            </a:r>
            <a:r>
              <a:rPr lang="fr-BE" sz="2000" b="1" i="0" dirty="0"/>
              <a:t>, </a:t>
            </a:r>
            <a:r>
              <a:rPr lang="fr-BE" sz="2000" b="1" i="0" dirty="0" err="1"/>
              <a:t>women</a:t>
            </a:r>
            <a:r>
              <a:rPr lang="fr-BE" sz="2000" b="1" i="0" dirty="0"/>
              <a:t>, </a:t>
            </a:r>
            <a:r>
              <a:rPr lang="fr-BE" sz="2000" b="1" i="0" dirty="0" err="1"/>
              <a:t>indigenous</a:t>
            </a:r>
            <a:r>
              <a:rPr lang="fr-BE" sz="2000" b="1" i="0" dirty="0"/>
              <a:t> peoples, </a:t>
            </a:r>
            <a:r>
              <a:rPr lang="fr-BE" sz="2000" b="1" i="0" dirty="0" err="1"/>
              <a:t>fair</a:t>
            </a:r>
            <a:r>
              <a:rPr lang="fr-BE" sz="2000" b="1" i="0" dirty="0"/>
              <a:t> </a:t>
            </a:r>
            <a:r>
              <a:rPr lang="fr-BE" sz="2000" b="1" i="0" dirty="0" err="1"/>
              <a:t>recruitment</a:t>
            </a:r>
            <a:r>
              <a:rPr lang="fr-BE" sz="2000" b="1" i="0" dirty="0"/>
              <a:t>, </a:t>
            </a:r>
            <a:r>
              <a:rPr lang="fr-BE" sz="2000" b="1" i="0" dirty="0" err="1"/>
              <a:t>child</a:t>
            </a:r>
            <a:r>
              <a:rPr lang="fr-BE" sz="2000" b="1" i="0" dirty="0"/>
              <a:t> labour and </a:t>
            </a:r>
            <a:r>
              <a:rPr lang="fr-BE" sz="2000" b="1" i="0" dirty="0" err="1"/>
              <a:t>forced</a:t>
            </a:r>
            <a:r>
              <a:rPr lang="fr-BE" sz="2000" b="1" i="0" dirty="0"/>
              <a:t> labour, Vision </a:t>
            </a:r>
            <a:r>
              <a:rPr lang="fr-BE" sz="2000" b="1" i="0" dirty="0" err="1"/>
              <a:t>Zero</a:t>
            </a:r>
            <a:r>
              <a:rPr lang="fr-BE" sz="2000" b="1" i="0" dirty="0"/>
              <a:t> </a:t>
            </a:r>
            <a:r>
              <a:rPr lang="fr-BE" sz="2000" b="1" i="0" dirty="0" err="1"/>
              <a:t>Fund</a:t>
            </a:r>
            <a:r>
              <a:rPr lang="fr-BE" sz="2000" b="1" i="0" dirty="0"/>
              <a:t>/OSH</a:t>
            </a:r>
          </a:p>
          <a:p>
            <a:pPr marL="0" lvl="1" indent="-342900">
              <a:buClr>
                <a:srgbClr val="0F5494"/>
              </a:buClr>
              <a:buSzPct val="120000"/>
              <a:buFont typeface="Arial" pitchFamily="34" charset="0"/>
              <a:buChar char="•"/>
            </a:pPr>
            <a:r>
              <a:rPr lang="fr-BE" sz="2000" b="1" i="0" dirty="0" err="1" smtClean="0"/>
              <a:t>Third</a:t>
            </a:r>
            <a:r>
              <a:rPr lang="fr-BE" sz="2000" b="1" i="0" dirty="0" smtClean="0"/>
              <a:t> countries: </a:t>
            </a:r>
            <a:r>
              <a:rPr lang="fr-BE" sz="2000" b="1" i="0" dirty="0" err="1" smtClean="0"/>
              <a:t>employment</a:t>
            </a:r>
            <a:r>
              <a:rPr lang="fr-BE" sz="2000" b="1" i="0" dirty="0" smtClean="0"/>
              <a:t>, migration, </a:t>
            </a:r>
            <a:r>
              <a:rPr lang="fr-BE" sz="2000" b="1" i="0" dirty="0" err="1" smtClean="0"/>
              <a:t>youth</a:t>
            </a:r>
            <a:r>
              <a:rPr lang="fr-BE" sz="2000" b="1" i="0" dirty="0" smtClean="0"/>
              <a:t> and training, </a:t>
            </a:r>
            <a:r>
              <a:rPr lang="fr-BE" sz="2000" b="1" i="0" dirty="0" err="1" smtClean="0"/>
              <a:t>supply</a:t>
            </a:r>
            <a:r>
              <a:rPr lang="fr-BE" sz="2000" b="1" i="0" dirty="0" smtClean="0"/>
              <a:t> </a:t>
            </a:r>
            <a:r>
              <a:rPr lang="fr-BE" sz="2000" b="1" i="0" dirty="0" err="1" smtClean="0"/>
              <a:t>chains</a:t>
            </a:r>
            <a:r>
              <a:rPr lang="fr-BE" sz="2000" b="1" i="0" dirty="0" smtClean="0"/>
              <a:t> </a:t>
            </a:r>
          </a:p>
          <a:p>
            <a:pPr marL="0" lvl="1" indent="-342900">
              <a:buClr>
                <a:srgbClr val="0F5494"/>
              </a:buClr>
              <a:buSzPct val="120000"/>
              <a:buFont typeface="Arial" pitchFamily="34" charset="0"/>
              <a:buChar char="•"/>
            </a:pPr>
            <a:r>
              <a:rPr lang="fr-BE" dirty="0" err="1" smtClean="0"/>
              <a:t>Third</a:t>
            </a:r>
            <a:r>
              <a:rPr lang="fr-BE" dirty="0" smtClean="0"/>
              <a:t> countries – labour standards: </a:t>
            </a:r>
            <a:r>
              <a:rPr lang="fr-BE" sz="2000" b="1" i="0" dirty="0" err="1" smtClean="0"/>
              <a:t>comprehensive</a:t>
            </a:r>
            <a:r>
              <a:rPr lang="fr-BE" sz="2000" b="1" i="0" dirty="0" smtClean="0"/>
              <a:t> support (</a:t>
            </a:r>
            <a:r>
              <a:rPr lang="en-US" sz="1600" dirty="0" smtClean="0"/>
              <a:t>Western Balkans, Bangladesh, Myanmar), </a:t>
            </a:r>
            <a:r>
              <a:rPr lang="en-US" dirty="0" smtClean="0"/>
              <a:t>ratification application and reporting </a:t>
            </a:r>
            <a:r>
              <a:rPr lang="en-US" sz="1600" dirty="0" smtClean="0"/>
              <a:t>(Vietnam, Thailand, GSP+, Post GSP+ countries), </a:t>
            </a:r>
            <a:r>
              <a:rPr lang="en-US" dirty="0"/>
              <a:t>capacity building and social dialogue </a:t>
            </a:r>
            <a:r>
              <a:rPr lang="en-US" sz="1600" dirty="0" smtClean="0"/>
              <a:t>(Turkey, </a:t>
            </a:r>
            <a:r>
              <a:rPr lang="en-US" sz="1600" dirty="0" err="1" smtClean="0"/>
              <a:t>Cariforum</a:t>
            </a:r>
            <a:r>
              <a:rPr lang="en-US" sz="1600" dirty="0" smtClean="0"/>
              <a:t>), </a:t>
            </a:r>
            <a:r>
              <a:rPr lang="en-US" dirty="0"/>
              <a:t>Labour inspection </a:t>
            </a:r>
            <a:r>
              <a:rPr lang="en-US" sz="1600" dirty="0" smtClean="0"/>
              <a:t>(Ukraine, Thailand), </a:t>
            </a:r>
            <a:r>
              <a:rPr lang="en-US" dirty="0" smtClean="0"/>
              <a:t>SMEs </a:t>
            </a:r>
            <a:r>
              <a:rPr lang="en-US" sz="1600" dirty="0" smtClean="0"/>
              <a:t>(Pakistan), </a:t>
            </a:r>
            <a:r>
              <a:rPr lang="en-US" dirty="0" smtClean="0"/>
              <a:t>fishing</a:t>
            </a:r>
            <a:r>
              <a:rPr lang="en-US" sz="1600" dirty="0" smtClean="0"/>
              <a:t> (Thailand, ASEAN)</a:t>
            </a:r>
          </a:p>
          <a:p>
            <a:r>
              <a:rPr lang="fr-BE" sz="2000" b="1" i="0" dirty="0" smtClean="0"/>
              <a:t>EU</a:t>
            </a:r>
            <a:r>
              <a:rPr lang="fr-BE" sz="2000" b="1" i="0" dirty="0"/>
              <a:t>: social dialogue, </a:t>
            </a:r>
            <a:r>
              <a:rPr lang="fr-BE" sz="2000" b="1" i="0" dirty="0" err="1"/>
              <a:t>undeclared</a:t>
            </a:r>
            <a:r>
              <a:rPr lang="fr-BE" sz="2000" b="1" i="0" dirty="0"/>
              <a:t> </a:t>
            </a:r>
            <a:r>
              <a:rPr lang="fr-BE" sz="2000" b="1" i="0" dirty="0" err="1"/>
              <a:t>work</a:t>
            </a:r>
            <a:r>
              <a:rPr lang="fr-BE" sz="2000" b="1" i="0" dirty="0"/>
              <a:t>, labour inspection</a:t>
            </a:r>
            <a:endParaRPr lang="en-GB" sz="2000" b="1" i="0" dirty="0"/>
          </a:p>
          <a:p>
            <a:pPr indent="0">
              <a:buNone/>
            </a:pPr>
            <a:r>
              <a:rPr lang="en-US" sz="2800" b="1" i="0" dirty="0" smtClean="0"/>
              <a:t>The EU is the first donor to the ILO</a:t>
            </a:r>
          </a:p>
        </p:txBody>
      </p:sp>
    </p:spTree>
    <p:extLst>
      <p:ext uri="{BB962C8B-B14F-4D97-AF65-F5344CB8AC3E}">
        <p14:creationId xmlns:p14="http://schemas.microsoft.com/office/powerpoint/2010/main" val="1756763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en-US" dirty="0" smtClean="0"/>
              <a:t>ILO-EU work together on policy: examples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600500"/>
          </a:xfrm>
        </p:spPr>
        <p:txBody>
          <a:bodyPr/>
          <a:lstStyle/>
          <a:p>
            <a:pPr marL="342900"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Joint research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Examples: Trade policies, OSH in global supply chains</a:t>
            </a:r>
          </a:p>
          <a:p>
            <a:pPr marL="342900">
              <a:spcBef>
                <a:spcPts val="1080"/>
              </a:spcBef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Decent work in global fora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Cooperation in the G20 and the 2030 Agenda</a:t>
            </a:r>
            <a:endParaRPr lang="en-US" sz="1600" dirty="0"/>
          </a:p>
          <a:p>
            <a:pPr marL="342900">
              <a:spcBef>
                <a:spcPts val="1080"/>
              </a:spcBef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Labour standards</a:t>
            </a:r>
            <a:endParaRPr lang="en-US" sz="2000" b="1" i="0" dirty="0"/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Bangladesh </a:t>
            </a:r>
            <a:r>
              <a:rPr lang="en-US" sz="1600" dirty="0"/>
              <a:t>sustainability </a:t>
            </a:r>
            <a:r>
              <a:rPr lang="en-US" sz="1600" dirty="0" smtClean="0"/>
              <a:t>compact, Myanmar </a:t>
            </a:r>
            <a:r>
              <a:rPr lang="en-US" sz="1600" dirty="0" err="1" smtClean="0"/>
              <a:t>labour</a:t>
            </a:r>
            <a:r>
              <a:rPr lang="en-US" sz="1600" dirty="0" smtClean="0"/>
              <a:t> rights initiative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/>
              <a:t>Cooperation on </a:t>
            </a:r>
            <a:r>
              <a:rPr lang="en-US" sz="1600" dirty="0" err="1"/>
              <a:t>labour</a:t>
            </a:r>
            <a:r>
              <a:rPr lang="en-US" sz="1600" dirty="0"/>
              <a:t> rights in Thailand, </a:t>
            </a:r>
            <a:r>
              <a:rPr lang="en-US" sz="1600" dirty="0" smtClean="0"/>
              <a:t>Uzbekistan</a:t>
            </a:r>
            <a:endParaRPr lang="en-US" sz="1600" dirty="0"/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 smtClean="0"/>
              <a:t>Support to GSP+ countries</a:t>
            </a:r>
            <a:endParaRPr lang="en-US" sz="1600" b="1" dirty="0"/>
          </a:p>
          <a:p>
            <a:pPr marL="342900">
              <a:spcBef>
                <a:spcPts val="1080"/>
              </a:spcBef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Future of work </a:t>
            </a:r>
            <a:r>
              <a:rPr lang="en-US" sz="1600" b="1" i="0" dirty="0" smtClean="0"/>
              <a:t>contribution to each other initiatives</a:t>
            </a:r>
          </a:p>
          <a:p>
            <a:pPr marL="342900">
              <a:spcBef>
                <a:spcPts val="1080"/>
              </a:spcBef>
              <a:buFont typeface="Wingdings" panose="05000000000000000000" pitchFamily="2" charset="2"/>
              <a:buChar char="§"/>
            </a:pPr>
            <a:r>
              <a:rPr lang="en-US" sz="2000" b="1" i="0" dirty="0" smtClean="0"/>
              <a:t>Social </a:t>
            </a:r>
            <a:r>
              <a:rPr lang="en-US" sz="2000" b="1" i="0" dirty="0"/>
              <a:t>dialogue</a:t>
            </a:r>
          </a:p>
          <a:p>
            <a:pPr marL="1085850" lvl="1">
              <a:buFont typeface="Wingdings" panose="05000000000000000000" pitchFamily="2" charset="2"/>
              <a:buChar char="§"/>
            </a:pPr>
            <a:r>
              <a:rPr lang="en-US" sz="1600" dirty="0"/>
              <a:t>Joint project in </a:t>
            </a:r>
            <a:r>
              <a:rPr lang="en-US" sz="1600" dirty="0" smtClean="0"/>
              <a:t>EU and enlargement </a:t>
            </a:r>
            <a:r>
              <a:rPr lang="en-US" sz="1600" dirty="0"/>
              <a:t>countries</a:t>
            </a:r>
          </a:p>
          <a:p>
            <a:pPr marL="1085850" lvl="1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1085850" lvl="1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1085850" lvl="1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800100" lvl="1" indent="0">
              <a:buNone/>
            </a:pPr>
            <a:endParaRPr lang="en-US" sz="1600" b="1" i="0" dirty="0"/>
          </a:p>
          <a:p>
            <a:pPr marL="800100" lvl="1" indent="0">
              <a:buNone/>
            </a:pPr>
            <a:endParaRPr lang="en-US" sz="2000" b="1" i="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92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1124744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fr-BE" smtClean="0"/>
              <a:t> 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5536" y="1268760"/>
            <a:ext cx="82296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12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>
              <a:buNone/>
            </a:pPr>
            <a:r>
              <a:rPr lang="fr-BE" b="1" i="0" dirty="0" smtClean="0"/>
              <a:t>5 years’ project to combat unacceptable forms of work in Thai fishing and seafood industry</a:t>
            </a:r>
          </a:p>
          <a:p>
            <a:pPr>
              <a:spcAft>
                <a:spcPts val="0"/>
              </a:spcAft>
            </a:pPr>
            <a:endParaRPr lang="en-GB" dirty="0" smtClean="0">
              <a:latin typeface="Times New Roman"/>
              <a:ea typeface="Times New Roman"/>
            </a:endParaRPr>
          </a:p>
          <a:p>
            <a:pPr indent="0">
              <a:buFont typeface="Arial" pitchFamily="34" charset="0"/>
              <a:buNone/>
            </a:pPr>
            <a:endParaRPr lang="en-GB" dirty="0" smtClean="0"/>
          </a:p>
          <a:p>
            <a:pPr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" name="Picture 4" descr="Résultat de recherche d'images pour &quot;ilo combating unacceptable forms of work Thailand&quot;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338530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5" descr="Résultat de recherche d'images pour &quot;children shrimp thailand&quot;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2448272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 descr="[​IMG]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9" y="2564904"/>
            <a:ext cx="230425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6" descr="Résultat de recherche d'images pour &quot;children shrimp thailand&quot;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59445"/>
            <a:ext cx="432048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4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80920" cy="2880320"/>
          </a:xfrm>
        </p:spPr>
        <p:txBody>
          <a:bodyPr/>
          <a:lstStyle/>
          <a:p>
            <a:pPr algn="ctr"/>
            <a:r>
              <a:rPr lang="en-GB" sz="4800" dirty="0"/>
              <a:t>4</a:t>
            </a:r>
            <a:r>
              <a:rPr lang="en-GB" sz="4800" dirty="0" smtClean="0"/>
              <a:t>. ILO Centenary</a:t>
            </a:r>
            <a:br>
              <a:rPr lang="en-GB" sz="4800" dirty="0" smtClean="0"/>
            </a:br>
            <a:r>
              <a:rPr lang="en-GB" sz="6600" dirty="0"/>
              <a:t/>
            </a:r>
            <a:br>
              <a:rPr lang="en-GB" sz="6600" dirty="0"/>
            </a:br>
            <a:r>
              <a:rPr lang="en-GB" sz="3600" dirty="0" smtClean="0"/>
              <a:t>ILO Centenary </a:t>
            </a:r>
            <a:r>
              <a:rPr lang="en-GB" sz="3600" dirty="0" smtClean="0"/>
              <a:t>Declaration for the future of work, 2019</a:t>
            </a:r>
            <a:br>
              <a:rPr lang="en-GB" sz="36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370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656184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ILO Centenary </a:t>
            </a:r>
            <a:r>
              <a:rPr lang="en-GB" sz="2800" dirty="0" smtClean="0"/>
              <a:t>International </a:t>
            </a:r>
            <a:r>
              <a:rPr lang="en-GB" sz="2800" dirty="0"/>
              <a:t>Labour Conference </a:t>
            </a:r>
            <a:r>
              <a:rPr lang="en-GB" sz="2800" dirty="0" smtClean="0"/>
              <a:t>(ILC) 2019</a:t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435280" cy="4104456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0" dirty="0" smtClean="0"/>
              <a:t>100 years of the International Labour Organisation (ILO)</a:t>
            </a:r>
            <a:endParaRPr lang="en-US" sz="2000" i="0" dirty="0" smtClean="0"/>
          </a:p>
          <a:p>
            <a:r>
              <a:rPr lang="en-US" sz="2000" i="0" dirty="0" smtClean="0"/>
              <a:t>Geneva</a:t>
            </a:r>
            <a:r>
              <a:rPr lang="en-US" sz="2000" i="0" dirty="0"/>
              <a:t>, </a:t>
            </a:r>
            <a:r>
              <a:rPr lang="en-US" sz="2000" i="0" dirty="0" smtClean="0"/>
              <a:t>June 2019, 108</a:t>
            </a:r>
            <a:r>
              <a:rPr lang="en-US" sz="2000" i="0" baseline="30000" dirty="0" smtClean="0"/>
              <a:t>th</a:t>
            </a:r>
            <a:r>
              <a:rPr lang="en-US" sz="2000" i="0" dirty="0" smtClean="0"/>
              <a:t> session of the ILC, ILO's supreme body, marked by the Centenary and the future of work</a:t>
            </a:r>
            <a:endParaRPr lang="en-US" sz="2000" i="0" dirty="0"/>
          </a:p>
          <a:p>
            <a:r>
              <a:rPr lang="en-US" sz="2000" i="0" dirty="0" smtClean="0"/>
              <a:t>Over </a:t>
            </a:r>
            <a:r>
              <a:rPr lang="en-US" sz="2000" i="0" dirty="0"/>
              <a:t>6000 </a:t>
            </a:r>
            <a:r>
              <a:rPr lang="en-US" sz="2000" i="0" dirty="0" smtClean="0"/>
              <a:t>participants, many high-level, including 31 </a:t>
            </a:r>
            <a:r>
              <a:rPr lang="en-US" sz="2000" i="0" dirty="0"/>
              <a:t>Heads of State and </a:t>
            </a:r>
            <a:r>
              <a:rPr lang="en-US" sz="2000" i="0" dirty="0" smtClean="0"/>
              <a:t>Government, 113 Ministers, as well as heads of international organisations (UN, WTO, WB, IMF, OECD, OHCHR, UNHCR…), companies and social partners</a:t>
            </a:r>
          </a:p>
          <a:p>
            <a:pPr marL="0" indent="0">
              <a:buNone/>
            </a:pPr>
            <a:endParaRPr lang="en-US" sz="800" i="0" dirty="0" smtClean="0"/>
          </a:p>
          <a:p>
            <a:pPr marL="0" indent="0">
              <a:buNone/>
            </a:pPr>
            <a:r>
              <a:rPr lang="en-US" sz="2000" b="1" i="0" dirty="0" smtClean="0"/>
              <a:t>Main outcomes</a:t>
            </a:r>
            <a:endParaRPr lang="en-US" sz="2000" b="1" i="0" dirty="0"/>
          </a:p>
          <a:p>
            <a:pPr lvl="0"/>
            <a:r>
              <a:rPr lang="en-US" sz="2000" i="0" dirty="0"/>
              <a:t>ILO Centenary Declaration </a:t>
            </a:r>
            <a:r>
              <a:rPr lang="en-US" sz="2000" i="0" dirty="0" smtClean="0"/>
              <a:t>for the </a:t>
            </a:r>
            <a:r>
              <a:rPr lang="en-US" sz="2000" i="0" dirty="0"/>
              <a:t>future of work</a:t>
            </a:r>
          </a:p>
          <a:p>
            <a:pPr lvl="0"/>
            <a:r>
              <a:rPr lang="en-US" sz="2000" i="0" dirty="0" smtClean="0"/>
              <a:t>Convention on Violence </a:t>
            </a:r>
            <a:r>
              <a:rPr lang="en-US" sz="2000" i="0" dirty="0"/>
              <a:t>and harassment in the world of </a:t>
            </a:r>
            <a:r>
              <a:rPr lang="en-US" sz="2000" i="0" dirty="0" smtClean="0"/>
              <a:t>work</a:t>
            </a:r>
          </a:p>
          <a:p>
            <a:pPr lvl="0"/>
            <a:r>
              <a:rPr lang="en-US" sz="2000" i="0" dirty="0" smtClean="0"/>
              <a:t>Application of International </a:t>
            </a:r>
            <a:r>
              <a:rPr lang="en-US" sz="2000" i="0" dirty="0"/>
              <a:t>L</a:t>
            </a:r>
            <a:r>
              <a:rPr lang="en-US" sz="2000" i="0" dirty="0" smtClean="0"/>
              <a:t>abour Standards on social protection floors and in 24 countries</a:t>
            </a:r>
          </a:p>
          <a:p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4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656184"/>
          </a:xfrm>
        </p:spPr>
        <p:txBody>
          <a:bodyPr/>
          <a:lstStyle/>
          <a:p>
            <a:r>
              <a:rPr lang="en-GB" dirty="0"/>
              <a:t>ILO Centenary Declaration for the future of work </a:t>
            </a:r>
            <a:r>
              <a:rPr lang="en-GB" dirty="0" smtClean="0"/>
              <a:t>– Main orientations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85" y="1700808"/>
            <a:ext cx="8363272" cy="4752528"/>
          </a:xfrm>
        </p:spPr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000" i="0" dirty="0" smtClean="0"/>
              <a:t>The Declaration </a:t>
            </a:r>
            <a:r>
              <a:rPr lang="fr-BE" sz="2000" i="0" dirty="0" smtClean="0"/>
              <a:t>sets </a:t>
            </a:r>
            <a:r>
              <a:rPr lang="fr-BE" sz="2000" i="0" dirty="0"/>
              <a:t>orientations for </a:t>
            </a:r>
            <a:r>
              <a:rPr lang="fr-BE" sz="2000" b="1" i="0" dirty="0" smtClean="0"/>
              <a:t>a </a:t>
            </a:r>
            <a:r>
              <a:rPr lang="fr-BE" sz="2000" b="1" i="0" dirty="0" err="1" smtClean="0"/>
              <a:t>human-centered</a:t>
            </a:r>
            <a:r>
              <a:rPr lang="fr-BE" sz="2000" b="1" i="0" dirty="0" smtClean="0"/>
              <a:t> </a:t>
            </a:r>
            <a:r>
              <a:rPr lang="fr-BE" sz="2000" b="1" i="0" dirty="0" err="1" smtClean="0"/>
              <a:t>approach</a:t>
            </a:r>
            <a:r>
              <a:rPr lang="fr-BE" sz="2000" b="1" i="0" dirty="0" smtClean="0"/>
              <a:t> to the future of </a:t>
            </a:r>
            <a:r>
              <a:rPr lang="fr-BE" sz="2000" b="1" i="0" dirty="0" err="1" smtClean="0"/>
              <a:t>work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including</a:t>
            </a:r>
            <a:r>
              <a:rPr lang="fr-BE" sz="2000" i="0" dirty="0" smtClean="0"/>
              <a:t> on</a:t>
            </a:r>
            <a:r>
              <a:rPr lang="fr-BE" sz="2000" i="0" dirty="0"/>
              <a:t> </a:t>
            </a:r>
            <a:r>
              <a:rPr lang="fr-BE" sz="2000" i="0" dirty="0" smtClean="0"/>
              <a:t>:</a:t>
            </a:r>
          </a:p>
          <a:p>
            <a:pPr lvl="0"/>
            <a:r>
              <a:rPr lang="fr-BE" sz="2000" b="1" i="0" dirty="0" smtClean="0"/>
              <a:t>Just </a:t>
            </a:r>
            <a:r>
              <a:rPr lang="fr-BE" sz="2000" b="1" i="0" dirty="0"/>
              <a:t>transition </a:t>
            </a:r>
            <a:r>
              <a:rPr lang="fr-BE" sz="2000" i="0" dirty="0"/>
              <a:t>to </a:t>
            </a:r>
            <a:r>
              <a:rPr lang="fr-BE" sz="2000" i="0" dirty="0" smtClean="0"/>
              <a:t>a </a:t>
            </a:r>
            <a:r>
              <a:rPr lang="fr-BE" sz="2000" i="0" dirty="0" err="1" smtClean="0"/>
              <a:t>sustainable</a:t>
            </a:r>
            <a:r>
              <a:rPr lang="fr-BE" sz="2000" i="0" dirty="0" smtClean="0"/>
              <a:t> </a:t>
            </a:r>
            <a:r>
              <a:rPr lang="fr-BE" sz="2000" i="0" dirty="0"/>
              <a:t>future of </a:t>
            </a:r>
            <a:r>
              <a:rPr lang="fr-BE" sz="2000" i="0" dirty="0" err="1" smtClean="0"/>
              <a:t>work</a:t>
            </a:r>
            <a:endParaRPr lang="en-GB" sz="2000" i="0" dirty="0"/>
          </a:p>
          <a:p>
            <a:pPr lvl="0"/>
            <a:r>
              <a:rPr lang="fr-BE" sz="2000" b="1" i="0" dirty="0" err="1" smtClean="0"/>
              <a:t>Skills</a:t>
            </a:r>
            <a:r>
              <a:rPr lang="fr-BE" sz="2000" i="0" dirty="0" smtClean="0"/>
              <a:t>, effective </a:t>
            </a:r>
            <a:r>
              <a:rPr lang="fr-BE" sz="2000" i="0" dirty="0" err="1" smtClean="0"/>
              <a:t>lifelong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learning</a:t>
            </a:r>
            <a:r>
              <a:rPr lang="fr-BE" sz="2000" i="0" dirty="0" smtClean="0"/>
              <a:t> </a:t>
            </a:r>
            <a:r>
              <a:rPr lang="fr-BE" sz="2000" i="0" dirty="0"/>
              <a:t>and support </a:t>
            </a:r>
            <a:r>
              <a:rPr lang="fr-BE" sz="2000" i="0" dirty="0" smtClean="0"/>
              <a:t>to transitions </a:t>
            </a:r>
            <a:r>
              <a:rPr lang="fr-BE" sz="2000" i="0" dirty="0" err="1"/>
              <a:t>throughout</a:t>
            </a:r>
            <a:r>
              <a:rPr lang="fr-BE" sz="2000" i="0" dirty="0"/>
              <a:t> </a:t>
            </a:r>
            <a:r>
              <a:rPr lang="fr-BE" sz="2000" i="0" dirty="0" err="1"/>
              <a:t>working</a:t>
            </a:r>
            <a:r>
              <a:rPr lang="fr-BE" sz="2000" i="0" dirty="0"/>
              <a:t> </a:t>
            </a:r>
            <a:r>
              <a:rPr lang="fr-BE" sz="2000" i="0" dirty="0" err="1" smtClean="0"/>
              <a:t>lives</a:t>
            </a:r>
            <a:endParaRPr lang="en-GB" sz="2000" i="0" dirty="0"/>
          </a:p>
          <a:p>
            <a:pPr lvl="0"/>
            <a:r>
              <a:rPr lang="fr-BE" sz="2000" i="0" dirty="0"/>
              <a:t>T</a:t>
            </a:r>
            <a:r>
              <a:rPr lang="fr-BE" sz="2000" i="0" dirty="0" smtClean="0"/>
              <a:t>ransformative </a:t>
            </a:r>
            <a:r>
              <a:rPr lang="fr-BE" sz="2000" i="0" dirty="0"/>
              <a:t>agenda to </a:t>
            </a:r>
            <a:r>
              <a:rPr lang="fr-BE" sz="2000" i="0" dirty="0" err="1"/>
              <a:t>achieve</a:t>
            </a:r>
            <a:r>
              <a:rPr lang="fr-BE" sz="2000" i="0" dirty="0"/>
              <a:t> </a:t>
            </a:r>
            <a:r>
              <a:rPr lang="fr-BE" sz="2000" b="1" i="0" dirty="0" err="1"/>
              <a:t>gender</a:t>
            </a:r>
            <a:r>
              <a:rPr lang="fr-BE" sz="2000" b="1" i="0" dirty="0"/>
              <a:t> </a:t>
            </a:r>
            <a:r>
              <a:rPr lang="fr-BE" sz="2000" b="1" i="0" dirty="0" err="1"/>
              <a:t>equality</a:t>
            </a:r>
            <a:r>
              <a:rPr lang="fr-BE" sz="2000" b="1" i="0" dirty="0"/>
              <a:t> </a:t>
            </a:r>
            <a:r>
              <a:rPr lang="fr-BE" sz="2000" i="0" dirty="0"/>
              <a:t>at </a:t>
            </a:r>
            <a:r>
              <a:rPr lang="fr-BE" sz="2000" i="0" dirty="0" err="1" smtClean="0"/>
              <a:t>work</a:t>
            </a:r>
            <a:endParaRPr lang="en-GB" sz="2000" i="0" dirty="0"/>
          </a:p>
          <a:p>
            <a:pPr lvl="0"/>
            <a:r>
              <a:rPr lang="fr-BE" sz="2000" b="1" i="0" dirty="0" err="1" smtClean="0"/>
              <a:t>Safe</a:t>
            </a:r>
            <a:r>
              <a:rPr lang="fr-BE" sz="2000" b="1" i="0" dirty="0" smtClean="0"/>
              <a:t> </a:t>
            </a:r>
            <a:r>
              <a:rPr lang="fr-BE" sz="2000" b="1" i="0" dirty="0"/>
              <a:t>and </a:t>
            </a:r>
            <a:r>
              <a:rPr lang="fr-BE" sz="2000" b="1" i="0" dirty="0" err="1"/>
              <a:t>healthy</a:t>
            </a:r>
            <a:r>
              <a:rPr lang="fr-BE" sz="2000" b="1" i="0" dirty="0"/>
              <a:t> </a:t>
            </a:r>
            <a:r>
              <a:rPr lang="fr-BE" sz="2000" b="1" i="0" dirty="0" err="1"/>
              <a:t>working</a:t>
            </a:r>
            <a:r>
              <a:rPr lang="fr-BE" sz="2000" b="1" i="0" dirty="0"/>
              <a:t> conditions </a:t>
            </a:r>
            <a:r>
              <a:rPr lang="fr-BE" sz="2000" i="0" dirty="0" smtClean="0"/>
              <a:t>to </a:t>
            </a:r>
            <a:r>
              <a:rPr lang="fr-BE" sz="2000" i="0" dirty="0" err="1" smtClean="0"/>
              <a:t>become</a:t>
            </a:r>
            <a:r>
              <a:rPr lang="fr-BE" sz="2000" i="0" dirty="0" smtClean="0"/>
              <a:t> a </a:t>
            </a:r>
            <a:r>
              <a:rPr lang="fr-BE" sz="2000" i="0" dirty="0" err="1"/>
              <a:t>fundamental</a:t>
            </a:r>
            <a:r>
              <a:rPr lang="fr-BE" sz="2000" i="0" dirty="0"/>
              <a:t> </a:t>
            </a:r>
            <a:r>
              <a:rPr lang="fr-BE" sz="2000" i="0" dirty="0" err="1"/>
              <a:t>principle</a:t>
            </a:r>
            <a:r>
              <a:rPr lang="fr-BE" sz="2000" i="0" dirty="0"/>
              <a:t> and right at </a:t>
            </a:r>
            <a:r>
              <a:rPr lang="fr-BE" sz="2000" i="0" dirty="0" err="1" smtClean="0"/>
              <a:t>work</a:t>
            </a:r>
            <a:endParaRPr lang="en-GB" sz="2000" i="0" dirty="0"/>
          </a:p>
          <a:p>
            <a:pPr lvl="0"/>
            <a:r>
              <a:rPr lang="fr-BE" sz="2000" i="0" dirty="0" smtClean="0"/>
              <a:t>Universal </a:t>
            </a:r>
            <a:r>
              <a:rPr lang="fr-BE" sz="2000" i="0" dirty="0" err="1"/>
              <a:t>access</a:t>
            </a:r>
            <a:r>
              <a:rPr lang="fr-BE" sz="2000" i="0" dirty="0"/>
              <a:t> to </a:t>
            </a:r>
            <a:r>
              <a:rPr lang="fr-BE" sz="2000" b="1" i="0" dirty="0"/>
              <a:t>social </a:t>
            </a:r>
            <a:r>
              <a:rPr lang="fr-BE" sz="2000" b="1" i="0" dirty="0" smtClean="0"/>
              <a:t>protection</a:t>
            </a:r>
            <a:r>
              <a:rPr lang="fr-BE" sz="2000" i="0" dirty="0" smtClean="0"/>
              <a:t>, </a:t>
            </a:r>
            <a:r>
              <a:rPr lang="fr-BE" sz="2000" i="0" dirty="0" err="1" smtClean="0"/>
              <a:t>adequate</a:t>
            </a:r>
            <a:r>
              <a:rPr lang="fr-BE" sz="2000" i="0" dirty="0" smtClean="0"/>
              <a:t> </a:t>
            </a:r>
            <a:r>
              <a:rPr lang="fr-BE" sz="2000" i="0" dirty="0"/>
              <a:t>minimum </a:t>
            </a:r>
            <a:r>
              <a:rPr lang="fr-BE" sz="2000" i="0" dirty="0" err="1" smtClean="0"/>
              <a:t>wage</a:t>
            </a:r>
            <a:r>
              <a:rPr lang="fr-BE" sz="2000" i="0" dirty="0" smtClean="0"/>
              <a:t>, </a:t>
            </a:r>
            <a:r>
              <a:rPr lang="fr-BE" sz="2000" i="0" dirty="0" err="1" smtClean="0"/>
              <a:t>limits</a:t>
            </a:r>
            <a:r>
              <a:rPr lang="fr-BE" sz="2000" i="0" dirty="0" smtClean="0"/>
              <a:t> on </a:t>
            </a:r>
            <a:r>
              <a:rPr lang="fr-BE" sz="2000" i="0" dirty="0" err="1" smtClean="0"/>
              <a:t>working</a:t>
            </a:r>
            <a:r>
              <a:rPr lang="fr-BE" sz="2000" i="0" dirty="0" smtClean="0"/>
              <a:t> time and </a:t>
            </a:r>
            <a:r>
              <a:rPr lang="fr-BE" sz="2000" i="0" dirty="0" err="1"/>
              <a:t>other</a:t>
            </a:r>
            <a:r>
              <a:rPr lang="fr-BE" sz="2000" i="0" dirty="0"/>
              <a:t> </a:t>
            </a:r>
            <a:r>
              <a:rPr lang="fr-BE" sz="2000" b="1" i="0" dirty="0"/>
              <a:t>labour protection </a:t>
            </a:r>
            <a:r>
              <a:rPr lang="fr-BE" sz="2000" i="0" dirty="0"/>
              <a:t>to all </a:t>
            </a:r>
            <a:r>
              <a:rPr lang="fr-BE" sz="2000" i="0" dirty="0" err="1" smtClean="0"/>
              <a:t>workers</a:t>
            </a:r>
            <a:endParaRPr lang="en-GB" sz="2000" i="0" dirty="0"/>
          </a:p>
          <a:p>
            <a:pPr lvl="0"/>
            <a:r>
              <a:rPr lang="fr-BE" sz="2000" b="1" i="0" dirty="0" err="1" smtClean="0"/>
              <a:t>Privacy</a:t>
            </a:r>
            <a:r>
              <a:rPr lang="fr-BE" sz="2000" b="1" i="0" dirty="0" smtClean="0"/>
              <a:t> </a:t>
            </a:r>
            <a:r>
              <a:rPr lang="fr-BE" sz="2000" b="1" i="0" dirty="0"/>
              <a:t>and </a:t>
            </a:r>
            <a:r>
              <a:rPr lang="fr-BE" sz="2000" b="1" i="0" dirty="0" err="1"/>
              <a:t>personal</a:t>
            </a:r>
            <a:r>
              <a:rPr lang="fr-BE" sz="2000" b="1" i="0" dirty="0"/>
              <a:t> data protection </a:t>
            </a:r>
            <a:r>
              <a:rPr lang="fr-BE" sz="2000" i="0" dirty="0"/>
              <a:t>and </a:t>
            </a:r>
            <a:r>
              <a:rPr lang="fr-BE" sz="2000" i="0" dirty="0" err="1" smtClean="0"/>
              <a:t>responses</a:t>
            </a:r>
            <a:r>
              <a:rPr lang="fr-BE" sz="2000" i="0" dirty="0" smtClean="0"/>
              <a:t> to </a:t>
            </a:r>
            <a:r>
              <a:rPr lang="fr-BE" sz="2000" b="1" i="0" dirty="0"/>
              <a:t>digital change and </a:t>
            </a:r>
            <a:r>
              <a:rPr lang="fr-BE" sz="2000" b="1" i="0" dirty="0" err="1"/>
              <a:t>platform</a:t>
            </a:r>
            <a:r>
              <a:rPr lang="fr-BE" sz="2000" b="1" i="0" dirty="0"/>
              <a:t> </a:t>
            </a:r>
            <a:r>
              <a:rPr lang="fr-BE" sz="2000" b="1" i="0" dirty="0" err="1"/>
              <a:t>work</a:t>
            </a:r>
            <a:r>
              <a:rPr lang="fr-BE" sz="2000" i="0" dirty="0"/>
              <a:t>.</a:t>
            </a:r>
            <a:endParaRPr lang="en-GB" sz="2000" i="0" dirty="0"/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1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31" y="1016732"/>
            <a:ext cx="8229600" cy="1692188"/>
          </a:xfrm>
        </p:spPr>
        <p:txBody>
          <a:bodyPr/>
          <a:lstStyle/>
          <a:p>
            <a:r>
              <a:rPr lang="en-GB" dirty="0"/>
              <a:t>ILO Centenary Declaration for the future of work </a:t>
            </a:r>
            <a:r>
              <a:rPr lang="en-GB" dirty="0" smtClean="0"/>
              <a:t>– Actions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31" y="1628800"/>
            <a:ext cx="8363272" cy="4752528"/>
          </a:xfrm>
        </p:spPr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000" i="0" dirty="0" smtClean="0"/>
              <a:t>The Declaration gives particular importance, </a:t>
            </a:r>
            <a:r>
              <a:rPr lang="fr-BE" sz="2000" i="0" dirty="0"/>
              <a:t>in </a:t>
            </a:r>
            <a:r>
              <a:rPr lang="fr-BE" sz="2000" i="0" dirty="0" err="1"/>
              <a:t>pursuit</a:t>
            </a:r>
            <a:r>
              <a:rPr lang="fr-BE" sz="2000" i="0" dirty="0"/>
              <a:t> of a </a:t>
            </a:r>
            <a:r>
              <a:rPr lang="fr-BE" sz="2000" i="0" dirty="0" err="1" smtClean="0"/>
              <a:t>human-centred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approach</a:t>
            </a:r>
            <a:r>
              <a:rPr lang="fr-BE" sz="2000" i="0" dirty="0" smtClean="0"/>
              <a:t> to the future of </a:t>
            </a:r>
            <a:r>
              <a:rPr lang="fr-BE" sz="2000" i="0" dirty="0" err="1" smtClean="0"/>
              <a:t>work</a:t>
            </a:r>
            <a:r>
              <a:rPr lang="fr-BE" sz="2000" i="0" dirty="0" smtClean="0"/>
              <a:t>,</a:t>
            </a:r>
            <a:r>
              <a:rPr lang="en-GB" sz="2000" i="0" dirty="0" smtClean="0"/>
              <a:t> to</a:t>
            </a:r>
            <a:r>
              <a:rPr lang="fr-BE" sz="2000" i="0" dirty="0" smtClean="0"/>
              <a:t>:</a:t>
            </a:r>
          </a:p>
          <a:p>
            <a:r>
              <a:rPr lang="fr-BE" sz="2000" i="0" dirty="0"/>
              <a:t>The ILO setting, promotion, </a:t>
            </a:r>
            <a:r>
              <a:rPr lang="fr-BE" sz="2000" i="0" dirty="0" err="1"/>
              <a:t>review</a:t>
            </a:r>
            <a:r>
              <a:rPr lang="fr-BE" sz="2000" i="0" dirty="0"/>
              <a:t> and supervision of </a:t>
            </a:r>
            <a:r>
              <a:rPr lang="fr-BE" sz="2000" b="1" i="0" dirty="0"/>
              <a:t>International Labour Standards</a:t>
            </a:r>
            <a:r>
              <a:rPr lang="fr-BE" sz="2000" i="0" dirty="0"/>
              <a:t>, the ratification and </a:t>
            </a:r>
            <a:r>
              <a:rPr lang="fr-BE" sz="2000" i="0" dirty="0" err="1"/>
              <a:t>implementation</a:t>
            </a:r>
            <a:r>
              <a:rPr lang="fr-BE" sz="2000" i="0" dirty="0"/>
              <a:t> of </a:t>
            </a:r>
            <a:r>
              <a:rPr lang="fr-BE" sz="2000" i="0" dirty="0" err="1"/>
              <a:t>fundamental</a:t>
            </a:r>
            <a:r>
              <a:rPr lang="fr-BE" sz="2000" i="0" dirty="0"/>
              <a:t> conventions by </a:t>
            </a:r>
            <a:r>
              <a:rPr lang="fr-BE" sz="2000" i="0" dirty="0" err="1"/>
              <a:t>Members</a:t>
            </a:r>
            <a:endParaRPr lang="fr-BE" sz="2000" i="0" dirty="0"/>
          </a:p>
          <a:p>
            <a:pPr lvl="0"/>
            <a:r>
              <a:rPr lang="fr-BE" sz="2000" i="0" dirty="0" smtClean="0"/>
              <a:t>The </a:t>
            </a:r>
            <a:r>
              <a:rPr lang="fr-BE" sz="2000" i="0" dirty="0" err="1" smtClean="0"/>
              <a:t>role</a:t>
            </a:r>
            <a:r>
              <a:rPr lang="fr-BE" sz="2000" i="0" dirty="0" smtClean="0"/>
              <a:t> of </a:t>
            </a:r>
            <a:r>
              <a:rPr lang="fr-BE" sz="2000" b="1" i="0" dirty="0" smtClean="0"/>
              <a:t>social dialogue</a:t>
            </a:r>
            <a:r>
              <a:rPr lang="fr-BE" sz="2000" i="0" dirty="0" smtClean="0"/>
              <a:t>, </a:t>
            </a:r>
            <a:r>
              <a:rPr lang="fr-BE" sz="2000" i="0" dirty="0" err="1" smtClean="0"/>
              <a:t>including</a:t>
            </a:r>
            <a:r>
              <a:rPr lang="fr-BE" sz="2000" i="0" dirty="0" smtClean="0"/>
              <a:t> cross-border, and </a:t>
            </a:r>
            <a:r>
              <a:rPr lang="fr-BE" sz="2000" i="0" dirty="0" err="1" smtClean="0"/>
              <a:t>related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capacity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buiding</a:t>
            </a:r>
            <a:endParaRPr lang="fr-BE" sz="2000" i="0" dirty="0" smtClean="0"/>
          </a:p>
          <a:p>
            <a:pPr lvl="0"/>
            <a:r>
              <a:rPr lang="fr-BE" sz="2000" i="0" dirty="0" err="1" smtClean="0"/>
              <a:t>ILO’s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role</a:t>
            </a:r>
            <a:r>
              <a:rPr lang="fr-BE" sz="2000" i="0" dirty="0" smtClean="0"/>
              <a:t> in the </a:t>
            </a:r>
            <a:r>
              <a:rPr lang="fr-BE" sz="2000" b="1" i="0" dirty="0" err="1" smtClean="0"/>
              <a:t>multilateral</a:t>
            </a:r>
            <a:r>
              <a:rPr lang="fr-BE" sz="2000" b="1" i="0" dirty="0" smtClean="0"/>
              <a:t> system </a:t>
            </a:r>
            <a:r>
              <a:rPr lang="fr-BE" sz="2000" i="0" dirty="0" smtClean="0"/>
              <a:t>and </a:t>
            </a:r>
            <a:r>
              <a:rPr lang="fr-BE" sz="2000" b="1" i="0" dirty="0" err="1" smtClean="0"/>
              <a:t>policy</a:t>
            </a:r>
            <a:r>
              <a:rPr lang="fr-BE" sz="2000" b="1" i="0" dirty="0" smtClean="0"/>
              <a:t> </a:t>
            </a:r>
            <a:r>
              <a:rPr lang="fr-BE" sz="2000" b="1" i="0" dirty="0" err="1" smtClean="0"/>
              <a:t>coherence</a:t>
            </a:r>
            <a:r>
              <a:rPr lang="fr-BE" sz="2000" b="1" i="0" dirty="0" smtClean="0"/>
              <a:t> </a:t>
            </a:r>
            <a:r>
              <a:rPr lang="fr-BE" sz="2000" i="0" dirty="0" err="1" smtClean="0"/>
              <a:t>between</a:t>
            </a:r>
            <a:r>
              <a:rPr lang="fr-BE" sz="2000" i="0" dirty="0" smtClean="0"/>
              <a:t> social, </a:t>
            </a:r>
            <a:r>
              <a:rPr lang="fr-BE" sz="2000" i="0" dirty="0" err="1" smtClean="0"/>
              <a:t>trade</a:t>
            </a:r>
            <a:r>
              <a:rPr lang="fr-BE" sz="2000" i="0" dirty="0" smtClean="0"/>
              <a:t>, </a:t>
            </a:r>
            <a:r>
              <a:rPr lang="fr-BE" sz="2000" i="0" dirty="0" err="1" smtClean="0"/>
              <a:t>financial</a:t>
            </a:r>
            <a:r>
              <a:rPr lang="fr-BE" sz="2000" i="0" dirty="0" smtClean="0"/>
              <a:t>, </a:t>
            </a:r>
            <a:r>
              <a:rPr lang="fr-BE" sz="2000" i="0" dirty="0" err="1" smtClean="0"/>
              <a:t>economic</a:t>
            </a:r>
            <a:r>
              <a:rPr lang="fr-BE" sz="2000" i="0" dirty="0" smtClean="0"/>
              <a:t> and </a:t>
            </a:r>
            <a:r>
              <a:rPr lang="fr-BE" sz="2000" i="0" dirty="0" err="1" smtClean="0"/>
              <a:t>environmental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policies</a:t>
            </a:r>
            <a:endParaRPr lang="en-GB" sz="2000" i="0" dirty="0"/>
          </a:p>
          <a:p>
            <a:pPr lvl="0"/>
            <a:endParaRPr lang="en-GB" sz="800" i="0" dirty="0"/>
          </a:p>
          <a:p>
            <a:pPr marL="0" lvl="0" indent="0">
              <a:buNone/>
            </a:pPr>
            <a:r>
              <a:rPr lang="en-US" sz="2000" i="0" dirty="0" smtClean="0"/>
              <a:t>The Declaration also calls for the </a:t>
            </a:r>
            <a:r>
              <a:rPr lang="en-US" sz="2000" i="0" dirty="0" err="1" smtClean="0"/>
              <a:t>democratisation</a:t>
            </a:r>
            <a:r>
              <a:rPr lang="en-US" sz="2000" i="0" dirty="0" smtClean="0"/>
              <a:t> of </a:t>
            </a:r>
            <a:r>
              <a:rPr lang="en-US" sz="2000" b="1" i="0" dirty="0" smtClean="0"/>
              <a:t>ILO governance</a:t>
            </a:r>
            <a:r>
              <a:rPr lang="en-US" sz="2000" i="0" dirty="0" smtClean="0"/>
              <a:t>, which refers to the distribution of seats at the </a:t>
            </a:r>
            <a:r>
              <a:rPr lang="en-US" sz="2000" i="0" dirty="0"/>
              <a:t>G</a:t>
            </a:r>
            <a:r>
              <a:rPr lang="en-US" sz="2000" i="0" dirty="0" smtClean="0"/>
              <a:t>overning Body</a:t>
            </a:r>
            <a:endParaRPr 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4651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224136"/>
          </a:xfrm>
        </p:spPr>
        <p:txBody>
          <a:bodyPr/>
          <a:lstStyle/>
          <a:p>
            <a:r>
              <a:rPr lang="en-GB" dirty="0" smtClean="0"/>
              <a:t>ILO Centenary Declaration for the future of work – Specific points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07" y="1736812"/>
            <a:ext cx="8363272" cy="4752528"/>
          </a:xfrm>
        </p:spPr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000" i="0" dirty="0" smtClean="0"/>
              <a:t>The Declaration </a:t>
            </a:r>
            <a:r>
              <a:rPr lang="fr-BE" sz="2000" i="0" dirty="0" err="1" smtClean="0"/>
              <a:t>includes</a:t>
            </a:r>
            <a:r>
              <a:rPr lang="fr-BE" sz="2000" i="0" dirty="0" smtClean="0"/>
              <a:t> points </a:t>
            </a:r>
            <a:r>
              <a:rPr lang="fr-BE" sz="2000" i="0" dirty="0" err="1" smtClean="0"/>
              <a:t>relating</a:t>
            </a:r>
            <a:r>
              <a:rPr lang="fr-BE" sz="2000" i="0" dirty="0" smtClean="0"/>
              <a:t> to</a:t>
            </a:r>
            <a:r>
              <a:rPr lang="fr-BE" sz="2000" i="0" dirty="0"/>
              <a:t> </a:t>
            </a:r>
            <a:r>
              <a:rPr lang="fr-BE" sz="2000" i="0" dirty="0" smtClean="0"/>
              <a:t>:</a:t>
            </a:r>
          </a:p>
          <a:p>
            <a:r>
              <a:rPr lang="fr-BE" sz="2000" i="0" dirty="0" smtClean="0"/>
              <a:t>Young people, </a:t>
            </a:r>
            <a:r>
              <a:rPr lang="fr-BE" sz="2000" i="0" dirty="0" err="1" smtClean="0"/>
              <a:t>older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workers</a:t>
            </a:r>
            <a:r>
              <a:rPr lang="fr-BE" sz="2000" i="0" dirty="0" smtClean="0"/>
              <a:t>, </a:t>
            </a:r>
            <a:r>
              <a:rPr lang="fr-BE" sz="2000" i="0" dirty="0" err="1" smtClean="0"/>
              <a:t>persons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with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disabilities</a:t>
            </a:r>
            <a:endParaRPr lang="fr-BE" sz="2000" i="0" dirty="0" smtClean="0"/>
          </a:p>
          <a:p>
            <a:r>
              <a:rPr lang="fr-BE" sz="2000" i="0" dirty="0"/>
              <a:t>Violence and </a:t>
            </a:r>
            <a:r>
              <a:rPr lang="fr-BE" sz="2000" i="0" dirty="0" err="1"/>
              <a:t>harassment</a:t>
            </a:r>
            <a:r>
              <a:rPr lang="fr-BE" sz="2000" i="0" dirty="0"/>
              <a:t> in the world of </a:t>
            </a:r>
            <a:r>
              <a:rPr lang="fr-BE" sz="2000" i="0" dirty="0" err="1"/>
              <a:t>work</a:t>
            </a:r>
            <a:endParaRPr lang="fr-BE" sz="2000" i="0" dirty="0"/>
          </a:p>
          <a:p>
            <a:r>
              <a:rPr lang="fr-BE" sz="2000" i="0" dirty="0" err="1" smtClean="0"/>
              <a:t>Technological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progress</a:t>
            </a:r>
            <a:r>
              <a:rPr lang="fr-BE" sz="2000" i="0" dirty="0" smtClean="0"/>
              <a:t>, </a:t>
            </a:r>
            <a:r>
              <a:rPr lang="fr-BE" sz="2000" i="0" dirty="0" err="1" smtClean="0"/>
              <a:t>productivity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growth</a:t>
            </a:r>
            <a:r>
              <a:rPr lang="fr-BE" sz="2000" i="0" dirty="0" smtClean="0"/>
              <a:t>, innovation</a:t>
            </a:r>
          </a:p>
          <a:p>
            <a:r>
              <a:rPr lang="fr-BE" sz="2000" i="0" dirty="0" err="1" smtClean="0"/>
              <a:t>Work</a:t>
            </a:r>
            <a:r>
              <a:rPr lang="fr-BE" sz="2000" i="0" dirty="0" smtClean="0"/>
              <a:t> arrangements, </a:t>
            </a:r>
            <a:r>
              <a:rPr lang="fr-BE" sz="2000" i="0" dirty="0" err="1" smtClean="0"/>
              <a:t>employment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relationship</a:t>
            </a:r>
            <a:endParaRPr lang="fr-BE" sz="2000" i="0" dirty="0" smtClean="0"/>
          </a:p>
          <a:p>
            <a:r>
              <a:rPr lang="fr-BE" sz="2000" i="0" dirty="0"/>
              <a:t>International </a:t>
            </a:r>
            <a:r>
              <a:rPr lang="fr-BE" sz="2000" i="0" dirty="0" err="1" smtClean="0"/>
              <a:t>integration</a:t>
            </a:r>
            <a:r>
              <a:rPr lang="fr-BE" sz="2000" i="0" dirty="0" smtClean="0"/>
              <a:t>, </a:t>
            </a:r>
            <a:r>
              <a:rPr lang="fr-BE" sz="2000" i="0" dirty="0" err="1" smtClean="0"/>
              <a:t>supply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chains</a:t>
            </a:r>
            <a:r>
              <a:rPr lang="fr-BE" sz="2000" i="0" dirty="0" smtClean="0"/>
              <a:t> </a:t>
            </a:r>
            <a:r>
              <a:rPr lang="fr-BE" sz="2000" i="0" dirty="0"/>
              <a:t>and cross-border </a:t>
            </a:r>
            <a:r>
              <a:rPr lang="fr-BE" sz="2000" i="0" dirty="0" err="1" smtClean="0"/>
              <a:t>cooperation</a:t>
            </a:r>
            <a:endParaRPr lang="fr-BE" sz="2000" i="0" dirty="0" smtClean="0"/>
          </a:p>
          <a:p>
            <a:r>
              <a:rPr lang="fr-BE" sz="2000" i="0" dirty="0" err="1"/>
              <a:t>Private</a:t>
            </a:r>
            <a:r>
              <a:rPr lang="fr-BE" sz="2000" i="0" dirty="0"/>
              <a:t> and public </a:t>
            </a:r>
            <a:r>
              <a:rPr lang="fr-BE" sz="2000" i="0" dirty="0" err="1"/>
              <a:t>sectors</a:t>
            </a:r>
            <a:r>
              <a:rPr lang="fr-BE" sz="2000" i="0" dirty="0"/>
              <a:t>, </a:t>
            </a:r>
            <a:r>
              <a:rPr lang="fr-BE" sz="2000" i="0" dirty="0" err="1"/>
              <a:t>informality</a:t>
            </a:r>
            <a:r>
              <a:rPr lang="fr-BE" sz="2000" i="0" dirty="0"/>
              <a:t>, business practices</a:t>
            </a:r>
          </a:p>
          <a:p>
            <a:r>
              <a:rPr lang="fr-BE" sz="2000" i="0" dirty="0" smtClean="0"/>
              <a:t>Labour inspection and administration</a:t>
            </a:r>
            <a:endParaRPr lang="fr-BE" sz="2000" i="0" dirty="0"/>
          </a:p>
          <a:p>
            <a:r>
              <a:rPr lang="fr-BE" sz="2000" i="0" dirty="0" smtClean="0"/>
              <a:t>ILO </a:t>
            </a:r>
            <a:r>
              <a:rPr lang="fr-BE" sz="2000" i="0" dirty="0" err="1" smtClean="0"/>
              <a:t>role</a:t>
            </a:r>
            <a:r>
              <a:rPr lang="fr-BE" sz="2000" i="0" dirty="0" smtClean="0"/>
              <a:t> on labour migration</a:t>
            </a:r>
            <a:endParaRPr lang="fr-BE" sz="2000" i="0" dirty="0"/>
          </a:p>
          <a:p>
            <a:r>
              <a:rPr lang="fr-BE" sz="2000" i="0" dirty="0" smtClean="0"/>
              <a:t>ILO </a:t>
            </a:r>
            <a:r>
              <a:rPr lang="fr-BE" sz="2000" i="0" dirty="0" err="1" smtClean="0"/>
              <a:t>statistics</a:t>
            </a:r>
            <a:r>
              <a:rPr lang="fr-BE" sz="2000" i="0" dirty="0" smtClean="0"/>
              <a:t>, </a:t>
            </a:r>
            <a:r>
              <a:rPr lang="fr-BE" sz="2000" i="0" dirty="0" err="1" smtClean="0"/>
              <a:t>research</a:t>
            </a:r>
            <a:r>
              <a:rPr lang="fr-BE" sz="2000" i="0" dirty="0" smtClean="0"/>
              <a:t>, </a:t>
            </a:r>
            <a:r>
              <a:rPr lang="fr-BE" sz="2000" i="0" dirty="0" err="1" smtClean="0"/>
              <a:t>knowledge</a:t>
            </a:r>
            <a:r>
              <a:rPr lang="fr-BE" sz="2000" i="0" dirty="0" smtClean="0"/>
              <a:t> and expertise</a:t>
            </a:r>
          </a:p>
          <a:p>
            <a:r>
              <a:rPr lang="fr-BE" sz="2000" i="0" dirty="0" smtClean="0"/>
              <a:t>ILO </a:t>
            </a:r>
            <a:r>
              <a:rPr lang="fr-BE" sz="2000" i="0" dirty="0" err="1"/>
              <a:t>d</a:t>
            </a:r>
            <a:r>
              <a:rPr lang="fr-BE" sz="2000" i="0" dirty="0" err="1" smtClean="0"/>
              <a:t>evelopment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cooperation</a:t>
            </a:r>
            <a:endParaRPr lang="fr-BE" sz="2000" i="0" dirty="0" smtClean="0"/>
          </a:p>
          <a:p>
            <a:pPr lvl="0"/>
            <a:endParaRPr lang="en-GB" sz="2000" dirty="0"/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65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80120"/>
          </a:xfrm>
        </p:spPr>
        <p:txBody>
          <a:bodyPr/>
          <a:lstStyle/>
          <a:p>
            <a:r>
              <a:rPr lang="nl-BE" sz="2400" dirty="0" smtClean="0"/>
              <a:t>EU team </a:t>
            </a:r>
            <a:r>
              <a:rPr lang="nl-BE" sz="2400" dirty="0" err="1" smtClean="0"/>
              <a:t>for</a:t>
            </a:r>
            <a:r>
              <a:rPr lang="nl-BE" sz="2400" dirty="0" smtClean="0"/>
              <a:t> </a:t>
            </a:r>
            <a:r>
              <a:rPr lang="nl-BE" sz="2400" dirty="0" err="1" smtClean="0"/>
              <a:t>the</a:t>
            </a:r>
            <a:r>
              <a:rPr lang="nl-BE" sz="2400" dirty="0" smtClean="0"/>
              <a:t> adoption of </a:t>
            </a:r>
            <a:r>
              <a:rPr lang="nl-BE" sz="2400" dirty="0" err="1" smtClean="0"/>
              <a:t>the</a:t>
            </a:r>
            <a:r>
              <a:rPr lang="nl-BE" sz="2400" dirty="0" smtClean="0"/>
              <a:t> ILO </a:t>
            </a:r>
            <a:r>
              <a:rPr lang="nl-BE" sz="2400" dirty="0" err="1" smtClean="0"/>
              <a:t>Centenary</a:t>
            </a:r>
            <a:r>
              <a:rPr lang="nl-BE" sz="2400" dirty="0" smtClean="0"/>
              <a:t> </a:t>
            </a:r>
            <a:r>
              <a:rPr lang="nl-BE" sz="2400" dirty="0" err="1" smtClean="0"/>
              <a:t>Declaration</a:t>
            </a:r>
            <a:r>
              <a:rPr lang="nl-BE" sz="2400" dirty="0" smtClean="0"/>
              <a:t> </a:t>
            </a:r>
            <a:r>
              <a:rPr lang="nl-BE" sz="2400" dirty="0" err="1" smtClean="0"/>
              <a:t>by</a:t>
            </a:r>
            <a:r>
              <a:rPr lang="nl-BE" sz="2400" dirty="0" smtClean="0"/>
              <a:t> ILC in </a:t>
            </a:r>
            <a:r>
              <a:rPr lang="nl-BE" sz="2400" dirty="0" err="1" smtClean="0"/>
              <a:t>June</a:t>
            </a:r>
            <a:r>
              <a:rPr lang="nl-BE" sz="2400" dirty="0" smtClean="0"/>
              <a:t> 2019</a:t>
            </a:r>
            <a:endParaRPr lang="nl-BE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fr-BE" dirty="0" smtClean="0"/>
              <a:t> 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66562" y="1897360"/>
            <a:ext cx="9473174" cy="45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1866562" y="6235079"/>
            <a:ext cx="94731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66" y="2298916"/>
            <a:ext cx="5310631" cy="39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en-US" dirty="0" smtClean="0"/>
              <a:t>More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496944" cy="3600500"/>
          </a:xfrm>
        </p:spPr>
        <p:txBody>
          <a:bodyPr/>
          <a:lstStyle/>
          <a:p>
            <a:pPr indent="-285750">
              <a:buNone/>
            </a:pPr>
            <a:r>
              <a:rPr lang="fr-BE" sz="3200" b="1" i="0" dirty="0" smtClean="0"/>
              <a:t>ILO </a:t>
            </a:r>
            <a:r>
              <a:rPr lang="fr-BE" sz="3200" b="1" i="0" dirty="0" err="1" smtClean="0"/>
              <a:t>Normlex</a:t>
            </a:r>
            <a:endParaRPr lang="fr-BE" sz="3200" b="1" i="0" dirty="0" smtClean="0"/>
          </a:p>
          <a:p>
            <a:pPr indent="-285750">
              <a:buNone/>
            </a:pPr>
            <a:r>
              <a:rPr lang="fr-BE" sz="2800" b="1" i="0" dirty="0">
                <a:hlinkClick r:id="rId2"/>
              </a:rPr>
              <a:t>http://</a:t>
            </a:r>
            <a:r>
              <a:rPr lang="fr-BE" sz="2800" b="1" i="0" dirty="0" smtClean="0">
                <a:hlinkClick r:id="rId2"/>
              </a:rPr>
              <a:t>www.ilo.org/dyn/normlex/en/</a:t>
            </a:r>
            <a:endParaRPr lang="fr-BE" sz="2800" b="1" i="0" dirty="0"/>
          </a:p>
          <a:p>
            <a:pPr indent="-285750">
              <a:buNone/>
            </a:pPr>
            <a:endParaRPr lang="fr-BE" sz="1000" b="1" i="0" dirty="0" smtClean="0"/>
          </a:p>
          <a:p>
            <a:pPr indent="-285750">
              <a:buNone/>
            </a:pPr>
            <a:r>
              <a:rPr lang="fr-BE" sz="3200" b="1" i="0" dirty="0"/>
              <a:t>ILO Brussels Office</a:t>
            </a:r>
          </a:p>
          <a:p>
            <a:pPr indent="-285750">
              <a:buNone/>
            </a:pPr>
            <a:r>
              <a:rPr lang="en-GB" sz="2800" b="1" i="0" dirty="0">
                <a:hlinkClick r:id="rId3"/>
              </a:rPr>
              <a:t>http://www.ilo.org/brussels</a:t>
            </a:r>
            <a:endParaRPr lang="en-GB" sz="2800" b="1" i="0" dirty="0"/>
          </a:p>
          <a:p>
            <a:pPr indent="-285750">
              <a:buNone/>
            </a:pPr>
            <a:endParaRPr lang="fr-BE" sz="1000" b="1" i="0" dirty="0"/>
          </a:p>
          <a:p>
            <a:pPr marL="0" lvl="1" indent="0">
              <a:buClr>
                <a:srgbClr val="0F5494"/>
              </a:buClr>
              <a:buSzPct val="120000"/>
              <a:buNone/>
            </a:pPr>
            <a:r>
              <a:rPr lang="en-US" sz="3200" dirty="0" smtClean="0"/>
              <a:t>DG </a:t>
            </a:r>
            <a:r>
              <a:rPr lang="en-US" sz="3200" dirty="0"/>
              <a:t>EMPL http://ec.europa.eu/social</a:t>
            </a:r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sz="1800" b="1" i="0" dirty="0"/>
              <a:t>EMPL external relations page (see partners)</a:t>
            </a:r>
          </a:p>
          <a:p>
            <a:pPr marL="800100" lvl="1" indent="0">
              <a:buNone/>
            </a:pPr>
            <a:r>
              <a:rPr lang="en-US" sz="1800" dirty="0">
                <a:hlinkClick r:id="rId4"/>
              </a:rPr>
              <a:t>http://ec.europa.eu/social/main.jsp?catId=87</a:t>
            </a:r>
            <a:endParaRPr lang="en-US" sz="1800" dirty="0"/>
          </a:p>
          <a:p>
            <a:pPr indent="-285750">
              <a:buNone/>
            </a:pPr>
            <a:endParaRPr lang="en-GB" sz="3200" b="1" i="0" dirty="0"/>
          </a:p>
        </p:txBody>
      </p:sp>
    </p:spTree>
    <p:extLst>
      <p:ext uri="{BB962C8B-B14F-4D97-AF65-F5344CB8AC3E}">
        <p14:creationId xmlns:p14="http://schemas.microsoft.com/office/powerpoint/2010/main" val="22387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936625"/>
          </a:xfrm>
        </p:spPr>
        <p:txBody>
          <a:bodyPr/>
          <a:lstStyle/>
          <a:p>
            <a:r>
              <a:rPr lang="en-US" dirty="0" smtClean="0"/>
              <a:t>ILO Fundamental Conventions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600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fr-FR" b="1" i="0" dirty="0" smtClean="0"/>
              <a:t>Freedom of association and collective bargaining</a:t>
            </a:r>
            <a:endParaRPr lang="en-GB" altLang="fr-FR" b="1" i="0" dirty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</a:pPr>
            <a:r>
              <a:rPr lang="en-GB" altLang="fr-FR" sz="2000" i="0" dirty="0"/>
              <a:t>C87 Freedom of Association and Protection of the Right to </a:t>
            </a:r>
            <a:r>
              <a:rPr lang="en-GB" altLang="fr-FR" sz="2000" i="0" dirty="0" smtClean="0"/>
              <a:t>	Organise</a:t>
            </a:r>
            <a:r>
              <a:rPr lang="en-GB" altLang="fr-FR" sz="2000" i="0" dirty="0"/>
              <a:t>, 1948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</a:pPr>
            <a:r>
              <a:rPr lang="en-GB" altLang="fr-FR" sz="2000" i="0" dirty="0"/>
              <a:t>C98 Right to Organise and Collective Bargaining, 1949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altLang="fr-FR" b="1" i="0" dirty="0"/>
              <a:t>Forced Labour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</a:pPr>
            <a:r>
              <a:rPr lang="en-GB" altLang="fr-FR" sz="2000" i="0" dirty="0"/>
              <a:t>C29 Forced Labour, </a:t>
            </a:r>
            <a:r>
              <a:rPr lang="en-GB" altLang="fr-FR" sz="2000" i="0" dirty="0" smtClean="0"/>
              <a:t>1930 – P29 Protocol of 2014 to C29</a:t>
            </a:r>
            <a:endParaRPr lang="en-GB" altLang="fr-FR" sz="2000" i="0" dirty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</a:pPr>
            <a:r>
              <a:rPr lang="en-GB" altLang="fr-FR" sz="2000" i="0" dirty="0"/>
              <a:t>C105 Abolition of Forced Labour, 1957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altLang="fr-FR" b="1" i="0" dirty="0" smtClean="0"/>
              <a:t>Elimination of child labour</a:t>
            </a:r>
            <a:endParaRPr lang="en-GB" altLang="fr-FR" b="1" i="0" dirty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</a:pPr>
            <a:r>
              <a:rPr lang="en-GB" altLang="fr-FR" sz="2000" i="0" dirty="0"/>
              <a:t>C138 Minimum Age, 1973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</a:pPr>
            <a:r>
              <a:rPr lang="en-GB" altLang="fr-FR" sz="2000" i="0" dirty="0"/>
              <a:t>C182 Worst Forms of Child Labour, 1999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altLang="fr-FR" b="1" i="0" dirty="0" smtClean="0"/>
              <a:t>Equality of opportunity and treatment</a:t>
            </a:r>
            <a:endParaRPr lang="en-GB" altLang="fr-FR" b="1" i="0" dirty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</a:pPr>
            <a:r>
              <a:rPr lang="en-GB" altLang="fr-FR" sz="2000" i="0" dirty="0"/>
              <a:t>C100 Equal Remuneration, 1951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Tx/>
            </a:pPr>
            <a:r>
              <a:rPr lang="en-GB" altLang="fr-FR" sz="2000" i="0" dirty="0"/>
              <a:t>C111 Discrimination (Employment and Occupation), 1958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</a:pPr>
            <a:endParaRPr lang="en-GB" altLang="fr-FR" sz="1800" dirty="0"/>
          </a:p>
          <a:p>
            <a:pPr indent="0">
              <a:buNone/>
            </a:pPr>
            <a:r>
              <a:rPr lang="en-US" sz="2000" b="1" i="0" dirty="0"/>
              <a:t>	</a:t>
            </a:r>
            <a:endParaRPr lang="en-US" sz="2000" b="1" i="0" dirty="0" smtClean="0"/>
          </a:p>
        </p:txBody>
      </p:sp>
    </p:spTree>
    <p:extLst>
      <p:ext uri="{BB962C8B-B14F-4D97-AF65-F5344CB8AC3E}">
        <p14:creationId xmlns:p14="http://schemas.microsoft.com/office/powerpoint/2010/main" val="31336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11" y="1196752"/>
            <a:ext cx="8856984" cy="936625"/>
          </a:xfrm>
        </p:spPr>
        <p:txBody>
          <a:bodyPr/>
          <a:lstStyle/>
          <a:p>
            <a:r>
              <a:rPr lang="en-US" dirty="0" smtClean="0"/>
              <a:t>	Core </a:t>
            </a:r>
            <a:r>
              <a:rPr lang="en-US" dirty="0" err="1" smtClean="0"/>
              <a:t>labour</a:t>
            </a:r>
            <a:r>
              <a:rPr lang="en-US" dirty="0" smtClean="0"/>
              <a:t> standards, </a:t>
            </a:r>
            <a:br>
              <a:rPr lang="en-US" dirty="0" smtClean="0"/>
            </a:br>
            <a:r>
              <a:rPr lang="en-US" dirty="0" smtClean="0"/>
              <a:t>ILO </a:t>
            </a:r>
            <a:r>
              <a:rPr lang="en-US" dirty="0"/>
              <a:t>Fundamental </a:t>
            </a:r>
            <a:r>
              <a:rPr lang="en-US" dirty="0" smtClean="0"/>
              <a:t>Conventions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424936" cy="41764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GB" altLang="fr-FR" b="1" i="0" dirty="0"/>
              <a:t>ILO Declaration on Fundamental Principles and Rights at Work, 1998</a:t>
            </a:r>
            <a:endParaRPr lang="en-GB" altLang="fr-FR" i="0" dirty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GB" altLang="fr-FR" dirty="0"/>
              <a:t>All ILO member States, </a:t>
            </a:r>
            <a:endParaRPr lang="en-GB" altLang="fr-FR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GB" altLang="fr-FR" dirty="0" smtClean="0"/>
              <a:t>even </a:t>
            </a:r>
            <a:r>
              <a:rPr lang="en-GB" altLang="fr-FR" dirty="0"/>
              <a:t>if they have not ratified one or more of the </a:t>
            </a:r>
            <a:r>
              <a:rPr lang="en-GB" altLang="fr-FR" dirty="0" smtClean="0"/>
              <a:t>fundamental Conventions</a:t>
            </a:r>
            <a:r>
              <a:rPr lang="en-GB" altLang="fr-FR" dirty="0"/>
              <a:t>, </a:t>
            </a:r>
            <a:endParaRPr lang="en-GB" altLang="fr-FR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GB" altLang="fr-FR" dirty="0" smtClean="0"/>
              <a:t>have </a:t>
            </a:r>
            <a:r>
              <a:rPr lang="en-GB" altLang="fr-FR" dirty="0"/>
              <a:t>an obligation to respect, promote and realize the </a:t>
            </a:r>
            <a:r>
              <a:rPr lang="en-GB" altLang="fr-FR" dirty="0" smtClean="0"/>
              <a:t>fundamental rights </a:t>
            </a:r>
            <a:r>
              <a:rPr lang="en-GB" altLang="fr-FR" dirty="0"/>
              <a:t>and principles at work, </a:t>
            </a:r>
            <a:endParaRPr lang="en-GB" altLang="fr-FR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GB" altLang="fr-FR" dirty="0" smtClean="0"/>
              <a:t>because </a:t>
            </a:r>
            <a:r>
              <a:rPr lang="en-GB" altLang="fr-FR" dirty="0"/>
              <a:t>of their membership in the </a:t>
            </a:r>
            <a:r>
              <a:rPr lang="en-GB" altLang="fr-FR" dirty="0" smtClean="0"/>
              <a:t>Organization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None/>
            </a:pPr>
            <a:endParaRPr lang="en-GB" altLang="fr-FR" b="1" i="0" dirty="0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GB" altLang="fr-FR" b="1" i="0" dirty="0" smtClean="0"/>
              <a:t>ILO Centenary Declaration for the Future of </a:t>
            </a:r>
            <a:r>
              <a:rPr lang="en-GB" altLang="fr-FR" b="1" i="0" dirty="0"/>
              <a:t>Work, </a:t>
            </a:r>
            <a:r>
              <a:rPr lang="en-GB" altLang="fr-FR" b="1" i="0" dirty="0" smtClean="0"/>
              <a:t>2019</a:t>
            </a:r>
            <a:endParaRPr lang="en-GB" altLang="fr-FR" i="0" dirty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GB" dirty="0" smtClean="0"/>
              <a:t>Safe and healthy </a:t>
            </a:r>
            <a:r>
              <a:rPr lang="en-GB" dirty="0"/>
              <a:t>w</a:t>
            </a:r>
            <a:r>
              <a:rPr lang="en-GB" dirty="0" smtClean="0"/>
              <a:t>orking </a:t>
            </a:r>
            <a:r>
              <a:rPr lang="en-GB" dirty="0"/>
              <a:t>c</a:t>
            </a:r>
            <a:r>
              <a:rPr lang="en-GB" dirty="0" smtClean="0"/>
              <a:t>onditions are fundamental to decent work </a:t>
            </a:r>
          </a:p>
        </p:txBody>
      </p:sp>
    </p:spTree>
    <p:extLst>
      <p:ext uri="{BB962C8B-B14F-4D97-AF65-F5344CB8AC3E}">
        <p14:creationId xmlns:p14="http://schemas.microsoft.com/office/powerpoint/2010/main" val="34339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936625"/>
          </a:xfrm>
        </p:spPr>
        <p:txBody>
          <a:bodyPr/>
          <a:lstStyle/>
          <a:p>
            <a:r>
              <a:rPr lang="en-US" dirty="0" smtClean="0"/>
              <a:t>ILO Governance Conventions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600500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buNone/>
              <a:defRPr/>
            </a:pPr>
            <a:r>
              <a:rPr lang="en-GB" b="1" i="0" dirty="0" smtClean="0"/>
              <a:t>Tripartite Consultation</a:t>
            </a:r>
            <a:endParaRPr lang="en-GB" b="1" i="0" dirty="0"/>
          </a:p>
          <a:p>
            <a:pPr marL="265113" indent="-265113" eaLnBrk="1" hangingPunct="1">
              <a:lnSpc>
                <a:spcPct val="90000"/>
              </a:lnSpc>
              <a:defRPr/>
            </a:pPr>
            <a:r>
              <a:rPr lang="en-GB" sz="2000" i="0" dirty="0"/>
              <a:t>C144 Tripartite Consultation (International Labour Standards), 1976</a:t>
            </a:r>
          </a:p>
          <a:p>
            <a:pPr indent="0" eaLnBrk="1" hangingPunct="1">
              <a:lnSpc>
                <a:spcPct val="90000"/>
              </a:lnSpc>
              <a:buNone/>
              <a:defRPr/>
            </a:pPr>
            <a:r>
              <a:rPr lang="en-GB" b="1" i="0" dirty="0" smtClean="0"/>
              <a:t>Labour inspection</a:t>
            </a:r>
            <a:endParaRPr lang="en-GB" b="1" i="0" dirty="0"/>
          </a:p>
          <a:p>
            <a:pPr marL="265113" indent="-265113" eaLnBrk="1" hangingPunct="1">
              <a:lnSpc>
                <a:spcPct val="90000"/>
              </a:lnSpc>
              <a:defRPr/>
            </a:pPr>
            <a:r>
              <a:rPr lang="en-GB" sz="2000" dirty="0"/>
              <a:t> </a:t>
            </a:r>
            <a:r>
              <a:rPr lang="en-GB" sz="2000" i="0" dirty="0"/>
              <a:t>C81 Labour Inspection, 1947</a:t>
            </a:r>
          </a:p>
          <a:p>
            <a:pPr marL="265113" indent="-265113" eaLnBrk="1" hangingPunct="1">
              <a:lnSpc>
                <a:spcPct val="90000"/>
              </a:lnSpc>
              <a:defRPr/>
            </a:pPr>
            <a:r>
              <a:rPr lang="en-GB" sz="2000" i="0" dirty="0"/>
              <a:t> C129 Labour Inspection (Agriculture),1969</a:t>
            </a:r>
          </a:p>
          <a:p>
            <a:pPr indent="0" eaLnBrk="1" hangingPunct="1">
              <a:lnSpc>
                <a:spcPct val="90000"/>
              </a:lnSpc>
              <a:buNone/>
              <a:defRPr/>
            </a:pPr>
            <a:r>
              <a:rPr lang="en-GB" b="1" i="0" dirty="0" smtClean="0"/>
              <a:t>Employment policy and promotion</a:t>
            </a:r>
            <a:endParaRPr lang="en-GB" b="1" i="0" dirty="0"/>
          </a:p>
          <a:p>
            <a:pPr marL="265113" indent="-265113" eaLnBrk="1" hangingPunct="1">
              <a:lnSpc>
                <a:spcPct val="90000"/>
              </a:lnSpc>
              <a:defRPr/>
            </a:pPr>
            <a:r>
              <a:rPr lang="en-GB" sz="2000" i="0" dirty="0"/>
              <a:t> C122 Employment Policy, 1964</a:t>
            </a:r>
          </a:p>
          <a:p>
            <a:pPr indent="0" eaLnBrk="1" hangingPunct="1">
              <a:lnSpc>
                <a:spcPct val="90000"/>
              </a:lnSpc>
              <a:buSzTx/>
              <a:buNone/>
              <a:defRPr/>
            </a:pPr>
            <a:endParaRPr lang="en-GB" sz="2000" dirty="0"/>
          </a:p>
          <a:p>
            <a:pPr indent="0" eaLnBrk="1" hangingPunct="1">
              <a:lnSpc>
                <a:spcPct val="90000"/>
              </a:lnSpc>
              <a:buSzTx/>
              <a:buNone/>
              <a:defRPr/>
            </a:pPr>
            <a:r>
              <a:rPr lang="en-GB" b="1" i="0" dirty="0"/>
              <a:t>ILO Declaration on Social Justice for a Fair Globalization, 2008</a:t>
            </a:r>
          </a:p>
          <a:p>
            <a:pPr indent="0" eaLnBrk="1" hangingPunct="1">
              <a:lnSpc>
                <a:spcPct val="90000"/>
              </a:lnSpc>
              <a:buSzTx/>
              <a:buNone/>
              <a:defRPr/>
            </a:pPr>
            <a:r>
              <a:rPr lang="en-GB" dirty="0"/>
              <a:t>These Conventions are significant from the viewpoint of governance</a:t>
            </a:r>
          </a:p>
          <a:p>
            <a:pPr indent="0">
              <a:buNone/>
            </a:pPr>
            <a:endParaRPr lang="en-US" sz="2000" b="1" i="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399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64" y="1340768"/>
            <a:ext cx="8229600" cy="936625"/>
          </a:xfrm>
        </p:spPr>
        <p:txBody>
          <a:bodyPr/>
          <a:lstStyle/>
          <a:p>
            <a:r>
              <a:rPr lang="en-US" dirty="0" smtClean="0"/>
              <a:t>Subjects of </a:t>
            </a:r>
            <a:r>
              <a:rPr lang="en-US" dirty="0" smtClean="0"/>
              <a:t>ILO technical standards</a:t>
            </a:r>
            <a:r>
              <a:rPr lang="en-GB" sz="2400" b="0" dirty="0"/>
              <a:t/>
            </a:r>
            <a:br>
              <a:rPr lang="en-GB" sz="2400" b="0" dirty="0"/>
            </a:br>
            <a:endParaRPr lang="en-GB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2132856"/>
            <a:ext cx="8784976" cy="3600500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b="1" i="0" dirty="0" smtClean="0"/>
              <a:t>Wages: minimum (C131), </a:t>
            </a:r>
            <a:r>
              <a:rPr lang="en-GB" sz="2000" b="1" i="0" dirty="0"/>
              <a:t>p</a:t>
            </a:r>
            <a:r>
              <a:rPr lang="en-GB" sz="2000" b="1" i="0" dirty="0" smtClean="0"/>
              <a:t>rotection (C95, C173)</a:t>
            </a:r>
          </a:p>
          <a:p>
            <a:pPr eaLnBrk="1" hangingPunct="1">
              <a:defRPr/>
            </a:pPr>
            <a:r>
              <a:rPr lang="en-GB" altLang="fr-FR" sz="2000" b="1" i="0" dirty="0" smtClean="0"/>
              <a:t>Working time (incl.C14, C132)</a:t>
            </a:r>
            <a:endParaRPr lang="en-GB" altLang="fr-FR" sz="2000" b="1" i="0" dirty="0"/>
          </a:p>
          <a:p>
            <a:pPr eaLnBrk="1" hangingPunct="1">
              <a:defRPr/>
            </a:pPr>
            <a:r>
              <a:rPr lang="en-GB" altLang="fr-FR" sz="2000" b="1" i="0" dirty="0"/>
              <a:t>Occupational safety and </a:t>
            </a:r>
            <a:r>
              <a:rPr lang="en-GB" altLang="fr-FR" sz="2000" b="1" i="0" dirty="0" smtClean="0"/>
              <a:t>health (OSH incl</a:t>
            </a:r>
            <a:r>
              <a:rPr lang="en-GB" altLang="fr-FR" sz="2000" b="1" i="0" dirty="0"/>
              <a:t>.</a:t>
            </a:r>
            <a:r>
              <a:rPr lang="en-GB" altLang="fr-FR" sz="2000" b="1" i="0" dirty="0" smtClean="0"/>
              <a:t>C155, C187)</a:t>
            </a:r>
          </a:p>
          <a:p>
            <a:pPr eaLnBrk="1" hangingPunct="1">
              <a:defRPr/>
            </a:pPr>
            <a:r>
              <a:rPr lang="fr-BE" altLang="fr-FR" sz="2000" b="1" i="0" dirty="0" smtClean="0"/>
              <a:t>Violence and </a:t>
            </a:r>
            <a:r>
              <a:rPr lang="fr-BE" altLang="fr-FR" sz="2000" b="1" i="0" dirty="0" err="1" smtClean="0"/>
              <a:t>harassment</a:t>
            </a:r>
            <a:r>
              <a:rPr lang="fr-BE" altLang="fr-FR" sz="2000" b="1" i="0" dirty="0" smtClean="0"/>
              <a:t> (C190</a:t>
            </a:r>
            <a:r>
              <a:rPr lang="fr-BE" altLang="fr-FR" sz="2000" b="1" i="0" dirty="0" smtClean="0"/>
              <a:t>), </a:t>
            </a:r>
            <a:r>
              <a:rPr lang="fr-BE" altLang="fr-FR" sz="2000" b="1" i="0" dirty="0" err="1" smtClean="0"/>
              <a:t>crisis</a:t>
            </a:r>
            <a:r>
              <a:rPr lang="fr-BE" altLang="fr-FR" sz="2000" b="1" i="0" dirty="0" smtClean="0"/>
              <a:t> situations (R205)</a:t>
            </a:r>
            <a:endParaRPr lang="en-GB" altLang="fr-FR" sz="2000" b="1" i="0" dirty="0" smtClean="0"/>
          </a:p>
          <a:p>
            <a:pPr marL="342900" eaLnBrk="1" hangingPunct="1">
              <a:defRPr/>
            </a:pPr>
            <a:r>
              <a:rPr lang="en-GB" altLang="fr-FR" sz="2000" b="1" i="0" dirty="0" smtClean="0"/>
              <a:t>Maternity (C183), Family responsibilities (C156)</a:t>
            </a:r>
            <a:endParaRPr lang="en-GB" altLang="fr-FR" sz="2000" b="1" i="0" dirty="0"/>
          </a:p>
          <a:p>
            <a:pPr eaLnBrk="1" hangingPunct="1">
              <a:defRPr/>
            </a:pPr>
            <a:r>
              <a:rPr lang="en-GB" altLang="fr-FR" sz="2000" b="1" i="0" dirty="0"/>
              <a:t>Social </a:t>
            </a:r>
            <a:r>
              <a:rPr lang="en-GB" altLang="fr-FR" sz="2000" b="1" i="0" dirty="0" smtClean="0"/>
              <a:t>security (incl.C102, R202), </a:t>
            </a:r>
            <a:r>
              <a:rPr lang="en-GB" altLang="fr-FR" sz="2000" b="1" i="0" dirty="0"/>
              <a:t>Social </a:t>
            </a:r>
            <a:r>
              <a:rPr lang="en-GB" altLang="fr-FR" sz="2000" b="1" i="0" dirty="0" smtClean="0"/>
              <a:t>policy (C117)</a:t>
            </a:r>
            <a:endParaRPr lang="en-GB" altLang="fr-FR" sz="2000" b="1" i="0" dirty="0"/>
          </a:p>
          <a:p>
            <a:pPr eaLnBrk="1" hangingPunct="1">
              <a:defRPr/>
            </a:pPr>
            <a:r>
              <a:rPr lang="en-GB" sz="2000" b="1" i="0" dirty="0"/>
              <a:t>Vocational guidance and </a:t>
            </a:r>
            <a:r>
              <a:rPr lang="en-GB" sz="2000" b="1" i="0" dirty="0" smtClean="0"/>
              <a:t>training (incl.C142, C140)</a:t>
            </a:r>
            <a:endParaRPr lang="en-GB" sz="2000" b="1" i="0" dirty="0"/>
          </a:p>
          <a:p>
            <a:pPr eaLnBrk="1" hangingPunct="1">
              <a:defRPr/>
            </a:pPr>
            <a:r>
              <a:rPr lang="en-GB" sz="2000" b="1" i="0" dirty="0"/>
              <a:t>Employment </a:t>
            </a:r>
            <a:r>
              <a:rPr lang="en-GB" sz="2000" b="1" i="0" dirty="0" smtClean="0"/>
              <a:t>relationship (R198), termination (C158</a:t>
            </a:r>
            <a:r>
              <a:rPr lang="en-GB" sz="2000" b="1" i="0" dirty="0" smtClean="0"/>
              <a:t>), transition from informal to formal (R204)</a:t>
            </a:r>
            <a:endParaRPr lang="en-GB" sz="2000" b="1" i="0" dirty="0"/>
          </a:p>
          <a:p>
            <a:pPr eaLnBrk="1" hangingPunct="1"/>
            <a:r>
              <a:rPr lang="en-GB" altLang="fr-FR" sz="2000" b="1" i="0" dirty="0" smtClean="0"/>
              <a:t>Seafarers (MLC), Fishers (C188), Domestic </a:t>
            </a:r>
            <a:r>
              <a:rPr lang="en-GB" altLang="fr-FR" sz="2000" b="1" i="0" dirty="0"/>
              <a:t>workers  </a:t>
            </a:r>
            <a:r>
              <a:rPr lang="en-GB" altLang="fr-FR" sz="2000" b="1" i="0" dirty="0" smtClean="0"/>
              <a:t> (C189), other categories of workers</a:t>
            </a:r>
          </a:p>
          <a:p>
            <a:pPr eaLnBrk="1" hangingPunct="1"/>
            <a:r>
              <a:rPr lang="en-GB" altLang="fr-FR" sz="2000" b="1" i="0" dirty="0" smtClean="0"/>
              <a:t>Migrant workers (incl.C97), Indigenous peoples (C169)</a:t>
            </a:r>
          </a:p>
          <a:p>
            <a:pPr eaLnBrk="1" hangingPunct="1">
              <a:defRPr/>
            </a:pPr>
            <a:endParaRPr lang="en-GB" sz="2000" dirty="0"/>
          </a:p>
          <a:p>
            <a:pPr indent="0" eaLnBrk="1" hangingPunct="1">
              <a:buNone/>
              <a:defRPr/>
            </a:pPr>
            <a:endParaRPr lang="en-GB" sz="2000" dirty="0"/>
          </a:p>
          <a:p>
            <a:pPr marL="1085850" lvl="1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1085850" lvl="1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800100" lvl="1" indent="0">
              <a:buNone/>
            </a:pPr>
            <a:endParaRPr lang="en-US" sz="1600" b="1" i="0" dirty="0"/>
          </a:p>
          <a:p>
            <a:pPr marL="800100" lvl="1" indent="0">
              <a:buNone/>
            </a:pPr>
            <a:endParaRPr lang="en-US" sz="2000" b="1" i="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08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936625"/>
          </a:xfrm>
        </p:spPr>
        <p:txBody>
          <a:bodyPr/>
          <a:lstStyle/>
          <a:p>
            <a:r>
              <a:rPr lang="en-US" dirty="0" smtClean="0"/>
              <a:t>Ratification of ILO Conventions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00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fr-FR" b="1" i="0" dirty="0" smtClean="0"/>
              <a:t>Ratification:</a:t>
            </a:r>
            <a:r>
              <a:rPr lang="en-GB" altLang="fr-FR" sz="2000" i="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fr-FR" dirty="0">
                <a:ea typeface="+mn-ea"/>
                <a:cs typeface="+mn-cs"/>
              </a:rPr>
              <a:t>the formal commitment by a member State to give effect, both in law and in practice, to the provisions of a Convention and to become subject to an international control on the application – Reservations are not allowed</a:t>
            </a:r>
          </a:p>
          <a:p>
            <a:pPr marL="800100" lvl="1" indent="0">
              <a:buNone/>
            </a:pPr>
            <a:endParaRPr lang="en-US" sz="900" dirty="0"/>
          </a:p>
          <a:p>
            <a:pPr eaLnBrk="1" hangingPunct="1">
              <a:lnSpc>
                <a:spcPct val="90000"/>
              </a:lnSpc>
            </a:pPr>
            <a:r>
              <a:rPr lang="en-US" altLang="fr-FR" b="1" i="0" dirty="0" smtClean="0"/>
              <a:t>Ratification campaigns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r-FR" b="1" i="0" dirty="0" smtClean="0"/>
              <a:t>Fundamental Conventions: </a:t>
            </a:r>
            <a:r>
              <a:rPr lang="en-US" altLang="fr-FR" dirty="0" smtClean="0">
                <a:ea typeface="+mn-ea"/>
                <a:cs typeface="+mn-cs"/>
              </a:rPr>
              <a:t>according to 1998 </a:t>
            </a:r>
            <a:r>
              <a:rPr lang="en-US" altLang="fr-FR" dirty="0">
                <a:ea typeface="+mn-ea"/>
                <a:cs typeface="+mn-cs"/>
              </a:rPr>
              <a:t>and 2008 </a:t>
            </a:r>
            <a:r>
              <a:rPr lang="en-US" altLang="fr-FR" dirty="0" smtClean="0">
                <a:ea typeface="+mn-ea"/>
                <a:cs typeface="+mn-cs"/>
              </a:rPr>
              <a:t>Declarations, close </a:t>
            </a:r>
            <a:r>
              <a:rPr lang="en-US" altLang="fr-FR" dirty="0">
                <a:ea typeface="+mn-ea"/>
                <a:cs typeface="+mn-cs"/>
              </a:rPr>
              <a:t>to universal </a:t>
            </a:r>
            <a:r>
              <a:rPr lang="en-US" altLang="fr-FR" dirty="0" smtClean="0">
                <a:ea typeface="+mn-ea"/>
                <a:cs typeface="+mn-cs"/>
              </a:rPr>
              <a:t>ratification; </a:t>
            </a:r>
            <a:r>
              <a:rPr lang="en-US" altLang="fr-FR" dirty="0"/>
              <a:t>Forced Labour </a:t>
            </a:r>
            <a:r>
              <a:rPr lang="en-US" altLang="fr-FR" dirty="0" smtClean="0"/>
              <a:t>Protocol: </a:t>
            </a:r>
            <a:r>
              <a:rPr lang="en-US" altLang="fr-FR" dirty="0" smtClean="0">
                <a:ea typeface="+mn-ea"/>
                <a:cs typeface="+mn-cs"/>
              </a:rPr>
              <a:t>objective 50, now 42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r-FR" b="1" i="0" dirty="0" smtClean="0"/>
              <a:t>Governance Conventions: </a:t>
            </a:r>
            <a:r>
              <a:rPr lang="en-US" altLang="fr-FR" dirty="0" smtClean="0">
                <a:ea typeface="+mn-ea"/>
                <a:cs typeface="+mn-cs"/>
              </a:rPr>
              <a:t>Started </a:t>
            </a:r>
            <a:r>
              <a:rPr lang="en-US" altLang="fr-FR" dirty="0">
                <a:ea typeface="+mn-ea"/>
                <a:cs typeface="+mn-cs"/>
              </a:rPr>
              <a:t>in </a:t>
            </a:r>
            <a:r>
              <a:rPr lang="en-US" altLang="fr-FR" dirty="0" smtClean="0">
                <a:ea typeface="+mn-ea"/>
                <a:cs typeface="+mn-cs"/>
              </a:rPr>
              <a:t>2008, Implications </a:t>
            </a:r>
            <a:r>
              <a:rPr lang="en-US" altLang="fr-FR" dirty="0">
                <a:ea typeface="+mn-ea"/>
                <a:cs typeface="+mn-cs"/>
              </a:rPr>
              <a:t>for technical cooperation by the </a:t>
            </a:r>
            <a:r>
              <a:rPr lang="en-US" altLang="fr-FR" dirty="0" smtClean="0">
                <a:ea typeface="+mn-ea"/>
                <a:cs typeface="+mn-cs"/>
              </a:rPr>
              <a:t>ILO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r-FR" dirty="0" smtClean="0">
                <a:ea typeface="+mn-ea"/>
                <a:cs typeface="+mn-cs"/>
              </a:rPr>
              <a:t>Specific Conventions: Maritime Labour Convention, Domestic Workers, Violence and Harassment…</a:t>
            </a:r>
            <a:endParaRPr lang="en-US" altLang="fr-FR" dirty="0"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fr-FR" dirty="0" smtClean="0">
                <a:ea typeface="+mn-ea"/>
                <a:cs typeface="+mn-cs"/>
              </a:rPr>
              <a:t>Monitored </a:t>
            </a:r>
            <a:r>
              <a:rPr lang="en-US" altLang="fr-FR" dirty="0">
                <a:ea typeface="+mn-ea"/>
                <a:cs typeface="+mn-cs"/>
              </a:rPr>
              <a:t>by the </a:t>
            </a:r>
            <a:r>
              <a:rPr lang="en-US" altLang="fr-FR" dirty="0" smtClean="0">
                <a:ea typeface="+mn-ea"/>
                <a:cs typeface="+mn-cs"/>
              </a:rPr>
              <a:t>ILO Governing Body (GB)</a:t>
            </a:r>
            <a:endParaRPr lang="en-US" altLang="fr-FR" dirty="0">
              <a:ea typeface="+mn-ea"/>
              <a:cs typeface="+mn-cs"/>
            </a:endParaRPr>
          </a:p>
          <a:p>
            <a:pPr marL="1085850" lvl="1"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800100" lvl="1" indent="0">
              <a:buNone/>
            </a:pPr>
            <a:endParaRPr lang="en-US" sz="1600" b="1" i="0" dirty="0"/>
          </a:p>
          <a:p>
            <a:pPr marL="800100" lvl="1" indent="0">
              <a:buNone/>
            </a:pPr>
            <a:endParaRPr lang="en-US" sz="2000" b="1" i="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344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C34BEBC28A9840B9D23A71B838C372" ma:contentTypeVersion="0" ma:contentTypeDescription="Create a new document." ma:contentTypeScope="" ma:versionID="84f83ac8781b75304bde79074970002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0F406CA-C8EF-47AC-B7ED-C3FDE7CA6B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C11C628-D58F-41CA-8335-86598D6CD6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AB3D0C-9A6A-48F2-9477-971700A10E0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6688</TotalTime>
  <Words>3502</Words>
  <Application>Microsoft Office PowerPoint</Application>
  <PresentationFormat>On-screen Show (4:3)</PresentationFormat>
  <Paragraphs>493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ＭＳ Ｐゴシック</vt:lpstr>
      <vt:lpstr>Arial</vt:lpstr>
      <vt:lpstr>Courier New</vt:lpstr>
      <vt:lpstr>Times New Roman</vt:lpstr>
      <vt:lpstr>Verdana</vt:lpstr>
      <vt:lpstr>Wingdings</vt:lpstr>
      <vt:lpstr>Default Design</vt:lpstr>
      <vt:lpstr>The ILO,  International  Labour standards,  and their supervision  Evelyne Pichot  European Commission DG EMPL international unit 20.11.2019</vt:lpstr>
      <vt:lpstr>The International Labour Organisation (ILO) </vt:lpstr>
      <vt:lpstr> 1- International labour standards  Types, subjects and ratification</vt:lpstr>
      <vt:lpstr>International Labour Standards (ILS)</vt:lpstr>
      <vt:lpstr>ILO Fundamental Conventions</vt:lpstr>
      <vt:lpstr> Core labour standards,  ILO Fundamental Conventions </vt:lpstr>
      <vt:lpstr>ILO Governance Conventions</vt:lpstr>
      <vt:lpstr>Subjects of ILO technical standards </vt:lpstr>
      <vt:lpstr>Ratification of ILO Conventions</vt:lpstr>
      <vt:lpstr> Ratification of ILO conventions by EU  MS</vt:lpstr>
      <vt:lpstr> Latest ratifications by EU Member States June 2017 - November 2019</vt:lpstr>
      <vt:lpstr> Latest ratifications by third countries June 2017-November 2019</vt:lpstr>
      <vt:lpstr> Latest ratifications by third countries June 2017-November 2019</vt:lpstr>
      <vt:lpstr>2- ILO supervisory mechanisms  on the application of international labour standards</vt:lpstr>
      <vt:lpstr>Regular system of supervision Submission and examination of periodic reports on the application of ratified Conventions</vt:lpstr>
      <vt:lpstr>Reporting </vt:lpstr>
      <vt:lpstr>Committee of experts report</vt:lpstr>
      <vt:lpstr>"Double footnotes" in experts' report </vt:lpstr>
      <vt:lpstr>Committee on the Application of Standards (CAS) </vt:lpstr>
      <vt:lpstr>Individual cases at CAS </vt:lpstr>
      <vt:lpstr>EU Member States as individual cases in CAS 2010-2019</vt:lpstr>
      <vt:lpstr>Trade FTA partners and negotiations as individual  cases in CAS 2019 * with EU statements;  Grey: cases 2015-2018</vt:lpstr>
      <vt:lpstr>FTA partners and negotiations cont'd</vt:lpstr>
      <vt:lpstr>Trade GSP+/EBA countries as individual  cases in CAS 2019 * with EU statements;  Grey: cases 2015-2017</vt:lpstr>
      <vt:lpstr>Other individual  cases in CAS 2019 * with EU statements</vt:lpstr>
      <vt:lpstr>Special procedures of supervision Specific allegations of violations against a Member State</vt:lpstr>
      <vt:lpstr>Country cases at GB 2017/2019</vt:lpstr>
      <vt:lpstr>Special procedure: Committee on Freedom of Association (CFA) </vt:lpstr>
      <vt:lpstr>3. EU, ILO and international labour standards  -Promotion of standards -Cooperation</vt:lpstr>
      <vt:lpstr>EU commitment to promote international labour standards</vt:lpstr>
      <vt:lpstr> EU contribution to adoption and review of ILO standards: examples </vt:lpstr>
      <vt:lpstr>Adoption of forced Labour Protocol by ILC in June 2014 with active EU support  </vt:lpstr>
      <vt:lpstr>Adoption of Violence and Harasment Convention by ILC in June 2019 with active EU support  </vt:lpstr>
      <vt:lpstr>Promotion of international labour standards in the EU</vt:lpstr>
      <vt:lpstr> EU contribution to implementation of ILO standards: examples of maritime and fishing</vt:lpstr>
      <vt:lpstr> EU contribution to supervision of ILO standards</vt:lpstr>
      <vt:lpstr> EU contribution to adoption of ILO policies: recent examples </vt:lpstr>
      <vt:lpstr>The EU and the ILO work together</vt:lpstr>
      <vt:lpstr>On-going Cooperation with the ILO</vt:lpstr>
      <vt:lpstr>EU-ILO Cooperation - projects</vt:lpstr>
      <vt:lpstr>ILO-EU work together on policy: examples </vt:lpstr>
      <vt:lpstr> </vt:lpstr>
      <vt:lpstr>4. ILO Centenary  ILO Centenary Declaration for the future of work, 2019  </vt:lpstr>
      <vt:lpstr> ILO Centenary International Labour Conference (ILC) 2019 </vt:lpstr>
      <vt:lpstr>ILO Centenary Declaration for the future of work – Main orientations </vt:lpstr>
      <vt:lpstr>ILO Centenary Declaration for the future of work – Actions </vt:lpstr>
      <vt:lpstr>ILO Centenary Declaration for the future of work – Specific points</vt:lpstr>
      <vt:lpstr>EU team for the adoption of the ILO Centenary Declaration by ILC in June 2019</vt:lpstr>
      <vt:lpstr>More information</vt:lpstr>
    </vt:vector>
  </TitlesOfParts>
  <Company>European Commission - Employment, Social Affairs and Inclusion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European Commission - Employment, Social Affairs and Inclusion</dc:creator>
  <cp:lastModifiedBy>PICHOT Evelyne (EMPL)</cp:lastModifiedBy>
  <cp:revision>399</cp:revision>
  <cp:lastPrinted>2019-11-18T16:29:05Z</cp:lastPrinted>
  <dcterms:created xsi:type="dcterms:W3CDTF">2011-10-28T10:25:18Z</dcterms:created>
  <dcterms:modified xsi:type="dcterms:W3CDTF">2019-11-19T17:55:19Z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0x010100DEC34BEBC28A9840B9D23A71B838C372</vt:lpwstr>
  </property>
</Properties>
</file>